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  <p:sldId id="256" r:id="rId3"/>
    <p:sldId id="257" r:id="rId4"/>
    <p:sldId id="258" r:id="rId5"/>
    <p:sldId id="259" r:id="rId6"/>
    <p:sldId id="316" r:id="rId7"/>
    <p:sldId id="317" r:id="rId8"/>
    <p:sldId id="315" r:id="rId9"/>
    <p:sldId id="260" r:id="rId10"/>
    <p:sldId id="261" r:id="rId11"/>
    <p:sldId id="262" r:id="rId12"/>
    <p:sldId id="318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319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6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18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28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37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84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01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0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18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33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82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C0943-228A-4346-A2BA-A668AACAF170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1665BF3-2E4C-40B6-AA66-992E5F3EE54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86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x.free.fr/sim/deficience-mentale.php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x.free.fr/sim/deficience-mental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18A63-7CE6-47A4-BE58-D678CDFE28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1800" dirty="0"/>
              <a:t>UE 2.3S2: santé , maladie, handicap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La déficience mentale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Mme Manuela End</a:t>
            </a:r>
            <a:br>
              <a:rPr lang="fr-FR" dirty="0"/>
            </a:br>
            <a:r>
              <a:rPr lang="fr-FR" sz="1600" b="1" dirty="0"/>
              <a:t>7 /02/2023</a:t>
            </a:r>
            <a:br>
              <a:rPr lang="fr-FR" sz="1600" b="1" dirty="0"/>
            </a:br>
            <a:r>
              <a:rPr lang="fr-FR" sz="1600" b="1" dirty="0"/>
              <a:t>Promotion 2022-2025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45F7F7-305C-4B12-870D-96DB13089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027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5B129-DD9B-4217-B2E6-1B2DED18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Débilité et arriération profonde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4962AA-6C59-4DC6-B32E-CADA55FE4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Débilité profonde :</a:t>
            </a:r>
            <a:endParaRPr lang="fr-FR" dirty="0"/>
          </a:p>
          <a:p>
            <a:r>
              <a:rPr lang="fr-FR" dirty="0"/>
              <a:t>QI de 30 à 49. </a:t>
            </a:r>
          </a:p>
          <a:p>
            <a:r>
              <a:rPr lang="fr-FR" dirty="0"/>
              <a:t>2 à 3‰ de la population générale.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288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E51FB-2C4D-463C-9292-2A34E4C3C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1CF5B4-FC6A-424D-9FA2-2AD45D98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Arriération profonde :</a:t>
            </a:r>
            <a:endParaRPr lang="fr-FR" dirty="0"/>
          </a:p>
          <a:p>
            <a:r>
              <a:rPr lang="fr-FR" dirty="0"/>
              <a:t>QI &lt; 30. </a:t>
            </a:r>
          </a:p>
          <a:p>
            <a:r>
              <a:rPr lang="fr-FR" dirty="0"/>
              <a:t>0,9‰ de la population générale. </a:t>
            </a:r>
          </a:p>
          <a:p>
            <a:r>
              <a:rPr lang="fr-FR" dirty="0"/>
              <a:t>L'incidence est sensiblement la même, quel que soit le milieu. </a:t>
            </a:r>
          </a:p>
          <a:p>
            <a:r>
              <a:rPr lang="fr-FR" dirty="0"/>
              <a:t>Les facteurs en cause sont surtout organiques, même s'ils ne sont pas forcément connus.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194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1D1A21-73C0-4DB5-82B3-AE84673DF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3C9BD6-FA69-4717-B629-24B59322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Débilité moyenne et légère</a:t>
            </a:r>
          </a:p>
          <a:p>
            <a:r>
              <a:rPr lang="fr-FR" dirty="0"/>
              <a:t>Débilité et arriération profonde</a:t>
            </a:r>
          </a:p>
        </p:txBody>
      </p:sp>
    </p:spTree>
    <p:extLst>
      <p:ext uri="{BB962C8B-B14F-4D97-AF65-F5344CB8AC3E}">
        <p14:creationId xmlns:p14="http://schemas.microsoft.com/office/powerpoint/2010/main" val="3028903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8E34D-5F28-4616-94FE-42C44304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débilité moyenne et légère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21E5E3-1382-494B-B427-355BB1335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On distingue les déficiences harmoniques et dysharmoniques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847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245E9-BDAA-4B09-8F6C-B10966B7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Déficiences harmoniques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F1A46F-BC2D-4BA2-957C-82D99B93D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L'ensemble du fonctionnement psycho-intellectuel est perturbé à des degrés divers. </a:t>
            </a:r>
          </a:p>
          <a:p>
            <a:r>
              <a:rPr lang="fr-FR" dirty="0"/>
              <a:t>Mais dans un ensemble relativement homogène. </a:t>
            </a:r>
          </a:p>
          <a:p>
            <a:r>
              <a:rPr lang="fr-FR" dirty="0"/>
              <a:t>Il faut cependant noter que les différents secteurs se développent à des vitesses différentes.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037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DC890-0AB5-4764-AE8B-7DAB2A37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Déficiences harmoniques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908FD4-88A3-49AE-AB2D-8E3FCE03D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retrouve : </a:t>
            </a:r>
          </a:p>
          <a:p>
            <a:r>
              <a:rPr lang="fr-FR" dirty="0"/>
              <a:t>a) Un fonctionnement intellectuel pauvre :</a:t>
            </a:r>
          </a:p>
          <a:p>
            <a:r>
              <a:rPr lang="fr-FR" dirty="0"/>
              <a:t>* Stéréotypé </a:t>
            </a:r>
          </a:p>
          <a:p>
            <a:r>
              <a:rPr lang="fr-FR" dirty="0"/>
              <a:t>* Attaché à des contenus concrets </a:t>
            </a:r>
          </a:p>
          <a:p>
            <a:r>
              <a:rPr lang="fr-FR" dirty="0"/>
              <a:t>* Peu adaptable à des situations surtout abstraites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653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AD226-0B5D-413B-A75A-809F176C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Déficiences harmoniques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FD9412-FF8A-4943-A55A-A83B59EEA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b) Créativité, curiosité et attention limitées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246436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0C8703-8FA6-4331-B2FB-A0504449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672A1A-4118-4944-9EF9-1C836C0B5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c) Troubles neuropsychologiques :</a:t>
            </a:r>
          </a:p>
          <a:p>
            <a:r>
              <a:rPr lang="fr-FR" dirty="0"/>
              <a:t>Troubles du langage oral et écrit. </a:t>
            </a:r>
          </a:p>
          <a:p>
            <a:r>
              <a:rPr lang="fr-FR" dirty="0"/>
              <a:t>Troubles gnosiques et praxiques. </a:t>
            </a:r>
          </a:p>
          <a:p>
            <a:r>
              <a:rPr lang="fr-FR" dirty="0"/>
              <a:t>Syndrome de débilité motrice : </a:t>
            </a:r>
          </a:p>
          <a:p>
            <a:r>
              <a:rPr lang="fr-FR" dirty="0"/>
              <a:t>* Par atonie : trouble neuromusculaire qui interdit toute relaxation volontaire des muscles striés : la personne semble inerte et sans réaction aux stimulations extérieures.</a:t>
            </a:r>
          </a:p>
          <a:p>
            <a:r>
              <a:rPr lang="fr-FR" dirty="0"/>
              <a:t>* Syncinésie : mouvements involontaires coordonnés à un mouvement volontaire </a:t>
            </a:r>
          </a:p>
          <a:p>
            <a:r>
              <a:rPr lang="fr-FR" dirty="0"/>
              <a:t>* Troubles de la coordination et maladresse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6224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14105-66B1-419E-AD98-F9C9700C9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Déficiences harmoniques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24DDC-7B68-4CF4-8E66-5826C49DB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d) Un fonctionnement inconscient particulier :</a:t>
            </a:r>
          </a:p>
          <a:p>
            <a:r>
              <a:rPr lang="fr-FR" dirty="0"/>
              <a:t>Pauvreté des investissements libidinaux. </a:t>
            </a:r>
          </a:p>
          <a:p>
            <a:r>
              <a:rPr lang="fr-FR" dirty="0"/>
              <a:t>Défenses rigides et fragiles. </a:t>
            </a:r>
          </a:p>
          <a:p>
            <a:r>
              <a:rPr lang="fr-FR" dirty="0"/>
              <a:t>Longtemps plastique, cette structuration déficitaire se fixe en l'absence de recours psycho-éducatif.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2594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B433D8-A7AF-4E83-BD37-DDAA2C89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Déficiences dysharmoniques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1D3C00-B7D9-4481-82E1-4D0FEC07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sont les facteurs affectifs qui prévalent. </a:t>
            </a:r>
          </a:p>
          <a:p>
            <a:r>
              <a:rPr lang="fr-FR" dirty="0"/>
              <a:t>Le bas niveau intellectuel n'est que le résultat apparent d'une dysharmonie d'évolution. </a:t>
            </a:r>
          </a:p>
          <a:p>
            <a:r>
              <a:rPr lang="fr-FR" dirty="0"/>
              <a:t>Trois types de dysharmonies : </a:t>
            </a:r>
          </a:p>
          <a:p>
            <a:r>
              <a:rPr lang="fr-FR" dirty="0"/>
              <a:t>* Psychotiques </a:t>
            </a:r>
          </a:p>
          <a:p>
            <a:r>
              <a:rPr lang="fr-FR" dirty="0"/>
              <a:t>* Névrotiques </a:t>
            </a:r>
          </a:p>
          <a:p>
            <a:r>
              <a:rPr lang="fr-FR" dirty="0"/>
              <a:t>* Dépressives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062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26E39-6596-494E-8926-F721E4FB5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déficience mentale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7A66F4-CB8D-4A64-AE04-BB31E8FA3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9988" y="3514272"/>
            <a:ext cx="8637072" cy="977621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042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FA57BA-C662-48E6-A892-ADFEC1ED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Déficiences dysharmoniques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7C5AB1-87D1-4407-B42F-A6C93ED0F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a) Dysharmonie d'évolution de versant psychotique :</a:t>
            </a:r>
          </a:p>
          <a:p>
            <a:r>
              <a:rPr lang="fr-FR" dirty="0"/>
              <a:t> Une anxiété psychotique massive, archaïque </a:t>
            </a:r>
          </a:p>
          <a:p>
            <a:r>
              <a:rPr lang="fr-FR" dirty="0"/>
              <a:t>* Un désintérêt pour le réel et les moyens d'expression verbale </a:t>
            </a:r>
          </a:p>
          <a:p>
            <a:r>
              <a:rPr lang="fr-FR" dirty="0"/>
              <a:t>* Des bizarreries comportementales et un contact étrange et froid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664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548FB-6ED2-4ED0-975A-9FB7065D5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Déficiences dysharmoniques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D0BCA1-9AD7-467A-A84D-CB76C6F11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b) Dysharmonies de versant névrotique :</a:t>
            </a:r>
          </a:p>
          <a:p>
            <a:r>
              <a:rPr lang="fr-FR" dirty="0"/>
              <a:t>Mécanismes de type névrotique, plus faciles à identifier : </a:t>
            </a:r>
          </a:p>
          <a:p>
            <a:r>
              <a:rPr lang="fr-FR" dirty="0"/>
              <a:t>* Inhibition </a:t>
            </a:r>
          </a:p>
          <a:p>
            <a:r>
              <a:rPr lang="fr-FR" dirty="0"/>
              <a:t>* Refoulement </a:t>
            </a:r>
          </a:p>
          <a:p>
            <a:r>
              <a:rPr lang="fr-FR" dirty="0"/>
              <a:t>* Conduites d'échec avec régression ou fixation affective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180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DF9AD-11B4-4B3B-8C5D-A66C91E6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Déficiences dysharmoniques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29943C-DD3F-4F88-BE7E-49138B84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c) Dysharmonies d'évolution de versant dépressif :</a:t>
            </a:r>
          </a:p>
          <a:p>
            <a:r>
              <a:rPr lang="fr-FR" dirty="0"/>
              <a:t>La dépression, comme chez l'adulte, peut entraîner une baisse de l'efficience intellectuelle.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1170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A8E7E-CF13-4631-BE16-D2F43A0F0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Débilité et arriération profonde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CA918C-F613-4682-A36F-9809DF575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Débilité profonde</a:t>
            </a:r>
          </a:p>
          <a:p>
            <a:r>
              <a:rPr lang="fr-FR" dirty="0"/>
              <a:t>Enfants qui accèdent au langage oral mais ne peuvent pas être scolarisés. </a:t>
            </a:r>
          </a:p>
          <a:p>
            <a:r>
              <a:rPr lang="fr-FR" dirty="0"/>
              <a:t>Restent incapables d'une insertion sociale. </a:t>
            </a:r>
          </a:p>
          <a:p>
            <a:r>
              <a:rPr lang="fr-FR" dirty="0"/>
              <a:t>doivent vivre en milieu protégé.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3435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52FD3C-628E-4811-BF2E-848BC1B8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débilité et Arriération profonde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EAD496-26CF-47F1-A43A-DF0FCE131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Arriération profonde</a:t>
            </a:r>
          </a:p>
          <a:p>
            <a:r>
              <a:rPr lang="fr-FR" dirty="0"/>
              <a:t>Enfants qui n'accèdent pas au langage oral. </a:t>
            </a:r>
          </a:p>
          <a:p>
            <a:r>
              <a:rPr lang="fr-FR" dirty="0"/>
              <a:t>vie relationnelle très limitée. </a:t>
            </a:r>
          </a:p>
          <a:p>
            <a:r>
              <a:rPr lang="fr-FR" dirty="0"/>
              <a:t>déficiences physiques.</a:t>
            </a:r>
          </a:p>
          <a:p>
            <a:r>
              <a:rPr lang="fr-FR" dirty="0"/>
              <a:t> généralement polyhandicapés et poly malformés. </a:t>
            </a:r>
          </a:p>
          <a:p>
            <a:r>
              <a:rPr lang="fr-FR" dirty="0"/>
              <a:t>exigent une  assistance permanente.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616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FFD45-0766-43D2-83A5-754802FF9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Examens paracliniques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99D1D2-8D14-47B8-9740-32F3CAD24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EPREUVES PSYCHOMETRIQUES </a:t>
            </a:r>
          </a:p>
          <a:p>
            <a:r>
              <a:rPr lang="fr-FR" dirty="0"/>
              <a:t>EXAMENS PSYCHOMOTEURS ET NEUROPSYCHOLOGIQUES </a:t>
            </a:r>
          </a:p>
          <a:p>
            <a:r>
              <a:rPr lang="fr-FR" dirty="0"/>
              <a:t>EXAMENS A VISEE ORGANIQUE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338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37D6C0-D7FD-4419-BCA0-71EADA36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Epreuves psychométriques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59F43-25DE-45D4-862B-2943014B2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Mesure du QI. </a:t>
            </a:r>
          </a:p>
          <a:p>
            <a:r>
              <a:rPr lang="fr-FR" dirty="0"/>
              <a:t>Tests non-verbaux avant 3 ans. </a:t>
            </a:r>
          </a:p>
          <a:p>
            <a:r>
              <a:rPr lang="fr-FR" dirty="0"/>
              <a:t>Le test de Binet-Simon peut être utilisé jusqu'à l'adolescence. </a:t>
            </a:r>
          </a:p>
          <a:p>
            <a:r>
              <a:rPr lang="de-DE" dirty="0"/>
              <a:t>Test de Wechsler (WISC).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926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E17B5-7B54-46E3-B7B2-90787500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Examens psychomoteurs et neuropsychologiques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582BD7-24D2-4A08-89CA-4E5E7966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0313"/>
            <a:ext cx="9603275" cy="3450613"/>
          </a:xfrm>
        </p:spPr>
        <p:txBody>
          <a:bodyPr/>
          <a:lstStyle/>
          <a:p>
            <a:r>
              <a:rPr lang="fr-FR" dirty="0"/>
              <a:t>On  étudie surtout la motricité des enfants : </a:t>
            </a:r>
          </a:p>
          <a:p>
            <a:r>
              <a:rPr lang="fr-FR" dirty="0"/>
              <a:t>* Marche </a:t>
            </a:r>
          </a:p>
          <a:p>
            <a:r>
              <a:rPr lang="fr-FR" dirty="0"/>
              <a:t>* Tonus </a:t>
            </a:r>
          </a:p>
          <a:p>
            <a:r>
              <a:rPr lang="fr-FR" dirty="0"/>
              <a:t>* Latéralisation </a:t>
            </a:r>
          </a:p>
          <a:p>
            <a:r>
              <a:rPr lang="fr-FR" dirty="0"/>
              <a:t>* Motricité fine </a:t>
            </a:r>
          </a:p>
          <a:p>
            <a:r>
              <a:rPr lang="fr-FR" dirty="0"/>
              <a:t>* Langage </a:t>
            </a:r>
          </a:p>
          <a:p>
            <a:r>
              <a:rPr lang="fr-FR" dirty="0"/>
              <a:t>* Reconnaissance des formes et de l'espace </a:t>
            </a:r>
          </a:p>
          <a:p>
            <a:endParaRPr lang="fr-FR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Zoom de diapositive 4">
                <a:extLst>
                  <a:ext uri="{FF2B5EF4-FFF2-40B4-BE49-F238E27FC236}">
                    <a16:creationId xmlns:a16="http://schemas.microsoft.com/office/drawing/2014/main" id="{278C3F93-6ACB-45C6-87B3-553783D9F69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59650138"/>
                  </p:ext>
                </p:extLst>
              </p:nvPr>
            </p:nvGraphicFramePr>
            <p:xfrm flipH="1">
              <a:off x="510453" y="7182998"/>
              <a:ext cx="300420" cy="168986"/>
            </p:xfrm>
            <a:graphic>
              <a:graphicData uri="http://schemas.microsoft.com/office/powerpoint/2016/slidezoom">
                <pslz:sldZm>
                  <pslz:sldZmObj sldId="272" cId="1501170983">
                    <pslz:zmPr id="{E2CDAFC2-738C-4279-B4AF-3EA5A17088D3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H="1">
                          <a:off x="0" y="0"/>
                          <a:ext cx="300420" cy="16898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Zoom de diapositive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78C3F93-6ACB-45C6-87B3-553783D9F6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H="1">
                <a:off x="510453" y="7182998"/>
                <a:ext cx="300420" cy="16898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6106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00D5A4-15A0-4031-8AEA-473B9FA6D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Examens à visée organique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E31854-CFFA-495E-B8BB-D175EC3CB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Orientés par l'histoire de l'enfant (anamnèse) et l'examen clinique. </a:t>
            </a:r>
          </a:p>
          <a:p>
            <a:r>
              <a:rPr lang="fr-FR" dirty="0"/>
              <a:t>examens les plus utiles: </a:t>
            </a:r>
          </a:p>
          <a:p>
            <a:pPr marL="0" indent="0">
              <a:buNone/>
            </a:pPr>
            <a:r>
              <a:rPr lang="fr-FR" dirty="0"/>
              <a:t>   scanner</a:t>
            </a:r>
          </a:p>
          <a:p>
            <a:r>
              <a:rPr lang="fr-FR" dirty="0"/>
              <a:t>EEG.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3603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5DB1B2-0FFF-46FF-9C6C-31A0CAE5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99B1AB-A95B-4883-B010-131B7B913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SAVOIR REPERER PRECOCEMENT</a:t>
            </a:r>
          </a:p>
          <a:p>
            <a:r>
              <a:rPr lang="fr-FR" u="sng" dirty="0"/>
              <a:t>a) Les déficits sensoriels :</a:t>
            </a:r>
            <a:endParaRPr lang="fr-FR" dirty="0"/>
          </a:p>
          <a:p>
            <a:r>
              <a:rPr lang="fr-FR" dirty="0"/>
              <a:t>* Hypo-acousie </a:t>
            </a:r>
          </a:p>
          <a:p>
            <a:r>
              <a:rPr lang="fr-FR" dirty="0"/>
              <a:t>* Amblyopie : diminution du pouvoir de discrimination d’un œil ou des 2 yeux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419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DE3DF1-6301-4054-A70F-929A33F5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1EBD67-FFCB-4579-B347-094CDC33D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Existence, avant l’âge de 18 ans d’un fonctionnement intellectuel significativement en dessous de la moyenne associé à des limitations des fonctions adaptatives.</a:t>
            </a:r>
          </a:p>
          <a:p>
            <a:r>
              <a:rPr lang="fr-FR" dirty="0"/>
              <a:t>Les tests standardisés de mesure du QI permettent de chiffrer le déficit cognitif</a:t>
            </a:r>
          </a:p>
          <a:p>
            <a:r>
              <a:rPr lang="fr-FR" dirty="0"/>
              <a:t> on parle de retard mental quand le QI est inférieur à 70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4577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B525B-589A-4ECE-B074-D44A9621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2557F4-579E-4B7D-90BD-F7CD87CA5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b) Les infirmités motrices cérébrales (IMC) :</a:t>
            </a:r>
            <a:endParaRPr lang="fr-FR" dirty="0"/>
          </a:p>
          <a:p>
            <a:r>
              <a:rPr lang="fr-FR" dirty="0"/>
              <a:t>Elles excluent par définition les débilités mentales.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769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805048-5767-4BE1-BCFF-5D6755D52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282DF-A689-4BD5-A55E-BA4251B75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c) Les carences éducatives :</a:t>
            </a:r>
            <a:endParaRPr lang="fr-FR" dirty="0"/>
          </a:p>
          <a:p>
            <a:r>
              <a:rPr lang="fr-FR" dirty="0"/>
              <a:t>Elles sont réversibles quand elles sont prises en charge précocement. </a:t>
            </a:r>
          </a:p>
          <a:p>
            <a:r>
              <a:rPr lang="fr-FR" dirty="0"/>
              <a:t>Mais elles peuvent aboutir à de véritables débilités fixées si elles ne sont pas prises en charge à temps.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156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283B9-3A89-4612-8245-3C58B3EB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FD8319-F84D-4F72-8BA6-05AEDF0D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d) Le simple retard mental :</a:t>
            </a:r>
            <a:endParaRPr lang="fr-FR" dirty="0"/>
          </a:p>
          <a:p>
            <a:r>
              <a:rPr lang="fr-FR" dirty="0"/>
              <a:t>Il se rattrape avec le temps. </a:t>
            </a:r>
          </a:p>
          <a:p>
            <a:r>
              <a:rPr lang="fr-FR" dirty="0"/>
              <a:t>Tous les enfants n'ont pas le même rythme d'évolution.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6012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642FC4-5FE3-4209-99F8-CFE92A55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075810-01C0-492A-BAFA-D587A2932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u="sng" dirty="0"/>
              <a:t>LES PSYCHOSES A EXPRESSION DEFICITAIRE :</a:t>
            </a:r>
            <a:endParaRPr lang="fr-FR" dirty="0"/>
          </a:p>
          <a:p>
            <a:r>
              <a:rPr lang="fr-FR" dirty="0"/>
              <a:t>Elles exigent : </a:t>
            </a:r>
          </a:p>
          <a:p>
            <a:r>
              <a:rPr lang="fr-FR" dirty="0"/>
              <a:t>* Une psychothérapie précoce </a:t>
            </a:r>
          </a:p>
          <a:p>
            <a:r>
              <a:rPr lang="fr-FR" dirty="0"/>
              <a:t>* Une éducation spécialisée</a:t>
            </a:r>
          </a:p>
          <a:p>
            <a:r>
              <a:rPr lang="fr-FR" dirty="0"/>
              <a:t> Être attentif à une absence de communication avec l'extérieur : </a:t>
            </a:r>
          </a:p>
          <a:p>
            <a:r>
              <a:rPr lang="fr-FR" dirty="0"/>
              <a:t>* Évitement du regard </a:t>
            </a:r>
          </a:p>
          <a:p>
            <a:r>
              <a:rPr lang="fr-FR" dirty="0"/>
              <a:t>* Pseudo-surdité</a:t>
            </a:r>
          </a:p>
          <a:p>
            <a:r>
              <a:rPr lang="fr-FR" dirty="0"/>
              <a:t> Être attentif à des troubles du comportement :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747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B8B65-7C0D-4635-879B-12E03271C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psychoses à expression déficitaire </a:t>
            </a:r>
            <a:br>
              <a:rPr lang="fr-FR" dirty="0"/>
            </a:br>
            <a:r>
              <a:rPr lang="fr-FR" dirty="0"/>
              <a:t>( 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D97F57-3263-4C5B-99BF-C419E02A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* Stéréotypies </a:t>
            </a:r>
          </a:p>
          <a:p>
            <a:r>
              <a:rPr lang="fr-FR" dirty="0"/>
              <a:t>* Attachement aux objets sans relation affective globale avec les parents </a:t>
            </a:r>
          </a:p>
          <a:p>
            <a:r>
              <a:rPr lang="fr-FR" dirty="0"/>
              <a:t>* Automutilations </a:t>
            </a:r>
          </a:p>
          <a:p>
            <a:r>
              <a:rPr lang="fr-FR" dirty="0"/>
              <a:t>Troubles du langage : </a:t>
            </a:r>
          </a:p>
          <a:p>
            <a:r>
              <a:rPr lang="fr-FR" dirty="0"/>
              <a:t>* Mutisme </a:t>
            </a:r>
          </a:p>
          <a:p>
            <a:r>
              <a:rPr lang="fr-FR" dirty="0"/>
              <a:t>* Stéréotypies </a:t>
            </a:r>
          </a:p>
          <a:p>
            <a:r>
              <a:rPr lang="fr-FR" dirty="0"/>
              <a:t>* Écholalie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3214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854490-AC42-49D6-9240-E5C341CB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étiologique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02C5D0-1585-42B7-8FE5-919715FAC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L'origine des débilités mentales n'est repérée comme organique que dans 1/3 environ des cas. </a:t>
            </a:r>
          </a:p>
          <a:p>
            <a:r>
              <a:rPr lang="fr-FR" dirty="0"/>
              <a:t>Parmi ceux-ci, on retrouve : </a:t>
            </a:r>
          </a:p>
          <a:p>
            <a:r>
              <a:rPr lang="fr-FR" dirty="0"/>
              <a:t>* Causes anténatales : 80% des cas </a:t>
            </a:r>
          </a:p>
          <a:p>
            <a:r>
              <a:rPr lang="fr-FR" dirty="0"/>
              <a:t>* Périnatales : 10% </a:t>
            </a:r>
          </a:p>
          <a:p>
            <a:r>
              <a:rPr lang="fr-FR" dirty="0"/>
              <a:t>* Postnatales : 10%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87780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47070A-6E5F-4520-BA24-77098802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étiologique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7F868C-92C5-43A0-8ED2-99E495F2A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L'enquête étiologique est importante, même si elle est souvent décevante. </a:t>
            </a:r>
          </a:p>
          <a:p>
            <a:r>
              <a:rPr lang="fr-FR" dirty="0"/>
              <a:t>Cette enquête sera guidée par : </a:t>
            </a:r>
          </a:p>
          <a:p>
            <a:r>
              <a:rPr lang="fr-FR" dirty="0"/>
              <a:t>* L'anamnèse </a:t>
            </a:r>
          </a:p>
          <a:p>
            <a:r>
              <a:rPr lang="fr-FR" dirty="0"/>
              <a:t>* L'examen clinique : dysmorphie, troubles neurologiques </a:t>
            </a:r>
          </a:p>
          <a:p>
            <a:r>
              <a:rPr lang="fr-FR" dirty="0"/>
              <a:t>* Des examens complémentaires </a:t>
            </a:r>
          </a:p>
          <a:p>
            <a:r>
              <a:rPr lang="fr-FR" dirty="0"/>
              <a:t>Devant un enfant mentalement retardé : </a:t>
            </a:r>
          </a:p>
          <a:p>
            <a:r>
              <a:rPr lang="fr-FR" dirty="0"/>
              <a:t>* Rechercher une cause curable </a:t>
            </a:r>
          </a:p>
          <a:p>
            <a:r>
              <a:rPr lang="fr-FR" dirty="0"/>
              <a:t>* Assurer un conseil génétique à la famille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7742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0315D-50E5-433E-AA23-D02611CE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causes prénatales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27B2F2-A479-4A21-AC3A-F740C03B0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915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C71DF-18F8-432C-85EF-29774A3C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aberrations chromosomiques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45E3CA-BB4A-472D-B62E-A4CE8AA71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a) Portant sur les autosomes :</a:t>
            </a:r>
          </a:p>
          <a:p>
            <a:r>
              <a:rPr lang="fr-FR" dirty="0"/>
              <a:t>-&gt; Trisomie 21 1 cas sur 700 naissances. </a:t>
            </a:r>
          </a:p>
          <a:p>
            <a:r>
              <a:rPr lang="fr-FR" dirty="0"/>
              <a:t>Le risque est directement lié à l'âge maternel. </a:t>
            </a:r>
          </a:p>
          <a:p>
            <a:r>
              <a:rPr lang="fr-FR" dirty="0"/>
              <a:t>La dysmorphie est caractéristique : </a:t>
            </a:r>
          </a:p>
          <a:p>
            <a:r>
              <a:rPr lang="fr-FR" dirty="0"/>
              <a:t>* Petite taille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04871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A18346-6B95-4937-9D5F-F730308B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trisomie 21(suite)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34EFC6-1ABC-4E02-96DD-68FB1EF4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* Hypotonie musculaire </a:t>
            </a:r>
          </a:p>
          <a:p>
            <a:r>
              <a:rPr lang="fr-FR" dirty="0"/>
              <a:t>* Microcéphalie </a:t>
            </a:r>
          </a:p>
          <a:p>
            <a:r>
              <a:rPr lang="fr-FR" dirty="0"/>
              <a:t>* Visage rond, lunaire, avec une grosse langue </a:t>
            </a:r>
          </a:p>
          <a:p>
            <a:r>
              <a:rPr lang="fr-FR" dirty="0"/>
              <a:t>* Fentes palpébrales obliques en haut et en dehors </a:t>
            </a:r>
          </a:p>
          <a:p>
            <a:r>
              <a:rPr lang="fr-FR" dirty="0"/>
              <a:t>* Épicanthus : paupière épaisse portant un pli de superposition </a:t>
            </a:r>
          </a:p>
          <a:p>
            <a:r>
              <a:rPr lang="fr-FR" dirty="0"/>
              <a:t>Malformations cardiaques fréquentes : 20% des cas</a:t>
            </a:r>
          </a:p>
          <a:p>
            <a:r>
              <a:rPr lang="fr-FR" dirty="0"/>
              <a:t> Le retard mental est constant mais dépend surtout de l'éducation.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008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01243-76D9-4708-A151-CDCE0351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Classification du DSM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5137EB-F609-4F71-8E8E-20B56B54E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Retard mental profond : QI inférieur à 20</a:t>
            </a:r>
          </a:p>
          <a:p>
            <a:r>
              <a:rPr lang="fr-FR" dirty="0"/>
              <a:t>Retard mental sévère : QI entre 20 et 35</a:t>
            </a:r>
          </a:p>
          <a:p>
            <a:r>
              <a:rPr lang="fr-FR" dirty="0"/>
              <a:t>Retard mental modéré : QI entre 35 et 50</a:t>
            </a:r>
          </a:p>
          <a:p>
            <a:r>
              <a:rPr lang="fr-FR" dirty="0"/>
              <a:t>Retard mental léger entre 50 et 70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7291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9E6227-E467-4CD4-8AAE-357BE31E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Aberrations chromosomiques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38F3A-52A3-4817-97AD-AC7B05505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b) Portant sur les gonosomes (chromosomes sexuels) :</a:t>
            </a:r>
          </a:p>
          <a:p>
            <a:r>
              <a:rPr lang="fr-FR" dirty="0"/>
              <a:t>-&gt; Syndrome de Klinefelter 47XXY </a:t>
            </a:r>
          </a:p>
          <a:p>
            <a:r>
              <a:rPr lang="fr-FR" dirty="0"/>
              <a:t>Chromosome X surnuméraire. </a:t>
            </a:r>
          </a:p>
          <a:p>
            <a:r>
              <a:rPr lang="fr-FR" dirty="0"/>
              <a:t>Grande taille. </a:t>
            </a:r>
          </a:p>
          <a:p>
            <a:r>
              <a:rPr lang="fr-FR" dirty="0"/>
              <a:t>Atrophie testiculaire. </a:t>
            </a:r>
          </a:p>
          <a:p>
            <a:r>
              <a:rPr lang="fr-FR" dirty="0"/>
              <a:t>Gynécomastie.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6149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70E57-118C-4FA8-B89E-F27FC920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Aberrations chromosomiques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A0B5E5-963E-48CD-BBE6-39A7E5D70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-&gt; Syndrome de Turner 45X </a:t>
            </a:r>
          </a:p>
          <a:p>
            <a:r>
              <a:rPr lang="fr-FR" dirty="0"/>
              <a:t>Il n'est pas responsable à lui seul de débilité.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43727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D99E38-1D53-4688-8ADB-6DA44CE5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Aberrations chromosomiques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CE2333-0FA1-4943-BEA6-879F1C37C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-&gt; Syndrome de l'X fragile </a:t>
            </a:r>
          </a:p>
          <a:p>
            <a:r>
              <a:rPr lang="fr-FR" dirty="0"/>
              <a:t>Touche les garçons. </a:t>
            </a:r>
          </a:p>
          <a:p>
            <a:r>
              <a:rPr lang="fr-FR" dirty="0"/>
              <a:t>Dysmorphie. </a:t>
            </a:r>
          </a:p>
          <a:p>
            <a:r>
              <a:rPr lang="fr-FR" dirty="0"/>
              <a:t>Faciès particulier : visage de grande taille avec grandes oreilles</a:t>
            </a:r>
          </a:p>
          <a:p>
            <a:r>
              <a:rPr lang="fr-FR" dirty="0"/>
              <a:t>Macro-</a:t>
            </a:r>
            <a:r>
              <a:rPr lang="fr-FR" dirty="0" err="1"/>
              <a:t>orchidie</a:t>
            </a:r>
            <a:r>
              <a:rPr lang="fr-FR" dirty="0"/>
              <a:t> : testicules augmentés de taille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818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AD5B7-EDCB-4D89-AEE7-8E61E1B0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Maladies métaboliques dégénératives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E63452-786F-4090-9B25-2CDF2971D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Anomalies héréditaires du métabolisme : déficits métaboliques. </a:t>
            </a:r>
          </a:p>
          <a:p>
            <a:r>
              <a:rPr lang="fr-FR" dirty="0"/>
              <a:t>Elles réalisent des encéphalopathies associant de façon variable : </a:t>
            </a:r>
          </a:p>
          <a:p>
            <a:r>
              <a:rPr lang="fr-FR" dirty="0"/>
              <a:t>* Un syndrome dysmorphique </a:t>
            </a:r>
          </a:p>
          <a:p>
            <a:r>
              <a:rPr lang="fr-FR" dirty="0"/>
              <a:t>* Des troubles neurologiques </a:t>
            </a:r>
          </a:p>
          <a:p>
            <a:r>
              <a:rPr lang="fr-FR" dirty="0"/>
              <a:t>* Une détérioration psychique progressive pouvant se rapprocher d'une démence du jeune âge et aboutir à la mort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1768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14B1FB-6F3D-4A49-BFCC-9A5C24B8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Maladies métaboliques dégénératives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D7DF4-5ACC-4B13-9822-684D53E12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les classifie en fonction du substrat touché : </a:t>
            </a:r>
          </a:p>
          <a:p>
            <a:r>
              <a:rPr lang="fr-FR" dirty="0"/>
              <a:t>* Lipides </a:t>
            </a:r>
          </a:p>
          <a:p>
            <a:r>
              <a:rPr lang="fr-FR" dirty="0"/>
              <a:t>* Glucides </a:t>
            </a:r>
          </a:p>
          <a:p>
            <a:r>
              <a:rPr lang="fr-FR" dirty="0"/>
              <a:t>* Acides aminés </a:t>
            </a:r>
          </a:p>
          <a:p>
            <a:r>
              <a:rPr lang="fr-FR" dirty="0"/>
              <a:t>Phénylcétonurie, la plus fréquente. </a:t>
            </a:r>
          </a:p>
          <a:p>
            <a:r>
              <a:rPr lang="fr-FR" dirty="0"/>
              <a:t>Galactosémie congénitale. </a:t>
            </a:r>
          </a:p>
          <a:p>
            <a:r>
              <a:rPr lang="fr-FR" dirty="0"/>
              <a:t>La carence du métabolisme du cuivre provoque la maladie de Wilson.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34727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31BE4-0E1C-470B-972A-8CFEA488F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phacomatoses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319F57-8DA6-4692-BAC3-37EC7E380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Groupe de maladies généralement héréditaires caractérisées par une poly dysplasie neuro-ectodermique, avec une tendance à la transformation maligne. Ce sont des maladies généralement héréditaires caractérisées par des tumeurs bénignes variées et multiples à tendance  proliférative touchant en particulier le système nerveux central.</a:t>
            </a:r>
          </a:p>
          <a:p>
            <a:r>
              <a:rPr lang="fr-FR" dirty="0"/>
              <a:t>La débilité y est fréquente mais non constante.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5999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8F0DD-B8E1-4DC5-A4B7-F667928E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phacomatoses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B4A441-42E2-4F97-A6FE-14E5D435F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-&gt; La neurofibromatose fait partie de ces maladies </a:t>
            </a:r>
          </a:p>
          <a:p>
            <a:r>
              <a:rPr lang="fr-FR" dirty="0"/>
              <a:t>C'est la plus fréquente : 1/5000 naissances. </a:t>
            </a:r>
          </a:p>
          <a:p>
            <a:r>
              <a:rPr lang="fr-FR" dirty="0"/>
              <a:t>Elle associe des taches pigmentaires cutanées et des neurofibromes de la </a:t>
            </a:r>
            <a:r>
              <a:rPr lang="fr-FR" u="sng" dirty="0">
                <a:hlinkClick r:id="rId2"/>
              </a:rPr>
              <a:t>peau</a:t>
            </a:r>
            <a:r>
              <a:rPr lang="fr-FR" dirty="0"/>
              <a:t> et des nerfs, superficiels ou profonds. </a:t>
            </a:r>
          </a:p>
          <a:p>
            <a:r>
              <a:rPr lang="de-DE" dirty="0" err="1"/>
              <a:t>Maladie</a:t>
            </a:r>
            <a:r>
              <a:rPr lang="de-DE" dirty="0"/>
              <a:t> de Von Recklinghausen : </a:t>
            </a:r>
            <a:endParaRPr lang="fr-FR" dirty="0"/>
          </a:p>
          <a:p>
            <a:r>
              <a:rPr lang="fr-FR" dirty="0"/>
              <a:t>Éléphant-Man. </a:t>
            </a:r>
          </a:p>
          <a:p>
            <a:r>
              <a:rPr lang="fr-FR" dirty="0"/>
              <a:t>-&gt; Sclérose tubéreuse de Bourneville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62905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ECE7F-75ED-4483-9CD6-902F88D5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Embryo</a:t>
            </a:r>
            <a:r>
              <a:rPr lang="fr-FR" dirty="0"/>
              <a:t> et </a:t>
            </a:r>
            <a:r>
              <a:rPr lang="fr-FR" dirty="0" err="1"/>
              <a:t>foetopathies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EF5DDF-79E6-4D76-ABC1-BD24E3CAB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a) Toxiques :</a:t>
            </a:r>
          </a:p>
          <a:p>
            <a:r>
              <a:rPr lang="fr-FR" dirty="0"/>
              <a:t>-&gt; Dues à l'alcool Longtemps méconnu, le syndrome d'alcoolisme </a:t>
            </a:r>
            <a:r>
              <a:rPr lang="fr-FR" dirty="0" err="1"/>
              <a:t>foetal</a:t>
            </a:r>
            <a:r>
              <a:rPr lang="fr-FR" dirty="0"/>
              <a:t> est sans doute une des causes les plus fréquentes de débilité mentale.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0744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9F22A6-B432-45EA-A02F-A250191F9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Syndrome d’alcoolisation fœtal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5B43A-790A-4E64-81AF-D90D2DFD8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Dysmorphie faciale : </a:t>
            </a:r>
          </a:p>
          <a:p>
            <a:r>
              <a:rPr lang="fr-FR" dirty="0"/>
              <a:t>* Synophris : sourcils se rejoignant </a:t>
            </a:r>
          </a:p>
          <a:p>
            <a:r>
              <a:rPr lang="fr-FR" dirty="0"/>
              <a:t>* Fentes palpébrales rétrécies en bas et en dehors </a:t>
            </a:r>
          </a:p>
          <a:p>
            <a:r>
              <a:rPr lang="fr-FR" dirty="0"/>
              <a:t>* Bouche à coins tombants </a:t>
            </a:r>
          </a:p>
          <a:p>
            <a:r>
              <a:rPr lang="fr-FR" dirty="0"/>
              <a:t>* </a:t>
            </a:r>
            <a:r>
              <a:rPr lang="fr-FR" dirty="0" err="1"/>
              <a:t>Micrognathie</a:t>
            </a:r>
            <a:r>
              <a:rPr lang="fr-FR" dirty="0"/>
              <a:t> : petite mâchoire</a:t>
            </a:r>
          </a:p>
          <a:p>
            <a:r>
              <a:rPr lang="fr-FR" dirty="0"/>
              <a:t> Malformations associées : </a:t>
            </a:r>
          </a:p>
          <a:p>
            <a:r>
              <a:rPr lang="fr-FR" dirty="0"/>
              <a:t>* Fente palatine déformée </a:t>
            </a:r>
          </a:p>
          <a:p>
            <a:r>
              <a:rPr lang="fr-FR" dirty="0"/>
              <a:t>* Spina bifida : moelle épinière non entièrement recouverte par l'os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31892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EC3466-8797-403A-B79F-5ABEDEA8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b) infectieuses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D547AE-6E96-4DD5-87E9-19BC6B31C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Encéphalopathie : </a:t>
            </a:r>
          </a:p>
          <a:p>
            <a:r>
              <a:rPr lang="fr-FR" dirty="0"/>
              <a:t>* De la rubéole </a:t>
            </a:r>
          </a:p>
          <a:p>
            <a:r>
              <a:rPr lang="fr-FR" dirty="0"/>
              <a:t>* Toxoplasmose </a:t>
            </a:r>
          </a:p>
          <a:p>
            <a:r>
              <a:rPr lang="fr-FR" dirty="0"/>
              <a:t>* Infections à cytomégalovirus </a:t>
            </a:r>
          </a:p>
        </p:txBody>
      </p:sp>
    </p:spTree>
    <p:extLst>
      <p:ext uri="{BB962C8B-B14F-4D97-AF65-F5344CB8AC3E}">
        <p14:creationId xmlns:p14="http://schemas.microsoft.com/office/powerpoint/2010/main" val="25488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BA383B-79FA-442D-A6FD-5B08EAD1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conceptions des déficiences mentales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4AC7A6-AA7E-4EFE-9D3E-5909738F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La conception classique :</a:t>
            </a:r>
            <a:endParaRPr lang="fr-FR" dirty="0"/>
          </a:p>
          <a:p>
            <a:pPr marL="0" indent="0">
              <a:buNone/>
            </a:pPr>
            <a:r>
              <a:rPr lang="fr-FR" b="1" u="sng" dirty="0"/>
              <a:t>   La conception psychodynamique (conception psychanalytique)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4682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87DDB-CE6F-49B8-8B53-BD3B5572E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c) métaboliques, vasculaires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96BCFC-841C-4878-A7A0-58B4D6452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Jumeaux transfuseurs : un jumeau reçoit le sang désoxygéné de l'autre.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78765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26350-4FE6-443B-AC87-4578A231B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d) malformatives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A96C5B-6BE7-4EA3-8C32-DF832ACF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* Spina bifida : canal rachidien non fermé</a:t>
            </a:r>
          </a:p>
          <a:p>
            <a:r>
              <a:rPr lang="fr-FR" dirty="0"/>
              <a:t>* </a:t>
            </a:r>
            <a:r>
              <a:rPr lang="fr-FR" dirty="0" err="1"/>
              <a:t>Neurodysraphie</a:t>
            </a:r>
            <a:r>
              <a:rPr lang="fr-FR" dirty="0"/>
              <a:t> : autres anomalies des tissus neurologiques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4618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E09C3-F365-4B70-AAAA-36F1E7D1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Causes périnatales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670527-7038-41D4-B4C8-E820B9ADF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10% des causes organiques. </a:t>
            </a:r>
          </a:p>
          <a:p>
            <a:r>
              <a:rPr lang="fr-FR" dirty="0"/>
              <a:t>Séquelles de la souffrance cérébrale du nouveau-né. </a:t>
            </a:r>
          </a:p>
          <a:p>
            <a:r>
              <a:rPr lang="fr-FR" dirty="0"/>
              <a:t>Elles se sont raréfiées avec les progrès de l'obstétrique ; mais elles n'ont pas disparu.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25949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A21D5C-13A8-461E-BE65-F1BC9F00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Causes périnatales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2575A7-2A0F-41F4-BE60-3A85FDAC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a) Anoxie cérébrale :</a:t>
            </a:r>
          </a:p>
          <a:p>
            <a:r>
              <a:rPr lang="fr-FR" dirty="0"/>
              <a:t>Lésions neuronales. </a:t>
            </a:r>
          </a:p>
          <a:p>
            <a:r>
              <a:rPr lang="fr-FR" dirty="0"/>
              <a:t>Œdème cérébral. </a:t>
            </a:r>
          </a:p>
          <a:p>
            <a:r>
              <a:rPr lang="fr-FR" dirty="0"/>
              <a:t>Anomalies métaboliques. </a:t>
            </a:r>
          </a:p>
          <a:p>
            <a:r>
              <a:rPr lang="fr-FR" dirty="0"/>
              <a:t>Infections touchant le système nerveux central. </a:t>
            </a:r>
          </a:p>
          <a:p>
            <a:r>
              <a:rPr lang="fr-FR" dirty="0"/>
              <a:t>Traumatismes obstétricaux.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1644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12F8EA-9038-484F-AEE0-74E560A4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Causes périnatales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BCB857-DBB9-422C-BC78-EF23AC7AE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b) Ictère nucléaire :</a:t>
            </a:r>
          </a:p>
          <a:p>
            <a:r>
              <a:rPr lang="fr-FR" dirty="0"/>
              <a:t>Dû à une incompatibilité fœto-maternelle dans le système Rhésus. </a:t>
            </a:r>
          </a:p>
          <a:p>
            <a:r>
              <a:rPr lang="fr-FR" dirty="0"/>
              <a:t>Il peut avoir des conséquences neuropsychiques.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33168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0A384-92F7-4016-A9FD-44937851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Causes postnatales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E12E97-A054-4F93-B7AC-EE82DBDB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a) Séquelles de traumatismes crâniens :</a:t>
            </a:r>
          </a:p>
          <a:p>
            <a:r>
              <a:rPr lang="fr-FR" dirty="0"/>
              <a:t>Enfants secoués.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32006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1DE4A-F3F7-4DE5-9C88-23ABAC67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Causes postnatales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82203F-06ED-4EF0-AFC4-B17CA262B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b) Séquelles d'affections cérébrales :</a:t>
            </a:r>
          </a:p>
          <a:p>
            <a:r>
              <a:rPr lang="fr-FR" dirty="0"/>
              <a:t>* Tumeurs cérébrales </a:t>
            </a:r>
          </a:p>
          <a:p>
            <a:r>
              <a:rPr lang="fr-FR" dirty="0"/>
              <a:t>* Hydrocéphalies dérivées </a:t>
            </a:r>
          </a:p>
          <a:p>
            <a:r>
              <a:rPr lang="fr-FR" dirty="0"/>
              <a:t>* Encéphalites aiguës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37648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E144D-208A-4D3D-A1ED-80B968D88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Causes postnatales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A6E264-4ED4-4EE6-9395-E8FA7E739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c) Psychotropes :</a:t>
            </a:r>
          </a:p>
          <a:p>
            <a:r>
              <a:rPr lang="fr-FR" dirty="0"/>
              <a:t>15% des enfants recevraient des psychotropes de façon chronique. </a:t>
            </a:r>
          </a:p>
          <a:p>
            <a:r>
              <a:rPr lang="fr-FR" dirty="0"/>
              <a:t>Cette hypovigilance chronique peut entraîner un retard.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02422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DFCDF-98F1-4B06-AC62-614AF30D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 des étiologies organiques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9C2313-9CDB-4EB9-8659-F5F09F9D2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Importance de la prévention</a:t>
            </a:r>
          </a:p>
          <a:p>
            <a:r>
              <a:rPr lang="fr-FR" dirty="0"/>
              <a:t>anténatale</a:t>
            </a:r>
          </a:p>
          <a:p>
            <a:r>
              <a:rPr lang="fr-FR" dirty="0"/>
              <a:t>périnatale</a:t>
            </a:r>
          </a:p>
          <a:p>
            <a:r>
              <a:rPr lang="fr-FR" dirty="0"/>
              <a:t>Dans l’enfance</a:t>
            </a:r>
          </a:p>
        </p:txBody>
      </p:sp>
    </p:spTree>
    <p:extLst>
      <p:ext uri="{BB962C8B-B14F-4D97-AF65-F5344CB8AC3E}">
        <p14:creationId xmlns:p14="http://schemas.microsoft.com/office/powerpoint/2010/main" val="34529805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D1E8E-DBEC-4185-A142-CB5FC289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Prévention anténatale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4FC0CD-EAC3-4569-9E6C-8CBBE82B4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/>
              <a:t>:</a:t>
            </a:r>
            <a:r>
              <a:rPr lang="fr-FR" dirty="0"/>
              <a:t>a) </a:t>
            </a:r>
            <a:r>
              <a:rPr lang="fr-F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Surveillance</a:t>
            </a:r>
            <a:r>
              <a:rPr lang="fr-FR" dirty="0"/>
              <a:t> rapprochée de la grossesse : </a:t>
            </a:r>
          </a:p>
          <a:p>
            <a:r>
              <a:rPr lang="fr-FR" dirty="0"/>
              <a:t>Abstinence toxique : en particulier alcool et tabac. </a:t>
            </a:r>
          </a:p>
          <a:p>
            <a:r>
              <a:rPr lang="fr-FR" dirty="0"/>
              <a:t>Vaccination contre la rubéole. </a:t>
            </a:r>
          </a:p>
          <a:p>
            <a:r>
              <a:rPr lang="fr-FR" dirty="0"/>
              <a:t>Surveillance sérologique pour la toxoplasmose. </a:t>
            </a:r>
          </a:p>
          <a:p>
            <a:r>
              <a:rPr lang="fr-FR" dirty="0"/>
              <a:t>Dépistage de l'incompatibilité sanguine fœto-maternelle. </a:t>
            </a:r>
          </a:p>
          <a:p>
            <a:r>
              <a:rPr lang="fr-FR" dirty="0"/>
              <a:t>Surveillance du taux de folates. </a:t>
            </a:r>
          </a:p>
          <a:p>
            <a:r>
              <a:rPr lang="fr-FR" dirty="0"/>
              <a:t>Repérage échographique des malformations craniocérébrales. </a:t>
            </a:r>
          </a:p>
          <a:p>
            <a:r>
              <a:rPr lang="fr-FR" dirty="0"/>
              <a:t>Amniosynthèse systématique chez les femmes de plus de 38 ans</a:t>
            </a:r>
          </a:p>
        </p:txBody>
      </p:sp>
    </p:spTree>
    <p:extLst>
      <p:ext uri="{BB962C8B-B14F-4D97-AF65-F5344CB8AC3E}">
        <p14:creationId xmlns:p14="http://schemas.microsoft.com/office/powerpoint/2010/main" val="30357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AB523-9A91-4B58-BEEE-A3C56262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conception classique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6B9ECB-7AE6-4C1A-9418-EEE84B89E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déficience mentale est une déficience en principe congénitale ou du moins à début précoce du développement  intellectuel.</a:t>
            </a:r>
          </a:p>
          <a:p>
            <a:r>
              <a:rPr lang="fr-FR" dirty="0"/>
              <a:t>on a :</a:t>
            </a:r>
          </a:p>
          <a:p>
            <a:r>
              <a:rPr lang="fr-FR" dirty="0"/>
              <a:t>* Un déficit intellectuel quantitatif </a:t>
            </a:r>
          </a:p>
          <a:p>
            <a:r>
              <a:rPr lang="fr-FR" dirty="0"/>
              <a:t>* Permanent et irréversible </a:t>
            </a:r>
          </a:p>
          <a:p>
            <a:r>
              <a:rPr lang="fr-FR" dirty="0"/>
              <a:t>* D'origine organique ou génétique </a:t>
            </a:r>
          </a:p>
          <a:p>
            <a:r>
              <a:rPr lang="fr-FR" dirty="0"/>
              <a:t>Mais l'origine est le plus souvent non identifiée.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39029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F52B4-0835-43F1-8B85-448A64E5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Prévention anténatale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2E565A-40F3-49C6-BF76-4F5E78B3B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b) Conseil génétique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8538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EB0CE-8128-4B95-92FB-E6C99527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Prévention périnatale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E828ED-E255-473B-A858-C13A8753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Amélioration technique des accouchements. </a:t>
            </a:r>
          </a:p>
          <a:p>
            <a:r>
              <a:rPr lang="fr-FR" dirty="0"/>
              <a:t>Mise en place d'une réanimation néonatale sans acharnement thérapeutique excessif. </a:t>
            </a:r>
          </a:p>
          <a:p>
            <a:r>
              <a:rPr lang="fr-FR" dirty="0"/>
              <a:t>Dépistage néonatal des hypothyroïdies et des phénylcétonuries.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534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3CEFC-3B17-4673-B29A-E1B39704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 l’enfance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9D7B3-B39D-4A24-93B8-C2EBF1227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a) Vaccination :BCG, Rubéole</a:t>
            </a:r>
          </a:p>
          <a:p>
            <a:r>
              <a:rPr lang="fr-FR" dirty="0"/>
              <a:t>b) Dépistage de l’amblyopie :</a:t>
            </a:r>
          </a:p>
          <a:p>
            <a:r>
              <a:rPr lang="fr-FR" dirty="0"/>
              <a:t>c) Prévention des accidents domestiques :</a:t>
            </a:r>
          </a:p>
          <a:p>
            <a:r>
              <a:rPr lang="fr-FR" dirty="0"/>
              <a:t>d) Hormonothérapie des hypothyroïdies :</a:t>
            </a:r>
          </a:p>
          <a:p>
            <a:r>
              <a:rPr lang="fr-FR" dirty="0"/>
              <a:t>e) Alimentation sans phénylalanines 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5544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087E9-F3AA-4A95-A7E1-2797A80A3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Guidance psychopédagogique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A24A0-50F2-4318-B8E1-87769652D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mesures d'assistance sont indispensables. </a:t>
            </a:r>
          </a:p>
          <a:p>
            <a:r>
              <a:rPr lang="fr-FR" dirty="0"/>
              <a:t>Cette guidance doit être la plus précoce possible. </a:t>
            </a:r>
          </a:p>
          <a:p>
            <a:r>
              <a:rPr lang="fr-FR" dirty="0"/>
              <a:t>Y intégrer et faire participer la famille et une équipe pluridisciplinaire : </a:t>
            </a:r>
          </a:p>
          <a:p>
            <a:r>
              <a:rPr lang="fr-FR" dirty="0"/>
              <a:t>Orthophoniste, psychomotricien, infirmier, éducateur spécialisé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5104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30242-630D-4406-AA0B-062CEEBA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Guidance psychopédagogique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2769B5-0CFF-4202-A516-519F16700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a) Mesures éducatives :</a:t>
            </a:r>
          </a:p>
          <a:p>
            <a:r>
              <a:rPr lang="fr-FR" dirty="0"/>
              <a:t>Associant : </a:t>
            </a:r>
          </a:p>
          <a:p>
            <a:r>
              <a:rPr lang="fr-FR" dirty="0"/>
              <a:t>* Une meilleure diversification et stimulation par l'environnement </a:t>
            </a:r>
          </a:p>
          <a:p>
            <a:r>
              <a:rPr lang="fr-FR" dirty="0"/>
              <a:t>* prise en charge des troubles instrumentaux du langage et de la mobilité du corps </a:t>
            </a:r>
          </a:p>
          <a:p>
            <a:r>
              <a:rPr lang="fr-FR" dirty="0"/>
              <a:t>* Mise en place d'une scolarité spécialisée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0802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2D84F-2717-4E98-9F83-8AD55B71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Guidance psychopédagogique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13B8D4-675D-430C-9BC9-27140DFA3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b) Mesures psychothérapiques :</a:t>
            </a:r>
          </a:p>
          <a:p>
            <a:r>
              <a:rPr lang="fr-FR" dirty="0"/>
              <a:t> Nécessité d'un soutien de la famille face à la blessure narcissique et au risque de dépression. </a:t>
            </a:r>
          </a:p>
          <a:p>
            <a:r>
              <a:rPr lang="fr-FR" dirty="0"/>
              <a:t>La psychothérapie individuelle est nécessaire dans deux cas : </a:t>
            </a:r>
          </a:p>
          <a:p>
            <a:r>
              <a:rPr lang="fr-FR" dirty="0"/>
              <a:t>* De façon brève pour dénouer un conflit psychique ou relationnel aigu </a:t>
            </a:r>
          </a:p>
          <a:p>
            <a:r>
              <a:rPr lang="fr-FR" dirty="0"/>
              <a:t>* De façon prolongée lorsque les facteurs psycho dynamiques prévalent dans la genèse de la débilité </a:t>
            </a:r>
          </a:p>
          <a:p>
            <a:r>
              <a:rPr lang="fr-FR" dirty="0"/>
              <a:t>Inutile quand les déficiences ont une cause organique.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43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F2168-86EC-4B71-A96A-C280DFF2E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conception psychodynamique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52C1F-0685-4C6F-958A-9714C4A24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critique la pertinence des critères du QI. </a:t>
            </a:r>
          </a:p>
          <a:p>
            <a:r>
              <a:rPr lang="fr-FR" dirty="0"/>
              <a:t>Elle envisage la déficience mentale sous un aspect dynamique et relationnel. </a:t>
            </a:r>
          </a:p>
          <a:p>
            <a:r>
              <a:rPr lang="fr-FR" dirty="0"/>
              <a:t>Elle la considère comme l'expression de troubles psychopathologiques.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33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7B7F0-684E-4CAA-B845-DD2D9195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Classification et étiologies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9B7427-6CE6-485E-A40B-ECA2B40BD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Débilité moyenne et légère</a:t>
            </a:r>
          </a:p>
          <a:p>
            <a:r>
              <a:rPr lang="fr-FR" dirty="0"/>
              <a:t>Débilité et arriération profonde</a:t>
            </a:r>
          </a:p>
        </p:txBody>
      </p:sp>
    </p:spTree>
    <p:extLst>
      <p:ext uri="{BB962C8B-B14F-4D97-AF65-F5344CB8AC3E}">
        <p14:creationId xmlns:p14="http://schemas.microsoft.com/office/powerpoint/2010/main" val="49139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68113-9AD2-4F14-9117-1A884A7D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Débilité moyenne et légère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A513E5-B4F4-4D5D-AA94-851DC9A49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Légères : le QI va de 71 à 84. </a:t>
            </a:r>
          </a:p>
          <a:p>
            <a:r>
              <a:rPr lang="fr-FR" dirty="0"/>
              <a:t>Moyennes : de 50 à 70. </a:t>
            </a:r>
          </a:p>
          <a:p>
            <a:r>
              <a:rPr lang="fr-FR" dirty="0"/>
              <a:t>Les facteurs psychodynamiques sont essentiels. </a:t>
            </a:r>
          </a:p>
          <a:p>
            <a:r>
              <a:rPr lang="fr-FR" dirty="0"/>
              <a:t>Mais il ne faut pas négliger les facteurs : </a:t>
            </a:r>
          </a:p>
          <a:p>
            <a:r>
              <a:rPr lang="fr-FR" dirty="0"/>
              <a:t>* Organiques </a:t>
            </a:r>
          </a:p>
          <a:p>
            <a:r>
              <a:rPr lang="fr-FR" dirty="0"/>
              <a:t>* Biologiques </a:t>
            </a:r>
          </a:p>
          <a:p>
            <a:r>
              <a:rPr lang="fr-FR" dirty="0"/>
              <a:t>* Génétiques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8435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385</TotalTime>
  <Words>2024</Words>
  <Application>Microsoft Office PowerPoint</Application>
  <PresentationFormat>Grand écran</PresentationFormat>
  <Paragraphs>331</Paragraphs>
  <Slides>65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65</vt:i4>
      </vt:variant>
    </vt:vector>
  </HeadingPairs>
  <TitlesOfParts>
    <vt:vector size="68" baseType="lpstr">
      <vt:lpstr>Arial</vt:lpstr>
      <vt:lpstr>Gill Sans MT</vt:lpstr>
      <vt:lpstr>Galerie</vt:lpstr>
      <vt:lpstr>UE 2.3S2: santé , maladie, handicap  La déficience mentale  Mme Manuela End 7 /02/2023 Promotion 2022-2025 </vt:lpstr>
      <vt:lpstr>La déficience mentale</vt:lpstr>
      <vt:lpstr>Définition</vt:lpstr>
      <vt:lpstr>Classification du DSM</vt:lpstr>
      <vt:lpstr>2 conceptions des déficiences mentales</vt:lpstr>
      <vt:lpstr>La conception classique</vt:lpstr>
      <vt:lpstr>La conception psychodynamique </vt:lpstr>
      <vt:lpstr>Classification et étiologies</vt:lpstr>
      <vt:lpstr>Débilité moyenne et légère</vt:lpstr>
      <vt:lpstr>Débilité et arriération profonde</vt:lpstr>
      <vt:lpstr>Présentation PowerPoint</vt:lpstr>
      <vt:lpstr>Clinique</vt:lpstr>
      <vt:lpstr>débilité moyenne et légère</vt:lpstr>
      <vt:lpstr>Déficiences harmoniques</vt:lpstr>
      <vt:lpstr>Déficiences harmoniques</vt:lpstr>
      <vt:lpstr>Déficiences harmoniques</vt:lpstr>
      <vt:lpstr>Présentation PowerPoint</vt:lpstr>
      <vt:lpstr>Déficiences harmoniques</vt:lpstr>
      <vt:lpstr>Déficiences dysharmoniques</vt:lpstr>
      <vt:lpstr>Déficiences dysharmoniques</vt:lpstr>
      <vt:lpstr>Déficiences dysharmoniques</vt:lpstr>
      <vt:lpstr>Déficiences dysharmoniques</vt:lpstr>
      <vt:lpstr>Débilité et arriération profonde</vt:lpstr>
      <vt:lpstr> débilité et Arriération profonde</vt:lpstr>
      <vt:lpstr>Examens paracliniques</vt:lpstr>
      <vt:lpstr>Epreuves psychométriques</vt:lpstr>
      <vt:lpstr>Examens psychomoteurs et neuropsychologiques</vt:lpstr>
      <vt:lpstr>Examens à visée organique</vt:lpstr>
      <vt:lpstr>Diagnostic différentiel</vt:lpstr>
      <vt:lpstr>Diagnostic différentiel</vt:lpstr>
      <vt:lpstr>Diagnostic différentiel</vt:lpstr>
      <vt:lpstr>Diagnostic différentiel</vt:lpstr>
      <vt:lpstr>Diagnostic différentiel</vt:lpstr>
      <vt:lpstr>Les psychoses à expression déficitaire  ( suite)</vt:lpstr>
      <vt:lpstr>Diagnostic étiologique</vt:lpstr>
      <vt:lpstr>Diagnostic étiologique</vt:lpstr>
      <vt:lpstr>Les causes prénatales</vt:lpstr>
      <vt:lpstr>Les aberrations chromosomiques</vt:lpstr>
      <vt:lpstr>La trisomie 21(suite)</vt:lpstr>
      <vt:lpstr>Aberrations chromosomiques</vt:lpstr>
      <vt:lpstr>Aberrations chromosomiques</vt:lpstr>
      <vt:lpstr>Aberrations chromosomiques</vt:lpstr>
      <vt:lpstr>Maladies métaboliques dégénératives</vt:lpstr>
      <vt:lpstr>Maladies métaboliques dégénératives</vt:lpstr>
      <vt:lpstr>Les phacomatoses</vt:lpstr>
      <vt:lpstr>Les phacomatoses</vt:lpstr>
      <vt:lpstr>Embryo et foetopathies</vt:lpstr>
      <vt:lpstr>Syndrome d’alcoolisation fœtal</vt:lpstr>
      <vt:lpstr>b) infectieuses</vt:lpstr>
      <vt:lpstr>c) métaboliques, vasculaires</vt:lpstr>
      <vt:lpstr>d) malformatives</vt:lpstr>
      <vt:lpstr>Causes périnatales</vt:lpstr>
      <vt:lpstr>Causes périnatales</vt:lpstr>
      <vt:lpstr>Causes périnatales</vt:lpstr>
      <vt:lpstr>Causes postnatales</vt:lpstr>
      <vt:lpstr>Causes postnatales</vt:lpstr>
      <vt:lpstr>Causes postnatales</vt:lpstr>
      <vt:lpstr>Traitement des étiologies organiques</vt:lpstr>
      <vt:lpstr>Prévention anténatale</vt:lpstr>
      <vt:lpstr>Prévention anténatale</vt:lpstr>
      <vt:lpstr>Prévention périnatale</vt:lpstr>
      <vt:lpstr>Dans l’enfance</vt:lpstr>
      <vt:lpstr>Guidance psychopédagogique</vt:lpstr>
      <vt:lpstr>Guidance psychopédagogique</vt:lpstr>
      <vt:lpstr>Guidance psychopédagogique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déficience mentale</dc:title>
  <dc:creator>End Manuela</dc:creator>
  <cp:lastModifiedBy>End Manuela</cp:lastModifiedBy>
  <cp:revision>24</cp:revision>
  <dcterms:created xsi:type="dcterms:W3CDTF">2022-05-03T07:50:15Z</dcterms:created>
  <dcterms:modified xsi:type="dcterms:W3CDTF">2023-02-06T07:48:43Z</dcterms:modified>
</cp:coreProperties>
</file>