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6FC1ED-F5A9-4300-AFE1-23445ABC0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1F8028-A6C2-4E7E-AFEC-4801A4626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5D3C37-53BD-41F0-A793-0752BF82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E82D45-25D3-4D41-BF8C-89C23180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B3CDE-AD70-4BE8-8EE8-39A0DF8B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17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E646C2-2FD5-4469-9FB9-58F1E9733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B72146-ED72-48F1-831D-A971AC7C5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713312-FD15-41B3-83F1-EF62E142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FB053-18D1-43F6-A1EF-86EB7240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8A8BCB-17C9-4564-A4BD-1C6A2447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9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C31F947-5F22-40D8-8ECB-A9C99E908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AC1D02-2194-403D-BA36-A348B4A54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E770FE-A966-4144-90AB-DB3E2C092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39E714-E479-41BA-8983-99D6541D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0F63E9-3DE3-4314-A4DF-0FF70318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07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349A-D37B-4581-838B-50094B52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F69E48-DA25-4479-941F-C30FCCDAF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2E28B8-07C4-4C93-B324-AA9D27E6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623F69-BFEC-49D0-952C-752F7226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5F532D-702D-40DD-9CB3-FEF19A6D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7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630DB-5574-4CDA-9FB7-BBEC37589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885449F-EDC9-4A7C-9AC8-25089DCA4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C5024A-0481-40C6-BAD8-082AB7073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A1442D-5F0F-4477-9999-F0E4BF63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420214-68D3-493B-BE61-6FAAE030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31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354E6-133F-4D9B-8F72-9D69900F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FC8452-88BF-4968-B936-051352BDC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9361B0A-D7DC-4B02-9C13-B306BDA78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5A5777-371A-4209-B532-E31D73B2D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A43CC5-6858-4D34-83DC-EA9A3A869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A99A3A-36ED-418A-9AFC-CB7D9E8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7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5EB7D-1D8F-4971-9452-7036EF16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AE5D0B-29B7-44DF-8443-91C6A48FA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BDDAFD-3355-4AC2-A515-B62906A68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3B60EEB-1373-41DC-926F-3555FA6D6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1F51280-22C1-43F5-9AF5-6E66C8836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7FD6F8C-617C-45AA-A208-FAE591C1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766FDB-C4CE-4827-A386-40E515645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645BE5-AD77-4A95-9095-F318AF32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93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D2065-01A5-4E6B-81BF-CD861B441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FE0485-D852-4349-8D3D-6803C313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255878-B3A1-43F6-8C7C-4BED354C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91CFCE-207B-47B5-826A-9C5947D0A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0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E459FFE-F7FC-4B1F-B290-C23966DF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19BE4A-F7F2-490C-B61F-1617EB51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928E700-5C9F-440A-B0C8-51A9A22F5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05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18D56-9444-4314-A541-35D50E4A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7338CB-09DA-4D09-840F-95CFC6354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2E6613-72D7-4097-A694-EFE7D2C28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D43CF1-4B79-45E3-A392-F546DC7B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E7D88B-F44D-43E5-A64D-7CAF97ED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1C096B-5371-4606-B8B9-C6405176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64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2E0FD-4FA8-4B25-8C8C-FC99DA82D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CB77C6D-D877-4D51-9D67-18AA76123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1DDA57-C787-4183-9F51-542C4FD76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C20CA2-B218-4CED-A025-AC9796D54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E6AB34-9894-4E36-BA9C-B9AC6FB7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BBF8E8-DA62-430C-818F-616C575B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78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6E4F5F9-4256-445E-8C8F-F7EFA7F4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B09FB2-0F69-4A43-9C4B-4843978C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01B32-5EB8-483E-985C-CC2B326A1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5178F-AF39-47E0-85CD-75593C4FB5EF}" type="datetimeFigureOut">
              <a:rPr lang="fr-FR" smtClean="0"/>
              <a:t>07/02/2023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5C7042-4758-480E-9981-C041DFEEC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0CBAF3-8EB0-45A9-9293-418979099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F5E1-473D-4429-AC1A-5FD758419D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00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UE 2.6S2: </a:t>
            </a:r>
            <a:r>
              <a:rPr lang="fr-FR" smtClean="0"/>
              <a:t>processus psychopathologiques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Névrose obsessionnelle</a:t>
            </a:r>
          </a:p>
          <a:p>
            <a:r>
              <a:rPr lang="fr-FR" dirty="0" smtClean="0"/>
              <a:t>Manuela End</a:t>
            </a:r>
          </a:p>
          <a:p>
            <a:r>
              <a:rPr lang="fr-FR" dirty="0" smtClean="0"/>
              <a:t>7/02/2023</a:t>
            </a:r>
          </a:p>
          <a:p>
            <a:r>
              <a:rPr lang="fr-FR" dirty="0" smtClean="0"/>
              <a:t>Promotion 2022- 2025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200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A6AB4-9F62-423F-B441-B97F8A54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i="1" dirty="0"/>
              <a:t>c) La fixation et la régression sadique- anale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99D1EB-5069-4B6C-854E-6B1549C32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0" indent="0">
              <a:buNone/>
            </a:pPr>
            <a:r>
              <a:rPr lang="fr-FR" dirty="0"/>
              <a:t>On explique  actuellement la psychogenèse des névroses par l’existence de conflits affectifs de l’enfance, conflits mal résolus.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5916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B9AF8-002D-42CB-B683-E178AACE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II Les symptômes apparents</a:t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8347EB-6299-4AB2-825A-304853AF2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Les obsessions: 3 types:</a:t>
            </a:r>
          </a:p>
          <a:p>
            <a:r>
              <a:rPr lang="fr-FR" b="1" dirty="0"/>
              <a:t>Les obsessions idéatives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les plus fréquentes et les plus typiques de la névrose obsessionnelle, </a:t>
            </a:r>
          </a:p>
          <a:p>
            <a:pPr marL="0" indent="0">
              <a:buNone/>
            </a:pPr>
            <a:r>
              <a:rPr lang="fr-FR" dirty="0"/>
              <a:t> il s’agit d’ idées, concepts: se rapportant </a:t>
            </a:r>
          </a:p>
          <a:p>
            <a:r>
              <a:rPr lang="fr-FR" dirty="0"/>
              <a:t>à un réel concret : personne, objet </a:t>
            </a:r>
          </a:p>
          <a:p>
            <a:r>
              <a:rPr lang="fr-FR" dirty="0"/>
              <a:t>à un concept symbolique : mots, chiffres </a:t>
            </a:r>
          </a:p>
          <a:p>
            <a:r>
              <a:rPr lang="fr-FR" dirty="0"/>
              <a:t>à un  concept abstrait pseudo philosophique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91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2A003-94DE-4DF6-9501-EA54B3D3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C50034-8080-4762-9E29-1A0D773C1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Les obsessions phobiques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On les appelle ainsi en raison de leur caractère anxiogène.</a:t>
            </a:r>
          </a:p>
          <a:p>
            <a:pPr marL="0" indent="0">
              <a:buNone/>
            </a:pPr>
            <a:r>
              <a:rPr lang="fr-FR" dirty="0"/>
              <a:t> Comme les phobies, elles sont le stimulus d’une angoisse insupportable</a:t>
            </a:r>
          </a:p>
          <a:p>
            <a:pPr marL="0" indent="0">
              <a:buNone/>
            </a:pPr>
            <a:r>
              <a:rPr lang="fr-FR" dirty="0"/>
              <a:t> Elles doivent être soigneusement et rapidement évitées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60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12E5C-23DF-409E-8C14-06CB4F1FA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87737A-F0F1-438D-B864-6068313A1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Les obsessions impulsives ou phobies d’impulsion</a:t>
            </a:r>
            <a:r>
              <a:rPr lang="fr-FR" dirty="0"/>
              <a:t> :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 crainte d’un acte agressif  soit contre soi même soit contre autrui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125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FD01D-2E0E-47B5-B069-6C9E8ACBE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 Les rites obsessionnels, moyens de défense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26D6B6-A17E-411E-A17A-F9578B735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 Pour conjurer l’univers hostile, l’obsessionnel  a recours aux procédés magiques, rites mystérieux, trucs dérisoires mais impérieux qui deviennent bientôt aussi incoercibles que  sa préoccupation obsessionnelle  primitive .</a:t>
            </a:r>
          </a:p>
          <a:p>
            <a:r>
              <a:rPr lang="fr-FR" dirty="0"/>
              <a:t>Bientôt le rituel se complique ; c’est un véritable cérémonial comme une liturgie, un règlement stupide mais draconien fait d’obligations et d’interdictions.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57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9E305F-D7C8-41E6-BB28-94BD6957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C8A905-0B9B-40BF-9890-320B33C42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Sur le plan clinique, ces rites obsessionnels  défensifs apparaissent de 2 types qui peuvent s’associer </a:t>
            </a:r>
          </a:p>
          <a:p>
            <a:r>
              <a:rPr lang="fr-FR" dirty="0"/>
              <a:t> Les uns sont intimes, intérieurs, souvent méconnus de l’entourage : séries de mots ou de chiffres que le sujet s’impose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Les autres sont extérieurs, ce sont des comportements rituels ,de</a:t>
            </a:r>
          </a:p>
          <a:p>
            <a:pPr marL="0" indent="0">
              <a:buNone/>
            </a:pPr>
            <a:r>
              <a:rPr lang="fr-FR" dirty="0"/>
              <a:t>Vérification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Ces rituels sont automatiques, coercitifs, rigoureux, itératifs.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3586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D78AB-F2D1-4253-921C-E7FE91A05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Diagnostic différentiel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5DBFF7-AD2A-4CD9-B49F-C0670792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Névrose phobique</a:t>
            </a:r>
          </a:p>
          <a:p>
            <a:endParaRPr lang="fr-FR" dirty="0"/>
          </a:p>
          <a:p>
            <a:r>
              <a:rPr lang="fr-FR" dirty="0"/>
              <a:t>Obsessions symptomatiques  pouvant se rencontrer dans la schizophrénie ou dans la mélancolie.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6394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5D259A-A95B-4BB5-AFEC-25D2E160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IV) Traitement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727D3-5577-43FC-91AE-AC39E7FC5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u="sng" dirty="0"/>
              <a:t>1) Traitement symptomatique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i="1" dirty="0"/>
              <a:t> </a:t>
            </a:r>
            <a:endParaRPr lang="fr-FR" dirty="0"/>
          </a:p>
          <a:p>
            <a:pPr lvl="0"/>
            <a:r>
              <a:rPr lang="fr-FR" dirty="0"/>
              <a:t>Les traitements antidépresseurs donnent en général  de bons résultats, même en l’absence d’état dépressif : PROZAC  DEROXAT SEROPRAM  FLOXYFRAL</a:t>
            </a:r>
          </a:p>
          <a:p>
            <a:pPr marL="0" indent="0">
              <a:buNone/>
            </a:pPr>
            <a:r>
              <a:rPr lang="fr-FR" dirty="0"/>
              <a:t>    SURVECTOR   PERTOFRAN</a:t>
            </a:r>
          </a:p>
          <a:p>
            <a:pPr marL="0" indent="0">
              <a:buNone/>
            </a:pPr>
            <a:r>
              <a:rPr lang="fr-FR" dirty="0"/>
              <a:t>    Les tranquillisants peuvent être utilisés pour contrôler l’anxiété  TRANXENE</a:t>
            </a:r>
          </a:p>
          <a:p>
            <a:pPr marL="0" indent="0">
              <a:buNone/>
            </a:pPr>
            <a:r>
              <a:rPr lang="fr-FR" i="1" dirty="0"/>
              <a:t> </a:t>
            </a:r>
            <a:r>
              <a:rPr lang="fr-FR" dirty="0"/>
              <a:t>    D’autres traitements peuvent être utilisés  </a:t>
            </a:r>
          </a:p>
          <a:p>
            <a:r>
              <a:rPr lang="fr-FR" dirty="0"/>
              <a:t>Les neuroleptiques sédatifs, en cas d’échec des traitements ci dessus, et lorsque la cure analytique a été soit impossible soit inefficace : NOZINAN  TERCIAN</a:t>
            </a:r>
          </a:p>
          <a:p>
            <a:pPr marL="0" indent="0">
              <a:buNone/>
            </a:pPr>
            <a:r>
              <a:rPr lang="fr-FR" i="1" dirty="0"/>
              <a:t>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3304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68FEF0-4508-4C93-B74F-DE4C98E6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2E34BD-7B0E-4579-ABAE-6E024549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i="1" dirty="0"/>
              <a:t>Les thérapies comportementales</a:t>
            </a:r>
            <a:endParaRPr lang="fr-FR" dirty="0"/>
          </a:p>
          <a:p>
            <a:pPr marL="0" indent="0">
              <a:buNone/>
            </a:pPr>
            <a:r>
              <a:rPr lang="fr-FR" i="1" dirty="0"/>
              <a:t> </a:t>
            </a:r>
            <a:endParaRPr lang="fr-FR" dirty="0"/>
          </a:p>
          <a:p>
            <a:r>
              <a:rPr lang="fr-FR" dirty="0"/>
              <a:t>Elles peuvent donner de bons résultats symptomatiques :</a:t>
            </a:r>
          </a:p>
          <a:p>
            <a:r>
              <a:rPr lang="fr-FR" dirty="0"/>
              <a:t>Avec un thérapeute formé à cette méthode </a:t>
            </a:r>
          </a:p>
          <a:p>
            <a:r>
              <a:rPr lang="fr-FR" dirty="0"/>
              <a:t>Après évaluation des comportements du patient qui aboutit à </a:t>
            </a:r>
          </a:p>
          <a:p>
            <a:pPr marL="0" indent="0">
              <a:buNone/>
            </a:pPr>
            <a:r>
              <a:rPr lang="fr-FR" dirty="0"/>
              <a:t>L’établissement d’un contrat </a:t>
            </a:r>
          </a:p>
          <a:p>
            <a:r>
              <a:rPr lang="fr-FR" dirty="0"/>
              <a:t>Les techniques employées sont plus efficaces dans le domaine comportemental  (sur les compulsions que sur les obsessions)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848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84A2DA-DAC2-439A-A54D-6F20BCA1D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B8145E-4C9E-495D-A990-131F106F4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u="sng" dirty="0"/>
              <a:t>2) Traitement de fond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psychothérapique : psychanalyse classique ou psychothérapie d’inspiration analytique.</a:t>
            </a:r>
          </a:p>
          <a:p>
            <a:r>
              <a:rPr lang="fr-FR" dirty="0"/>
              <a:t>En principe, la névrose obsessionnelle est l’indication d’une cure type</a:t>
            </a:r>
          </a:p>
          <a:p>
            <a:r>
              <a:rPr lang="fr-FR" dirty="0"/>
              <a:t> Ses contre indications peuvent être : </a:t>
            </a:r>
          </a:p>
          <a:p>
            <a:r>
              <a:rPr lang="fr-FR" dirty="0"/>
              <a:t>Exogènes ; sociales, économiques </a:t>
            </a:r>
          </a:p>
          <a:p>
            <a:r>
              <a:rPr lang="fr-FR" dirty="0"/>
              <a:t>Ou endogènes :</a:t>
            </a:r>
          </a:p>
          <a:p>
            <a:r>
              <a:rPr lang="fr-FR" dirty="0"/>
              <a:t>Personnalité du sujet niveau intellectuel insuffisant</a:t>
            </a:r>
          </a:p>
          <a:p>
            <a:r>
              <a:rPr lang="fr-FR" dirty="0"/>
              <a:t>Age trop élevé</a:t>
            </a:r>
          </a:p>
          <a:p>
            <a:r>
              <a:rPr lang="fr-FR" dirty="0"/>
              <a:t>Faiblesse du Moi </a:t>
            </a:r>
          </a:p>
          <a:p>
            <a:r>
              <a:rPr lang="fr-FR" dirty="0"/>
              <a:t>Maladie : formes graves, ouvertes sur la psychose.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05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7C6D7-E6C0-459A-9C5A-7FC845DF0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névrose obsessionnelle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09CB03-87F4-4891-91A7-FCBE8DCB0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11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2E329E-B22B-44A7-90DC-AECEDA33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l’obsession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1ED726-BF9F-411C-A8DF-00CA57C5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Une obsession est une pensée qui s’impose au sujet, pensée insolite et parasite  qui entraine: </a:t>
            </a:r>
          </a:p>
          <a:p>
            <a:r>
              <a:rPr lang="fr-FR" dirty="0"/>
              <a:t>une angoisse majeure contre laquelle lutte le malade. </a:t>
            </a:r>
          </a:p>
          <a:p>
            <a:r>
              <a:rPr lang="fr-FR" dirty="0"/>
              <a:t> entraine un besoin impérieux de recourir à une action, un comportement pour soulager la tension anxieuse, ( compulsion)</a:t>
            </a:r>
          </a:p>
          <a:p>
            <a:r>
              <a:rPr lang="fr-FR" dirty="0"/>
              <a:t>le sujet reconnaît le caractère absurde, inutile  de ce comportement , de cette compulsion.</a:t>
            </a:r>
          </a:p>
          <a:p>
            <a:r>
              <a:rPr lang="fr-FR" dirty="0"/>
              <a:t>Il se laisse finalement aller à la compulsion qu’il remet perpétuellement en doute , pensant qu’elle n’a pas été bien accomplie et qu’elle doit être répétée 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95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947F7-0A88-4C14-9AAD-70740FD0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82AF33-4B9B-40E2-87B9-12F6C069F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coexistence de ces 2 symptômes: obsession et compulsion  présents de façon durable, organisée et invalidante définit le trouble obsessionnel compulsif.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34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FFD66-00E0-43F2-9610-ED547E62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/>
              <a:t>la névrose obsessionnelle, présente 4 caractères principaux autour desquels elle se définit :</a:t>
            </a:r>
            <a:br>
              <a:rPr lang="fr-FR" sz="3100" dirty="0"/>
            </a:br>
            <a:r>
              <a:rPr lang="fr-FR" dirty="0"/>
              <a:t>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59426-C4FA-4CE0-9E38-A0C969B6F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L’automatisme</a:t>
            </a:r>
            <a:r>
              <a:rPr lang="fr-FR" dirty="0"/>
              <a:t> : la vie mentale se déroule spontanément comme indépendamment de la conscience et de la volonté du sujet </a:t>
            </a:r>
          </a:p>
          <a:p>
            <a:r>
              <a:rPr lang="fr-FR" b="1" dirty="0"/>
              <a:t>L’incoercibilité</a:t>
            </a:r>
            <a:r>
              <a:rPr lang="fr-FR" dirty="0"/>
              <a:t> : cet automatisme de la pensée revêt un caractère obligatoire, inévitable ; le sujet ne peut pas s’y soustraire </a:t>
            </a:r>
          </a:p>
          <a:p>
            <a:r>
              <a:rPr lang="fr-FR" b="1" dirty="0"/>
              <a:t>La lutte intérieure</a:t>
            </a:r>
            <a:r>
              <a:rPr lang="fr-FR" dirty="0"/>
              <a:t> : le sujet essaie d’entraver cet automatisme incoercible de sa vie mentale par d’autres représentations</a:t>
            </a:r>
          </a:p>
          <a:p>
            <a:r>
              <a:rPr lang="fr-FR" b="1" dirty="0"/>
              <a:t>La conscience de sa maladie</a:t>
            </a:r>
            <a:r>
              <a:rPr lang="fr-FR" dirty="0"/>
              <a:t> : le sujet est parfaitement conscient du caractère morbide de tous ces phénomènes qu’il essaie le plus qu’il peut de masquer aux autres.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66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B1653-1B23-464C-8CCC-53CE8F5C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Clinique de la névrose obsessionnelle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86B662-9473-4EE4-B0E9-913810D8E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1 Le caractère obsessionnel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constitue le fond de l’affection en tant que mode particulier d’organisation pathologique de la personnalité.</a:t>
            </a:r>
          </a:p>
          <a:p>
            <a:pPr marL="0" indent="0">
              <a:buNone/>
            </a:pPr>
            <a:r>
              <a:rPr lang="fr-FR" dirty="0"/>
              <a:t>peut demeurer asymptomatique  restant dans les limites d’un comportement socialement adapté 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026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E7AFE-B72C-464A-BFEC-3F729169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B66200-C03E-411A-9D8F-95FE86B50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 caractère obsessionnel est constitué par l’association des trois éléments suivants :</a:t>
            </a:r>
          </a:p>
          <a:p>
            <a:pPr lvl="0"/>
            <a:r>
              <a:rPr lang="fr-FR" dirty="0"/>
              <a:t>la psychasthénie</a:t>
            </a:r>
          </a:p>
          <a:p>
            <a:pPr lvl="0"/>
            <a:r>
              <a:rPr lang="fr-FR" dirty="0"/>
              <a:t>le système compulsif</a:t>
            </a:r>
          </a:p>
          <a:p>
            <a:pPr lvl="0"/>
            <a:r>
              <a:rPr lang="fr-FR" dirty="0"/>
              <a:t>le caractère sadique anal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480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EA61E2-63B8-4855-8521-271D1332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a) La psychasthénie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66A955-FCCC-4D56-9881-DF9D3F0F5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dirty="0"/>
              <a:t>forme particulière de fatigue :</a:t>
            </a:r>
          </a:p>
          <a:p>
            <a:r>
              <a:rPr lang="fr-FR" dirty="0"/>
              <a:t>vécue à la fois sur le versant somatique et psychique </a:t>
            </a:r>
          </a:p>
          <a:p>
            <a:r>
              <a:rPr lang="fr-FR" dirty="0"/>
              <a:t> résultant de facteurs psychologiques et non d’un épuisement somatique </a:t>
            </a:r>
          </a:p>
          <a:p>
            <a:r>
              <a:rPr lang="fr-FR" dirty="0"/>
              <a:t> asthénie intense, par moment presque irréductible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88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A175FC-9A83-4E2C-A432-F9A3913B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b) Le système compulsif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7E3EF4-C12B-4562-8E70-0A1D2ED5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Agitation psychomotrice, tics, stéréotypies, gestes conjuratoires </a:t>
            </a:r>
          </a:p>
          <a:p>
            <a:r>
              <a:rPr lang="fr-FR" dirty="0"/>
              <a:t>Agitation idéo verbale : ruminations, litanies </a:t>
            </a:r>
          </a:p>
          <a:p>
            <a:r>
              <a:rPr lang="fr-FR" dirty="0"/>
              <a:t>Doutes ; contraintes ; isolation ; annulation ; toute puissance du mot ; pensées magiques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34542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429</Words>
  <Application>Microsoft Office PowerPoint</Application>
  <PresentationFormat>Grand écran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Thème Office</vt:lpstr>
      <vt:lpstr>UE 2.6S2: processus psychopathologiques</vt:lpstr>
      <vt:lpstr>La névrose obsessionnelle</vt:lpstr>
      <vt:lpstr>Définition de l’obsession</vt:lpstr>
      <vt:lpstr>Présentation PowerPoint</vt:lpstr>
      <vt:lpstr>la névrose obsessionnelle, présente 4 caractères principaux autour desquels elle se définit :   </vt:lpstr>
      <vt:lpstr>Clinique de la névrose obsessionnelle</vt:lpstr>
      <vt:lpstr>Présentation PowerPoint</vt:lpstr>
      <vt:lpstr>a) La psychasthénie</vt:lpstr>
      <vt:lpstr>b) Le système compulsif  </vt:lpstr>
      <vt:lpstr>c) La fixation et la régression sadique- anale </vt:lpstr>
      <vt:lpstr>II Les symptômes apparents </vt:lpstr>
      <vt:lpstr>Présentation PowerPoint</vt:lpstr>
      <vt:lpstr>Présentation PowerPoint</vt:lpstr>
      <vt:lpstr>B Les rites obsessionnels, moyens de défense</vt:lpstr>
      <vt:lpstr>Présentation PowerPoint</vt:lpstr>
      <vt:lpstr>Diagnostic différentiel</vt:lpstr>
      <vt:lpstr>IV) Traitement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névrose obsessionnelle</dc:title>
  <dc:creator>End Manuela</dc:creator>
  <cp:lastModifiedBy>IFSI</cp:lastModifiedBy>
  <cp:revision>13</cp:revision>
  <dcterms:created xsi:type="dcterms:W3CDTF">2022-02-01T14:18:47Z</dcterms:created>
  <dcterms:modified xsi:type="dcterms:W3CDTF">2023-02-07T08:53:55Z</dcterms:modified>
</cp:coreProperties>
</file>