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8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7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69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5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7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99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4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3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5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6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8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592DC-32A3-40FE-BC77-9CD489C92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fr-FR" sz="1400" dirty="0"/>
              <a:t>UE 2.6S2: Processus psychopathologiques</a:t>
            </a:r>
            <a:br>
              <a:rPr lang="fr-FR" sz="1400" dirty="0"/>
            </a:br>
            <a:r>
              <a:rPr lang="fr-FR" sz="1400" dirty="0"/>
              <a:t>Mme Manuela End</a:t>
            </a:r>
            <a:br>
              <a:rPr lang="fr-FR" sz="1400" dirty="0"/>
            </a:br>
            <a:r>
              <a:rPr lang="fr-FR" sz="1400" dirty="0" smtClean="0"/>
              <a:t>8/02/2023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01928F-1A60-40D6-B47C-D6C9AB288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Promotion 2022- 2025</a:t>
            </a:r>
          </a:p>
        </p:txBody>
      </p:sp>
    </p:spTree>
    <p:extLst>
      <p:ext uri="{BB962C8B-B14F-4D97-AF65-F5344CB8AC3E}">
        <p14:creationId xmlns:p14="http://schemas.microsoft.com/office/powerpoint/2010/main" val="186497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76779-1C1B-4B90-9C1B-D7241DBB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6A15CE-9E7B-4860-AE17-D504FF852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Des éléments répétitifs à la fois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La nuit dans les rêves  traumatiques </a:t>
            </a:r>
          </a:p>
          <a:p>
            <a:pPr marL="0" indent="0">
              <a:buNone/>
            </a:pPr>
            <a:r>
              <a:rPr lang="fr-FR" dirty="0"/>
              <a:t>Le jour dans les rêveries  obsédantes, parfois presque hallucinatoires.</a:t>
            </a:r>
          </a:p>
          <a:p>
            <a:pPr marL="0" indent="0">
              <a:buNone/>
            </a:pPr>
            <a:r>
              <a:rPr lang="fr-FR" dirty="0"/>
              <a:t>La scène traumatique est revue et revécue.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81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36321-26CC-4B5D-85AA-74CDC49E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2639F5-C8E8-4CF6-8DC1-FAD8240EE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Des inhibitions d’importance variable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gênant le fonctionnement de la vie psychique   et relationnelle.</a:t>
            </a:r>
          </a:p>
          <a:p>
            <a:pPr marL="0" indent="0">
              <a:buNone/>
            </a:pPr>
            <a:r>
              <a:rPr lang="fr-FR" dirty="0"/>
              <a:t>troubles associés :</a:t>
            </a:r>
          </a:p>
          <a:p>
            <a:r>
              <a:rPr lang="fr-FR" dirty="0"/>
              <a:t>Asthénie</a:t>
            </a:r>
          </a:p>
          <a:p>
            <a:r>
              <a:rPr lang="fr-FR" dirty="0"/>
              <a:t>Tendances dépressives et parfois véritable état dépressif </a:t>
            </a:r>
          </a:p>
          <a:p>
            <a:r>
              <a:rPr lang="fr-FR" dirty="0"/>
              <a:t>Symptômes moteurs : tics, tremblements, sursauts </a:t>
            </a:r>
          </a:p>
          <a:p>
            <a:r>
              <a:rPr lang="fr-FR" dirty="0"/>
              <a:t>Troubles sexuels </a:t>
            </a:r>
          </a:p>
          <a:p>
            <a:r>
              <a:rPr lang="fr-FR" dirty="0"/>
              <a:t>Troubles du sommeil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226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38FD9-1EBB-42D3-9CD2-92BEA441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363ACD-0950-4751-A493-97A9D23D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Enchainement de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Traumatisme avec frayeur </a:t>
            </a:r>
          </a:p>
          <a:p>
            <a:r>
              <a:rPr lang="fr-FR" dirty="0"/>
              <a:t>Temps de latence</a:t>
            </a:r>
          </a:p>
          <a:p>
            <a:r>
              <a:rPr lang="fr-FR" dirty="0"/>
              <a:t>Apparition de la triade symptomatique :Bouffées anxieuses , répétition du traumatisme, gêne de fonctionnement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00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FF78E-B13C-44E0-85E2-47D83CB4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Formes particulières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3BB8CF-A11C-48F1-A7D7-D0561E608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i="1" dirty="0"/>
              <a:t> Névroses traumatiques de Guerre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2 formes :</a:t>
            </a:r>
          </a:p>
          <a:p>
            <a:r>
              <a:rPr lang="fr-FR" dirty="0"/>
              <a:t> Hystériques avec des troubles moteurs et sensitifs </a:t>
            </a:r>
          </a:p>
          <a:p>
            <a:r>
              <a:rPr lang="fr-FR" dirty="0"/>
              <a:t>Anxieuses : Troubles du sommeil, fatigue, tendance à la surconsommation d’alcool et de tabac sont habituels. </a:t>
            </a:r>
          </a:p>
          <a:p>
            <a:r>
              <a:rPr lang="fr-FR" dirty="0"/>
              <a:t> Facteurs les plus importants à prendre en compte : violence des combats, l long temps d’exposition au danger, situation de passivité devant le danger  </a:t>
            </a:r>
            <a:r>
              <a:rPr lang="fr-FR"/>
              <a:t>et </a:t>
            </a:r>
            <a:r>
              <a:rPr lang="fr-FR" smtClean="0"/>
              <a:t>le </a:t>
            </a:r>
            <a:r>
              <a:rPr lang="fr-FR" dirty="0"/>
              <a:t>deuil des camarades.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06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20548-31EC-4CEC-8E9A-E5FECB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44E371-6487-4A5C-9C51-025EBB9FA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Syndrome du survivant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décrit chez les tuberculeux des sanatoriums, les opérés cardiaques ,  surtout les rescapés des camps de concentration</a:t>
            </a:r>
          </a:p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le survivant se sent coupable d’être resté en vie alors que ses compagnons ont succombé</a:t>
            </a:r>
          </a:p>
        </p:txBody>
      </p:sp>
    </p:spTree>
    <p:extLst>
      <p:ext uri="{BB962C8B-B14F-4D97-AF65-F5344CB8AC3E}">
        <p14:creationId xmlns:p14="http://schemas.microsoft.com/office/powerpoint/2010/main" val="247910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D4A24-8412-434B-9BC7-E5CB10B71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1C19B-F172-4D7D-B6A0-B64B1B831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a d’autant plus de chances d’être efficace qu’il est entrepris précocement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b="1" dirty="0"/>
              <a:t>Il repose sur la possibilité donnée au patient : </a:t>
            </a:r>
          </a:p>
          <a:p>
            <a:r>
              <a:rPr lang="fr-FR" dirty="0"/>
              <a:t>De vivre et d’exprimer le plus complètement possible ses émotions et affects douloureux  et pénibles </a:t>
            </a:r>
          </a:p>
          <a:p>
            <a:r>
              <a:rPr lang="fr-FR" dirty="0"/>
              <a:t>De verbaliser les idées, les souvenirs, les craintes, les fantasmes que ce vécu a entraîné </a:t>
            </a:r>
          </a:p>
        </p:txBody>
      </p:sp>
    </p:spTree>
    <p:extLst>
      <p:ext uri="{BB962C8B-B14F-4D97-AF65-F5344CB8AC3E}">
        <p14:creationId xmlns:p14="http://schemas.microsoft.com/office/powerpoint/2010/main" val="368730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60DD7-E3B9-464F-9A0C-F1FE9C2D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20316B-2045-44B9-9BCA-AECB9F8EA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Au moment du traumatisme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Toute personne s’étant trouvée à proximité d’un traumatisme important et dangereux l’ayant choquée ou terrorisée doit avoir la possibilité d’en parler et d’en reparler  : entretiens individuels ,groupes</a:t>
            </a:r>
          </a:p>
          <a:p>
            <a:r>
              <a:rPr lang="fr-FR" dirty="0"/>
              <a:t>Intervention de la cellule d’urgence médico psychologique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171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957BE-CDD7-40C2-BFA8-11FCF595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9F7D0-1B3E-4BDD-9F09-B0857D473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Ces 2 types de prise en charge nécessitent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 un thérapeute averti et extérieur</a:t>
            </a:r>
          </a:p>
          <a:p>
            <a:pPr marL="0" indent="0">
              <a:buNone/>
            </a:pPr>
            <a:r>
              <a:rPr lang="fr-FR" dirty="0"/>
              <a:t> dont le rôle est </a:t>
            </a:r>
          </a:p>
          <a:p>
            <a:r>
              <a:rPr lang="fr-FR" dirty="0"/>
              <a:t>d’aider à l’expression des émotions et contenus de pensées,</a:t>
            </a:r>
          </a:p>
          <a:p>
            <a:r>
              <a:rPr lang="fr-FR" dirty="0"/>
              <a:t> d’accompagner la souffrance et les pleurs  sans chercher à les réduire</a:t>
            </a:r>
          </a:p>
          <a:p>
            <a:r>
              <a:rPr lang="fr-FR" dirty="0"/>
              <a:t> d’intervenir pour apaiser et rassurer 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806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EC8C2-FC2A-4855-9973-AFD9AA97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609497-FE24-46C3-A3FC-9E6146E7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Durant le temps de latence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Il est encore utile de donner au patient la possibilité de  parler du traumatisme et de le revivre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 mais il en sentira moins la nécessité, les symptômes n’étant pas encore apparus nettement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40656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87BB5-2F58-4B48-BBB6-91BCEEEF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DC4A6-EB46-4D5E-B6DB-382D1C0D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 l’ apparition des troubles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La prise en charge allie:</a:t>
            </a:r>
          </a:p>
          <a:p>
            <a:r>
              <a:rPr lang="fr-FR" dirty="0"/>
              <a:t>psychothérapie de soutien  Si le patient éprouve des difficultés à reparler de l ‘accident ou à faire le lien avec ses symptômes apparus</a:t>
            </a:r>
          </a:p>
          <a:p>
            <a:r>
              <a:rPr lang="fr-FR" dirty="0"/>
              <a:t>secondairement, orientation vers un groupe de parole ,hypnose </a:t>
            </a:r>
          </a:p>
          <a:p>
            <a:r>
              <a:rPr lang="fr-FR" dirty="0"/>
              <a:t>recours aux médicaments psychotropes selon la symptomatologie antidépresseurs plutôt que tranquillisants.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53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E8437-FAB3-4336-8A79-F66179949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névrose traumatique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1B40AC-FCFD-4E80-9292-6250B0D66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0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693447-00E1-4E56-99A1-A3E3612D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ECD8F-5782-4E53-B270-10032BBA1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Touchent 1% de la population.</a:t>
            </a:r>
          </a:p>
          <a:p>
            <a:r>
              <a:rPr lang="fr-FR" dirty="0"/>
              <a:t>état névrotique durable survenant à la suite d’un traumatisme psychique. provoqué par un événement survenant de façon imprévisible et brutale, soumettant l’individu à une brusque agression psychique et parfois physique intense, et sur laquelle il ne peut exercer aucun contrôle.</a:t>
            </a:r>
          </a:p>
          <a:p>
            <a:r>
              <a:rPr lang="fr-FR" dirty="0"/>
              <a:t> Au cours de cette agression, il peut même être confronté à l’éventualité de sa propre mort ou de la mort des personnes qui l’entourent.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21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75167-2E38-4229-8E3F-C4B442B1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Réactions de l’individu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B82EA-DB64-4B14-88A7-FAB9839C6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réactions immédiates </a:t>
            </a:r>
          </a:p>
          <a:p>
            <a:r>
              <a:rPr lang="fr-FR" dirty="0"/>
              <a:t>manifestations différées survenant après une période de latence de quelques jours à plusieurs mois, voire plusieurs années. </a:t>
            </a:r>
          </a:p>
          <a:p>
            <a:r>
              <a:rPr lang="fr-FR" dirty="0"/>
              <a:t>une période de latence prolongée va rendre plus difficile le fait d’établir une relation entre l’événement traumatisant et les manifestations différées qui constituent la névrose traumatique proprement dite</a:t>
            </a:r>
          </a:p>
        </p:txBody>
      </p:sp>
    </p:spTree>
    <p:extLst>
      <p:ext uri="{BB962C8B-B14F-4D97-AF65-F5344CB8AC3E}">
        <p14:creationId xmlns:p14="http://schemas.microsoft.com/office/powerpoint/2010/main" val="336290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889ED-4359-42C3-8EE9-8C4810CE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C8B5B5-37E2-4244-86AF-969B9ABE3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événement peut provoquer un traumatisme psychique de façon directe ou indirecte</a:t>
            </a:r>
          </a:p>
          <a:p>
            <a:r>
              <a:rPr lang="fr-FR" dirty="0"/>
              <a:t>un accident de la route, une attaque à main armée, un incendie, une avalanche, un séisme</a:t>
            </a:r>
          </a:p>
          <a:p>
            <a:r>
              <a:rPr lang="fr-FR" dirty="0"/>
              <a:t>A la   suite  de catastrophes, survenue de troubles chez les sauveteurs, les témoins,  chez des personnes ayant vu des images impressionnantes à la télévision ou ayant lu le récit des évènements dans les journaux.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6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75802-2BF1-40D2-8538-B3F80208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Réactions immédiates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B4F7F7-8429-45D2-9BF3-97FB3F5E8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Parfois les sujets ne vont extérioriser aucune manifestation sur le moment.</a:t>
            </a:r>
          </a:p>
          <a:p>
            <a:r>
              <a:rPr lang="fr-FR" dirty="0"/>
              <a:t> </a:t>
            </a:r>
            <a:r>
              <a:rPr lang="fr-FR" b="1" dirty="0"/>
              <a:t>Cependant</a:t>
            </a:r>
            <a:r>
              <a:rPr lang="fr-FR" dirty="0"/>
              <a:t>, l’absence de réaction dans les suites immédiates de l’événement traumatisant n’empêche pas la survenue d’une névrose traumatique à distance de celui ci.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29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0A8C3-3D5B-4F8A-BEA4-9FBAF9DE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Réactions de stress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ED737C-3882-499A-BBAC-0037DA438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traduisent une adaptation normale de l’organisme face à une agression.</a:t>
            </a:r>
          </a:p>
          <a:p>
            <a:r>
              <a:rPr lang="fr-FR" dirty="0"/>
              <a:t>réactions de stress dépassé de courte durée, pouvant s’accompagner de troubles du comportement,</a:t>
            </a:r>
          </a:p>
          <a:p>
            <a:r>
              <a:rPr lang="fr-FR" dirty="0"/>
              <a:t> avec agitation (fuite éperdue, gesticulation désordonnée et stérile</a:t>
            </a:r>
          </a:p>
          <a:p>
            <a:r>
              <a:rPr lang="fr-FR" dirty="0"/>
              <a:t> agressivité à l’égard de l’entourage)</a:t>
            </a:r>
          </a:p>
          <a:p>
            <a:r>
              <a:rPr lang="fr-FR" dirty="0"/>
              <a:t>inhibition (immobilité ) malgré la proximité du danger.</a:t>
            </a:r>
          </a:p>
          <a:p>
            <a:r>
              <a:rPr lang="fr-FR" dirty="0"/>
              <a:t>réactions pouvant survenir lorsque le sujet est sorti d’une situation critique</a:t>
            </a:r>
          </a:p>
          <a:p>
            <a:r>
              <a:rPr lang="fr-FR" dirty="0"/>
              <a:t> réaction de stress différée chez les sauveteurs.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02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51AEE-548D-4757-A83E-6A943C47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Clinique de la névrose traumatique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F92451-8097-4B8A-841E-ECF4A505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traumatisme de départ se situe dans un danger extérieur brutal, intense, inhabituel qui a menacé soit la vie soit l’intégrité physique.</a:t>
            </a:r>
          </a:p>
          <a:p>
            <a:r>
              <a:rPr lang="fr-FR" dirty="0"/>
              <a:t> Il existe un temps de latence entre le traumatisme et le déclenchement de la névrose.</a:t>
            </a:r>
          </a:p>
          <a:p>
            <a:r>
              <a:rPr lang="fr-FR" dirty="0"/>
              <a:t>Le traumatisme et le danger encourus se sont accompagnés d’une très vive frayeur.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57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04DA2-D87E-4F47-BFBC-94BADF8D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types de </a:t>
            </a:r>
            <a:r>
              <a:rPr lang="fr-FR" dirty="0" err="1"/>
              <a:t>symptomes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4558D-C5E2-4A54-B707-B5D407423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Souffrance psychique d’intensité variable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Entraînant parfois de véritables crises de panique ; elle s’accompagne souvent de troubles du caractère.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03851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133</TotalTime>
  <Words>587</Words>
  <Application>Microsoft Office PowerPoint</Application>
  <PresentationFormat>Grand écran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Traînée de condensation</vt:lpstr>
      <vt:lpstr>UE 2.6S2: Processus psychopathologiques Mme Manuela End 8/02/2023 </vt:lpstr>
      <vt:lpstr>La névrose traumatique</vt:lpstr>
      <vt:lpstr>Introduction</vt:lpstr>
      <vt:lpstr>Réactions de l’individu</vt:lpstr>
      <vt:lpstr>Causes</vt:lpstr>
      <vt:lpstr>Réactions immédiates</vt:lpstr>
      <vt:lpstr>Réactions de stress</vt:lpstr>
      <vt:lpstr>Clinique de la névrose traumatique</vt:lpstr>
      <vt:lpstr>3 types de symptomes</vt:lpstr>
      <vt:lpstr>Présentation PowerPoint</vt:lpstr>
      <vt:lpstr> </vt:lpstr>
      <vt:lpstr>Diagnostic</vt:lpstr>
      <vt:lpstr>Formes particulières</vt:lpstr>
      <vt:lpstr>Présentation PowerPoint</vt:lpstr>
      <vt:lpstr>Traitement</vt:lpstr>
      <vt:lpstr>Mise en application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névrose traumatique</dc:title>
  <dc:creator>End Manuela</dc:creator>
  <cp:lastModifiedBy>IFSI</cp:lastModifiedBy>
  <cp:revision>23</cp:revision>
  <dcterms:created xsi:type="dcterms:W3CDTF">2022-03-30T13:06:00Z</dcterms:created>
  <dcterms:modified xsi:type="dcterms:W3CDTF">2023-02-08T08:16:55Z</dcterms:modified>
</cp:coreProperties>
</file>