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9" r:id="rId2"/>
    <p:sldId id="256" r:id="rId3"/>
    <p:sldId id="257" r:id="rId4"/>
    <p:sldId id="258" r:id="rId5"/>
    <p:sldId id="259" r:id="rId6"/>
    <p:sldId id="260" r:id="rId7"/>
    <p:sldId id="261" r:id="rId8"/>
    <p:sldId id="262" r:id="rId9"/>
    <p:sldId id="263" r:id="rId10"/>
    <p:sldId id="268" r:id="rId11"/>
    <p:sldId id="264" r:id="rId12"/>
    <p:sldId id="265" r:id="rId13"/>
    <p:sldId id="266" r:id="rId14"/>
    <p:sldId id="267"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1" d="100"/>
          <a:sy n="91" d="100"/>
        </p:scale>
        <p:origin x="53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fr-FR"/>
              <a:t>Modifiez le style du titre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lvl1pPr algn="l">
              <a:defRPr/>
            </a:lvl1pPr>
          </a:lstStyle>
          <a:p>
            <a:fld id="{20CAB509-9E85-4E08-BC09-BC1A28D18AEB}" type="datetimeFigureOut">
              <a:rPr lang="fr-FR" smtClean="0"/>
              <a:t>08/02/2023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3257C2D-0D62-4FBB-9147-14C6578E5BD2}" type="slidenum">
              <a:rPr lang="fr-FR" smtClean="0"/>
              <a:t>‹N°›</a:t>
            </a:fld>
            <a:endParaRPr lang="fr-FR"/>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601464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20CAB509-9E85-4E08-BC09-BC1A28D18AEB}" type="datetimeFigureOut">
              <a:rPr lang="fr-FR" smtClean="0"/>
              <a:t>08/02/2023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3257C2D-0D62-4FBB-9147-14C6578E5BD2}" type="slidenum">
              <a:rPr lang="fr-FR" smtClean="0"/>
              <a:t>‹N°›</a:t>
            </a:fld>
            <a:endParaRPr lang="fr-FR"/>
          </a:p>
        </p:txBody>
      </p:sp>
    </p:spTree>
    <p:extLst>
      <p:ext uri="{BB962C8B-B14F-4D97-AF65-F5344CB8AC3E}">
        <p14:creationId xmlns:p14="http://schemas.microsoft.com/office/powerpoint/2010/main" val="27339113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fr-FR"/>
              <a:t>Modifiez le style du titre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20CAB509-9E85-4E08-BC09-BC1A28D18AEB}" type="datetimeFigureOut">
              <a:rPr lang="fr-FR" smtClean="0"/>
              <a:t>08/02/2023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3257C2D-0D62-4FBB-9147-14C6578E5BD2}" type="slidenum">
              <a:rPr lang="fr-FR" smtClean="0"/>
              <a:t>‹N°›</a:t>
            </a:fld>
            <a:endParaRPr lang="fr-FR"/>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419591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20CAB509-9E85-4E08-BC09-BC1A28D18AEB}" type="datetimeFigureOut">
              <a:rPr lang="fr-FR" smtClean="0"/>
              <a:t>08/02/2023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3257C2D-0D62-4FBB-9147-14C6578E5BD2}" type="slidenum">
              <a:rPr lang="fr-FR" smtClean="0"/>
              <a:t>‹N°›</a:t>
            </a:fld>
            <a:endParaRPr lang="fr-FR"/>
          </a:p>
        </p:txBody>
      </p:sp>
    </p:spTree>
    <p:extLst>
      <p:ext uri="{BB962C8B-B14F-4D97-AF65-F5344CB8AC3E}">
        <p14:creationId xmlns:p14="http://schemas.microsoft.com/office/powerpoint/2010/main" val="423169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fr-FR"/>
              <a:t>Modifiez le style du titre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20CAB509-9E85-4E08-BC09-BC1A28D18AEB}" type="datetimeFigureOut">
              <a:rPr lang="fr-FR" smtClean="0"/>
              <a:t>08/02/2023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3257C2D-0D62-4FBB-9147-14C6578E5BD2}" type="slidenum">
              <a:rPr lang="fr-FR" smtClean="0"/>
              <a:t>‹N°›</a:t>
            </a:fld>
            <a:endParaRPr lang="fr-FR"/>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843606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fr-FR"/>
              <a:t>Modifiez le style du titre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20CAB509-9E85-4E08-BC09-BC1A28D18AEB}" type="datetimeFigureOut">
              <a:rPr lang="fr-FR" smtClean="0"/>
              <a:t>08/02/2023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3257C2D-0D62-4FBB-9147-14C6578E5BD2}" type="slidenum">
              <a:rPr lang="fr-FR" smtClean="0"/>
              <a:t>‹N°›</a:t>
            </a:fld>
            <a:endParaRPr lang="fr-FR"/>
          </a:p>
        </p:txBody>
      </p:sp>
    </p:spTree>
    <p:extLst>
      <p:ext uri="{BB962C8B-B14F-4D97-AF65-F5344CB8AC3E}">
        <p14:creationId xmlns:p14="http://schemas.microsoft.com/office/powerpoint/2010/main" val="21596761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1024128" y="2967788"/>
            <a:ext cx="4754880" cy="3341572"/>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fr-FR"/>
              <a:t>Modifier les styles du texte du masque</a:t>
            </a:r>
          </a:p>
        </p:txBody>
      </p:sp>
      <p:sp>
        <p:nvSpPr>
          <p:cNvPr id="6" name="Content Placeholder 5"/>
          <p:cNvSpPr>
            <a:spLocks noGrp="1"/>
          </p:cNvSpPr>
          <p:nvPr>
            <p:ph sz="quarter" idx="4"/>
          </p:nvPr>
        </p:nvSpPr>
        <p:spPr>
          <a:xfrm>
            <a:off x="5990888" y="2967788"/>
            <a:ext cx="4754880" cy="3341572"/>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20CAB509-9E85-4E08-BC09-BC1A28D18AEB}" type="datetimeFigureOut">
              <a:rPr lang="fr-FR" smtClean="0"/>
              <a:t>08/02/2023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33257C2D-0D62-4FBB-9147-14C6578E5BD2}" type="slidenum">
              <a:rPr lang="fr-FR" smtClean="0"/>
              <a:t>‹N°›</a:t>
            </a:fld>
            <a:endParaRPr lang="fr-FR"/>
          </a:p>
        </p:txBody>
      </p:sp>
    </p:spTree>
    <p:extLst>
      <p:ext uri="{BB962C8B-B14F-4D97-AF65-F5344CB8AC3E}">
        <p14:creationId xmlns:p14="http://schemas.microsoft.com/office/powerpoint/2010/main" val="9518858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20CAB509-9E85-4E08-BC09-BC1A28D18AEB}" type="datetimeFigureOut">
              <a:rPr lang="fr-FR" smtClean="0"/>
              <a:t>08/02/2023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33257C2D-0D62-4FBB-9147-14C6578E5BD2}" type="slidenum">
              <a:rPr lang="fr-FR" smtClean="0"/>
              <a:t>‹N°›</a:t>
            </a:fld>
            <a:endParaRPr lang="fr-FR"/>
          </a:p>
        </p:txBody>
      </p:sp>
    </p:spTree>
    <p:extLst>
      <p:ext uri="{BB962C8B-B14F-4D97-AF65-F5344CB8AC3E}">
        <p14:creationId xmlns:p14="http://schemas.microsoft.com/office/powerpoint/2010/main" val="16324929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CAB509-9E85-4E08-BC09-BC1A28D18AEB}" type="datetimeFigureOut">
              <a:rPr lang="fr-FR" smtClean="0"/>
              <a:t>08/02/2023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33257C2D-0D62-4FBB-9147-14C6578E5BD2}" type="slidenum">
              <a:rPr lang="fr-FR" smtClean="0"/>
              <a:t>‹N°›</a:t>
            </a:fld>
            <a:endParaRPr lang="fr-FR"/>
          </a:p>
        </p:txBody>
      </p:sp>
    </p:spTree>
    <p:extLst>
      <p:ext uri="{BB962C8B-B14F-4D97-AF65-F5344CB8AC3E}">
        <p14:creationId xmlns:p14="http://schemas.microsoft.com/office/powerpoint/2010/main" val="11536832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fr-FR"/>
              <a:t>Modifiez le style du titre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20CAB509-9E85-4E08-BC09-BC1A28D18AEB}" type="datetimeFigureOut">
              <a:rPr lang="fr-FR" smtClean="0"/>
              <a:t>08/02/2023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3257C2D-0D62-4FBB-9147-14C6578E5BD2}" type="slidenum">
              <a:rPr lang="fr-FR" smtClean="0"/>
              <a:t>‹N°›</a:t>
            </a:fld>
            <a:endParaRPr lang="fr-FR"/>
          </a:p>
        </p:txBody>
      </p:sp>
    </p:spTree>
    <p:extLst>
      <p:ext uri="{BB962C8B-B14F-4D97-AF65-F5344CB8AC3E}">
        <p14:creationId xmlns:p14="http://schemas.microsoft.com/office/powerpoint/2010/main" val="1609874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fr-FR"/>
              <a:t>Modifiez le style du titre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Date Placeholder 4"/>
          <p:cNvSpPr>
            <a:spLocks noGrp="1"/>
          </p:cNvSpPr>
          <p:nvPr>
            <p:ph type="dt" sz="half" idx="10"/>
          </p:nvPr>
        </p:nvSpPr>
        <p:spPr/>
        <p:txBody>
          <a:bodyPr/>
          <a:lstStyle/>
          <a:p>
            <a:fld id="{20CAB509-9E85-4E08-BC09-BC1A28D18AEB}" type="datetimeFigureOut">
              <a:rPr lang="fr-FR" smtClean="0"/>
              <a:t>08/02/2023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3257C2D-0D62-4FBB-9147-14C6578E5BD2}" type="slidenum">
              <a:rPr lang="fr-FR" smtClean="0"/>
              <a:t>‹N°›</a:t>
            </a:fld>
            <a:endParaRPr lang="fr-FR"/>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825203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20CAB509-9E85-4E08-BC09-BC1A28D18AEB}" type="datetimeFigureOut">
              <a:rPr lang="fr-FR" smtClean="0"/>
              <a:t>08/02/2023</a:t>
            </a:fld>
            <a:endParaRPr lang="fr-FR"/>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fr-FR"/>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33257C2D-0D62-4FBB-9147-14C6578E5BD2}" type="slidenum">
              <a:rPr lang="fr-FR" smtClean="0"/>
              <a:t>‹N°›</a:t>
            </a:fld>
            <a:endParaRPr lang="fr-FR"/>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25390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60C5BC9-5734-4042-9C9D-3893FFB28367}"/>
              </a:ext>
            </a:extLst>
          </p:cNvPr>
          <p:cNvSpPr>
            <a:spLocks noGrp="1"/>
          </p:cNvSpPr>
          <p:nvPr>
            <p:ph type="ctrTitle"/>
          </p:nvPr>
        </p:nvSpPr>
        <p:spPr/>
        <p:txBody>
          <a:bodyPr>
            <a:normAutofit/>
          </a:bodyPr>
          <a:lstStyle/>
          <a:p>
            <a:r>
              <a:rPr lang="fr-FR" sz="1400" dirty="0"/>
              <a:t>UE 2.6S2: Processus psychopathologiques</a:t>
            </a:r>
            <a:br>
              <a:rPr lang="fr-FR" sz="1400" dirty="0"/>
            </a:br>
            <a:r>
              <a:rPr lang="fr-FR" sz="1400" dirty="0"/>
              <a:t>Les états dépressifs</a:t>
            </a:r>
            <a:br>
              <a:rPr lang="fr-FR" sz="1400" dirty="0"/>
            </a:br>
            <a:r>
              <a:rPr lang="fr-FR" sz="1400" dirty="0"/>
              <a:t>Mme Manuela End</a:t>
            </a:r>
            <a:r>
              <a:rPr lang="fr-FR" sz="1400"/>
              <a:t/>
            </a:r>
            <a:br>
              <a:rPr lang="fr-FR" sz="1400"/>
            </a:br>
            <a:r>
              <a:rPr lang="fr-FR" sz="1400" smtClean="0"/>
              <a:t>8  </a:t>
            </a:r>
            <a:r>
              <a:rPr lang="fr-FR" sz="1400" dirty="0"/>
              <a:t>/02/2023</a:t>
            </a:r>
            <a:r>
              <a:rPr lang="fr-FR" sz="1400"/>
              <a:t/>
            </a:r>
            <a:br>
              <a:rPr lang="fr-FR" sz="1400"/>
            </a:br>
            <a:r>
              <a:rPr lang="fr-FR" sz="1400"/>
              <a:t>Promotion 2022- 2025</a:t>
            </a:r>
            <a:endParaRPr lang="fr-FR" sz="1400" dirty="0"/>
          </a:p>
        </p:txBody>
      </p:sp>
      <p:sp>
        <p:nvSpPr>
          <p:cNvPr id="3" name="Sous-titre 2">
            <a:extLst>
              <a:ext uri="{FF2B5EF4-FFF2-40B4-BE49-F238E27FC236}">
                <a16:creationId xmlns:a16="http://schemas.microsoft.com/office/drawing/2014/main" id="{9D57A6C1-6310-47C1-B81F-D46B1DB2A8C8}"/>
              </a:ext>
            </a:extLst>
          </p:cNvPr>
          <p:cNvSpPr>
            <a:spLocks noGrp="1"/>
          </p:cNvSpPr>
          <p:nvPr>
            <p:ph type="subTitle" idx="1"/>
          </p:nvPr>
        </p:nvSpPr>
        <p:spPr/>
        <p:txBody>
          <a:bodyPr/>
          <a:lstStyle/>
          <a:p>
            <a:endParaRPr lang="fr-FR"/>
          </a:p>
        </p:txBody>
      </p:sp>
    </p:spTree>
    <p:extLst>
      <p:ext uri="{BB962C8B-B14F-4D97-AF65-F5344CB8AC3E}">
        <p14:creationId xmlns:p14="http://schemas.microsoft.com/office/powerpoint/2010/main" val="16408231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932D2DE-BC19-4088-83D3-D309C76F948F}"/>
              </a:ext>
            </a:extLst>
          </p:cNvPr>
          <p:cNvSpPr>
            <a:spLocks noGrp="1"/>
          </p:cNvSpPr>
          <p:nvPr>
            <p:ph type="title"/>
          </p:nvPr>
        </p:nvSpPr>
        <p:spPr/>
        <p:txBody>
          <a:bodyPr/>
          <a:lstStyle/>
          <a:p>
            <a:r>
              <a:rPr lang="fr-FR" dirty="0"/>
              <a:t>Formes cliniques</a:t>
            </a:r>
          </a:p>
        </p:txBody>
      </p:sp>
      <p:sp>
        <p:nvSpPr>
          <p:cNvPr id="3" name="Espace réservé du contenu 2">
            <a:extLst>
              <a:ext uri="{FF2B5EF4-FFF2-40B4-BE49-F238E27FC236}">
                <a16:creationId xmlns:a16="http://schemas.microsoft.com/office/drawing/2014/main" id="{49731408-23DA-4C06-A60F-4923AF266704}"/>
              </a:ext>
            </a:extLst>
          </p:cNvPr>
          <p:cNvSpPr>
            <a:spLocks noGrp="1"/>
          </p:cNvSpPr>
          <p:nvPr>
            <p:ph idx="1"/>
          </p:nvPr>
        </p:nvSpPr>
        <p:spPr/>
        <p:txBody>
          <a:bodyPr/>
          <a:lstStyle/>
          <a:p>
            <a:r>
              <a:rPr lang="fr-FR" dirty="0"/>
              <a:t>Etats dépressifs névrotiques</a:t>
            </a:r>
          </a:p>
          <a:p>
            <a:r>
              <a:rPr lang="fr-FR" dirty="0"/>
              <a:t>Etats dépressifs réactionnels</a:t>
            </a:r>
          </a:p>
          <a:p>
            <a:r>
              <a:rPr lang="fr-FR" dirty="0"/>
              <a:t>Accès mélancolique</a:t>
            </a:r>
          </a:p>
          <a:p>
            <a:r>
              <a:rPr lang="fr-FR" dirty="0"/>
              <a:t>Etats dépressifs lors des psychoses</a:t>
            </a:r>
          </a:p>
          <a:p>
            <a:r>
              <a:rPr lang="fr-FR" dirty="0"/>
              <a:t>Etats </a:t>
            </a:r>
            <a:r>
              <a:rPr lang="fr-FR"/>
              <a:t>dépressifs symptomatiques</a:t>
            </a:r>
            <a:endParaRPr lang="fr-FR" dirty="0"/>
          </a:p>
        </p:txBody>
      </p:sp>
    </p:spTree>
    <p:extLst>
      <p:ext uri="{BB962C8B-B14F-4D97-AF65-F5344CB8AC3E}">
        <p14:creationId xmlns:p14="http://schemas.microsoft.com/office/powerpoint/2010/main" val="20909321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19A660D-B146-4F17-BBE0-6E46F0F4973E}"/>
              </a:ext>
            </a:extLst>
          </p:cNvPr>
          <p:cNvSpPr>
            <a:spLocks noGrp="1"/>
          </p:cNvSpPr>
          <p:nvPr>
            <p:ph type="title"/>
          </p:nvPr>
        </p:nvSpPr>
        <p:spPr/>
        <p:txBody>
          <a:bodyPr/>
          <a:lstStyle/>
          <a:p>
            <a:r>
              <a:rPr lang="fr-FR" dirty="0"/>
              <a:t>Facteurs de risques</a:t>
            </a:r>
          </a:p>
        </p:txBody>
      </p:sp>
      <p:sp>
        <p:nvSpPr>
          <p:cNvPr id="3" name="Espace réservé du contenu 2">
            <a:extLst>
              <a:ext uri="{FF2B5EF4-FFF2-40B4-BE49-F238E27FC236}">
                <a16:creationId xmlns:a16="http://schemas.microsoft.com/office/drawing/2014/main" id="{0C1E2B6F-2A3A-4053-87A0-B0EC1ED39596}"/>
              </a:ext>
            </a:extLst>
          </p:cNvPr>
          <p:cNvSpPr>
            <a:spLocks noGrp="1"/>
          </p:cNvSpPr>
          <p:nvPr>
            <p:ph idx="1"/>
          </p:nvPr>
        </p:nvSpPr>
        <p:spPr/>
        <p:txBody>
          <a:bodyPr/>
          <a:lstStyle/>
          <a:p>
            <a:r>
              <a:rPr lang="fr-FR" dirty="0"/>
              <a:t>sexe masculin </a:t>
            </a:r>
          </a:p>
          <a:p>
            <a:r>
              <a:rPr lang="fr-FR" dirty="0"/>
              <a:t>Age avancé</a:t>
            </a:r>
          </a:p>
          <a:p>
            <a:r>
              <a:rPr lang="fr-FR" dirty="0"/>
              <a:t>isolement social (célibat, habitat rural)</a:t>
            </a:r>
          </a:p>
          <a:p>
            <a:pPr marL="0" indent="0">
              <a:buNone/>
            </a:pPr>
            <a:r>
              <a:rPr lang="fr-FR" dirty="0"/>
              <a:t> Antécédents de suicide personnel et dans la famille</a:t>
            </a:r>
          </a:p>
          <a:p>
            <a:r>
              <a:rPr lang="fr-FR" dirty="0"/>
              <a:t>Disponibilité de moyens létaux (armes à feu, toxiques…)</a:t>
            </a:r>
          </a:p>
          <a:p>
            <a:endParaRPr lang="fr-FR" dirty="0"/>
          </a:p>
        </p:txBody>
      </p:sp>
    </p:spTree>
    <p:extLst>
      <p:ext uri="{BB962C8B-B14F-4D97-AF65-F5344CB8AC3E}">
        <p14:creationId xmlns:p14="http://schemas.microsoft.com/office/powerpoint/2010/main" val="3783430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CDD9562-46E5-43D1-95F3-3C90D811017A}"/>
              </a:ext>
            </a:extLst>
          </p:cNvPr>
          <p:cNvSpPr>
            <a:spLocks noGrp="1"/>
          </p:cNvSpPr>
          <p:nvPr>
            <p:ph type="title"/>
          </p:nvPr>
        </p:nvSpPr>
        <p:spPr/>
        <p:txBody>
          <a:bodyPr/>
          <a:lstStyle/>
          <a:p>
            <a:r>
              <a:rPr lang="fr-FR" dirty="0"/>
              <a:t>Traitement</a:t>
            </a:r>
          </a:p>
        </p:txBody>
      </p:sp>
      <p:sp>
        <p:nvSpPr>
          <p:cNvPr id="3" name="Espace réservé du contenu 2">
            <a:extLst>
              <a:ext uri="{FF2B5EF4-FFF2-40B4-BE49-F238E27FC236}">
                <a16:creationId xmlns:a16="http://schemas.microsoft.com/office/drawing/2014/main" id="{EFF386C8-F06D-4D0C-9F68-72F58E8CC3EB}"/>
              </a:ext>
            </a:extLst>
          </p:cNvPr>
          <p:cNvSpPr>
            <a:spLocks noGrp="1"/>
          </p:cNvSpPr>
          <p:nvPr>
            <p:ph idx="1"/>
          </p:nvPr>
        </p:nvSpPr>
        <p:spPr/>
        <p:txBody>
          <a:bodyPr>
            <a:normAutofit/>
          </a:bodyPr>
          <a:lstStyle/>
          <a:p>
            <a:r>
              <a:rPr lang="fr-FR" dirty="0"/>
              <a:t>Relation médecin/malade</a:t>
            </a:r>
          </a:p>
          <a:p>
            <a:r>
              <a:rPr lang="fr-FR" dirty="0"/>
              <a:t>capitale, primordiale.</a:t>
            </a:r>
          </a:p>
          <a:p>
            <a:pPr marL="0" indent="0">
              <a:buNone/>
            </a:pPr>
            <a:r>
              <a:rPr lang="fr-FR" dirty="0"/>
              <a:t> Le patient doit pouvoir donner sa confiance avant de livrer le fond du problème </a:t>
            </a:r>
          </a:p>
          <a:p>
            <a:pPr marL="0" indent="0">
              <a:buNone/>
            </a:pPr>
            <a:r>
              <a:rPr lang="fr-FR" dirty="0"/>
              <a:t> Relation qui  se réalise dans une double perspective: </a:t>
            </a:r>
          </a:p>
          <a:p>
            <a:r>
              <a:rPr lang="fr-FR" dirty="0"/>
              <a:t>Ecoute qui laisse le champ libre à la parole du sujet, le rôle du thérapeute étant de l’aider à s’exprimer, en restant non directif</a:t>
            </a:r>
          </a:p>
          <a:p>
            <a:r>
              <a:rPr lang="fr-FR" dirty="0"/>
              <a:t>Neutralité affective  dans une atmosphère bienveillante </a:t>
            </a:r>
          </a:p>
          <a:p>
            <a:r>
              <a:rPr lang="fr-FR" dirty="0"/>
              <a:t> </a:t>
            </a:r>
          </a:p>
          <a:p>
            <a:endParaRPr lang="fr-FR" dirty="0"/>
          </a:p>
        </p:txBody>
      </p:sp>
    </p:spTree>
    <p:extLst>
      <p:ext uri="{BB962C8B-B14F-4D97-AF65-F5344CB8AC3E}">
        <p14:creationId xmlns:p14="http://schemas.microsoft.com/office/powerpoint/2010/main" val="6121402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F0AC179-6C59-4EFB-B48E-4CFA5E2D5753}"/>
              </a:ext>
            </a:extLst>
          </p:cNvPr>
          <p:cNvSpPr>
            <a:spLocks noGrp="1"/>
          </p:cNvSpPr>
          <p:nvPr>
            <p:ph type="title"/>
          </p:nvPr>
        </p:nvSpPr>
        <p:spPr/>
        <p:txBody>
          <a:bodyPr/>
          <a:lstStyle/>
          <a:p>
            <a:r>
              <a:rPr lang="fr-FR" dirty="0"/>
              <a:t>Traitement médicamenteux</a:t>
            </a:r>
          </a:p>
        </p:txBody>
      </p:sp>
      <p:sp>
        <p:nvSpPr>
          <p:cNvPr id="3" name="Espace réservé du contenu 2">
            <a:extLst>
              <a:ext uri="{FF2B5EF4-FFF2-40B4-BE49-F238E27FC236}">
                <a16:creationId xmlns:a16="http://schemas.microsoft.com/office/drawing/2014/main" id="{2D3CB428-6906-41D9-B1BD-86EE0368D154}"/>
              </a:ext>
            </a:extLst>
          </p:cNvPr>
          <p:cNvSpPr>
            <a:spLocks noGrp="1"/>
          </p:cNvSpPr>
          <p:nvPr>
            <p:ph idx="1"/>
          </p:nvPr>
        </p:nvSpPr>
        <p:spPr/>
        <p:txBody>
          <a:bodyPr/>
          <a:lstStyle/>
          <a:p>
            <a:pPr marL="0" indent="0">
              <a:buNone/>
            </a:pPr>
            <a:r>
              <a:rPr lang="fr-FR" dirty="0"/>
              <a:t>Antidépresseurs : ANAFRANIL TOFRANIL PROZAC </a:t>
            </a:r>
          </a:p>
          <a:p>
            <a:pPr marL="0" indent="0">
              <a:buNone/>
            </a:pPr>
            <a:r>
              <a:rPr lang="fr-FR" dirty="0"/>
              <a:t> Traitements associés</a:t>
            </a:r>
          </a:p>
          <a:p>
            <a:pPr lvl="0"/>
            <a:r>
              <a:rPr lang="fr-FR" dirty="0"/>
              <a:t>Tranquillisants TRANXENE VALIUM BUSPAR</a:t>
            </a:r>
          </a:p>
          <a:p>
            <a:pPr marL="0" lvl="0" indent="0">
              <a:buNone/>
            </a:pPr>
            <a:r>
              <a:rPr lang="fr-FR" dirty="0"/>
              <a:t> Neuroleptiques : pour contrôler l’angoisse et l’insomnie : NOZINAN TERCIAN</a:t>
            </a:r>
          </a:p>
          <a:p>
            <a:pPr lvl="0"/>
            <a:r>
              <a:rPr lang="fr-FR" dirty="0"/>
              <a:t>Hypnotiques ; MOGADON, NOCTRAN STILNOX</a:t>
            </a:r>
          </a:p>
          <a:p>
            <a:r>
              <a:rPr lang="fr-FR" dirty="0"/>
              <a:t> </a:t>
            </a:r>
          </a:p>
        </p:txBody>
      </p:sp>
    </p:spTree>
    <p:extLst>
      <p:ext uri="{BB962C8B-B14F-4D97-AF65-F5344CB8AC3E}">
        <p14:creationId xmlns:p14="http://schemas.microsoft.com/office/powerpoint/2010/main" val="21551039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9666698-9796-4DE3-B7C9-97E5C0A05DB5}"/>
              </a:ext>
            </a:extLst>
          </p:cNvPr>
          <p:cNvSpPr>
            <a:spLocks noGrp="1"/>
          </p:cNvSpPr>
          <p:nvPr>
            <p:ph type="title"/>
          </p:nvPr>
        </p:nvSpPr>
        <p:spPr/>
        <p:txBody>
          <a:bodyPr/>
          <a:lstStyle/>
          <a:p>
            <a:r>
              <a:rPr lang="fr-FR" dirty="0"/>
              <a:t>psychothérapie</a:t>
            </a:r>
          </a:p>
        </p:txBody>
      </p:sp>
      <p:sp>
        <p:nvSpPr>
          <p:cNvPr id="3" name="Espace réservé du contenu 2">
            <a:extLst>
              <a:ext uri="{FF2B5EF4-FFF2-40B4-BE49-F238E27FC236}">
                <a16:creationId xmlns:a16="http://schemas.microsoft.com/office/drawing/2014/main" id="{A57C234B-C0D9-49F2-B576-A85806DCB9C3}"/>
              </a:ext>
            </a:extLst>
          </p:cNvPr>
          <p:cNvSpPr>
            <a:spLocks noGrp="1"/>
          </p:cNvSpPr>
          <p:nvPr>
            <p:ph idx="1"/>
          </p:nvPr>
        </p:nvSpPr>
        <p:spPr/>
        <p:txBody>
          <a:bodyPr/>
          <a:lstStyle/>
          <a:p>
            <a:r>
              <a:rPr lang="fr-FR" dirty="0"/>
              <a:t>Psychothérapie de soutien indiquée :dépressions réactionnelles et les névroses d’angoisse  en période dépressive </a:t>
            </a:r>
          </a:p>
          <a:p>
            <a:endParaRPr lang="fr-FR" dirty="0"/>
          </a:p>
          <a:p>
            <a:r>
              <a:rPr lang="fr-FR" dirty="0"/>
              <a:t>Psychothérapie   spécialisée : névroses hystériques, phobiques et obsessionnelles </a:t>
            </a:r>
          </a:p>
          <a:p>
            <a:r>
              <a:rPr lang="fr-FR" dirty="0"/>
              <a:t> </a:t>
            </a:r>
          </a:p>
          <a:p>
            <a:r>
              <a:rPr lang="fr-FR" dirty="0"/>
              <a:t> </a:t>
            </a:r>
          </a:p>
          <a:p>
            <a:r>
              <a:rPr lang="fr-FR" dirty="0"/>
              <a:t> </a:t>
            </a:r>
          </a:p>
          <a:p>
            <a:endParaRPr lang="fr-FR" dirty="0"/>
          </a:p>
        </p:txBody>
      </p:sp>
    </p:spTree>
    <p:extLst>
      <p:ext uri="{BB962C8B-B14F-4D97-AF65-F5344CB8AC3E}">
        <p14:creationId xmlns:p14="http://schemas.microsoft.com/office/powerpoint/2010/main" val="5955567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AD8DCF4-8462-4412-812C-7372BD76446B}"/>
              </a:ext>
            </a:extLst>
          </p:cNvPr>
          <p:cNvSpPr>
            <a:spLocks noGrp="1"/>
          </p:cNvSpPr>
          <p:nvPr>
            <p:ph type="ctrTitle"/>
          </p:nvPr>
        </p:nvSpPr>
        <p:spPr/>
        <p:txBody>
          <a:bodyPr/>
          <a:lstStyle/>
          <a:p>
            <a:r>
              <a:rPr lang="fr-FR" dirty="0"/>
              <a:t>Les états dépressifs</a:t>
            </a:r>
          </a:p>
        </p:txBody>
      </p:sp>
      <p:sp>
        <p:nvSpPr>
          <p:cNvPr id="3" name="Sous-titre 2">
            <a:extLst>
              <a:ext uri="{FF2B5EF4-FFF2-40B4-BE49-F238E27FC236}">
                <a16:creationId xmlns:a16="http://schemas.microsoft.com/office/drawing/2014/main" id="{9BA52993-7FB4-4B7F-BAEA-137C04325B95}"/>
              </a:ext>
            </a:extLst>
          </p:cNvPr>
          <p:cNvSpPr>
            <a:spLocks noGrp="1"/>
          </p:cNvSpPr>
          <p:nvPr>
            <p:ph type="subTitle" idx="1"/>
          </p:nvPr>
        </p:nvSpPr>
        <p:spPr/>
        <p:txBody>
          <a:bodyPr/>
          <a:lstStyle/>
          <a:p>
            <a:endParaRPr lang="fr-FR"/>
          </a:p>
        </p:txBody>
      </p:sp>
    </p:spTree>
    <p:extLst>
      <p:ext uri="{BB962C8B-B14F-4D97-AF65-F5344CB8AC3E}">
        <p14:creationId xmlns:p14="http://schemas.microsoft.com/office/powerpoint/2010/main" val="16254211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9F78DE7-D5E7-46DE-9B55-D8ED04642B1C}"/>
              </a:ext>
            </a:extLst>
          </p:cNvPr>
          <p:cNvSpPr>
            <a:spLocks noGrp="1"/>
          </p:cNvSpPr>
          <p:nvPr>
            <p:ph type="title"/>
          </p:nvPr>
        </p:nvSpPr>
        <p:spPr/>
        <p:txBody>
          <a:bodyPr/>
          <a:lstStyle/>
          <a:p>
            <a:r>
              <a:rPr lang="fr-FR" dirty="0"/>
              <a:t>Epidémiologie</a:t>
            </a:r>
          </a:p>
        </p:txBody>
      </p:sp>
      <p:sp>
        <p:nvSpPr>
          <p:cNvPr id="3" name="Espace réservé du contenu 2">
            <a:extLst>
              <a:ext uri="{FF2B5EF4-FFF2-40B4-BE49-F238E27FC236}">
                <a16:creationId xmlns:a16="http://schemas.microsoft.com/office/drawing/2014/main" id="{9E46B32E-24AC-403B-904B-7CCAADBB87DD}"/>
              </a:ext>
            </a:extLst>
          </p:cNvPr>
          <p:cNvSpPr>
            <a:spLocks noGrp="1"/>
          </p:cNvSpPr>
          <p:nvPr>
            <p:ph idx="1"/>
          </p:nvPr>
        </p:nvSpPr>
        <p:spPr/>
        <p:txBody>
          <a:bodyPr/>
          <a:lstStyle/>
          <a:p>
            <a:r>
              <a:rPr lang="fr-FR" dirty="0"/>
              <a:t>Mai 2020, à l’issue du premier confinement national, 13,5 % des personnes âgées de 15 ans ou plus vivant en France présentent un syndrome dépressif, soit presque une personne sur sept.</a:t>
            </a:r>
          </a:p>
          <a:p>
            <a:pPr marL="0" indent="0">
              <a:buNone/>
            </a:pPr>
            <a:r>
              <a:rPr lang="fr-FR" dirty="0"/>
              <a:t> Prévalence de syndromes dépressifs :hausse de 2,5 points par rapport à 2019. Augmentation notamment plus forte chez les 15-24 ans (22,0 % en mai 2020, contre 10,1 % en 2019) et chez les femmes (15,8 % en 2020, contre 12,5 % en 2019).</a:t>
            </a:r>
          </a:p>
        </p:txBody>
      </p:sp>
    </p:spTree>
    <p:extLst>
      <p:ext uri="{BB962C8B-B14F-4D97-AF65-F5344CB8AC3E}">
        <p14:creationId xmlns:p14="http://schemas.microsoft.com/office/powerpoint/2010/main" val="36365237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012820E-BE9B-475A-9BB2-3A2A8BFC8B79}"/>
              </a:ext>
            </a:extLst>
          </p:cNvPr>
          <p:cNvSpPr>
            <a:spLocks noGrp="1"/>
          </p:cNvSpPr>
          <p:nvPr>
            <p:ph type="title"/>
          </p:nvPr>
        </p:nvSpPr>
        <p:spPr/>
        <p:txBody>
          <a:bodyPr/>
          <a:lstStyle/>
          <a:p>
            <a:r>
              <a:rPr lang="fr-FR" dirty="0"/>
              <a:t>définition</a:t>
            </a:r>
          </a:p>
        </p:txBody>
      </p:sp>
      <p:sp>
        <p:nvSpPr>
          <p:cNvPr id="3" name="Espace réservé du contenu 2">
            <a:extLst>
              <a:ext uri="{FF2B5EF4-FFF2-40B4-BE49-F238E27FC236}">
                <a16:creationId xmlns:a16="http://schemas.microsoft.com/office/drawing/2014/main" id="{7611592E-65A4-40AF-AD75-1FD0F8EC432B}"/>
              </a:ext>
            </a:extLst>
          </p:cNvPr>
          <p:cNvSpPr>
            <a:spLocks noGrp="1"/>
          </p:cNvSpPr>
          <p:nvPr>
            <p:ph idx="1"/>
          </p:nvPr>
        </p:nvSpPr>
        <p:spPr/>
        <p:txBody>
          <a:bodyPr/>
          <a:lstStyle/>
          <a:p>
            <a:r>
              <a:rPr lang="fr-FR" dirty="0"/>
              <a:t>L’état dépressif est une perturbation de l’humeur dans le sens négatif, celui de la tristesse, de la souffrance intérieure. </a:t>
            </a:r>
          </a:p>
          <a:p>
            <a:r>
              <a:rPr lang="fr-FR" dirty="0"/>
              <a:t>L’humeur est le tonus affectif de base, oscillant avec une plus ou moins grande stabilité entre  un pole positif, celui du plaisir et un pole négatif, celui de la souffrance</a:t>
            </a:r>
          </a:p>
          <a:p>
            <a:r>
              <a:rPr lang="fr-FR" dirty="0"/>
              <a:t> </a:t>
            </a:r>
          </a:p>
          <a:p>
            <a:endParaRPr lang="fr-FR" dirty="0"/>
          </a:p>
        </p:txBody>
      </p:sp>
    </p:spTree>
    <p:extLst>
      <p:ext uri="{BB962C8B-B14F-4D97-AF65-F5344CB8AC3E}">
        <p14:creationId xmlns:p14="http://schemas.microsoft.com/office/powerpoint/2010/main" val="3314360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5753D48-461A-47CB-8665-D4AB3B58A39D}"/>
              </a:ext>
            </a:extLst>
          </p:cNvPr>
          <p:cNvSpPr>
            <a:spLocks noGrp="1"/>
          </p:cNvSpPr>
          <p:nvPr>
            <p:ph type="title"/>
          </p:nvPr>
        </p:nvSpPr>
        <p:spPr/>
        <p:txBody>
          <a:bodyPr/>
          <a:lstStyle/>
          <a:p>
            <a:r>
              <a:rPr lang="fr-FR" dirty="0"/>
              <a:t>clinique</a:t>
            </a:r>
          </a:p>
        </p:txBody>
      </p:sp>
      <p:sp>
        <p:nvSpPr>
          <p:cNvPr id="3" name="Espace réservé du contenu 2">
            <a:extLst>
              <a:ext uri="{FF2B5EF4-FFF2-40B4-BE49-F238E27FC236}">
                <a16:creationId xmlns:a16="http://schemas.microsoft.com/office/drawing/2014/main" id="{1DF2589F-0644-4ABD-9FEC-14A0CF952EC7}"/>
              </a:ext>
            </a:extLst>
          </p:cNvPr>
          <p:cNvSpPr>
            <a:spLocks noGrp="1"/>
          </p:cNvSpPr>
          <p:nvPr>
            <p:ph idx="1"/>
          </p:nvPr>
        </p:nvSpPr>
        <p:spPr/>
        <p:txBody>
          <a:bodyPr/>
          <a:lstStyle/>
          <a:p>
            <a:r>
              <a:rPr lang="fr-FR" dirty="0"/>
              <a:t>Pour parler d’état dépressif, et non simplement de sentiment, d’émotion ou d’affects dépressifs, il faut que cette dépression de l’humeur atteigne une durée et une intensité telles qu’elles entraînent des conséquences constatables à plusieurs niveaux</a:t>
            </a:r>
          </a:p>
          <a:p>
            <a:r>
              <a:rPr lang="fr-FR" dirty="0"/>
              <a:t> </a:t>
            </a:r>
          </a:p>
          <a:p>
            <a:endParaRPr lang="fr-FR" dirty="0"/>
          </a:p>
        </p:txBody>
      </p:sp>
    </p:spTree>
    <p:extLst>
      <p:ext uri="{BB962C8B-B14F-4D97-AF65-F5344CB8AC3E}">
        <p14:creationId xmlns:p14="http://schemas.microsoft.com/office/powerpoint/2010/main" val="18296837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CA41E2C-4706-4F8E-81E7-3575058AC165}"/>
              </a:ext>
            </a:extLst>
          </p:cNvPr>
          <p:cNvSpPr>
            <a:spLocks noGrp="1"/>
          </p:cNvSpPr>
          <p:nvPr>
            <p:ph type="title"/>
          </p:nvPr>
        </p:nvSpPr>
        <p:spPr/>
        <p:txBody>
          <a:bodyPr>
            <a:normAutofit/>
          </a:bodyPr>
          <a:lstStyle/>
          <a:p>
            <a:r>
              <a:rPr lang="fr-FR" dirty="0"/>
              <a:t>Sur la vie psychique</a:t>
            </a:r>
          </a:p>
        </p:txBody>
      </p:sp>
      <p:sp>
        <p:nvSpPr>
          <p:cNvPr id="3" name="Espace réservé du contenu 2">
            <a:extLst>
              <a:ext uri="{FF2B5EF4-FFF2-40B4-BE49-F238E27FC236}">
                <a16:creationId xmlns:a16="http://schemas.microsoft.com/office/drawing/2014/main" id="{DA4E9B39-8B78-4E98-8DB5-59900A15B005}"/>
              </a:ext>
            </a:extLst>
          </p:cNvPr>
          <p:cNvSpPr>
            <a:spLocks noGrp="1"/>
          </p:cNvSpPr>
          <p:nvPr>
            <p:ph idx="1"/>
          </p:nvPr>
        </p:nvSpPr>
        <p:spPr/>
        <p:txBody>
          <a:bodyPr/>
          <a:lstStyle/>
          <a:p>
            <a:r>
              <a:rPr lang="fr-FR" dirty="0"/>
              <a:t>Tristesse</a:t>
            </a:r>
          </a:p>
          <a:p>
            <a:r>
              <a:rPr lang="fr-FR" dirty="0"/>
              <a:t>Dégoût de la vie Cette souffrance est vécue comme un échec et  le déprimé doute de sa propre valeur </a:t>
            </a:r>
          </a:p>
          <a:p>
            <a:r>
              <a:rPr lang="fr-FR" dirty="0"/>
              <a:t>Opérations de la vie mentale ralenties</a:t>
            </a:r>
          </a:p>
          <a:p>
            <a:r>
              <a:rPr lang="fr-FR" dirty="0"/>
              <a:t> </a:t>
            </a:r>
          </a:p>
          <a:p>
            <a:endParaRPr lang="fr-FR" dirty="0"/>
          </a:p>
        </p:txBody>
      </p:sp>
    </p:spTree>
    <p:extLst>
      <p:ext uri="{BB962C8B-B14F-4D97-AF65-F5344CB8AC3E}">
        <p14:creationId xmlns:p14="http://schemas.microsoft.com/office/powerpoint/2010/main" val="4629416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B6475D8-56A7-4579-80C8-5CFC5ACDB06C}"/>
              </a:ext>
            </a:extLst>
          </p:cNvPr>
          <p:cNvSpPr>
            <a:spLocks noGrp="1"/>
          </p:cNvSpPr>
          <p:nvPr>
            <p:ph type="title"/>
          </p:nvPr>
        </p:nvSpPr>
        <p:spPr/>
        <p:txBody>
          <a:bodyPr/>
          <a:lstStyle/>
          <a:p>
            <a:r>
              <a:rPr lang="fr-FR" dirty="0"/>
              <a:t>Sur la vie somatique</a:t>
            </a:r>
          </a:p>
        </p:txBody>
      </p:sp>
      <p:sp>
        <p:nvSpPr>
          <p:cNvPr id="3" name="Espace réservé du contenu 2">
            <a:extLst>
              <a:ext uri="{FF2B5EF4-FFF2-40B4-BE49-F238E27FC236}">
                <a16:creationId xmlns:a16="http://schemas.microsoft.com/office/drawing/2014/main" id="{E3345F22-CFA1-4ADF-AF38-BD58F9CB5FC2}"/>
              </a:ext>
            </a:extLst>
          </p:cNvPr>
          <p:cNvSpPr>
            <a:spLocks noGrp="1"/>
          </p:cNvSpPr>
          <p:nvPr>
            <p:ph idx="1"/>
          </p:nvPr>
        </p:nvSpPr>
        <p:spPr/>
        <p:txBody>
          <a:bodyPr>
            <a:normAutofit/>
          </a:bodyPr>
          <a:lstStyle/>
          <a:p>
            <a:r>
              <a:rPr lang="fr-FR" dirty="0"/>
              <a:t> </a:t>
            </a:r>
          </a:p>
          <a:p>
            <a:r>
              <a:rPr lang="fr-FR" dirty="0"/>
              <a:t>Altération du sommeil</a:t>
            </a:r>
          </a:p>
          <a:p>
            <a:r>
              <a:rPr lang="fr-FR" dirty="0"/>
              <a:t>Altération de l’appétit</a:t>
            </a:r>
          </a:p>
          <a:p>
            <a:pPr marL="0" indent="0">
              <a:buNone/>
            </a:pPr>
            <a:r>
              <a:rPr lang="fr-FR" dirty="0"/>
              <a:t> Asthénie totale :  elle frappe l’intelligence, la motricité, la sexualité,</a:t>
            </a:r>
          </a:p>
          <a:p>
            <a:r>
              <a:rPr lang="fr-FR" dirty="0"/>
              <a:t>Parfois manifestations hypochondriaques </a:t>
            </a:r>
          </a:p>
          <a:p>
            <a:endParaRPr lang="fr-FR" dirty="0"/>
          </a:p>
        </p:txBody>
      </p:sp>
    </p:spTree>
    <p:extLst>
      <p:ext uri="{BB962C8B-B14F-4D97-AF65-F5344CB8AC3E}">
        <p14:creationId xmlns:p14="http://schemas.microsoft.com/office/powerpoint/2010/main" val="18539699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33A6F23-1B1F-4BE4-9370-51222466DB9F}"/>
              </a:ext>
            </a:extLst>
          </p:cNvPr>
          <p:cNvSpPr>
            <a:spLocks noGrp="1"/>
          </p:cNvSpPr>
          <p:nvPr>
            <p:ph type="title"/>
          </p:nvPr>
        </p:nvSpPr>
        <p:spPr/>
        <p:txBody>
          <a:bodyPr/>
          <a:lstStyle/>
          <a:p>
            <a:r>
              <a:rPr lang="fr-FR" dirty="0"/>
              <a:t>Sur la vie relationnelle</a:t>
            </a:r>
          </a:p>
        </p:txBody>
      </p:sp>
      <p:sp>
        <p:nvSpPr>
          <p:cNvPr id="3" name="Espace réservé du contenu 2">
            <a:extLst>
              <a:ext uri="{FF2B5EF4-FFF2-40B4-BE49-F238E27FC236}">
                <a16:creationId xmlns:a16="http://schemas.microsoft.com/office/drawing/2014/main" id="{38E29F28-EDE3-42FF-8348-39BE096A0779}"/>
              </a:ext>
            </a:extLst>
          </p:cNvPr>
          <p:cNvSpPr>
            <a:spLocks noGrp="1"/>
          </p:cNvSpPr>
          <p:nvPr>
            <p:ph idx="1"/>
          </p:nvPr>
        </p:nvSpPr>
        <p:spPr/>
        <p:txBody>
          <a:bodyPr/>
          <a:lstStyle/>
          <a:p>
            <a:r>
              <a:rPr lang="fr-FR" dirty="0"/>
              <a:t>Contact avec autrui altéré </a:t>
            </a:r>
          </a:p>
          <a:p>
            <a:r>
              <a:rPr lang="fr-FR" dirty="0"/>
              <a:t>°Tantôt le déprimé s’isole</a:t>
            </a:r>
          </a:p>
          <a:p>
            <a:r>
              <a:rPr lang="fr-FR" dirty="0"/>
              <a:t>° Tantôt il communique mais uniquement des contenus négatifs </a:t>
            </a:r>
          </a:p>
          <a:p>
            <a:r>
              <a:rPr lang="fr-FR" dirty="0"/>
              <a:t>° Tantôt il extériorise sa tristesse, son anxiété, sa douleur morale  par des cris, des       pleurs, de l’agitation anxieuse.</a:t>
            </a:r>
          </a:p>
          <a:p>
            <a:r>
              <a:rPr lang="fr-FR" dirty="0"/>
              <a:t> Incapacité d’assurer son rôle familial et d’exercer son activité professionnelle dans les états dépressifs importants</a:t>
            </a:r>
          </a:p>
        </p:txBody>
      </p:sp>
    </p:spTree>
    <p:extLst>
      <p:ext uri="{BB962C8B-B14F-4D97-AF65-F5344CB8AC3E}">
        <p14:creationId xmlns:p14="http://schemas.microsoft.com/office/powerpoint/2010/main" val="27685650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836A2DA-835C-44F4-84E2-7812800DE42C}"/>
              </a:ext>
            </a:extLst>
          </p:cNvPr>
          <p:cNvSpPr>
            <a:spLocks noGrp="1"/>
          </p:cNvSpPr>
          <p:nvPr>
            <p:ph type="title"/>
          </p:nvPr>
        </p:nvSpPr>
        <p:spPr/>
        <p:txBody>
          <a:bodyPr/>
          <a:lstStyle/>
          <a:p>
            <a:r>
              <a:rPr lang="fr-FR" dirty="0"/>
              <a:t>Cas particuliers</a:t>
            </a:r>
          </a:p>
        </p:txBody>
      </p:sp>
      <p:sp>
        <p:nvSpPr>
          <p:cNvPr id="3" name="Espace réservé du contenu 2">
            <a:extLst>
              <a:ext uri="{FF2B5EF4-FFF2-40B4-BE49-F238E27FC236}">
                <a16:creationId xmlns:a16="http://schemas.microsoft.com/office/drawing/2014/main" id="{54AB341A-F072-42F7-B169-42D4CA5ADA34}"/>
              </a:ext>
            </a:extLst>
          </p:cNvPr>
          <p:cNvSpPr>
            <a:spLocks noGrp="1"/>
          </p:cNvSpPr>
          <p:nvPr>
            <p:ph idx="1"/>
          </p:nvPr>
        </p:nvSpPr>
        <p:spPr/>
        <p:txBody>
          <a:bodyPr>
            <a:normAutofit/>
          </a:bodyPr>
          <a:lstStyle/>
          <a:p>
            <a:r>
              <a:rPr lang="fr-FR" dirty="0"/>
              <a:t>Etats dépressifs  larvés ou masqués derrière un tableau clinique marqué par la présence de:</a:t>
            </a:r>
          </a:p>
          <a:p>
            <a:r>
              <a:rPr lang="fr-FR" dirty="0"/>
              <a:t>douleur viscérale non expliquée somatiquement</a:t>
            </a:r>
          </a:p>
          <a:p>
            <a:r>
              <a:rPr lang="fr-FR" dirty="0"/>
              <a:t>asthénie intense difficilement explicable</a:t>
            </a:r>
          </a:p>
          <a:p>
            <a:r>
              <a:rPr lang="fr-FR" dirty="0"/>
              <a:t>troubles du sommeil inexpliqués </a:t>
            </a:r>
          </a:p>
          <a:p>
            <a:pPr marL="0" indent="0">
              <a:buNone/>
            </a:pPr>
            <a:r>
              <a:rPr lang="fr-FR" dirty="0"/>
              <a:t> développement d’une toxicomanie à l’alcool ou aux tranquillisants </a:t>
            </a:r>
          </a:p>
          <a:p>
            <a:r>
              <a:rPr lang="fr-FR" dirty="0"/>
              <a:t>Etc.</a:t>
            </a:r>
          </a:p>
          <a:p>
            <a:endParaRPr lang="fr-FR" dirty="0"/>
          </a:p>
        </p:txBody>
      </p:sp>
    </p:spTree>
    <p:extLst>
      <p:ext uri="{BB962C8B-B14F-4D97-AF65-F5344CB8AC3E}">
        <p14:creationId xmlns:p14="http://schemas.microsoft.com/office/powerpoint/2010/main" val="16983792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égral">
  <a:themeElements>
    <a:clrScheme name="Inté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é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é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183</TotalTime>
  <Words>384</Words>
  <Application>Microsoft Office PowerPoint</Application>
  <PresentationFormat>Grand écran</PresentationFormat>
  <Paragraphs>70</Paragraphs>
  <Slides>14</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14</vt:i4>
      </vt:variant>
    </vt:vector>
  </HeadingPairs>
  <TitlesOfParts>
    <vt:vector size="18" baseType="lpstr">
      <vt:lpstr>Tw Cen MT</vt:lpstr>
      <vt:lpstr>Tw Cen MT Condensed</vt:lpstr>
      <vt:lpstr>Wingdings 3</vt:lpstr>
      <vt:lpstr>Intégral</vt:lpstr>
      <vt:lpstr>UE 2.6S2: Processus psychopathologiques Les états dépressifs Mme Manuela End 8  /02/2023 Promotion 2022- 2025</vt:lpstr>
      <vt:lpstr>Les états dépressifs</vt:lpstr>
      <vt:lpstr>Epidémiologie</vt:lpstr>
      <vt:lpstr>définition</vt:lpstr>
      <vt:lpstr>clinique</vt:lpstr>
      <vt:lpstr>Sur la vie psychique</vt:lpstr>
      <vt:lpstr>Sur la vie somatique</vt:lpstr>
      <vt:lpstr>Sur la vie relationnelle</vt:lpstr>
      <vt:lpstr>Cas particuliers</vt:lpstr>
      <vt:lpstr>Formes cliniques</vt:lpstr>
      <vt:lpstr>Facteurs de risques</vt:lpstr>
      <vt:lpstr>Traitement</vt:lpstr>
      <vt:lpstr>Traitement médicamenteux</vt:lpstr>
      <vt:lpstr>psychothérapie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états dépressifs</dc:title>
  <dc:creator>End Manuela</dc:creator>
  <cp:lastModifiedBy>IFSI</cp:lastModifiedBy>
  <cp:revision>12</cp:revision>
  <dcterms:created xsi:type="dcterms:W3CDTF">2022-03-31T10:01:55Z</dcterms:created>
  <dcterms:modified xsi:type="dcterms:W3CDTF">2023-02-08T08:34:12Z</dcterms:modified>
</cp:coreProperties>
</file>