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877F-1971-4B33-95B8-9564676B8548}" type="datetimeFigureOut">
              <a:rPr lang="fr-FR" smtClean="0"/>
              <a:t>09/02/2023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36FD-F254-451B-AAAC-0D367E680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34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877F-1971-4B33-95B8-9564676B8548}" type="datetimeFigureOut">
              <a:rPr lang="fr-FR" smtClean="0"/>
              <a:t>09/02/2023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36FD-F254-451B-AAAC-0D367E680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041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877F-1971-4B33-95B8-9564676B8548}" type="datetimeFigureOut">
              <a:rPr lang="fr-FR" smtClean="0"/>
              <a:t>09/02/2023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36FD-F254-451B-AAAC-0D367E680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005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877F-1971-4B33-95B8-9564676B8548}" type="datetimeFigureOut">
              <a:rPr lang="fr-FR" smtClean="0"/>
              <a:t>09/02/2023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36FD-F254-451B-AAAC-0D367E680782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7307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877F-1971-4B33-95B8-9564676B8548}" type="datetimeFigureOut">
              <a:rPr lang="fr-FR" smtClean="0"/>
              <a:t>09/02/2023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36FD-F254-451B-AAAC-0D367E680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237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877F-1971-4B33-95B8-9564676B8548}" type="datetimeFigureOut">
              <a:rPr lang="fr-FR" smtClean="0"/>
              <a:t>09/02/2023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36FD-F254-451B-AAAC-0D367E680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564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877F-1971-4B33-95B8-9564676B8548}" type="datetimeFigureOut">
              <a:rPr lang="fr-FR" smtClean="0"/>
              <a:t>09/02/2023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36FD-F254-451B-AAAC-0D367E680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404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877F-1971-4B33-95B8-9564676B8548}" type="datetimeFigureOut">
              <a:rPr lang="fr-FR" smtClean="0"/>
              <a:t>09/02/2023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36FD-F254-451B-AAAC-0D367E680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144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877F-1971-4B33-95B8-9564676B8548}" type="datetimeFigureOut">
              <a:rPr lang="fr-FR" smtClean="0"/>
              <a:t>09/02/2023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36FD-F254-451B-AAAC-0D367E680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1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877F-1971-4B33-95B8-9564676B8548}" type="datetimeFigureOut">
              <a:rPr lang="fr-FR" smtClean="0"/>
              <a:t>09/02/2023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36FD-F254-451B-AAAC-0D367E680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06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877F-1971-4B33-95B8-9564676B8548}" type="datetimeFigureOut">
              <a:rPr lang="fr-FR" smtClean="0"/>
              <a:t>09/02/2023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36FD-F254-451B-AAAC-0D367E680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27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877F-1971-4B33-95B8-9564676B8548}" type="datetimeFigureOut">
              <a:rPr lang="fr-FR" smtClean="0"/>
              <a:t>09/02/2023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36FD-F254-451B-AAAC-0D367E680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514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877F-1971-4B33-95B8-9564676B8548}" type="datetimeFigureOut">
              <a:rPr lang="fr-FR" smtClean="0"/>
              <a:t>09/02/2023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36FD-F254-451B-AAAC-0D367E680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52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877F-1971-4B33-95B8-9564676B8548}" type="datetimeFigureOut">
              <a:rPr lang="fr-FR" smtClean="0"/>
              <a:t>09/02/2023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36FD-F254-451B-AAAC-0D367E680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85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877F-1971-4B33-95B8-9564676B8548}" type="datetimeFigureOut">
              <a:rPr lang="fr-FR" smtClean="0"/>
              <a:t>09/02/2023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36FD-F254-451B-AAAC-0D367E680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52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877F-1971-4B33-95B8-9564676B8548}" type="datetimeFigureOut">
              <a:rPr lang="fr-FR" smtClean="0"/>
              <a:t>09/02/2023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36FD-F254-451B-AAAC-0D367E680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4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877F-1971-4B33-95B8-9564676B8548}" type="datetimeFigureOut">
              <a:rPr lang="fr-FR" smtClean="0"/>
              <a:t>09/02/2023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36FD-F254-451B-AAAC-0D367E680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07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366877F-1971-4B33-95B8-9564676B8548}" type="datetimeFigureOut">
              <a:rPr lang="fr-FR" smtClean="0"/>
              <a:t>09/02/2023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136FD-F254-451B-AAAC-0D367E680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8597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1400" dirty="0" smtClean="0"/>
              <a:t>UE 2.6S2: Processus psychopathologiques</a:t>
            </a:r>
            <a:br>
              <a:rPr lang="fr-FR" sz="1400" dirty="0" smtClean="0"/>
            </a:br>
            <a:r>
              <a:rPr lang="fr-FR" sz="1400" dirty="0" smtClean="0"/>
              <a:t>La névrose hystérique</a:t>
            </a:r>
            <a:br>
              <a:rPr lang="fr-FR" sz="1400" dirty="0" smtClean="0"/>
            </a:br>
            <a:r>
              <a:rPr lang="fr-FR" sz="1400" dirty="0" smtClean="0"/>
              <a:t>Mme Manuela End</a:t>
            </a:r>
            <a:br>
              <a:rPr lang="fr-FR" sz="1400" dirty="0" smtClean="0"/>
            </a:br>
            <a:r>
              <a:rPr lang="fr-FR" sz="1400" dirty="0" smtClean="0"/>
              <a:t>9/02/2023</a:t>
            </a:r>
            <a:br>
              <a:rPr lang="fr-FR" sz="1400" dirty="0" smtClean="0"/>
            </a:br>
            <a:r>
              <a:rPr lang="fr-FR" sz="1400" dirty="0" smtClean="0"/>
              <a:t>Promotion 2022- 2025</a:t>
            </a:r>
            <a:endParaRPr lang="fr-FR" sz="1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567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AA7D56-551B-4B77-839B-5C688375E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7B9D7E-AF5F-4A92-837E-5D967EDF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Crises syncopales :</a:t>
            </a:r>
          </a:p>
          <a:p>
            <a:pPr marL="0" indent="0">
              <a:buNone/>
            </a:pPr>
            <a:r>
              <a:rPr lang="fr-FR" dirty="0"/>
              <a:t>De la lipothymie à la syncope, avec  ralentissement du pouls ,hypotension artérielle modérée (ECG normal)</a:t>
            </a:r>
          </a:p>
          <a:p>
            <a:pPr marL="0" indent="0">
              <a:buNone/>
            </a:pPr>
            <a:r>
              <a:rPr lang="fr-FR" dirty="0"/>
              <a:t> le malade : sent venir la crise, ne se blesse pas en tombant, ne perd pas complètement conscience, se souvient de la crise</a:t>
            </a:r>
          </a:p>
          <a:p>
            <a:r>
              <a:rPr lang="fr-FR" dirty="0"/>
              <a:t>la perte de conscience est totale mais brève.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2704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00CCA3-867D-42A3-86F1-926BD0592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7BE859-AC61-460E-A997-6B8AB4F2B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Crises extrapyramidales :</a:t>
            </a:r>
          </a:p>
          <a:p>
            <a:pPr marL="0" indent="0">
              <a:buNone/>
            </a:pPr>
            <a:r>
              <a:rPr lang="fr-FR" dirty="0"/>
              <a:t>Accès de rigidité avec tremblements  </a:t>
            </a:r>
          </a:p>
          <a:p>
            <a:pPr marL="0" indent="0">
              <a:buNone/>
            </a:pPr>
            <a:r>
              <a:rPr lang="fr-FR" dirty="0"/>
              <a:t>Souvent accompagnées de hoquet, bâillements, tics, crises de rire ou de pleurs</a:t>
            </a:r>
          </a:p>
          <a:p>
            <a:pPr marL="0" indent="0">
              <a:buNone/>
            </a:pPr>
            <a:r>
              <a:rPr lang="fr-FR" dirty="0"/>
              <a:t>Crises tétaniques</a:t>
            </a:r>
          </a:p>
          <a:p>
            <a:pPr marL="0" indent="0">
              <a:buNone/>
            </a:pPr>
            <a:r>
              <a:rPr lang="fr-FR" dirty="0"/>
              <a:t>Hyperpnée anxieuse qui  déclenche des modifications métaboliques, responsables de contractures 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3721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F13815-B796-47E5-B1C8-642ED3DC4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8EC6CD-9F37-4211-B89D-C7AB94071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Crises pseudo épileptiques :</a:t>
            </a:r>
          </a:p>
          <a:p>
            <a:pPr marL="0" indent="0">
              <a:buNone/>
            </a:pPr>
            <a:r>
              <a:rPr lang="fr-FR" dirty="0"/>
              <a:t>Soit à l’imitation d’un modèle (malade du service, scène de cinéma) </a:t>
            </a:r>
          </a:p>
          <a:p>
            <a:pPr marL="0" indent="0">
              <a:buNone/>
            </a:pPr>
            <a:r>
              <a:rPr lang="fr-FR" dirty="0"/>
              <a:t>Soit chez un (une) authentique épileptique. La distinction de l’origine d’une crise est alors parfois  très difficile</a:t>
            </a:r>
          </a:p>
          <a:p>
            <a:pPr marL="0" indent="0">
              <a:buNone/>
            </a:pPr>
            <a:r>
              <a:rPr lang="fr-FR" dirty="0"/>
              <a:t>Sont également fréquents  : l’énurésie, le somnambulisme, les fugues</a:t>
            </a:r>
          </a:p>
        </p:txBody>
      </p:sp>
    </p:spTree>
    <p:extLst>
      <p:ext uri="{BB962C8B-B14F-4D97-AF65-F5344CB8AC3E}">
        <p14:creationId xmlns:p14="http://schemas.microsoft.com/office/powerpoint/2010/main" val="2305589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DD63BD-6E52-4711-A789-4F1B11AE3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D2E7ED-2469-41D2-8B22-83BE3ADFA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 attaques cataleptiques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 malade paraît dormir pendant une durée plus ou moins longue. </a:t>
            </a:r>
          </a:p>
          <a:p>
            <a:pPr marL="0" indent="0">
              <a:buNone/>
            </a:pPr>
            <a:r>
              <a:rPr lang="fr-FR" dirty="0"/>
              <a:t>Il semble se retrancher dans le sommeil</a:t>
            </a:r>
          </a:p>
          <a:p>
            <a:pPr marL="0" indent="0">
              <a:buNone/>
            </a:pPr>
            <a:r>
              <a:rPr lang="fr-FR" dirty="0"/>
              <a:t>Cet état ne comporte pas les signes du sommeil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39037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6C1C88-A757-4651-AB46-FEC3D3F92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tentatives de suicide peuvent survenir à l’issue de ces manifestations paroxystiques </a:t>
            </a:r>
          </a:p>
          <a:p>
            <a:r>
              <a:rPr lang="fr-FR" dirty="0"/>
              <a:t>Ces troubles aigus sont à la fois pour le sujet expression de la souffrance actuelle et voie de décharge de la tension et langage corporel exprimé aux autres comme appel à l’aide et comme agression déguisée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2369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143247-F51C-4FA5-8325-618450FA5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2) Les autres symptômes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4EBBFC-AB88-4B3D-8F3C-C380C39D0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b="1" dirty="0"/>
              <a:t>Troubles de la mémoire</a:t>
            </a:r>
          </a:p>
          <a:p>
            <a:r>
              <a:rPr lang="fr-FR" dirty="0"/>
              <a:t>amnésies plus ou mois étendues et plus ou moins sélectives. </a:t>
            </a:r>
          </a:p>
          <a:p>
            <a:r>
              <a:rPr lang="fr-FR" dirty="0"/>
              <a:t>malades  incapables d’exposer clairement l’histoire de leur maladie . Il y a une résistance : insincérité consciente par timidité, pudeur, discrétion</a:t>
            </a:r>
          </a:p>
          <a:p>
            <a:r>
              <a:rPr lang="fr-FR" dirty="0"/>
              <a:t>Amnésie momentanée, paroxystique  au moment de l’entretien </a:t>
            </a:r>
          </a:p>
          <a:p>
            <a:r>
              <a:rPr lang="fr-FR" dirty="0"/>
              <a:t>Amnésie permanente qui peut être :</a:t>
            </a:r>
          </a:p>
          <a:p>
            <a:r>
              <a:rPr lang="fr-FR" dirty="0"/>
              <a:t>Sélective systématique : certains faits sont oubliés en raison de leur contenu gênant </a:t>
            </a:r>
          </a:p>
          <a:p>
            <a:r>
              <a:rPr lang="fr-FR" dirty="0"/>
              <a:t>Lacunaire, portant sur des périodes entières de la vie (enfance en particulier)</a:t>
            </a:r>
          </a:p>
          <a:p>
            <a:r>
              <a:rPr lang="fr-FR" dirty="0"/>
              <a:t>Compensée par des illusions de mémoire (fabulations) </a:t>
            </a:r>
          </a:p>
          <a:p>
            <a:r>
              <a:rPr lang="fr-FR" dirty="0"/>
              <a:t>L’ordre chronologique des souvenirs est souvent perturbé.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5520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CFEFBA-8E5D-4A34-AA63-BFE9875AD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40F98C-6638-4FC8-9B7B-5697D00B0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b="1" i="1" dirty="0"/>
              <a:t>  </a:t>
            </a:r>
            <a:r>
              <a:rPr lang="fr-FR" sz="11200" b="1" dirty="0"/>
              <a:t>Troubles de la sexualité</a:t>
            </a:r>
            <a:endParaRPr lang="fr-FR" sz="11200" dirty="0"/>
          </a:p>
          <a:p>
            <a:r>
              <a:rPr lang="fr-FR" sz="11200" dirty="0"/>
              <a:t>Attitude de séduction inconsciente  démarche, ’habillement, comportement </a:t>
            </a:r>
          </a:p>
          <a:p>
            <a:r>
              <a:rPr lang="fr-FR" sz="11200" dirty="0"/>
              <a:t>Les mouvements, les regards, les mimiques, les paroles ;  moyens de manœuvrer autrui et de marquer sa puissance et sa domination </a:t>
            </a:r>
          </a:p>
          <a:p>
            <a:r>
              <a:rPr lang="fr-FR" sz="11200" dirty="0"/>
              <a:t>Les hystériques passent parfois pour hypersexuelles en raison de leur caractère séducteur En réalité elles sont pratiquement toujours frigides.</a:t>
            </a:r>
          </a:p>
          <a:p>
            <a:r>
              <a:rPr lang="fr-FR" sz="11200" dirty="0"/>
              <a:t>Chez les hystériques du sexe masculin, les troubles sexuels sont tout aussi constants. La satisfaction sexuelle y est tout aussi difficile. </a:t>
            </a:r>
          </a:p>
        </p:txBody>
      </p:sp>
    </p:spTree>
    <p:extLst>
      <p:ext uri="{BB962C8B-B14F-4D97-AF65-F5344CB8AC3E}">
        <p14:creationId xmlns:p14="http://schemas.microsoft.com/office/powerpoint/2010/main" val="1759423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AD3E42-766B-4ABA-84E0-6CAEFAD03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9A3343-7615-47BE-B06A-71ABD7490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i="1" dirty="0"/>
              <a:t> </a:t>
            </a:r>
            <a:r>
              <a:rPr lang="fr-FR" b="1" dirty="0"/>
              <a:t>Tendance dépressive</a:t>
            </a:r>
            <a:endParaRPr lang="fr-FR" dirty="0"/>
          </a:p>
          <a:p>
            <a:r>
              <a:rPr lang="fr-FR" dirty="0"/>
              <a:t>constante chez l’hystérique </a:t>
            </a:r>
          </a:p>
          <a:p>
            <a:r>
              <a:rPr lang="fr-FR" dirty="0"/>
              <a:t>Elle s’exprime :</a:t>
            </a:r>
          </a:p>
          <a:p>
            <a:pPr marL="0" indent="0">
              <a:buNone/>
            </a:pPr>
            <a:r>
              <a:rPr lang="fr-FR" dirty="0"/>
              <a:t>Tantôt dans des états dépressifs francs à l’occasion de frustrations affectives </a:t>
            </a:r>
          </a:p>
          <a:p>
            <a:pPr marL="0" indent="0">
              <a:buNone/>
            </a:pPr>
            <a:r>
              <a:rPr lang="fr-FR" dirty="0"/>
              <a:t>Tantôt et habituellement de manière larvée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0306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2DE0B1-C264-43F3-94CF-C7448B5F2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II) Le caractère et la personnalité hystériques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7B3B49-569C-48AE-B674-144614FF5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1) Le théâtralisme</a:t>
            </a:r>
          </a:p>
          <a:p>
            <a:endParaRPr lang="fr-FR" dirty="0"/>
          </a:p>
          <a:p>
            <a:r>
              <a:rPr lang="fr-FR" dirty="0"/>
              <a:t>L’expression des sentiments est habituellement exagérée </a:t>
            </a:r>
          </a:p>
          <a:p>
            <a:r>
              <a:rPr lang="fr-FR" dirty="0"/>
              <a:t>Il déplace toujours la valeur du réel : tantôt il la majore tantôt il ne prend rien au sérieux </a:t>
            </a:r>
          </a:p>
          <a:p>
            <a:r>
              <a:rPr lang="fr-FR" dirty="0"/>
              <a:t>Ce que l’hystérique ne peut tolérer sous peine d’angoisse, c’est que  les choses soient ce qu’elles sont et rien que cela.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1876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14985B-B076-4B51-809F-9E5659731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90BB4F-8F69-4FEA-B131-3E7BEBF64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2) La mythomanie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r>
              <a:rPr lang="fr-FR" dirty="0"/>
              <a:t>L’hystérique falsifie perpétuellement ses rapports avec autrui</a:t>
            </a:r>
          </a:p>
          <a:p>
            <a:r>
              <a:rPr lang="fr-FR" dirty="0"/>
              <a:t>Il se fait  passer pour un autre </a:t>
            </a:r>
            <a:r>
              <a:rPr lang="fr-FR" dirty="0" smtClean="0"/>
              <a:t>qu’il </a:t>
            </a:r>
            <a:r>
              <a:rPr lang="fr-FR" dirty="0"/>
              <a:t>n’est </a:t>
            </a:r>
          </a:p>
          <a:p>
            <a:r>
              <a:rPr lang="fr-FR" dirty="0"/>
              <a:t>Il modifie le réel et l’enjolive, parfois l’enlaidit</a:t>
            </a:r>
          </a:p>
          <a:p>
            <a:r>
              <a:rPr lang="fr-FR" dirty="0"/>
              <a:t>l’hystérique a  une réelle difficulté à départager l’imaginaire du réel, le vrai du faux, ses fantasmes de la réalité.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3346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73D767-10BD-45A9-97BB-8B89A2E652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L’hystérie de conversion ou névrose hystérique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1A880AE-5CB4-4D4C-899C-0643B4C37A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7076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2F92A1-F74E-483E-AACB-7368C27EA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C2FD52-961C-4343-A536-D823CBA5F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3) La falsification de l’existence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r>
              <a:rPr lang="fr-FR" dirty="0"/>
              <a:t>C’est la  résultante de ces différents traits de caractère </a:t>
            </a:r>
          </a:p>
          <a:p>
            <a:r>
              <a:rPr lang="fr-FR" dirty="0"/>
              <a:t>La satisfaction libidinale qu’il ne peut trouver dans la réalité, il  se l’accorde dans l’imaginaire</a:t>
            </a:r>
          </a:p>
          <a:p>
            <a:r>
              <a:rPr lang="fr-FR" dirty="0"/>
              <a:t>Il investit une grande partie de son temps dans la rêverie ou le désir peut se satisfaire symboliquement en dehors des contacts frustrants de la réalité </a:t>
            </a:r>
          </a:p>
          <a:p>
            <a:r>
              <a:rPr lang="fr-FR" dirty="0"/>
              <a:t>Cette falsification se manifeste particulièrement</a:t>
            </a:r>
          </a:p>
          <a:p>
            <a:pPr marL="0" indent="0">
              <a:buNone/>
            </a:pPr>
            <a:r>
              <a:rPr lang="fr-FR" dirty="0"/>
              <a:t> dans le langage des hystériques  :superlatif, emphatique, imprécis</a:t>
            </a:r>
          </a:p>
          <a:p>
            <a:pPr marL="0" indent="0">
              <a:buNone/>
            </a:pPr>
            <a:r>
              <a:rPr lang="fr-FR" dirty="0"/>
              <a:t> dans leur comportement, en particulier en face de la mort</a:t>
            </a:r>
          </a:p>
          <a:p>
            <a:r>
              <a:rPr lang="fr-FR" dirty="0"/>
              <a:t>Les tentatives de suicide des hystériques ont également cette dimension.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6502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47A474-021D-4986-9FF6-FA0CEC950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C8BF0B-5A36-4FAA-824A-BCA80E537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4) La suggestibilité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r>
              <a:rPr lang="fr-FR" dirty="0"/>
              <a:t>L’hystérique est </a:t>
            </a:r>
          </a:p>
          <a:p>
            <a:r>
              <a:rPr lang="fr-FR" dirty="0"/>
              <a:t>Influençable</a:t>
            </a:r>
          </a:p>
          <a:p>
            <a:r>
              <a:rPr lang="fr-FR" dirty="0"/>
              <a:t>Inconsistant</a:t>
            </a:r>
          </a:p>
          <a:p>
            <a:r>
              <a:rPr lang="fr-FR" dirty="0"/>
              <a:t>Oscillant</a:t>
            </a:r>
          </a:p>
          <a:p>
            <a:r>
              <a:rPr lang="fr-FR" dirty="0"/>
              <a:t>Versatile</a:t>
            </a:r>
          </a:p>
          <a:p>
            <a:r>
              <a:rPr lang="fr-FR" dirty="0"/>
              <a:t> son Moi n’arrive pas à se fixer dans l’authenticité d’une identité personnelle stable </a:t>
            </a:r>
          </a:p>
          <a:p>
            <a:r>
              <a:rPr lang="fr-FR" dirty="0"/>
              <a:t> il cherche toujours à trouver la meilleure place possible dans le champ du désir de l’autre.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148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AF7292-86B8-48B5-9691-0C75B04C6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5) L’inconsistance du Moi 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r>
              <a:rPr lang="fr-FR" dirty="0"/>
              <a:t> Décalage entre le Moi et l’idéal du Moi</a:t>
            </a:r>
          </a:p>
          <a:p>
            <a:r>
              <a:rPr lang="fr-FR" dirty="0"/>
              <a:t> Doute toujours de sa propre valeur </a:t>
            </a:r>
          </a:p>
          <a:p>
            <a:r>
              <a:rPr lang="fr-FR" dirty="0"/>
              <a:t>N’existe que dans son personnage</a:t>
            </a:r>
          </a:p>
          <a:p>
            <a:r>
              <a:rPr lang="fr-FR" dirty="0"/>
              <a:t>importance de la quête affective de ces patients 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1860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FE0579-ED62-464D-A927-B406C6A95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Evolution de la maladie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313A9A-05BA-47CB-A210-BA46A56AC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C’est une affection chronique </a:t>
            </a:r>
          </a:p>
          <a:p>
            <a:r>
              <a:rPr lang="fr-FR" dirty="0"/>
              <a:t>La névrose demeure très longtemps latente ou l’entourage pâtit des difficultés caractérielles et relationnelles du sujet</a:t>
            </a:r>
          </a:p>
          <a:p>
            <a:r>
              <a:rPr lang="fr-FR" dirty="0"/>
              <a:t>Apparition des symptômes de conversion à certains moments de l’existence : puberté, adolescence, ménopause</a:t>
            </a:r>
          </a:p>
          <a:p>
            <a:r>
              <a:rPr lang="fr-FR" dirty="0"/>
              <a:t>à l’occasion de situations psychologiques pathogènes : émotions, rupture sentimentale, mésentente conjugale, accident, deuil</a:t>
            </a:r>
          </a:p>
          <a:p>
            <a:r>
              <a:rPr lang="fr-FR" dirty="0"/>
              <a:t>Aggravation : dépression chronique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88034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AC9F02-0F00-45BF-BE98-CF01FBC4B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Diagnostic différentiel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3117EA-DC73-4155-91A9-86FFB6E41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névrose d’angoisse  et névrose obsessionnelle :</a:t>
            </a:r>
          </a:p>
          <a:p>
            <a:r>
              <a:rPr lang="fr-FR" dirty="0"/>
              <a:t> la 1</a:t>
            </a:r>
            <a:r>
              <a:rPr lang="fr-FR" baseline="30000" dirty="0"/>
              <a:t>ère</a:t>
            </a:r>
            <a:r>
              <a:rPr lang="fr-FR" dirty="0"/>
              <a:t> n’est pas assez structurée et la 2</a:t>
            </a:r>
            <a:r>
              <a:rPr lang="fr-FR" baseline="30000" dirty="0"/>
              <a:t>ème</a:t>
            </a:r>
            <a:r>
              <a:rPr lang="fr-FR" dirty="0"/>
              <a:t> l’est trop</a:t>
            </a:r>
          </a:p>
          <a:p>
            <a:r>
              <a:rPr lang="fr-FR" dirty="0"/>
              <a:t>  névrose phobique  souvent difficile à éliminer d’autant que les deux affections peuvent être associées </a:t>
            </a:r>
          </a:p>
          <a:p>
            <a:r>
              <a:rPr lang="fr-FR" dirty="0"/>
              <a:t> schizophrénie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79236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84E8DE-7C80-4599-A09C-C4DB31FBF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Traitement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080573-9954-49C8-986B-030FE3E63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1) Un traitement tranquillisant au long cours quand</a:t>
            </a:r>
            <a:endParaRPr lang="fr-FR" dirty="0"/>
          </a:p>
          <a:p>
            <a:r>
              <a:rPr lang="fr-FR" dirty="0"/>
              <a:t>Les phénomènes de conversion somatique n’ont pas réussi à supprimer anxiété et angoisse </a:t>
            </a:r>
          </a:p>
          <a:p>
            <a:r>
              <a:rPr lang="fr-FR" dirty="0"/>
              <a:t>Il existe des crises paroxystiques ou des manifestations douloureuses </a:t>
            </a:r>
          </a:p>
          <a:p>
            <a:pPr marL="0" indent="0">
              <a:buNone/>
            </a:pPr>
            <a:r>
              <a:rPr lang="fr-FR" dirty="0"/>
              <a:t> TRANXENE XANAX, LEXOMIL , BUSPAR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3695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15BABF-9426-4B44-915A-F447DE6D9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2) D’autres traitements peuvent s’avérer nécessaires :</a:t>
            </a:r>
          </a:p>
          <a:p>
            <a:r>
              <a:rPr lang="fr-FR" dirty="0"/>
              <a:t>Hypnotiques mais en limitant strictement leur usage </a:t>
            </a:r>
          </a:p>
          <a:p>
            <a:r>
              <a:rPr lang="fr-FR" dirty="0"/>
              <a:t>Neuroleptiques sédatifs : NOZINAN, TERCIAN, MELLERIL, en cas de manifestations agressives et caractérielles </a:t>
            </a:r>
          </a:p>
          <a:p>
            <a:r>
              <a:rPr lang="fr-FR" dirty="0"/>
              <a:t>Antidépresseurs  : ATHYMIL, VIVALAN, PROZAC, DEROXAT, SEROPRAM en cas de dépression névrotique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96601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C2AB2E-2E38-476D-AF6B-65A505BDC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/>
              <a:t>3) Devant les symptômes de conversion invalidants et persistants</a:t>
            </a:r>
            <a:r>
              <a:rPr lang="fr-FR" dirty="0"/>
              <a:t>, </a:t>
            </a:r>
          </a:p>
          <a:p>
            <a:r>
              <a:rPr lang="fr-FR" dirty="0"/>
              <a:t>Recours à des méthodes utilisant un transfert massif </a:t>
            </a:r>
          </a:p>
          <a:p>
            <a:r>
              <a:rPr lang="fr-FR" dirty="0"/>
              <a:t>Hypnose</a:t>
            </a:r>
          </a:p>
          <a:p>
            <a:r>
              <a:rPr lang="fr-FR" dirty="0"/>
              <a:t>Suggestion directe </a:t>
            </a:r>
          </a:p>
          <a:p>
            <a:r>
              <a:rPr lang="fr-FR" dirty="0"/>
              <a:t>Thérapie comportementale</a:t>
            </a:r>
          </a:p>
          <a:p>
            <a:r>
              <a:rPr lang="fr-FR" dirty="0"/>
              <a:t>Résultats spectaculaires, sur les symptômes  : paralysies, contractures, etc.</a:t>
            </a:r>
          </a:p>
          <a:p>
            <a:r>
              <a:rPr lang="fr-FR" dirty="0"/>
              <a:t>Cependant, le problème du fonctionnement psychique de l’hystérique reste entier.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47063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40F43A-B374-46C1-AAD0-59046A076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Traitement </a:t>
            </a:r>
            <a:r>
              <a:rPr lang="fr-FR"/>
              <a:t>de fond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Psychothérapie</a:t>
            </a:r>
          </a:p>
        </p:txBody>
      </p:sp>
    </p:spTree>
    <p:extLst>
      <p:ext uri="{BB962C8B-B14F-4D97-AF65-F5344CB8AC3E}">
        <p14:creationId xmlns:p14="http://schemas.microsoft.com/office/powerpoint/2010/main" val="2458969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E230D1-C627-4F99-81AE-A29833848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u="sng" dirty="0"/>
              <a:t>Définition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BE439D-E358-4EA5-8C12-E634FCDED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Affection aux manifestations cliniques polymorphes et réversibles, caractérisées par l’expression symbolique de conflits psychiques inconscients sous forme de symptômes corporels et ou psychiques variés, paroxystiques et plus ou moins durables.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2620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B72B0D-5BC2-47C3-932C-26564380A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2FE137-DD60-49B0-90DE-24AB62ECB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L’hystérie est caractérisée par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b="1" dirty="0"/>
              <a:t> un ensemble de symptômes cliniques :</a:t>
            </a:r>
            <a:endParaRPr lang="fr-FR" dirty="0"/>
          </a:p>
          <a:p>
            <a:r>
              <a:rPr lang="fr-FR" dirty="0"/>
              <a:t>Paroxystiques : crises, attaques, accès</a:t>
            </a:r>
          </a:p>
          <a:p>
            <a:r>
              <a:rPr lang="fr-FR" dirty="0"/>
              <a:t>Permanents : paralysies, anesthésies, surtout algies </a:t>
            </a:r>
          </a:p>
          <a:p>
            <a:r>
              <a:rPr lang="fr-FR" dirty="0"/>
              <a:t>Qui revêtent une expression somatique et sont ressentis par le sujet comme une maladie organique </a:t>
            </a:r>
          </a:p>
          <a:p>
            <a:r>
              <a:rPr lang="fr-FR" dirty="0"/>
              <a:t>Qui sont sous tendus par un moyen de défense particulier contre l’anxiété : la conversion somatique</a:t>
            </a:r>
          </a:p>
          <a:p>
            <a:pPr marL="0" indent="0">
              <a:buNone/>
            </a:pPr>
            <a:r>
              <a:rPr lang="fr-FR" b="1" dirty="0"/>
              <a:t> un caractère particulier 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83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99758D-3A20-4EF1-869F-99D8177AD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/>
            <a:r>
              <a:rPr lang="fr-FR" sz="3100" dirty="0"/>
              <a:t>I) Les symptômes hystériques</a:t>
            </a:r>
            <a:r>
              <a:rPr lang="fr-FR" dirty="0"/>
              <a:t/>
            </a:r>
            <a:br>
              <a:rPr lang="fr-FR" dirty="0"/>
            </a:br>
            <a:r>
              <a:rPr lang="fr-FR" b="1" i="1" dirty="0"/>
              <a:t/>
            </a:r>
            <a:br>
              <a:rPr lang="fr-FR" b="1" i="1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E5F1EF-EE33-4AAC-8793-ED6C8F48B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i="1" dirty="0"/>
              <a:t>A) Les symptômes permanents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u="sng" dirty="0"/>
              <a:t>Les paralysies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 fonctionnelles : d’un mouvement ou d’un groupe de mouvements     coordonnés :, abasie , aphonie</a:t>
            </a:r>
          </a:p>
          <a:p>
            <a:pPr marL="0" indent="0">
              <a:buNone/>
            </a:pPr>
            <a:r>
              <a:rPr lang="fr-FR" dirty="0"/>
              <a:t> localisées d’un membre ou d’un segment de membre</a:t>
            </a:r>
          </a:p>
          <a:p>
            <a:pPr marL="0" indent="0">
              <a:buNone/>
            </a:pPr>
            <a:r>
              <a:rPr lang="fr-FR" dirty="0"/>
              <a:t> paradoxales et capricieuses ne s’accompagnant ni de troubles du tonus ni de  troubles réflexes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689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A96801-B71D-4662-83C2-483EA770B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09B23B-8329-4476-83D0-2029C8CD4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Les troubles de la sensibilité ou dysesthésie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anesthésies</a:t>
            </a:r>
          </a:p>
          <a:p>
            <a:pPr marL="0" indent="0">
              <a:buNone/>
            </a:pPr>
            <a:r>
              <a:rPr lang="fr-FR" dirty="0"/>
              <a:t>Les troubles de la sensibilité subjective</a:t>
            </a:r>
          </a:p>
          <a:p>
            <a:pPr marL="0" indent="0">
              <a:buNone/>
            </a:pPr>
            <a:r>
              <a:rPr lang="fr-FR" dirty="0"/>
              <a:t>Les douleurs spontanées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5553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3D1D50-A958-465E-BC7B-2A3E84553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A8E031-6F6E-40C9-AB63-695468A42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/>
              <a:t> les contractures et les crampes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r>
              <a:rPr lang="fr-FR" dirty="0"/>
              <a:t>D’ étendue  variable </a:t>
            </a:r>
          </a:p>
          <a:p>
            <a:r>
              <a:rPr lang="fr-FR" dirty="0"/>
              <a:t>Interviennent pour maintenir un membre dans une position donnée</a:t>
            </a:r>
          </a:p>
          <a:p>
            <a:r>
              <a:rPr lang="fr-FR" dirty="0"/>
              <a:t>Les contractures atteignent également les viscères : crampes du tube digestif, de l’arbre respiratoire, de l’appareil urinaire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2700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FAE06A-C9DF-472F-BE0E-61C0FD5BF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9A367C-7CBA-4CE7-A635-3103870CB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u="sng" dirty="0"/>
              <a:t>les troubles sensoriels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r>
              <a:rPr lang="fr-FR" dirty="0"/>
              <a:t>Atteinte d’une fonction sensorielle en tout ou en partie 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r>
              <a:rPr lang="fr-FR" dirty="0"/>
              <a:t>Les plus fréquents :  troubles de la sensibilité subjective,  douleurs,  spasmes et  contractures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2752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267551-384E-44FB-8DA5-50873BB34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B) Les symptômes paroxystiques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02CCE0-AA7C-4A4F-9983-A071981EC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u="sng" dirty="0"/>
              <a:t>La grande crise d’hystérie à la Charcot</a:t>
            </a:r>
            <a:r>
              <a:rPr lang="fr-FR" dirty="0"/>
              <a:t> ne se rencontre qu’exceptionnellement de nos jour</a:t>
            </a:r>
          </a:p>
          <a:p>
            <a:pPr marL="0" indent="0">
              <a:buNone/>
            </a:pPr>
            <a:r>
              <a:rPr lang="fr-FR" dirty="0"/>
              <a:t> elle se déroule en plusieurs étapes successives qui sont : </a:t>
            </a:r>
          </a:p>
          <a:p>
            <a:r>
              <a:rPr lang="fr-FR" dirty="0"/>
              <a:t>Les prodromes</a:t>
            </a:r>
          </a:p>
          <a:p>
            <a:r>
              <a:rPr lang="fr-FR" dirty="0"/>
              <a:t>Période épileptoïde</a:t>
            </a:r>
          </a:p>
          <a:p>
            <a:r>
              <a:rPr lang="fr-FR" dirty="0"/>
              <a:t>Période de contorsions clownesques </a:t>
            </a:r>
          </a:p>
          <a:p>
            <a:r>
              <a:rPr lang="fr-FR" dirty="0"/>
              <a:t>Période des attitudes passionnelles, théâtrales</a:t>
            </a:r>
          </a:p>
          <a:p>
            <a:r>
              <a:rPr lang="fr-FR" dirty="0"/>
              <a:t>Période terminale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3793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485</TotalTime>
  <Words>424</Words>
  <Application>Microsoft Office PowerPoint</Application>
  <PresentationFormat>Grand écran</PresentationFormat>
  <Paragraphs>165</Paragraphs>
  <Slides>28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2" baseType="lpstr">
      <vt:lpstr>Arial</vt:lpstr>
      <vt:lpstr>Century Gothic</vt:lpstr>
      <vt:lpstr>Wingdings 3</vt:lpstr>
      <vt:lpstr>Ion</vt:lpstr>
      <vt:lpstr>UE 2.6S2: Processus psychopathologiques La névrose hystérique Mme Manuela End 9/02/2023 Promotion 2022- 2025</vt:lpstr>
      <vt:lpstr>L’hystérie de conversion ou névrose hystérique</vt:lpstr>
      <vt:lpstr>Définition </vt:lpstr>
      <vt:lpstr>Présentation PowerPoint</vt:lpstr>
      <vt:lpstr>I) Les symptômes hystériques  </vt:lpstr>
      <vt:lpstr>Présentation PowerPoint</vt:lpstr>
      <vt:lpstr>Présentation PowerPoint</vt:lpstr>
      <vt:lpstr>Présentation PowerPoint</vt:lpstr>
      <vt:lpstr>B) Les symptômes paroxystiques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2) Les autres symptômes</vt:lpstr>
      <vt:lpstr>Présentation PowerPoint</vt:lpstr>
      <vt:lpstr>Présentation PowerPoint</vt:lpstr>
      <vt:lpstr>II) Le caractère et la personnalité hystériques</vt:lpstr>
      <vt:lpstr>Présentation PowerPoint</vt:lpstr>
      <vt:lpstr>Présentation PowerPoint</vt:lpstr>
      <vt:lpstr>Présentation PowerPoint</vt:lpstr>
      <vt:lpstr>Présentation PowerPoint</vt:lpstr>
      <vt:lpstr>Evolution de la maladie</vt:lpstr>
      <vt:lpstr>Diagnostic différentiel </vt:lpstr>
      <vt:lpstr>Traitement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L’hystérie de converson ou névrose hystérique</dc:title>
  <dc:creator>End Manuela</dc:creator>
  <cp:lastModifiedBy>IFSI</cp:lastModifiedBy>
  <cp:revision>34</cp:revision>
  <dcterms:created xsi:type="dcterms:W3CDTF">2022-01-31T14:17:24Z</dcterms:created>
  <dcterms:modified xsi:type="dcterms:W3CDTF">2023-02-09T10:59:32Z</dcterms:modified>
</cp:coreProperties>
</file>