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70253" y="445973"/>
            <a:ext cx="8651493" cy="1519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29158"/>
            <a:ext cx="10679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444" y="1782826"/>
            <a:ext cx="10821111" cy="1376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7420A-7E96-4B4E-8602-9CE61CC06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253" y="445973"/>
            <a:ext cx="8651493" cy="3770263"/>
          </a:xfrm>
        </p:spPr>
        <p:txBody>
          <a:bodyPr/>
          <a:lstStyle/>
          <a:p>
            <a:r>
              <a:rPr lang="fr-FR"/>
              <a:t>UE 2.6S2</a:t>
            </a:r>
            <a:r>
              <a:rPr lang="fr-FR" dirty="0"/>
              <a:t>: Processus psychopathologiques</a:t>
            </a:r>
            <a:br>
              <a:rPr lang="fr-FR" dirty="0"/>
            </a:br>
            <a:r>
              <a:rPr lang="fr-FR" dirty="0"/>
              <a:t>Mme Manuela End</a:t>
            </a:r>
            <a:br>
              <a:rPr lang="fr-FR" dirty="0"/>
            </a:br>
            <a:r>
              <a:rPr lang="fr-FR" dirty="0"/>
              <a:t>6/02/2023</a:t>
            </a:r>
            <a:br>
              <a:rPr lang="fr-FR"/>
            </a:br>
            <a:r>
              <a:rPr lang="fr-FR"/>
              <a:t>Promotion 2022- 2025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874B4F-2E56-41C5-B2A5-38EE6C41E632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65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2205"/>
            <a:ext cx="4162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I)</a:t>
            </a:r>
            <a:r>
              <a:rPr sz="2800" spc="-25" dirty="0"/>
              <a:t> </a:t>
            </a:r>
            <a:r>
              <a:rPr sz="2800" spc="-10" dirty="0"/>
              <a:t>Les</a:t>
            </a:r>
            <a:r>
              <a:rPr sz="2800" spc="-20" dirty="0"/>
              <a:t> </a:t>
            </a:r>
            <a:r>
              <a:rPr sz="2800" spc="-10" dirty="0"/>
              <a:t>facteurs</a:t>
            </a:r>
            <a:r>
              <a:rPr sz="2800" spc="20" dirty="0"/>
              <a:t> </a:t>
            </a:r>
            <a:r>
              <a:rPr sz="2800" spc="-10" dirty="0"/>
              <a:t>précipitant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548005">
              <a:lnSpc>
                <a:spcPct val="100000"/>
              </a:lnSpc>
              <a:spcBef>
                <a:spcPts val="1095"/>
              </a:spcBef>
              <a:tabLst>
                <a:tab pos="890269" algn="l"/>
              </a:tabLst>
            </a:pPr>
            <a:r>
              <a:rPr sz="1450" i="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pc="-5" dirty="0"/>
              <a:t>Les</a:t>
            </a:r>
            <a:r>
              <a:rPr spc="-55" dirty="0"/>
              <a:t> </a:t>
            </a:r>
            <a:r>
              <a:rPr spc="-5" dirty="0"/>
              <a:t>facteurs</a:t>
            </a:r>
            <a:r>
              <a:rPr spc="-25" dirty="0"/>
              <a:t> </a:t>
            </a:r>
            <a:r>
              <a:rPr spc="-5" dirty="0"/>
              <a:t>environnementaux</a:t>
            </a:r>
            <a:endParaRPr sz="1450">
              <a:latin typeface="Lucida Sans Unicode"/>
              <a:cs typeface="Lucida Sans Unicode"/>
            </a:endParaRPr>
          </a:p>
          <a:p>
            <a:pPr marL="890905" marR="5080" indent="-343535">
              <a:lnSpc>
                <a:spcPct val="100000"/>
              </a:lnSpc>
              <a:spcBef>
                <a:spcPts val="994"/>
              </a:spcBef>
              <a:tabLst>
                <a:tab pos="890269" algn="l"/>
                <a:tab pos="4752340" algn="l"/>
              </a:tabLst>
            </a:pPr>
            <a:r>
              <a:rPr sz="1450" i="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i="0" spc="-5" dirty="0">
                <a:latin typeface="Trebuchet MS"/>
                <a:cs typeface="Trebuchet MS"/>
              </a:rPr>
              <a:t>Certains</a:t>
            </a:r>
            <a:r>
              <a:rPr i="0" spc="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facteurs</a:t>
            </a:r>
            <a:r>
              <a:rPr i="0" spc="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environnementaux	susceptibles </a:t>
            </a:r>
            <a:r>
              <a:rPr i="0" dirty="0">
                <a:latin typeface="Trebuchet MS"/>
                <a:cs typeface="Trebuchet MS"/>
              </a:rPr>
              <a:t>de </a:t>
            </a:r>
            <a:r>
              <a:rPr i="0" spc="-5" dirty="0">
                <a:latin typeface="Trebuchet MS"/>
                <a:cs typeface="Trebuchet MS"/>
              </a:rPr>
              <a:t>provoquer des états pathologiques peuvent </a:t>
            </a:r>
            <a:r>
              <a:rPr i="0" spc="-530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intervenir</a:t>
            </a:r>
            <a:r>
              <a:rPr i="0" spc="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précocement,</a:t>
            </a:r>
            <a:r>
              <a:rPr i="0" spc="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dans</a:t>
            </a:r>
            <a:r>
              <a:rPr i="0" spc="-15" dirty="0">
                <a:latin typeface="Trebuchet MS"/>
                <a:cs typeface="Trebuchet MS"/>
              </a:rPr>
              <a:t> </a:t>
            </a:r>
            <a:r>
              <a:rPr i="0" dirty="0">
                <a:latin typeface="Trebuchet MS"/>
                <a:cs typeface="Trebuchet MS"/>
              </a:rPr>
              <a:t>les</a:t>
            </a:r>
            <a:r>
              <a:rPr i="0" spc="-15" dirty="0">
                <a:latin typeface="Trebuchet MS"/>
                <a:cs typeface="Trebuchet MS"/>
              </a:rPr>
              <a:t> </a:t>
            </a:r>
            <a:r>
              <a:rPr i="0" spc="-10" dirty="0">
                <a:latin typeface="Trebuchet MS"/>
                <a:cs typeface="Trebuchet MS"/>
              </a:rPr>
              <a:t>tous</a:t>
            </a:r>
            <a:r>
              <a:rPr i="0" spc="-5" dirty="0">
                <a:latin typeface="Trebuchet MS"/>
                <a:cs typeface="Trebuchet MS"/>
              </a:rPr>
              <a:t> 1ers mois</a:t>
            </a:r>
            <a:r>
              <a:rPr i="0" spc="-15" dirty="0">
                <a:latin typeface="Trebuchet MS"/>
                <a:cs typeface="Trebuchet MS"/>
              </a:rPr>
              <a:t> </a:t>
            </a:r>
            <a:r>
              <a:rPr i="0" dirty="0">
                <a:latin typeface="Trebuchet MS"/>
                <a:cs typeface="Trebuchet MS"/>
              </a:rPr>
              <a:t>de</a:t>
            </a:r>
            <a:r>
              <a:rPr i="0" spc="-5" dirty="0">
                <a:latin typeface="Trebuchet MS"/>
                <a:cs typeface="Trebuchet MS"/>
              </a:rPr>
              <a:t> </a:t>
            </a:r>
            <a:r>
              <a:rPr i="0" dirty="0">
                <a:latin typeface="Trebuchet MS"/>
                <a:cs typeface="Trebuchet MS"/>
              </a:rPr>
              <a:t>la</a:t>
            </a:r>
            <a:r>
              <a:rPr i="0" spc="-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vie</a:t>
            </a:r>
            <a:r>
              <a:rPr i="0" spc="10" dirty="0">
                <a:latin typeface="Trebuchet MS"/>
                <a:cs typeface="Trebuchet MS"/>
              </a:rPr>
              <a:t> </a:t>
            </a:r>
            <a:r>
              <a:rPr i="0" dirty="0">
                <a:latin typeface="Trebuchet MS"/>
                <a:cs typeface="Trebuchet MS"/>
              </a:rPr>
              <a:t>de</a:t>
            </a:r>
            <a:r>
              <a:rPr i="0" spc="-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l’enfant,</a:t>
            </a:r>
            <a:r>
              <a:rPr i="0" spc="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ou plus</a:t>
            </a:r>
            <a:r>
              <a:rPr i="0" spc="-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tardivement</a:t>
            </a:r>
            <a:r>
              <a:rPr i="0" spc="15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au </a:t>
            </a:r>
            <a:r>
              <a:rPr i="0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décours</a:t>
            </a:r>
            <a:r>
              <a:rPr i="0" spc="-10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de</a:t>
            </a:r>
            <a:r>
              <a:rPr i="0" spc="-10" dirty="0">
                <a:latin typeface="Trebuchet MS"/>
                <a:cs typeface="Trebuchet MS"/>
              </a:rPr>
              <a:t> </a:t>
            </a:r>
            <a:r>
              <a:rPr i="0" dirty="0">
                <a:latin typeface="Trebuchet MS"/>
                <a:cs typeface="Trebuchet MS"/>
              </a:rPr>
              <a:t>la</a:t>
            </a:r>
            <a:r>
              <a:rPr i="0" spc="-5" dirty="0">
                <a:latin typeface="Trebuchet MS"/>
                <a:cs typeface="Trebuchet MS"/>
              </a:rPr>
              <a:t> vie</a:t>
            </a:r>
            <a:r>
              <a:rPr i="0" spc="10" dirty="0">
                <a:latin typeface="Trebuchet MS"/>
                <a:cs typeface="Trebuchet MS"/>
              </a:rPr>
              <a:t> </a:t>
            </a:r>
            <a:r>
              <a:rPr i="0" spc="-5" dirty="0">
                <a:latin typeface="Trebuchet MS"/>
                <a:cs typeface="Trebuchet MS"/>
              </a:rPr>
              <a:t>d’une personne</a:t>
            </a:r>
            <a:endParaRPr sz="1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401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90C225"/>
                  </a:solidFill>
                </a:uFill>
              </a:rPr>
              <a:t>Les</a:t>
            </a:r>
            <a:r>
              <a:rPr u="heavy" spc="-15" dirty="0">
                <a:uFill>
                  <a:solidFill>
                    <a:srgbClr val="90C225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90C225"/>
                  </a:solidFill>
                </a:uFill>
              </a:rPr>
              <a:t>facteurs</a:t>
            </a:r>
            <a:r>
              <a:rPr u="heavy" spc="-35" dirty="0">
                <a:uFill>
                  <a:solidFill>
                    <a:srgbClr val="90C225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90C225"/>
                  </a:solidFill>
                </a:uFill>
              </a:rPr>
              <a:t>environnementaux</a:t>
            </a:r>
            <a:r>
              <a:rPr u="heavy" spc="-65" dirty="0">
                <a:uFill>
                  <a:solidFill>
                    <a:srgbClr val="90C225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90C225"/>
                  </a:solidFill>
                </a:uFill>
              </a:rPr>
              <a:t>précoces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265795" cy="3424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Certaines carences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environnementales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précoces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chez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bébé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susceptibles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favoriser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l’apparition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psychiques.</a:t>
            </a:r>
            <a:endParaRPr sz="1800">
              <a:latin typeface="Trebuchet MS"/>
              <a:cs typeface="Trebuchet MS"/>
            </a:endParaRPr>
          </a:p>
          <a:p>
            <a:pPr marL="355600" marR="30861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542988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carences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stimulation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la mère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l’environnement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immédiat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incapables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stimuler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suffisamment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l’enfant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niveau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moteur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affectif,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intellectuel,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et/ou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relationnel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provoquant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une	perturbation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sa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maturation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psychique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423545" algn="l"/>
                <a:tab pos="3018155" algn="l"/>
              </a:tabLst>
            </a:pP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insuffisance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d’étayage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,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support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psychique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physique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apporté par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mère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à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bébé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pour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soutenir dans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évolution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423545" algn="l"/>
                <a:tab pos="195961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maltraitance,	mauvais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traitements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perpétrés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façon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répétée,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occasionnant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psychiques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importants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chez l’enfant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 pouvant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répercuter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sur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d’adulte.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087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90C225"/>
                  </a:solidFill>
                </a:uFill>
              </a:rPr>
              <a:t>Les</a:t>
            </a:r>
            <a:r>
              <a:rPr u="heavy" spc="-15" dirty="0">
                <a:uFill>
                  <a:solidFill>
                    <a:srgbClr val="90C225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90C225"/>
                  </a:solidFill>
                </a:uFill>
              </a:rPr>
              <a:t>facteurs</a:t>
            </a:r>
            <a:r>
              <a:rPr u="heavy" spc="-35" dirty="0">
                <a:uFill>
                  <a:solidFill>
                    <a:srgbClr val="90C225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90C225"/>
                  </a:solidFill>
                </a:uFill>
              </a:rPr>
              <a:t>environnementaux</a:t>
            </a:r>
            <a:r>
              <a:rPr u="heavy" spc="-65" dirty="0">
                <a:uFill>
                  <a:solidFill>
                    <a:srgbClr val="90C225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90C225"/>
                  </a:solidFill>
                </a:uFill>
              </a:rPr>
              <a:t>de </a:t>
            </a:r>
            <a:r>
              <a:rPr spc="-1070" dirty="0"/>
              <a:t> </a:t>
            </a:r>
            <a:r>
              <a:rPr u="heavy" dirty="0">
                <a:uFill>
                  <a:solidFill>
                    <a:srgbClr val="90C225"/>
                  </a:solidFill>
                </a:uFill>
              </a:rPr>
              <a:t>survenue</a:t>
            </a:r>
            <a:r>
              <a:rPr u="heavy" spc="-10" dirty="0">
                <a:uFill>
                  <a:solidFill>
                    <a:srgbClr val="90C225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90C225"/>
                  </a:solidFill>
                </a:uFill>
              </a:rPr>
              <a:t>tardive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061936"/>
            <a:ext cx="8364855" cy="150241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Survenue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d’évènement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stressant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forte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teneur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émotionnelle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Exposition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 stress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façon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durable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Rythme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professionnel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trop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soutenu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conjugué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des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injonctions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contradictoires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ou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vécu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crainte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d’une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perte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d’emploi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083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a)</a:t>
            </a:r>
            <a:r>
              <a:rPr spc="-35" dirty="0"/>
              <a:t> </a:t>
            </a:r>
            <a:r>
              <a:rPr spc="-5" dirty="0"/>
              <a:t>Les</a:t>
            </a:r>
            <a:r>
              <a:rPr spc="-25" dirty="0"/>
              <a:t> </a:t>
            </a:r>
            <a:r>
              <a:rPr dirty="0"/>
              <a:t>facteurs</a:t>
            </a:r>
            <a:r>
              <a:rPr spc="-45" dirty="0"/>
              <a:t> </a:t>
            </a:r>
            <a:r>
              <a:rPr spc="-5" dirty="0"/>
              <a:t>psychosociaux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2753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85445" algn="l"/>
                <a:tab pos="4269740" algn="l"/>
                <a:tab pos="505714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La	pression sociale peut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occasionner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	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souffrance chez certains individus,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les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amenant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se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mettre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marge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société	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développer divers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troubles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psychiques.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principaux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facteurs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cause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l’isolement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social,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l’exclusion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professionnelle,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bas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niveau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économique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vie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 milieu urbain.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996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b)</a:t>
            </a:r>
            <a:r>
              <a:rPr spc="-35" dirty="0"/>
              <a:t> </a:t>
            </a:r>
            <a:r>
              <a:rPr dirty="0"/>
              <a:t>Les</a:t>
            </a:r>
            <a:r>
              <a:rPr spc="-25" dirty="0"/>
              <a:t> </a:t>
            </a:r>
            <a:r>
              <a:rPr dirty="0"/>
              <a:t>facteurs</a:t>
            </a:r>
            <a:r>
              <a:rPr spc="-45" dirty="0"/>
              <a:t> </a:t>
            </a:r>
            <a:r>
              <a:rPr spc="-5" dirty="0"/>
              <a:t>culturels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06323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2873375" algn="l"/>
                <a:tab pos="2900680" algn="l"/>
                <a:tab pos="496824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fait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 vivre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culture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différente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sienne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peut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générer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chez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personne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immigrée		une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tension entre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valeurs,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principes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constitutifs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être	et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prescriptions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culturelles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pays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tabLst>
                <a:tab pos="613791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l’accueille.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tension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produite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risque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alors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générer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souffrance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peut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cristalliser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symptômes.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901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c)</a:t>
            </a:r>
            <a:r>
              <a:rPr spc="-25" dirty="0"/>
              <a:t> </a:t>
            </a:r>
            <a:r>
              <a:rPr spc="-5" dirty="0"/>
              <a:t>Les</a:t>
            </a:r>
            <a:r>
              <a:rPr spc="-30" dirty="0"/>
              <a:t> </a:t>
            </a:r>
            <a:r>
              <a:rPr dirty="0"/>
              <a:t>facteurs</a:t>
            </a:r>
            <a:r>
              <a:rPr spc="-50" dirty="0"/>
              <a:t> </a:t>
            </a:r>
            <a:r>
              <a:rPr spc="-5" dirty="0"/>
              <a:t>toxiques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4181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L’absorption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substances psycho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actives (telles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que le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cannabis,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amphétamines,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l’héroïne,</a:t>
            </a:r>
            <a:r>
              <a:rPr sz="1800" spc="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l’ecstasy,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cocaïne,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l’alcool,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etc.)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peut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provoquer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 épisodes aigus chez celui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qui 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consomme, notamment des épisodes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type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psychotique.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812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II)</a:t>
            </a:r>
            <a:r>
              <a:rPr spc="-30" dirty="0"/>
              <a:t> </a:t>
            </a:r>
            <a:r>
              <a:rPr dirty="0"/>
              <a:t>Les</a:t>
            </a:r>
            <a:r>
              <a:rPr spc="-30" dirty="0"/>
              <a:t> </a:t>
            </a:r>
            <a:r>
              <a:rPr dirty="0"/>
              <a:t>facteurs</a:t>
            </a:r>
            <a:r>
              <a:rPr spc="-45" dirty="0"/>
              <a:t> </a:t>
            </a:r>
            <a:r>
              <a:rPr spc="-5" dirty="0"/>
              <a:t>prédisposant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162290" cy="1924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1)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facteurs</a:t>
            </a:r>
            <a:r>
              <a:rPr sz="1800" i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génétiques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714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Même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si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 l’étiologie des troubles psychiatriques,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responsabilité des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facteurs génétiques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semble se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confirmer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plus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plus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 niveau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la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recherche, ceux-ci ne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sont pas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totalement spécifiques, ils peuvent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prendre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formes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pathologiques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variées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677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2)</a:t>
            </a:r>
            <a:r>
              <a:rPr spc="-35" dirty="0"/>
              <a:t> </a:t>
            </a:r>
            <a:r>
              <a:rPr dirty="0"/>
              <a:t>Les</a:t>
            </a:r>
            <a:r>
              <a:rPr spc="-25" dirty="0"/>
              <a:t> </a:t>
            </a:r>
            <a:r>
              <a:rPr dirty="0"/>
              <a:t>facteurs</a:t>
            </a:r>
            <a:r>
              <a:rPr spc="-45" dirty="0"/>
              <a:t> </a:t>
            </a:r>
            <a:r>
              <a:rPr dirty="0"/>
              <a:t>neurobiologiques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285480" cy="152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167504" algn="l"/>
                <a:tab pos="4507230" algn="l"/>
                <a:tab pos="795528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anom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alies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préc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ével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ur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gique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qui  peuvent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être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cause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d’une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incapacité	du nourrisson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recevoir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 messages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lui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envoie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environnement.</a:t>
            </a:r>
            <a:endParaRPr sz="1800">
              <a:latin typeface="Trebuchet MS"/>
              <a:cs typeface="Trebuchet MS"/>
            </a:endParaRPr>
          </a:p>
          <a:p>
            <a:pPr marL="80645">
              <a:lnSpc>
                <a:spcPct val="100000"/>
              </a:lnSpc>
              <a:spcBef>
                <a:spcPts val="994"/>
              </a:spcBef>
              <a:tabLst>
                <a:tab pos="578739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Il est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alors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 l’incapacité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physiologique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de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recevoir	un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étayage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conséquent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191516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entourage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peut développer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psychiques.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5758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3)</a:t>
            </a:r>
            <a:r>
              <a:rPr sz="3600" spc="-3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Les</a:t>
            </a:r>
            <a:r>
              <a:rPr sz="3600" spc="-2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facteurs</a:t>
            </a:r>
            <a:r>
              <a:rPr sz="3600" spc="-4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dégénératifs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801433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96278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Les troubles dégénératifs (démences)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traduisent par des manifestations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psychiatriques	qui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affectent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 sphères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cognitives affectives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comportementales.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258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4)</a:t>
            </a:r>
            <a:r>
              <a:rPr spc="-25" dirty="0"/>
              <a:t> </a:t>
            </a:r>
            <a:r>
              <a:rPr dirty="0"/>
              <a:t>Les</a:t>
            </a:r>
            <a:r>
              <a:rPr spc="-20" dirty="0"/>
              <a:t> </a:t>
            </a:r>
            <a:r>
              <a:rPr dirty="0"/>
              <a:t>facteurs</a:t>
            </a:r>
            <a:r>
              <a:rPr spc="-40" dirty="0"/>
              <a:t> </a:t>
            </a:r>
            <a:r>
              <a:rPr spc="-5" dirty="0"/>
              <a:t>infectieux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3972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Certaines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études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démontrent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corrélation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entre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certaines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malades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contractées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mère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durant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grossesse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l’apparition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schizophrénie chez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l’enfant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 algn="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</a:t>
            </a:r>
            <a:r>
              <a:rPr spc="-30" dirty="0"/>
              <a:t> </a:t>
            </a:r>
            <a:r>
              <a:rPr spc="-5" dirty="0"/>
              <a:t>à</a:t>
            </a:r>
            <a:r>
              <a:rPr spc="-10" dirty="0"/>
              <a:t> </a:t>
            </a:r>
            <a:r>
              <a:rPr spc="-5" dirty="0"/>
              <a:t>l’UE</a:t>
            </a:r>
            <a:r>
              <a:rPr spc="5" dirty="0"/>
              <a:t> </a:t>
            </a:r>
            <a:r>
              <a:rPr spc="-5" dirty="0"/>
              <a:t>2</a:t>
            </a:r>
            <a:r>
              <a:rPr spc="10" dirty="0"/>
              <a:t> </a:t>
            </a:r>
            <a:r>
              <a:rPr spc="-5" dirty="0"/>
              <a:t>6</a:t>
            </a:r>
            <a:r>
              <a:rPr spc="-15" dirty="0"/>
              <a:t> </a:t>
            </a:r>
            <a:r>
              <a:rPr spc="-5" dirty="0"/>
              <a:t>S2</a:t>
            </a:r>
          </a:p>
          <a:p>
            <a:pPr marL="33655" marR="7620" algn="r">
              <a:lnSpc>
                <a:spcPct val="100000"/>
              </a:lnSpc>
              <a:spcBef>
                <a:spcPts val="5"/>
              </a:spcBef>
            </a:pPr>
            <a:r>
              <a:rPr spc="-30" dirty="0"/>
              <a:t>Processus</a:t>
            </a:r>
            <a:r>
              <a:rPr dirty="0"/>
              <a:t> </a:t>
            </a:r>
            <a:r>
              <a:rPr spc="-10" dirty="0"/>
              <a:t>psychopathologiques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25893" y="2358974"/>
            <a:ext cx="27031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90C225"/>
                </a:solidFill>
                <a:latin typeface="Trebuchet MS"/>
                <a:cs typeface="Trebuchet MS"/>
              </a:rPr>
              <a:t>Manuela</a:t>
            </a:r>
            <a:r>
              <a:rPr sz="1600" spc="-1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90C225"/>
                </a:solidFill>
                <a:latin typeface="Trebuchet MS"/>
                <a:cs typeface="Trebuchet MS"/>
              </a:rPr>
              <a:t>End  10 </a:t>
            </a:r>
            <a:r>
              <a:rPr sz="1600" dirty="0">
                <a:solidFill>
                  <a:srgbClr val="90C225"/>
                </a:solidFill>
                <a:latin typeface="Trebuchet MS"/>
                <a:cs typeface="Trebuchet MS"/>
              </a:rPr>
              <a:t>Février </a:t>
            </a:r>
            <a:r>
              <a:rPr sz="1600" spc="-5" dirty="0">
                <a:solidFill>
                  <a:srgbClr val="90C225"/>
                </a:solidFill>
                <a:latin typeface="Trebuchet MS"/>
                <a:cs typeface="Trebuchet MS"/>
              </a:rPr>
              <a:t>2022</a:t>
            </a:r>
            <a:endParaRPr sz="16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6976" y="2542032"/>
            <a:ext cx="5544311" cy="377647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744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5)</a:t>
            </a:r>
            <a:r>
              <a:rPr spc="-20" dirty="0"/>
              <a:t> </a:t>
            </a:r>
            <a:r>
              <a:rPr dirty="0"/>
              <a:t>Les</a:t>
            </a:r>
            <a:r>
              <a:rPr spc="-10" dirty="0"/>
              <a:t> </a:t>
            </a:r>
            <a:r>
              <a:rPr dirty="0"/>
              <a:t>facteurs</a:t>
            </a:r>
            <a:r>
              <a:rPr spc="-30" dirty="0"/>
              <a:t> </a:t>
            </a:r>
            <a:r>
              <a:rPr spc="-5" dirty="0"/>
              <a:t>obstétricaux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2962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001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études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récentes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ont	également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démontré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qu’il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pouvait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avoir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lien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entre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complications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obstétricales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l’apparition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certains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schizophrénie.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682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Les</a:t>
            </a:r>
            <a:r>
              <a:rPr spc="10" dirty="0"/>
              <a:t> </a:t>
            </a:r>
            <a:r>
              <a:rPr spc="-5" dirty="0"/>
              <a:t>mécanismes</a:t>
            </a:r>
            <a:r>
              <a:rPr spc="15" dirty="0"/>
              <a:t> </a:t>
            </a:r>
            <a:r>
              <a:rPr spc="-5" dirty="0"/>
              <a:t>psychopathologiques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3394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grand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nombre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 courants idéologiques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ont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traversé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l’histoire de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1274445" algn="l"/>
                <a:tab pos="689864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psychiatrie	et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chacun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d’eux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apporte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vision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mécanismes	en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cause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l’apparition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psychiques.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5594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Selon</a:t>
            </a:r>
            <a:r>
              <a:rPr sz="3600" spc="-2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le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 modèle</a:t>
            </a:r>
            <a:r>
              <a:rPr sz="3600" spc="-1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analytique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78511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716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psychiques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ont une origine développementale. C’est dans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histoire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précoce que l’individu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structurer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personnalité et construire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capacité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gérer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tensions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internes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ainsi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que son rapport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 monde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5551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Selon</a:t>
            </a:r>
            <a:r>
              <a:rPr sz="3600" spc="-3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le</a:t>
            </a:r>
            <a:r>
              <a:rPr sz="3600" spc="-1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modèle</a:t>
            </a:r>
            <a:r>
              <a:rPr sz="3600" spc="-2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humaniste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75037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0"/>
              </a:spcBef>
              <a:tabLst>
                <a:tab pos="1205230" algn="l"/>
                <a:tab pos="2887345" algn="l"/>
                <a:tab pos="3998595" algn="l"/>
              </a:tabLst>
            </a:pP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L’être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humain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contient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lui-même	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potentialités qui favorisent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croissance	de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façon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saine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créatrice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il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possède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tendance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innée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à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actualiser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ces potentialités 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développer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1768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32612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40665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485203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Yannick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8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c’est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enfant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sensible	et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rêveur.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père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critique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quand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il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montre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ému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devant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souffrance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d’un animal*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ou d’une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personne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«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tu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n’es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qu’une mauviette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!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homme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c’est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fort,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 ne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pleure</a:t>
            </a:r>
            <a:endParaRPr sz="1800">
              <a:latin typeface="Trebuchet MS"/>
              <a:cs typeface="Trebuchet MS"/>
            </a:endParaRPr>
          </a:p>
          <a:p>
            <a:pPr marL="355600" marR="508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pas.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Mais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est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qui m’a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fichu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fils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pareil,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» En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grandissant,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Yannick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fait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son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mieux pour faire preuve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force pour ne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plus se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montrer sensible, 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final,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il devient un adulte complètement coupé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sa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sensibilité. il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cependant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régulièrement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moments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mal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être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qu’il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mal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s’expliquer.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294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4277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516755" algn="l"/>
                <a:tab pos="4855845" algn="l"/>
                <a:tab pos="7947025" algn="l"/>
              </a:tabLst>
            </a:pP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Yannick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vit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sous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l’influence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normes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paternelles, qui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opposées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celles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nature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propre.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Il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désaccord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intérieur	fondamental dont il n’est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p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nsci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viv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tension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interne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ntin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	p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eut  l’amener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peu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peu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développer un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pathologique. (dépression,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anxieux,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etc)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8026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Selon</a:t>
            </a:r>
            <a:r>
              <a:rPr spc="-20" dirty="0"/>
              <a:t> </a:t>
            </a:r>
            <a:r>
              <a:rPr dirty="0"/>
              <a:t>le</a:t>
            </a:r>
            <a:r>
              <a:rPr spc="-5" dirty="0"/>
              <a:t> modèle</a:t>
            </a:r>
            <a:r>
              <a:rPr spc="-10" dirty="0"/>
              <a:t> </a:t>
            </a:r>
            <a:r>
              <a:rPr spc="-5" dirty="0"/>
              <a:t>cognitiviste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2975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0"/>
              </a:spcBef>
              <a:tabLst>
                <a:tab pos="1652270" algn="l"/>
                <a:tab pos="3753485" algn="l"/>
                <a:tab pos="498094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l’individu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mobilise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permanence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processus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pensée 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raisonnement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afin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s’adapter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aux circonstances de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vie.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Cette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adaptation résulte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d’interactions	permanentes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entre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pensées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émotions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et les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comportements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mobilisés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situation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vécue.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1768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37819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747770" algn="l"/>
                <a:tab pos="6369685" algn="l"/>
                <a:tab pos="7204075" algn="l"/>
              </a:tabLst>
            </a:pP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Marc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croise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dans les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escaliers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voisin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fait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bruit	la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veille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soir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chez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lui.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dernier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regarde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 souriant.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Marc ne supporte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pas ce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regard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moqueur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interpelle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sourieur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lui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demandant si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ca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l’amuse	de se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moquer</a:t>
            </a:r>
            <a:r>
              <a:rPr sz="1800" b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b="1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lui</a:t>
            </a:r>
            <a:r>
              <a:rPr sz="1800" b="1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après</a:t>
            </a:r>
            <a:r>
              <a:rPr sz="1800" b="1" i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avoir</a:t>
            </a:r>
            <a:r>
              <a:rPr sz="1800" b="1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fait</a:t>
            </a:r>
            <a:r>
              <a:rPr sz="1800" b="1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b="1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foire</a:t>
            </a:r>
            <a:r>
              <a:rPr sz="1800" b="1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toute</a:t>
            </a:r>
            <a:r>
              <a:rPr sz="1800" b="1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b="1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nuit.</a:t>
            </a:r>
            <a:r>
              <a:rPr sz="1800" b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voisin,</a:t>
            </a:r>
            <a:r>
              <a:rPr sz="1800" b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stupéfait,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n’ose pas répondre tant le ton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marc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est brusque.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il voulait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juste se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monter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sympathique.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7955"/>
            <a:ext cx="8249284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arrivant au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bureau,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marc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remarque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aussi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que</a:t>
            </a:r>
            <a:r>
              <a:rPr sz="1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chacun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ses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collègues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tabLst>
                <a:tab pos="3690620" algn="l"/>
                <a:tab pos="5921375" algn="l"/>
              </a:tabLst>
            </a:pP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tourne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vers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lui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arborant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qu’il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pense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être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sourire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ironique.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Cette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moquerie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collective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met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en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colère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et 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l’entraine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menacer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ses</a:t>
            </a:r>
            <a:endParaRPr sz="1800">
              <a:latin typeface="Trebuchet MS"/>
              <a:cs typeface="Trebuchet MS"/>
            </a:endParaRPr>
          </a:p>
          <a:p>
            <a:pPr marL="355600" marR="5080">
              <a:lnSpc>
                <a:spcPct val="100000"/>
              </a:lnSpc>
              <a:tabLst>
                <a:tab pos="1483360" algn="l"/>
                <a:tab pos="4627245" algn="l"/>
              </a:tabLst>
            </a:pP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collègues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plaindre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direction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s’ils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n’arrêtent pas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 se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moquer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 lui ;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il prend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alors la direction du bureau de son supérieur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pour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plaindre et au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moment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ou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il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croise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dans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b="1" spc="-25" dirty="0">
                <a:solidFill>
                  <a:srgbClr val="404040"/>
                </a:solidFill>
                <a:latin typeface="Trebuchet MS"/>
                <a:cs typeface="Trebuchet MS"/>
              </a:rPr>
              <a:t>couloir,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celui-ci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fait lui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aussi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un sourire ;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cette fois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ci c’en est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trop, marc empoigne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son chef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par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col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gifle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«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pour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lui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apprendre</a:t>
            </a:r>
            <a:r>
              <a:rPr sz="1800" b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respecter</a:t>
            </a:r>
            <a:r>
              <a:rPr sz="1800" b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autres</a:t>
            </a:r>
            <a:r>
              <a:rPr sz="1800" b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7955"/>
            <a:ext cx="83705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8218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lendemain,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PDG</a:t>
            </a:r>
            <a:r>
              <a:rPr sz="1800" b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l’entreprise</a:t>
            </a:r>
            <a:r>
              <a:rPr sz="1800" b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somme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s’expliquer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sur</a:t>
            </a:r>
            <a:r>
              <a:rPr sz="18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tabLst>
                <a:tab pos="2291080" algn="l"/>
              </a:tabLst>
            </a:pP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acte et lui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demande	et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lui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demande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 s’excuser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de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l’avoir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fait,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il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dira</a:t>
            </a:r>
            <a:r>
              <a:rPr sz="1800" b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»j’ai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bien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compris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votre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petit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manège,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vous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êtes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mèche avec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tous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ceux qui</a:t>
            </a:r>
            <a:r>
              <a:rPr sz="1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fichent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de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moi,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mais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vous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allez </a:t>
            </a:r>
            <a:r>
              <a:rPr sz="1800" b="1" spc="-45" dirty="0">
                <a:solidFill>
                  <a:srgbClr val="404040"/>
                </a:solidFill>
                <a:latin typeface="Trebuchet MS"/>
                <a:cs typeface="Trebuchet MS"/>
              </a:rPr>
              <a:t>voir,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je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ne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vais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pas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vous</a:t>
            </a:r>
            <a:r>
              <a:rPr sz="1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laisser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faire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«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soir </a:t>
            </a:r>
            <a:r>
              <a:rPr sz="1800" b="1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même, il allume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un incendie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dans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les sous sols de l’immeuble de son lieu de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travail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356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</a:t>
            </a:r>
            <a:r>
              <a:rPr spc="-40" dirty="0"/>
              <a:t> </a:t>
            </a:r>
            <a:r>
              <a:rPr dirty="0"/>
              <a:t>santé</a:t>
            </a:r>
            <a:r>
              <a:rPr spc="-25" dirty="0"/>
              <a:t> </a:t>
            </a:r>
            <a:r>
              <a:rPr spc="-5" dirty="0"/>
              <a:t>mentale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288655" cy="2072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La santé mentale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fait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l’objet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d’un large éventail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d’activités qui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relèvent</a:t>
            </a:r>
            <a:endParaRPr sz="1800">
              <a:latin typeface="Trebuchet MS"/>
              <a:cs typeface="Trebuchet MS"/>
            </a:endParaRPr>
          </a:p>
          <a:p>
            <a:pPr marL="355600" marR="5080">
              <a:lnSpc>
                <a:spcPct val="100000"/>
              </a:lnSpc>
              <a:tabLst>
                <a:tab pos="3262629" algn="l"/>
                <a:tab pos="4928870" algn="l"/>
                <a:tab pos="508000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directement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ou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indirectement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bien être	tel qu’il figure dans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définition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santé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établie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par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l’OMS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comme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étant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«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 état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complet bien être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physique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mental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social	et qui ne consiste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pas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seulement en une absence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maladie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ou d’infirmité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»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Elle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englobe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promotion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bien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être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prévention des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mentaux,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traitement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réadaptation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personnes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atteintes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troubles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294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376284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70150" algn="l"/>
                <a:tab pos="4775200" algn="l"/>
              </a:tabLst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fonctions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cognitives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Marc fonctionnent bien. Il perçoit correctement les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stimuli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en provenance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environnement	et raisonne de manière logique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partir de l’interprétation qu’il fait de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ces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stimuli.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En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revanche l’interprétation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qu’il fait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t de ces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évènements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est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fausse. Il prend pour moquerie les sourires qui </a:t>
            </a:r>
            <a:r>
              <a:rPr sz="1800" i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ne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que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sympathie	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ou tout simplement politesse.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Cette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interprétation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type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paranoïaque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illustre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un comportement</a:t>
            </a:r>
            <a:r>
              <a:rPr sz="1800" i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pathologique.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6833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Selon</a:t>
            </a:r>
            <a:r>
              <a:rPr sz="3600" spc="-3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le</a:t>
            </a:r>
            <a:r>
              <a:rPr sz="3600" spc="-1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modèle</a:t>
            </a:r>
            <a:r>
              <a:rPr sz="3600" spc="-2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comportemental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5695" y="1909317"/>
            <a:ext cx="10157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0"/>
              </a:spcBef>
              <a:tabLst>
                <a:tab pos="3194685" algn="l"/>
                <a:tab pos="9260840" algn="l"/>
              </a:tabLst>
            </a:pP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L’homme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n’est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tributaire	de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inconscient et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tous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comportements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acquis	selon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lois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l’apprentissage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5534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5" dirty="0">
                <a:solidFill>
                  <a:srgbClr val="90C225"/>
                </a:solidFill>
                <a:latin typeface="Trebuchet MS"/>
                <a:cs typeface="Trebuchet MS"/>
              </a:rPr>
              <a:t>Pour</a:t>
            </a:r>
            <a:r>
              <a:rPr sz="3600" spc="-1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le</a:t>
            </a:r>
            <a:r>
              <a:rPr sz="3600" spc="-2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modèle</a:t>
            </a:r>
            <a:r>
              <a:rPr sz="3600" spc="-2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systémique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79578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0"/>
              </a:spcBef>
              <a:tabLst>
                <a:tab pos="4704715" algn="l"/>
                <a:tab pos="4993640" algn="l"/>
                <a:tab pos="565912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 qui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est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centre,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n’est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l’individu	mais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contexte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 lequel il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évolue,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famille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système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compétent	pour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trouver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 solutions et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inventer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nouvelles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modalités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communicationnelles	satisfaisantes.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1768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31469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705">
              <a:lnSpc>
                <a:spcPct val="100000"/>
              </a:lnSpc>
              <a:spcBef>
                <a:spcPts val="100"/>
              </a:spcBef>
              <a:tabLst>
                <a:tab pos="1729105" algn="l"/>
                <a:tab pos="7070725" algn="l"/>
              </a:tabLst>
            </a:pP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Laurent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est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hospitalisé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18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ans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psychiatrie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pour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des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troubles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du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comportement	(vols,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auto agressivité). sa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mère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désigne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comme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étant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«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fou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 la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famille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»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expliquant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psychiatre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qu’elle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été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obligée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tabLst>
                <a:tab pos="2777490" algn="l"/>
                <a:tab pos="5090160" algn="l"/>
                <a:tab pos="6525259" algn="l"/>
              </a:tabLst>
            </a:pP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l’emmener</a:t>
            </a:r>
            <a:r>
              <a:rPr sz="1800" b="1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 consultation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pédopsychiatrique	depuis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qu’il a 8 ans .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Interrogée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sur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l’origine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troubles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de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Laurent,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elle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dit</a:t>
            </a:r>
            <a:r>
              <a:rPr sz="1800" b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: «	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il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est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né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coiffé,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ma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mère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 eu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très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peur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l’apprenant</a:t>
            </a:r>
            <a:r>
              <a:rPr sz="1800" b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Elle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m’a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dit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que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tous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enfants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nés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coiffés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dans la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famille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sont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devenus fous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».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deux sœurs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ainées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 laurent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maltraitent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et son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père l’ignore,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noyant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dans le 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travail.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psychiatre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systémicien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propose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la	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famille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séances de 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travail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294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1451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Pour le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psychiatre</a:t>
            </a:r>
            <a:r>
              <a:rPr sz="1800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systémicien,</a:t>
            </a:r>
            <a:r>
              <a:rPr sz="1800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souffrance</a:t>
            </a:r>
            <a:r>
              <a:rPr sz="1800" i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symptômes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comprendre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tabLst>
                <a:tab pos="969644" algn="l"/>
                <a:tab pos="2369185" algn="l"/>
                <a:tab pos="3467100" algn="l"/>
                <a:tab pos="3799840" algn="l"/>
                <a:tab pos="6324600" algn="l"/>
              </a:tabLst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comme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des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modalités	d’expression	de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l’aberration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relations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au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sein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i="1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famille.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i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souffrance</a:t>
            </a:r>
            <a:r>
              <a:rPr sz="1800" i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personnelle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porteur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symptôme	n’étant que le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résultat	du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système</a:t>
            </a:r>
            <a:r>
              <a:rPr sz="1800" i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relationnel	dysfonctionnel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la famille.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4421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Les</a:t>
            </a:r>
            <a:r>
              <a:rPr sz="3600" spc="-3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troubles</a:t>
            </a:r>
            <a:r>
              <a:rPr sz="3600" spc="-3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mentaux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84035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5133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Ils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regroupent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vaste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ensemble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problèmes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dont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symptômes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diffèrent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Ils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caractérisent par une combinaison de pensées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d’émotions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comportements	et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rapports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avec autrui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anormaux.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155" y="829183"/>
            <a:ext cx="10390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6250305" algn="l"/>
                <a:tab pos="7126605" algn="l"/>
              </a:tabLst>
            </a:pPr>
            <a:r>
              <a:rPr sz="1450" spc="-150" dirty="0">
                <a:latin typeface="Lucida Sans Unicode"/>
                <a:cs typeface="Lucida Sans Unicode"/>
              </a:rPr>
              <a:t>▶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Un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processus</a:t>
            </a:r>
            <a:r>
              <a:rPr sz="1800" spc="-5" dirty="0">
                <a:solidFill>
                  <a:srgbClr val="404040"/>
                </a:solidFill>
              </a:rPr>
              <a:t>,</a:t>
            </a:r>
            <a:r>
              <a:rPr sz="1800" spc="5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c’est</a:t>
            </a:r>
            <a:r>
              <a:rPr sz="1800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un</a:t>
            </a:r>
            <a:r>
              <a:rPr sz="1800" spc="10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ensemble</a:t>
            </a:r>
            <a:r>
              <a:rPr sz="1800" spc="5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de</a:t>
            </a:r>
            <a:r>
              <a:rPr sz="1800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phénomènes</a:t>
            </a:r>
            <a:r>
              <a:rPr sz="1800" spc="25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conçu	comme	actif et organisé dans </a:t>
            </a:r>
            <a:r>
              <a:rPr sz="1800" dirty="0">
                <a:solidFill>
                  <a:srgbClr val="404040"/>
                </a:solidFill>
              </a:rPr>
              <a:t>le </a:t>
            </a:r>
            <a:r>
              <a:rPr sz="1800" spc="-5" dirty="0">
                <a:solidFill>
                  <a:srgbClr val="404040"/>
                </a:solidFill>
              </a:rPr>
              <a:t>temps, </a:t>
            </a:r>
            <a:r>
              <a:rPr sz="1800" spc="-530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c’est</a:t>
            </a:r>
            <a:r>
              <a:rPr sz="1800" spc="-10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un mécanisme.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0155" y="1905127"/>
            <a:ext cx="101434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43180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psychopathologie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désigne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maladies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du psychisme,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c'est-à-dire l’altération des processus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conscients chez un individu. La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façon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dont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personne perçoit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monde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l’entoure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 dont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elle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se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perçoit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elle-même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est altérée	et cela provoque des conséquences problématiques dans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rapport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elle-même 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au monde.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1953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275955" cy="179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09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Mme Hortense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pense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qu’elle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n’a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pas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de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Trebuchet MS"/>
                <a:cs typeface="Trebuchet MS"/>
              </a:rPr>
              <a:t>valeur,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quelle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n’est pas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digne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d’etre </a:t>
            </a:r>
            <a:r>
              <a:rPr sz="1800" b="1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aimée et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elle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éconduit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les personnes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qui cherchent à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lui venir en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aide .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Elle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reste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cloitrée dans sa chambre et ne s’occupe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plus d’elle-même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ni de son 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appartement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vision de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Mme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Hortense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propos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d’elle-même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est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péjorative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négative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ce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est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typique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d’un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dépressif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138554"/>
            <a:ext cx="9744710" cy="2072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4659">
              <a:lnSpc>
                <a:spcPct val="100000"/>
              </a:lnSpc>
              <a:spcBef>
                <a:spcPts val="100"/>
              </a:spcBef>
              <a:tabLst>
                <a:tab pos="418465" algn="l"/>
                <a:tab pos="1219835" algn="l"/>
                <a:tab pos="7147559" algn="l"/>
              </a:tabLst>
            </a:pP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Mr	Pierre	pense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 monde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est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foncièrement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hostile,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surtout	vis-à-vis</a:t>
            </a:r>
            <a:r>
              <a:rPr sz="18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lui</a:t>
            </a:r>
            <a:r>
              <a:rPr sz="18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qui</a:t>
            </a:r>
            <a:r>
              <a:rPr sz="18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b="1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découvert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complot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que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prépare</a:t>
            </a:r>
            <a:r>
              <a:rPr sz="1800" b="1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gouvernement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cotre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citoyens 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français.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Il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conviction</a:t>
            </a:r>
            <a:r>
              <a:rPr sz="1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que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si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l’a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enfermé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dans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un hôpital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psychiatrique,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c’est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pour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l’empêcher</a:t>
            </a:r>
            <a:r>
              <a:rPr sz="1800" b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spc="-35" dirty="0">
                <a:solidFill>
                  <a:srgbClr val="404040"/>
                </a:solidFill>
                <a:latin typeface="Trebuchet MS"/>
                <a:cs typeface="Trebuchet MS"/>
              </a:rPr>
              <a:t>parler.</a:t>
            </a:r>
            <a:r>
              <a:rPr sz="1800" b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Il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pense que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personnel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cet endroit</a:t>
            </a:r>
            <a:r>
              <a:rPr sz="18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est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complice du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gouvernement.</a:t>
            </a:r>
            <a:endParaRPr sz="1800">
              <a:latin typeface="Trebuchet MS"/>
              <a:cs typeface="Trebuchet MS"/>
            </a:endParaRPr>
          </a:p>
          <a:p>
            <a:pPr marL="12700" marR="5080" indent="68580">
              <a:lnSpc>
                <a:spcPct val="100000"/>
              </a:lnSpc>
              <a:spcBef>
                <a:spcPts val="994"/>
              </a:spcBef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Monsieur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Pierre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interprète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façon</a:t>
            </a:r>
            <a:r>
              <a:rPr sz="1800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erronée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intensions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informations</a:t>
            </a:r>
            <a:r>
              <a:rPr sz="1800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qu’il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reçoit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du </a:t>
            </a:r>
            <a:r>
              <a:rPr sz="1800" i="1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monde 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extérieur.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Il vit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dans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la méfiance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permanente et cela perturbe complètement son 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comportement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vis-à-vis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des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autres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;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C’est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la paranoïa.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19429"/>
            <a:ext cx="10293350" cy="4374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L’altération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processus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conscients quels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qu’ils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soient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s’accompagne d’angoisse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 de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souffrance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psychique.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14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L’angoisse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manifeste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malaise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interne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priori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indéfinissable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sans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objet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apparent.</a:t>
            </a:r>
            <a:endParaRPr sz="1800">
              <a:latin typeface="Trebuchet MS"/>
              <a:cs typeface="Trebuchet MS"/>
            </a:endParaRPr>
          </a:p>
          <a:p>
            <a:pPr marL="355600" marR="154940">
              <a:lnSpc>
                <a:spcPct val="100000"/>
              </a:lnSpc>
              <a:tabLst>
                <a:tab pos="2388235" algn="l"/>
                <a:tab pos="6505575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Elle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s’accompagne	généralement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manifestations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somatiques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sensation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d’étouffement,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nœud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 l’estomac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ou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gorge,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palpitations sueurs	etc. Contrairement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peur qui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focalise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danger externe,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l’angoisse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est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éprouvée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un danger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interne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spcBef>
                <a:spcPts val="1730"/>
              </a:spcBef>
              <a:tabLst>
                <a:tab pos="355600" algn="l"/>
                <a:tab pos="31362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L’angoisse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souffrance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font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partie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intégrante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l’existence de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tout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être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humain et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limite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entre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normal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pathologique n’est pas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évidente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situer.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peut cependant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parler d’état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pathologique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partir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du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moment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où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l’angoisse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souffrance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deviennent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trop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importantes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trop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difficiles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supporter pour un individu, occasionnant chez lui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troubles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du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comportement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la communication,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perturbant ses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sphères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vie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affective,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sociale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et/ou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professionnelle.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Sa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qualité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 vie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est alors	diminuée.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876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Les</a:t>
            </a:r>
            <a:r>
              <a:rPr spc="-45" dirty="0"/>
              <a:t> </a:t>
            </a:r>
            <a:r>
              <a:rPr dirty="0"/>
              <a:t>facteurs</a:t>
            </a:r>
            <a:r>
              <a:rPr spc="-55" dirty="0"/>
              <a:t> </a:t>
            </a:r>
            <a:r>
              <a:rPr dirty="0"/>
              <a:t>favorisants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8182609" cy="327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33705" indent="-342900" algn="just">
              <a:lnSpc>
                <a:spcPct val="100000"/>
              </a:lnSpc>
              <a:spcBef>
                <a:spcPts val="10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Etant donné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complexité du fonctionnement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du psychisme, 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causes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exactes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pathologies mentales restent, elles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apparaissent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cependant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multifactorielles.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14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facteurs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classés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2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catégories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  <a:tab pos="3054350" algn="l"/>
              </a:tabLst>
            </a:pP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facteurs</a:t>
            </a:r>
            <a:r>
              <a:rPr sz="1800" b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précipitant	liés</a:t>
            </a:r>
            <a:r>
              <a:rPr sz="1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contexte,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à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l’environnement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sont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les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éléments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susceptibles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provoquer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état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pathologique mystérieux.</a:t>
            </a:r>
            <a:endParaRPr sz="1800">
              <a:latin typeface="Trebuchet MS"/>
              <a:cs typeface="Trebuchet MS"/>
            </a:endParaRPr>
          </a:p>
          <a:p>
            <a:pPr marL="355600" marR="825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2386965" algn="l"/>
                <a:tab pos="295529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Les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facteurs prédisposant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liés à la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biologie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humaine, à la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génétique et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au </a:t>
            </a:r>
            <a:r>
              <a:rPr sz="1800" b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vieillissement.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Ce	sont	des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éléments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qui prédisposent la personne à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être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concernée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par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processus.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2175</Words>
  <Application>Microsoft Office PowerPoint</Application>
  <PresentationFormat>Grand écran</PresentationFormat>
  <Paragraphs>111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8" baseType="lpstr">
      <vt:lpstr>Calibri</vt:lpstr>
      <vt:lpstr>Lucida Sans Unicode</vt:lpstr>
      <vt:lpstr>Trebuchet MS</vt:lpstr>
      <vt:lpstr>Office Theme</vt:lpstr>
      <vt:lpstr>UE 2.6S2: Processus psychopathologiques Mme Manuela End 6/02/2023 Promotion 2022- 2025</vt:lpstr>
      <vt:lpstr>Introduction à l’UE 2 6 S2 Processus psychopathologiques</vt:lpstr>
      <vt:lpstr>La santé mentale</vt:lpstr>
      <vt:lpstr>Présentation PowerPoint</vt:lpstr>
      <vt:lpstr>▶ Un processus, c’est un ensemble de phénomènes conçu comme actif et organisé dans le temps,  c’est un mécanisme.</vt:lpstr>
      <vt:lpstr>Exemples</vt:lpstr>
      <vt:lpstr>Présentation PowerPoint</vt:lpstr>
      <vt:lpstr>Présentation PowerPoint</vt:lpstr>
      <vt:lpstr>Les facteurs favorisants</vt:lpstr>
      <vt:lpstr>I) Les facteurs précipitant</vt:lpstr>
      <vt:lpstr>Les facteurs environnementaux précoces</vt:lpstr>
      <vt:lpstr>Les facteurs environnementaux de  survenue tardive</vt:lpstr>
      <vt:lpstr>a) Les facteurs psychosociaux</vt:lpstr>
      <vt:lpstr>b) Les facteurs culturels</vt:lpstr>
      <vt:lpstr>c) Les facteurs toxiques</vt:lpstr>
      <vt:lpstr>II) Les facteurs prédisposant</vt:lpstr>
      <vt:lpstr>2) Les facteurs neurobiologiques</vt:lpstr>
      <vt:lpstr>Présentation PowerPoint</vt:lpstr>
      <vt:lpstr>4) Les facteurs infectieux</vt:lpstr>
      <vt:lpstr>5) Les facteurs obstétricaux</vt:lpstr>
      <vt:lpstr>Les mécanismes psychopathologiques</vt:lpstr>
      <vt:lpstr>Présentation PowerPoint</vt:lpstr>
      <vt:lpstr>Présentation PowerPoint</vt:lpstr>
      <vt:lpstr>Exemple</vt:lpstr>
      <vt:lpstr>Explication</vt:lpstr>
      <vt:lpstr>Selon le modèle cognitiviste</vt:lpstr>
      <vt:lpstr>Exemple</vt:lpstr>
      <vt:lpstr>Présentation PowerPoint</vt:lpstr>
      <vt:lpstr>Présentation PowerPoint</vt:lpstr>
      <vt:lpstr>Explication</vt:lpstr>
      <vt:lpstr>Présentation PowerPoint</vt:lpstr>
      <vt:lpstr>Présentation PowerPoint</vt:lpstr>
      <vt:lpstr>Exemple</vt:lpstr>
      <vt:lpstr>Explication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l’UE 2 6 S2 Processus psychopathologiques</dc:title>
  <dc:creator>End Manuela</dc:creator>
  <cp:lastModifiedBy>End Manuela</cp:lastModifiedBy>
  <cp:revision>2</cp:revision>
  <dcterms:created xsi:type="dcterms:W3CDTF">2023-02-03T07:10:46Z</dcterms:created>
  <dcterms:modified xsi:type="dcterms:W3CDTF">2023-02-03T07:19:37Z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2023-02-03T00:00:00Z</vt:filetime>
  </property>
</Properties>
</file>