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1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BBA2B0-72CB-42E0-85B5-6B901ED0BD9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4FA32C-7C95-4451-9508-87766EB49B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994F0B5-D8B6-4E99-9C69-2648FA676C6D}"/>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5" name="Espace réservé du pied de page 4">
            <a:extLst>
              <a:ext uri="{FF2B5EF4-FFF2-40B4-BE49-F238E27FC236}">
                <a16:creationId xmlns:a16="http://schemas.microsoft.com/office/drawing/2014/main" id="{1BE21DCA-CE47-4416-99EA-C63B774B24C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BCB4AD0-1877-4513-B29D-34CD07A39FDE}"/>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512806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AEADA-A56E-47C1-AAA3-89DE01E8C24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EA1CBCE-C30E-4BF7-9A52-2D50CDF612FC}"/>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0B21F6-A3A4-4755-8606-0CDE9302BE99}"/>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5" name="Espace réservé du pied de page 4">
            <a:extLst>
              <a:ext uri="{FF2B5EF4-FFF2-40B4-BE49-F238E27FC236}">
                <a16:creationId xmlns:a16="http://schemas.microsoft.com/office/drawing/2014/main" id="{D5209790-0420-4304-B21A-F6A0276071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DEBC90D-499B-4FB5-A12A-C991C00302BD}"/>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414308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F8BC9D8-130C-4613-B611-50312CA4F84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44A33B0-5508-4B14-A2AA-8848BC2EAF7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59853B5-DBEE-4A10-BD44-EC9EB7302A2D}"/>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5" name="Espace réservé du pied de page 4">
            <a:extLst>
              <a:ext uri="{FF2B5EF4-FFF2-40B4-BE49-F238E27FC236}">
                <a16:creationId xmlns:a16="http://schemas.microsoft.com/office/drawing/2014/main" id="{483757AA-1EBE-432F-B2DD-2D4F62E0BE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2BAA2F7-4477-44F1-A7D9-57389FF9CAB2}"/>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131655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18F10F-C8A2-4000-8F47-979D13F0A59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4A4FEFD-F283-466D-AC75-C13447A2F97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BF795CF-27CA-48E1-B2D0-9536F1D424A3}"/>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5" name="Espace réservé du pied de page 4">
            <a:extLst>
              <a:ext uri="{FF2B5EF4-FFF2-40B4-BE49-F238E27FC236}">
                <a16:creationId xmlns:a16="http://schemas.microsoft.com/office/drawing/2014/main" id="{C3283BA0-2365-4A27-9084-7FFD293B4BE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FC8EB2-DF73-4E0A-B1EC-27D69DB6D40E}"/>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412416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F3B2CF-DD6E-4071-A626-86BE6A3FDD9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C155F85-A603-4EE4-BE08-CF8FC8245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6682124F-EC1D-40E5-AA12-F75A753E5D67}"/>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5" name="Espace réservé du pied de page 4">
            <a:extLst>
              <a:ext uri="{FF2B5EF4-FFF2-40B4-BE49-F238E27FC236}">
                <a16:creationId xmlns:a16="http://schemas.microsoft.com/office/drawing/2014/main" id="{CB26DAD7-451F-4ED7-841D-C7A10D2C637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4FC4E79-44AB-4CA9-8C64-2723566C8148}"/>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2589774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F9163E-7790-4DA5-A5CB-ED59862A64F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8A1871C-4EFA-48E1-BF62-F828806F9B27}"/>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ABB5DA4-318F-444B-B30D-BD848FDFFAD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BE99ECE-D947-4727-90FC-8F317DDE205F}"/>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6" name="Espace réservé du pied de page 5">
            <a:extLst>
              <a:ext uri="{FF2B5EF4-FFF2-40B4-BE49-F238E27FC236}">
                <a16:creationId xmlns:a16="http://schemas.microsoft.com/office/drawing/2014/main" id="{60152FBF-A1E9-4640-83EE-A000150D5E1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F49E4DF-E64F-47CE-AB15-FDB048E99D7A}"/>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370386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2E3E71-1A08-428F-8F6C-4853845C07C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4865C1D-0DFA-447D-96B0-3A3F7717ED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80CD8A26-DDA2-4D36-9CF6-5757A5EBD51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F2D9E86-1AD4-45D4-85D0-9CC5CF29FE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4842ED2-E04B-4D91-9861-35E9766CBCF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6221169-6901-4871-803C-D81F8E391398}"/>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8" name="Espace réservé du pied de page 7">
            <a:extLst>
              <a:ext uri="{FF2B5EF4-FFF2-40B4-BE49-F238E27FC236}">
                <a16:creationId xmlns:a16="http://schemas.microsoft.com/office/drawing/2014/main" id="{31A013F2-A207-47F0-93B7-F76B15E019C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2A8DBF3-BD8E-4576-B9FA-9040BB24BAE8}"/>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2618172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AF6B87-93DF-4C96-9D55-670F51936FE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BCAA3DB-5A5C-4942-BB66-E1980C47504D}"/>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4" name="Espace réservé du pied de page 3">
            <a:extLst>
              <a:ext uri="{FF2B5EF4-FFF2-40B4-BE49-F238E27FC236}">
                <a16:creationId xmlns:a16="http://schemas.microsoft.com/office/drawing/2014/main" id="{4EB508F7-80B8-4645-9438-1DB882D4E2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F5CED21-6461-43A4-9167-C9DEC4A25961}"/>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304723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CC90B6D-5790-451F-9C38-FC59639A94E5}"/>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3" name="Espace réservé du pied de page 2">
            <a:extLst>
              <a:ext uri="{FF2B5EF4-FFF2-40B4-BE49-F238E27FC236}">
                <a16:creationId xmlns:a16="http://schemas.microsoft.com/office/drawing/2014/main" id="{C4442CFA-7730-420F-BF55-3D8E0CC8145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2D79E40-56F5-45D1-8A59-B0B53A7C2918}"/>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160622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0CF3B6-67E9-4B83-B2AC-FB00B10DA56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99D3602-9DAD-485D-B9AF-C79D9C9F01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FAC22B1-82FF-4942-93B2-2903747B8D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025F063-76EE-4E92-BED2-139AA1D12A9A}"/>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6" name="Espace réservé du pied de page 5">
            <a:extLst>
              <a:ext uri="{FF2B5EF4-FFF2-40B4-BE49-F238E27FC236}">
                <a16:creationId xmlns:a16="http://schemas.microsoft.com/office/drawing/2014/main" id="{B62D283C-5485-4133-B0CF-4615B5DAC12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A9EAF7B-5D1A-406E-9DB9-1938CEFDD9AF}"/>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219559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99082B-2874-4B0D-8454-AD8990998FD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F7F39A2-CB41-4CB5-9F84-8224DCA352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3869571-4015-42A5-80B7-7A05C2DE4E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13A3A6C-0DFB-4CD3-B486-74B614677471}"/>
              </a:ext>
            </a:extLst>
          </p:cNvPr>
          <p:cNvSpPr>
            <a:spLocks noGrp="1"/>
          </p:cNvSpPr>
          <p:nvPr>
            <p:ph type="dt" sz="half" idx="10"/>
          </p:nvPr>
        </p:nvSpPr>
        <p:spPr/>
        <p:txBody>
          <a:bodyPr/>
          <a:lstStyle/>
          <a:p>
            <a:fld id="{66F959E1-D619-42A9-A612-6F4E663AA80A}" type="datetimeFigureOut">
              <a:rPr lang="fr-FR" smtClean="0"/>
              <a:t>08/02/2023</a:t>
            </a:fld>
            <a:endParaRPr lang="fr-FR"/>
          </a:p>
        </p:txBody>
      </p:sp>
      <p:sp>
        <p:nvSpPr>
          <p:cNvPr id="6" name="Espace réservé du pied de page 5">
            <a:extLst>
              <a:ext uri="{FF2B5EF4-FFF2-40B4-BE49-F238E27FC236}">
                <a16:creationId xmlns:a16="http://schemas.microsoft.com/office/drawing/2014/main" id="{C09BD8CA-0A0E-49E0-9E47-276AF2C3237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4F73CEF-A602-4649-BE6F-FEE801F524C9}"/>
              </a:ext>
            </a:extLst>
          </p:cNvPr>
          <p:cNvSpPr>
            <a:spLocks noGrp="1"/>
          </p:cNvSpPr>
          <p:nvPr>
            <p:ph type="sldNum" sz="quarter" idx="12"/>
          </p:nvPr>
        </p:nvSpPr>
        <p:spPr/>
        <p:txBody>
          <a:bodyPr/>
          <a:lstStyle/>
          <a:p>
            <a:fld id="{7007B67B-63D9-4DE2-BA6B-14D0ADD722EA}" type="slidenum">
              <a:rPr lang="fr-FR" smtClean="0"/>
              <a:t>‹N°›</a:t>
            </a:fld>
            <a:endParaRPr lang="fr-FR"/>
          </a:p>
        </p:txBody>
      </p:sp>
    </p:spTree>
    <p:extLst>
      <p:ext uri="{BB962C8B-B14F-4D97-AF65-F5344CB8AC3E}">
        <p14:creationId xmlns:p14="http://schemas.microsoft.com/office/powerpoint/2010/main" val="199003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92780DF-586B-4E2F-92D3-8ABEDE1EE2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7180AF9-6819-4CF4-A28F-9EC899397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BEF2CC6-8A20-442D-ADFA-CDEA0DC53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959E1-D619-42A9-A612-6F4E663AA80A}" type="datetimeFigureOut">
              <a:rPr lang="fr-FR" smtClean="0"/>
              <a:t>08/02/2023</a:t>
            </a:fld>
            <a:endParaRPr lang="fr-FR"/>
          </a:p>
        </p:txBody>
      </p:sp>
      <p:sp>
        <p:nvSpPr>
          <p:cNvPr id="5" name="Espace réservé du pied de page 4">
            <a:extLst>
              <a:ext uri="{FF2B5EF4-FFF2-40B4-BE49-F238E27FC236}">
                <a16:creationId xmlns:a16="http://schemas.microsoft.com/office/drawing/2014/main" id="{FAB79D76-B816-44F4-8957-CD1776A05D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EA89270-5E10-4200-8E37-DCCD909EF8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7B67B-63D9-4DE2-BA6B-14D0ADD722EA}" type="slidenum">
              <a:rPr lang="fr-FR" smtClean="0"/>
              <a:t>‹N°›</a:t>
            </a:fld>
            <a:endParaRPr lang="fr-FR"/>
          </a:p>
        </p:txBody>
      </p:sp>
    </p:spTree>
    <p:extLst>
      <p:ext uri="{BB962C8B-B14F-4D97-AF65-F5344CB8AC3E}">
        <p14:creationId xmlns:p14="http://schemas.microsoft.com/office/powerpoint/2010/main" val="328823461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6DA785-9AC8-43DC-879D-3C859D476A86}"/>
              </a:ext>
            </a:extLst>
          </p:cNvPr>
          <p:cNvSpPr>
            <a:spLocks noGrp="1"/>
          </p:cNvSpPr>
          <p:nvPr>
            <p:ph type="ctrTitle"/>
          </p:nvPr>
        </p:nvSpPr>
        <p:spPr/>
        <p:txBody>
          <a:bodyPr>
            <a:normAutofit/>
          </a:bodyPr>
          <a:lstStyle/>
          <a:p>
            <a:r>
              <a:rPr lang="fr-FR" sz="1400" dirty="0"/>
              <a:t>UE 2.6S2: Processus psychopathologiques</a:t>
            </a:r>
            <a:br>
              <a:rPr lang="fr-FR" sz="1400" dirty="0"/>
            </a:br>
            <a:r>
              <a:rPr lang="fr-FR" sz="1400" dirty="0"/>
              <a:t>La névrose phobique</a:t>
            </a:r>
            <a:br>
              <a:rPr lang="fr-FR" sz="1400" dirty="0"/>
            </a:br>
            <a:r>
              <a:rPr lang="fr-FR" sz="1400" dirty="0"/>
              <a:t>Mme Manuela End</a:t>
            </a:r>
            <a:br>
              <a:rPr lang="fr-FR" sz="1400" dirty="0"/>
            </a:br>
            <a:r>
              <a:rPr lang="fr-FR" sz="1400" dirty="0"/>
              <a:t>  /02/2023</a:t>
            </a:r>
          </a:p>
        </p:txBody>
      </p:sp>
      <p:sp>
        <p:nvSpPr>
          <p:cNvPr id="3" name="Sous-titre 2">
            <a:extLst>
              <a:ext uri="{FF2B5EF4-FFF2-40B4-BE49-F238E27FC236}">
                <a16:creationId xmlns:a16="http://schemas.microsoft.com/office/drawing/2014/main" id="{5A3EF4A7-2045-4A56-88D3-F6D1BF144979}"/>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538215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01DC3B-9284-42D3-A167-EC3B55913794}"/>
              </a:ext>
            </a:extLst>
          </p:cNvPr>
          <p:cNvSpPr>
            <a:spLocks noGrp="1"/>
          </p:cNvSpPr>
          <p:nvPr>
            <p:ph type="title"/>
          </p:nvPr>
        </p:nvSpPr>
        <p:spPr/>
        <p:txBody>
          <a:bodyPr>
            <a:normAutofit/>
          </a:bodyPr>
          <a:lstStyle/>
          <a:p>
            <a:r>
              <a:rPr lang="fr-FR" sz="2800" dirty="0"/>
              <a:t>III Les conduites contra phobiques</a:t>
            </a:r>
          </a:p>
        </p:txBody>
      </p:sp>
      <p:sp>
        <p:nvSpPr>
          <p:cNvPr id="3" name="Espace réservé du contenu 2">
            <a:extLst>
              <a:ext uri="{FF2B5EF4-FFF2-40B4-BE49-F238E27FC236}">
                <a16:creationId xmlns:a16="http://schemas.microsoft.com/office/drawing/2014/main" id="{50CD67E9-0FD7-4604-A410-B60806F0A602}"/>
              </a:ext>
            </a:extLst>
          </p:cNvPr>
          <p:cNvSpPr>
            <a:spLocks noGrp="1"/>
          </p:cNvSpPr>
          <p:nvPr>
            <p:ph idx="1"/>
          </p:nvPr>
        </p:nvSpPr>
        <p:spPr/>
        <p:txBody>
          <a:bodyPr/>
          <a:lstStyle/>
          <a:p>
            <a:pPr lvl="0"/>
            <a:r>
              <a:rPr lang="fr-FR" dirty="0"/>
              <a:t>les conduites d’évitement</a:t>
            </a:r>
          </a:p>
          <a:p>
            <a:endParaRPr lang="fr-FR" dirty="0"/>
          </a:p>
          <a:p>
            <a:pPr marL="0" indent="0">
              <a:buNone/>
            </a:pPr>
            <a:r>
              <a:rPr lang="fr-FR" dirty="0"/>
              <a:t>Le phobique évite les situations phobogènes, stimuli de l’angoisse </a:t>
            </a:r>
          </a:p>
          <a:p>
            <a:pPr marL="0" indent="0">
              <a:buNone/>
            </a:pPr>
            <a:endParaRPr lang="fr-FR" dirty="0"/>
          </a:p>
          <a:p>
            <a:r>
              <a:rPr lang="fr-FR" dirty="0"/>
              <a:t>les conduites de réassurance</a:t>
            </a:r>
          </a:p>
          <a:p>
            <a:pPr marL="0" indent="0">
              <a:buNone/>
            </a:pPr>
            <a:r>
              <a:rPr lang="fr-FR" dirty="0"/>
              <a:t>C’est le familier, l’habituel qui est rassurant</a:t>
            </a:r>
          </a:p>
          <a:p>
            <a:endParaRPr lang="fr-FR" dirty="0"/>
          </a:p>
        </p:txBody>
      </p:sp>
    </p:spTree>
    <p:extLst>
      <p:ext uri="{BB962C8B-B14F-4D97-AF65-F5344CB8AC3E}">
        <p14:creationId xmlns:p14="http://schemas.microsoft.com/office/powerpoint/2010/main" val="2258173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8FAC2A-BEAB-4E5F-8EBE-E1E061A2BB38}"/>
              </a:ext>
            </a:extLst>
          </p:cNvPr>
          <p:cNvSpPr>
            <a:spLocks noGrp="1"/>
          </p:cNvSpPr>
          <p:nvPr>
            <p:ph type="title"/>
          </p:nvPr>
        </p:nvSpPr>
        <p:spPr/>
        <p:txBody>
          <a:bodyPr>
            <a:normAutofit/>
          </a:bodyPr>
          <a:lstStyle/>
          <a:p>
            <a:r>
              <a:rPr lang="fr-FR" sz="2800" b="1" u="sng" dirty="0"/>
              <a:t>IV) Les autres symptômes du phobique</a:t>
            </a:r>
            <a:r>
              <a:rPr lang="fr-FR" sz="2800" b="1" dirty="0"/>
              <a:t/>
            </a:r>
            <a:br>
              <a:rPr lang="fr-FR" sz="2800" b="1" dirty="0"/>
            </a:br>
            <a:endParaRPr lang="fr-FR" sz="2800" dirty="0"/>
          </a:p>
        </p:txBody>
      </p:sp>
      <p:sp>
        <p:nvSpPr>
          <p:cNvPr id="3" name="Espace réservé du contenu 2">
            <a:extLst>
              <a:ext uri="{FF2B5EF4-FFF2-40B4-BE49-F238E27FC236}">
                <a16:creationId xmlns:a16="http://schemas.microsoft.com/office/drawing/2014/main" id="{BD3DE18E-6B1B-47DE-9900-EA726F23FA8C}"/>
              </a:ext>
            </a:extLst>
          </p:cNvPr>
          <p:cNvSpPr>
            <a:spLocks noGrp="1"/>
          </p:cNvSpPr>
          <p:nvPr>
            <p:ph idx="1"/>
          </p:nvPr>
        </p:nvSpPr>
        <p:spPr/>
        <p:txBody>
          <a:bodyPr>
            <a:normAutofit/>
          </a:bodyPr>
          <a:lstStyle/>
          <a:p>
            <a:r>
              <a:rPr lang="fr-FR" sz="2200" dirty="0"/>
              <a:t>Ils sont la conséquence : </a:t>
            </a:r>
          </a:p>
          <a:p>
            <a:pPr marL="0" indent="0">
              <a:buNone/>
            </a:pPr>
            <a:r>
              <a:rPr lang="fr-FR" sz="2200" dirty="0"/>
              <a:t> des symptômes phobiques </a:t>
            </a:r>
          </a:p>
          <a:p>
            <a:pPr marL="0" indent="0">
              <a:buNone/>
            </a:pPr>
            <a:r>
              <a:rPr lang="fr-FR" sz="2200" dirty="0"/>
              <a:t> du caractère du sujet</a:t>
            </a:r>
          </a:p>
          <a:p>
            <a:pPr marL="0" indent="0">
              <a:buNone/>
            </a:pPr>
            <a:r>
              <a:rPr lang="fr-FR" sz="2200" dirty="0"/>
              <a:t> </a:t>
            </a:r>
          </a:p>
          <a:p>
            <a:r>
              <a:rPr lang="fr-FR" sz="2200" dirty="0"/>
              <a:t>Il s’agit de </a:t>
            </a:r>
          </a:p>
          <a:p>
            <a:pPr marL="0" indent="0">
              <a:buNone/>
            </a:pPr>
            <a:r>
              <a:rPr lang="fr-FR" sz="2200" dirty="0"/>
              <a:t> l’inhibition</a:t>
            </a:r>
          </a:p>
          <a:p>
            <a:pPr marL="0" indent="0">
              <a:buNone/>
            </a:pPr>
            <a:r>
              <a:rPr lang="fr-FR" sz="2200" dirty="0"/>
              <a:t> la dépression</a:t>
            </a:r>
          </a:p>
          <a:p>
            <a:pPr marL="0" indent="0">
              <a:buNone/>
            </a:pPr>
            <a:r>
              <a:rPr lang="fr-FR" sz="2200" dirty="0"/>
              <a:t> les troubles </a:t>
            </a:r>
            <a:r>
              <a:rPr lang="fr-FR" sz="2200" dirty="0" smtClean="0"/>
              <a:t>sexuels</a:t>
            </a:r>
            <a:endParaRPr lang="fr-FR" sz="2200" dirty="0"/>
          </a:p>
          <a:p>
            <a:endParaRPr lang="fr-FR" dirty="0"/>
          </a:p>
        </p:txBody>
      </p:sp>
    </p:spTree>
    <p:extLst>
      <p:ext uri="{BB962C8B-B14F-4D97-AF65-F5344CB8AC3E}">
        <p14:creationId xmlns:p14="http://schemas.microsoft.com/office/powerpoint/2010/main" val="505029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8FF631-8736-4210-A333-08E30AC10028}"/>
              </a:ext>
            </a:extLst>
          </p:cNvPr>
          <p:cNvSpPr>
            <a:spLocks noGrp="1"/>
          </p:cNvSpPr>
          <p:nvPr>
            <p:ph type="title"/>
          </p:nvPr>
        </p:nvSpPr>
        <p:spPr/>
        <p:txBody>
          <a:bodyPr>
            <a:normAutofit/>
          </a:bodyPr>
          <a:lstStyle/>
          <a:p>
            <a:r>
              <a:rPr lang="fr-FR" sz="2000" dirty="0"/>
              <a:t>Diagnostic différentiel</a:t>
            </a:r>
          </a:p>
        </p:txBody>
      </p:sp>
      <p:sp>
        <p:nvSpPr>
          <p:cNvPr id="3" name="Espace réservé du contenu 2">
            <a:extLst>
              <a:ext uri="{FF2B5EF4-FFF2-40B4-BE49-F238E27FC236}">
                <a16:creationId xmlns:a16="http://schemas.microsoft.com/office/drawing/2014/main" id="{A277FBDE-E57E-4EC0-A25E-E43C98EFFC79}"/>
              </a:ext>
            </a:extLst>
          </p:cNvPr>
          <p:cNvSpPr>
            <a:spLocks noGrp="1"/>
          </p:cNvSpPr>
          <p:nvPr>
            <p:ph idx="1"/>
          </p:nvPr>
        </p:nvSpPr>
        <p:spPr/>
        <p:txBody>
          <a:bodyPr/>
          <a:lstStyle/>
          <a:p>
            <a:r>
              <a:rPr lang="fr-FR" sz="2000" dirty="0"/>
              <a:t>Névrose d’angoisse</a:t>
            </a:r>
          </a:p>
          <a:p>
            <a:r>
              <a:rPr lang="fr-FR" sz="2000" dirty="0"/>
              <a:t>Hystérie de conversion </a:t>
            </a:r>
          </a:p>
          <a:p>
            <a:r>
              <a:rPr lang="fr-FR" sz="2000" dirty="0"/>
              <a:t>Névrose obsessionnelle </a:t>
            </a:r>
          </a:p>
          <a:p>
            <a:r>
              <a:rPr lang="fr-FR" sz="2000" dirty="0"/>
              <a:t>Mélancolie </a:t>
            </a:r>
          </a:p>
          <a:p>
            <a:r>
              <a:rPr lang="fr-FR" sz="2000" dirty="0"/>
              <a:t>Schizophrénie</a:t>
            </a:r>
          </a:p>
          <a:p>
            <a:r>
              <a:rPr lang="fr-FR" sz="2000" dirty="0"/>
              <a:t>Dysmorphophobie</a:t>
            </a:r>
          </a:p>
          <a:p>
            <a:pPr marL="0" indent="0">
              <a:buNone/>
            </a:pPr>
            <a:r>
              <a:rPr lang="fr-FR" sz="2000" dirty="0"/>
              <a:t> </a:t>
            </a:r>
          </a:p>
          <a:p>
            <a:endParaRPr lang="fr-FR" dirty="0"/>
          </a:p>
        </p:txBody>
      </p:sp>
    </p:spTree>
    <p:extLst>
      <p:ext uri="{BB962C8B-B14F-4D97-AF65-F5344CB8AC3E}">
        <p14:creationId xmlns:p14="http://schemas.microsoft.com/office/powerpoint/2010/main" val="3353933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6967FC-71E2-4DBE-A259-E8A23E65BD5A}"/>
              </a:ext>
            </a:extLst>
          </p:cNvPr>
          <p:cNvSpPr>
            <a:spLocks noGrp="1"/>
          </p:cNvSpPr>
          <p:nvPr>
            <p:ph type="title"/>
          </p:nvPr>
        </p:nvSpPr>
        <p:spPr/>
        <p:txBody>
          <a:bodyPr>
            <a:normAutofit/>
          </a:bodyPr>
          <a:lstStyle/>
          <a:p>
            <a:r>
              <a:rPr lang="fr-FR" sz="2800" dirty="0"/>
              <a:t>Traitement de la névrose phobique</a:t>
            </a:r>
          </a:p>
        </p:txBody>
      </p:sp>
      <p:sp>
        <p:nvSpPr>
          <p:cNvPr id="3" name="Espace réservé du contenu 2">
            <a:extLst>
              <a:ext uri="{FF2B5EF4-FFF2-40B4-BE49-F238E27FC236}">
                <a16:creationId xmlns:a16="http://schemas.microsoft.com/office/drawing/2014/main" id="{BC090943-D74F-4FB0-9A5F-787EABB0C635}"/>
              </a:ext>
            </a:extLst>
          </p:cNvPr>
          <p:cNvSpPr>
            <a:spLocks noGrp="1"/>
          </p:cNvSpPr>
          <p:nvPr>
            <p:ph idx="1"/>
          </p:nvPr>
        </p:nvSpPr>
        <p:spPr/>
        <p:txBody>
          <a:bodyPr>
            <a:normAutofit fontScale="25000" lnSpcReduction="20000"/>
          </a:bodyPr>
          <a:lstStyle/>
          <a:p>
            <a:r>
              <a:rPr lang="fr-FR" sz="11200" b="1" u="sng" dirty="0"/>
              <a:t>Traitement symptomatique</a:t>
            </a:r>
          </a:p>
          <a:p>
            <a:pPr marL="0" indent="0">
              <a:buNone/>
            </a:pPr>
            <a:r>
              <a:rPr lang="fr-FR" sz="11200" dirty="0"/>
              <a:t> </a:t>
            </a:r>
          </a:p>
          <a:p>
            <a:r>
              <a:rPr lang="fr-FR" sz="11200" dirty="0"/>
              <a:t> traitement tranquillisant au long cours : nécessaire s’il existe des manifestations d’anxiété :</a:t>
            </a:r>
          </a:p>
          <a:p>
            <a:r>
              <a:rPr lang="fr-FR" sz="11200" dirty="0"/>
              <a:t> Anxiété de fond : tranquillisants à demi-vie longue : VALIUM   TRANXENE   BUSPAR </a:t>
            </a:r>
          </a:p>
          <a:p>
            <a:r>
              <a:rPr lang="fr-FR" sz="11200" dirty="0"/>
              <a:t>Crises d’angoisse :  benzodiazépine à effet rapide par voie orale . Le fait d’avoir le médicament en poche  au moment de la situation phobogène lui fait jouer le rôle d’objet contra phobique : XANAX,  SERESTA.</a:t>
            </a:r>
          </a:p>
          <a:p>
            <a:r>
              <a:rPr lang="fr-FR" sz="11200" dirty="0"/>
              <a:t>En cas d’état dépressif d’intensité modérée : augmentation des tranquillisants ; prescription d’antidépresseurs maniables en ambulatoire : ATHYMIL   VIVALAN   PROZAC   DEROXAT   SEROPRAM </a:t>
            </a:r>
          </a:p>
          <a:p>
            <a:r>
              <a:rPr lang="fr-FR" sz="11200" dirty="0"/>
              <a:t> En cas d’état dépressif franc : hospitalisation en milieu spécialisé </a:t>
            </a:r>
          </a:p>
          <a:p>
            <a:pPr marL="0" indent="0">
              <a:buNone/>
            </a:pPr>
            <a:r>
              <a:rPr lang="fr-FR" sz="11200" dirty="0"/>
              <a:t> </a:t>
            </a:r>
          </a:p>
          <a:p>
            <a:pPr marL="0" indent="0">
              <a:buNone/>
            </a:pPr>
            <a:r>
              <a:rPr lang="fr-FR" sz="8600" dirty="0"/>
              <a:t> </a:t>
            </a:r>
          </a:p>
          <a:p>
            <a:endParaRPr lang="fr-FR" dirty="0"/>
          </a:p>
        </p:txBody>
      </p:sp>
    </p:spTree>
    <p:extLst>
      <p:ext uri="{BB962C8B-B14F-4D97-AF65-F5344CB8AC3E}">
        <p14:creationId xmlns:p14="http://schemas.microsoft.com/office/powerpoint/2010/main" val="2256935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A78CA49-6F3E-49A6-B94C-F444B898696D}"/>
              </a:ext>
            </a:extLst>
          </p:cNvPr>
          <p:cNvSpPr>
            <a:spLocks noGrp="1"/>
          </p:cNvSpPr>
          <p:nvPr>
            <p:ph idx="1"/>
          </p:nvPr>
        </p:nvSpPr>
        <p:spPr/>
        <p:txBody>
          <a:bodyPr>
            <a:normAutofit/>
          </a:bodyPr>
          <a:lstStyle/>
          <a:p>
            <a:r>
              <a:rPr lang="fr-FR" b="1" u="sng" dirty="0"/>
              <a:t>Traitement de fond</a:t>
            </a:r>
          </a:p>
          <a:p>
            <a:endParaRPr lang="fr-FR" dirty="0"/>
          </a:p>
          <a:p>
            <a:r>
              <a:rPr lang="fr-FR" dirty="0"/>
              <a:t> uniquement psychothérapique</a:t>
            </a:r>
          </a:p>
          <a:p>
            <a:r>
              <a:rPr lang="fr-FR" dirty="0"/>
              <a:t> cure psychanalytique classique.</a:t>
            </a:r>
          </a:p>
          <a:p>
            <a:r>
              <a:rPr lang="fr-FR" dirty="0"/>
              <a:t> thérapie comportementale </a:t>
            </a:r>
          </a:p>
          <a:p>
            <a:pPr marL="0" indent="0">
              <a:buNone/>
            </a:pPr>
            <a:r>
              <a:rPr lang="fr-FR" dirty="0"/>
              <a:t> </a:t>
            </a:r>
          </a:p>
          <a:p>
            <a:endParaRPr lang="fr-FR" dirty="0"/>
          </a:p>
        </p:txBody>
      </p:sp>
    </p:spTree>
    <p:extLst>
      <p:ext uri="{BB962C8B-B14F-4D97-AF65-F5344CB8AC3E}">
        <p14:creationId xmlns:p14="http://schemas.microsoft.com/office/powerpoint/2010/main" val="287852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26E154-AC9A-48E9-815D-984036D85F30}"/>
              </a:ext>
            </a:extLst>
          </p:cNvPr>
          <p:cNvSpPr>
            <a:spLocks noGrp="1"/>
          </p:cNvSpPr>
          <p:nvPr>
            <p:ph type="ctrTitle"/>
          </p:nvPr>
        </p:nvSpPr>
        <p:spPr/>
        <p:txBody>
          <a:bodyPr/>
          <a:lstStyle/>
          <a:p>
            <a:r>
              <a:rPr lang="fr-FR" dirty="0"/>
              <a:t>La névrose phobique</a:t>
            </a:r>
          </a:p>
        </p:txBody>
      </p:sp>
    </p:spTree>
    <p:extLst>
      <p:ext uri="{BB962C8B-B14F-4D97-AF65-F5344CB8AC3E}">
        <p14:creationId xmlns:p14="http://schemas.microsoft.com/office/powerpoint/2010/main" val="206432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5B6C66-E4D1-40C4-90F5-F6DFD581F3E9}"/>
              </a:ext>
            </a:extLst>
          </p:cNvPr>
          <p:cNvSpPr>
            <a:spLocks noGrp="1"/>
          </p:cNvSpPr>
          <p:nvPr>
            <p:ph type="title"/>
          </p:nvPr>
        </p:nvSpPr>
        <p:spPr/>
        <p:txBody>
          <a:bodyPr/>
          <a:lstStyle/>
          <a:p>
            <a:r>
              <a:rPr lang="fr-FR" dirty="0"/>
              <a:t>Etymologie</a:t>
            </a:r>
          </a:p>
        </p:txBody>
      </p:sp>
      <p:sp>
        <p:nvSpPr>
          <p:cNvPr id="3" name="Espace réservé du contenu 2">
            <a:extLst>
              <a:ext uri="{FF2B5EF4-FFF2-40B4-BE49-F238E27FC236}">
                <a16:creationId xmlns:a16="http://schemas.microsoft.com/office/drawing/2014/main" id="{3F0B8939-B953-4236-9A91-9D6FDCC12186}"/>
              </a:ext>
            </a:extLst>
          </p:cNvPr>
          <p:cNvSpPr>
            <a:spLocks noGrp="1"/>
          </p:cNvSpPr>
          <p:nvPr>
            <p:ph idx="1"/>
          </p:nvPr>
        </p:nvSpPr>
        <p:spPr/>
        <p:txBody>
          <a:bodyPr/>
          <a:lstStyle/>
          <a:p>
            <a:pPr marL="0" indent="0">
              <a:buNone/>
            </a:pPr>
            <a:r>
              <a:rPr lang="fr-FR" dirty="0"/>
              <a:t> Phobie vient du grec «  </a:t>
            </a:r>
            <a:r>
              <a:rPr lang="fr-FR" dirty="0" err="1"/>
              <a:t>phobos</a:t>
            </a:r>
            <a:r>
              <a:rPr lang="fr-FR" dirty="0"/>
              <a:t> » qui signifie « crainte soudaine » se définit comme une peur  marquée et spécifique déclenchée électivement par la présence réelle d’un objet, ou d’une situation dite phobogène  ne présentant pas eux mêmes de caractère  objectivement dangereux. Elle disparaît en dehors de la présence  de l’objet ou de la situation responsable.</a:t>
            </a:r>
          </a:p>
          <a:p>
            <a:endParaRPr lang="fr-FR" dirty="0"/>
          </a:p>
        </p:txBody>
      </p:sp>
    </p:spTree>
    <p:extLst>
      <p:ext uri="{BB962C8B-B14F-4D97-AF65-F5344CB8AC3E}">
        <p14:creationId xmlns:p14="http://schemas.microsoft.com/office/powerpoint/2010/main" val="4010328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21823A-6A5B-470E-9845-A606C7D91427}"/>
              </a:ext>
            </a:extLst>
          </p:cNvPr>
          <p:cNvSpPr>
            <a:spLocks noGrp="1"/>
          </p:cNvSpPr>
          <p:nvPr>
            <p:ph type="title"/>
          </p:nvPr>
        </p:nvSpPr>
        <p:spPr/>
        <p:txBody>
          <a:bodyPr/>
          <a:lstStyle/>
          <a:p>
            <a:r>
              <a:rPr lang="fr-FR" dirty="0"/>
              <a:t>Sémiologie</a:t>
            </a:r>
          </a:p>
        </p:txBody>
      </p:sp>
      <p:sp>
        <p:nvSpPr>
          <p:cNvPr id="3" name="Espace réservé du contenu 2">
            <a:extLst>
              <a:ext uri="{FF2B5EF4-FFF2-40B4-BE49-F238E27FC236}">
                <a16:creationId xmlns:a16="http://schemas.microsoft.com/office/drawing/2014/main" id="{1C2FCF09-0499-4B50-A596-2EF030E47F3E}"/>
              </a:ext>
            </a:extLst>
          </p:cNvPr>
          <p:cNvSpPr>
            <a:spLocks noGrp="1"/>
          </p:cNvSpPr>
          <p:nvPr>
            <p:ph idx="1"/>
          </p:nvPr>
        </p:nvSpPr>
        <p:spPr/>
        <p:txBody>
          <a:bodyPr>
            <a:noAutofit/>
          </a:bodyPr>
          <a:lstStyle/>
          <a:p>
            <a:r>
              <a:rPr lang="fr-FR" b="1" u="sng" dirty="0"/>
              <a:t>I Le caractère phobique</a:t>
            </a:r>
          </a:p>
          <a:p>
            <a:pPr marL="0" indent="0">
              <a:buNone/>
            </a:pPr>
            <a:r>
              <a:rPr lang="fr-FR" dirty="0"/>
              <a:t> </a:t>
            </a:r>
          </a:p>
          <a:p>
            <a:r>
              <a:rPr lang="fr-FR" dirty="0"/>
              <a:t>Le phobique est anxieux, hypersensible aux frustrations et toujours en attente de souffrir </a:t>
            </a:r>
          </a:p>
          <a:p>
            <a:r>
              <a:rPr lang="fr-FR" dirty="0"/>
              <a:t>L’état constant d’alerte Il est également en alerte vis à  vis du monde extérieur ; le moindre bruit le fait sursauter.  </a:t>
            </a:r>
          </a:p>
          <a:p>
            <a:r>
              <a:rPr lang="fr-FR" dirty="0"/>
              <a:t>Le parti pris de la fuite</a:t>
            </a:r>
          </a:p>
          <a:p>
            <a:r>
              <a:rPr lang="fr-FR" dirty="0"/>
              <a:t>Dès que son attention lui signale un danger, il lui faut fuir. </a:t>
            </a:r>
          </a:p>
          <a:p>
            <a:r>
              <a:rPr lang="fr-FR" dirty="0"/>
              <a:t>Cette fuite peut s’exprimer dans 2 types de comportement opposés :</a:t>
            </a:r>
          </a:p>
          <a:p>
            <a:r>
              <a:rPr lang="fr-FR" dirty="0"/>
              <a:t>Attitude passive </a:t>
            </a:r>
          </a:p>
          <a:p>
            <a:r>
              <a:rPr lang="fr-FR" dirty="0"/>
              <a:t>Ou comportement de défi </a:t>
            </a:r>
          </a:p>
        </p:txBody>
      </p:sp>
    </p:spTree>
    <p:extLst>
      <p:ext uri="{BB962C8B-B14F-4D97-AF65-F5344CB8AC3E}">
        <p14:creationId xmlns:p14="http://schemas.microsoft.com/office/powerpoint/2010/main" val="3155622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B8F9E89-8CAB-4361-B2C5-DFFFDEA15BE6}"/>
              </a:ext>
            </a:extLst>
          </p:cNvPr>
          <p:cNvSpPr>
            <a:spLocks noGrp="1"/>
          </p:cNvSpPr>
          <p:nvPr>
            <p:ph idx="1"/>
          </p:nvPr>
        </p:nvSpPr>
        <p:spPr/>
        <p:txBody>
          <a:bodyPr>
            <a:normAutofit fontScale="25000" lnSpcReduction="20000"/>
          </a:bodyPr>
          <a:lstStyle/>
          <a:p>
            <a:r>
              <a:rPr lang="fr-FR" sz="11200" b="1" u="sng" dirty="0"/>
              <a:t>II Les conduites phobiques </a:t>
            </a:r>
            <a:endParaRPr lang="fr-FR" sz="11200" dirty="0"/>
          </a:p>
          <a:p>
            <a:pPr marL="0" indent="0">
              <a:buNone/>
            </a:pPr>
            <a:r>
              <a:rPr lang="fr-FR" sz="11200" dirty="0"/>
              <a:t> La phobie  est  caractérisée par:</a:t>
            </a:r>
          </a:p>
          <a:p>
            <a:r>
              <a:rPr lang="fr-FR" sz="11200" dirty="0"/>
              <a:t>1 </a:t>
            </a:r>
            <a:r>
              <a:rPr lang="fr-FR" sz="11200" b="1" dirty="0"/>
              <a:t>Un stimulus</a:t>
            </a:r>
            <a:r>
              <a:rPr lang="fr-FR" sz="11200" dirty="0"/>
              <a:t> bien défini, bien connu et redouté du patient</a:t>
            </a:r>
          </a:p>
          <a:p>
            <a:r>
              <a:rPr lang="fr-FR" sz="11200" dirty="0"/>
              <a:t>2 </a:t>
            </a:r>
            <a:r>
              <a:rPr lang="fr-FR" sz="11200" b="1" dirty="0"/>
              <a:t>La réaction du sujet</a:t>
            </a:r>
            <a:r>
              <a:rPr lang="fr-FR" sz="11200" dirty="0"/>
              <a:t>, c’est une grande crise d’angoisse.</a:t>
            </a:r>
          </a:p>
          <a:p>
            <a:pPr marL="0" indent="0">
              <a:buNone/>
            </a:pPr>
            <a:r>
              <a:rPr lang="fr-FR" sz="11200" dirty="0"/>
              <a:t> vécue à la fois dans le domaine psychologique en tant qu’affect désagréable, pénible, attente d’un danger </a:t>
            </a:r>
          </a:p>
          <a:p>
            <a:pPr marL="0" indent="0">
              <a:buNone/>
            </a:pPr>
            <a:r>
              <a:rPr lang="fr-FR" sz="11200" dirty="0"/>
              <a:t> dans le domaine somatique sous la forme  de  : vertiges, gêne respiratoire, tendances aux lipothymies </a:t>
            </a:r>
          </a:p>
          <a:p>
            <a:pPr marL="0" indent="0">
              <a:buNone/>
            </a:pPr>
            <a:r>
              <a:rPr lang="fr-FR" sz="11200" dirty="0"/>
              <a:t> la crise d’angoisse est souvent vécue avec l’impression de mort possible  sinon prochaine. (Attaque de panique)</a:t>
            </a:r>
          </a:p>
          <a:p>
            <a:r>
              <a:rPr lang="fr-FR" sz="11200" dirty="0"/>
              <a:t>3 </a:t>
            </a:r>
            <a:r>
              <a:rPr lang="fr-FR" sz="11200" b="1" dirty="0"/>
              <a:t>Le corollaire de l’angoisse phobique</a:t>
            </a:r>
            <a:r>
              <a:rPr lang="fr-FR" sz="11200" dirty="0"/>
              <a:t> se situe dans les comportements contra phobiques </a:t>
            </a:r>
          </a:p>
          <a:p>
            <a:endParaRPr lang="fr-FR" dirty="0"/>
          </a:p>
        </p:txBody>
      </p:sp>
    </p:spTree>
    <p:extLst>
      <p:ext uri="{BB962C8B-B14F-4D97-AF65-F5344CB8AC3E}">
        <p14:creationId xmlns:p14="http://schemas.microsoft.com/office/powerpoint/2010/main" val="494007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CFCFC0-BC2F-4E71-9F0A-5592B915937C}"/>
              </a:ext>
            </a:extLst>
          </p:cNvPr>
          <p:cNvSpPr>
            <a:spLocks noGrp="1"/>
          </p:cNvSpPr>
          <p:nvPr>
            <p:ph type="title"/>
          </p:nvPr>
        </p:nvSpPr>
        <p:spPr/>
        <p:txBody>
          <a:bodyPr/>
          <a:lstStyle/>
          <a:p>
            <a:r>
              <a:rPr lang="fr-FR" dirty="0"/>
              <a:t>3 types de phobies</a:t>
            </a:r>
          </a:p>
        </p:txBody>
      </p:sp>
      <p:sp>
        <p:nvSpPr>
          <p:cNvPr id="3" name="Espace réservé du contenu 2">
            <a:extLst>
              <a:ext uri="{FF2B5EF4-FFF2-40B4-BE49-F238E27FC236}">
                <a16:creationId xmlns:a16="http://schemas.microsoft.com/office/drawing/2014/main" id="{B964E657-CFD6-4733-8604-D94CA39DA742}"/>
              </a:ext>
            </a:extLst>
          </p:cNvPr>
          <p:cNvSpPr>
            <a:spLocks noGrp="1"/>
          </p:cNvSpPr>
          <p:nvPr>
            <p:ph idx="1"/>
          </p:nvPr>
        </p:nvSpPr>
        <p:spPr/>
        <p:txBody>
          <a:bodyPr>
            <a:normAutofit/>
          </a:bodyPr>
          <a:lstStyle/>
          <a:p>
            <a:r>
              <a:rPr lang="fr-FR" b="1" dirty="0"/>
              <a:t>Les phobies de situation</a:t>
            </a:r>
            <a:r>
              <a:rPr lang="fr-FR" dirty="0"/>
              <a:t>  Elles sont les plus  fréquentes et les seules caractéristiques de la névrose phobique typique de l’adulte</a:t>
            </a:r>
          </a:p>
          <a:p>
            <a:pPr marL="0" indent="0">
              <a:buNone/>
            </a:pPr>
            <a:r>
              <a:rPr lang="fr-FR" dirty="0"/>
              <a:t> Agoraphobie : la plus fréquente</a:t>
            </a:r>
          </a:p>
          <a:p>
            <a:pPr marL="0" indent="0">
              <a:buNone/>
            </a:pPr>
            <a:r>
              <a:rPr lang="fr-FR" dirty="0"/>
              <a:t> Phobie des situations sociales : ou phobies sociale</a:t>
            </a:r>
          </a:p>
          <a:p>
            <a:pPr marL="0" indent="0">
              <a:buNone/>
            </a:pPr>
            <a:r>
              <a:rPr lang="fr-FR" dirty="0"/>
              <a:t>claustrophobie : peur des espaces fermés : ascenseurs, pièces closes, </a:t>
            </a:r>
            <a:r>
              <a:rPr lang="fr-FR" dirty="0" err="1"/>
              <a:t>etc</a:t>
            </a:r>
            <a:r>
              <a:rPr lang="fr-FR" dirty="0"/>
              <a:t>)</a:t>
            </a:r>
          </a:p>
          <a:p>
            <a:pPr marL="0" indent="0">
              <a:buNone/>
            </a:pPr>
            <a:r>
              <a:rPr lang="fr-FR" dirty="0"/>
              <a:t>acrophobie : peur des lieux élevés (échelles, </a:t>
            </a:r>
            <a:r>
              <a:rPr lang="fr-FR" dirty="0" err="1"/>
              <a:t>tours,etc</a:t>
            </a:r>
            <a:r>
              <a:rPr lang="fr-FR" dirty="0"/>
              <a:t>)</a:t>
            </a:r>
          </a:p>
          <a:p>
            <a:pPr marL="0" indent="0">
              <a:buNone/>
            </a:pPr>
            <a:r>
              <a:rPr lang="fr-FR" dirty="0"/>
              <a:t>Phobie des animaux</a:t>
            </a:r>
          </a:p>
          <a:p>
            <a:endParaRPr lang="fr-FR" dirty="0"/>
          </a:p>
        </p:txBody>
      </p:sp>
    </p:spTree>
    <p:extLst>
      <p:ext uri="{BB962C8B-B14F-4D97-AF65-F5344CB8AC3E}">
        <p14:creationId xmlns:p14="http://schemas.microsoft.com/office/powerpoint/2010/main" val="1501342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D568EA-5FA9-4562-A4B6-837B68D75F1F}"/>
              </a:ext>
            </a:extLst>
          </p:cNvPr>
          <p:cNvSpPr>
            <a:spLocks noGrp="1"/>
          </p:cNvSpPr>
          <p:nvPr>
            <p:ph idx="1"/>
          </p:nvPr>
        </p:nvSpPr>
        <p:spPr/>
        <p:txBody>
          <a:bodyPr/>
          <a:lstStyle/>
          <a:p>
            <a:r>
              <a:rPr lang="fr-FR" b="1" dirty="0"/>
              <a:t> Les phobies d’impulsion : </a:t>
            </a:r>
            <a:r>
              <a:rPr lang="fr-FR" dirty="0"/>
              <a:t>   phobies d’impulsions agressives, peur d’avoir envie de faire du mal à autrui, à soi même </a:t>
            </a:r>
          </a:p>
          <a:p>
            <a:r>
              <a:rPr lang="fr-FR" i="1" dirty="0"/>
              <a:t> Phobies d’impulsion suicidaire :</a:t>
            </a:r>
            <a:endParaRPr lang="fr-FR" dirty="0"/>
          </a:p>
          <a:p>
            <a:r>
              <a:rPr lang="fr-FR" dirty="0"/>
              <a:t>Phobie de défenestration : peur de se jeter par la fenêtre</a:t>
            </a:r>
          </a:p>
          <a:p>
            <a:r>
              <a:rPr lang="fr-FR" dirty="0"/>
              <a:t>Phobies des armes blanches ou à feu </a:t>
            </a:r>
          </a:p>
          <a:p>
            <a:r>
              <a:rPr lang="fr-FR" dirty="0"/>
              <a:t>Phobies de se jeter sous le métro, sous le train, sous une voiture</a:t>
            </a:r>
          </a:p>
          <a:p>
            <a:endParaRPr lang="fr-FR" dirty="0"/>
          </a:p>
        </p:txBody>
      </p:sp>
    </p:spTree>
    <p:extLst>
      <p:ext uri="{BB962C8B-B14F-4D97-AF65-F5344CB8AC3E}">
        <p14:creationId xmlns:p14="http://schemas.microsoft.com/office/powerpoint/2010/main" val="929645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FB0C408-9DB3-447A-89E4-77A7FDE4E9EA}"/>
              </a:ext>
            </a:extLst>
          </p:cNvPr>
          <p:cNvSpPr>
            <a:spLocks noGrp="1"/>
          </p:cNvSpPr>
          <p:nvPr>
            <p:ph idx="1"/>
          </p:nvPr>
        </p:nvSpPr>
        <p:spPr/>
        <p:txBody>
          <a:bodyPr/>
          <a:lstStyle/>
          <a:p>
            <a:pPr marL="0" indent="0">
              <a:buNone/>
            </a:pPr>
            <a:r>
              <a:rPr lang="fr-FR" i="1" dirty="0"/>
              <a:t> Phobies d’impulsion homicide </a:t>
            </a:r>
          </a:p>
          <a:p>
            <a:r>
              <a:rPr lang="fr-FR" dirty="0"/>
              <a:t>Phobie d’étrangler son enfant chez la femme </a:t>
            </a:r>
          </a:p>
          <a:p>
            <a:r>
              <a:rPr lang="fr-FR" dirty="0"/>
              <a:t>Phobie des armes dans la peur de tuer autrui </a:t>
            </a:r>
          </a:p>
          <a:p>
            <a:pPr marL="0" indent="0">
              <a:buNone/>
            </a:pPr>
            <a:r>
              <a:rPr lang="fr-FR" dirty="0"/>
              <a:t> </a:t>
            </a:r>
          </a:p>
          <a:p>
            <a:pPr marL="0" indent="0">
              <a:buNone/>
            </a:pPr>
            <a:r>
              <a:rPr lang="fr-FR" dirty="0"/>
              <a:t>L’action sécurisante du cadre quotidien  (l’environnement et la maison)  et surtout d’une personne chère est certaine mais parfois insuffisante.</a:t>
            </a:r>
          </a:p>
          <a:p>
            <a:endParaRPr lang="fr-FR" dirty="0"/>
          </a:p>
        </p:txBody>
      </p:sp>
    </p:spTree>
    <p:extLst>
      <p:ext uri="{BB962C8B-B14F-4D97-AF65-F5344CB8AC3E}">
        <p14:creationId xmlns:p14="http://schemas.microsoft.com/office/powerpoint/2010/main" val="294389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FA18534-CCA1-4128-9C91-114817515AE7}"/>
              </a:ext>
            </a:extLst>
          </p:cNvPr>
          <p:cNvSpPr>
            <a:spLocks noGrp="1"/>
          </p:cNvSpPr>
          <p:nvPr>
            <p:ph idx="1"/>
          </p:nvPr>
        </p:nvSpPr>
        <p:spPr/>
        <p:txBody>
          <a:bodyPr>
            <a:normAutofit fontScale="40000" lnSpcReduction="20000"/>
          </a:bodyPr>
          <a:lstStyle/>
          <a:p>
            <a:pPr marL="0" indent="0">
              <a:buNone/>
            </a:pPr>
            <a:r>
              <a:rPr lang="fr-FR" sz="6200" dirty="0"/>
              <a:t> </a:t>
            </a:r>
          </a:p>
          <a:p>
            <a:pPr marL="0" indent="0">
              <a:buNone/>
            </a:pPr>
            <a:r>
              <a:rPr lang="fr-FR" sz="5900" b="1" dirty="0"/>
              <a:t> Les phobies limites </a:t>
            </a:r>
            <a:endParaRPr lang="fr-FR" sz="5900" dirty="0"/>
          </a:p>
          <a:p>
            <a:r>
              <a:rPr lang="fr-FR" sz="5900" i="1" dirty="0"/>
              <a:t>1 L’éreutophobie :</a:t>
            </a:r>
            <a:r>
              <a:rPr lang="fr-FR" sz="5900" dirty="0"/>
              <a:t> Peur de rougir en public et de l’angoisse qui en </a:t>
            </a:r>
            <a:r>
              <a:rPr lang="fr-FR" sz="5900" dirty="0" smtClean="0"/>
              <a:t>découle</a:t>
            </a:r>
            <a:endParaRPr lang="fr-FR" sz="5900" dirty="0"/>
          </a:p>
          <a:p>
            <a:r>
              <a:rPr lang="fr-FR" sz="5900" i="1" dirty="0"/>
              <a:t>2 La nosophobie : </a:t>
            </a:r>
            <a:r>
              <a:rPr lang="fr-FR" sz="5900" dirty="0"/>
              <a:t>peur des maladies les plus graves  (cancer sida, maladie mentale) </a:t>
            </a:r>
          </a:p>
          <a:p>
            <a:r>
              <a:rPr lang="fr-FR" sz="5900" i="1" dirty="0"/>
              <a:t>3 la phobie des microbes et celle de la malpropreté qui vont souvent de pair </a:t>
            </a:r>
            <a:endParaRPr lang="fr-FR" sz="5900" dirty="0"/>
          </a:p>
          <a:p>
            <a:pPr marL="0" indent="0">
              <a:buNone/>
            </a:pPr>
            <a:r>
              <a:rPr lang="fr-FR" sz="5900" dirty="0"/>
              <a:t>sont symptomatiques non pas d’une névrose phobique mais d’une structure obsessionnelle (</a:t>
            </a:r>
            <a:r>
              <a:rPr lang="fr-FR" sz="5900" b="1" dirty="0"/>
              <a:t>obsession</a:t>
            </a:r>
            <a:r>
              <a:rPr lang="fr-FR" sz="5900" dirty="0"/>
              <a:t> phobique) </a:t>
            </a:r>
          </a:p>
          <a:p>
            <a:r>
              <a:rPr lang="fr-FR" sz="5900" i="1" dirty="0"/>
              <a:t>4 Les reliquats de phobies infantiles : </a:t>
            </a:r>
            <a:endParaRPr lang="fr-FR" sz="5900" dirty="0"/>
          </a:p>
          <a:p>
            <a:pPr marL="0" indent="0">
              <a:buNone/>
            </a:pPr>
            <a:r>
              <a:rPr lang="fr-FR" sz="5900" dirty="0"/>
              <a:t>chez l’adolescent, elles sont rares chez l’adulte . phobies des gros animaux ou phobies des petits animaux </a:t>
            </a:r>
          </a:p>
          <a:p>
            <a:r>
              <a:rPr lang="fr-FR" sz="5900" i="1" dirty="0"/>
              <a:t>5 Les dysmorphophobies ( </a:t>
            </a:r>
            <a:r>
              <a:rPr lang="fr-FR" sz="5900" i="1" dirty="0" err="1"/>
              <a:t>cf</a:t>
            </a:r>
            <a:r>
              <a:rPr lang="fr-FR" sz="5900" i="1" dirty="0"/>
              <a:t> diagnostic différentiel) </a:t>
            </a:r>
            <a:endParaRPr lang="fr-FR" sz="5900" dirty="0"/>
          </a:p>
          <a:p>
            <a:endParaRPr lang="fr-FR" sz="6200" dirty="0"/>
          </a:p>
          <a:p>
            <a:endParaRPr lang="fr-FR" dirty="0"/>
          </a:p>
        </p:txBody>
      </p:sp>
    </p:spTree>
    <p:extLst>
      <p:ext uri="{BB962C8B-B14F-4D97-AF65-F5344CB8AC3E}">
        <p14:creationId xmlns:p14="http://schemas.microsoft.com/office/powerpoint/2010/main" val="80145385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TotalTime>
  <Words>197</Words>
  <Application>Microsoft Office PowerPoint</Application>
  <PresentationFormat>Grand écran</PresentationFormat>
  <Paragraphs>88</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Calibri Light</vt:lpstr>
      <vt:lpstr>Thème Office</vt:lpstr>
      <vt:lpstr>UE 2.6S2: Processus psychopathologiques La névrose phobique Mme Manuela End   /02/2023</vt:lpstr>
      <vt:lpstr>La névrose phobique</vt:lpstr>
      <vt:lpstr>Etymologie</vt:lpstr>
      <vt:lpstr>Sémiologie</vt:lpstr>
      <vt:lpstr>Présentation PowerPoint</vt:lpstr>
      <vt:lpstr>3 types de phobies</vt:lpstr>
      <vt:lpstr>Présentation PowerPoint</vt:lpstr>
      <vt:lpstr>Présentation PowerPoint</vt:lpstr>
      <vt:lpstr>Présentation PowerPoint</vt:lpstr>
      <vt:lpstr>III Les conduites contra phobiques</vt:lpstr>
      <vt:lpstr>IV) Les autres symptômes du phobique </vt:lpstr>
      <vt:lpstr>Diagnostic différentiel</vt:lpstr>
      <vt:lpstr>Traitement de la névrose phobique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névrose phobique</dc:title>
  <dc:creator>End Manuela</dc:creator>
  <cp:lastModifiedBy>IFSI</cp:lastModifiedBy>
  <cp:revision>21</cp:revision>
  <dcterms:created xsi:type="dcterms:W3CDTF">2022-01-27T08:31:03Z</dcterms:created>
  <dcterms:modified xsi:type="dcterms:W3CDTF">2023-02-08T07:45:05Z</dcterms:modified>
</cp:coreProperties>
</file>