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handoutMasterIdLst>
    <p:handoutMasterId r:id="rId22"/>
  </p:handoutMasterIdLst>
  <p:sldIdLst>
    <p:sldId id="286" r:id="rId2"/>
    <p:sldId id="278" r:id="rId3"/>
    <p:sldId id="266" r:id="rId4"/>
    <p:sldId id="267" r:id="rId5"/>
    <p:sldId id="268" r:id="rId6"/>
    <p:sldId id="269" r:id="rId7"/>
    <p:sldId id="270" r:id="rId8"/>
    <p:sldId id="271" r:id="rId9"/>
    <p:sldId id="272" r:id="rId10"/>
    <p:sldId id="273" r:id="rId11"/>
    <p:sldId id="274" r:id="rId12"/>
    <p:sldId id="275" r:id="rId13"/>
    <p:sldId id="276" r:id="rId14"/>
    <p:sldId id="277" r:id="rId15"/>
    <p:sldId id="258" r:id="rId16"/>
    <p:sldId id="261" r:id="rId17"/>
    <p:sldId id="259" r:id="rId18"/>
    <p:sldId id="263" r:id="rId19"/>
    <p:sldId id="264" r:id="rId20"/>
  </p:sldIdLst>
  <p:sldSz cx="9144000" cy="6858000" type="screen4x3"/>
  <p:notesSz cx="6705600" cy="97234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7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36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05760" cy="486172"/>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798288" y="0"/>
            <a:ext cx="2905760" cy="486172"/>
          </a:xfrm>
          <a:prstGeom prst="rect">
            <a:avLst/>
          </a:prstGeom>
        </p:spPr>
        <p:txBody>
          <a:bodyPr vert="horz" lIns="91440" tIns="45720" rIns="91440" bIns="45720" rtlCol="0"/>
          <a:lstStyle>
            <a:lvl1pPr algn="r">
              <a:defRPr sz="1200"/>
            </a:lvl1pPr>
          </a:lstStyle>
          <a:p>
            <a:fld id="{D5221EA4-CB8F-40D9-A39A-BD6FB3343262}" type="datetimeFigureOut">
              <a:rPr lang="fr-FR" smtClean="0"/>
              <a:pPr/>
              <a:t>04/04/2022</a:t>
            </a:fld>
            <a:endParaRPr lang="fr-FR"/>
          </a:p>
        </p:txBody>
      </p:sp>
      <p:sp>
        <p:nvSpPr>
          <p:cNvPr id="4" name="Espace réservé du pied de page 3"/>
          <p:cNvSpPr>
            <a:spLocks noGrp="1"/>
          </p:cNvSpPr>
          <p:nvPr>
            <p:ph type="ftr" sz="quarter" idx="2"/>
          </p:nvPr>
        </p:nvSpPr>
        <p:spPr>
          <a:xfrm>
            <a:off x="0" y="9235578"/>
            <a:ext cx="2905760" cy="486172"/>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798288" y="9235578"/>
            <a:ext cx="2905760" cy="486172"/>
          </a:xfrm>
          <a:prstGeom prst="rect">
            <a:avLst/>
          </a:prstGeom>
        </p:spPr>
        <p:txBody>
          <a:bodyPr vert="horz" lIns="91440" tIns="45720" rIns="91440" bIns="45720" rtlCol="0" anchor="b"/>
          <a:lstStyle>
            <a:lvl1pPr algn="r">
              <a:defRPr sz="1200"/>
            </a:lvl1pPr>
          </a:lstStyle>
          <a:p>
            <a:fld id="{0016EFF6-FC17-4124-9ED9-43AFA89ADF35}" type="slidenum">
              <a:rPr lang="fr-FR" smtClean="0"/>
              <a:pPr/>
              <a:t>‹N°›</a:t>
            </a:fld>
            <a:endParaRPr lang="fr-F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05125" cy="487363"/>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798888" y="0"/>
            <a:ext cx="2905125" cy="487363"/>
          </a:xfrm>
          <a:prstGeom prst="rect">
            <a:avLst/>
          </a:prstGeom>
        </p:spPr>
        <p:txBody>
          <a:bodyPr vert="horz" lIns="91440" tIns="45720" rIns="91440" bIns="45720" rtlCol="0"/>
          <a:lstStyle>
            <a:lvl1pPr algn="r">
              <a:defRPr sz="1200"/>
            </a:lvl1pPr>
          </a:lstStyle>
          <a:p>
            <a:fld id="{D08AAF67-EA11-4099-9E79-F7C731BBC7BD}" type="datetimeFigureOut">
              <a:rPr lang="fr-FR" smtClean="0"/>
              <a:t>04/04/2022</a:t>
            </a:fld>
            <a:endParaRPr lang="fr-FR"/>
          </a:p>
        </p:txBody>
      </p:sp>
      <p:sp>
        <p:nvSpPr>
          <p:cNvPr id="4" name="Espace réservé de l'image des diapositives 3"/>
          <p:cNvSpPr>
            <a:spLocks noGrp="1" noRot="1" noChangeAspect="1"/>
          </p:cNvSpPr>
          <p:nvPr>
            <p:ph type="sldImg" idx="2"/>
          </p:nvPr>
        </p:nvSpPr>
        <p:spPr>
          <a:xfrm>
            <a:off x="1165225" y="1216025"/>
            <a:ext cx="4375150" cy="3281363"/>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69925" y="4679950"/>
            <a:ext cx="5365750" cy="3827463"/>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236075"/>
            <a:ext cx="2905125" cy="487363"/>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798888" y="9236075"/>
            <a:ext cx="2905125" cy="487363"/>
          </a:xfrm>
          <a:prstGeom prst="rect">
            <a:avLst/>
          </a:prstGeom>
        </p:spPr>
        <p:txBody>
          <a:bodyPr vert="horz" lIns="91440" tIns="45720" rIns="91440" bIns="45720" rtlCol="0" anchor="b"/>
          <a:lstStyle>
            <a:lvl1pPr algn="r">
              <a:defRPr sz="1200"/>
            </a:lvl1pPr>
          </a:lstStyle>
          <a:p>
            <a:fld id="{585A68DC-69CA-4179-A5ED-C7BAF821F8E3}" type="slidenum">
              <a:rPr lang="fr-FR" smtClean="0"/>
              <a:t>‹N°›</a:t>
            </a:fld>
            <a:endParaRPr lang="fr-FR"/>
          </a:p>
        </p:txBody>
      </p:sp>
    </p:spTree>
    <p:extLst>
      <p:ext uri="{BB962C8B-B14F-4D97-AF65-F5344CB8AC3E}">
        <p14:creationId xmlns:p14="http://schemas.microsoft.com/office/powerpoint/2010/main" val="11461717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1506" name="Rectangle 7">
            <a:extLst>
              <a:ext uri="{FF2B5EF4-FFF2-40B4-BE49-F238E27FC236}">
                <a16:creationId xmlns:a16="http://schemas.microsoft.com/office/drawing/2014/main" id="{6B1E5A4A-1921-4B55-863B-770369585F3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defTabSz="4572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4572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4572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457200" eaLnBrk="0" fontAlgn="base" hangingPunct="0">
              <a:spcBef>
                <a:spcPct val="30000"/>
              </a:spcBef>
              <a:spcAft>
                <a:spcPct val="0"/>
              </a:spcAft>
              <a:defRPr sz="1200">
                <a:solidFill>
                  <a:schemeClr val="tx1"/>
                </a:solidFill>
                <a:latin typeface="Times New Roman" panose="02020603050405020304" pitchFamily="18" charset="0"/>
              </a:defRPr>
            </a:lvl9pPr>
          </a:lstStyle>
          <a:p>
            <a:pPr fontAlgn="base">
              <a:spcBef>
                <a:spcPct val="0"/>
              </a:spcBef>
              <a:spcAft>
                <a:spcPct val="0"/>
              </a:spcAft>
            </a:pPr>
            <a:fld id="{3297A711-709B-4B26-B226-838877A33933}" type="slidenum">
              <a:rPr lang="fr-FR" altLang="fr-FR" smtClean="0"/>
              <a:pPr fontAlgn="base">
                <a:spcBef>
                  <a:spcPct val="0"/>
                </a:spcBef>
                <a:spcAft>
                  <a:spcPct val="0"/>
                </a:spcAft>
              </a:pPr>
              <a:t>1</a:t>
            </a:fld>
            <a:endParaRPr lang="fr-FR" altLang="fr-FR"/>
          </a:p>
        </p:txBody>
      </p:sp>
      <p:sp>
        <p:nvSpPr>
          <p:cNvPr id="21507" name="Text Box 2">
            <a:extLst>
              <a:ext uri="{FF2B5EF4-FFF2-40B4-BE49-F238E27FC236}">
                <a16:creationId xmlns:a16="http://schemas.microsoft.com/office/drawing/2014/main" id="{84CF54C4-53CD-43F8-8A0F-23C1F112805B}"/>
              </a:ext>
            </a:extLst>
          </p:cNvPr>
          <p:cNvSpPr txBox="1">
            <a:spLocks noChangeArrowheads="1"/>
          </p:cNvSpPr>
          <p:nvPr/>
        </p:nvSpPr>
        <p:spPr bwMode="auto">
          <a:xfrm>
            <a:off x="1133475" y="744538"/>
            <a:ext cx="4532313" cy="3722687"/>
          </a:xfrm>
          <a:prstGeom prst="rect">
            <a:avLst/>
          </a:prstGeom>
          <a:solidFill>
            <a:srgbClr val="FFFFFF"/>
          </a:solidFill>
          <a:ln w="9525">
            <a:solidFill>
              <a:srgbClr val="000000"/>
            </a:solidFill>
            <a:miter lim="800000"/>
            <a:headEnd/>
            <a:tailEnd/>
          </a:ln>
        </p:spPr>
        <p:txBody>
          <a:bodyPr wrap="none" lIns="92686" tIns="46343" rIns="92686" bIns="46343" anchor="ct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defTabSz="4572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4572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4572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457200" eaLnBrk="0" fontAlgn="base" hangingPunct="0">
              <a:spcBef>
                <a:spcPct val="30000"/>
              </a:spcBef>
              <a:spcAft>
                <a:spcPct val="0"/>
              </a:spcAft>
              <a:defRPr sz="1200">
                <a:solidFill>
                  <a:schemeClr val="tx1"/>
                </a:solidFill>
                <a:latin typeface="Times New Roman" panose="02020603050405020304" pitchFamily="18" charset="0"/>
              </a:defRPr>
            </a:lvl9pPr>
          </a:lstStyle>
          <a:p>
            <a:pPr eaLnBrk="1" hangingPunct="1">
              <a:spcBef>
                <a:spcPct val="0"/>
              </a:spcBef>
            </a:pPr>
            <a:endParaRPr lang="fr-FR" altLang="fr-FR" sz="1800">
              <a:latin typeface="Arial" panose="020B0604020202020204" pitchFamily="34" charset="0"/>
            </a:endParaRPr>
          </a:p>
        </p:txBody>
      </p:sp>
      <p:sp>
        <p:nvSpPr>
          <p:cNvPr id="21508" name="Rectangle 3">
            <a:extLst>
              <a:ext uri="{FF2B5EF4-FFF2-40B4-BE49-F238E27FC236}">
                <a16:creationId xmlns:a16="http://schemas.microsoft.com/office/drawing/2014/main" id="{84046FB2-2D87-4531-8C25-A9732028F4C6}"/>
              </a:ext>
            </a:extLst>
          </p:cNvPr>
          <p:cNvSpPr>
            <a:spLocks noGrp="1" noChangeArrowheads="1"/>
          </p:cNvSpPr>
          <p:nvPr>
            <p:ph type="body"/>
          </p:nvPr>
        </p:nvSpPr>
        <p:spPr>
          <a:xfrm>
            <a:off x="906463" y="4714875"/>
            <a:ext cx="4984750" cy="44704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fr-FR" alt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Cliquez pour modifier le style du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p>
        </p:txBody>
      </p:sp>
      <p:sp>
        <p:nvSpPr>
          <p:cNvPr id="4" name="Espace réservé de la date 3"/>
          <p:cNvSpPr>
            <a:spLocks noGrp="1"/>
          </p:cNvSpPr>
          <p:nvPr>
            <p:ph type="dt" sz="half" idx="10"/>
          </p:nvPr>
        </p:nvSpPr>
        <p:spPr/>
        <p:txBody>
          <a:bodyPr/>
          <a:lstStyle/>
          <a:p>
            <a:fld id="{B4447181-4936-4503-A3D0-066C9CF0521F}" type="datetimeFigureOut">
              <a:rPr lang="fr-FR" smtClean="0"/>
              <a:pPr/>
              <a:t>04/04/2022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4F143FA-4F10-4936-A4B2-3F3C034E8EB1}"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B4447181-4936-4503-A3D0-066C9CF0521F}" type="datetimeFigureOut">
              <a:rPr lang="fr-FR" smtClean="0"/>
              <a:pPr/>
              <a:t>04/04/2022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4F143FA-4F10-4936-A4B2-3F3C034E8EB1}"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Cliquez pour modifier le style du titre</a:t>
            </a: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B4447181-4936-4503-A3D0-066C9CF0521F}" type="datetimeFigureOut">
              <a:rPr lang="fr-FR" smtClean="0"/>
              <a:pPr/>
              <a:t>04/04/2022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4F143FA-4F10-4936-A4B2-3F3C034E8EB1}"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B4447181-4936-4503-A3D0-066C9CF0521F}" type="datetimeFigureOut">
              <a:rPr lang="fr-FR" smtClean="0"/>
              <a:pPr/>
              <a:t>04/04/2022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4F143FA-4F10-4936-A4B2-3F3C034E8EB1}"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Cliquez pour modifier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p>
            <a:fld id="{B4447181-4936-4503-A3D0-066C9CF0521F}" type="datetimeFigureOut">
              <a:rPr lang="fr-FR" smtClean="0"/>
              <a:pPr/>
              <a:t>04/04/2022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4F143FA-4F10-4936-A4B2-3F3C034E8EB1}"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B4447181-4936-4503-A3D0-066C9CF0521F}" type="datetimeFigureOut">
              <a:rPr lang="fr-FR" smtClean="0"/>
              <a:pPr/>
              <a:t>04/04/2022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4F143FA-4F10-4936-A4B2-3F3C034E8EB1}"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pour modifier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B4447181-4936-4503-A3D0-066C9CF0521F}" type="datetimeFigureOut">
              <a:rPr lang="fr-FR" smtClean="0"/>
              <a:pPr/>
              <a:t>04/04/2022</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84F143FA-4F10-4936-A4B2-3F3C034E8EB1}"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e la date 2"/>
          <p:cNvSpPr>
            <a:spLocks noGrp="1"/>
          </p:cNvSpPr>
          <p:nvPr>
            <p:ph type="dt" sz="half" idx="10"/>
          </p:nvPr>
        </p:nvSpPr>
        <p:spPr/>
        <p:txBody>
          <a:bodyPr/>
          <a:lstStyle/>
          <a:p>
            <a:fld id="{B4447181-4936-4503-A3D0-066C9CF0521F}" type="datetimeFigureOut">
              <a:rPr lang="fr-FR" smtClean="0"/>
              <a:pPr/>
              <a:t>04/04/2022</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84F143FA-4F10-4936-A4B2-3F3C034E8EB1}"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B4447181-4936-4503-A3D0-066C9CF0521F}" type="datetimeFigureOut">
              <a:rPr lang="fr-FR" smtClean="0"/>
              <a:pPr/>
              <a:t>04/04/2022</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84F143FA-4F10-4936-A4B2-3F3C034E8EB1}"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Cliquez pour modifier le style du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B4447181-4936-4503-A3D0-066C9CF0521F}" type="datetimeFigureOut">
              <a:rPr lang="fr-FR" smtClean="0"/>
              <a:pPr/>
              <a:t>04/04/2022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4F143FA-4F10-4936-A4B2-3F3C034E8EB1}"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Cliquez pour modifier le style du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B4447181-4936-4503-A3D0-066C9CF0521F}" type="datetimeFigureOut">
              <a:rPr lang="fr-FR" smtClean="0"/>
              <a:pPr/>
              <a:t>04/04/2022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4F143FA-4F10-4936-A4B2-3F3C034E8EB1}"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a:t>Cliquez pour modifier le style du titre</a:t>
            </a: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447181-4936-4503-A3D0-066C9CF0521F}" type="datetimeFigureOut">
              <a:rPr lang="fr-FR" smtClean="0"/>
              <a:pPr/>
              <a:t>04/04/2022</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F143FA-4F10-4936-A4B2-3F3C034E8EB1}"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scopesante.fr/"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www.sante.gouv.fr/soins-infirmiers-normes-de-qualite.html"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sante.gouv.fr/IMG/pdf/annexes-5.pdf" TargetMode="External"/><Relationship Id="rId2" Type="http://schemas.openxmlformats.org/officeDocument/2006/relationships/hyperlink" Target="http://www.sante.gouv.fr/IMG/pdf/Guide_du_service_de_soins_infirmiers.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ext Box 2">
            <a:extLst>
              <a:ext uri="{FF2B5EF4-FFF2-40B4-BE49-F238E27FC236}">
                <a16:creationId xmlns:a16="http://schemas.microsoft.com/office/drawing/2014/main" id="{F39D4B5E-1AF7-43E5-84AF-3A0349835BF7}"/>
              </a:ext>
            </a:extLst>
          </p:cNvPr>
          <p:cNvSpPr txBox="1">
            <a:spLocks noChangeArrowheads="1"/>
          </p:cNvSpPr>
          <p:nvPr/>
        </p:nvSpPr>
        <p:spPr bwMode="auto">
          <a:xfrm>
            <a:off x="179388" y="498475"/>
            <a:ext cx="8659812" cy="7204075"/>
          </a:xfrm>
          <a:custGeom>
            <a:avLst/>
            <a:gdLst>
              <a:gd name="connsiteX0" fmla="*/ 0 w 8659812"/>
              <a:gd name="connsiteY0" fmla="*/ 0 h 4279900"/>
              <a:gd name="connsiteX1" fmla="*/ 8659812 w 8659812"/>
              <a:gd name="connsiteY1" fmla="*/ 0 h 4279900"/>
              <a:gd name="connsiteX2" fmla="*/ 8659812 w 8659812"/>
              <a:gd name="connsiteY2" fmla="*/ 4279900 h 4279900"/>
              <a:gd name="connsiteX3" fmla="*/ 0 w 8659812"/>
              <a:gd name="connsiteY3" fmla="*/ 4279900 h 4279900"/>
              <a:gd name="connsiteX4" fmla="*/ 0 w 8659812"/>
              <a:gd name="connsiteY4" fmla="*/ 0 h 42799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659812" h="4279900">
                <a:moveTo>
                  <a:pt x="0" y="0"/>
                </a:moveTo>
                <a:lnTo>
                  <a:pt x="8659812" y="0"/>
                </a:lnTo>
                <a:lnTo>
                  <a:pt x="8659812" y="4279900"/>
                </a:lnTo>
                <a:lnTo>
                  <a:pt x="0" y="4279900"/>
                </a:lnTo>
                <a:lnTo>
                  <a:pt x="0" y="0"/>
                </a:lnTo>
                <a:close/>
              </a:path>
            </a:pathLst>
          </a:custGeom>
          <a:noFill/>
          <a:ln w="9525">
            <a:noFill/>
            <a:round/>
            <a:headEnd/>
            <a:tailEnd/>
          </a:ln>
          <a:effectLst/>
        </p:spPr>
        <p:txBody>
          <a:bodyPr lIns="90000" tIns="46800" rIns="90000" bIns="46800">
            <a:spAutoFit/>
          </a:bodyPr>
          <a:lstStyle/>
          <a:p>
            <a:pPr algn="ctr" defTabSz="449263" eaLnBrk="1" fontAlgn="auto" hangingPunct="1">
              <a:spcBef>
                <a:spcPts val="0"/>
              </a:spcBef>
              <a:spcAft>
                <a:spcPts val="0"/>
              </a:spcAft>
              <a:buClr>
                <a:srgbClr val="FFFFFF"/>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endParaRPr lang="en-GB" sz="1400" b="1" dirty="0">
              <a:solidFill>
                <a:srgbClr val="FFFFFF"/>
              </a:solidFill>
              <a:latin typeface="Times New Roman" pitchFamily="18" charset="0"/>
              <a:cs typeface="Times New Roman" pitchFamily="18" charset="0"/>
            </a:endParaRPr>
          </a:p>
          <a:p>
            <a:pPr algn="ctr" defTabSz="449263" eaLnBrk="1" fontAlgn="auto" hangingPunct="1">
              <a:spcBef>
                <a:spcPts val="0"/>
              </a:spcBef>
              <a:spcAft>
                <a:spcPts val="0"/>
              </a:spcAft>
              <a:buClr>
                <a:srgbClr val="FFFFFF"/>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endParaRPr lang="en-GB" sz="1400" b="1" dirty="0">
              <a:solidFill>
                <a:srgbClr val="FFFFFF"/>
              </a:solidFill>
              <a:latin typeface="Times New Roman" pitchFamily="18" charset="0"/>
              <a:cs typeface="Times New Roman" pitchFamily="18" charset="0"/>
            </a:endParaRPr>
          </a:p>
          <a:p>
            <a:pPr algn="ctr" defTabSz="449263" eaLnBrk="1" fontAlgn="auto" hangingPunct="1">
              <a:spcBef>
                <a:spcPts val="0"/>
              </a:spcBef>
              <a:spcAft>
                <a:spcPts val="0"/>
              </a:spcAft>
              <a:buClr>
                <a:srgbClr val="FFFFFF"/>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endParaRPr lang="en-GB" sz="3600" b="1" dirty="0">
              <a:solidFill>
                <a:srgbClr val="FFFFFF"/>
              </a:solidFill>
              <a:latin typeface="Times New Roman" pitchFamily="18" charset="0"/>
              <a:cs typeface="Times New Roman" pitchFamily="18" charset="0"/>
            </a:endParaRPr>
          </a:p>
          <a:p>
            <a:pPr algn="ctr" defTabSz="449263" eaLnBrk="1" fontAlgn="auto" hangingPunct="1">
              <a:spcBef>
                <a:spcPts val="0"/>
              </a:spcBef>
              <a:spcAft>
                <a:spcPts val="0"/>
              </a:spcAft>
              <a:buClr>
                <a:srgbClr val="FFFFFF"/>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400" b="1" dirty="0">
                <a:solidFill>
                  <a:srgbClr val="FFFFFF"/>
                </a:solidFill>
                <a:latin typeface="Times New Roman" pitchFamily="18" charset="0"/>
                <a:cs typeface="Times New Roman" pitchFamily="18" charset="0"/>
              </a:rPr>
              <a:t>	           </a:t>
            </a:r>
            <a:endParaRPr lang="en-GB" sz="3600" b="1" dirty="0">
              <a:solidFill>
                <a:srgbClr val="FFFFFF"/>
              </a:solidFill>
              <a:latin typeface="Times New Roman" pitchFamily="18" charset="0"/>
              <a:cs typeface="Times New Roman" pitchFamily="18" charset="0"/>
            </a:endParaRPr>
          </a:p>
          <a:p>
            <a:pPr algn="ctr" defTabSz="449263" eaLnBrk="1" fontAlgn="auto" hangingPunct="1">
              <a:lnSpc>
                <a:spcPct val="95000"/>
              </a:lnSpc>
              <a:spcBef>
                <a:spcPts val="0"/>
              </a:spcBef>
              <a:spcAft>
                <a:spcPts val="0"/>
              </a:spcAft>
              <a:buClr>
                <a:srgbClr val="FFFFFF"/>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endParaRPr lang="fr-FR" sz="3600" b="1" dirty="0">
              <a:effectLst>
                <a:outerShdw blurRad="38100" dist="38100" dir="2700000" algn="tl">
                  <a:srgbClr val="000000"/>
                </a:outerShdw>
              </a:effectLst>
              <a:latin typeface="Arial" charset="0"/>
            </a:endParaRPr>
          </a:p>
          <a:p>
            <a:pPr algn="ctr" defTabSz="449263" eaLnBrk="1" fontAlgn="auto" hangingPunct="1">
              <a:lnSpc>
                <a:spcPct val="95000"/>
              </a:lnSpc>
              <a:spcBef>
                <a:spcPts val="0"/>
              </a:spcBef>
              <a:spcAft>
                <a:spcPts val="0"/>
              </a:spcAft>
              <a:buClr>
                <a:srgbClr val="FFFFFF"/>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fr-FR" sz="4400" dirty="0">
                <a:effectLst>
                  <a:outerShdw blurRad="38100" dist="38100" dir="2700000" algn="tl">
                    <a:srgbClr val="000000"/>
                  </a:outerShdw>
                </a:effectLst>
                <a:latin typeface="Arial" charset="0"/>
              </a:rPr>
              <a:t>« </a:t>
            </a:r>
            <a:r>
              <a:rPr lang="fr-FR" sz="4400" dirty="0">
                <a:latin typeface="Arial" charset="0"/>
              </a:rPr>
              <a:t>Qualité des soins, évaluation des pratiques</a:t>
            </a:r>
            <a:r>
              <a:rPr lang="fr-FR" sz="4400" dirty="0">
                <a:effectLst>
                  <a:outerShdw blurRad="38100" dist="38100" dir="2700000" algn="tl">
                    <a:srgbClr val="000000"/>
                  </a:outerShdw>
                </a:effectLst>
                <a:latin typeface="Arial" charset="0"/>
              </a:rPr>
              <a:t> »</a:t>
            </a:r>
          </a:p>
          <a:p>
            <a:pPr algn="ctr" defTabSz="449263" eaLnBrk="1" fontAlgn="auto" hangingPunct="1">
              <a:lnSpc>
                <a:spcPct val="95000"/>
              </a:lnSpc>
              <a:spcBef>
                <a:spcPts val="0"/>
              </a:spcBef>
              <a:spcAft>
                <a:spcPts val="0"/>
              </a:spcAft>
              <a:buClr>
                <a:srgbClr val="FFFFFF"/>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fr-FR" sz="4400" dirty="0">
                <a:effectLst>
                  <a:outerShdw blurRad="38100" dist="38100" dir="2700000" algn="tl">
                    <a:srgbClr val="000000"/>
                  </a:outerShdw>
                </a:effectLst>
                <a:cs typeface="Arial" pitchFamily="34" charset="0"/>
              </a:rPr>
              <a:t>U.E 4.8 S6</a:t>
            </a:r>
            <a:r>
              <a:rPr lang="fr-FR" sz="2800" dirty="0">
                <a:effectLst>
                  <a:outerShdw blurRad="38100" dist="38100" dir="2700000" algn="tl">
                    <a:srgbClr val="000000"/>
                  </a:outerShdw>
                </a:effectLst>
                <a:cs typeface="Arial" pitchFamily="34" charset="0"/>
              </a:rPr>
              <a:t> </a:t>
            </a:r>
          </a:p>
          <a:p>
            <a:pPr algn="ctr" defTabSz="449263" eaLnBrk="1" fontAlgn="auto" hangingPunct="1">
              <a:lnSpc>
                <a:spcPct val="95000"/>
              </a:lnSpc>
              <a:spcBef>
                <a:spcPts val="0"/>
              </a:spcBef>
              <a:spcAft>
                <a:spcPts val="0"/>
              </a:spcAft>
              <a:buClr>
                <a:srgbClr val="FFFFFF"/>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endParaRPr lang="fr-FR" sz="2800" dirty="0">
              <a:effectLst>
                <a:outerShdw blurRad="38100" dist="38100" dir="2700000" algn="tl">
                  <a:srgbClr val="000000"/>
                </a:outerShdw>
              </a:effectLst>
              <a:cs typeface="Arial" pitchFamily="34" charset="0"/>
            </a:endParaRPr>
          </a:p>
          <a:p>
            <a:pPr algn="ctr" defTabSz="449263" eaLnBrk="1" fontAlgn="auto" hangingPunct="1">
              <a:lnSpc>
                <a:spcPct val="95000"/>
              </a:lnSpc>
              <a:spcBef>
                <a:spcPts val="0"/>
              </a:spcBef>
              <a:spcAft>
                <a:spcPts val="0"/>
              </a:spcAft>
              <a:buClr>
                <a:srgbClr val="FFFFFF"/>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fr-FR" sz="2800" dirty="0">
                <a:effectLst>
                  <a:outerShdw blurRad="38100" dist="38100" dir="2700000" algn="tl">
                    <a:srgbClr val="000000"/>
                  </a:outerShdw>
                </a:effectLst>
                <a:cs typeface="Arial" pitchFamily="34" charset="0"/>
              </a:rPr>
              <a:t>Promotion 2019 / 2022</a:t>
            </a:r>
          </a:p>
          <a:p>
            <a:pPr algn="ctr" defTabSz="449263" eaLnBrk="1" fontAlgn="auto" hangingPunct="1">
              <a:lnSpc>
                <a:spcPct val="95000"/>
              </a:lnSpc>
              <a:spcBef>
                <a:spcPts val="0"/>
              </a:spcBef>
              <a:spcAft>
                <a:spcPts val="0"/>
              </a:spcAft>
              <a:buClr>
                <a:srgbClr val="FFFFFF"/>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fr-FR" sz="2800" dirty="0">
                <a:effectLst>
                  <a:outerShdw blurRad="38100" dist="38100" dir="2700000" algn="tl">
                    <a:srgbClr val="000000"/>
                  </a:outerShdw>
                </a:effectLst>
                <a:cs typeface="Arial" pitchFamily="34" charset="0"/>
              </a:rPr>
              <a:t>2021 / 2022  </a:t>
            </a:r>
          </a:p>
          <a:p>
            <a:pPr algn="ctr" defTabSz="449263" eaLnBrk="1" fontAlgn="auto" hangingPunct="1">
              <a:lnSpc>
                <a:spcPct val="95000"/>
              </a:lnSpc>
              <a:spcBef>
                <a:spcPts val="0"/>
              </a:spcBef>
              <a:spcAft>
                <a:spcPts val="0"/>
              </a:spcAft>
              <a:buClr>
                <a:srgbClr val="FFFFFF"/>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fr-FR" sz="2800" dirty="0">
                <a:effectLst>
                  <a:outerShdw blurRad="38100" dist="38100" dir="2700000" algn="tl">
                    <a:srgbClr val="000000"/>
                  </a:outerShdw>
                </a:effectLst>
                <a:cs typeface="Arial" pitchFamily="34" charset="0"/>
              </a:rPr>
              <a:t>Daniel HENRION          </a:t>
            </a:r>
            <a:r>
              <a:rPr lang="fr-FR" sz="2800" dirty="0">
                <a:solidFill>
                  <a:schemeClr val="tx2">
                    <a:lumMod val="75000"/>
                  </a:schemeClr>
                </a:solidFill>
                <a:effectLst>
                  <a:outerShdw blurRad="38100" dist="38100" dir="2700000" algn="tl">
                    <a:srgbClr val="000000"/>
                  </a:outerShdw>
                </a:effectLst>
                <a:cs typeface="Arial" pitchFamily="34" charset="0"/>
              </a:rPr>
              <a:t>    </a:t>
            </a:r>
          </a:p>
          <a:p>
            <a:pPr defTabSz="449263" eaLnBrk="1" fontAlgn="auto" hangingPunct="1">
              <a:spcBef>
                <a:spcPts val="0"/>
              </a:spcBef>
              <a:spcAft>
                <a:spcPts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endParaRPr lang="fr-FR" sz="4000" dirty="0">
              <a:solidFill>
                <a:schemeClr val="bg1"/>
              </a:solidFill>
              <a:latin typeface="Comic Sans MS" pitchFamily="66" charset="0"/>
              <a:cs typeface="Lucida Sans Unicode" pitchFamily="34" charset="0"/>
            </a:endParaRPr>
          </a:p>
          <a:p>
            <a:pPr defTabSz="449263" eaLnBrk="1" fontAlgn="auto" hangingPunct="1">
              <a:spcBef>
                <a:spcPts val="0"/>
              </a:spcBef>
              <a:spcAft>
                <a:spcPts val="0"/>
              </a:spcAft>
              <a:buClr>
                <a:srgbClr val="FFFFFF"/>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endParaRPr lang="en-GB" sz="2400" dirty="0">
              <a:solidFill>
                <a:schemeClr val="bg1"/>
              </a:solidFill>
              <a:latin typeface="Comic Sans MS" pitchFamily="66" charset="0"/>
              <a:cs typeface="Times New Roman" pitchFamily="18" charset="0"/>
            </a:endParaRPr>
          </a:p>
          <a:p>
            <a:pPr defTabSz="449263" eaLnBrk="1" fontAlgn="auto" hangingPunct="1">
              <a:spcBef>
                <a:spcPts val="0"/>
              </a:spcBef>
              <a:spcAft>
                <a:spcPts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5400" dirty="0">
                <a:solidFill>
                  <a:schemeClr val="bg1"/>
                </a:solidFill>
                <a:latin typeface="Comic Sans MS" pitchFamily="66" charset="0"/>
                <a:cs typeface="Times New Roman" pitchFamily="18" charset="0"/>
              </a:rPr>
              <a:t>         </a:t>
            </a:r>
          </a:p>
        </p:txBody>
      </p:sp>
      <p:sp>
        <p:nvSpPr>
          <p:cNvPr id="37892" name="Rectangle 4">
            <a:extLst>
              <a:ext uri="{FF2B5EF4-FFF2-40B4-BE49-F238E27FC236}">
                <a16:creationId xmlns:a16="http://schemas.microsoft.com/office/drawing/2014/main" id="{231A2064-17F7-400F-BF4B-2E525108AA3B}"/>
              </a:ext>
            </a:extLst>
          </p:cNvPr>
          <p:cNvSpPr>
            <a:spLocks noChangeArrowheads="1"/>
          </p:cNvSpPr>
          <p:nvPr/>
        </p:nvSpPr>
        <p:spPr bwMode="auto">
          <a:xfrm>
            <a:off x="5816600" y="3778250"/>
            <a:ext cx="184150" cy="439738"/>
          </a:xfrm>
          <a:prstGeom prst="rect">
            <a:avLst/>
          </a:prstGeom>
          <a:noFill/>
          <a:ln w="9525">
            <a:noFill/>
            <a:miter lim="800000"/>
            <a:headEnd/>
            <a:tailEnd/>
          </a:ln>
          <a:effectLst/>
        </p:spPr>
        <p:txBody>
          <a:bodyPr wrap="none">
            <a:spAutoFit/>
          </a:bodyPr>
          <a:lstStyle/>
          <a:p>
            <a:pPr eaLnBrk="1" fontAlgn="auto" hangingPunct="1">
              <a:lnSpc>
                <a:spcPct val="95000"/>
              </a:lnSpc>
              <a:spcBef>
                <a:spcPts val="0"/>
              </a:spcBef>
              <a:spcAft>
                <a:spcPts val="0"/>
              </a:spcAft>
              <a:buClr>
                <a:srgbClr val="FFFFFF"/>
              </a:buClr>
              <a:buSzPct val="100000"/>
              <a:buFont typeface="Times New Roman" pitchFamily="18" charset="0"/>
              <a:buNone/>
              <a:defRPr/>
            </a:pPr>
            <a:endParaRPr lang="fr-FR" sz="2400" u="sng">
              <a:solidFill>
                <a:srgbClr val="FFCC66"/>
              </a:solidFill>
              <a:effectLst>
                <a:outerShdw blurRad="38100" dist="38100" dir="2700000" algn="tl">
                  <a:srgbClr val="000000"/>
                </a:outerShdw>
              </a:effectLst>
              <a:latin typeface="Times New Roman" pitchFamily="18" charset="0"/>
              <a:cs typeface="Lucida Sans Unicode" pitchFamily="34" charset="0"/>
            </a:endParaRPr>
          </a:p>
        </p:txBody>
      </p:sp>
      <p:sp>
        <p:nvSpPr>
          <p:cNvPr id="20484" name="Espace réservé du numéro de diapositive 6">
            <a:extLst>
              <a:ext uri="{FF2B5EF4-FFF2-40B4-BE49-F238E27FC236}">
                <a16:creationId xmlns:a16="http://schemas.microsoft.com/office/drawing/2014/main" id="{465AFC34-3343-4685-9051-80D66216D93B}"/>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617A0746-64CF-4D21-A519-B66BBA51B7EF}" type="slidenum">
              <a:rPr lang="fr-FR" altLang="fr-FR" sz="1200" smtClean="0">
                <a:solidFill>
                  <a:srgbClr val="045C75"/>
                </a:solidFill>
                <a:latin typeface="Arial" panose="020B0604020202020204" pitchFamily="34" charset="0"/>
              </a:rPr>
              <a:pPr fontAlgn="base">
                <a:spcBef>
                  <a:spcPct val="0"/>
                </a:spcBef>
                <a:spcAft>
                  <a:spcPct val="0"/>
                </a:spcAft>
                <a:buClrTx/>
                <a:buFontTx/>
                <a:buNone/>
              </a:pPr>
              <a:t>1</a:t>
            </a:fld>
            <a:endParaRPr lang="fr-FR" altLang="fr-FR" sz="1200">
              <a:solidFill>
                <a:srgbClr val="045C75"/>
              </a:solidFill>
              <a:latin typeface="Arial" panose="020B0604020202020204"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37890"/>
                                        </p:tgtEl>
                                        <p:attrNameLst>
                                          <p:attrName>style.visibility</p:attrName>
                                        </p:attrNameLst>
                                      </p:cBhvr>
                                      <p:to>
                                        <p:strVal val="visible"/>
                                      </p:to>
                                    </p:set>
                                    <p:animEffect transition="in" filter="strips(downLeft)">
                                      <p:cBhvr>
                                        <p:cTn id="7" dur="500"/>
                                        <p:tgtEl>
                                          <p:spTgt spid="378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0"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3528" y="548680"/>
            <a:ext cx="8229600" cy="864096"/>
          </a:xfrm>
        </p:spPr>
        <p:txBody>
          <a:bodyPr>
            <a:normAutofit fontScale="90000"/>
          </a:bodyPr>
          <a:lstStyle/>
          <a:p>
            <a:r>
              <a:rPr lang="fr-FR" dirty="0"/>
              <a:t>Au niveau opérationnel</a:t>
            </a:r>
            <a:br>
              <a:rPr lang="fr-FR" dirty="0"/>
            </a:br>
            <a:endParaRPr lang="fr-FR" dirty="0"/>
          </a:p>
        </p:txBody>
      </p:sp>
      <p:sp>
        <p:nvSpPr>
          <p:cNvPr id="3" name="Espace réservé du contenu 2"/>
          <p:cNvSpPr>
            <a:spLocks noGrp="1"/>
          </p:cNvSpPr>
          <p:nvPr>
            <p:ph idx="1"/>
          </p:nvPr>
        </p:nvSpPr>
        <p:spPr/>
        <p:txBody>
          <a:bodyPr/>
          <a:lstStyle/>
          <a:p>
            <a:pPr algn="ctr">
              <a:buNone/>
            </a:pPr>
            <a:r>
              <a:rPr lang="fr-FR" dirty="0"/>
              <a:t>Efficacité clinique</a:t>
            </a:r>
          </a:p>
          <a:p>
            <a:pPr lvl="1"/>
            <a:r>
              <a:rPr lang="fr-FR" dirty="0"/>
              <a:t>Taux de mortalité</a:t>
            </a:r>
          </a:p>
          <a:p>
            <a:pPr lvl="1"/>
            <a:r>
              <a:rPr lang="fr-FR" dirty="0"/>
              <a:t>Taux d’infections nosocomiales</a:t>
            </a:r>
          </a:p>
          <a:p>
            <a:pPr lvl="1"/>
            <a:r>
              <a:rPr lang="fr-FR" dirty="0"/>
              <a:t>Nombre de réadmissions dans les 48 h après sortie d’un patient</a:t>
            </a:r>
          </a:p>
          <a:p>
            <a:pPr lvl="1"/>
            <a:r>
              <a:rPr lang="fr-FR" dirty="0"/>
              <a:t>Nombre de déclaration d’évènements indésirables</a:t>
            </a:r>
          </a:p>
          <a:p>
            <a:pPr lvl="1"/>
            <a:endParaRPr lang="fr-F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692696"/>
            <a:ext cx="8229600" cy="994122"/>
          </a:xfrm>
        </p:spPr>
        <p:txBody>
          <a:bodyPr>
            <a:normAutofit fontScale="90000"/>
          </a:bodyPr>
          <a:lstStyle/>
          <a:p>
            <a:r>
              <a:rPr lang="fr-FR" dirty="0"/>
              <a:t>Au niveau de la chaine de production</a:t>
            </a:r>
            <a:br>
              <a:rPr lang="fr-FR" dirty="0"/>
            </a:br>
            <a:endParaRPr lang="fr-FR" dirty="0"/>
          </a:p>
        </p:txBody>
      </p:sp>
      <p:sp>
        <p:nvSpPr>
          <p:cNvPr id="3" name="Espace réservé du contenu 2"/>
          <p:cNvSpPr>
            <a:spLocks noGrp="1"/>
          </p:cNvSpPr>
          <p:nvPr>
            <p:ph idx="1"/>
          </p:nvPr>
        </p:nvSpPr>
        <p:spPr>
          <a:xfrm>
            <a:off x="467544" y="2132857"/>
            <a:ext cx="8229600" cy="4104456"/>
          </a:xfrm>
        </p:spPr>
        <p:txBody>
          <a:bodyPr/>
          <a:lstStyle/>
          <a:p>
            <a:pPr>
              <a:buNone/>
            </a:pPr>
            <a:r>
              <a:rPr lang="fr-FR" dirty="0"/>
              <a:t>Efficience de l’ensemble des processus de soins</a:t>
            </a:r>
          </a:p>
          <a:p>
            <a:r>
              <a:rPr lang="fr-FR" dirty="0"/>
              <a:t>Taux d’occupation des lits</a:t>
            </a:r>
          </a:p>
          <a:p>
            <a:r>
              <a:rPr lang="fr-FR" dirty="0"/>
              <a:t>DMS</a:t>
            </a:r>
          </a:p>
          <a:p>
            <a:r>
              <a:rPr lang="fr-FR" dirty="0"/>
              <a:t>Taux d’utilisation des salles d’opération</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1268760"/>
            <a:ext cx="8229600" cy="796950"/>
          </a:xfrm>
        </p:spPr>
        <p:txBody>
          <a:bodyPr>
            <a:normAutofit fontScale="90000"/>
          </a:bodyPr>
          <a:lstStyle/>
          <a:p>
            <a:r>
              <a:rPr lang="fr-FR" dirty="0"/>
              <a:t>Au niveau du patient</a:t>
            </a:r>
            <a:br>
              <a:rPr lang="fr-FR" dirty="0"/>
            </a:br>
            <a:endParaRPr lang="fr-FR" dirty="0"/>
          </a:p>
        </p:txBody>
      </p:sp>
      <p:sp>
        <p:nvSpPr>
          <p:cNvPr id="3" name="Espace réservé du contenu 2"/>
          <p:cNvSpPr>
            <a:spLocks noGrp="1"/>
          </p:cNvSpPr>
          <p:nvPr>
            <p:ph idx="1"/>
          </p:nvPr>
        </p:nvSpPr>
        <p:spPr>
          <a:xfrm>
            <a:off x="457200" y="2348880"/>
            <a:ext cx="8229600" cy="3777283"/>
          </a:xfrm>
        </p:spPr>
        <p:txBody>
          <a:bodyPr/>
          <a:lstStyle/>
          <a:p>
            <a:r>
              <a:rPr lang="fr-FR" dirty="0"/>
              <a:t>Questionnaire de satisfaction</a:t>
            </a:r>
          </a:p>
          <a:p>
            <a:r>
              <a:rPr lang="fr-FR" dirty="0"/>
              <a:t>Perception de la continuité des soins</a:t>
            </a:r>
          </a:p>
          <a:p>
            <a:r>
              <a:rPr lang="fr-FR" dirty="0"/>
              <a:t>Qualité de l’information</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908720"/>
            <a:ext cx="8229600" cy="868958"/>
          </a:xfrm>
        </p:spPr>
        <p:txBody>
          <a:bodyPr>
            <a:normAutofit fontScale="90000"/>
          </a:bodyPr>
          <a:lstStyle/>
          <a:p>
            <a:r>
              <a:rPr lang="fr-FR" dirty="0"/>
              <a:t>Au niveau du personnel</a:t>
            </a:r>
            <a:br>
              <a:rPr lang="fr-FR" dirty="0"/>
            </a:br>
            <a:endParaRPr lang="fr-FR" dirty="0"/>
          </a:p>
        </p:txBody>
      </p:sp>
      <p:sp>
        <p:nvSpPr>
          <p:cNvPr id="3" name="Espace réservé du contenu 2"/>
          <p:cNvSpPr>
            <a:spLocks noGrp="1"/>
          </p:cNvSpPr>
          <p:nvPr>
            <p:ph idx="1"/>
          </p:nvPr>
        </p:nvSpPr>
        <p:spPr>
          <a:xfrm>
            <a:off x="457200" y="2708920"/>
            <a:ext cx="8229600" cy="3417243"/>
          </a:xfrm>
        </p:spPr>
        <p:txBody>
          <a:bodyPr/>
          <a:lstStyle/>
          <a:p>
            <a:r>
              <a:rPr lang="fr-FR" dirty="0"/>
              <a:t>Taux d’ absentéisme</a:t>
            </a:r>
          </a:p>
          <a:p>
            <a:r>
              <a:rPr lang="fr-FR" dirty="0"/>
              <a:t>Nombre d’accidents professionnels</a:t>
            </a:r>
          </a:p>
          <a:p>
            <a:r>
              <a:rPr lang="fr-FR" dirty="0"/>
              <a:t>Nombre de jours de formation professionnelle</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Indicateurs de qualité </a:t>
            </a:r>
          </a:p>
        </p:txBody>
      </p:sp>
      <p:sp>
        <p:nvSpPr>
          <p:cNvPr id="3" name="Espace réservé du contenu 2"/>
          <p:cNvSpPr>
            <a:spLocks noGrp="1"/>
          </p:cNvSpPr>
          <p:nvPr>
            <p:ph idx="1"/>
          </p:nvPr>
        </p:nvSpPr>
        <p:spPr/>
        <p:txBody>
          <a:bodyPr/>
          <a:lstStyle/>
          <a:p>
            <a:r>
              <a:rPr lang="fr-FR" dirty="0"/>
              <a:t>Diffusés sur le site </a:t>
            </a:r>
            <a:r>
              <a:rPr lang="fr-FR" dirty="0">
                <a:hlinkClick r:id="rId2"/>
              </a:rPr>
              <a:t>www.</a:t>
            </a:r>
            <a:r>
              <a:rPr lang="fr-FR" b="1" dirty="0">
                <a:hlinkClick r:id="rId2"/>
              </a:rPr>
              <a:t>scopesante</a:t>
            </a:r>
            <a:r>
              <a:rPr lang="fr-FR" dirty="0">
                <a:hlinkClick r:id="rId2"/>
              </a:rPr>
              <a:t>.fr</a:t>
            </a:r>
            <a:r>
              <a:rPr lang="fr-FR" dirty="0"/>
              <a:t> </a:t>
            </a:r>
          </a:p>
          <a:p>
            <a:endParaRPr lang="fr-FR" dirty="0"/>
          </a:p>
          <a:p>
            <a:r>
              <a:rPr lang="fr-FR" dirty="0"/>
              <a:t>Instruction N°DGOS/PF2/2014/152 du 16 mai 2014 relative aux modalités pratiques de mise à disposition du public par l’établissement de santé des résultats des indicateurs de qualité et de sécurité des soins.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764704"/>
            <a:ext cx="8229600" cy="1728192"/>
          </a:xfrm>
        </p:spPr>
        <p:txBody>
          <a:bodyPr>
            <a:normAutofit/>
          </a:bodyPr>
          <a:lstStyle/>
          <a:p>
            <a:r>
              <a:rPr lang="fr-FR" dirty="0"/>
              <a:t>Soins infirmiers : des indicateurs </a:t>
            </a:r>
          </a:p>
        </p:txBody>
      </p:sp>
      <p:sp>
        <p:nvSpPr>
          <p:cNvPr id="3" name="Espace réservé du contenu 2"/>
          <p:cNvSpPr>
            <a:spLocks noGrp="1"/>
          </p:cNvSpPr>
          <p:nvPr>
            <p:ph idx="1"/>
          </p:nvPr>
        </p:nvSpPr>
        <p:spPr>
          <a:xfrm>
            <a:off x="457200" y="2708920"/>
            <a:ext cx="8229600" cy="3417243"/>
          </a:xfrm>
        </p:spPr>
        <p:txBody>
          <a:bodyPr/>
          <a:lstStyle/>
          <a:p>
            <a:r>
              <a:rPr lang="fr-FR" dirty="0"/>
              <a:t>Est-ce que cela existe ?</a:t>
            </a:r>
          </a:p>
          <a:p>
            <a:endParaRPr lang="fr-FR" dirty="0"/>
          </a:p>
          <a:p>
            <a:r>
              <a:rPr lang="fr-FR" dirty="0"/>
              <a:t>Où les rechercher ?</a:t>
            </a:r>
          </a:p>
          <a:p>
            <a:endParaRPr lang="fr-F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Règles de bonnes pratiques</a:t>
            </a:r>
          </a:p>
        </p:txBody>
      </p:sp>
      <p:sp>
        <p:nvSpPr>
          <p:cNvPr id="3" name="Espace réservé du contenu 2"/>
          <p:cNvSpPr>
            <a:spLocks noGrp="1"/>
          </p:cNvSpPr>
          <p:nvPr>
            <p:ph idx="1"/>
          </p:nvPr>
        </p:nvSpPr>
        <p:spPr/>
        <p:txBody>
          <a:bodyPr/>
          <a:lstStyle/>
          <a:p>
            <a:r>
              <a:rPr lang="fr-FR" b="1" dirty="0">
                <a:hlinkClick r:id="rId2"/>
              </a:rPr>
              <a:t>Soins infirmiers : normes de qualité</a:t>
            </a:r>
            <a:endParaRPr lang="fr-FR" dirty="0"/>
          </a:p>
          <a:p>
            <a:pPr algn="ctr">
              <a:buNone/>
            </a:pPr>
            <a:r>
              <a:rPr lang="fr-FR" b="1" dirty="0"/>
              <a:t>	</a:t>
            </a:r>
            <a:r>
              <a:rPr lang="fr-FR" dirty="0"/>
              <a:t>31 août 2009</a:t>
            </a:r>
          </a:p>
          <a:p>
            <a:r>
              <a:rPr lang="fr-FR" dirty="0"/>
              <a:t>Garantir aux soins infirmiers une qualité encore plus grande par la proposition de règles de bonnes pratiques tel est l’objet du guide "Normes de qualité pour la pratique des soins infirmiers". (...)</a:t>
            </a:r>
          </a:p>
          <a:p>
            <a:endParaRPr lang="fr-F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Le guide du service de soins infirmiers</a:t>
            </a:r>
          </a:p>
        </p:txBody>
      </p:sp>
      <p:sp>
        <p:nvSpPr>
          <p:cNvPr id="3" name="Espace réservé du contenu 2"/>
          <p:cNvSpPr>
            <a:spLocks noGrp="1"/>
          </p:cNvSpPr>
          <p:nvPr>
            <p:ph idx="1"/>
          </p:nvPr>
        </p:nvSpPr>
        <p:spPr>
          <a:xfrm>
            <a:off x="457200" y="1340768"/>
            <a:ext cx="8229600" cy="4785395"/>
          </a:xfrm>
        </p:spPr>
        <p:txBody>
          <a:bodyPr>
            <a:normAutofit/>
          </a:bodyPr>
          <a:lstStyle/>
          <a:p>
            <a:endParaRPr lang="fr-FR" dirty="0"/>
          </a:p>
          <a:p>
            <a:r>
              <a:rPr lang="fr-FR" dirty="0">
                <a:hlinkClick r:id="rId2" tooltip="Guide du service de soins infirmiers - PDF 214 ko"/>
              </a:rPr>
              <a:t>Guide du service de soins infirmiers</a:t>
            </a:r>
            <a:endParaRPr lang="fr-FR" dirty="0"/>
          </a:p>
          <a:p>
            <a:pPr>
              <a:buNone/>
            </a:pPr>
            <a:r>
              <a:rPr lang="fr-FR" dirty="0"/>
              <a:t>	(PDF - 214 ko) 2ème édition (septembre 2001)</a:t>
            </a:r>
          </a:p>
          <a:p>
            <a:r>
              <a:rPr lang="fr-FR" dirty="0">
                <a:hlinkClick r:id="rId3" tooltip="Annexes - PDF 55.2 ko"/>
              </a:rPr>
              <a:t>Annexes</a:t>
            </a:r>
            <a:r>
              <a:rPr lang="fr-FR" dirty="0"/>
              <a:t>(PDF - 55.2 ko) : cadre de référence de l’élaboration de ces normes, méthode d’élaboration, textes officiels, bibliographie</a:t>
            </a:r>
          </a:p>
          <a:p>
            <a:r>
              <a:rPr lang="fr-FR" dirty="0">
                <a:hlinkClick r:id="rId2"/>
              </a:rPr>
              <a:t>http://</a:t>
            </a:r>
            <a:r>
              <a:rPr lang="fr-FR">
                <a:hlinkClick r:id="rId2"/>
              </a:rPr>
              <a:t>www.sante.gouv.fr/IMG/pdf/Guide_du_service_de_soins_infirmiers.pdf</a:t>
            </a:r>
            <a:r>
              <a:rPr lang="fr-FR"/>
              <a:t> </a:t>
            </a:r>
            <a:endParaRPr lang="fr-F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692696"/>
            <a:ext cx="8229600" cy="724942"/>
          </a:xfrm>
        </p:spPr>
        <p:txBody>
          <a:bodyPr>
            <a:normAutofit fontScale="90000"/>
          </a:bodyPr>
          <a:lstStyle/>
          <a:p>
            <a:r>
              <a:rPr lang="fr-FR" dirty="0"/>
              <a:t>LE CHOIX DES NORMES </a:t>
            </a:r>
            <a:br>
              <a:rPr lang="fr-FR" dirty="0"/>
            </a:br>
            <a:endParaRPr lang="fr-FR" dirty="0"/>
          </a:p>
        </p:txBody>
      </p:sp>
      <p:sp>
        <p:nvSpPr>
          <p:cNvPr id="3" name="Espace réservé du contenu 2"/>
          <p:cNvSpPr>
            <a:spLocks noGrp="1"/>
          </p:cNvSpPr>
          <p:nvPr>
            <p:ph idx="1"/>
          </p:nvPr>
        </p:nvSpPr>
        <p:spPr>
          <a:xfrm>
            <a:off x="251520" y="1340768"/>
            <a:ext cx="8435280" cy="4785395"/>
          </a:xfrm>
        </p:spPr>
        <p:txBody>
          <a:bodyPr>
            <a:normAutofit fontScale="62500" lnSpcReduction="20000"/>
          </a:bodyPr>
          <a:lstStyle/>
          <a:p>
            <a:pPr algn="just">
              <a:buNone/>
            </a:pPr>
            <a:r>
              <a:rPr lang="fr-FR" dirty="0"/>
              <a:t>	Les thèmes traités concernent l’exercice professionnel infirmier. Ils ont été sélectionnés pour apporter une aide concrète aux infirmiers dans leur pratique quotidienne auprès de toute personne admise dans un établissement de santé. Ces thèmes s'intéressent à la pratique infirmière en tant que pratique autonome et interdépendante d'une équipe pluri professionnelle . </a:t>
            </a:r>
          </a:p>
          <a:p>
            <a:pPr>
              <a:buNone/>
            </a:pPr>
            <a:r>
              <a:rPr lang="fr-FR" dirty="0"/>
              <a:t> </a:t>
            </a:r>
          </a:p>
          <a:p>
            <a:pPr algn="ctr">
              <a:buNone/>
            </a:pPr>
            <a:r>
              <a:rPr lang="fr-FR" sz="6400" dirty="0"/>
              <a:t>LA PRESENTATION DES NORMES </a:t>
            </a:r>
          </a:p>
          <a:p>
            <a:pPr>
              <a:buNone/>
            </a:pPr>
            <a:r>
              <a:rPr lang="fr-FR" dirty="0"/>
              <a:t>	Les normes sont structurées selon les trois étapes du processus de prise en charge de la personne soignée en établissement de santé, constituant trois chapitres : </a:t>
            </a:r>
          </a:p>
          <a:p>
            <a:pPr>
              <a:buNone/>
            </a:pPr>
            <a:r>
              <a:rPr lang="fr-FR" dirty="0"/>
              <a:t> </a:t>
            </a:r>
          </a:p>
          <a:p>
            <a:pPr>
              <a:buNone/>
            </a:pPr>
            <a:r>
              <a:rPr lang="fr-FR" dirty="0"/>
              <a:t>´ L’arrivée de la personne soignée </a:t>
            </a:r>
          </a:p>
          <a:p>
            <a:pPr>
              <a:buNone/>
            </a:pPr>
            <a:r>
              <a:rPr lang="fr-FR" dirty="0"/>
              <a:t>´ Le séjour de la personne soignée </a:t>
            </a:r>
          </a:p>
          <a:p>
            <a:pPr>
              <a:buNone/>
            </a:pPr>
            <a:r>
              <a:rPr lang="fr-FR" dirty="0"/>
              <a:t>´ La sortie de la personne soignée</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620688"/>
            <a:ext cx="8229600" cy="796950"/>
          </a:xfrm>
        </p:spPr>
        <p:txBody>
          <a:bodyPr>
            <a:normAutofit fontScale="90000"/>
          </a:bodyPr>
          <a:lstStyle/>
          <a:p>
            <a:r>
              <a:rPr lang="fr-FR" dirty="0"/>
              <a:t>Norme 1 – L’acte de soin infirmier </a:t>
            </a:r>
            <a:br>
              <a:rPr lang="fr-FR" dirty="0"/>
            </a:br>
            <a:endParaRPr lang="fr-FR" dirty="0"/>
          </a:p>
        </p:txBody>
      </p:sp>
      <p:sp>
        <p:nvSpPr>
          <p:cNvPr id="3" name="Espace réservé du contenu 2"/>
          <p:cNvSpPr>
            <a:spLocks noGrp="1"/>
          </p:cNvSpPr>
          <p:nvPr>
            <p:ph idx="1"/>
          </p:nvPr>
        </p:nvSpPr>
        <p:spPr/>
        <p:txBody>
          <a:bodyPr>
            <a:normAutofit fontScale="70000" lnSpcReduction="20000"/>
          </a:bodyPr>
          <a:lstStyle/>
          <a:p>
            <a:pPr>
              <a:buNone/>
            </a:pPr>
            <a:r>
              <a:rPr lang="fr-FR" dirty="0"/>
              <a:t>La personne soignée reçoit les soins infirmiers requis par son état de santé dans le respect de sa sécurité, de sa dignité et de son confort. </a:t>
            </a:r>
          </a:p>
          <a:p>
            <a:pPr>
              <a:buNone/>
            </a:pPr>
            <a:r>
              <a:rPr lang="fr-FR" dirty="0"/>
              <a:t> </a:t>
            </a:r>
          </a:p>
          <a:p>
            <a:pPr>
              <a:buNone/>
            </a:pPr>
            <a:r>
              <a:rPr lang="fr-FR" dirty="0"/>
              <a:t>Caractéristiques de ressources / Structure </a:t>
            </a:r>
          </a:p>
          <a:p>
            <a:r>
              <a:rPr lang="fr-FR" dirty="0"/>
              <a:t>L’infirmière a accès à la formation continue pour développer ses compétences techniques et relationnelles </a:t>
            </a:r>
          </a:p>
          <a:p>
            <a:r>
              <a:rPr lang="fr-FR" dirty="0"/>
              <a:t>L’infirmier dispose : </a:t>
            </a:r>
          </a:p>
          <a:p>
            <a:pPr>
              <a:buNone/>
            </a:pPr>
            <a:r>
              <a:rPr lang="fr-FR" dirty="0"/>
              <a:t>- de protocoles de soins infirmiers </a:t>
            </a:r>
          </a:p>
          <a:p>
            <a:pPr>
              <a:buNone/>
            </a:pPr>
            <a:r>
              <a:rPr lang="fr-FR" dirty="0"/>
              <a:t>- de protocoles de soins d'urgence </a:t>
            </a:r>
          </a:p>
          <a:p>
            <a:pPr>
              <a:buNone/>
            </a:pPr>
            <a:r>
              <a:rPr lang="fr-FR" dirty="0"/>
              <a:t>- de textes réglementaires qui concernent sa pratique et de protocoles de soins </a:t>
            </a:r>
          </a:p>
          <a:p>
            <a:pPr>
              <a:buNone/>
            </a:pPr>
            <a:r>
              <a:rPr lang="fr-FR" dirty="0"/>
              <a:t>- de documentation professionnelle accessible et actualisée.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42174" y="1052736"/>
            <a:ext cx="8229600" cy="1143000"/>
          </a:xfrm>
        </p:spPr>
        <p:txBody>
          <a:bodyPr/>
          <a:lstStyle/>
          <a:p>
            <a:r>
              <a:rPr lang="fr-FR" dirty="0"/>
              <a:t>UE 4,8 S6</a:t>
            </a:r>
          </a:p>
        </p:txBody>
      </p:sp>
      <p:sp>
        <p:nvSpPr>
          <p:cNvPr id="3" name="Espace réservé du contenu 2"/>
          <p:cNvSpPr>
            <a:spLocks noGrp="1"/>
          </p:cNvSpPr>
          <p:nvPr>
            <p:ph idx="1"/>
          </p:nvPr>
        </p:nvSpPr>
        <p:spPr>
          <a:xfrm>
            <a:off x="457200" y="2636912"/>
            <a:ext cx="8229600" cy="3489251"/>
          </a:xfrm>
        </p:spPr>
        <p:txBody>
          <a:bodyPr/>
          <a:lstStyle/>
          <a:p>
            <a:pPr marL="0" indent="0" algn="ctr">
              <a:buNone/>
            </a:pPr>
            <a:r>
              <a:rPr lang="fr-FR" dirty="0"/>
              <a:t>Qualité, sécurité, performance</a:t>
            </a:r>
          </a:p>
          <a:p>
            <a:pPr marL="0" indent="0" algn="ctr">
              <a:buNone/>
            </a:pPr>
            <a:r>
              <a:rPr lang="fr-FR" dirty="0" err="1"/>
              <a:t>ppt</a:t>
            </a:r>
            <a:r>
              <a:rPr lang="fr-FR" dirty="0"/>
              <a:t> 2</a:t>
            </a:r>
          </a:p>
          <a:p>
            <a:pPr marL="0" indent="0" algn="ctr">
              <a:buNone/>
            </a:pPr>
            <a:endParaRPr lang="fr-FR" dirty="0"/>
          </a:p>
        </p:txBody>
      </p:sp>
    </p:spTree>
    <p:extLst>
      <p:ext uri="{BB962C8B-B14F-4D97-AF65-F5344CB8AC3E}">
        <p14:creationId xmlns:p14="http://schemas.microsoft.com/office/powerpoint/2010/main" val="34728602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2.Qualité</a:t>
            </a:r>
            <a:r>
              <a:rPr lang="fr-FR" dirty="0"/>
              <a:t>, sécurité et performance</a:t>
            </a:r>
          </a:p>
        </p:txBody>
      </p:sp>
      <p:sp>
        <p:nvSpPr>
          <p:cNvPr id="3" name="Espace réservé du contenu 2"/>
          <p:cNvSpPr>
            <a:spLocks noGrp="1"/>
          </p:cNvSpPr>
          <p:nvPr>
            <p:ph idx="1"/>
          </p:nvPr>
        </p:nvSpPr>
        <p:spPr>
          <a:xfrm>
            <a:off x="457200" y="1700808"/>
            <a:ext cx="8229600" cy="4425355"/>
          </a:xfrm>
        </p:spPr>
        <p:txBody>
          <a:bodyPr>
            <a:normAutofit lnSpcReduction="10000"/>
          </a:bodyPr>
          <a:lstStyle/>
          <a:p>
            <a:r>
              <a:rPr lang="fr-FR" dirty="0"/>
              <a:t>Discours politique orienté vers une exigence de qualité et de sécurité des soins</a:t>
            </a:r>
          </a:p>
          <a:p>
            <a:r>
              <a:rPr lang="fr-FR" dirty="0"/>
              <a:t>Aspects de maitrise économique</a:t>
            </a:r>
          </a:p>
          <a:p>
            <a:r>
              <a:rPr lang="fr-FR" dirty="0"/>
              <a:t>Demande de la part des usagers</a:t>
            </a:r>
          </a:p>
          <a:p>
            <a:pPr lvl="1"/>
            <a:r>
              <a:rPr lang="fr-FR" dirty="0"/>
              <a:t>Bénéficier de soins de qualité</a:t>
            </a:r>
          </a:p>
          <a:p>
            <a:pPr lvl="1"/>
            <a:r>
              <a:rPr lang="fr-FR" dirty="0"/>
              <a:t>Obtenir des réparations en cas de dommages</a:t>
            </a:r>
          </a:p>
          <a:p>
            <a:pPr lvl="1"/>
            <a:endParaRPr lang="fr-FR" dirty="0"/>
          </a:p>
          <a:p>
            <a:pPr lvl="1" algn="ctr">
              <a:buNone/>
            </a:pPr>
            <a:r>
              <a:rPr lang="fr-FR" sz="4400" dirty="0"/>
              <a:t>Performance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Organisation hospitalière et performances</a:t>
            </a:r>
          </a:p>
        </p:txBody>
      </p:sp>
      <p:sp>
        <p:nvSpPr>
          <p:cNvPr id="3" name="Espace réservé du contenu 2"/>
          <p:cNvSpPr>
            <a:spLocks noGrp="1"/>
          </p:cNvSpPr>
          <p:nvPr>
            <p:ph idx="1"/>
          </p:nvPr>
        </p:nvSpPr>
        <p:spPr/>
        <p:txBody>
          <a:bodyPr/>
          <a:lstStyle/>
          <a:p>
            <a:r>
              <a:rPr lang="fr-FR" dirty="0"/>
              <a:t>L’ hôpital public remplit des missions spécifiques (soins, service public, recherche, enseignement)</a:t>
            </a:r>
          </a:p>
          <a:p>
            <a:r>
              <a:rPr lang="fr-FR" dirty="0"/>
              <a:t>Organisation fondée sur le principe de la division du travail</a:t>
            </a:r>
          </a:p>
          <a:p>
            <a:r>
              <a:rPr lang="fr-FR" dirty="0"/>
              <a:t>Relations interprofessionnelles reposant sur une hiérarchie pyramidale et un organigramme</a:t>
            </a:r>
          </a:p>
          <a:p>
            <a:endParaRPr lang="fr-F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Fonctionnement </a:t>
            </a:r>
          </a:p>
        </p:txBody>
      </p:sp>
      <p:sp>
        <p:nvSpPr>
          <p:cNvPr id="3" name="Espace réservé du contenu 2"/>
          <p:cNvSpPr>
            <a:spLocks noGrp="1"/>
          </p:cNvSpPr>
          <p:nvPr>
            <p:ph idx="1"/>
          </p:nvPr>
        </p:nvSpPr>
        <p:spPr/>
        <p:txBody>
          <a:bodyPr/>
          <a:lstStyle/>
          <a:p>
            <a:pPr marL="342900" lvl="1" indent="-342900" algn="ctr">
              <a:buNone/>
            </a:pPr>
            <a:r>
              <a:rPr lang="fr-FR" dirty="0"/>
              <a:t>Sur la base de règles administratives</a:t>
            </a:r>
          </a:p>
          <a:p>
            <a:endParaRPr lang="fr-FR" dirty="0"/>
          </a:p>
          <a:p>
            <a:pPr lvl="1"/>
            <a:r>
              <a:rPr lang="fr-FR" dirty="0"/>
              <a:t>Code de la santé publique</a:t>
            </a:r>
          </a:p>
          <a:p>
            <a:pPr lvl="1"/>
            <a:r>
              <a:rPr lang="fr-FR" dirty="0"/>
              <a:t>Décrets</a:t>
            </a:r>
          </a:p>
          <a:p>
            <a:pPr lvl="1"/>
            <a:r>
              <a:rPr lang="fr-FR" dirty="0"/>
              <a:t>Lois</a:t>
            </a:r>
          </a:p>
          <a:p>
            <a:pPr lvl="1"/>
            <a:r>
              <a:rPr lang="fr-FR" dirty="0"/>
              <a:t>Règlements intérieurs</a:t>
            </a:r>
          </a:p>
          <a:p>
            <a:pPr lvl="1"/>
            <a:r>
              <a:rPr lang="fr-FR" dirty="0"/>
              <a:t>Règles de bonnes pratiques</a:t>
            </a:r>
          </a:p>
          <a:p>
            <a:pPr lvl="1"/>
            <a:r>
              <a:rPr lang="fr-FR" dirty="0"/>
              <a:t>Procédures </a:t>
            </a:r>
          </a:p>
          <a:p>
            <a:pPr lvl="1"/>
            <a:endParaRPr lang="fr-F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Des contrôles </a:t>
            </a:r>
          </a:p>
        </p:txBody>
      </p:sp>
      <p:sp>
        <p:nvSpPr>
          <p:cNvPr id="3" name="Espace réservé du contenu 2"/>
          <p:cNvSpPr>
            <a:spLocks noGrp="1"/>
          </p:cNvSpPr>
          <p:nvPr>
            <p:ph idx="1"/>
          </p:nvPr>
        </p:nvSpPr>
        <p:spPr/>
        <p:txBody>
          <a:bodyPr>
            <a:normAutofit lnSpcReduction="10000"/>
          </a:bodyPr>
          <a:lstStyle/>
          <a:p>
            <a:r>
              <a:rPr lang="fr-FR" dirty="0"/>
              <a:t>Au niveau opérationnel (ex par le CDS en service de soins)</a:t>
            </a:r>
          </a:p>
          <a:p>
            <a:pPr lvl="1"/>
            <a:r>
              <a:rPr lang="fr-FR" dirty="0"/>
              <a:t>Respect des règles</a:t>
            </a:r>
          </a:p>
          <a:p>
            <a:pPr lvl="1"/>
            <a:r>
              <a:rPr lang="fr-FR" dirty="0"/>
              <a:t>Bonnes pratiques</a:t>
            </a:r>
          </a:p>
          <a:p>
            <a:r>
              <a:rPr lang="fr-FR" dirty="0"/>
              <a:t>Au niveau de la direction contrôle </a:t>
            </a:r>
          </a:p>
          <a:p>
            <a:pPr lvl="1"/>
            <a:r>
              <a:rPr lang="fr-FR" dirty="0"/>
              <a:t>l’organisation</a:t>
            </a:r>
          </a:p>
          <a:p>
            <a:pPr lvl="1"/>
            <a:r>
              <a:rPr lang="fr-FR" dirty="0"/>
              <a:t>La santé financière</a:t>
            </a:r>
          </a:p>
          <a:p>
            <a:pPr lvl="1"/>
            <a:r>
              <a:rPr lang="fr-FR" dirty="0"/>
              <a:t>Recommandation de l’HAS</a:t>
            </a:r>
          </a:p>
          <a:p>
            <a:pPr lvl="1"/>
            <a:r>
              <a:rPr lang="fr-FR" dirty="0"/>
              <a:t>certification</a:t>
            </a:r>
          </a:p>
          <a:p>
            <a:pPr>
              <a:buNone/>
            </a:pPr>
            <a:endParaRPr lang="fr-FR" dirty="0"/>
          </a:p>
          <a:p>
            <a:endParaRPr lang="fr-F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La performance</a:t>
            </a:r>
          </a:p>
        </p:txBody>
      </p:sp>
      <p:sp>
        <p:nvSpPr>
          <p:cNvPr id="3" name="Espace réservé du contenu 2"/>
          <p:cNvSpPr>
            <a:spLocks noGrp="1"/>
          </p:cNvSpPr>
          <p:nvPr>
            <p:ph idx="1"/>
          </p:nvPr>
        </p:nvSpPr>
        <p:spPr>
          <a:xfrm>
            <a:off x="457200" y="1484784"/>
            <a:ext cx="8229600" cy="4641379"/>
          </a:xfrm>
        </p:spPr>
        <p:txBody>
          <a:bodyPr/>
          <a:lstStyle/>
          <a:p>
            <a:pPr algn="ctr">
              <a:buNone/>
            </a:pPr>
            <a:r>
              <a:rPr lang="fr-FR" dirty="0"/>
              <a:t>Atteinte des buts fixés</a:t>
            </a:r>
          </a:p>
          <a:p>
            <a:pPr algn="ctr">
              <a:buNone/>
            </a:pPr>
            <a:endParaRPr lang="fr-FR" dirty="0"/>
          </a:p>
          <a:p>
            <a:pPr lvl="1"/>
            <a:r>
              <a:rPr lang="fr-FR" dirty="0"/>
              <a:t>Pas de dysfonctionnement dans le processus de soins</a:t>
            </a:r>
          </a:p>
          <a:p>
            <a:pPr lvl="1"/>
            <a:r>
              <a:rPr lang="fr-FR" dirty="0"/>
              <a:t>En réponse aux besoins de la population</a:t>
            </a:r>
          </a:p>
          <a:p>
            <a:pPr lvl="1"/>
            <a:r>
              <a:rPr lang="fr-FR" dirty="0"/>
              <a:t>Maintien d’un climat de travail sain et constructif</a:t>
            </a:r>
          </a:p>
          <a:p>
            <a:pPr lvl="1"/>
            <a:r>
              <a:rPr lang="fr-FR" dirty="0"/>
              <a:t>Absence ou taux minimal d’erreurs</a:t>
            </a:r>
          </a:p>
          <a:p>
            <a:pPr lvl="1"/>
            <a:r>
              <a:rPr lang="fr-FR" dirty="0"/>
              <a:t>En comparaison avec d’autres structures</a:t>
            </a:r>
          </a:p>
          <a:p>
            <a:pPr lvl="1"/>
            <a:endParaRPr lang="fr-F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692696"/>
            <a:ext cx="8229600" cy="1143000"/>
          </a:xfrm>
        </p:spPr>
        <p:txBody>
          <a:bodyPr/>
          <a:lstStyle/>
          <a:p>
            <a:r>
              <a:rPr lang="fr-FR" dirty="0"/>
              <a:t>La structure hospitalière</a:t>
            </a:r>
          </a:p>
        </p:txBody>
      </p:sp>
      <p:sp>
        <p:nvSpPr>
          <p:cNvPr id="3" name="Espace réservé du contenu 2"/>
          <p:cNvSpPr>
            <a:spLocks noGrp="1"/>
          </p:cNvSpPr>
          <p:nvPr>
            <p:ph idx="1"/>
          </p:nvPr>
        </p:nvSpPr>
        <p:spPr>
          <a:xfrm>
            <a:off x="457200" y="2204864"/>
            <a:ext cx="8229600" cy="3921299"/>
          </a:xfrm>
        </p:spPr>
        <p:txBody>
          <a:bodyPr/>
          <a:lstStyle/>
          <a:p>
            <a:r>
              <a:rPr lang="fr-FR" dirty="0"/>
              <a:t>Possède des buts et objectifs</a:t>
            </a:r>
          </a:p>
          <a:p>
            <a:r>
              <a:rPr lang="fr-FR" dirty="0"/>
              <a:t>Possède des moyens de production</a:t>
            </a:r>
          </a:p>
          <a:p>
            <a:r>
              <a:rPr lang="fr-FR" dirty="0"/>
              <a:t>Possède une culture et des valeurs</a:t>
            </a:r>
          </a:p>
          <a:p>
            <a:r>
              <a:rPr lang="fr-FR" dirty="0"/>
              <a:t>Possède une gouvernance responsable </a:t>
            </a:r>
          </a:p>
          <a:p>
            <a:endParaRPr lang="fr-FR" dirty="0"/>
          </a:p>
          <a:p>
            <a:endParaRPr lang="fr-F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836712"/>
            <a:ext cx="8229600" cy="1143000"/>
          </a:xfrm>
        </p:spPr>
        <p:txBody>
          <a:bodyPr>
            <a:normAutofit fontScale="90000"/>
          </a:bodyPr>
          <a:lstStyle/>
          <a:p>
            <a:r>
              <a:rPr lang="fr-FR" sz="3600" dirty="0"/>
              <a:t>Une qualité présente à différents niveaux</a:t>
            </a:r>
            <a:br>
              <a:rPr lang="fr-FR" sz="3600" dirty="0"/>
            </a:br>
            <a:r>
              <a:rPr lang="fr-FR" sz="3600" dirty="0"/>
              <a:t>mesurée par des indicateurs</a:t>
            </a:r>
          </a:p>
        </p:txBody>
      </p:sp>
      <p:sp>
        <p:nvSpPr>
          <p:cNvPr id="3" name="Espace réservé du contenu 2"/>
          <p:cNvSpPr>
            <a:spLocks noGrp="1"/>
          </p:cNvSpPr>
          <p:nvPr>
            <p:ph idx="1"/>
          </p:nvPr>
        </p:nvSpPr>
        <p:spPr>
          <a:xfrm>
            <a:off x="457200" y="2276872"/>
            <a:ext cx="8229600" cy="3849291"/>
          </a:xfrm>
        </p:spPr>
        <p:txBody>
          <a:bodyPr>
            <a:normAutofit lnSpcReduction="10000"/>
          </a:bodyPr>
          <a:lstStyle/>
          <a:p>
            <a:r>
              <a:rPr lang="fr-FR" dirty="0"/>
              <a:t>Au niveau opérationnel</a:t>
            </a:r>
          </a:p>
          <a:p>
            <a:r>
              <a:rPr lang="fr-FR" dirty="0"/>
              <a:t>Au niveau de la chaine de production</a:t>
            </a:r>
          </a:p>
          <a:p>
            <a:r>
              <a:rPr lang="fr-FR" dirty="0"/>
              <a:t>Au niveau du patient</a:t>
            </a:r>
          </a:p>
          <a:p>
            <a:r>
              <a:rPr lang="fr-FR" dirty="0"/>
              <a:t>Au niveau du personnel</a:t>
            </a:r>
          </a:p>
          <a:p>
            <a:endParaRPr lang="fr-FR" dirty="0"/>
          </a:p>
          <a:p>
            <a:pPr>
              <a:buNone/>
            </a:pPr>
            <a:r>
              <a:rPr lang="fr-FR" dirty="0"/>
              <a:t>Des indicateurs à chaque niveau pour mesurer la performance</a:t>
            </a:r>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768</Words>
  <Application>Microsoft Office PowerPoint</Application>
  <PresentationFormat>Affichage à l'écran (4:3)</PresentationFormat>
  <Paragraphs>125</Paragraphs>
  <Slides>19</Slides>
  <Notes>1</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19</vt:i4>
      </vt:variant>
    </vt:vector>
  </HeadingPairs>
  <TitlesOfParts>
    <vt:vector size="25" baseType="lpstr">
      <vt:lpstr>Arial</vt:lpstr>
      <vt:lpstr>Calibri</vt:lpstr>
      <vt:lpstr>Comic Sans MS</vt:lpstr>
      <vt:lpstr>Lucida Sans Unicode</vt:lpstr>
      <vt:lpstr>Times New Roman</vt:lpstr>
      <vt:lpstr>Thème Office</vt:lpstr>
      <vt:lpstr>Présentation PowerPoint</vt:lpstr>
      <vt:lpstr>UE 4,8 S6</vt:lpstr>
      <vt:lpstr>2.Qualité, sécurité et performance</vt:lpstr>
      <vt:lpstr>Organisation hospitalière et performances</vt:lpstr>
      <vt:lpstr>Fonctionnement </vt:lpstr>
      <vt:lpstr>Des contrôles </vt:lpstr>
      <vt:lpstr>La performance</vt:lpstr>
      <vt:lpstr>La structure hospitalière</vt:lpstr>
      <vt:lpstr>Une qualité présente à différents niveaux mesurée par des indicateurs</vt:lpstr>
      <vt:lpstr>Au niveau opérationnel </vt:lpstr>
      <vt:lpstr>Au niveau de la chaine de production </vt:lpstr>
      <vt:lpstr>Au niveau du patient </vt:lpstr>
      <vt:lpstr>Au niveau du personnel </vt:lpstr>
      <vt:lpstr>Indicateurs de qualité </vt:lpstr>
      <vt:lpstr>Soins infirmiers : des indicateurs </vt:lpstr>
      <vt:lpstr>Règles de bonnes pratiques</vt:lpstr>
      <vt:lpstr>Le guide du service de soins infirmiers</vt:lpstr>
      <vt:lpstr>LE CHOIX DES NORMES  </vt:lpstr>
      <vt:lpstr>Norme 1 – L’acte de soin infirmier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Soins infirmiers : normes de qualité</dc:title>
  <dc:creator>Henrion</dc:creator>
  <cp:lastModifiedBy>Henrion Daniel</cp:lastModifiedBy>
  <cp:revision>64</cp:revision>
  <dcterms:created xsi:type="dcterms:W3CDTF">2014-06-17T17:06:12Z</dcterms:created>
  <dcterms:modified xsi:type="dcterms:W3CDTF">2022-04-04T08:35:00Z</dcterms:modified>
</cp:coreProperties>
</file>