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0"/>
  </p:notesMasterIdLst>
  <p:handoutMasterIdLst>
    <p:handoutMasterId r:id="rId31"/>
  </p:handoutMasterIdLst>
  <p:sldIdLst>
    <p:sldId id="286" r:id="rId2"/>
    <p:sldId id="256" r:id="rId3"/>
    <p:sldId id="257" r:id="rId4"/>
    <p:sldId id="258" r:id="rId5"/>
    <p:sldId id="259" r:id="rId6"/>
    <p:sldId id="260" r:id="rId7"/>
    <p:sldId id="261" r:id="rId8"/>
    <p:sldId id="262" r:id="rId9"/>
    <p:sldId id="277" r:id="rId10"/>
    <p:sldId id="263" r:id="rId11"/>
    <p:sldId id="264" r:id="rId12"/>
    <p:sldId id="265" r:id="rId13"/>
    <p:sldId id="266" r:id="rId14"/>
    <p:sldId id="267" r:id="rId15"/>
    <p:sldId id="278" r:id="rId16"/>
    <p:sldId id="268" r:id="rId17"/>
    <p:sldId id="279" r:id="rId18"/>
    <p:sldId id="270" r:id="rId19"/>
    <p:sldId id="271" r:id="rId20"/>
    <p:sldId id="272" r:id="rId21"/>
    <p:sldId id="273" r:id="rId22"/>
    <p:sldId id="274" r:id="rId23"/>
    <p:sldId id="276" r:id="rId24"/>
    <p:sldId id="280" r:id="rId25"/>
    <p:sldId id="282" r:id="rId26"/>
    <p:sldId id="283" r:id="rId27"/>
    <p:sldId id="284" r:id="rId28"/>
    <p:sldId id="285"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6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fr-FR"/>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5E2FC31C-BC78-4A5F-A333-2E3840D77999}" type="datetimeFigureOut">
              <a:rPr lang="fr-FR"/>
              <a:pPr>
                <a:defRPr/>
              </a:pPr>
              <a:t>05/04/2022</a:t>
            </a:fld>
            <a:endParaRPr lang="fr-FR"/>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fr-FR"/>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FF518168-957E-4019-86AD-E577DB5AFFF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DBBB5E-2591-4417-BF7A-78DA674C7F52}" type="datetimeFigureOut">
              <a:rPr lang="fr-FR" smtClean="0"/>
              <a:t>05/04/2022</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1FA8DB2-26F5-4F27-8582-C625E6E70CC5}" type="slidenum">
              <a:rPr lang="fr-FR" smtClean="0"/>
              <a:t>‹N°›</a:t>
            </a:fld>
            <a:endParaRPr lang="fr-FR"/>
          </a:p>
        </p:txBody>
      </p:sp>
    </p:spTree>
    <p:extLst>
      <p:ext uri="{BB962C8B-B14F-4D97-AF65-F5344CB8AC3E}">
        <p14:creationId xmlns:p14="http://schemas.microsoft.com/office/powerpoint/2010/main" val="43058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B1E5A4A-1921-4B55-863B-770369585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297A711-709B-4B26-B226-838877A33933}" type="slidenum">
              <a:rPr lang="fr-FR" altLang="fr-FR" smtClean="0"/>
              <a:pPr fontAlgn="base">
                <a:spcBef>
                  <a:spcPct val="0"/>
                </a:spcBef>
                <a:spcAft>
                  <a:spcPct val="0"/>
                </a:spcAft>
              </a:pPr>
              <a:t>1</a:t>
            </a:fld>
            <a:endParaRPr lang="fr-FR" altLang="fr-FR"/>
          </a:p>
        </p:txBody>
      </p:sp>
      <p:sp>
        <p:nvSpPr>
          <p:cNvPr id="21507" name="Text Box 2">
            <a:extLst>
              <a:ext uri="{FF2B5EF4-FFF2-40B4-BE49-F238E27FC236}">
                <a16:creationId xmlns:a16="http://schemas.microsoft.com/office/drawing/2014/main" id="{84CF54C4-53CD-43F8-8A0F-23C1F112805B}"/>
              </a:ext>
            </a:extLst>
          </p:cNvPr>
          <p:cNvSpPr txBox="1">
            <a:spLocks noChangeArrowheads="1"/>
          </p:cNvSpPr>
          <p:nvPr/>
        </p:nvSpPr>
        <p:spPr bwMode="auto">
          <a:xfrm>
            <a:off x="1133475" y="744538"/>
            <a:ext cx="4532313" cy="3722687"/>
          </a:xfrm>
          <a:prstGeom prst="rect">
            <a:avLst/>
          </a:prstGeom>
          <a:solidFill>
            <a:srgbClr val="FFFFFF"/>
          </a:solidFill>
          <a:ln w="9525">
            <a:solidFill>
              <a:srgbClr val="000000"/>
            </a:solidFill>
            <a:miter lim="800000"/>
            <a:headEnd/>
            <a:tailEnd/>
          </a:ln>
        </p:spPr>
        <p:txBody>
          <a:bodyPr wrap="none" lIns="92686" tIns="46343" rIns="92686" bIns="46343"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fr-FR" altLang="fr-FR" sz="1800">
              <a:latin typeface="Arial" panose="020B0604020202020204" pitchFamily="34" charset="0"/>
            </a:endParaRPr>
          </a:p>
        </p:txBody>
      </p:sp>
      <p:sp>
        <p:nvSpPr>
          <p:cNvPr id="21508" name="Rectangle 3">
            <a:extLst>
              <a:ext uri="{FF2B5EF4-FFF2-40B4-BE49-F238E27FC236}">
                <a16:creationId xmlns:a16="http://schemas.microsoft.com/office/drawing/2014/main" id="{84046FB2-2D87-4531-8C25-A9732028F4C6}"/>
              </a:ext>
            </a:extLst>
          </p:cNvPr>
          <p:cNvSpPr>
            <a:spLocks noGrp="1" noChangeArrowheads="1"/>
          </p:cNvSpPr>
          <p:nvPr>
            <p:ph type="body"/>
          </p:nvPr>
        </p:nvSpPr>
        <p:spPr>
          <a:xfrm>
            <a:off x="906463" y="4714875"/>
            <a:ext cx="4984750"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a:defRPr/>
            </a:pPr>
            <a:fld id="{AD4D4236-0BD1-452E-8561-0CAE3BED7076}" type="datetimeFigureOut">
              <a:rPr lang="fr-FR" smtClean="0"/>
              <a:pPr>
                <a:defRPr/>
              </a:pPr>
              <a:t>05/04/2022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18A5D37-2388-4054-B2BA-6E20736E77E5}" type="slidenum">
              <a:rPr lang="fr-FR" smtClean="0"/>
              <a:pPr>
                <a:defRPr/>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21674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2C3369DB-2860-449D-BBEE-FAB83A208858}" type="datetimeFigureOut">
              <a:rPr lang="fr-FR" smtClean="0"/>
              <a:pPr>
                <a:defRPr/>
              </a:pPr>
              <a:t>05/04/2022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6BCB8A7-6E65-40A9-ADE6-D49E7360292E}" type="slidenum">
              <a:rPr lang="fr-FR" smtClean="0"/>
              <a:pPr>
                <a:defRPr/>
              </a:pPr>
              <a:t>‹N°›</a:t>
            </a:fld>
            <a:endParaRPr lang="fr-FR"/>
          </a:p>
        </p:txBody>
      </p:sp>
    </p:spTree>
    <p:extLst>
      <p:ext uri="{BB962C8B-B14F-4D97-AF65-F5344CB8AC3E}">
        <p14:creationId xmlns:p14="http://schemas.microsoft.com/office/powerpoint/2010/main" val="420862668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E0C55895-DFB0-4FC9-8851-944ECAB7E550}" type="datetimeFigureOut">
              <a:rPr lang="fr-FR" smtClean="0"/>
              <a:pPr>
                <a:defRPr/>
              </a:pPr>
              <a:t>05/04/2022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50DE20B-C484-4F6E-AAF7-DC662DEAFCF1}" type="slidenum">
              <a:rPr lang="fr-FR" smtClean="0"/>
              <a:pPr>
                <a:defRPr/>
              </a:pPr>
              <a:t>‹N°›</a:t>
            </a:fld>
            <a:endParaRPr lang="fr-FR"/>
          </a:p>
        </p:txBody>
      </p:sp>
    </p:spTree>
    <p:extLst>
      <p:ext uri="{BB962C8B-B14F-4D97-AF65-F5344CB8AC3E}">
        <p14:creationId xmlns:p14="http://schemas.microsoft.com/office/powerpoint/2010/main" val="25843590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502E741D-163F-4902-A261-F79673E5F0BC}" type="datetimeFigureOut">
              <a:rPr lang="fr-FR" smtClean="0"/>
              <a:pPr>
                <a:defRPr/>
              </a:pPr>
              <a:t>05/04/2022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BEA4BA2-D8B1-4CB8-93BF-B27D5D103F0F}" type="slidenum">
              <a:rPr lang="fr-FR" smtClean="0"/>
              <a:pPr>
                <a:defRPr/>
              </a:pPr>
              <a:t>‹N°›</a:t>
            </a:fld>
            <a:endParaRPr lang="fr-FR"/>
          </a:p>
        </p:txBody>
      </p:sp>
    </p:spTree>
    <p:extLst>
      <p:ext uri="{BB962C8B-B14F-4D97-AF65-F5344CB8AC3E}">
        <p14:creationId xmlns:p14="http://schemas.microsoft.com/office/powerpoint/2010/main" val="247174480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C28F0EBE-CB91-46CA-808D-89F87DAC6476}" type="datetimeFigureOut">
              <a:rPr lang="fr-FR" smtClean="0"/>
              <a:pPr>
                <a:defRPr/>
              </a:pPr>
              <a:t>05/04/2022</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AA6DD2EA-189C-47B5-A9E4-45DC1A081F29}" type="slidenum">
              <a:rPr lang="fr-FR" smtClean="0"/>
              <a:pPr>
                <a:defRPr/>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23672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164F0BCC-3054-45CD-98E5-A0FB741CFC52}" type="datetimeFigureOut">
              <a:rPr lang="fr-FR" smtClean="0"/>
              <a:pPr>
                <a:defRPr/>
              </a:pPr>
              <a:t>05/04/2022</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C28FE4C-AF5A-44E7-A11E-4B6420CB0309}" type="slidenum">
              <a:rPr lang="fr-FR" smtClean="0"/>
              <a:pPr>
                <a:defRPr/>
              </a:pPr>
              <a:t>‹N°›</a:t>
            </a:fld>
            <a:endParaRPr lang="fr-FR"/>
          </a:p>
        </p:txBody>
      </p:sp>
    </p:spTree>
    <p:extLst>
      <p:ext uri="{BB962C8B-B14F-4D97-AF65-F5344CB8AC3E}">
        <p14:creationId xmlns:p14="http://schemas.microsoft.com/office/powerpoint/2010/main" val="308206094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8DC89E4E-48D5-4CBB-9A29-D888192D4846}" type="datetimeFigureOut">
              <a:rPr lang="fr-FR" smtClean="0"/>
              <a:pPr>
                <a:defRPr/>
              </a:pPr>
              <a:t>05/04/2022</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9632C821-5CDF-4335-BD43-967C32B91C36}" type="slidenum">
              <a:rPr lang="fr-FR" smtClean="0"/>
              <a:pPr>
                <a:defRPr/>
              </a:pPr>
              <a:t>‹N°›</a:t>
            </a:fld>
            <a:endParaRPr lang="fr-FR"/>
          </a:p>
        </p:txBody>
      </p:sp>
    </p:spTree>
    <p:extLst>
      <p:ext uri="{BB962C8B-B14F-4D97-AF65-F5344CB8AC3E}">
        <p14:creationId xmlns:p14="http://schemas.microsoft.com/office/powerpoint/2010/main" val="231359847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EE7FDFCA-A406-4CD3-83D8-390B8AFC40DE}" type="datetimeFigureOut">
              <a:rPr lang="fr-FR" smtClean="0"/>
              <a:pPr>
                <a:defRPr/>
              </a:pPr>
              <a:t>05/04/2022</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59802896-BA19-4ABF-A209-03AE7AE97196}" type="slidenum">
              <a:rPr lang="fr-FR" smtClean="0"/>
              <a:pPr>
                <a:defRPr/>
              </a:pPr>
              <a:t>‹N°›</a:t>
            </a:fld>
            <a:endParaRPr lang="fr-FR"/>
          </a:p>
        </p:txBody>
      </p:sp>
    </p:spTree>
    <p:extLst>
      <p:ext uri="{BB962C8B-B14F-4D97-AF65-F5344CB8AC3E}">
        <p14:creationId xmlns:p14="http://schemas.microsoft.com/office/powerpoint/2010/main" val="215160230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ABB8706-C038-49E8-A2B9-AA7C8C4AED4C}" type="datetimeFigureOut">
              <a:rPr lang="fr-FR" smtClean="0"/>
              <a:pPr>
                <a:defRPr/>
              </a:pPr>
              <a:t>05/04/2022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fr-FR"/>
          </a:p>
        </p:txBody>
      </p:sp>
      <p:sp>
        <p:nvSpPr>
          <p:cNvPr id="9" name="Slide Number Placeholder 8"/>
          <p:cNvSpPr>
            <a:spLocks noGrp="1"/>
          </p:cNvSpPr>
          <p:nvPr>
            <p:ph type="sldNum" sz="quarter" idx="12"/>
          </p:nvPr>
        </p:nvSpPr>
        <p:spPr/>
        <p:txBody>
          <a:bodyPr/>
          <a:lstStyle/>
          <a:p>
            <a:pPr>
              <a:defRPr/>
            </a:pPr>
            <a:fld id="{21BE4D69-9679-4100-A73C-446EACA7E20E}" type="slidenum">
              <a:rPr lang="fr-FR" smtClean="0"/>
              <a:pPr>
                <a:defRPr/>
              </a:pPr>
              <a:t>‹N°›</a:t>
            </a:fld>
            <a:endParaRPr lang="fr-FR"/>
          </a:p>
        </p:txBody>
      </p:sp>
    </p:spTree>
    <p:extLst>
      <p:ext uri="{BB962C8B-B14F-4D97-AF65-F5344CB8AC3E}">
        <p14:creationId xmlns:p14="http://schemas.microsoft.com/office/powerpoint/2010/main" val="100848169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300B7B2-A05A-44A0-85C8-DFE7C0279178}" type="datetimeFigureOut">
              <a:rPr lang="fr-FR" smtClean="0"/>
              <a:pPr>
                <a:defRPr/>
              </a:pPr>
              <a:t>05/04/2022</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12A7580-9391-4EA9-982F-A504182C3B21}" type="slidenum">
              <a:rPr lang="fr-FR" smtClean="0"/>
              <a:pPr>
                <a:defRPr/>
              </a:pPr>
              <a:t>‹N°›</a:t>
            </a:fld>
            <a:endParaRPr lang="fr-FR"/>
          </a:p>
        </p:txBody>
      </p:sp>
    </p:spTree>
    <p:extLst>
      <p:ext uri="{BB962C8B-B14F-4D97-AF65-F5344CB8AC3E}">
        <p14:creationId xmlns:p14="http://schemas.microsoft.com/office/powerpoint/2010/main" val="254805987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2511768B-D3D7-4318-83C5-FAE479B58924}" type="datetimeFigureOut">
              <a:rPr lang="fr-FR" smtClean="0"/>
              <a:pPr>
                <a:defRPr/>
              </a:pPr>
              <a:t>05/04/2022</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60D02E9F-A542-4541-A5C7-285D8563B368}" type="slidenum">
              <a:rPr lang="fr-FR" smtClean="0"/>
              <a:pPr>
                <a:defRPr/>
              </a:pPr>
              <a:t>‹N°›</a:t>
            </a:fld>
            <a:endParaRPr lang="fr-FR"/>
          </a:p>
        </p:txBody>
      </p:sp>
    </p:spTree>
    <p:extLst>
      <p:ext uri="{BB962C8B-B14F-4D97-AF65-F5344CB8AC3E}">
        <p14:creationId xmlns:p14="http://schemas.microsoft.com/office/powerpoint/2010/main" val="353037629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B032412F-20C4-4494-BCB5-6F96F2FCEF37}" type="datetimeFigureOut">
              <a:rPr lang="fr-FR" smtClean="0"/>
              <a:pPr>
                <a:defRPr/>
              </a:pPr>
              <a:t>05/04/2022</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4B40DA0-444C-42DC-B573-09ABA85644D6}" type="slidenum">
              <a:rPr lang="fr-FR" smtClean="0"/>
              <a:pPr>
                <a:defRPr/>
              </a:pPr>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8510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dissolv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F39D4B5E-1AF7-43E5-84AF-3A0349835BF7}"/>
              </a:ext>
            </a:extLst>
          </p:cNvPr>
          <p:cNvSpPr txBox="1">
            <a:spLocks noChangeArrowheads="1"/>
          </p:cNvSpPr>
          <p:nvPr/>
        </p:nvSpPr>
        <p:spPr bwMode="auto">
          <a:xfrm>
            <a:off x="179388" y="498475"/>
            <a:ext cx="8659812" cy="7204075"/>
          </a:xfrm>
          <a:custGeom>
            <a:avLst/>
            <a:gdLst>
              <a:gd name="connsiteX0" fmla="*/ 0 w 8659812"/>
              <a:gd name="connsiteY0" fmla="*/ 0 h 4279900"/>
              <a:gd name="connsiteX1" fmla="*/ 8659812 w 8659812"/>
              <a:gd name="connsiteY1" fmla="*/ 0 h 4279900"/>
              <a:gd name="connsiteX2" fmla="*/ 8659812 w 8659812"/>
              <a:gd name="connsiteY2" fmla="*/ 4279900 h 4279900"/>
              <a:gd name="connsiteX3" fmla="*/ 0 w 8659812"/>
              <a:gd name="connsiteY3" fmla="*/ 4279900 h 4279900"/>
              <a:gd name="connsiteX4" fmla="*/ 0 w 8659812"/>
              <a:gd name="connsiteY4" fmla="*/ 0 h 427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812" h="4279900">
                <a:moveTo>
                  <a:pt x="0" y="0"/>
                </a:moveTo>
                <a:lnTo>
                  <a:pt x="8659812" y="0"/>
                </a:lnTo>
                <a:lnTo>
                  <a:pt x="8659812" y="4279900"/>
                </a:lnTo>
                <a:lnTo>
                  <a:pt x="0" y="4279900"/>
                </a:lnTo>
                <a:lnTo>
                  <a:pt x="0" y="0"/>
                </a:lnTo>
                <a:close/>
              </a:path>
            </a:pathLst>
          </a:custGeom>
          <a:noFill/>
          <a:ln w="9525">
            <a:noFill/>
            <a:round/>
            <a:headEnd/>
            <a:tailEnd/>
          </a:ln>
          <a:effectLst/>
        </p:spPr>
        <p:txBody>
          <a:bodyPr lIns="90000" tIns="46800" rIns="90000" bIns="46800">
            <a:spAutoFit/>
          </a:bodyPr>
          <a:lstStyle/>
          <a:p>
            <a:pPr algn="ctr" defTabSz="449263" eaLnBrk="1" fontAlgn="auto" hangingPunct="1">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400" b="1" dirty="0">
              <a:solidFill>
                <a:srgbClr val="FFFFFF"/>
              </a:solidFill>
              <a:latin typeface="Times New Roman" pitchFamily="18" charset="0"/>
              <a:cs typeface="Times New Roman" pitchFamily="18" charset="0"/>
            </a:endParaRPr>
          </a:p>
          <a:p>
            <a:pPr algn="ctr" defTabSz="449263" eaLnBrk="1" fontAlgn="auto" hangingPunct="1">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400" b="1" dirty="0">
              <a:solidFill>
                <a:srgbClr val="FFFFFF"/>
              </a:solidFill>
              <a:latin typeface="Times New Roman" pitchFamily="18" charset="0"/>
              <a:cs typeface="Times New Roman" pitchFamily="18" charset="0"/>
            </a:endParaRPr>
          </a:p>
          <a:p>
            <a:pPr algn="ctr" defTabSz="449263" eaLnBrk="1" fontAlgn="auto" hangingPunct="1">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600" b="1" dirty="0">
              <a:solidFill>
                <a:srgbClr val="FFFFFF"/>
              </a:solidFill>
              <a:latin typeface="Times New Roman" pitchFamily="18" charset="0"/>
              <a:cs typeface="Times New Roman" pitchFamily="18" charset="0"/>
            </a:endParaRPr>
          </a:p>
          <a:p>
            <a:pPr algn="ctr" defTabSz="449263" eaLnBrk="1" fontAlgn="auto" hangingPunct="1">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dirty="0">
                <a:solidFill>
                  <a:srgbClr val="FFFFFF"/>
                </a:solidFill>
                <a:latin typeface="Times New Roman" pitchFamily="18" charset="0"/>
                <a:cs typeface="Times New Roman" pitchFamily="18" charset="0"/>
              </a:rPr>
              <a:t>	           </a:t>
            </a:r>
            <a:endParaRPr lang="en-GB" sz="3600" b="1" dirty="0">
              <a:solidFill>
                <a:srgbClr val="FFFFFF"/>
              </a:solidFill>
              <a:latin typeface="Times New Roman" pitchFamily="18" charset="0"/>
              <a:cs typeface="Times New Roman" pitchFamily="18" charset="0"/>
            </a:endParaRP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3600" b="1" dirty="0">
              <a:effectLst>
                <a:outerShdw blurRad="38100" dist="38100" dir="2700000" algn="tl">
                  <a:srgbClr val="000000"/>
                </a:outerShdw>
              </a:effectLst>
              <a:latin typeface="Arial" charset="0"/>
            </a:endParaRP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400" dirty="0">
                <a:effectLst>
                  <a:outerShdw blurRad="38100" dist="38100" dir="2700000" algn="tl">
                    <a:srgbClr val="000000"/>
                  </a:outerShdw>
                </a:effectLst>
                <a:latin typeface="Arial" charset="0"/>
              </a:rPr>
              <a:t>« </a:t>
            </a:r>
            <a:r>
              <a:rPr lang="fr-FR" sz="4400" dirty="0">
                <a:latin typeface="Arial" charset="0"/>
              </a:rPr>
              <a:t>Qualité des soins, évaluation des pratiques</a:t>
            </a:r>
            <a:r>
              <a:rPr lang="fr-FR" sz="4400" dirty="0">
                <a:effectLst>
                  <a:outerShdw blurRad="38100" dist="38100" dir="2700000" algn="tl">
                    <a:srgbClr val="000000"/>
                  </a:outerShdw>
                </a:effectLst>
                <a:latin typeface="Arial" charset="0"/>
              </a:rPr>
              <a:t> »</a:t>
            </a: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400" dirty="0">
                <a:effectLst>
                  <a:outerShdw blurRad="38100" dist="38100" dir="2700000" algn="tl">
                    <a:srgbClr val="000000"/>
                  </a:outerShdw>
                </a:effectLst>
                <a:cs typeface="Arial" pitchFamily="34" charset="0"/>
              </a:rPr>
              <a:t>U.E 4.8 S6</a:t>
            </a:r>
            <a:r>
              <a:rPr lang="fr-FR" sz="2800" dirty="0">
                <a:effectLst>
                  <a:outerShdw blurRad="38100" dist="38100" dir="2700000" algn="tl">
                    <a:srgbClr val="000000"/>
                  </a:outerShdw>
                </a:effectLst>
                <a:cs typeface="Arial" pitchFamily="34" charset="0"/>
              </a:rPr>
              <a:t> </a:t>
            </a: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800" dirty="0">
              <a:effectLst>
                <a:outerShdw blurRad="38100" dist="38100" dir="2700000" algn="tl">
                  <a:srgbClr val="000000"/>
                </a:outerShdw>
              </a:effectLst>
              <a:cs typeface="Arial" pitchFamily="34" charset="0"/>
            </a:endParaRP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dirty="0">
                <a:effectLst>
                  <a:outerShdw blurRad="38100" dist="38100" dir="2700000" algn="tl">
                    <a:srgbClr val="000000"/>
                  </a:outerShdw>
                </a:effectLst>
                <a:cs typeface="Arial" pitchFamily="34" charset="0"/>
              </a:rPr>
              <a:t>Promotion 2019 / 2022</a:t>
            </a: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dirty="0">
                <a:effectLst>
                  <a:outerShdw blurRad="38100" dist="38100" dir="2700000" algn="tl">
                    <a:srgbClr val="000000"/>
                  </a:outerShdw>
                </a:effectLst>
                <a:cs typeface="Arial" pitchFamily="34" charset="0"/>
              </a:rPr>
              <a:t>2021 / 2022  </a:t>
            </a:r>
          </a:p>
          <a:p>
            <a:pPr algn="ctr" defTabSz="449263" eaLnBrk="1" fontAlgn="auto" hangingPunct="1">
              <a:lnSpc>
                <a:spcPct val="95000"/>
              </a:lnSpc>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dirty="0">
                <a:effectLst>
                  <a:outerShdw blurRad="38100" dist="38100" dir="2700000" algn="tl">
                    <a:srgbClr val="000000"/>
                  </a:outerShdw>
                </a:effectLst>
                <a:cs typeface="Arial" pitchFamily="34" charset="0"/>
              </a:rPr>
              <a:t>Daniel HENRION          </a:t>
            </a:r>
            <a:r>
              <a:rPr lang="fr-FR" sz="2800" dirty="0">
                <a:solidFill>
                  <a:schemeClr val="tx2">
                    <a:lumMod val="75000"/>
                  </a:schemeClr>
                </a:solidFill>
                <a:effectLst>
                  <a:outerShdw blurRad="38100" dist="38100" dir="2700000" algn="tl">
                    <a:srgbClr val="000000"/>
                  </a:outerShdw>
                </a:effectLst>
                <a:cs typeface="Arial" pitchFamily="34" charset="0"/>
              </a:rPr>
              <a:t>    </a:t>
            </a:r>
          </a:p>
          <a:p>
            <a:pPr defTabSz="449263"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4000" dirty="0">
              <a:solidFill>
                <a:schemeClr val="bg1"/>
              </a:solidFill>
              <a:latin typeface="Comic Sans MS" pitchFamily="66" charset="0"/>
              <a:cs typeface="Lucida Sans Unicode" pitchFamily="34" charset="0"/>
            </a:endParaRPr>
          </a:p>
          <a:p>
            <a:pPr defTabSz="449263" eaLnBrk="1" fontAlgn="auto" hangingPunct="1">
              <a:spcBef>
                <a:spcPts val="0"/>
              </a:spcBef>
              <a:spcAft>
                <a:spcPts val="0"/>
              </a:spcAft>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chemeClr val="bg1"/>
              </a:solidFill>
              <a:latin typeface="Comic Sans MS" pitchFamily="66" charset="0"/>
              <a:cs typeface="Times New Roman" pitchFamily="18" charset="0"/>
            </a:endParaRPr>
          </a:p>
          <a:p>
            <a:pPr defTabSz="449263"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5400" dirty="0">
                <a:solidFill>
                  <a:schemeClr val="bg1"/>
                </a:solidFill>
                <a:latin typeface="Comic Sans MS" pitchFamily="66" charset="0"/>
                <a:cs typeface="Times New Roman" pitchFamily="18" charset="0"/>
              </a:rPr>
              <a:t>         </a:t>
            </a:r>
          </a:p>
        </p:txBody>
      </p:sp>
      <p:sp>
        <p:nvSpPr>
          <p:cNvPr id="37892" name="Rectangle 4">
            <a:extLst>
              <a:ext uri="{FF2B5EF4-FFF2-40B4-BE49-F238E27FC236}">
                <a16:creationId xmlns:a16="http://schemas.microsoft.com/office/drawing/2014/main" id="{231A2064-17F7-400F-BF4B-2E525108AA3B}"/>
              </a:ext>
            </a:extLst>
          </p:cNvPr>
          <p:cNvSpPr>
            <a:spLocks noChangeArrowheads="1"/>
          </p:cNvSpPr>
          <p:nvPr/>
        </p:nvSpPr>
        <p:spPr bwMode="auto">
          <a:xfrm>
            <a:off x="5816600" y="3778250"/>
            <a:ext cx="184150" cy="439738"/>
          </a:xfrm>
          <a:prstGeom prst="rect">
            <a:avLst/>
          </a:prstGeom>
          <a:noFill/>
          <a:ln w="9525">
            <a:noFill/>
            <a:miter lim="800000"/>
            <a:headEnd/>
            <a:tailEnd/>
          </a:ln>
          <a:effectLst/>
        </p:spPr>
        <p:txBody>
          <a:bodyPr wrap="none">
            <a:spAutoFit/>
          </a:bodyPr>
          <a:lstStyle/>
          <a:p>
            <a:pPr eaLnBrk="1" fontAlgn="auto" hangingPunct="1">
              <a:lnSpc>
                <a:spcPct val="95000"/>
              </a:lnSpc>
              <a:spcBef>
                <a:spcPts val="0"/>
              </a:spcBef>
              <a:spcAft>
                <a:spcPts val="0"/>
              </a:spcAft>
              <a:buClr>
                <a:srgbClr val="FFFFFF"/>
              </a:buClr>
              <a:buSzPct val="100000"/>
              <a:buFont typeface="Times New Roman" pitchFamily="18" charset="0"/>
              <a:buNone/>
              <a:defRPr/>
            </a:pPr>
            <a:endParaRPr lang="fr-FR" sz="2400" u="sng">
              <a:solidFill>
                <a:srgbClr val="FFCC66"/>
              </a:solidFill>
              <a:effectLst>
                <a:outerShdw blurRad="38100" dist="38100" dir="2700000" algn="tl">
                  <a:srgbClr val="000000"/>
                </a:outerShdw>
              </a:effectLst>
              <a:latin typeface="Times New Roman" pitchFamily="18" charset="0"/>
              <a:cs typeface="Lucida Sans Unicode" pitchFamily="34" charset="0"/>
            </a:endParaRPr>
          </a:p>
        </p:txBody>
      </p:sp>
      <p:sp>
        <p:nvSpPr>
          <p:cNvPr id="20484" name="Espace réservé du numéro de diapositive 6">
            <a:extLst>
              <a:ext uri="{FF2B5EF4-FFF2-40B4-BE49-F238E27FC236}">
                <a16:creationId xmlns:a16="http://schemas.microsoft.com/office/drawing/2014/main" id="{465AFC34-3343-4685-9051-80D66216D9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17A0746-64CF-4D21-A519-B66BBA51B7EF}" type="slidenum">
              <a:rPr lang="fr-FR" altLang="fr-FR" sz="1200" smtClean="0">
                <a:solidFill>
                  <a:srgbClr val="045C75"/>
                </a:solidFill>
                <a:latin typeface="Arial" panose="020B0604020202020204" pitchFamily="34" charset="0"/>
              </a:rPr>
              <a:pPr fontAlgn="base">
                <a:spcBef>
                  <a:spcPct val="0"/>
                </a:spcBef>
                <a:spcAft>
                  <a:spcPct val="0"/>
                </a:spcAft>
                <a:buClrTx/>
                <a:buFontTx/>
                <a:buNone/>
              </a:pPr>
              <a:t>1</a:t>
            </a:fld>
            <a:endParaRPr lang="fr-FR" altLang="fr-FR" sz="1200">
              <a:solidFill>
                <a:srgbClr val="045C75"/>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downLeft)">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algn="ctr" eaLnBrk="1" hangingPunct="1"/>
            <a:r>
              <a:rPr lang="fr-FR" dirty="0"/>
              <a:t>INDICATEUR : objectifs</a:t>
            </a:r>
          </a:p>
        </p:txBody>
      </p:sp>
      <p:sp>
        <p:nvSpPr>
          <p:cNvPr id="22530" name="Espace réservé du contenu 2"/>
          <p:cNvSpPr>
            <a:spLocks noGrp="1"/>
          </p:cNvSpPr>
          <p:nvPr>
            <p:ph idx="1"/>
          </p:nvPr>
        </p:nvSpPr>
        <p:spPr>
          <a:xfrm>
            <a:off x="822959" y="2204864"/>
            <a:ext cx="7543801" cy="3664230"/>
          </a:xfrm>
        </p:spPr>
        <p:txBody>
          <a:bodyPr>
            <a:normAutofit/>
          </a:bodyPr>
          <a:lstStyle/>
          <a:p>
            <a:pPr eaLnBrk="1" hangingPunct="1"/>
            <a:r>
              <a:rPr lang="fr-FR" sz="2800" dirty="0"/>
              <a:t>Le choix des indicateurs va permettre de définir précisément ce que l’on veut faire</a:t>
            </a:r>
          </a:p>
          <a:p>
            <a:pPr eaLnBrk="1" hangingPunct="1"/>
            <a:r>
              <a:rPr lang="fr-FR" sz="2800" dirty="0"/>
              <a:t>Leur mise en forme et leur suivi amènera à vérifier que l’on est bien en train de faire ce que l’on a dit et à développer des plans d’action nécessaires pour réduire les écarts.</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DIFFERENTS TYPES D’INDICATEURS</a:t>
            </a:r>
          </a:p>
        </p:txBody>
      </p:sp>
      <p:sp>
        <p:nvSpPr>
          <p:cNvPr id="3" name="Espace réservé du contenu 2"/>
          <p:cNvSpPr>
            <a:spLocks noGrp="1"/>
          </p:cNvSpPr>
          <p:nvPr>
            <p:ph idx="1"/>
          </p:nvPr>
        </p:nvSpPr>
        <p:spPr/>
        <p:txBody>
          <a:bodyPr>
            <a:normAutofit/>
          </a:bodyPr>
          <a:lstStyle/>
          <a:p>
            <a:pPr marL="274320" indent="-274320" algn="ctr" eaLnBrk="1" fontAlgn="auto" hangingPunct="1">
              <a:spcAft>
                <a:spcPts val="0"/>
              </a:spcAft>
              <a:buClr>
                <a:schemeClr val="accent3"/>
              </a:buClr>
              <a:buFont typeface="Wingdings 2"/>
              <a:buNone/>
              <a:defRPr/>
            </a:pPr>
            <a:r>
              <a:rPr lang="fr-FR" u="sng" dirty="0">
                <a:solidFill>
                  <a:srgbClr val="FF0000"/>
                </a:solidFill>
              </a:rPr>
              <a:t>Les indicateurs de structure (ressources)</a:t>
            </a:r>
          </a:p>
          <a:p>
            <a:pPr marL="274320" indent="-274320" eaLnBrk="1" fontAlgn="auto" hangingPunct="1">
              <a:spcAft>
                <a:spcPts val="0"/>
              </a:spcAft>
              <a:buClr>
                <a:schemeClr val="accent3"/>
              </a:buClr>
              <a:buFont typeface="Wingdings 2"/>
              <a:buNone/>
              <a:defRPr/>
            </a:pPr>
            <a:r>
              <a:rPr lang="fr-FR" dirty="0"/>
              <a:t>Ce sont des moyens humains, les équipements et les ressources financières nécessaires à la prise en charge des patients</a:t>
            </a:r>
          </a:p>
          <a:p>
            <a:pPr marL="274320" indent="-274320" eaLnBrk="1" fontAlgn="auto" hangingPunct="1">
              <a:spcAft>
                <a:spcPts val="0"/>
              </a:spcAft>
              <a:buClr>
                <a:schemeClr val="accent3"/>
              </a:buClr>
              <a:buFont typeface="Wingdings 2"/>
              <a:buNone/>
              <a:defRPr/>
            </a:pPr>
            <a:endParaRPr lang="fr-FR" dirty="0"/>
          </a:p>
          <a:p>
            <a:pPr marL="274320" indent="-274320" eaLnBrk="1" fontAlgn="auto" hangingPunct="1">
              <a:spcAft>
                <a:spcPts val="0"/>
              </a:spcAft>
              <a:buClr>
                <a:schemeClr val="accent3"/>
              </a:buClr>
              <a:buFont typeface="Wingdings 2"/>
              <a:buNone/>
              <a:defRPr/>
            </a:pPr>
            <a:r>
              <a:rPr lang="fr-FR" u="sng" dirty="0"/>
              <a:t>Exemple:</a:t>
            </a:r>
          </a:p>
          <a:p>
            <a:pPr marL="274320" indent="-274320" eaLnBrk="1" fontAlgn="auto" hangingPunct="1">
              <a:spcAft>
                <a:spcPts val="0"/>
              </a:spcAft>
              <a:buClr>
                <a:schemeClr val="accent3"/>
              </a:buClr>
              <a:buFont typeface="Wingdings 2"/>
              <a:buNone/>
              <a:defRPr/>
            </a:pPr>
            <a:r>
              <a:rPr lang="fr-FR" dirty="0"/>
              <a:t>Nombre de médecins, de soignants, de salles d’intervention </a:t>
            </a:r>
            <a:r>
              <a:rPr lang="fr-FR" dirty="0" err="1"/>
              <a:t>etc</a:t>
            </a:r>
            <a:r>
              <a:rPr lang="fr-FR" dirty="0"/>
              <a:t>… dans un établissement de santé donné</a:t>
            </a:r>
          </a:p>
          <a:p>
            <a:pPr marL="274320" indent="-274320" eaLnBrk="1" fontAlgn="auto" hangingPunct="1">
              <a:spcAft>
                <a:spcPts val="0"/>
              </a:spcAft>
              <a:buClr>
                <a:schemeClr val="accent3"/>
              </a:buClr>
              <a:buFont typeface="Wingdings 2"/>
              <a:buNone/>
              <a:defRPr/>
            </a:pPr>
            <a:r>
              <a:rPr lang="fr-FR" dirty="0"/>
              <a:t>Nombre d’appareils d’imagerie par résonnance magnétique, de places d’hémodialyse </a:t>
            </a:r>
            <a:r>
              <a:rPr lang="fr-FR" dirty="0" err="1"/>
              <a:t>etc</a:t>
            </a:r>
            <a:r>
              <a:rPr lang="fr-FR" dirty="0"/>
              <a:t>… dans un territoire sanitaire donnée</a:t>
            </a:r>
          </a:p>
          <a:p>
            <a:pPr marL="274320" indent="-274320" eaLnBrk="1" fontAlgn="auto" hangingPunct="1">
              <a:spcAft>
                <a:spcPts val="0"/>
              </a:spcAft>
              <a:buClr>
                <a:schemeClr val="accent3"/>
              </a:buClr>
              <a:buFont typeface="Wingdings 2"/>
              <a:buChar char=""/>
              <a:defRPr/>
            </a:pPr>
            <a:endParaRPr lang="fr-FR"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DIFFERENTS TYPES D’INDICATEURS</a:t>
            </a:r>
          </a:p>
        </p:txBody>
      </p:sp>
      <p:sp>
        <p:nvSpPr>
          <p:cNvPr id="24578" name="Espace réservé du contenu 2"/>
          <p:cNvSpPr>
            <a:spLocks noGrp="1"/>
          </p:cNvSpPr>
          <p:nvPr>
            <p:ph idx="1"/>
          </p:nvPr>
        </p:nvSpPr>
        <p:spPr/>
        <p:txBody>
          <a:bodyPr/>
          <a:lstStyle/>
          <a:p>
            <a:pPr algn="ctr" eaLnBrk="1" hangingPunct="1">
              <a:buFont typeface="Wingdings 2" pitchFamily="18" charset="2"/>
              <a:buNone/>
            </a:pPr>
            <a:r>
              <a:rPr lang="fr-FR" u="sng" dirty="0">
                <a:solidFill>
                  <a:srgbClr val="FF0000"/>
                </a:solidFill>
              </a:rPr>
              <a:t>Les indicateurs de processus </a:t>
            </a:r>
            <a:r>
              <a:rPr lang="fr-FR" dirty="0">
                <a:solidFill>
                  <a:srgbClr val="FF0000"/>
                </a:solidFill>
              </a:rPr>
              <a:t>(ce que l’on fait aux patients)</a:t>
            </a:r>
          </a:p>
          <a:p>
            <a:pPr eaLnBrk="1" hangingPunct="1">
              <a:buFont typeface="Wingdings 2" pitchFamily="18" charset="2"/>
              <a:buNone/>
            </a:pPr>
            <a:r>
              <a:rPr lang="fr-FR" dirty="0"/>
              <a:t>Ils renseignent sur les pratiques professionnelles appliquées lors des différentes étapes de prise en charge ainsi que sur les modalités de fonctionnement et de coordination des différents secteurs d’activité.</a:t>
            </a:r>
          </a:p>
          <a:p>
            <a:pPr eaLnBrk="1" hangingPunct="1">
              <a:buFont typeface="Wingdings 2" pitchFamily="18" charset="2"/>
              <a:buNone/>
            </a:pPr>
            <a:r>
              <a:rPr lang="fr-FR" u="sng" dirty="0"/>
              <a:t>Exemples</a:t>
            </a:r>
            <a:r>
              <a:rPr lang="fr-FR" dirty="0"/>
              <a:t>: </a:t>
            </a:r>
          </a:p>
          <a:p>
            <a:pPr eaLnBrk="1" hangingPunct="1">
              <a:buFont typeface="Wingdings 2" pitchFamily="18" charset="2"/>
              <a:buNone/>
            </a:pPr>
            <a:r>
              <a:rPr lang="fr-FR" dirty="0"/>
              <a:t>Taux de conformité d’une procédure à une recommandation de bonne pratique</a:t>
            </a:r>
          </a:p>
          <a:p>
            <a:pPr eaLnBrk="1" hangingPunct="1">
              <a:buFont typeface="Wingdings 2" pitchFamily="18" charset="2"/>
              <a:buNone/>
            </a:pPr>
            <a:r>
              <a:rPr lang="fr-FR" dirty="0"/>
              <a:t>Délai d’obtention d’un rdv</a:t>
            </a:r>
          </a:p>
          <a:p>
            <a:pPr eaLnBrk="1" hangingPunct="1"/>
            <a:endParaRPr lang="fr-FR"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DIFFERENTS TYPES D’INDICATEURS</a:t>
            </a:r>
          </a:p>
        </p:txBody>
      </p:sp>
      <p:sp>
        <p:nvSpPr>
          <p:cNvPr id="25602" name="Espace réservé du contenu 2"/>
          <p:cNvSpPr>
            <a:spLocks noGrp="1"/>
          </p:cNvSpPr>
          <p:nvPr>
            <p:ph idx="1"/>
          </p:nvPr>
        </p:nvSpPr>
        <p:spPr/>
        <p:txBody>
          <a:bodyPr/>
          <a:lstStyle/>
          <a:p>
            <a:pPr algn="ctr" eaLnBrk="1" hangingPunct="1">
              <a:buFont typeface="Wingdings 2" pitchFamily="18" charset="2"/>
              <a:buNone/>
            </a:pPr>
            <a:r>
              <a:rPr lang="fr-FR" u="sng" dirty="0">
                <a:solidFill>
                  <a:srgbClr val="FF0000"/>
                </a:solidFill>
              </a:rPr>
              <a:t>Les indicateurs de résultats </a:t>
            </a:r>
            <a:r>
              <a:rPr lang="fr-FR" dirty="0">
                <a:solidFill>
                  <a:srgbClr val="FF0000"/>
                </a:solidFill>
              </a:rPr>
              <a:t> (ce qui arrive aux patients)</a:t>
            </a:r>
          </a:p>
          <a:p>
            <a:pPr eaLnBrk="1" hangingPunct="1">
              <a:buFont typeface="Wingdings 2" pitchFamily="18" charset="2"/>
              <a:buNone/>
            </a:pPr>
            <a:r>
              <a:rPr lang="fr-FR" dirty="0"/>
              <a:t>Ils permettent d’analyser les effets d’une intervention médicale  en termes d’efficacité, de sécurité et d’efficience.</a:t>
            </a:r>
          </a:p>
          <a:p>
            <a:pPr eaLnBrk="1" hangingPunct="1">
              <a:buFont typeface="Wingdings 2" pitchFamily="18" charset="2"/>
              <a:buNone/>
            </a:pPr>
            <a:r>
              <a:rPr lang="fr-FR" u="sng" dirty="0"/>
              <a:t>Exemples:</a:t>
            </a:r>
          </a:p>
          <a:p>
            <a:pPr eaLnBrk="1" hangingPunct="1">
              <a:buFont typeface="Wingdings 2" pitchFamily="18" charset="2"/>
              <a:buNone/>
            </a:pPr>
            <a:r>
              <a:rPr lang="fr-FR" dirty="0"/>
              <a:t>Taux d’infection de site opératoire, pourcentage de réadmission non programmées etc…</a:t>
            </a:r>
          </a:p>
          <a:p>
            <a:pPr eaLnBrk="1" hangingPunct="1">
              <a:buFont typeface="Wingdings 2" pitchFamily="18" charset="2"/>
              <a:buNone/>
            </a:pPr>
            <a:r>
              <a:rPr lang="fr-FR" dirty="0"/>
              <a:t>Nombre de formation professionnelle continue par agent, taux de panne etc…</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DIFFERENTS TYPES D’INDICATEURS</a:t>
            </a:r>
          </a:p>
        </p:txBody>
      </p:sp>
      <p:sp>
        <p:nvSpPr>
          <p:cNvPr id="26626" name="Espace réservé du contenu 2"/>
          <p:cNvSpPr>
            <a:spLocks noGrp="1"/>
          </p:cNvSpPr>
          <p:nvPr>
            <p:ph idx="1"/>
          </p:nvPr>
        </p:nvSpPr>
        <p:spPr/>
        <p:txBody>
          <a:bodyPr/>
          <a:lstStyle/>
          <a:p>
            <a:pPr algn="ctr" eaLnBrk="1" hangingPunct="1">
              <a:buFont typeface="Wingdings 2" pitchFamily="18" charset="2"/>
              <a:buNone/>
            </a:pPr>
            <a:r>
              <a:rPr lang="fr-FR" u="sng" dirty="0">
                <a:solidFill>
                  <a:srgbClr val="FF0000"/>
                </a:solidFill>
              </a:rPr>
              <a:t>Les indicateurs de satisfaction des usagers</a:t>
            </a:r>
          </a:p>
          <a:p>
            <a:pPr eaLnBrk="1" hangingPunct="1">
              <a:buFont typeface="Wingdings 2" pitchFamily="18" charset="2"/>
              <a:buNone/>
            </a:pPr>
            <a:r>
              <a:rPr lang="fr-FR" dirty="0"/>
              <a:t>Dimension importante et spécifique des résultats car ils mesurent la qualité perçue par les patients.</a:t>
            </a:r>
          </a:p>
          <a:p>
            <a:pPr algn="ctr" eaLnBrk="1" hangingPunct="1">
              <a:buFont typeface="Wingdings 2" pitchFamily="18" charset="2"/>
              <a:buNone/>
            </a:pPr>
            <a:r>
              <a:rPr lang="fr-FR" u="sng" dirty="0">
                <a:solidFill>
                  <a:srgbClr val="FF0000"/>
                </a:solidFill>
              </a:rPr>
              <a:t>Les indicateurs sentinelles</a:t>
            </a:r>
          </a:p>
          <a:p>
            <a:pPr eaLnBrk="1" hangingPunct="1">
              <a:buFont typeface="Wingdings 2" pitchFamily="18" charset="2"/>
              <a:buNone/>
            </a:pPr>
            <a:r>
              <a:rPr lang="fr-FR" dirty="0"/>
              <a:t>Signalent un évènement particulier déclenchant une analyse systématique. Ces indicateurs sont à rapprocher des évènements indésirables issus de la gestion des risques.</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DIFFERENTS TYPES D’INDICATEURS</a:t>
            </a:r>
          </a:p>
        </p:txBody>
      </p:sp>
      <p:sp>
        <p:nvSpPr>
          <p:cNvPr id="27650" name="Espace réservé du contenu 2"/>
          <p:cNvSpPr>
            <a:spLocks noGrp="1"/>
          </p:cNvSpPr>
          <p:nvPr>
            <p:ph idx="1"/>
          </p:nvPr>
        </p:nvSpPr>
        <p:spPr/>
        <p:txBody>
          <a:bodyPr/>
          <a:lstStyle/>
          <a:p>
            <a:pPr algn="ctr" eaLnBrk="1" hangingPunct="1">
              <a:buFont typeface="Wingdings 2" pitchFamily="18" charset="2"/>
              <a:buNone/>
            </a:pPr>
            <a:r>
              <a:rPr lang="fr-FR" dirty="0"/>
              <a:t>Il est possible d’associer:</a:t>
            </a:r>
          </a:p>
          <a:p>
            <a:pPr eaLnBrk="1" hangingPunct="1"/>
            <a:r>
              <a:rPr lang="fr-FR" dirty="0"/>
              <a:t>des mesures portant sur l’évolution des résultats (ex: incidence des infections de site opératoire ou des infections sur cathéter) </a:t>
            </a:r>
          </a:p>
          <a:p>
            <a:pPr eaLnBrk="1" hangingPunct="1"/>
            <a:r>
              <a:rPr lang="fr-FR" dirty="0"/>
              <a:t>des mesures permettant d’affirmer l’application d’une action au sein d’un projet (ex: évaluation des pratiques relatives au lavage des mains ou pourcentage de cathéters changés au bout d’une durée de référence).</a:t>
            </a:r>
          </a:p>
          <a:p>
            <a:pPr eaLnBrk="1" hangingPunct="1"/>
            <a:endParaRPr lang="fr-FR"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pPr eaLnBrk="1" hangingPunct="1"/>
            <a:r>
              <a:rPr lang="fr-FR"/>
              <a:t>INDICATEUR: mode d’emploi</a:t>
            </a:r>
          </a:p>
        </p:txBody>
      </p:sp>
      <p:sp>
        <p:nvSpPr>
          <p:cNvPr id="3" name="Espace réservé du contenu 2"/>
          <p:cNvSpPr>
            <a:spLocks noGrp="1"/>
          </p:cNvSpPr>
          <p:nvPr>
            <p:ph idx="1"/>
          </p:nvPr>
        </p:nvSpPr>
        <p:spPr/>
        <p:txBody>
          <a:bodyPr>
            <a:normAutofit/>
          </a:bodyPr>
          <a:lstStyle/>
          <a:p>
            <a:pPr marL="274320" indent="-274320" algn="ctr" eaLnBrk="1" fontAlgn="auto" hangingPunct="1">
              <a:spcAft>
                <a:spcPts val="0"/>
              </a:spcAft>
              <a:buClr>
                <a:schemeClr val="accent3"/>
              </a:buClr>
              <a:buFont typeface="Wingdings 2"/>
              <a:buNone/>
              <a:defRPr/>
            </a:pPr>
            <a:r>
              <a:rPr lang="fr-FR" dirty="0"/>
              <a:t>«  </a:t>
            </a:r>
            <a:r>
              <a:rPr lang="fr-FR" dirty="0" err="1"/>
              <a:t>think</a:t>
            </a:r>
            <a:r>
              <a:rPr lang="fr-FR" dirty="0"/>
              <a:t> </a:t>
            </a:r>
            <a:r>
              <a:rPr lang="fr-FR" dirty="0" err="1"/>
              <a:t>big</a:t>
            </a:r>
            <a:r>
              <a:rPr lang="fr-FR" dirty="0"/>
              <a:t>, but </a:t>
            </a:r>
            <a:r>
              <a:rPr lang="fr-FR" dirty="0" err="1"/>
              <a:t>start</a:t>
            </a:r>
            <a:r>
              <a:rPr lang="fr-FR" dirty="0"/>
              <a:t> </a:t>
            </a:r>
            <a:r>
              <a:rPr lang="fr-FR" dirty="0" err="1"/>
              <a:t>small</a:t>
            </a:r>
            <a:r>
              <a:rPr lang="fr-FR" dirty="0"/>
              <a:t>! »</a:t>
            </a:r>
          </a:p>
          <a:p>
            <a:pPr marL="274320" indent="-274320" eaLnBrk="1" fontAlgn="auto" hangingPunct="1">
              <a:spcAft>
                <a:spcPts val="0"/>
              </a:spcAft>
              <a:buClr>
                <a:schemeClr val="accent3"/>
              </a:buClr>
              <a:buFont typeface="Wingdings 2"/>
              <a:buNone/>
              <a:defRPr/>
            </a:pPr>
            <a:r>
              <a:rPr lang="fr-FR" dirty="0"/>
              <a:t>Il est raisonnable de débuter en se limitant aux points clés du processus, au nombre d’observations nécessaires (ni plus, ni moins)</a:t>
            </a:r>
          </a:p>
          <a:p>
            <a:pPr marL="274320" indent="-274320" eaLnBrk="1" fontAlgn="auto" hangingPunct="1">
              <a:spcAft>
                <a:spcPts val="0"/>
              </a:spcAft>
              <a:buClr>
                <a:schemeClr val="accent3"/>
              </a:buClr>
              <a:buFont typeface="Wingdings 2"/>
              <a:buNone/>
              <a:defRPr/>
            </a:pPr>
            <a:r>
              <a:rPr lang="fr-FR" dirty="0"/>
              <a:t>Un indicateur doit être validé et pertinent:</a:t>
            </a:r>
          </a:p>
          <a:p>
            <a:pPr marL="274320" indent="-274320" eaLnBrk="1" fontAlgn="auto" hangingPunct="1">
              <a:spcAft>
                <a:spcPts val="0"/>
              </a:spcAft>
              <a:buClr>
                <a:schemeClr val="accent3"/>
              </a:buClr>
              <a:buFontTx/>
              <a:buChar char="-"/>
              <a:defRPr/>
            </a:pPr>
            <a:r>
              <a:rPr lang="fr-FR" dirty="0"/>
              <a:t>La validité est l’aptitude de l’indicateur à refléter ce qu’il est censé mesurer, </a:t>
            </a:r>
            <a:r>
              <a:rPr lang="fr-FR" dirty="0" err="1"/>
              <a:t>càd</a:t>
            </a:r>
            <a:r>
              <a:rPr lang="fr-FR" dirty="0"/>
              <a:t> fournir les repères nécessaires à l’appréciation de l’état ou de l’évolution du phénomène pour lequel il a été choisi</a:t>
            </a:r>
          </a:p>
          <a:p>
            <a:pPr marL="274320" indent="-274320" eaLnBrk="1" fontAlgn="auto" hangingPunct="1">
              <a:spcAft>
                <a:spcPts val="0"/>
              </a:spcAft>
              <a:buClr>
                <a:schemeClr val="accent3"/>
              </a:buClr>
              <a:buFontTx/>
              <a:buChar char="-"/>
              <a:defRPr/>
            </a:pPr>
            <a:r>
              <a:rPr lang="fr-FR" dirty="0"/>
              <a:t>Un indicateur est pertinent s’il permet d’identifier simplement des problèmes pour lesquels des actions de prévention ou de corrections efficaces existent.</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pPr eaLnBrk="1" hangingPunct="1"/>
            <a:r>
              <a:rPr lang="fr-FR"/>
              <a:t>INDICATEUR: mode d’emploi</a:t>
            </a:r>
          </a:p>
        </p:txBody>
      </p:sp>
      <p:sp>
        <p:nvSpPr>
          <p:cNvPr id="29698" name="Espace réservé du contenu 2"/>
          <p:cNvSpPr>
            <a:spLocks noGrp="1"/>
          </p:cNvSpPr>
          <p:nvPr>
            <p:ph idx="1"/>
          </p:nvPr>
        </p:nvSpPr>
        <p:spPr/>
        <p:txBody>
          <a:bodyPr/>
          <a:lstStyle/>
          <a:p>
            <a:pPr algn="ctr" eaLnBrk="1" hangingPunct="1">
              <a:buFont typeface="Wingdings 2" pitchFamily="18" charset="2"/>
              <a:buNone/>
            </a:pPr>
            <a:r>
              <a:rPr lang="fr-FR" dirty="0"/>
              <a:t>Un indicateur doit être SMART:</a:t>
            </a:r>
          </a:p>
          <a:p>
            <a:pPr eaLnBrk="1" hangingPunct="1">
              <a:buFont typeface="Wingdings 2" pitchFamily="18" charset="2"/>
              <a:buNone/>
            </a:pPr>
            <a:r>
              <a:rPr lang="fr-FR" dirty="0"/>
              <a:t>S → spécifique, simple, bien décrit et compréhensible par tous</a:t>
            </a:r>
          </a:p>
          <a:p>
            <a:pPr eaLnBrk="1" hangingPunct="1">
              <a:buFont typeface="Wingdings 2" pitchFamily="18" charset="2"/>
              <a:buNone/>
            </a:pPr>
            <a:r>
              <a:rPr lang="fr-FR" dirty="0"/>
              <a:t>M → mesurable, quantifiable, en quantité et en qualité</a:t>
            </a:r>
          </a:p>
          <a:p>
            <a:pPr eaLnBrk="1" hangingPunct="1">
              <a:buFont typeface="Wingdings 2" pitchFamily="18" charset="2"/>
              <a:buNone/>
            </a:pPr>
            <a:r>
              <a:rPr lang="fr-FR" dirty="0"/>
              <a:t>A → accessible: ou appréhendable par tous, ce qui implique l’utilisation d’un vocabulaire commun</a:t>
            </a:r>
          </a:p>
          <a:p>
            <a:pPr eaLnBrk="1" hangingPunct="1">
              <a:buFont typeface="Wingdings 2" pitchFamily="18" charset="2"/>
              <a:buNone/>
            </a:pPr>
            <a:r>
              <a:rPr lang="fr-FR" dirty="0"/>
              <a:t>R → réalisable, raisonnable</a:t>
            </a:r>
          </a:p>
          <a:p>
            <a:pPr eaLnBrk="1" hangingPunct="1">
              <a:buFont typeface="Wingdings 2" pitchFamily="18" charset="2"/>
              <a:buNone/>
            </a:pPr>
            <a:r>
              <a:rPr lang="fr-FR" dirty="0"/>
              <a:t>T → temporel (fixé dans le temps)</a:t>
            </a:r>
          </a:p>
          <a:p>
            <a:pPr eaLnBrk="1" hangingPunct="1"/>
            <a:endParaRPr lang="fr-FR"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pPr eaLnBrk="1" hangingPunct="1"/>
            <a:r>
              <a:rPr lang="fr-FR"/>
              <a:t>Modes d’expression possibles</a:t>
            </a:r>
          </a:p>
        </p:txBody>
      </p:sp>
      <p:sp>
        <p:nvSpPr>
          <p:cNvPr id="3" name="Espace réservé du contenu 2"/>
          <p:cNvSpPr>
            <a:spLocks noGrp="1"/>
          </p:cNvSpPr>
          <p:nvPr>
            <p:ph idx="1"/>
          </p:nvPr>
        </p:nvSpPr>
        <p:spPr/>
        <p:txBody>
          <a:bodyPr>
            <a:normAutofit/>
          </a:bodyPr>
          <a:lstStyle/>
          <a:p>
            <a:pPr marL="274320" indent="-274320" algn="ctr" eaLnBrk="1" fontAlgn="auto" hangingPunct="1">
              <a:spcAft>
                <a:spcPts val="0"/>
              </a:spcAft>
              <a:buClr>
                <a:schemeClr val="accent3"/>
              </a:buClr>
              <a:buFont typeface="Wingdings 2"/>
              <a:buNone/>
              <a:defRPr/>
            </a:pPr>
            <a:r>
              <a:rPr lang="fr-FR" u="sng" dirty="0"/>
              <a:t>En valeur relative </a:t>
            </a:r>
            <a:r>
              <a:rPr lang="fr-FR" dirty="0"/>
              <a:t>(taux/ratio)</a:t>
            </a:r>
          </a:p>
          <a:p>
            <a:pPr marL="274320" indent="-274320" eaLnBrk="1" fontAlgn="auto" hangingPunct="1">
              <a:spcAft>
                <a:spcPts val="0"/>
              </a:spcAft>
              <a:buClr>
                <a:schemeClr val="accent3"/>
              </a:buClr>
              <a:buFont typeface="Wingdings 2"/>
              <a:buNone/>
              <a:defRPr/>
            </a:pPr>
            <a:r>
              <a:rPr lang="fr-FR" dirty="0"/>
              <a:t>Les indicateurs relatifs à des fréquences doivent habituellement être exprimés sous la forme d’un pourcentage</a:t>
            </a:r>
          </a:p>
          <a:p>
            <a:pPr marL="274320" indent="-274320" eaLnBrk="1" fontAlgn="auto" hangingPunct="1">
              <a:spcAft>
                <a:spcPts val="0"/>
              </a:spcAft>
              <a:buClr>
                <a:schemeClr val="accent3"/>
              </a:buClr>
              <a:buFont typeface="Wingdings 2"/>
              <a:buNone/>
              <a:defRPr/>
            </a:pPr>
            <a:r>
              <a:rPr lang="fr-FR" dirty="0"/>
              <a:t>Il est parfois nécessaire de définir un seuil, niveau qui déclenche une évaluation/une intervention</a:t>
            </a:r>
          </a:p>
          <a:p>
            <a:pPr marL="274320" indent="-274320" algn="ctr" eaLnBrk="1" fontAlgn="auto" hangingPunct="1">
              <a:spcAft>
                <a:spcPts val="0"/>
              </a:spcAft>
              <a:buClr>
                <a:schemeClr val="accent3"/>
              </a:buClr>
              <a:buFont typeface="Wingdings 2"/>
              <a:buNone/>
              <a:defRPr/>
            </a:pPr>
            <a:r>
              <a:rPr lang="fr-FR" u="sng" dirty="0"/>
              <a:t>Exemple:</a:t>
            </a:r>
          </a:p>
          <a:p>
            <a:pPr marL="274320" indent="-274320" eaLnBrk="1" fontAlgn="auto" hangingPunct="1">
              <a:spcAft>
                <a:spcPts val="0"/>
              </a:spcAft>
              <a:buClr>
                <a:schemeClr val="accent3"/>
              </a:buClr>
              <a:buFont typeface="Wingdings 2"/>
              <a:buNone/>
              <a:defRPr/>
            </a:pPr>
            <a:r>
              <a:rPr lang="fr-FR" dirty="0"/>
              <a:t>Taux de patients porteurs d’une escarre</a:t>
            </a:r>
          </a:p>
          <a:p>
            <a:pPr marL="274320" indent="-274320" eaLnBrk="1" fontAlgn="auto" hangingPunct="1">
              <a:spcAft>
                <a:spcPts val="0"/>
              </a:spcAft>
              <a:buClr>
                <a:schemeClr val="accent3"/>
              </a:buClr>
              <a:buFont typeface="Wingdings 2"/>
              <a:buNone/>
              <a:defRPr/>
            </a:pPr>
            <a:r>
              <a:rPr lang="fr-FR" dirty="0"/>
              <a:t>1) au 15</a:t>
            </a:r>
            <a:r>
              <a:rPr lang="fr-FR" baseline="30000" dirty="0"/>
              <a:t>e</a:t>
            </a:r>
            <a:r>
              <a:rPr lang="fr-FR" dirty="0"/>
              <a:t> j suivant l’admission (ou au 30</a:t>
            </a:r>
            <a:r>
              <a:rPr lang="fr-FR" baseline="30000" dirty="0"/>
              <a:t>e</a:t>
            </a:r>
            <a:r>
              <a:rPr lang="fr-FR" dirty="0"/>
              <a:t> j)</a:t>
            </a:r>
          </a:p>
          <a:p>
            <a:pPr marL="274320" indent="-274320" eaLnBrk="1" fontAlgn="auto" hangingPunct="1">
              <a:spcAft>
                <a:spcPts val="0"/>
              </a:spcAft>
              <a:buClr>
                <a:schemeClr val="accent3"/>
              </a:buClr>
              <a:buFont typeface="Wingdings 2"/>
              <a:buNone/>
              <a:defRPr/>
            </a:pPr>
            <a:r>
              <a:rPr lang="fr-FR" dirty="0"/>
              <a:t>2) parmi les personnes âgées dépendantes ou parmi les patients victimes d’un AVC </a:t>
            </a:r>
            <a:r>
              <a:rPr lang="fr-FR" dirty="0" err="1"/>
              <a:t>etc</a:t>
            </a:r>
            <a:r>
              <a:rPr lang="fr-FR" dirty="0"/>
              <a:t>…</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pPr eaLnBrk="1" hangingPunct="1"/>
            <a:r>
              <a:rPr lang="fr-FR"/>
              <a:t>Modes d’expression possibles</a:t>
            </a:r>
          </a:p>
        </p:txBody>
      </p:sp>
      <p:sp>
        <p:nvSpPr>
          <p:cNvPr id="31746" name="Espace réservé du contenu 2"/>
          <p:cNvSpPr>
            <a:spLocks noGrp="1"/>
          </p:cNvSpPr>
          <p:nvPr>
            <p:ph idx="1"/>
          </p:nvPr>
        </p:nvSpPr>
        <p:spPr>
          <a:xfrm>
            <a:off x="822959" y="2204864"/>
            <a:ext cx="7543801" cy="4023360"/>
          </a:xfrm>
        </p:spPr>
        <p:txBody>
          <a:bodyPr/>
          <a:lstStyle/>
          <a:p>
            <a:pPr algn="ctr" eaLnBrk="1" hangingPunct="1">
              <a:buFont typeface="Wingdings 2" pitchFamily="18" charset="2"/>
              <a:buNone/>
            </a:pPr>
            <a:r>
              <a:rPr lang="fr-FR" u="sng" dirty="0"/>
              <a:t>En valeur absolue</a:t>
            </a:r>
          </a:p>
          <a:p>
            <a:pPr eaLnBrk="1" hangingPunct="1">
              <a:buFont typeface="Wingdings 2" pitchFamily="18" charset="2"/>
              <a:buNone/>
            </a:pPr>
            <a:r>
              <a:rPr lang="fr-FR" dirty="0"/>
              <a:t>Mesure de délai ou de durée</a:t>
            </a:r>
          </a:p>
          <a:p>
            <a:pPr eaLnBrk="1" hangingPunct="1">
              <a:buFont typeface="Wingdings 2" pitchFamily="18" charset="2"/>
              <a:buNone/>
            </a:pPr>
            <a:r>
              <a:rPr lang="fr-FR" dirty="0"/>
              <a:t>Le résultat est exprimé par une moyenne ou écart type</a:t>
            </a:r>
          </a:p>
          <a:p>
            <a:pPr eaLnBrk="1" hangingPunct="1">
              <a:buFont typeface="Wingdings 2" pitchFamily="18" charset="2"/>
              <a:buNone/>
            </a:pPr>
            <a:r>
              <a:rPr lang="fr-FR" u="sng" dirty="0"/>
              <a:t>Exemple</a:t>
            </a:r>
            <a:r>
              <a:rPr lang="fr-FR" dirty="0"/>
              <a:t>: délai d’envoi d’un compte rendu d’hospitalisation</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eaLnBrk="1" fontAlgn="auto" hangingPunct="1">
              <a:spcAft>
                <a:spcPts val="0"/>
              </a:spcAft>
              <a:defRPr/>
            </a:pPr>
            <a:r>
              <a:rPr lang="fr-FR"/>
              <a:t>4.L’EVALUATION</a:t>
            </a:r>
            <a:br>
              <a:rPr lang="fr-FR" dirty="0"/>
            </a:br>
            <a:endParaRPr lang="fr-FR" dirty="0"/>
          </a:p>
        </p:txBody>
      </p:sp>
      <p:sp>
        <p:nvSpPr>
          <p:cNvPr id="14338" name="Sous-titre 2"/>
          <p:cNvSpPr>
            <a:spLocks noGrp="1"/>
          </p:cNvSpPr>
          <p:nvPr>
            <p:ph type="subTitle" idx="1"/>
          </p:nvPr>
        </p:nvSpPr>
        <p:spPr>
          <a:xfrm>
            <a:off x="395536" y="3645024"/>
            <a:ext cx="7854950" cy="1752600"/>
          </a:xfrm>
        </p:spPr>
        <p:txBody>
          <a:bodyPr/>
          <a:lstStyle/>
          <a:p>
            <a:pPr marR="0" algn="ctr" eaLnBrk="1" hangingPunct="1"/>
            <a:r>
              <a:rPr lang="fr-FR" dirty="0"/>
              <a:t>LES INDICATEURS COMME OUTIL DE MESURE</a:t>
            </a:r>
          </a:p>
          <a:p>
            <a:pPr marR="0" algn="ctr" eaLnBrk="1" hangingPunct="1"/>
            <a:endParaRPr lang="fr-FR" dirty="0"/>
          </a:p>
          <a:p>
            <a:pPr marR="0" algn="ctr" eaLnBrk="1" hangingPunct="1"/>
            <a:r>
              <a:rPr lang="fr-FR"/>
              <a:t>UE 4,8 S6</a:t>
            </a:r>
            <a:endParaRPr lang="fr-FR"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Les indicateurs comme OUTIL DE COMPARAISON</a:t>
            </a:r>
          </a:p>
        </p:txBody>
      </p:sp>
      <p:sp>
        <p:nvSpPr>
          <p:cNvPr id="32770" name="Espace réservé du contenu 2"/>
          <p:cNvSpPr>
            <a:spLocks noGrp="1"/>
          </p:cNvSpPr>
          <p:nvPr>
            <p:ph idx="1"/>
          </p:nvPr>
        </p:nvSpPr>
        <p:spPr>
          <a:xfrm>
            <a:off x="468313" y="2492896"/>
            <a:ext cx="8229600" cy="3812654"/>
          </a:xfrm>
        </p:spPr>
        <p:txBody>
          <a:bodyPr>
            <a:normAutofit/>
          </a:bodyPr>
          <a:lstStyle/>
          <a:p>
            <a:pPr eaLnBrk="1" hangingPunct="1"/>
            <a:r>
              <a:rPr lang="fr-FR" sz="2800" u="sng" dirty="0"/>
              <a:t>Comparaison internes</a:t>
            </a:r>
            <a:r>
              <a:rPr lang="fr-FR" sz="2800" dirty="0"/>
              <a:t>: indicateurs d’état des lieux et/ou comparaison dans le temps: suivi continu ou discontinu</a:t>
            </a:r>
          </a:p>
          <a:p>
            <a:pPr eaLnBrk="1" hangingPunct="1"/>
            <a:r>
              <a:rPr lang="fr-FR" sz="2800" u="sng" dirty="0"/>
              <a:t>Comparaison externes</a:t>
            </a:r>
          </a:p>
          <a:p>
            <a:pPr eaLnBrk="1" hangingPunct="1">
              <a:buFontTx/>
              <a:buChar char="-"/>
            </a:pPr>
            <a:r>
              <a:rPr lang="fr-FR" sz="2800" dirty="0"/>
              <a:t>Benchmarking</a:t>
            </a:r>
          </a:p>
          <a:p>
            <a:pPr eaLnBrk="1" hangingPunct="1">
              <a:buFontTx/>
              <a:buChar char="-"/>
            </a:pPr>
            <a:r>
              <a:rPr lang="fr-FR" sz="2800" b="1" dirty="0"/>
              <a:t>COMPAQH</a:t>
            </a:r>
            <a:r>
              <a:rPr lang="fr-FR" sz="2800" dirty="0"/>
              <a:t> (coordination pour la mesure de la performance et de l’amélioration continue de la qualité hospitalière) </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fontAlgn="auto" hangingPunct="1">
              <a:spcAft>
                <a:spcPts val="0"/>
              </a:spcAft>
              <a:defRPr/>
            </a:pPr>
            <a:r>
              <a:rPr lang="fr-FR" dirty="0"/>
              <a:t>Programme COMPAQH: objectifs</a:t>
            </a:r>
          </a:p>
        </p:txBody>
      </p:sp>
      <p:sp>
        <p:nvSpPr>
          <p:cNvPr id="3" name="Espace réservé du contenu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fr-FR" dirty="0"/>
              <a:t>Proposer aux établissements de nouveaux outils et méthodes de pilotage de la qualité dans la perspective de développer une culture de la mesure de la qualité et de renforcer l’effet levier sur l’amélioration de la qualité des soins</a:t>
            </a:r>
          </a:p>
          <a:p>
            <a:pPr marL="274320" indent="-274320" eaLnBrk="1" fontAlgn="auto" hangingPunct="1">
              <a:spcAft>
                <a:spcPts val="0"/>
              </a:spcAft>
              <a:buClr>
                <a:schemeClr val="accent3"/>
              </a:buClr>
              <a:buFont typeface="Wingdings 2"/>
              <a:buChar char=""/>
              <a:defRPr/>
            </a:pPr>
            <a:r>
              <a:rPr lang="fr-FR" dirty="0"/>
              <a:t>Fournir des éléments d’aide à la décision en matière de politique d’organisation du secteur hospitalier en prenant en compte la qualité des soins dispensés</a:t>
            </a:r>
          </a:p>
          <a:p>
            <a:pPr marL="274320" indent="-274320" eaLnBrk="1" fontAlgn="auto" hangingPunct="1">
              <a:spcAft>
                <a:spcPts val="0"/>
              </a:spcAft>
              <a:buClr>
                <a:schemeClr val="accent3"/>
              </a:buClr>
              <a:buFont typeface="Wingdings 2"/>
              <a:buChar char=""/>
              <a:defRPr/>
            </a:pPr>
            <a:r>
              <a:rPr lang="fr-FR" dirty="0"/>
              <a:t>Répondre à l’exigence de transparence et au besoin d’information de la part des usagers du système de santé et de leurs représentants sur la qualité des soins délivrés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pPr algn="ctr" eaLnBrk="1" hangingPunct="1"/>
            <a:r>
              <a:rPr lang="fr-FR" dirty="0"/>
              <a:t>Programme COMPAQH</a:t>
            </a:r>
          </a:p>
        </p:txBody>
      </p:sp>
      <p:sp>
        <p:nvSpPr>
          <p:cNvPr id="34818" name="Espace réservé du contenu 2"/>
          <p:cNvSpPr>
            <a:spLocks noGrp="1"/>
          </p:cNvSpPr>
          <p:nvPr>
            <p:ph idx="1"/>
          </p:nvPr>
        </p:nvSpPr>
        <p:spPr/>
        <p:txBody>
          <a:bodyPr/>
          <a:lstStyle/>
          <a:p>
            <a:pPr algn="ctr" eaLnBrk="1" hangingPunct="1">
              <a:buFont typeface="Wingdings 2" pitchFamily="18" charset="2"/>
              <a:buNone/>
            </a:pPr>
            <a:r>
              <a:rPr lang="fr-FR" u="sng" dirty="0">
                <a:solidFill>
                  <a:srgbClr val="FF0000"/>
                </a:solidFill>
              </a:rPr>
              <a:t>Exemples d’indicateurs généralisés</a:t>
            </a:r>
            <a:r>
              <a:rPr lang="fr-FR" dirty="0">
                <a:solidFill>
                  <a:srgbClr val="FF0000"/>
                </a:solidFill>
              </a:rPr>
              <a:t>:</a:t>
            </a:r>
          </a:p>
          <a:p>
            <a:pPr eaLnBrk="1" hangingPunct="1">
              <a:buFont typeface="Wingdings 2" pitchFamily="18" charset="2"/>
              <a:buNone/>
            </a:pPr>
            <a:r>
              <a:rPr lang="fr-FR" dirty="0"/>
              <a:t>Traçabilité d’évaluation de la douleur</a:t>
            </a:r>
          </a:p>
          <a:p>
            <a:pPr eaLnBrk="1" hangingPunct="1">
              <a:buFont typeface="Wingdings 2" pitchFamily="18" charset="2"/>
              <a:buNone/>
            </a:pPr>
            <a:r>
              <a:rPr lang="fr-FR" dirty="0"/>
              <a:t>Conformité du dossier patient</a:t>
            </a:r>
          </a:p>
          <a:p>
            <a:pPr eaLnBrk="1" hangingPunct="1">
              <a:buFont typeface="Wingdings 2" pitchFamily="18" charset="2"/>
              <a:buNone/>
            </a:pPr>
            <a:r>
              <a:rPr lang="fr-FR" dirty="0"/>
              <a:t>Indice composite d’évaluation des activités de lutte contre les infections nosocomiales</a:t>
            </a:r>
          </a:p>
          <a:p>
            <a:pPr eaLnBrk="1" hangingPunct="1">
              <a:buFont typeface="Wingdings 2" pitchFamily="18" charset="2"/>
              <a:buNone/>
            </a:pPr>
            <a:r>
              <a:rPr lang="fr-FR" dirty="0"/>
              <a:t>Volume annuel de consommation de produit hydro-alcoolique par journée/patient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pPr algn="ctr" eaLnBrk="1" hangingPunct="1"/>
            <a:r>
              <a:rPr lang="fr-FR" dirty="0"/>
              <a:t>En résumé</a:t>
            </a:r>
          </a:p>
        </p:txBody>
      </p:sp>
      <p:sp>
        <p:nvSpPr>
          <p:cNvPr id="35842" name="Espace réservé du contenu 2"/>
          <p:cNvSpPr>
            <a:spLocks noGrp="1"/>
          </p:cNvSpPr>
          <p:nvPr>
            <p:ph idx="1"/>
          </p:nvPr>
        </p:nvSpPr>
        <p:spPr/>
        <p:txBody>
          <a:bodyPr/>
          <a:lstStyle/>
          <a:p>
            <a:pPr eaLnBrk="1" hangingPunct="1"/>
            <a:r>
              <a:rPr lang="fr-FR" sz="2800" dirty="0"/>
              <a:t>Pour qu’un indicateur soit accepté, il faut qu’il soit simple mais aussi qu’il soit opérationnel et crédible</a:t>
            </a:r>
          </a:p>
          <a:p>
            <a:pPr eaLnBrk="1" hangingPunct="1"/>
            <a:r>
              <a:rPr lang="fr-FR" sz="2800" dirty="0"/>
              <a:t>Il doit être convivial, facile à élaborer, à recueillir et à calculer, compréhensible et compris de la même façon par tous</a:t>
            </a:r>
          </a:p>
          <a:p>
            <a:pPr eaLnBrk="1" hangingPunct="1"/>
            <a:r>
              <a:rPr lang="fr-FR" sz="2800" dirty="0"/>
              <a:t>Les indicateurs doivent être cohérents entre eux et ne pas être redondants</a:t>
            </a:r>
          </a:p>
          <a:p>
            <a:pPr eaLnBrk="1" hangingPunct="1">
              <a:buFont typeface="Wingdings 2" pitchFamily="18" charset="2"/>
              <a:buNone/>
            </a:pPr>
            <a:endParaRPr lang="fr-FR"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229600" cy="1143000"/>
          </a:xfrm>
        </p:spPr>
        <p:txBody>
          <a:bodyPr/>
          <a:lstStyle/>
          <a:p>
            <a:pPr algn="ctr"/>
            <a:r>
              <a:rPr lang="fr-FR" dirty="0"/>
              <a:t>Les indicateurs à l’hôpital</a:t>
            </a:r>
          </a:p>
        </p:txBody>
      </p:sp>
      <p:sp>
        <p:nvSpPr>
          <p:cNvPr id="3" name="Espace réservé du contenu 2"/>
          <p:cNvSpPr>
            <a:spLocks noGrp="1"/>
          </p:cNvSpPr>
          <p:nvPr>
            <p:ph idx="1"/>
          </p:nvPr>
        </p:nvSpPr>
        <p:spPr/>
        <p:txBody>
          <a:bodyPr>
            <a:normAutofit fontScale="92500" lnSpcReduction="20000"/>
          </a:bodyPr>
          <a:lstStyle/>
          <a:p>
            <a:pPr algn="just"/>
            <a:r>
              <a:rPr lang="fr-FR" sz="2400" dirty="0"/>
              <a:t>Les pouvoirs publics rendent obligatoires la publication annuelle d’une série d’indicateurs pour apprécier la qualité et la sécurité des soins</a:t>
            </a:r>
          </a:p>
          <a:p>
            <a:pPr algn="just"/>
            <a:endParaRPr lang="fr-FR" dirty="0"/>
          </a:p>
          <a:p>
            <a:pPr algn="just"/>
            <a:r>
              <a:rPr lang="fr-FR" sz="2400" b="1" dirty="0"/>
              <a:t>Décret 2009-1763 du 30 décembre 2009 </a:t>
            </a:r>
            <a:r>
              <a:rPr lang="fr-FR" sz="2400" dirty="0"/>
              <a:t>relatif aux dispositions applicables en cas de non respect de la mise à disposition du public par les établissements de santé des résultats des indicateurs de qualité et sécurité des soins </a:t>
            </a:r>
          </a:p>
          <a:p>
            <a:pPr algn="just"/>
            <a:endParaRPr lang="fr-FR" sz="2400" dirty="0"/>
          </a:p>
          <a:p>
            <a:pPr algn="just"/>
            <a:r>
              <a:rPr lang="fr-FR" sz="2400" b="1" dirty="0"/>
              <a:t>Instruction N°DGOS/PF2/2014/152 du 16 mai 2014 </a:t>
            </a:r>
            <a:r>
              <a:rPr lang="fr-FR" sz="2400" dirty="0"/>
              <a:t>relative aux modalités pratiques de mise à disposition du public par l’établissement de santé des résultats des indicateurs de qualité et de sécurité des soins.</a:t>
            </a:r>
          </a:p>
          <a:p>
            <a:pPr algn="just"/>
            <a:endParaRPr lang="fr-FR" sz="2400" dirty="0"/>
          </a:p>
        </p:txBody>
      </p:sp>
    </p:spTree>
    <p:extLst>
      <p:ext uri="{BB962C8B-B14F-4D97-AF65-F5344CB8AC3E}">
        <p14:creationId xmlns:p14="http://schemas.microsoft.com/office/powerpoint/2010/main" val="1277890807"/>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28731"/>
            <a:ext cx="7543800" cy="1450757"/>
          </a:xfrm>
        </p:spPr>
        <p:txBody>
          <a:bodyPr/>
          <a:lstStyle/>
          <a:p>
            <a:pPr algn="ctr"/>
            <a:r>
              <a:rPr lang="fr-FR" dirty="0"/>
              <a:t>Une plateforme internet </a:t>
            </a:r>
            <a:br>
              <a:rPr lang="fr-FR" dirty="0"/>
            </a:br>
            <a:r>
              <a:rPr lang="fr-FR" dirty="0"/>
              <a:t>SCOPE SANTE</a:t>
            </a:r>
          </a:p>
        </p:txBody>
      </p:sp>
      <p:pic>
        <p:nvPicPr>
          <p:cNvPr id="4" name="Espace réservé du contenu 3"/>
          <p:cNvPicPr>
            <a:picLocks noGrp="1" noChangeAspect="1"/>
          </p:cNvPicPr>
          <p:nvPr>
            <p:ph idx="1"/>
          </p:nvPr>
        </p:nvPicPr>
        <p:blipFill rotWithShape="1">
          <a:blip r:embed="rId2"/>
          <a:srcRect l="4379" t="3544"/>
          <a:stretch/>
        </p:blipFill>
        <p:spPr>
          <a:xfrm>
            <a:off x="687443" y="1916832"/>
            <a:ext cx="7814833" cy="4434221"/>
          </a:xfrm>
          <a:prstGeom prst="rect">
            <a:avLst/>
          </a:prstGeom>
        </p:spPr>
      </p:pic>
    </p:spTree>
    <p:extLst>
      <p:ext uri="{BB962C8B-B14F-4D97-AF65-F5344CB8AC3E}">
        <p14:creationId xmlns:p14="http://schemas.microsoft.com/office/powerpoint/2010/main" val="860454999"/>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5"/>
            <a:ext cx="7543800" cy="838140"/>
          </a:xfrm>
        </p:spPr>
        <p:txBody>
          <a:bodyPr/>
          <a:lstStyle/>
          <a:p>
            <a:pPr algn="ctr"/>
            <a:r>
              <a:rPr lang="fr-FR" dirty="0"/>
              <a:t>SCOPE SANTE</a:t>
            </a: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v"/>
            </a:pPr>
            <a:r>
              <a:rPr lang="fr-FR" sz="2800" dirty="0"/>
              <a:t> Crée par le gouvernement</a:t>
            </a:r>
          </a:p>
          <a:p>
            <a:pPr>
              <a:buFont typeface="Wingdings" panose="05000000000000000000" pitchFamily="2" charset="2"/>
              <a:buChar char="v"/>
            </a:pPr>
            <a:r>
              <a:rPr lang="fr-FR" sz="2800" dirty="0"/>
              <a:t> Fournir des informations sur les principales caractéristiques des établissements (équipements, activités, particularités,) des établissements de santé  de court séjour (activités de médecine, chirurgie ou d’obstétrique),</a:t>
            </a:r>
          </a:p>
          <a:p>
            <a:pPr>
              <a:buFont typeface="Wingdings" panose="05000000000000000000" pitchFamily="2" charset="2"/>
              <a:buChar char="v"/>
            </a:pPr>
            <a:r>
              <a:rPr lang="fr-FR" sz="2800" dirty="0"/>
              <a:t>Diffuser les résultats des indicateurs de qualité de soins généralisés et de lutte contre les infections nosocomiales ainsi que les résultats de la procédure de certification,</a:t>
            </a:r>
          </a:p>
        </p:txBody>
      </p:sp>
    </p:spTree>
    <p:extLst>
      <p:ext uri="{BB962C8B-B14F-4D97-AF65-F5344CB8AC3E}">
        <p14:creationId xmlns:p14="http://schemas.microsoft.com/office/powerpoint/2010/main" val="676295013"/>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tableau de bord</a:t>
            </a:r>
          </a:p>
        </p:txBody>
      </p:sp>
      <p:sp>
        <p:nvSpPr>
          <p:cNvPr id="3" name="Espace réservé du contenu 2"/>
          <p:cNvSpPr>
            <a:spLocks noGrp="1"/>
          </p:cNvSpPr>
          <p:nvPr>
            <p:ph idx="1"/>
          </p:nvPr>
        </p:nvSpPr>
        <p:spPr>
          <a:xfrm>
            <a:off x="683568" y="2204864"/>
            <a:ext cx="7543801" cy="4023360"/>
          </a:xfrm>
        </p:spPr>
        <p:txBody>
          <a:bodyPr>
            <a:normAutofit/>
          </a:bodyPr>
          <a:lstStyle/>
          <a:p>
            <a:r>
              <a:rPr lang="fr-FR" sz="2800" dirty="0"/>
              <a:t>C’est une façon de présenter un certain nombre d’informations simples et sélectives (résultats </a:t>
            </a:r>
            <a:r>
              <a:rPr lang="fr-FR" sz="2800" b="1" dirty="0"/>
              <a:t>des indicateurs </a:t>
            </a:r>
            <a:r>
              <a:rPr lang="fr-FR" sz="2800" dirty="0"/>
              <a:t>)</a:t>
            </a:r>
          </a:p>
          <a:p>
            <a:r>
              <a:rPr lang="fr-FR" sz="2800" dirty="0"/>
              <a:t>Permet de suivre l’évolution des facteurs d’amélioration</a:t>
            </a:r>
          </a:p>
          <a:p>
            <a:r>
              <a:rPr lang="fr-FR" sz="2800" dirty="0"/>
              <a:t>Répond à une demande légitime d ’information et de transparence </a:t>
            </a:r>
          </a:p>
        </p:txBody>
      </p:sp>
    </p:spTree>
    <p:extLst>
      <p:ext uri="{BB962C8B-B14F-4D97-AF65-F5344CB8AC3E}">
        <p14:creationId xmlns:p14="http://schemas.microsoft.com/office/powerpoint/2010/main" val="2138710935"/>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3 grandes catégories d’indicateurs </a:t>
            </a:r>
          </a:p>
        </p:txBody>
      </p:sp>
      <p:sp>
        <p:nvSpPr>
          <p:cNvPr id="3" name="Espace réservé du contenu 2"/>
          <p:cNvSpPr>
            <a:spLocks noGrp="1"/>
          </p:cNvSpPr>
          <p:nvPr>
            <p:ph idx="1"/>
          </p:nvPr>
        </p:nvSpPr>
        <p:spPr/>
        <p:txBody>
          <a:bodyPr/>
          <a:lstStyle/>
          <a:p>
            <a:pPr marL="457200" indent="-457200">
              <a:buFont typeface="+mj-lt"/>
              <a:buAutoNum type="arabicPeriod"/>
            </a:pPr>
            <a:r>
              <a:rPr lang="fr-FR" dirty="0"/>
              <a:t>Les infections nosocomiales</a:t>
            </a:r>
          </a:p>
          <a:p>
            <a:pPr marL="475488" lvl="2" indent="0">
              <a:buNone/>
            </a:pPr>
            <a:r>
              <a:rPr lang="fr-FR" dirty="0"/>
              <a:t>L’indicateur composite des activités de lutte contre les infections nosocomiales (ICALIN)</a:t>
            </a:r>
          </a:p>
          <a:p>
            <a:pPr marL="475488" lvl="2" indent="0">
              <a:buNone/>
            </a:pPr>
            <a:r>
              <a:rPr lang="fr-FR" dirty="0"/>
              <a:t>L’indicateur de consommation des produits ou solutions hydro alcooliques (ICSHA)</a:t>
            </a:r>
          </a:p>
          <a:p>
            <a:pPr marL="475488" lvl="2" indent="0">
              <a:buNone/>
            </a:pPr>
            <a:r>
              <a:rPr lang="fr-FR" dirty="0"/>
              <a:t>L’indicateur de réalisation du suivi des infections du site opératoire (SURVISO)</a:t>
            </a:r>
          </a:p>
          <a:p>
            <a:pPr marL="475488" lvl="2" indent="0">
              <a:buNone/>
            </a:pPr>
            <a:r>
              <a:rPr lang="fr-FR" dirty="0"/>
              <a:t>L’indice composite de bon usage des antibiotiques (ICATB)</a:t>
            </a:r>
          </a:p>
          <a:p>
            <a:pPr marL="475488" lvl="2" indent="0">
              <a:buNone/>
            </a:pPr>
            <a:r>
              <a:rPr lang="fr-FR" dirty="0"/>
              <a:t>Le score agrégé</a:t>
            </a:r>
          </a:p>
          <a:p>
            <a:pPr marL="475488" lvl="2" indent="0">
              <a:buNone/>
            </a:pPr>
            <a:r>
              <a:rPr lang="fr-FR" dirty="0"/>
              <a:t>L’indicateur national SARM(nombre de patients chez lesquels une souche de SARM a été isolée)</a:t>
            </a:r>
          </a:p>
          <a:p>
            <a:pPr marL="457200" indent="-457200">
              <a:buFont typeface="+mj-lt"/>
              <a:buAutoNum type="arabicPeriod"/>
            </a:pPr>
            <a:r>
              <a:rPr lang="fr-FR" dirty="0"/>
              <a:t>La tenue des dossiers médicaux</a:t>
            </a:r>
          </a:p>
          <a:p>
            <a:pPr marL="475488" lvl="2" indent="0">
              <a:buNone/>
            </a:pPr>
            <a:r>
              <a:rPr lang="fr-FR" dirty="0"/>
              <a:t>La tenue du dossier patient</a:t>
            </a:r>
          </a:p>
          <a:p>
            <a:pPr marL="475488" lvl="2" indent="0">
              <a:buNone/>
            </a:pPr>
            <a:r>
              <a:rPr lang="fr-FR" dirty="0"/>
              <a:t>Le délais d’envoi du courrier de fin d’hospitalisation</a:t>
            </a:r>
          </a:p>
          <a:p>
            <a:pPr marL="475488" lvl="2" indent="0">
              <a:buNone/>
            </a:pPr>
            <a:r>
              <a:rPr lang="fr-FR" dirty="0"/>
              <a:t>Le dépistage des troubles nutritionnels</a:t>
            </a:r>
          </a:p>
          <a:p>
            <a:pPr marL="475488" lvl="2" indent="0">
              <a:buNone/>
            </a:pPr>
            <a:r>
              <a:rPr lang="fr-FR" dirty="0"/>
              <a:t>La traçabilité  de l’évaluation de la douleur</a:t>
            </a:r>
          </a:p>
          <a:p>
            <a:pPr marL="457200" indent="-457200">
              <a:buFont typeface="+mj-lt"/>
              <a:buAutoNum type="arabicPeriod"/>
            </a:pPr>
            <a:r>
              <a:rPr lang="fr-FR" dirty="0"/>
              <a:t>La tenue du dossier d’anesthésie</a:t>
            </a:r>
          </a:p>
        </p:txBody>
      </p:sp>
    </p:spTree>
    <p:extLst>
      <p:ext uri="{BB962C8B-B14F-4D97-AF65-F5344CB8AC3E}">
        <p14:creationId xmlns:p14="http://schemas.microsoft.com/office/powerpoint/2010/main" val="85622670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lstStyle/>
          <a:p>
            <a:pPr algn="ctr" eaLnBrk="1" hangingPunct="1"/>
            <a:r>
              <a:rPr lang="fr-FR" dirty="0"/>
              <a:t>DEFINITIONS</a:t>
            </a:r>
          </a:p>
        </p:txBody>
      </p:sp>
      <p:sp>
        <p:nvSpPr>
          <p:cNvPr id="15362" name="Espace réservé du contenu 2"/>
          <p:cNvSpPr>
            <a:spLocks noGrp="1"/>
          </p:cNvSpPr>
          <p:nvPr>
            <p:ph idx="1"/>
          </p:nvPr>
        </p:nvSpPr>
        <p:spPr>
          <a:xfrm>
            <a:off x="822959" y="2132856"/>
            <a:ext cx="7543801" cy="4023360"/>
          </a:xfrm>
        </p:spPr>
        <p:txBody>
          <a:bodyPr>
            <a:normAutofit/>
          </a:bodyPr>
          <a:lstStyle/>
          <a:p>
            <a:pPr eaLnBrk="1" hangingPunct="1"/>
            <a:r>
              <a:rPr lang="fr-FR" sz="2400" dirty="0"/>
              <a:t>Evaluer: "apprécier la valeur, le prix, la valeur d’une chose (petit Larousse) "</a:t>
            </a:r>
          </a:p>
          <a:p>
            <a:pPr eaLnBrk="1" hangingPunct="1"/>
            <a:r>
              <a:rPr lang="fr-FR" sz="2400" dirty="0"/>
              <a:t>Evaluer  " c’est mesurer, </a:t>
            </a:r>
            <a:r>
              <a:rPr lang="fr-FR" sz="2400" dirty="0" err="1"/>
              <a:t>càd</a:t>
            </a:r>
            <a:r>
              <a:rPr lang="fr-FR" sz="2400" dirty="0"/>
              <a:t>, donner de la valeur "  (</a:t>
            </a:r>
            <a:r>
              <a:rPr lang="fr-FR" sz="2400" dirty="0" err="1"/>
              <a:t>Y.Matillon</a:t>
            </a:r>
            <a:r>
              <a:rPr lang="fr-FR" sz="2400" dirty="0"/>
              <a:t>)</a:t>
            </a:r>
          </a:p>
          <a:p>
            <a:pPr eaLnBrk="1" hangingPunct="1"/>
            <a:r>
              <a:rPr lang="fr-FR" sz="2400" dirty="0"/>
              <a:t>Evaluer  " ce n’est jamais que mettre un place un traitement de l’information qui permette de porter un jugement sur une procédure ou une institution " (</a:t>
            </a:r>
            <a:r>
              <a:rPr lang="fr-FR" sz="2400" dirty="0" err="1"/>
              <a:t>W.Dar</a:t>
            </a:r>
            <a:r>
              <a:rPr lang="fr-FR" sz="2400" dirty="0"/>
              <a:t>, quels outils pour l’évaluation)</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pPr algn="ctr" eaLnBrk="1" hangingPunct="1"/>
            <a:r>
              <a:rPr lang="fr-FR" dirty="0"/>
              <a:t>POUQUOI MESURER?</a:t>
            </a:r>
          </a:p>
        </p:txBody>
      </p:sp>
      <p:sp>
        <p:nvSpPr>
          <p:cNvPr id="16386" name="Espace réservé du contenu 2"/>
          <p:cNvSpPr>
            <a:spLocks noGrp="1"/>
          </p:cNvSpPr>
          <p:nvPr>
            <p:ph idx="1"/>
          </p:nvPr>
        </p:nvSpPr>
        <p:spPr/>
        <p:txBody>
          <a:bodyPr>
            <a:normAutofit/>
          </a:bodyPr>
          <a:lstStyle/>
          <a:p>
            <a:pPr eaLnBrk="1" hangingPunct="1"/>
            <a:r>
              <a:rPr lang="fr-FR" sz="2800" dirty="0"/>
              <a:t>Pour évaluer la situation: voir où des actions correctives s’imposent et où des améliorations sont possibles</a:t>
            </a:r>
          </a:p>
          <a:p>
            <a:pPr eaLnBrk="1" hangingPunct="1"/>
            <a:r>
              <a:rPr lang="fr-FR" sz="2800" dirty="0"/>
              <a:t>Pour mesurer l’évolution par l’enregistrement des améliorations</a:t>
            </a:r>
          </a:p>
          <a:p>
            <a:pPr eaLnBrk="1" hangingPunct="1"/>
            <a:r>
              <a:rPr lang="fr-FR" sz="2800" dirty="0"/>
              <a:t>Pour faire des comparaisons</a:t>
            </a:r>
          </a:p>
          <a:p>
            <a:pPr eaLnBrk="1" hangingPunct="1"/>
            <a:r>
              <a:rPr lang="fr-FR" sz="2800" dirty="0"/>
              <a:t>Pour évaluer les coûts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86605"/>
            <a:ext cx="8064896" cy="1160230"/>
          </a:xfrm>
        </p:spPr>
        <p:txBody>
          <a:bodyPr>
            <a:normAutofit/>
          </a:bodyPr>
          <a:lstStyle/>
          <a:p>
            <a:pPr eaLnBrk="1" fontAlgn="auto" hangingPunct="1">
              <a:spcAft>
                <a:spcPts val="0"/>
              </a:spcAft>
              <a:defRPr/>
            </a:pPr>
            <a:r>
              <a:rPr lang="fr-FR" sz="4400" dirty="0"/>
              <a:t>QUELLE POLITIQUE D’EVALUATION</a:t>
            </a:r>
          </a:p>
        </p:txBody>
      </p:sp>
      <p:sp>
        <p:nvSpPr>
          <p:cNvPr id="17410" name="Espace réservé du contenu 2"/>
          <p:cNvSpPr>
            <a:spLocks noGrp="1"/>
          </p:cNvSpPr>
          <p:nvPr>
            <p:ph idx="1"/>
          </p:nvPr>
        </p:nvSpPr>
        <p:spPr/>
        <p:txBody>
          <a:bodyPr/>
          <a:lstStyle/>
          <a:p>
            <a:pPr eaLnBrk="1" hangingPunct="1"/>
            <a:r>
              <a:rPr lang="fr-FR"/>
              <a:t>QUOI? Identifier les différents domaines d’application adaptés à l’établissement</a:t>
            </a:r>
          </a:p>
          <a:p>
            <a:pPr eaLnBrk="1" hangingPunct="1"/>
            <a:r>
              <a:rPr lang="fr-FR"/>
              <a:t>QUI? Identifier, définir et repérer les acteurs de l’évaluation pour chaque domaine</a:t>
            </a:r>
          </a:p>
          <a:p>
            <a:pPr eaLnBrk="1" hangingPunct="1"/>
            <a:r>
              <a:rPr lang="fr-FR"/>
              <a:t>COMMENT?QUAND? Définir les moyens, méthodologies et techniques</a:t>
            </a:r>
          </a:p>
          <a:p>
            <a:pPr eaLnBrk="1" hangingPunct="1"/>
            <a:r>
              <a:rPr lang="fr-FR"/>
              <a:t>POURQUOI? Analyser, exploiter et communiquer les résultats d’évaluation. </a:t>
            </a:r>
          </a:p>
          <a:p>
            <a:pPr eaLnBrk="1" hangingPunct="1">
              <a:buFont typeface="Wingdings 2" pitchFamily="18" charset="2"/>
              <a:buNone/>
            </a:pPr>
            <a:r>
              <a:rPr lang="fr-FR"/>
              <a:t>    Mise en œuvre des actions correctives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algn="ctr" eaLnBrk="1" hangingPunct="1"/>
            <a:r>
              <a:rPr lang="fr-FR" dirty="0"/>
              <a:t>RAPPELS</a:t>
            </a:r>
          </a:p>
        </p:txBody>
      </p:sp>
      <p:sp>
        <p:nvSpPr>
          <p:cNvPr id="18434" name="Espace réservé du contenu 2"/>
          <p:cNvSpPr>
            <a:spLocks noGrp="1"/>
          </p:cNvSpPr>
          <p:nvPr>
            <p:ph idx="1"/>
          </p:nvPr>
        </p:nvSpPr>
        <p:spPr>
          <a:xfrm>
            <a:off x="822959" y="2348880"/>
            <a:ext cx="7543801" cy="4023360"/>
          </a:xfrm>
        </p:spPr>
        <p:txBody>
          <a:bodyPr/>
          <a:lstStyle/>
          <a:p>
            <a:pPr eaLnBrk="1" hangingPunct="1">
              <a:lnSpc>
                <a:spcPct val="150000"/>
              </a:lnSpc>
            </a:pPr>
            <a:r>
              <a:rPr lang="fr-FR" dirty="0"/>
              <a:t>Dans le domaine de la santé, l’ACQ est notamment une démarche centrée sur l’usager (le patient, le client), prenant en compte la notion de processus et fondée sur l’utilisation de données objectives</a:t>
            </a:r>
          </a:p>
          <a:p>
            <a:pPr eaLnBrk="1" hangingPunct="1">
              <a:lnSpc>
                <a:spcPct val="150000"/>
              </a:lnSpc>
            </a:pPr>
            <a:r>
              <a:rPr lang="fr-FR" dirty="0"/>
              <a:t>En santé l’analyse précise du processus est le </a:t>
            </a:r>
            <a:r>
              <a:rPr lang="fr-FR" dirty="0" err="1"/>
              <a:t>pré-requis</a:t>
            </a:r>
            <a:r>
              <a:rPr lang="fr-FR" dirty="0"/>
              <a:t> indispensable qui permet l’identification d’indicateurs pertinents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algn="ctr" eaLnBrk="1" hangingPunct="1"/>
            <a:r>
              <a:rPr lang="fr-FR" dirty="0"/>
              <a:t>RAPPELS</a:t>
            </a:r>
          </a:p>
        </p:txBody>
      </p:sp>
      <p:sp>
        <p:nvSpPr>
          <p:cNvPr id="19458" name="Espace réservé du contenu 2"/>
          <p:cNvSpPr>
            <a:spLocks noGrp="1"/>
          </p:cNvSpPr>
          <p:nvPr>
            <p:ph idx="1"/>
          </p:nvPr>
        </p:nvSpPr>
        <p:spPr/>
        <p:txBody>
          <a:bodyPr/>
          <a:lstStyle/>
          <a:p>
            <a:pPr eaLnBrk="1" hangingPunct="1">
              <a:buFont typeface="Wingdings 2" pitchFamily="18" charset="2"/>
              <a:buNone/>
            </a:pPr>
            <a:r>
              <a:rPr lang="fr-FR" u="sng"/>
              <a:t>Assurer</a:t>
            </a:r>
            <a:r>
              <a:rPr lang="fr-FR"/>
              <a:t> en terme de qualité c’est:</a:t>
            </a:r>
          </a:p>
          <a:p>
            <a:pPr eaLnBrk="1" hangingPunct="1">
              <a:buFont typeface="Wingdings 2" pitchFamily="18" charset="2"/>
              <a:buNone/>
            </a:pPr>
            <a:r>
              <a:rPr lang="fr-FR" i="1"/>
              <a:t>Écrire ce qu’on fait→ faire ce qu’on dit→ le vérifier</a:t>
            </a:r>
          </a:p>
          <a:p>
            <a:pPr eaLnBrk="1" hangingPunct="1">
              <a:buFont typeface="Wingdings 2" pitchFamily="18" charset="2"/>
              <a:buNone/>
            </a:pPr>
            <a:r>
              <a:rPr lang="fr-FR"/>
              <a:t>Comment vérifier?</a:t>
            </a:r>
          </a:p>
          <a:p>
            <a:pPr eaLnBrk="1" hangingPunct="1">
              <a:buFont typeface="Wingdings 2" pitchFamily="18" charset="2"/>
              <a:buNone/>
            </a:pPr>
            <a:r>
              <a:rPr lang="fr-FR"/>
              <a:t>Par la mise en place d’indicateurs pertinents par rapport aux objectifs fixés en amont</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algn="ctr" eaLnBrk="1" hangingPunct="1"/>
            <a:r>
              <a:rPr lang="fr-FR" dirty="0"/>
              <a:t>INDICATEUR: définition</a:t>
            </a:r>
          </a:p>
        </p:txBody>
      </p:sp>
      <p:sp>
        <p:nvSpPr>
          <p:cNvPr id="20482" name="Espace réservé du contenu 2"/>
          <p:cNvSpPr>
            <a:spLocks noGrp="1"/>
          </p:cNvSpPr>
          <p:nvPr>
            <p:ph idx="1"/>
          </p:nvPr>
        </p:nvSpPr>
        <p:spPr>
          <a:xfrm>
            <a:off x="822959" y="2204864"/>
            <a:ext cx="7543801" cy="3664230"/>
          </a:xfrm>
        </p:spPr>
        <p:txBody>
          <a:bodyPr>
            <a:normAutofit/>
          </a:bodyPr>
          <a:lstStyle/>
          <a:p>
            <a:pPr eaLnBrk="1" hangingPunct="1"/>
            <a:r>
              <a:rPr lang="fr-FR" sz="2800" dirty="0"/>
              <a:t>C’est un outil simple de mesure qui permet d’évaluer périodiquement les évolutions d’un phénomène, en le positionnant par rapport à des objectifs fixés en amont.</a:t>
            </a:r>
          </a:p>
          <a:p>
            <a:pPr eaLnBrk="1" hangingPunct="1"/>
            <a:r>
              <a:rPr lang="fr-FR" sz="2800" dirty="0"/>
              <a:t>C’est une donnée objective quantifiée reflétant un ou plusieurs champs de la qualité des soins.</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FR"/>
              <a:t>INDICATEURS ET CRITERES</a:t>
            </a:r>
          </a:p>
        </p:txBody>
      </p:sp>
      <p:sp>
        <p:nvSpPr>
          <p:cNvPr id="3" name="Espace réservé du contenu 2"/>
          <p:cNvSpPr>
            <a:spLocks noGrp="1"/>
          </p:cNvSpPr>
          <p:nvPr>
            <p:ph idx="1"/>
          </p:nvPr>
        </p:nvSpPr>
        <p:spPr/>
        <p:txBody>
          <a:bodyPr>
            <a:normAutofit/>
          </a:bodyPr>
          <a:lstStyle/>
          <a:p>
            <a:pPr eaLnBrk="1" hangingPunct="1">
              <a:lnSpc>
                <a:spcPct val="90000"/>
              </a:lnSpc>
            </a:pPr>
            <a:r>
              <a:rPr lang="fr-FR" u="sng" dirty="0"/>
              <a:t>Les critères </a:t>
            </a:r>
            <a:r>
              <a:rPr lang="fr-FR" dirty="0"/>
              <a:t>ne sont pas des instruments de mesure mais des normes selon lesquelles on doit juger la situation étudiée</a:t>
            </a:r>
          </a:p>
          <a:p>
            <a:pPr eaLnBrk="1" hangingPunct="1">
              <a:lnSpc>
                <a:spcPct val="90000"/>
              </a:lnSpc>
              <a:buFont typeface="Wingdings 2" pitchFamily="18" charset="2"/>
              <a:buNone/>
            </a:pPr>
            <a:r>
              <a:rPr lang="fr-FR" u="sng" dirty="0"/>
              <a:t>Exemple</a:t>
            </a:r>
            <a:r>
              <a:rPr lang="fr-FR" dirty="0"/>
              <a:t>: critère 14a du manuel de certification V2010: </a:t>
            </a:r>
            <a:r>
              <a:rPr lang="fr-FR" dirty="0">
                <a:solidFill>
                  <a:srgbClr val="FF0000"/>
                </a:solidFill>
              </a:rPr>
              <a:t>« …les éléments constitutifs des étapes de prise en charge du patient sont tracés.. »</a:t>
            </a:r>
          </a:p>
          <a:p>
            <a:pPr eaLnBrk="1" hangingPunct="1">
              <a:lnSpc>
                <a:spcPct val="90000"/>
              </a:lnSpc>
            </a:pPr>
            <a:r>
              <a:rPr lang="fr-FR" u="sng" dirty="0"/>
              <a:t>Les indicateurs </a:t>
            </a:r>
            <a:r>
              <a:rPr lang="fr-FR" dirty="0"/>
              <a:t>sont un moyen de mesurer la réalisation des normes</a:t>
            </a:r>
          </a:p>
          <a:p>
            <a:pPr eaLnBrk="1" hangingPunct="1">
              <a:lnSpc>
                <a:spcPct val="90000"/>
              </a:lnSpc>
              <a:buFont typeface="Wingdings 2" pitchFamily="18" charset="2"/>
              <a:buNone/>
            </a:pPr>
            <a:r>
              <a:rPr lang="fr-FR" u="sng" dirty="0"/>
              <a:t>Exemple</a:t>
            </a:r>
            <a:r>
              <a:rPr lang="fr-FR" dirty="0"/>
              <a:t>: indicateurs généralisés COMPAQH: « …existence dans le dossier patient d’une prescription médicamenteuse établie le jour de la sortie.. »</a:t>
            </a:r>
          </a:p>
        </p:txBody>
      </p:sp>
    </p:spTree>
  </p:cSld>
  <p:clrMapOvr>
    <a:masterClrMapping/>
  </p:clrMapOvr>
  <p:transition>
    <p:dissolve/>
  </p:transition>
</p:sld>
</file>

<file path=ppt/theme/theme1.xml><?xml version="1.0" encoding="utf-8"?>
<a:theme xmlns:a="http://schemas.openxmlformats.org/drawingml/2006/main" name="Rétrospectiv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1632</Words>
  <Application>Microsoft Office PowerPoint</Application>
  <PresentationFormat>Affichage à l'écran (4:3)</PresentationFormat>
  <Paragraphs>156</Paragraphs>
  <Slides>28</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Arial</vt:lpstr>
      <vt:lpstr>Calibri</vt:lpstr>
      <vt:lpstr>Calibri Light</vt:lpstr>
      <vt:lpstr>Comic Sans MS</vt:lpstr>
      <vt:lpstr>Constantia</vt:lpstr>
      <vt:lpstr>Lucida Sans Unicode</vt:lpstr>
      <vt:lpstr>Times New Roman</vt:lpstr>
      <vt:lpstr>Wingdings</vt:lpstr>
      <vt:lpstr>Wingdings 2</vt:lpstr>
      <vt:lpstr>Rétrospective</vt:lpstr>
      <vt:lpstr>Présentation PowerPoint</vt:lpstr>
      <vt:lpstr>4.L’EVALUATION </vt:lpstr>
      <vt:lpstr>DEFINITIONS</vt:lpstr>
      <vt:lpstr>POUQUOI MESURER?</vt:lpstr>
      <vt:lpstr>QUELLE POLITIQUE D’EVALUATION</vt:lpstr>
      <vt:lpstr>RAPPELS</vt:lpstr>
      <vt:lpstr>RAPPELS</vt:lpstr>
      <vt:lpstr>INDICATEUR: définition</vt:lpstr>
      <vt:lpstr>INDICATEURS ET CRITERES</vt:lpstr>
      <vt:lpstr>INDICATEUR : objectifs</vt:lpstr>
      <vt:lpstr>LES DIFFERENTS TYPES D’INDICATEURS</vt:lpstr>
      <vt:lpstr>LES DIFFERENTS TYPES D’INDICATEURS</vt:lpstr>
      <vt:lpstr>LES DIFFERENTS TYPES D’INDICATEURS</vt:lpstr>
      <vt:lpstr>LES DIFFERENTS TYPES D’INDICATEURS</vt:lpstr>
      <vt:lpstr>LES DIFFERENTS TYPES D’INDICATEURS</vt:lpstr>
      <vt:lpstr>INDICATEUR: mode d’emploi</vt:lpstr>
      <vt:lpstr>INDICATEUR: mode d’emploi</vt:lpstr>
      <vt:lpstr>Modes d’expression possibles</vt:lpstr>
      <vt:lpstr>Modes d’expression possibles</vt:lpstr>
      <vt:lpstr>Les indicateurs comme OUTIL DE COMPARAISON</vt:lpstr>
      <vt:lpstr>Programme COMPAQH: objectifs</vt:lpstr>
      <vt:lpstr>Programme COMPAQH</vt:lpstr>
      <vt:lpstr>En résumé</vt:lpstr>
      <vt:lpstr>Les indicateurs à l’hôpital</vt:lpstr>
      <vt:lpstr>Une plateforme internet  SCOPE SANTE</vt:lpstr>
      <vt:lpstr>SCOPE SANTE</vt:lpstr>
      <vt:lpstr>Le tableau de bord</vt:lpstr>
      <vt:lpstr>Les 3 grandes catégories d’indicateurs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INDICATEURS QUALITE</dc:title>
  <cp:lastModifiedBy>Henrion Daniel</cp:lastModifiedBy>
  <cp:revision>11</cp:revision>
  <dcterms:created xsi:type="dcterms:W3CDTF">2013-04-01T08:35:00Z</dcterms:created>
  <dcterms:modified xsi:type="dcterms:W3CDTF">2022-04-05T05:53:33Z</dcterms:modified>
</cp:coreProperties>
</file>