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89" r:id="rId4"/>
    <p:sldId id="290" r:id="rId5"/>
    <p:sldId id="284" r:id="rId6"/>
    <p:sldId id="285" r:id="rId7"/>
    <p:sldId id="286" r:id="rId8"/>
    <p:sldId id="282" r:id="rId9"/>
    <p:sldId id="283" r:id="rId10"/>
    <p:sldId id="268" r:id="rId11"/>
    <p:sldId id="272" r:id="rId12"/>
    <p:sldId id="278" r:id="rId13"/>
    <p:sldId id="279" r:id="rId14"/>
    <p:sldId id="280" r:id="rId15"/>
    <p:sldId id="281" r:id="rId16"/>
    <p:sldId id="274" r:id="rId17"/>
    <p:sldId id="287" r:id="rId18"/>
    <p:sldId id="288" r:id="rId19"/>
    <p:sldId id="275" r:id="rId20"/>
    <p:sldId id="276" r:id="rId21"/>
    <p:sldId id="277" r:id="rId22"/>
    <p:sldId id="269" r:id="rId23"/>
    <p:sldId id="270" r:id="rId24"/>
    <p:sldId id="271" r:id="rId25"/>
    <p:sldId id="273" r:id="rId26"/>
    <p:sldId id="291" r:id="rId27"/>
    <p:sldId id="292" r:id="rId28"/>
    <p:sldId id="293" r:id="rId29"/>
    <p:sldId id="294" r:id="rId30"/>
    <p:sldId id="295" r:id="rId31"/>
    <p:sldId id="296" r:id="rId32"/>
    <p:sldId id="257" r:id="rId33"/>
    <p:sldId id="258" r:id="rId34"/>
    <p:sldId id="259" r:id="rId35"/>
    <p:sldId id="260" r:id="rId36"/>
    <p:sldId id="261" r:id="rId37"/>
    <p:sldId id="266" r:id="rId38"/>
    <p:sldId id="262" r:id="rId39"/>
    <p:sldId id="263" r:id="rId40"/>
    <p:sldId id="264" r:id="rId41"/>
    <p:sldId id="265" r:id="rId42"/>
    <p:sldId id="297" r:id="rId4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2D0283-2F24-EA2B-DD4E-F3A5B4E075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1439B5E-BF6E-B8DF-4715-77627A564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563906-5107-03F7-51BF-A8B554CBA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2DB5-FF68-4836-BB46-B6F0DE6C7030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79CF4A-FA85-24F9-D772-837A75885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E0EC7A-83E6-CCF1-77A1-D1F3C6D6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FB5A-49BB-49E2-AE8D-C050FF711F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59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6B4F64-35FD-52F6-BF5E-3C39845C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66ACC8-E3FE-D2C5-8FC9-E029A83EA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1793FE-F80D-ADC8-6528-DBC7D6AD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2DB5-FF68-4836-BB46-B6F0DE6C7030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9F85AC-D264-FA67-EFCC-AC669DDCC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1DF4D4-1884-1B00-F05C-60EE2015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FB5A-49BB-49E2-AE8D-C050FF711F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93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E7E2C88-250C-2332-AFD9-B53591AD9F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123B05-9E12-FC84-F221-C70BD18F8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A6DDBD-06BD-947B-72EE-F4397CF1B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2DB5-FF68-4836-BB46-B6F0DE6C7030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C5BEDF-8A59-BEEA-37F3-6117EA28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67302C-822B-5573-4700-82AB105CA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FB5A-49BB-49E2-AE8D-C050FF711F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19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DFB4EC-1F2D-EB26-79DA-32CCF1C58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C96E5C-289C-A36E-618B-E13EB8C63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CC26EB-92C3-5F68-2493-789D9EE86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2DB5-FF68-4836-BB46-B6F0DE6C7030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B94F2A-4896-C185-4AA6-4FAFD5FB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EE5411-266F-67BB-F911-65E494D0F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FB5A-49BB-49E2-AE8D-C050FF711F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32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4F664E-0589-DA8E-C1FD-88ABA94D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6616D2-3FA2-8C15-0688-B5D84ADE1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9C7D4A-2FA9-4B62-DE8F-F0B8B12FB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2DB5-FF68-4836-BB46-B6F0DE6C7030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77B842-120C-0603-F35E-C67036A2E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B871C4-CF84-CB18-68A1-11EA3576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FB5A-49BB-49E2-AE8D-C050FF711F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27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37B16D-A523-65F8-4460-3B371D80F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36F1D0-4889-CB7D-5579-BAB555357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2C0A3AA-633E-B1D9-E690-ABA408BB8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914F3E1-9B29-F606-CFF6-B1C410A3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2DB5-FF68-4836-BB46-B6F0DE6C7030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CF3124-D451-422E-3D1A-C2ECBBF2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96EAC1-11E0-86BB-2A2B-FE551983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FB5A-49BB-49E2-AE8D-C050FF711F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4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A857D7-6C5F-35C7-14F8-61ED2F58F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F12841-EDC6-09C0-1E3D-054DDCA27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95A40F0-B432-FD08-A728-A171923DC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7990059-985B-9025-20D6-466260B7A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14DCF72-A64B-057D-8B67-26CFA84691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40A9DAC-036F-8F03-DDC1-8DEB53600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2DB5-FF68-4836-BB46-B6F0DE6C7030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D10D53F-11C8-F14A-F69A-EFCBD5C0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9183DC3-5F20-F4A1-E4CF-6F9237DEF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FB5A-49BB-49E2-AE8D-C050FF711F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37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FC9E4-B3FC-7FCB-648C-0B6E26AF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94926F2-90F4-9BBA-07AF-BA0D92AEF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2DB5-FF68-4836-BB46-B6F0DE6C7030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2DCC556-3372-F529-8154-4E6964F92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59A3226-D109-025B-18EC-2A1A0FDE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FB5A-49BB-49E2-AE8D-C050FF711F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93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223B99D-597F-5B89-CB84-D09C76D68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2DB5-FF68-4836-BB46-B6F0DE6C7030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D98FEC6-6FC3-FAC1-C7BE-6BEBA001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83D7C76-7AF0-DC71-129F-46B531E4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FB5A-49BB-49E2-AE8D-C050FF711F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15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F106F0-1D86-0BEB-D50D-25FAF8D84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BBA293-E37C-5589-2D29-7654FDF43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8406E40-0D80-8904-484D-0C87F92EE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037C9A-A6A2-24A2-3CA8-E67C1A8AB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2DB5-FF68-4836-BB46-B6F0DE6C7030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3421F0-3B8B-2972-8DA3-28AE120E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39B4E9-2046-4A8E-0EC0-271755736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FB5A-49BB-49E2-AE8D-C050FF711F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52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C6D18-0E9F-528A-0CA9-FC1D8D7B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CB9D0F9-C376-443B-A6A8-C3574EFD7E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4C1FE7-7359-BD69-F094-D6DCAA29E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4306C7-FA14-757F-1D3D-0C65067D6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2DB5-FF68-4836-BB46-B6F0DE6C7030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63BB9A-8B38-3113-0893-2CB28436B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80D4F9-5FC1-6BF2-37E3-1F8215A7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FB5A-49BB-49E2-AE8D-C050FF711F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08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ABC073F-377C-1B4A-148B-DD2C5E298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1ADFE7-507E-B79B-D29F-44F7135E4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D67D3E-2DC5-A3A2-6CD7-5327FDAA9A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12DB5-FF68-4836-BB46-B6F0DE6C7030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DA41D6-2871-019D-DCF7-97E7D25C2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E9EA5A-70DE-4900-D8EC-7DD46960F5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6FB5A-49BB-49E2-AE8D-C050FF711F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2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DA6229-C796-6B6E-5E6B-F64C5E179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4000" dirty="0"/>
              <a:t>Autonomie professionnelle / compétences</a:t>
            </a:r>
            <a:br>
              <a:rPr lang="fr-FR" sz="4000" dirty="0"/>
            </a:br>
            <a:r>
              <a:rPr lang="fr-FR" sz="4000" dirty="0"/>
              <a:t>Interprofessionnalité / collaboration</a:t>
            </a:r>
            <a:br>
              <a:rPr lang="fr-FR" sz="4000" dirty="0"/>
            </a:br>
            <a:r>
              <a:rPr lang="fr-FR" sz="4000" dirty="0"/>
              <a:t>travail en équipe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AC54DB-07B5-BB31-D69D-2FE095087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/>
          </a:bodyPr>
          <a:lstStyle/>
          <a:p>
            <a:r>
              <a:rPr lang="fr-FR" sz="4000" dirty="0"/>
              <a:t>U.E 3.3 S3</a:t>
            </a:r>
          </a:p>
          <a:p>
            <a:r>
              <a:rPr lang="fr-FR" sz="4000"/>
              <a:t>Promotion 2022/2025</a:t>
            </a:r>
            <a:endParaRPr lang="fr-FR" sz="4000" dirty="0"/>
          </a:p>
          <a:p>
            <a:r>
              <a:rPr lang="fr-FR" sz="4000" dirty="0"/>
              <a:t>A-M Charon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65419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137F74-BB37-EAFF-EB8D-02F57F75F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F446C0-F7BA-B395-C849-9718E8F35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L’IDE  développe des capacités d’analyse , d’initiative et de responsabilités :</a:t>
            </a:r>
          </a:p>
          <a:p>
            <a:pPr>
              <a:buFontTx/>
              <a:buChar char="-"/>
            </a:pPr>
            <a:r>
              <a:rPr lang="fr-FR" dirty="0"/>
              <a:t>Il évalue l’état de santé du patient</a:t>
            </a:r>
          </a:p>
          <a:p>
            <a:pPr>
              <a:buFontTx/>
              <a:buChar char="-"/>
            </a:pPr>
            <a:r>
              <a:rPr lang="fr-FR" dirty="0"/>
              <a:t>Il élabore et met en place un projet de soins</a:t>
            </a:r>
          </a:p>
          <a:p>
            <a:pPr>
              <a:buFontTx/>
              <a:buChar char="-"/>
            </a:pPr>
            <a:r>
              <a:rPr lang="fr-FR" dirty="0"/>
              <a:t>Il priorise les soins </a:t>
            </a:r>
          </a:p>
          <a:p>
            <a:pPr>
              <a:buFontTx/>
              <a:buChar char="-"/>
            </a:pPr>
            <a:r>
              <a:rPr lang="fr-FR" dirty="0"/>
              <a:t>Il délivre des soins de qualité</a:t>
            </a:r>
          </a:p>
          <a:p>
            <a:pPr>
              <a:buFontTx/>
              <a:buChar char="-"/>
            </a:pPr>
            <a:r>
              <a:rPr lang="fr-FR" dirty="0"/>
              <a:t>Il organise et réalise des soins personnalisés en collaboration avec l’ensemble des professionnels de santé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3896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17E620-5CD0-8B1F-BF16-139A99959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3766A8-3EAB-F859-696A-CF4A6D0E2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Il adapte sa communication au patient et à sa famille</a:t>
            </a:r>
          </a:p>
          <a:p>
            <a:pPr>
              <a:buFontTx/>
              <a:buChar char="-"/>
            </a:pPr>
            <a:r>
              <a:rPr lang="fr-FR" dirty="0"/>
              <a:t>Il transmet les informations recueillies aux autres professionnels pour assurer la continuité des soins</a:t>
            </a:r>
          </a:p>
          <a:p>
            <a:pPr>
              <a:buFontTx/>
              <a:buChar char="-"/>
            </a:pPr>
            <a:r>
              <a:rPr lang="fr-FR" dirty="0"/>
              <a:t>Il évalue et améliore sa pratique professionnelle</a:t>
            </a:r>
          </a:p>
          <a:p>
            <a:pPr>
              <a:buFontTx/>
              <a:buChar char="-"/>
            </a:pPr>
            <a:r>
              <a:rPr lang="fr-FR" dirty="0"/>
              <a:t>Il maintient ses connaissances à jour via la formation continue</a:t>
            </a:r>
          </a:p>
          <a:p>
            <a:pPr>
              <a:buFontTx/>
              <a:buChar char="-"/>
            </a:pPr>
            <a:r>
              <a:rPr lang="fr-FR" dirty="0"/>
              <a:t>Il est ainsi capable de s’adapter à toute situation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6328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512505-60C1-D874-FC3A-BFE65DBA9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7DF423-95BC-6A4E-ECCF-D59A9A886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Exemple : les infirmiers qui travaillent en réanimation sont capables de faire face à toute situation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Habitude de travailler dans l’urgence</a:t>
            </a:r>
          </a:p>
          <a:p>
            <a:pPr>
              <a:buFontTx/>
              <a:buChar char="-"/>
            </a:pPr>
            <a:r>
              <a:rPr lang="fr-FR" dirty="0"/>
              <a:t>Blessures de guerre lors d’un attentat</a:t>
            </a:r>
          </a:p>
          <a:p>
            <a:pPr>
              <a:buFontTx/>
              <a:buChar char="-"/>
            </a:pPr>
            <a:r>
              <a:rPr lang="fr-FR" dirty="0"/>
              <a:t>Afflux massif de victimes (accidents en série sur l’autoroute, accident ferroviaire, attentat, etc…)</a:t>
            </a:r>
          </a:p>
          <a:p>
            <a:pPr>
              <a:buFontTx/>
              <a:buChar char="-"/>
            </a:pPr>
            <a:r>
              <a:rPr lang="fr-FR" dirty="0"/>
              <a:t>épidémie de covid 19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7429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442C30-454D-8433-E8B0-EF33E5FEC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3AEF2E-0CFB-1240-E0C2-37448E09D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Capacité à être déployé en renfort dans d’autres établissements de santé, dans d’autres régions</a:t>
            </a:r>
          </a:p>
          <a:p>
            <a:pPr>
              <a:buFontTx/>
              <a:buChar char="-"/>
            </a:pPr>
            <a:r>
              <a:rPr lang="fr-FR" dirty="0"/>
              <a:t>Capable d’utiliser des équipements biomédicaux différents de ceux utilisés habituellement (respirateurs, pousse-seringues, etc…)</a:t>
            </a:r>
          </a:p>
          <a:p>
            <a:pPr>
              <a:buFontTx/>
              <a:buChar char="-"/>
            </a:pPr>
            <a:r>
              <a:rPr lang="fr-FR" dirty="0"/>
              <a:t>Capable de travailler dans des unités de soins éphémères, hors des murs de la réanimation (plusieurs patients dans une salle commune)</a:t>
            </a:r>
          </a:p>
        </p:txBody>
      </p:sp>
    </p:spTree>
    <p:extLst>
      <p:ext uri="{BB962C8B-B14F-4D97-AF65-F5344CB8AC3E}">
        <p14:creationId xmlns:p14="http://schemas.microsoft.com/office/powerpoint/2010/main" val="3080076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CDD078-3E25-5FA0-FE20-6DCABD31B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DAEB4D-E60F-CDDB-A897-446FF7CA1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compétences peuvent être ainsi spécifiques à chaque spécialité :</a:t>
            </a:r>
          </a:p>
          <a:p>
            <a:endParaRPr lang="fr-FR" dirty="0"/>
          </a:p>
          <a:p>
            <a:pPr>
              <a:buFontTx/>
              <a:buChar char="-"/>
            </a:pPr>
            <a:r>
              <a:rPr lang="fr-FR" dirty="0"/>
              <a:t>Infirmier de bloc opératoire (IBODE)</a:t>
            </a:r>
          </a:p>
          <a:p>
            <a:pPr>
              <a:buFontTx/>
              <a:buChar char="-"/>
            </a:pPr>
            <a:r>
              <a:rPr lang="fr-FR" dirty="0"/>
              <a:t>Infirmier anesthésiste (IADE)</a:t>
            </a:r>
          </a:p>
          <a:p>
            <a:pPr>
              <a:buFontTx/>
              <a:buChar char="-"/>
            </a:pPr>
            <a:r>
              <a:rPr lang="fr-FR" dirty="0"/>
              <a:t>Infirmière puéricultrice</a:t>
            </a:r>
          </a:p>
          <a:p>
            <a:pPr>
              <a:buFontTx/>
              <a:buChar char="-"/>
            </a:pPr>
            <a:r>
              <a:rPr lang="fr-FR" dirty="0"/>
              <a:t>Infirmière libérale</a:t>
            </a:r>
          </a:p>
          <a:p>
            <a:pPr>
              <a:buFontTx/>
              <a:buChar char="-"/>
            </a:pPr>
            <a:r>
              <a:rPr lang="fr-FR" dirty="0"/>
              <a:t>Infirmier de santé au travail</a:t>
            </a:r>
          </a:p>
        </p:txBody>
      </p:sp>
    </p:spTree>
    <p:extLst>
      <p:ext uri="{BB962C8B-B14F-4D97-AF65-F5344CB8AC3E}">
        <p14:creationId xmlns:p14="http://schemas.microsoft.com/office/powerpoint/2010/main" val="1351302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55E42-8A8E-2FD0-7EF1-E169E1937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C579C1-6DBF-D03F-9056-F98C9D97D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Infirmier sapeur-pompier</a:t>
            </a:r>
          </a:p>
          <a:p>
            <a:pPr>
              <a:buFontTx/>
              <a:buChar char="-"/>
            </a:pPr>
            <a:r>
              <a:rPr lang="fr-FR" dirty="0"/>
              <a:t>Infirmier militaire</a:t>
            </a:r>
          </a:p>
          <a:p>
            <a:pPr>
              <a:buFontTx/>
              <a:buChar char="-"/>
            </a:pPr>
            <a:r>
              <a:rPr lang="fr-FR" dirty="0"/>
              <a:t>Infirmier en pratique avancée (IPA)</a:t>
            </a:r>
          </a:p>
        </p:txBody>
      </p:sp>
    </p:spTree>
    <p:extLst>
      <p:ext uri="{BB962C8B-B14F-4D97-AF65-F5344CB8AC3E}">
        <p14:creationId xmlns:p14="http://schemas.microsoft.com/office/powerpoint/2010/main" val="1446615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A1DF80-7814-E738-0C8C-69664363D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Interprofessionnalité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BFC969-596C-393D-50BF-42DED87BB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besoins des différents métiers exerçant dans un établissement de santé autour du patient nécessitent une collaboration et une adaptation réciproque, sources de contraintes et de difficultés</a:t>
            </a:r>
          </a:p>
          <a:p>
            <a:endParaRPr lang="fr-FR" dirty="0"/>
          </a:p>
          <a:p>
            <a:r>
              <a:rPr lang="fr-FR" dirty="0"/>
              <a:t>Au quotidien, ces acteurs ont parfois du mal à communiquer et à collaborer ensemble du fait des spécificités propres à chaque métier et de la méconnaissance des activités de chacun</a:t>
            </a:r>
          </a:p>
        </p:txBody>
      </p:sp>
    </p:spTree>
    <p:extLst>
      <p:ext uri="{BB962C8B-B14F-4D97-AF65-F5344CB8AC3E}">
        <p14:creationId xmlns:p14="http://schemas.microsoft.com/office/powerpoint/2010/main" val="2522733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8DD507-906C-4145-DCE9-3F8914D09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interprofessionnalité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6E76C5-D625-521F-D734-913D1C349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Cette collaboration est orientée vers un seul et même but qui ne peut être atteint que par la somme des compétences individuelles juxtaposées. </a:t>
            </a:r>
          </a:p>
          <a:p>
            <a:endParaRPr lang="fr-FR" dirty="0"/>
          </a:p>
          <a:p>
            <a:r>
              <a:rPr lang="fr-FR" dirty="0"/>
              <a:t>L’action thérapeutique est guidée par les prises de décision obtenues par un large consensus</a:t>
            </a:r>
          </a:p>
        </p:txBody>
      </p:sp>
    </p:spTree>
    <p:extLst>
      <p:ext uri="{BB962C8B-B14F-4D97-AF65-F5344CB8AC3E}">
        <p14:creationId xmlns:p14="http://schemas.microsoft.com/office/powerpoint/2010/main" val="1684650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D58323-C106-323E-F87D-5FA988947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interprofessionnalité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4DC438-27F1-9091-1E58-D33E765C4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activités de soins sont coordonnées dans une vision globale du patient et par l’analyse multidimensionnelle de ses besoins</a:t>
            </a:r>
          </a:p>
          <a:p>
            <a:endParaRPr lang="fr-FR" dirty="0"/>
          </a:p>
          <a:p>
            <a:r>
              <a:rPr lang="fr-FR" dirty="0"/>
              <a:t>Chaque acteur a conscience de l’importance de cette collaboration, dans le respect de chacune des disciplines</a:t>
            </a:r>
          </a:p>
          <a:p>
            <a:endParaRPr lang="fr-FR" dirty="0"/>
          </a:p>
          <a:p>
            <a:r>
              <a:rPr lang="fr-FR" dirty="0"/>
              <a:t>L’interprofessionnalité crée alors les conditions optimales de prise en charge</a:t>
            </a:r>
          </a:p>
        </p:txBody>
      </p:sp>
    </p:spTree>
    <p:extLst>
      <p:ext uri="{BB962C8B-B14F-4D97-AF65-F5344CB8AC3E}">
        <p14:creationId xmlns:p14="http://schemas.microsoft.com/office/powerpoint/2010/main" val="3337179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180145-3A2E-2A3F-A3F9-F31C88DDF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Interprofessionnalité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387DC1-88B1-6DA7-8096-50DE612B1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L’interprofessionnalité </a:t>
            </a:r>
            <a:r>
              <a:rPr lang="fr-FR" dirty="0"/>
              <a:t>est un concept qui consiste à faire travailler ensemble des professionnels issus de secteurs différents par la complémentarité des compétences et le respect d’un partenariat afin d’optimiser les réponses à apporter aux besoins du patient</a:t>
            </a:r>
          </a:p>
          <a:p>
            <a:endParaRPr lang="fr-FR" dirty="0"/>
          </a:p>
          <a:p>
            <a:r>
              <a:rPr lang="fr-FR" dirty="0"/>
              <a:t>La collaboration interprofessionnelle permet d’organiser le parcours de soins de manière plus efficace et efficiente , et produit une plus grande satisfaction au travail ainsi qu’une augmentation des connaissances. </a:t>
            </a:r>
          </a:p>
        </p:txBody>
      </p:sp>
    </p:spTree>
    <p:extLst>
      <p:ext uri="{BB962C8B-B14F-4D97-AF65-F5344CB8AC3E}">
        <p14:creationId xmlns:p14="http://schemas.microsoft.com/office/powerpoint/2010/main" val="12439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DFBB94-51C1-AD7C-2B4C-AC739AA2A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Autonomie professionnelle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A9376F-45B1-0444-6B1F-97147F26A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 quotidien, l’infirmier a une certaine autonomie dans le cadre de son activité professionnelle </a:t>
            </a:r>
          </a:p>
          <a:p>
            <a:endParaRPr lang="fr-FR" dirty="0"/>
          </a:p>
          <a:p>
            <a:r>
              <a:rPr lang="fr-FR" dirty="0"/>
              <a:t>Il est amené à travailler sur rôle propre chaque fois qu’il délivre un soin qui n’a pas été demandé par le médecin</a:t>
            </a:r>
          </a:p>
          <a:p>
            <a:endParaRPr lang="fr-FR" dirty="0"/>
          </a:p>
          <a:p>
            <a:r>
              <a:rPr lang="fr-FR" dirty="0"/>
              <a:t>Ainsi, le rôle propre  est « la fonction de l’infirmier qui se voit reconnaitre l’autonomie, la capacité de jugement et l’initiative. Il en assume la responsabilité »</a:t>
            </a:r>
          </a:p>
        </p:txBody>
      </p:sp>
    </p:spTree>
    <p:extLst>
      <p:ext uri="{BB962C8B-B14F-4D97-AF65-F5344CB8AC3E}">
        <p14:creationId xmlns:p14="http://schemas.microsoft.com/office/powerpoint/2010/main" val="2243447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FAD934-39AB-76E4-B535-8C4AEB53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interprofessionnalité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02E496-B640-9528-787D-C489AB939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Ainsi, lors de ses stages, l’étudiant infirmier a la possibilité de réaliser des parcours de stage ( exemple : consultation, chirurgie, bloc opératoire, SSPI) dans le but de  : </a:t>
            </a:r>
          </a:p>
          <a:p>
            <a:endParaRPr lang="fr-FR" dirty="0"/>
          </a:p>
          <a:p>
            <a:pPr>
              <a:buFontTx/>
              <a:buChar char="-"/>
            </a:pPr>
            <a:r>
              <a:rPr lang="fr-FR" dirty="0"/>
              <a:t>Découvrir l’organisation, les activités et les contraintes des différents services</a:t>
            </a:r>
          </a:p>
          <a:p>
            <a:pPr>
              <a:buFontTx/>
              <a:buChar char="-"/>
            </a:pPr>
            <a:r>
              <a:rPr lang="fr-FR" dirty="0"/>
              <a:t>De comprendre l’agencement des locaux et de connaitre les différents équipements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5449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74AA1E-96E8-7A55-789A-904006912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interprofessionnalité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A49480-A56E-FFF3-1B75-1BABA753C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D’être sensibilisé au respect des bonnes pratiques</a:t>
            </a:r>
          </a:p>
          <a:p>
            <a:pPr>
              <a:buFontTx/>
              <a:buChar char="-"/>
            </a:pPr>
            <a:r>
              <a:rPr lang="fr-FR" dirty="0"/>
              <a:t>De découvrir les exigences et les contraintes des différents métiers</a:t>
            </a:r>
          </a:p>
          <a:p>
            <a:pPr>
              <a:buFontTx/>
              <a:buChar char="-"/>
            </a:pPr>
            <a:r>
              <a:rPr lang="fr-FR" dirty="0"/>
              <a:t>De percevoir la diversité des tâches des agents</a:t>
            </a:r>
          </a:p>
          <a:p>
            <a:pPr>
              <a:buFontTx/>
              <a:buChar char="-"/>
            </a:pPr>
            <a:r>
              <a:rPr lang="fr-FR" dirty="0"/>
              <a:t>De connaitre le niveau de qualification requis </a:t>
            </a:r>
          </a:p>
        </p:txBody>
      </p:sp>
    </p:spTree>
    <p:extLst>
      <p:ext uri="{BB962C8B-B14F-4D97-AF65-F5344CB8AC3E}">
        <p14:creationId xmlns:p14="http://schemas.microsoft.com/office/powerpoint/2010/main" val="1188494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EF7ED3-F7F2-ADC2-3F25-504A4EBE4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interprofessionnalité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A873E6-6F34-195E-3CD4-539CCD6F7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Exemple : l’interprofessionnalité en gériatrie au CH du Luxembourg</a:t>
            </a:r>
          </a:p>
          <a:p>
            <a:endParaRPr lang="fr-FR" dirty="0"/>
          </a:p>
          <a:p>
            <a:r>
              <a:rPr lang="fr-FR" dirty="0"/>
              <a:t>Une prise en charge coordonnée des personnes âgées en gériatrie a été mise en place dans cet établissement</a:t>
            </a:r>
          </a:p>
          <a:p>
            <a:endParaRPr lang="fr-FR" dirty="0"/>
          </a:p>
          <a:p>
            <a:r>
              <a:rPr lang="fr-FR" dirty="0"/>
              <a:t>La création de l’unité de court séjour gériatrique a donné lieu à une réorganisation qui a interrogé les notions d’équipe, de cohésion, et de compétences. </a:t>
            </a:r>
          </a:p>
        </p:txBody>
      </p:sp>
    </p:spTree>
    <p:extLst>
      <p:ext uri="{BB962C8B-B14F-4D97-AF65-F5344CB8AC3E}">
        <p14:creationId xmlns:p14="http://schemas.microsoft.com/office/powerpoint/2010/main" val="3304611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AA0F57-82A5-AA45-1752-9B8F2C7A1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interprofessionnalité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8B5CCE-F194-E6C8-14A7-32AF2AE44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Cela a été une expérience réussie au bénéfice des patients car :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La prise en charge du patient âgée en court séjour gériatrique nécessite des compétences soignantes spécifiques</a:t>
            </a:r>
          </a:p>
          <a:p>
            <a:pPr>
              <a:buFontTx/>
              <a:buChar char="-"/>
            </a:pPr>
            <a:r>
              <a:rPr lang="fr-FR" dirty="0"/>
              <a:t>Des connaissances solides sur les effets du vieillissement et sur les pathologies prévalentes sont indispensables</a:t>
            </a:r>
          </a:p>
          <a:p>
            <a:pPr>
              <a:buFontTx/>
              <a:buChar char="-"/>
            </a:pPr>
            <a:r>
              <a:rPr lang="fr-FR" dirty="0"/>
              <a:t>De multiples interventions sont nécessaires impliquant une coordination des acteurs de soins, des temps d’échange et de concertation</a:t>
            </a:r>
          </a:p>
        </p:txBody>
      </p:sp>
    </p:spTree>
    <p:extLst>
      <p:ext uri="{BB962C8B-B14F-4D97-AF65-F5344CB8AC3E}">
        <p14:creationId xmlns:p14="http://schemas.microsoft.com/office/powerpoint/2010/main" val="4064133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2E838E-7CAD-8179-999C-D53C04346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interprofessionnalité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BE9118-45B4-84FF-123B-473F38E55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L’infirmière y tient une place importante par sa capacité de détection des problèmes de santé, mais également de coordination des différents intervenants</a:t>
            </a:r>
          </a:p>
          <a:p>
            <a:r>
              <a:rPr lang="fr-FR" dirty="0"/>
              <a:t>Pour cela il est indispensable de reformuler un objectif commun à toute l’équipe et de redéfinir le cadre du «  travailler ensemble »</a:t>
            </a:r>
          </a:p>
          <a:p>
            <a:r>
              <a:rPr lang="fr-FR" dirty="0"/>
              <a:t>La notion de cohésion et de convergence vers un but commun est une des bases de la constitution d’une équipe</a:t>
            </a:r>
          </a:p>
          <a:p>
            <a:r>
              <a:rPr lang="fr-FR" dirty="0"/>
              <a:t>Il est de ce fait important d’avoir des valeurs communes au sein d’une équipe</a:t>
            </a:r>
          </a:p>
        </p:txBody>
      </p:sp>
    </p:spTree>
    <p:extLst>
      <p:ext uri="{BB962C8B-B14F-4D97-AF65-F5344CB8AC3E}">
        <p14:creationId xmlns:p14="http://schemas.microsoft.com/office/powerpoint/2010/main" val="2546123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86C4F3-340E-225C-75EE-6C55930EA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interprofessionnalité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750F32-C7E3-78A4-F092-206AEDCA6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Par ailleurs, des réunions de concertation hebdomadaires sont incontournables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218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D358FE-C325-9FCD-B6D3-4A200C182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6DFF4F-78FF-DE2B-E706-7A8D36C8D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équipe est un groupe de personnes travaillant à une même tâche ou unissant leurs efforts dans un même objectif</a:t>
            </a:r>
          </a:p>
          <a:p>
            <a:endParaRPr lang="fr-FR" dirty="0"/>
          </a:p>
          <a:p>
            <a:r>
              <a:rPr lang="fr-FR" dirty="0"/>
              <a:t>Il existe une responsabilité collective dans l’accomplissement des objectifs fixés au préalable</a:t>
            </a:r>
          </a:p>
          <a:p>
            <a:endParaRPr lang="fr-FR" dirty="0"/>
          </a:p>
          <a:p>
            <a:r>
              <a:rPr lang="fr-FR" dirty="0"/>
              <a:t>La motivation est incontournable dans la notion d’objectifs à atteindre</a:t>
            </a:r>
          </a:p>
        </p:txBody>
      </p:sp>
    </p:spTree>
    <p:extLst>
      <p:ext uri="{BB962C8B-B14F-4D97-AF65-F5344CB8AC3E}">
        <p14:creationId xmlns:p14="http://schemas.microsoft.com/office/powerpoint/2010/main" val="26499475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0E0922-921C-943A-F7DB-1F13EEF1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BE27EF-4C04-032E-8B90-1D74841FC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L’équipe idéale n’existe pas et les relations interindividuelles sont complexes. Elles favorisent pourtant le travail en équipe. </a:t>
            </a:r>
          </a:p>
          <a:p>
            <a:endParaRPr lang="fr-FR" dirty="0"/>
          </a:p>
          <a:p>
            <a:r>
              <a:rPr lang="fr-FR" dirty="0"/>
              <a:t>Les critères de qualité du travail en équipe sont d’ordre relationnel, organisationnel et opérationnel. </a:t>
            </a:r>
          </a:p>
        </p:txBody>
      </p:sp>
    </p:spTree>
    <p:extLst>
      <p:ext uri="{BB962C8B-B14F-4D97-AF65-F5344CB8AC3E}">
        <p14:creationId xmlns:p14="http://schemas.microsoft.com/office/powerpoint/2010/main" val="4883104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F091EA-5A1C-FF3D-4A4F-968194945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BD0698-9C37-E970-7019-BF564A244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critères relationnels doivent permettre :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d’établir une qualité de communication</a:t>
            </a:r>
          </a:p>
          <a:p>
            <a:pPr>
              <a:buFontTx/>
              <a:buChar char="-"/>
            </a:pPr>
            <a:r>
              <a:rPr lang="fr-FR" dirty="0"/>
              <a:t>D’obtenir la confiance mutuelle</a:t>
            </a:r>
          </a:p>
          <a:p>
            <a:pPr>
              <a:buFontTx/>
              <a:buChar char="-"/>
            </a:pPr>
            <a:r>
              <a:rPr lang="fr-FR" dirty="0"/>
              <a:t>De respecter la confidentialité</a:t>
            </a:r>
          </a:p>
          <a:p>
            <a:pPr>
              <a:buFontTx/>
              <a:buChar char="-"/>
            </a:pPr>
            <a:r>
              <a:rPr lang="fr-FR" dirty="0"/>
              <a:t>De développer une solidarité du groupe</a:t>
            </a:r>
          </a:p>
          <a:p>
            <a:pPr>
              <a:buFontTx/>
              <a:buChar char="-"/>
            </a:pPr>
            <a:r>
              <a:rPr lang="fr-FR" dirty="0"/>
              <a:t>De reconnaitre l’expertise de chacun</a:t>
            </a:r>
          </a:p>
        </p:txBody>
      </p:sp>
    </p:spTree>
    <p:extLst>
      <p:ext uri="{BB962C8B-B14F-4D97-AF65-F5344CB8AC3E}">
        <p14:creationId xmlns:p14="http://schemas.microsoft.com/office/powerpoint/2010/main" val="42778678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139F6E-F87F-187C-ADB8-55E942027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49147A-6ADB-8C5C-5A88-9238CEC47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De développer une capacité d’écoute</a:t>
            </a:r>
          </a:p>
          <a:p>
            <a:pPr>
              <a:buFontTx/>
              <a:buChar char="-"/>
            </a:pPr>
            <a:r>
              <a:rPr lang="fr-FR" dirty="0"/>
              <a:t>De favoriser les échanges au sein de l’équipe</a:t>
            </a:r>
          </a:p>
          <a:p>
            <a:pPr>
              <a:buFontTx/>
              <a:buChar char="-"/>
            </a:pPr>
            <a:r>
              <a:rPr lang="fr-FR" dirty="0"/>
              <a:t>De détecter rapidement les sources de conflit</a:t>
            </a:r>
          </a:p>
        </p:txBody>
      </p:sp>
    </p:spTree>
    <p:extLst>
      <p:ext uri="{BB962C8B-B14F-4D97-AF65-F5344CB8AC3E}">
        <p14:creationId xmlns:p14="http://schemas.microsoft.com/office/powerpoint/2010/main" val="4056180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66B186-8B6C-7967-7D82-3924740FE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Autonomie professionnelle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F0C7C1-60B8-CBA7-0D21-58E0C573B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 ce fait, l’infirmier peut :</a:t>
            </a:r>
          </a:p>
          <a:p>
            <a:pPr>
              <a:buFontTx/>
              <a:buChar char="-"/>
            </a:pPr>
            <a:r>
              <a:rPr lang="fr-FR" dirty="0"/>
              <a:t>Poser un diagnostic infirmier</a:t>
            </a:r>
          </a:p>
          <a:p>
            <a:pPr>
              <a:buFontTx/>
              <a:buChar char="-"/>
            </a:pPr>
            <a:r>
              <a:rPr lang="fr-FR" dirty="0"/>
              <a:t>Prendre des initiatives de soins relevant de son rôle propre</a:t>
            </a:r>
          </a:p>
          <a:p>
            <a:pPr>
              <a:buFontTx/>
              <a:buChar char="-"/>
            </a:pPr>
            <a:r>
              <a:rPr lang="fr-FR" dirty="0"/>
              <a:t>Gérer les soins</a:t>
            </a:r>
          </a:p>
          <a:p>
            <a:pPr>
              <a:buFontTx/>
              <a:buChar char="-"/>
            </a:pPr>
            <a:r>
              <a:rPr lang="fr-FR" dirty="0"/>
              <a:t>Gérer le dossier de soins infirmiers</a:t>
            </a:r>
          </a:p>
          <a:p>
            <a:pPr>
              <a:buFontTx/>
              <a:buChar char="-"/>
            </a:pPr>
            <a:r>
              <a:rPr lang="fr-FR" dirty="0"/>
              <a:t>Formuler des objectifs de soins</a:t>
            </a:r>
          </a:p>
          <a:p>
            <a:pPr>
              <a:buFontTx/>
              <a:buChar char="-"/>
            </a:pPr>
            <a:r>
              <a:rPr lang="fr-FR" dirty="0"/>
              <a:t>Mettre en œuvre les actions appropriées</a:t>
            </a:r>
          </a:p>
          <a:p>
            <a:pPr>
              <a:buFontTx/>
              <a:buChar char="-"/>
            </a:pPr>
            <a:r>
              <a:rPr lang="fr-FR" dirty="0"/>
              <a:t>Évaluer les résultats de ces actions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67189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3F8C83-24F0-89AC-CAFE-F6930110F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829249-166E-310F-B302-259A6F896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critères organisationnels et opérationnels doivent permettre : 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De fixer les règles de fonctionnement</a:t>
            </a:r>
          </a:p>
          <a:p>
            <a:pPr>
              <a:buFontTx/>
              <a:buChar char="-"/>
            </a:pPr>
            <a:r>
              <a:rPr lang="fr-FR" dirty="0"/>
              <a:t>D’établir des objectifs communs</a:t>
            </a:r>
          </a:p>
          <a:p>
            <a:pPr>
              <a:buFontTx/>
              <a:buChar char="-"/>
            </a:pPr>
            <a:r>
              <a:rPr lang="fr-FR" dirty="0"/>
              <a:t>D’avoir une cohérence</a:t>
            </a:r>
          </a:p>
          <a:p>
            <a:pPr>
              <a:buFontTx/>
              <a:buChar char="-"/>
            </a:pPr>
            <a:r>
              <a:rPr lang="fr-FR" dirty="0"/>
              <a:t>D’obtenir la motivation de chacun des membres</a:t>
            </a:r>
          </a:p>
          <a:p>
            <a:pPr>
              <a:buFontTx/>
              <a:buChar char="-"/>
            </a:pPr>
            <a:r>
              <a:rPr lang="fr-FR" dirty="0"/>
              <a:t>D’avoir une organisation efficace</a:t>
            </a:r>
          </a:p>
        </p:txBody>
      </p:sp>
    </p:spTree>
    <p:extLst>
      <p:ext uri="{BB962C8B-B14F-4D97-AF65-F5344CB8AC3E}">
        <p14:creationId xmlns:p14="http://schemas.microsoft.com/office/powerpoint/2010/main" val="41302024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315B11-97F7-9ADB-62C3-1F97FFEA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D47CCB-CBB4-C53A-7D2C-87E739F56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d’avoir une répartition claire des tâches en fonction des compétences de chacun</a:t>
            </a:r>
          </a:p>
          <a:p>
            <a:pPr>
              <a:buFontTx/>
              <a:buChar char="-"/>
            </a:pPr>
            <a:r>
              <a:rPr lang="fr-FR" dirty="0"/>
              <a:t>De répartir équitablement le travail au sein de l’équipe</a:t>
            </a:r>
          </a:p>
          <a:p>
            <a:pPr>
              <a:buFontTx/>
              <a:buChar char="-"/>
            </a:pPr>
            <a:r>
              <a:rPr lang="fr-FR" dirty="0"/>
              <a:t>De respecter la hiérarchie</a:t>
            </a:r>
          </a:p>
          <a:p>
            <a:pPr>
              <a:buFontTx/>
              <a:buChar char="-"/>
            </a:pPr>
            <a:r>
              <a:rPr lang="fr-FR" dirty="0"/>
              <a:t>D’évaluer la qualité du </a:t>
            </a:r>
            <a:r>
              <a:rPr lang="fr-FR"/>
              <a:t>travail fourni</a:t>
            </a: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67678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73E787-155A-3C75-6066-BFB474EE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 / 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F381D8-CAE9-3824-96DC-E069B60CA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L’IDE établit des relations professionnelles avec différents partenaires de soins.</a:t>
            </a:r>
          </a:p>
          <a:p>
            <a:r>
              <a:rPr lang="fr-FR" dirty="0"/>
              <a:t>Ces relations sont :</a:t>
            </a:r>
          </a:p>
          <a:p>
            <a:pPr>
              <a:buFontTx/>
              <a:buChar char="-"/>
            </a:pPr>
            <a:r>
              <a:rPr lang="fr-FR" dirty="0"/>
              <a:t>d’ordre hiérarchique avec la direction, la direction des soins</a:t>
            </a:r>
          </a:p>
          <a:p>
            <a:pPr>
              <a:buFontTx/>
              <a:buChar char="-"/>
            </a:pPr>
            <a:r>
              <a:rPr lang="fr-FR" dirty="0"/>
              <a:t>d’ordre fonctionnel avec le médecin</a:t>
            </a:r>
          </a:p>
          <a:p>
            <a:pPr>
              <a:buFontTx/>
              <a:buChar char="-"/>
            </a:pPr>
            <a:r>
              <a:rPr lang="fr-FR" dirty="0"/>
              <a:t>d’ordre technique pour la compréhension et l’organisation en lien avec des données médicales</a:t>
            </a:r>
          </a:p>
          <a:p>
            <a:pPr>
              <a:buFontTx/>
              <a:buChar char="-"/>
            </a:pPr>
            <a:r>
              <a:rPr lang="fr-FR" dirty="0"/>
              <a:t>D’ordre relationnel avec les collègues de travail et les autres professionnels de santé</a:t>
            </a:r>
          </a:p>
        </p:txBody>
      </p:sp>
    </p:spTree>
    <p:extLst>
      <p:ext uri="{BB962C8B-B14F-4D97-AF65-F5344CB8AC3E}">
        <p14:creationId xmlns:p14="http://schemas.microsoft.com/office/powerpoint/2010/main" val="29936854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67D1D4-65DB-B092-E1E7-E1BD673A5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Collaboration/ 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4FAB63-1ACB-3D6F-9596-95277F010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bien communiquer et éviter le malentendu, il est recommandé de :</a:t>
            </a:r>
          </a:p>
          <a:p>
            <a:pPr>
              <a:buFontTx/>
              <a:buChar char="-"/>
            </a:pPr>
            <a:r>
              <a:rPr lang="fr-FR" dirty="0"/>
              <a:t>s’adresser à autrui en tenant compte de sa personnalité, et de sa capacité à recevoir et à comprendre l’information</a:t>
            </a:r>
          </a:p>
          <a:p>
            <a:pPr>
              <a:buFontTx/>
              <a:buChar char="-"/>
            </a:pPr>
            <a:r>
              <a:rPr lang="fr-FR" dirty="0"/>
              <a:t>Adresser un message clair</a:t>
            </a:r>
          </a:p>
          <a:p>
            <a:pPr>
              <a:buFontTx/>
              <a:buChar char="-"/>
            </a:pPr>
            <a:r>
              <a:rPr lang="fr-FR" dirty="0"/>
              <a:t>Utiliser la reformulation pour être sûre d’avoir bien compris</a:t>
            </a:r>
          </a:p>
          <a:p>
            <a:pPr>
              <a:buFontTx/>
              <a:buChar char="-"/>
            </a:pPr>
            <a:r>
              <a:rPr lang="fr-FR" dirty="0"/>
              <a:t>Savoir faire preuve d’humilité et savoir réajuster tout message mal perçu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9652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BE3E47-8766-B179-F43C-B49A6A22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 / 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0348E3-436B-6AAA-C7BC-22941D66A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Collaborer suppose l’association, la participation de plusieurs personnes pour atteindre des objectifs communs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La collaboration implique une coresponsabilité vis-à-vis des moyens mis en œuvre et des résultats souhaités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Elle ne signifie pas la présence physique simultanée des différents collaborateurs</a:t>
            </a:r>
          </a:p>
        </p:txBody>
      </p:sp>
    </p:spTree>
    <p:extLst>
      <p:ext uri="{BB962C8B-B14F-4D97-AF65-F5344CB8AC3E}">
        <p14:creationId xmlns:p14="http://schemas.microsoft.com/office/powerpoint/2010/main" val="8367644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A91386-978E-429B-7AD2-69C785856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 / 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118D88-AC92-F4A0-47D6-E21247CC3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collaboration est donc synonyme de complémentarité des acteurs de soins</a:t>
            </a:r>
          </a:p>
          <a:p>
            <a:endParaRPr lang="fr-FR" dirty="0"/>
          </a:p>
          <a:p>
            <a:r>
              <a:rPr lang="fr-FR" dirty="0"/>
              <a:t>Par exemple : une personne âgée souffrant d’une affection pulmonaire sera prise en charge grâce à la collaboration entre le médecin traitant, le kiné, l’infirmier et l’aide ménagère. </a:t>
            </a:r>
          </a:p>
          <a:p>
            <a:pPr marL="0" indent="0">
              <a:buNone/>
            </a:pPr>
            <a:r>
              <a:rPr lang="fr-FR" dirty="0"/>
              <a:t>Toutes ces personnes travaillent dans le but de maintenir la personne âgée à son domicile, chacun participe à l’amélioration de l’état de santé de cette personne. </a:t>
            </a:r>
          </a:p>
        </p:txBody>
      </p:sp>
    </p:spTree>
    <p:extLst>
      <p:ext uri="{BB962C8B-B14F-4D97-AF65-F5344CB8AC3E}">
        <p14:creationId xmlns:p14="http://schemas.microsoft.com/office/powerpoint/2010/main" val="34845369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3E5964-EC10-97FC-3D0F-3BD30EA0A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 / 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932862-4DFE-98EE-E680-27436247A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La collaboration implique le respect des champs de compétences légalement reconnus pour chacun des partenaires de soins. </a:t>
            </a: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r>
              <a:rPr lang="fr-FR" b="1" dirty="0"/>
              <a:t>L’infirmier réalise des soins sur prescription médicale : dans ce cadre il applique les consignes que le médecin lui donne. Celles-ci devront être écrites et claires.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Toute incertitude sera levée avant l’application de la prescription.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Sur le plan juridique, l’infirmier est seul responsable des actes de soins qu’il effectue. </a:t>
            </a:r>
          </a:p>
        </p:txBody>
      </p:sp>
    </p:spTree>
    <p:extLst>
      <p:ext uri="{BB962C8B-B14F-4D97-AF65-F5344CB8AC3E}">
        <p14:creationId xmlns:p14="http://schemas.microsoft.com/office/powerpoint/2010/main" val="39548820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0FD9FC-6C39-9F7C-C6DC-B03747EE1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 / 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B6F62F-1D7A-69B4-578E-4E555B5A6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collaboration entre le médecin et l’IDE : </a:t>
            </a:r>
          </a:p>
          <a:p>
            <a:pPr>
              <a:buFontTx/>
              <a:buChar char="-"/>
            </a:pPr>
            <a:r>
              <a:rPr lang="fr-FR" dirty="0"/>
              <a:t>Pour la réalisation des soins techniques, des protocoles écrits précisant le matériel, la technique, les précautions, etc… peuvent servir de référence et faciliteront la collaboration.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Il est également important de se transmettre mutuellement des informations pour une meilleure prise en charge de la personne. </a:t>
            </a:r>
          </a:p>
        </p:txBody>
      </p:sp>
    </p:spTree>
    <p:extLst>
      <p:ext uri="{BB962C8B-B14F-4D97-AF65-F5344CB8AC3E}">
        <p14:creationId xmlns:p14="http://schemas.microsoft.com/office/powerpoint/2010/main" val="17479622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82058A-5145-5B9A-34D2-EB858B085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 / 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6496D7-6829-964F-0E04-0EEACDFA5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L’infirmier agit sur rôle propre : il réalise des soins en collaboration avec les aides-soignants ou les auxiliaires de puériculture. Dans la plupart des cas, il s’agit de soins de confort et d’hygiène. </a:t>
            </a:r>
          </a:p>
          <a:p>
            <a:endParaRPr lang="fr-FR" dirty="0"/>
          </a:p>
          <a:p>
            <a:r>
              <a:rPr lang="fr-FR" dirty="0"/>
              <a:t>Pour cela il s’assure que : </a:t>
            </a:r>
          </a:p>
          <a:p>
            <a:pPr>
              <a:buFontTx/>
              <a:buChar char="-"/>
            </a:pPr>
            <a:r>
              <a:rPr lang="fr-FR" dirty="0"/>
              <a:t>Le soin relève du rôle propre et non d’une PM</a:t>
            </a:r>
          </a:p>
          <a:p>
            <a:pPr>
              <a:buFontTx/>
              <a:buChar char="-"/>
            </a:pPr>
            <a:r>
              <a:rPr lang="fr-FR" dirty="0"/>
              <a:t>Le soin est bien de la compétence de l’AS/AP</a:t>
            </a:r>
          </a:p>
          <a:p>
            <a:pPr>
              <a:buFontTx/>
              <a:buChar char="-"/>
            </a:pPr>
            <a:r>
              <a:rPr lang="fr-FR" dirty="0"/>
              <a:t>L’AS/AP sait réaliser le soin correctement</a:t>
            </a:r>
          </a:p>
          <a:p>
            <a:pPr marL="0" indent="0">
              <a:buNone/>
            </a:pPr>
            <a:endParaRPr lang="fr-FR" dirty="0"/>
          </a:p>
          <a:p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1086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6FA6FF-8EA2-0A42-63D5-1C6312124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 / 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1CE69F-49EC-68DA-9167-31E6CE591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Puis l’infirmier contrôlera :</a:t>
            </a:r>
          </a:p>
          <a:p>
            <a:pPr>
              <a:buFontTx/>
              <a:buChar char="-"/>
            </a:pPr>
            <a:r>
              <a:rPr lang="fr-FR" dirty="0"/>
              <a:t>La réalisation effective du soin</a:t>
            </a:r>
          </a:p>
          <a:p>
            <a:pPr>
              <a:buFontTx/>
              <a:buChar char="-"/>
            </a:pPr>
            <a:r>
              <a:rPr lang="fr-FR" dirty="0"/>
              <a:t>Si le résultat observé correspond à ce qui était attendu</a:t>
            </a:r>
          </a:p>
          <a:p>
            <a:pPr>
              <a:buFontTx/>
              <a:buChar char="-"/>
            </a:pPr>
            <a:endParaRPr lang="fr-FR" dirty="0"/>
          </a:p>
          <a:p>
            <a:r>
              <a:rPr lang="fr-FR" dirty="0"/>
              <a:t>La collaboration IDE /AS/AP existe également à un autre niveau: celui d’une meilleure connaissance de la personne soignée et de l’identification de son niveau de santé. </a:t>
            </a:r>
          </a:p>
        </p:txBody>
      </p:sp>
    </p:spTree>
    <p:extLst>
      <p:ext uri="{BB962C8B-B14F-4D97-AF65-F5344CB8AC3E}">
        <p14:creationId xmlns:p14="http://schemas.microsoft.com/office/powerpoint/2010/main" val="101001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4C5371-306D-C0B7-CD9B-91477DA1E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Autonomie professionnelle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37D4C9-FCC1-FEE4-2330-80AE60167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rôle propre infirmier repose sur l’évaluation des besoins du patient et permet d’agir en fonction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dirty="0">
              <a:solidFill>
                <a:prstClr val="black"/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L’infirmier dans son rôle propre assume diverses responsabilités concernant l’analyse, le choix des actions et des ressources, les surveillances et l’évaluation des résultats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66199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9E76FA-0C99-9AFA-1B06-0C6A6B1B4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 / 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CE30D0-61F3-7323-85AE-9BA08ED42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L’AS ou l’AP participe à la démarche de soins: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Au recueil d’informations</a:t>
            </a:r>
          </a:p>
          <a:p>
            <a:pPr>
              <a:buFontTx/>
              <a:buChar char="-"/>
            </a:pPr>
            <a:r>
              <a:rPr lang="fr-FR" dirty="0"/>
              <a:t>À l’identification du problème de santé (mais ne maitrise pas l’analyse de la situation ni la formulation d’hypothèses diagnostiques)</a:t>
            </a:r>
          </a:p>
          <a:p>
            <a:pPr>
              <a:buFontTx/>
              <a:buChar char="-"/>
            </a:pPr>
            <a:r>
              <a:rPr lang="fr-FR" dirty="0"/>
              <a:t>Participe à la validation des diagnostics infirmiers retenus</a:t>
            </a:r>
          </a:p>
          <a:p>
            <a:pPr>
              <a:buFontTx/>
              <a:buChar char="-"/>
            </a:pPr>
            <a:r>
              <a:rPr lang="fr-FR" dirty="0"/>
              <a:t>Participe à la détermination des objectifs de soins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52197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A12EB9-78C3-DFC2-E7BB-BC0CF22D1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Collaboration / travail en équipe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9C6B8-609E-8215-9493-BAC969600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Propose des actions</a:t>
            </a:r>
          </a:p>
          <a:p>
            <a:pPr>
              <a:buFontTx/>
              <a:buChar char="-"/>
            </a:pPr>
            <a:r>
              <a:rPr lang="fr-FR" dirty="0"/>
              <a:t>Participe à la réalisation des soins</a:t>
            </a:r>
          </a:p>
          <a:p>
            <a:pPr>
              <a:buFontTx/>
              <a:buChar char="-"/>
            </a:pPr>
            <a:r>
              <a:rPr lang="fr-FR" dirty="0"/>
              <a:t>Participe à l’évaluation des soins</a:t>
            </a:r>
          </a:p>
        </p:txBody>
      </p:sp>
    </p:spTree>
    <p:extLst>
      <p:ext uri="{BB962C8B-B14F-4D97-AF65-F5344CB8AC3E}">
        <p14:creationId xmlns:p14="http://schemas.microsoft.com/office/powerpoint/2010/main" val="41583841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88171-9A12-5BC5-ED25-6A960331A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B7DCB9-27BA-C567-7E2C-96DF99FCC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898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</p:txBody>
      </p:sp>
      <p:pic>
        <p:nvPicPr>
          <p:cNvPr id="1026" name="Picture 2" descr="merci pour votre attention - Minions | Make a Meme">
            <a:extLst>
              <a:ext uri="{FF2B5EF4-FFF2-40B4-BE49-F238E27FC236}">
                <a16:creationId xmlns:a16="http://schemas.microsoft.com/office/drawing/2014/main" id="{FAE57274-7031-D6CD-FEBC-05D6A413B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284480"/>
            <a:ext cx="11145520" cy="6208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12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71E987-022D-CB1A-99E3-C9765A327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631E58-4338-D127-DB26-0D1E11E13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compétence est une connaissance approfondie d’une expérience reconnue dans un domaine, qui donne à quelqu’un  la capacité de juger, de décider et d’agir</a:t>
            </a:r>
          </a:p>
          <a:p>
            <a:endParaRPr lang="fr-FR" dirty="0"/>
          </a:p>
          <a:p>
            <a:r>
              <a:rPr lang="fr-FR" dirty="0"/>
              <a:t>La compétence montre une performance qui peut être identifiée, évaluée et développée</a:t>
            </a:r>
          </a:p>
          <a:p>
            <a:endParaRPr lang="fr-FR" dirty="0"/>
          </a:p>
          <a:p>
            <a:r>
              <a:rPr lang="fr-FR" dirty="0"/>
              <a:t>La compétence rend compte d’une capacité à atteindre des résultats prédéterminés, quantitatifs et qualitatifs pour une tâche donnée,</a:t>
            </a:r>
          </a:p>
        </p:txBody>
      </p:sp>
    </p:spTree>
    <p:extLst>
      <p:ext uri="{BB962C8B-B14F-4D97-AF65-F5344CB8AC3E}">
        <p14:creationId xmlns:p14="http://schemas.microsoft.com/office/powerpoint/2010/main" val="3681618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6CBE01-A4D1-6E04-4176-8C4DCC65B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DC0BA9-A49A-5789-AAFB-77CD0536D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dans une fonction ou dans un rôle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Elle mobilise des ressources propres à l’individu (savoirs, savoir-faire, et savoir-être) et des ressources liées à l’environnement de l’individu (organisation du travail et moyens à disposition)</a:t>
            </a:r>
          </a:p>
          <a:p>
            <a:endParaRPr lang="fr-FR" dirty="0"/>
          </a:p>
          <a:p>
            <a:r>
              <a:rPr lang="fr-FR" dirty="0"/>
              <a:t>La compétence est un savoir-faire complexe qui combine les actions d’évaluer, de décider, de traiter, et d’accompagner</a:t>
            </a:r>
          </a:p>
        </p:txBody>
      </p:sp>
    </p:spTree>
    <p:extLst>
      <p:ext uri="{BB962C8B-B14F-4D97-AF65-F5344CB8AC3E}">
        <p14:creationId xmlns:p14="http://schemas.microsoft.com/office/powerpoint/2010/main" val="343278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611A77-4350-E03E-5180-42BBBF38C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35F8DF-E3B2-92D0-7ED9-C196A8B4C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compétence  s’exprime dans une situation de travail. Elle montre  une capacité à gérer efficacement une situation</a:t>
            </a:r>
          </a:p>
        </p:txBody>
      </p:sp>
    </p:spTree>
    <p:extLst>
      <p:ext uri="{BB962C8B-B14F-4D97-AF65-F5344CB8AC3E}">
        <p14:creationId xmlns:p14="http://schemas.microsoft.com/office/powerpoint/2010/main" val="236226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A3D2A4-F91B-7585-6C65-9DB44041E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F9D9FA-DAE6-5125-6A38-23DF5EB1A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formation initiale, l’étudiant infirmier doit maitriser 10 compétences :</a:t>
            </a:r>
          </a:p>
          <a:p>
            <a:pPr>
              <a:buFontTx/>
              <a:buChar char="-"/>
            </a:pPr>
            <a:r>
              <a:rPr lang="fr-FR" dirty="0"/>
              <a:t>Évaluer une situation clinique et établir un diagnostic dans le domaine des soins infirmiers</a:t>
            </a:r>
          </a:p>
          <a:p>
            <a:pPr>
              <a:buFontTx/>
              <a:buChar char="-"/>
            </a:pPr>
            <a:r>
              <a:rPr lang="fr-FR" dirty="0"/>
              <a:t>Concevoir et conduire un projet de soins infirmiers</a:t>
            </a:r>
          </a:p>
          <a:p>
            <a:pPr>
              <a:buFontTx/>
              <a:buChar char="-"/>
            </a:pPr>
            <a:r>
              <a:rPr lang="fr-FR" dirty="0"/>
              <a:t>Accompagner une personne dans la réalisation de ses soins quotidiens</a:t>
            </a:r>
          </a:p>
          <a:p>
            <a:pPr>
              <a:buFontTx/>
              <a:buChar char="-"/>
            </a:pPr>
            <a:r>
              <a:rPr lang="fr-FR" dirty="0"/>
              <a:t>Mettre en œuvre des actions à visée diagnostique et thérapeutique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177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D5810-15C1-DE0F-FF69-C73849056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32CE94-B98B-1825-1A3F-13DE4713F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Initier et mettre en œuvre des soins éducatifs et préventifs</a:t>
            </a:r>
          </a:p>
          <a:p>
            <a:pPr>
              <a:buFontTx/>
              <a:buChar char="-"/>
            </a:pPr>
            <a:r>
              <a:rPr lang="fr-FR" dirty="0"/>
              <a:t>Communiquer et conduire une relation dans un contexte de soins </a:t>
            </a:r>
          </a:p>
          <a:p>
            <a:pPr>
              <a:buFontTx/>
              <a:buChar char="-"/>
            </a:pPr>
            <a:r>
              <a:rPr lang="fr-FR" dirty="0"/>
              <a:t>Analyser la qualité des soins et améliorer sa pratique professionnelle</a:t>
            </a:r>
          </a:p>
          <a:p>
            <a:pPr>
              <a:buFontTx/>
              <a:buChar char="-"/>
            </a:pPr>
            <a:r>
              <a:rPr lang="fr-FR" dirty="0"/>
              <a:t>Rechercher et traiter des données professionnelles et scientifiques</a:t>
            </a:r>
          </a:p>
          <a:p>
            <a:pPr>
              <a:buFontTx/>
              <a:buChar char="-"/>
            </a:pPr>
            <a:r>
              <a:rPr lang="fr-FR" dirty="0"/>
              <a:t>Organiser et coordonner les interventions soignantes</a:t>
            </a:r>
          </a:p>
          <a:p>
            <a:pPr>
              <a:buFontTx/>
              <a:buChar char="-"/>
            </a:pPr>
            <a:r>
              <a:rPr lang="fr-FR" dirty="0"/>
              <a:t>Informer et former des professionnels et des personnes en formation </a:t>
            </a:r>
          </a:p>
        </p:txBody>
      </p:sp>
    </p:spTree>
    <p:extLst>
      <p:ext uri="{BB962C8B-B14F-4D97-AF65-F5344CB8AC3E}">
        <p14:creationId xmlns:p14="http://schemas.microsoft.com/office/powerpoint/2010/main" val="19284187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2013</Words>
  <Application>Microsoft Office PowerPoint</Application>
  <PresentationFormat>Grand écran</PresentationFormat>
  <Paragraphs>228</Paragraphs>
  <Slides>42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Thème Office</vt:lpstr>
      <vt:lpstr>Autonomie professionnelle / compétences Interprofessionnalité / collaboration travail en équipe</vt:lpstr>
      <vt:lpstr>Autonomie professionnelle</vt:lpstr>
      <vt:lpstr>Autonomie professionnelle</vt:lpstr>
      <vt:lpstr>Autonomie professionnelle</vt:lpstr>
      <vt:lpstr>Compétences</vt:lpstr>
      <vt:lpstr>compétences</vt:lpstr>
      <vt:lpstr>compétences</vt:lpstr>
      <vt:lpstr>compétences</vt:lpstr>
      <vt:lpstr>compétences</vt:lpstr>
      <vt:lpstr>compétences</vt:lpstr>
      <vt:lpstr>compétences</vt:lpstr>
      <vt:lpstr>compétences</vt:lpstr>
      <vt:lpstr>compétences</vt:lpstr>
      <vt:lpstr>compétences</vt:lpstr>
      <vt:lpstr>compétences</vt:lpstr>
      <vt:lpstr>Interprofessionnalité</vt:lpstr>
      <vt:lpstr>interprofessionnalité</vt:lpstr>
      <vt:lpstr>interprofessionnalité</vt:lpstr>
      <vt:lpstr>Interprofessionnalité</vt:lpstr>
      <vt:lpstr>interprofessionnalité</vt:lpstr>
      <vt:lpstr>interprofessionnalité</vt:lpstr>
      <vt:lpstr>interprofessionnalité</vt:lpstr>
      <vt:lpstr>interprofessionnalité</vt:lpstr>
      <vt:lpstr>interprofessionnalité</vt:lpstr>
      <vt:lpstr>interprofessionnalité</vt:lpstr>
      <vt:lpstr>Collaboration/travail en équipe</vt:lpstr>
      <vt:lpstr>Collaboration/travail en équipe</vt:lpstr>
      <vt:lpstr>Collaboration/travail en équipe</vt:lpstr>
      <vt:lpstr>Collaboration/travail en équipe</vt:lpstr>
      <vt:lpstr>Collaboration/travail en équipe</vt:lpstr>
      <vt:lpstr>Collaboration/travail en équipe</vt:lpstr>
      <vt:lpstr>Collaboration / travail en équipe</vt:lpstr>
      <vt:lpstr>Collaboration/ travail en équipe</vt:lpstr>
      <vt:lpstr>Collaboration / travail en équipe</vt:lpstr>
      <vt:lpstr>Collaboration / travail en équipe</vt:lpstr>
      <vt:lpstr>Collaboration / travail en équipe</vt:lpstr>
      <vt:lpstr>Collaboration / travail en équipe</vt:lpstr>
      <vt:lpstr>Collaboration / travail en équipe</vt:lpstr>
      <vt:lpstr>Collaboration / travail en équipe</vt:lpstr>
      <vt:lpstr>Collaboration / travail en équipe</vt:lpstr>
      <vt:lpstr>Collaboration / travail en équipe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Autonomie professionnelle / compétences Interprofessionnalité / collaboration travail en équipe</dc:title>
  <dc:creator>Anne-Mélanie CHARON</dc:creator>
  <cp:lastModifiedBy>IFSI</cp:lastModifiedBy>
  <cp:revision>88</cp:revision>
  <dcterms:created xsi:type="dcterms:W3CDTF">2022-11-28T13:52:45Z</dcterms:created>
  <dcterms:modified xsi:type="dcterms:W3CDTF">2023-10-04T09:18:59Z</dcterms:modified>
</cp:coreProperties>
</file>