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75" r:id="rId2"/>
    <p:sldId id="266" r:id="rId3"/>
    <p:sldId id="276" r:id="rId4"/>
    <p:sldId id="267" r:id="rId5"/>
    <p:sldId id="268" r:id="rId6"/>
    <p:sldId id="271" r:id="rId7"/>
    <p:sldId id="272" r:id="rId8"/>
    <p:sldId id="273" r:id="rId9"/>
    <p:sldId id="274" r:id="rId10"/>
    <p:sldId id="269" r:id="rId11"/>
    <p:sldId id="257" r:id="rId12"/>
    <p:sldId id="258" r:id="rId13"/>
    <p:sldId id="259" r:id="rId14"/>
    <p:sldId id="260" r:id="rId15"/>
    <p:sldId id="261" r:id="rId16"/>
    <p:sldId id="262" r:id="rId17"/>
    <p:sldId id="263" r:id="rId18"/>
    <p:sldId id="264" r:id="rId19"/>
    <p:sldId id="265" r:id="rId2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47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4721CA-F457-4488-84F8-BADDB1BB4378}" type="datetimeFigureOut">
              <a:rPr lang="fr-FR" smtClean="0"/>
              <a:pPr/>
              <a:t>08/09/2023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D41618-9EA7-4F57-AE20-77C19301E95F}"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endParaRPr lang="fr-BE"/>
          </a:p>
        </p:txBody>
      </p:sp>
      <p:sp>
        <p:nvSpPr>
          <p:cNvPr id="4" name="Espace réservé de la date 3"/>
          <p:cNvSpPr>
            <a:spLocks noGrp="1"/>
          </p:cNvSpPr>
          <p:nvPr>
            <p:ph type="dt" sz="half" idx="10"/>
          </p:nvPr>
        </p:nvSpPr>
        <p:spPr/>
        <p:txBody>
          <a:bodyPr/>
          <a:lstStyle/>
          <a:p>
            <a:fld id="{EAFFF1E1-579A-4874-BCB1-813792E045F0}" type="datetime1">
              <a:rPr lang="fr-FR" smtClean="0"/>
              <a:pPr/>
              <a:t>08/09/2023</a:t>
            </a:fld>
            <a:endParaRPr lang="fr-BE"/>
          </a:p>
        </p:txBody>
      </p:sp>
      <p:sp>
        <p:nvSpPr>
          <p:cNvPr id="5" name="Espace réservé du pied de page 4"/>
          <p:cNvSpPr>
            <a:spLocks noGrp="1"/>
          </p:cNvSpPr>
          <p:nvPr>
            <p:ph type="ftr" sz="quarter" idx="11"/>
          </p:nvPr>
        </p:nvSpPr>
        <p:spPr/>
        <p:txBody>
          <a:bodyPr/>
          <a:lstStyle/>
          <a:p>
            <a:r>
              <a:rPr lang="fr-BE"/>
              <a:t>V.G. FORMATEUR/IFSI SARREBOURG/2015</a:t>
            </a: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2308F1C2-11D8-4556-9F00-723B3076E2A8}" type="datetime1">
              <a:rPr lang="fr-FR" smtClean="0"/>
              <a:pPr/>
              <a:t>08/09/2023</a:t>
            </a:fld>
            <a:endParaRPr lang="fr-BE"/>
          </a:p>
        </p:txBody>
      </p:sp>
      <p:sp>
        <p:nvSpPr>
          <p:cNvPr id="5" name="Espace réservé du pied de page 4"/>
          <p:cNvSpPr>
            <a:spLocks noGrp="1"/>
          </p:cNvSpPr>
          <p:nvPr>
            <p:ph type="ftr" sz="quarter" idx="11"/>
          </p:nvPr>
        </p:nvSpPr>
        <p:spPr/>
        <p:txBody>
          <a:bodyPr/>
          <a:lstStyle/>
          <a:p>
            <a:r>
              <a:rPr lang="fr-BE"/>
              <a:t>V.G. FORMATEUR/IFSI SARREBOURG/2015</a:t>
            </a: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A5181F77-5ECA-4E0D-A551-4AFC413B50D9}" type="datetime1">
              <a:rPr lang="fr-FR" smtClean="0"/>
              <a:pPr/>
              <a:t>08/09/2023</a:t>
            </a:fld>
            <a:endParaRPr lang="fr-BE"/>
          </a:p>
        </p:txBody>
      </p:sp>
      <p:sp>
        <p:nvSpPr>
          <p:cNvPr id="5" name="Espace réservé du pied de page 4"/>
          <p:cNvSpPr>
            <a:spLocks noGrp="1"/>
          </p:cNvSpPr>
          <p:nvPr>
            <p:ph type="ftr" sz="quarter" idx="11"/>
          </p:nvPr>
        </p:nvSpPr>
        <p:spPr/>
        <p:txBody>
          <a:bodyPr/>
          <a:lstStyle/>
          <a:p>
            <a:r>
              <a:rPr lang="fr-BE"/>
              <a:t>V.G. FORMATEUR/IFSI SARREBOURG/2015</a:t>
            </a: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EC23B332-C9EB-4B44-A19E-78486898D4F4}" type="datetime1">
              <a:rPr lang="fr-FR" smtClean="0"/>
              <a:pPr/>
              <a:t>08/09/2023</a:t>
            </a:fld>
            <a:endParaRPr lang="fr-BE"/>
          </a:p>
        </p:txBody>
      </p:sp>
      <p:sp>
        <p:nvSpPr>
          <p:cNvPr id="5" name="Espace réservé du pied de page 4"/>
          <p:cNvSpPr>
            <a:spLocks noGrp="1"/>
          </p:cNvSpPr>
          <p:nvPr>
            <p:ph type="ftr" sz="quarter" idx="11"/>
          </p:nvPr>
        </p:nvSpPr>
        <p:spPr/>
        <p:txBody>
          <a:bodyPr/>
          <a:lstStyle/>
          <a:p>
            <a:r>
              <a:rPr lang="fr-BE"/>
              <a:t>V.G. FORMATEUR/IFSI SARREBOURG/2015</a:t>
            </a: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A21C2318-93B1-42A4-836C-03311A9DEE68}" type="datetime1">
              <a:rPr lang="fr-FR" smtClean="0"/>
              <a:pPr/>
              <a:t>08/09/2023</a:t>
            </a:fld>
            <a:endParaRPr lang="fr-BE"/>
          </a:p>
        </p:txBody>
      </p:sp>
      <p:sp>
        <p:nvSpPr>
          <p:cNvPr id="5" name="Espace réservé du pied de page 4"/>
          <p:cNvSpPr>
            <a:spLocks noGrp="1"/>
          </p:cNvSpPr>
          <p:nvPr>
            <p:ph type="ftr" sz="quarter" idx="11"/>
          </p:nvPr>
        </p:nvSpPr>
        <p:spPr/>
        <p:txBody>
          <a:bodyPr/>
          <a:lstStyle/>
          <a:p>
            <a:r>
              <a:rPr lang="fr-BE"/>
              <a:t>V.G. FORMATEUR/IFSI SARREBOURG/2015</a:t>
            </a: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e la date 4"/>
          <p:cNvSpPr>
            <a:spLocks noGrp="1"/>
          </p:cNvSpPr>
          <p:nvPr>
            <p:ph type="dt" sz="half" idx="10"/>
          </p:nvPr>
        </p:nvSpPr>
        <p:spPr/>
        <p:txBody>
          <a:bodyPr/>
          <a:lstStyle/>
          <a:p>
            <a:fld id="{7CB90086-5E1D-412F-AA1A-785D0FED79A6}" type="datetime1">
              <a:rPr lang="fr-FR" smtClean="0"/>
              <a:pPr/>
              <a:t>08/09/2023</a:t>
            </a:fld>
            <a:endParaRPr lang="fr-BE"/>
          </a:p>
        </p:txBody>
      </p:sp>
      <p:sp>
        <p:nvSpPr>
          <p:cNvPr id="6" name="Espace réservé du pied de page 5"/>
          <p:cNvSpPr>
            <a:spLocks noGrp="1"/>
          </p:cNvSpPr>
          <p:nvPr>
            <p:ph type="ftr" sz="quarter" idx="11"/>
          </p:nvPr>
        </p:nvSpPr>
        <p:spPr/>
        <p:txBody>
          <a:bodyPr/>
          <a:lstStyle/>
          <a:p>
            <a:r>
              <a:rPr lang="fr-BE"/>
              <a:t>V.G. FORMATEUR/IFSI SARREBOURG/2015</a:t>
            </a:r>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7" name="Espace réservé de la date 6"/>
          <p:cNvSpPr>
            <a:spLocks noGrp="1"/>
          </p:cNvSpPr>
          <p:nvPr>
            <p:ph type="dt" sz="half" idx="10"/>
          </p:nvPr>
        </p:nvSpPr>
        <p:spPr/>
        <p:txBody>
          <a:bodyPr/>
          <a:lstStyle/>
          <a:p>
            <a:fld id="{4F18B13E-FF0A-4F1C-A12D-031459746AFD}" type="datetime1">
              <a:rPr lang="fr-FR" smtClean="0"/>
              <a:pPr/>
              <a:t>08/09/2023</a:t>
            </a:fld>
            <a:endParaRPr lang="fr-BE"/>
          </a:p>
        </p:txBody>
      </p:sp>
      <p:sp>
        <p:nvSpPr>
          <p:cNvPr id="8" name="Espace réservé du pied de page 7"/>
          <p:cNvSpPr>
            <a:spLocks noGrp="1"/>
          </p:cNvSpPr>
          <p:nvPr>
            <p:ph type="ftr" sz="quarter" idx="11"/>
          </p:nvPr>
        </p:nvSpPr>
        <p:spPr/>
        <p:txBody>
          <a:bodyPr/>
          <a:lstStyle/>
          <a:p>
            <a:r>
              <a:rPr lang="fr-BE"/>
              <a:t>V.G. FORMATEUR/IFSI SARREBOURG/2015</a:t>
            </a:r>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e la date 2"/>
          <p:cNvSpPr>
            <a:spLocks noGrp="1"/>
          </p:cNvSpPr>
          <p:nvPr>
            <p:ph type="dt" sz="half" idx="10"/>
          </p:nvPr>
        </p:nvSpPr>
        <p:spPr/>
        <p:txBody>
          <a:bodyPr/>
          <a:lstStyle/>
          <a:p>
            <a:fld id="{8AF08783-C46C-4BDF-A293-194AAC6073A2}" type="datetime1">
              <a:rPr lang="fr-FR" smtClean="0"/>
              <a:pPr/>
              <a:t>08/09/2023</a:t>
            </a:fld>
            <a:endParaRPr lang="fr-BE"/>
          </a:p>
        </p:txBody>
      </p:sp>
      <p:sp>
        <p:nvSpPr>
          <p:cNvPr id="4" name="Espace réservé du pied de page 3"/>
          <p:cNvSpPr>
            <a:spLocks noGrp="1"/>
          </p:cNvSpPr>
          <p:nvPr>
            <p:ph type="ftr" sz="quarter" idx="11"/>
          </p:nvPr>
        </p:nvSpPr>
        <p:spPr/>
        <p:txBody>
          <a:bodyPr/>
          <a:lstStyle/>
          <a:p>
            <a:r>
              <a:rPr lang="fr-BE"/>
              <a:t>V.G. FORMATEUR/IFSI SARREBOURG/2015</a:t>
            </a:r>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30FCA44-46ED-4509-A732-01C92F8A221C}" type="datetime1">
              <a:rPr lang="fr-FR" smtClean="0"/>
              <a:pPr/>
              <a:t>08/09/2023</a:t>
            </a:fld>
            <a:endParaRPr lang="fr-BE"/>
          </a:p>
        </p:txBody>
      </p:sp>
      <p:sp>
        <p:nvSpPr>
          <p:cNvPr id="3" name="Espace réservé du pied de page 2"/>
          <p:cNvSpPr>
            <a:spLocks noGrp="1"/>
          </p:cNvSpPr>
          <p:nvPr>
            <p:ph type="ftr" sz="quarter" idx="11"/>
          </p:nvPr>
        </p:nvSpPr>
        <p:spPr/>
        <p:txBody>
          <a:bodyPr/>
          <a:lstStyle/>
          <a:p>
            <a:r>
              <a:rPr lang="fr-BE"/>
              <a:t>V.G. FORMATEUR/IFSI SARREBOURG/2015</a:t>
            </a:r>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73694E32-AA89-4A1D-8AE8-790AAE9DE715}" type="datetime1">
              <a:rPr lang="fr-FR" smtClean="0"/>
              <a:pPr/>
              <a:t>08/09/2023</a:t>
            </a:fld>
            <a:endParaRPr lang="fr-BE"/>
          </a:p>
        </p:txBody>
      </p:sp>
      <p:sp>
        <p:nvSpPr>
          <p:cNvPr id="6" name="Espace réservé du pied de page 5"/>
          <p:cNvSpPr>
            <a:spLocks noGrp="1"/>
          </p:cNvSpPr>
          <p:nvPr>
            <p:ph type="ftr" sz="quarter" idx="11"/>
          </p:nvPr>
        </p:nvSpPr>
        <p:spPr/>
        <p:txBody>
          <a:bodyPr/>
          <a:lstStyle/>
          <a:p>
            <a:r>
              <a:rPr lang="fr-BE"/>
              <a:t>V.G. FORMATEUR/IFSI SARREBOURG/2015</a:t>
            </a:r>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B7A8334F-EE47-419F-BD27-E1DB5FC5F3FD}" type="datetime1">
              <a:rPr lang="fr-FR" smtClean="0"/>
              <a:pPr/>
              <a:t>08/09/2023</a:t>
            </a:fld>
            <a:endParaRPr lang="fr-BE"/>
          </a:p>
        </p:txBody>
      </p:sp>
      <p:sp>
        <p:nvSpPr>
          <p:cNvPr id="6" name="Espace réservé du pied de page 5"/>
          <p:cNvSpPr>
            <a:spLocks noGrp="1"/>
          </p:cNvSpPr>
          <p:nvPr>
            <p:ph type="ftr" sz="quarter" idx="11"/>
          </p:nvPr>
        </p:nvSpPr>
        <p:spPr/>
        <p:txBody>
          <a:bodyPr/>
          <a:lstStyle/>
          <a:p>
            <a:r>
              <a:rPr lang="fr-BE"/>
              <a:t>V.G. FORMATEUR/IFSI SARREBOURG/2015</a:t>
            </a:r>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4FE955-689F-4932-A91B-470222796B6B}" type="datetime1">
              <a:rPr lang="fr-FR" smtClean="0"/>
              <a:pPr/>
              <a:t>08/09/2023</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BE"/>
              <a:t>V.G. FORMATEUR/IFSI SARREBOURG/2015</a:t>
            </a: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935596" y="764704"/>
            <a:ext cx="7272808" cy="47525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dirty="0"/>
              <a:t>LE PROJET DE SOINS</a:t>
            </a:r>
          </a:p>
          <a:p>
            <a:pPr algn="ctr"/>
            <a:r>
              <a:rPr lang="fr-FR" sz="2800" dirty="0"/>
              <a:t>Promo 2022/2025</a:t>
            </a:r>
          </a:p>
          <a:p>
            <a:pPr algn="ctr"/>
            <a:r>
              <a:rPr lang="fr-FR" sz="2800" dirty="0"/>
              <a:t>8 septembre 2023</a:t>
            </a:r>
          </a:p>
          <a:p>
            <a:pPr algn="ctr"/>
            <a:r>
              <a:rPr lang="fr-FR" sz="2800"/>
              <a:t>De 10h à 12h</a:t>
            </a:r>
            <a:endParaRPr lang="fr-FR" sz="2800" dirty="0"/>
          </a:p>
        </p:txBody>
      </p:sp>
      <p:sp>
        <p:nvSpPr>
          <p:cNvPr id="3" name="Espace réservé du pied de page 2"/>
          <p:cNvSpPr>
            <a:spLocks noGrp="1"/>
          </p:cNvSpPr>
          <p:nvPr>
            <p:ph type="ftr" sz="quarter" idx="11"/>
          </p:nvPr>
        </p:nvSpPr>
        <p:spPr/>
        <p:txBody>
          <a:bodyPr/>
          <a:lstStyle/>
          <a:p>
            <a:r>
              <a:rPr lang="fr-BE" dirty="0"/>
              <a:t>CHARON A-M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0" y="564401"/>
            <a:ext cx="9144000"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95300" algn="l"/>
              </a:tabLst>
            </a:pPr>
            <a:r>
              <a:rPr kumimoji="0" lang="fr-FR" sz="2000" b="1" i="0" u="sng" strike="noStrike" cap="none" normalizeH="0" baseline="0" dirty="0">
                <a:ln>
                  <a:noFill/>
                </a:ln>
                <a:solidFill>
                  <a:schemeClr val="tx1"/>
                </a:solidFill>
                <a:effectLst/>
                <a:latin typeface="Comic Sans MS" pitchFamily="66" charset="0"/>
                <a:ea typeface="Times New Roman" pitchFamily="18" charset="0"/>
                <a:cs typeface="Arial" pitchFamily="34" charset="0"/>
              </a:rPr>
              <a:t>Il est nécessaire au préalable :</a:t>
            </a:r>
            <a:endParaRPr kumimoji="0" lang="fr-FR" sz="20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95300" algn="l"/>
              </a:tabLst>
            </a:pPr>
            <a:r>
              <a:rPr kumimoji="0" lang="fr-FR" sz="2000" b="1" i="0" u="none" strike="noStrike" cap="none" normalizeH="0" baseline="0" dirty="0">
                <a:ln>
                  <a:noFill/>
                </a:ln>
                <a:solidFill>
                  <a:schemeClr val="tx1"/>
                </a:solidFill>
                <a:effectLst/>
                <a:latin typeface="Comic Sans MS" pitchFamily="66" charset="0"/>
                <a:ea typeface="Times New Roman" pitchFamily="18" charset="0"/>
                <a:cs typeface="Arial" pitchFamily="34" charset="0"/>
              </a:rPr>
              <a:t>de connaitre et comprendre</a:t>
            </a:r>
            <a:r>
              <a:rPr kumimoji="0" lang="fr-FR" sz="2000" b="0" i="0" u="none" strike="noStrike" cap="none" normalizeH="0" baseline="0" dirty="0">
                <a:ln>
                  <a:noFill/>
                </a:ln>
                <a:solidFill>
                  <a:schemeClr val="tx1"/>
                </a:solidFill>
                <a:effectLst/>
                <a:latin typeface="Comic Sans MS" pitchFamily="66" charset="0"/>
                <a:ea typeface="Times New Roman" pitchFamily="18" charset="0"/>
                <a:cs typeface="Arial" pitchFamily="34" charset="0"/>
              </a:rPr>
              <a:t> le fonctionnement de l’unité de soins : équipe pluridisciplinaire, types de pathologies et de patients pris en charge, objectifs thérapeutiques, soins dispensés, fonctionnement spécifique et liens fonctionnels avec d’autres unités de soins ou d’examens, procédures et protocoles de soins utilisés, aspects législatifs…</a:t>
            </a:r>
            <a:endParaRPr kumimoji="0" lang="fr-FR" sz="20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95300" algn="l"/>
              </a:tabLst>
            </a:pPr>
            <a:r>
              <a:rPr kumimoji="0" lang="fr-FR" sz="2000" b="1" i="0" u="none" strike="noStrike" cap="none" normalizeH="0" baseline="0" dirty="0">
                <a:ln>
                  <a:noFill/>
                </a:ln>
                <a:solidFill>
                  <a:srgbClr val="FF0000"/>
                </a:solidFill>
                <a:effectLst/>
                <a:latin typeface="Comic Sans MS" pitchFamily="66" charset="0"/>
                <a:ea typeface="Times New Roman" pitchFamily="18" charset="0"/>
                <a:cs typeface="Arial" pitchFamily="34" charset="0"/>
              </a:rPr>
              <a:t>de vérifier la fiabilité</a:t>
            </a:r>
            <a:r>
              <a:rPr kumimoji="0" lang="fr-FR" sz="2000" b="0" i="0" u="none" strike="noStrike" cap="none" normalizeH="0" baseline="0" dirty="0">
                <a:ln>
                  <a:noFill/>
                </a:ln>
                <a:solidFill>
                  <a:srgbClr val="FF0000"/>
                </a:solidFill>
                <a:effectLst/>
                <a:latin typeface="Comic Sans MS" pitchFamily="66" charset="0"/>
                <a:ea typeface="Times New Roman" pitchFamily="18" charset="0"/>
                <a:cs typeface="Arial" pitchFamily="34" charset="0"/>
              </a:rPr>
              <a:t> </a:t>
            </a:r>
            <a:r>
              <a:rPr kumimoji="0" lang="fr-FR" sz="2000" b="0" i="0" u="none" strike="noStrike" cap="none" normalizeH="0" baseline="0" dirty="0">
                <a:ln>
                  <a:noFill/>
                </a:ln>
                <a:solidFill>
                  <a:schemeClr val="tx1"/>
                </a:solidFill>
                <a:effectLst/>
                <a:latin typeface="Comic Sans MS" pitchFamily="66" charset="0"/>
                <a:ea typeface="Times New Roman" pitchFamily="18" charset="0"/>
                <a:cs typeface="Arial" pitchFamily="34" charset="0"/>
              </a:rPr>
              <a:t>des informations exposées, de communiquer avec les différents membres de l’équipe et d’utiliser les outils de soins infirmiers existants</a:t>
            </a:r>
            <a:endParaRPr kumimoji="0" lang="fr-FR" sz="20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95300" algn="l"/>
              </a:tabLst>
            </a:pPr>
            <a:r>
              <a:rPr kumimoji="0" lang="fr-FR" sz="2000" b="0" i="0" u="none" strike="noStrike" cap="none" normalizeH="0" baseline="0" dirty="0">
                <a:ln>
                  <a:noFill/>
                </a:ln>
                <a:solidFill>
                  <a:schemeClr val="tx1"/>
                </a:solidFill>
                <a:effectLst/>
                <a:latin typeface="Comic Sans MS" pitchFamily="66" charset="0"/>
                <a:ea typeface="Times New Roman" pitchFamily="18" charset="0"/>
                <a:cs typeface="Arial" pitchFamily="34" charset="0"/>
              </a:rPr>
              <a:t>de faire apparaître, le cas échéant, le travail réalisé en interdisciplinarité (ex. : réseau, HAD, </a:t>
            </a:r>
            <a:r>
              <a:rPr kumimoji="0" lang="fr-FR" sz="2000" b="0" i="0" u="none" strike="noStrike" cap="none" normalizeH="0" baseline="0" dirty="0" err="1">
                <a:ln>
                  <a:noFill/>
                </a:ln>
                <a:solidFill>
                  <a:schemeClr val="tx1"/>
                </a:solidFill>
                <a:effectLst/>
                <a:latin typeface="Comic Sans MS" pitchFamily="66" charset="0"/>
                <a:ea typeface="Times New Roman" pitchFamily="18" charset="0"/>
                <a:cs typeface="Arial" pitchFamily="34" charset="0"/>
              </a:rPr>
              <a:t>etc</a:t>
            </a:r>
            <a:r>
              <a:rPr kumimoji="0" lang="fr-FR" sz="2000" b="0" i="0" u="none" strike="noStrike" cap="none" normalizeH="0" baseline="0" dirty="0">
                <a:ln>
                  <a:noFill/>
                </a:ln>
                <a:solidFill>
                  <a:schemeClr val="tx1"/>
                </a:solidFill>
                <a:effectLst/>
                <a:latin typeface="Comic Sans MS" pitchFamily="66" charset="0"/>
                <a:ea typeface="Times New Roman" pitchFamily="18" charset="0"/>
                <a:cs typeface="Arial" pitchFamily="34" charset="0"/>
              </a:rPr>
              <a:t>…)</a:t>
            </a:r>
            <a:endParaRPr kumimoji="0" lang="fr-FR" sz="20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95300" algn="l"/>
              </a:tabLst>
            </a:pPr>
            <a:r>
              <a:rPr kumimoji="0" lang="fr-FR" sz="2000" b="0" i="0" u="none" strike="noStrike" cap="none" normalizeH="0" baseline="0" dirty="0">
                <a:ln>
                  <a:noFill/>
                </a:ln>
                <a:solidFill>
                  <a:schemeClr val="tx1"/>
                </a:solidFill>
                <a:effectLst/>
                <a:latin typeface="Comic Sans MS" pitchFamily="66" charset="0"/>
                <a:ea typeface="Times New Roman" pitchFamily="18" charset="0"/>
                <a:cs typeface="Arial" pitchFamily="34" charset="0"/>
              </a:rPr>
              <a:t>de mobiliser les </a:t>
            </a:r>
            <a:r>
              <a:rPr kumimoji="0" lang="fr-FR" sz="2000" b="1" i="0" u="none" strike="noStrike" cap="none" normalizeH="0" baseline="0" dirty="0">
                <a:ln>
                  <a:noFill/>
                </a:ln>
                <a:solidFill>
                  <a:schemeClr val="tx1"/>
                </a:solidFill>
                <a:effectLst/>
                <a:latin typeface="Comic Sans MS" pitchFamily="66" charset="0"/>
                <a:ea typeface="Times New Roman" pitchFamily="18" charset="0"/>
                <a:cs typeface="Arial" pitchFamily="34" charset="0"/>
              </a:rPr>
              <a:t>pré-requis de l’UE 5.3.S3</a:t>
            </a:r>
            <a:r>
              <a:rPr kumimoji="0" lang="fr-FR" sz="2000" b="0" i="0" u="none" strike="noStrike" cap="none" normalizeH="0" baseline="0" dirty="0">
                <a:ln>
                  <a:noFill/>
                </a:ln>
                <a:solidFill>
                  <a:schemeClr val="tx1"/>
                </a:solidFill>
                <a:effectLst/>
                <a:latin typeface="Comic Sans MS" pitchFamily="66" charset="0"/>
                <a:ea typeface="Times New Roman" pitchFamily="18" charset="0"/>
                <a:cs typeface="Arial" pitchFamily="34" charset="0"/>
              </a:rPr>
              <a:t> dont les </a:t>
            </a:r>
            <a:r>
              <a:rPr kumimoji="0" lang="fr-FR" sz="2000" b="1" i="0" u="none" strike="noStrike" cap="none" normalizeH="0" baseline="0" dirty="0">
                <a:ln>
                  <a:noFill/>
                </a:ln>
                <a:solidFill>
                  <a:schemeClr val="tx1"/>
                </a:solidFill>
                <a:effectLst/>
                <a:latin typeface="Comic Sans MS" pitchFamily="66" charset="0"/>
                <a:ea typeface="Times New Roman" pitchFamily="18" charset="0"/>
                <a:cs typeface="Arial" pitchFamily="34" charset="0"/>
              </a:rPr>
              <a:t>UE 4.1.S2 et S3 – 3.2.S2 et S3 - 4.6.S3</a:t>
            </a:r>
            <a:r>
              <a:rPr kumimoji="0" lang="fr-FR" sz="2000" b="0" i="0" u="none" strike="noStrike" cap="none" normalizeH="0" baseline="0" dirty="0">
                <a:ln>
                  <a:noFill/>
                </a:ln>
                <a:solidFill>
                  <a:schemeClr val="tx1"/>
                </a:solidFill>
                <a:effectLst/>
                <a:latin typeface="Comic Sans MS" pitchFamily="66" charset="0"/>
                <a:ea typeface="Times New Roman" pitchFamily="18" charset="0"/>
                <a:cs typeface="Arial" pitchFamily="34" charset="0"/>
              </a:rPr>
              <a:t>…</a:t>
            </a:r>
            <a:endParaRPr kumimoji="0" lang="fr-FR" sz="20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95300" algn="l"/>
              </a:tabLst>
            </a:pPr>
            <a:r>
              <a:rPr kumimoji="0" lang="fr-FR" sz="2000" b="0" i="0" u="none" strike="noStrike" cap="none" normalizeH="0" baseline="0" dirty="0">
                <a:ln>
                  <a:noFill/>
                </a:ln>
                <a:solidFill>
                  <a:schemeClr val="tx1"/>
                </a:solidFill>
                <a:effectLst/>
                <a:latin typeface="Comic Sans MS" pitchFamily="66" charset="0"/>
                <a:ea typeface="Times New Roman" pitchFamily="18" charset="0"/>
                <a:cs typeface="Arial" pitchFamily="34" charset="0"/>
              </a:rPr>
              <a:t>de connaître les </a:t>
            </a:r>
            <a:r>
              <a:rPr kumimoji="0" lang="fr-FR" sz="2000" b="1" i="0" u="none" strike="noStrike" cap="none" normalizeH="0" baseline="0" dirty="0">
                <a:ln>
                  <a:noFill/>
                </a:ln>
                <a:solidFill>
                  <a:schemeClr val="tx1"/>
                </a:solidFill>
                <a:effectLst/>
                <a:latin typeface="Comic Sans MS" pitchFamily="66" charset="0"/>
                <a:ea typeface="Times New Roman" pitchFamily="18" charset="0"/>
                <a:cs typeface="Arial" pitchFamily="34" charset="0"/>
              </a:rPr>
              <a:t>critères dévaluation</a:t>
            </a:r>
            <a:r>
              <a:rPr kumimoji="0" lang="fr-FR" sz="2000" b="0" i="0" u="none" strike="noStrike" cap="none" normalizeH="0" baseline="0" dirty="0">
                <a:ln>
                  <a:noFill/>
                </a:ln>
                <a:solidFill>
                  <a:schemeClr val="tx1"/>
                </a:solidFill>
                <a:effectLst/>
                <a:latin typeface="Comic Sans MS" pitchFamily="66" charset="0"/>
                <a:ea typeface="Times New Roman" pitchFamily="18" charset="0"/>
                <a:cs typeface="Arial" pitchFamily="34" charset="0"/>
              </a:rPr>
              <a:t> de </a:t>
            </a:r>
            <a:r>
              <a:rPr kumimoji="0" lang="fr-FR" sz="2000" b="1" i="0" u="none" strike="noStrike" cap="none" normalizeH="0" baseline="0" dirty="0">
                <a:ln>
                  <a:noFill/>
                </a:ln>
                <a:solidFill>
                  <a:schemeClr val="tx1"/>
                </a:solidFill>
                <a:effectLst/>
                <a:latin typeface="Comic Sans MS" pitchFamily="66" charset="0"/>
                <a:ea typeface="Times New Roman" pitchFamily="18" charset="0"/>
                <a:cs typeface="Arial" pitchFamily="34" charset="0"/>
              </a:rPr>
              <a:t>l’UE </a:t>
            </a:r>
            <a:r>
              <a:rPr kumimoji="0" lang="fr-FR" sz="2000" b="0" i="0" u="none" strike="noStrike" cap="none" normalizeH="0" baseline="0" dirty="0">
                <a:ln>
                  <a:noFill/>
                </a:ln>
                <a:solidFill>
                  <a:schemeClr val="tx1"/>
                </a:solidFill>
                <a:effectLst/>
                <a:latin typeface="Comic Sans MS" pitchFamily="66" charset="0"/>
                <a:ea typeface="Times New Roman" pitchFamily="18" charset="0"/>
                <a:cs typeface="Arial" pitchFamily="34" charset="0"/>
              </a:rPr>
              <a:t>et les objectifs à atteindre </a:t>
            </a:r>
            <a:endParaRPr kumimoji="0" lang="fr-FR" sz="2000" b="0" i="0" u="none" strike="noStrike" cap="none" normalizeH="0" baseline="0" dirty="0">
              <a:ln>
                <a:noFill/>
              </a:ln>
              <a:solidFill>
                <a:schemeClr val="tx1"/>
              </a:solidFill>
              <a:effectLst/>
              <a:latin typeface="Comic Sans MS" pitchFamily="66"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95300" algn="l"/>
              </a:tabLst>
            </a:pPr>
            <a:r>
              <a:rPr kumimoji="0" lang="fr-FR" sz="2000" b="0" i="0" u="none" strike="noStrike" cap="none" normalizeH="0" baseline="0" dirty="0">
                <a:ln>
                  <a:noFill/>
                </a:ln>
                <a:solidFill>
                  <a:schemeClr val="tx1"/>
                </a:solidFill>
                <a:effectLst/>
                <a:latin typeface="Comic Sans MS" pitchFamily="66" charset="0"/>
                <a:ea typeface="Times New Roman" pitchFamily="18" charset="0"/>
                <a:cs typeface="Times New Roman" pitchFamily="18" charset="0"/>
              </a:rPr>
              <a:t>en lien avec les compétences </a:t>
            </a:r>
            <a:r>
              <a:rPr kumimoji="0" lang="fr-FR" sz="2000" b="1" i="0" u="none" strike="noStrike" cap="none" normalizeH="0" baseline="0" dirty="0">
                <a:ln>
                  <a:noFill/>
                </a:ln>
                <a:solidFill>
                  <a:schemeClr val="tx1"/>
                </a:solidFill>
                <a:effectLst/>
                <a:latin typeface="Comic Sans MS" pitchFamily="66" charset="0"/>
                <a:ea typeface="Times New Roman" pitchFamily="18" charset="0"/>
                <a:cs typeface="Times New Roman" pitchFamily="18" charset="0"/>
              </a:rPr>
              <a:t>2 </a:t>
            </a:r>
            <a:r>
              <a:rPr kumimoji="0" lang="fr-FR" sz="2000" b="0" i="0" u="none" strike="noStrike" cap="none" normalizeH="0" baseline="0" dirty="0">
                <a:ln>
                  <a:noFill/>
                </a:ln>
                <a:solidFill>
                  <a:schemeClr val="tx1"/>
                </a:solidFill>
                <a:effectLst/>
                <a:latin typeface="Comic Sans MS" pitchFamily="66" charset="0"/>
                <a:ea typeface="Times New Roman" pitchFamily="18" charset="0"/>
                <a:cs typeface="Times New Roman" pitchFamily="18" charset="0"/>
              </a:rPr>
              <a:t>et</a:t>
            </a:r>
            <a:r>
              <a:rPr kumimoji="0" lang="fr-FR" sz="2000" b="1" i="0" u="none" strike="noStrike" cap="none" normalizeH="0" baseline="0" dirty="0">
                <a:ln>
                  <a:noFill/>
                </a:ln>
                <a:solidFill>
                  <a:schemeClr val="tx1"/>
                </a:solidFill>
                <a:effectLst/>
                <a:latin typeface="Comic Sans MS" pitchFamily="66" charset="0"/>
                <a:ea typeface="Times New Roman" pitchFamily="18" charset="0"/>
                <a:cs typeface="Times New Roman" pitchFamily="18" charset="0"/>
              </a:rPr>
              <a:t> 6</a:t>
            </a:r>
            <a:r>
              <a:rPr kumimoji="0" lang="fr-FR" sz="2000" b="0" i="0" u="none" strike="noStrike" cap="none" normalizeH="0" baseline="0" dirty="0">
                <a:ln>
                  <a:noFill/>
                </a:ln>
                <a:solidFill>
                  <a:schemeClr val="tx1"/>
                </a:solidFill>
                <a:effectLst/>
                <a:latin typeface="Comic Sans MS" pitchFamily="66" charset="0"/>
                <a:ea typeface="Times New Roman" pitchFamily="18" charset="0"/>
                <a:cs typeface="Times New Roman" pitchFamily="18" charset="0"/>
              </a:rPr>
              <a:t> de </a:t>
            </a:r>
            <a:r>
              <a:rPr kumimoji="0" lang="fr-FR" sz="2000" b="1" i="0" u="none" strike="noStrike" cap="none" normalizeH="0" baseline="0" dirty="0">
                <a:ln>
                  <a:noFill/>
                </a:ln>
                <a:solidFill>
                  <a:schemeClr val="tx1"/>
                </a:solidFill>
                <a:effectLst/>
                <a:latin typeface="Comic Sans MS" pitchFamily="66" charset="0"/>
                <a:ea typeface="Times New Roman" pitchFamily="18" charset="0"/>
                <a:cs typeface="Times New Roman" pitchFamily="18" charset="0"/>
              </a:rPr>
              <a:t>mobiliser et approfondir</a:t>
            </a:r>
            <a:r>
              <a:rPr kumimoji="0" lang="fr-FR" sz="2000" b="0" i="0" u="none" strike="noStrike" cap="none" normalizeH="0" baseline="0" dirty="0">
                <a:ln>
                  <a:noFill/>
                </a:ln>
                <a:solidFill>
                  <a:schemeClr val="tx1"/>
                </a:solidFill>
                <a:effectLst/>
                <a:latin typeface="Comic Sans MS" pitchFamily="66" charset="0"/>
                <a:ea typeface="Times New Roman" pitchFamily="18" charset="0"/>
                <a:cs typeface="Times New Roman" pitchFamily="18" charset="0"/>
              </a:rPr>
              <a:t> l’ensemble des connaissances théoriques et éléments des différentes compétences nécessaires à la </a:t>
            </a:r>
            <a:r>
              <a:rPr kumimoji="0" lang="fr-FR" sz="2000" b="1" i="0" u="none" strike="noStrike" cap="none" normalizeH="0" baseline="0" dirty="0">
                <a:ln>
                  <a:noFill/>
                </a:ln>
                <a:solidFill>
                  <a:schemeClr val="tx1"/>
                </a:solidFill>
                <a:effectLst/>
                <a:latin typeface="Comic Sans MS" pitchFamily="66" charset="0"/>
                <a:ea typeface="Times New Roman" pitchFamily="18" charset="0"/>
                <a:cs typeface="Times New Roman" pitchFamily="18" charset="0"/>
              </a:rPr>
              <a:t>compréhension de la situation clinique </a:t>
            </a:r>
            <a:endParaRPr kumimoji="0" lang="fr-FR" sz="2000" b="0" i="0" u="none" strike="noStrike" cap="none" normalizeH="0" baseline="0" dirty="0">
              <a:ln>
                <a:noFill/>
              </a:ln>
              <a:solidFill>
                <a:schemeClr val="tx1"/>
              </a:solidFill>
              <a:effectLst/>
              <a:latin typeface="Arial" pitchFamily="34" charset="0"/>
              <a:cs typeface="Arial" pitchFamily="34" charset="0"/>
            </a:endParaRPr>
          </a:p>
        </p:txBody>
      </p:sp>
      <p:sp>
        <p:nvSpPr>
          <p:cNvPr id="6" name="Espace réservé du pied de page 5"/>
          <p:cNvSpPr>
            <a:spLocks noGrp="1"/>
          </p:cNvSpPr>
          <p:nvPr>
            <p:ph type="ftr" sz="quarter" idx="11"/>
          </p:nvPr>
        </p:nvSpPr>
        <p:spPr/>
        <p:txBody>
          <a:bodyPr/>
          <a:lstStyle/>
          <a:p>
            <a:endParaRPr lang="fr-BE"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9592" y="260647"/>
            <a:ext cx="7344816" cy="5909310"/>
          </a:xfrm>
          <a:prstGeom prst="rect">
            <a:avLst/>
          </a:prstGeom>
        </p:spPr>
        <p:txBody>
          <a:bodyPr wrap="square">
            <a:spAutoFit/>
          </a:bodyPr>
          <a:lstStyle/>
          <a:p>
            <a:r>
              <a:rPr lang="fr-FR" b="1" dirty="0"/>
              <a:t>1 RESPIRER</a:t>
            </a:r>
            <a:br>
              <a:rPr lang="fr-FR" dirty="0"/>
            </a:br>
            <a:r>
              <a:rPr lang="fr-FR" dirty="0"/>
              <a:t>Dégagement inefficace des voies respiratoires</a:t>
            </a:r>
          </a:p>
          <a:p>
            <a:r>
              <a:rPr lang="fr-FR" dirty="0"/>
              <a:t>Incapacité de maintenir une respiration spontanée</a:t>
            </a:r>
          </a:p>
          <a:p>
            <a:r>
              <a:rPr lang="fr-FR" dirty="0"/>
              <a:t>Intolérance au sevrage de la ventilation assistée</a:t>
            </a:r>
          </a:p>
          <a:p>
            <a:r>
              <a:rPr lang="fr-FR" dirty="0"/>
              <a:t>Mode de respiration inefficace</a:t>
            </a:r>
          </a:p>
          <a:p>
            <a:r>
              <a:rPr lang="fr-FR" dirty="0"/>
              <a:t>Perturbation des échanges gazeux</a:t>
            </a:r>
          </a:p>
          <a:p>
            <a:r>
              <a:rPr lang="fr-FR" dirty="0"/>
              <a:t>Risque élevé de suffocation</a:t>
            </a:r>
          </a:p>
          <a:p>
            <a:r>
              <a:rPr lang="fr-FR" b="1" dirty="0"/>
              <a:t>2 BOIRE ET MANGER</a:t>
            </a:r>
            <a:br>
              <a:rPr lang="fr-FR" dirty="0"/>
            </a:br>
            <a:r>
              <a:rPr lang="fr-FR" dirty="0"/>
              <a:t>Allaitement maternel efficace</a:t>
            </a:r>
          </a:p>
          <a:p>
            <a:r>
              <a:rPr lang="fr-FR" dirty="0"/>
              <a:t>Allaitement maternel inefficace</a:t>
            </a:r>
          </a:p>
          <a:p>
            <a:r>
              <a:rPr lang="fr-FR" dirty="0"/>
              <a:t>Allaitement maternel interrompu</a:t>
            </a:r>
          </a:p>
          <a:p>
            <a:r>
              <a:rPr lang="fr-FR" dirty="0"/>
              <a:t>Déficit de volume liquidien (déshydratation)</a:t>
            </a:r>
          </a:p>
          <a:p>
            <a:r>
              <a:rPr lang="fr-FR" dirty="0"/>
              <a:t>Déficit nutritionnel</a:t>
            </a:r>
          </a:p>
          <a:p>
            <a:r>
              <a:rPr lang="fr-FR" dirty="0"/>
              <a:t>Excès de volume liquidien (</a:t>
            </a:r>
            <a:r>
              <a:rPr lang="fr-FR" dirty="0" err="1"/>
              <a:t>oedème</a:t>
            </a:r>
            <a:r>
              <a:rPr lang="fr-FR" dirty="0"/>
              <a:t>)</a:t>
            </a:r>
          </a:p>
          <a:p>
            <a:r>
              <a:rPr lang="fr-FR" dirty="0"/>
              <a:t>Excès nutritionnel</a:t>
            </a:r>
          </a:p>
          <a:p>
            <a:r>
              <a:rPr lang="fr-FR" dirty="0"/>
              <a:t>Incapacité (partielle ou totale) d'avaler</a:t>
            </a:r>
          </a:p>
          <a:p>
            <a:r>
              <a:rPr lang="fr-FR" dirty="0"/>
              <a:t>Incapacité (partielle ou totale) de s'alimenter</a:t>
            </a:r>
          </a:p>
          <a:p>
            <a:r>
              <a:rPr lang="fr-FR" dirty="0"/>
              <a:t>Mode d'alimentation inefficace chez le nourrisson</a:t>
            </a:r>
          </a:p>
          <a:p>
            <a:r>
              <a:rPr lang="fr-FR" dirty="0"/>
              <a:t>Risque élevé d'aspiration (fausse route)</a:t>
            </a:r>
          </a:p>
          <a:p>
            <a:r>
              <a:rPr lang="fr-FR" dirty="0"/>
              <a:t>Risque élevé de déficit de volume liquidien (déshydratation)</a:t>
            </a:r>
          </a:p>
          <a:p>
            <a:r>
              <a:rPr lang="fr-FR" dirty="0"/>
              <a:t>Risque élevé d'excès nutritionnel</a:t>
            </a:r>
          </a:p>
        </p:txBody>
      </p:sp>
      <p:sp>
        <p:nvSpPr>
          <p:cNvPr id="3" name="Espace réservé du pied de page 2"/>
          <p:cNvSpPr>
            <a:spLocks noGrp="1"/>
          </p:cNvSpPr>
          <p:nvPr>
            <p:ph type="ftr" sz="quarter" idx="11"/>
          </p:nvPr>
        </p:nvSpPr>
        <p:spPr/>
        <p:txBody>
          <a:bodyPr/>
          <a:lstStyle/>
          <a:p>
            <a:endParaRPr lang="fr-BE"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260648"/>
            <a:ext cx="8568952" cy="6463308"/>
          </a:xfrm>
          <a:prstGeom prst="rect">
            <a:avLst/>
          </a:prstGeom>
        </p:spPr>
        <p:txBody>
          <a:bodyPr wrap="square">
            <a:spAutoFit/>
          </a:bodyPr>
          <a:lstStyle/>
          <a:p>
            <a:r>
              <a:rPr lang="fr-FR" b="1" dirty="0"/>
              <a:t>3 ÉLIMINER</a:t>
            </a:r>
            <a:br>
              <a:rPr lang="fr-FR" dirty="0"/>
            </a:br>
            <a:r>
              <a:rPr lang="fr-FR" dirty="0"/>
              <a:t>Altération de l'élimination urinaire</a:t>
            </a:r>
          </a:p>
          <a:p>
            <a:r>
              <a:rPr lang="fr-FR" dirty="0"/>
              <a:t>Constipation</a:t>
            </a:r>
          </a:p>
          <a:p>
            <a:r>
              <a:rPr lang="fr-FR" dirty="0"/>
              <a:t>Constipation colique</a:t>
            </a:r>
          </a:p>
          <a:p>
            <a:r>
              <a:rPr lang="fr-FR" dirty="0"/>
              <a:t>Diarrhée</a:t>
            </a:r>
          </a:p>
          <a:p>
            <a:r>
              <a:rPr lang="fr-FR" dirty="0"/>
              <a:t>Incapacité (partielle ou totale) d'utiliser les toilettes</a:t>
            </a:r>
          </a:p>
          <a:p>
            <a:r>
              <a:rPr lang="fr-FR" dirty="0"/>
              <a:t>Incontinence fécale</a:t>
            </a:r>
          </a:p>
          <a:p>
            <a:r>
              <a:rPr lang="fr-FR" dirty="0"/>
              <a:t>Incontinence urinaire à l'effort</a:t>
            </a:r>
          </a:p>
          <a:p>
            <a:r>
              <a:rPr lang="fr-FR" dirty="0"/>
              <a:t>Incontinence urinaire fonctionnelle</a:t>
            </a:r>
          </a:p>
          <a:p>
            <a:r>
              <a:rPr lang="fr-FR" dirty="0"/>
              <a:t>Incontinence urinaire par réduction du temps d'alerte</a:t>
            </a:r>
          </a:p>
          <a:p>
            <a:r>
              <a:rPr lang="fr-FR" dirty="0"/>
              <a:t>Incontinence urinaire réflexe</a:t>
            </a:r>
          </a:p>
          <a:p>
            <a:r>
              <a:rPr lang="fr-FR" dirty="0"/>
              <a:t>Incontinence urinaire vraie (totale)</a:t>
            </a:r>
          </a:p>
          <a:p>
            <a:r>
              <a:rPr lang="fr-FR" dirty="0" err="1"/>
              <a:t>Pseudo‑constipation</a:t>
            </a:r>
            <a:endParaRPr lang="fr-FR" dirty="0"/>
          </a:p>
          <a:p>
            <a:r>
              <a:rPr lang="fr-FR" dirty="0"/>
              <a:t>Rétention urinaire</a:t>
            </a:r>
          </a:p>
          <a:p>
            <a:r>
              <a:rPr lang="fr-FR" b="1" dirty="0"/>
              <a:t>4 SE MOUVOIR ET MAINTENIR UNE BONNE POSTURE</a:t>
            </a:r>
            <a:br>
              <a:rPr lang="fr-FR" dirty="0"/>
            </a:br>
            <a:r>
              <a:rPr lang="fr-FR" dirty="0"/>
              <a:t>Altération de la mobilité physique</a:t>
            </a:r>
          </a:p>
          <a:p>
            <a:r>
              <a:rPr lang="fr-FR" dirty="0"/>
              <a:t>Diminution de l'irrigation tissulaire (préciser: </a:t>
            </a:r>
            <a:r>
              <a:rPr lang="fr-FR" dirty="0" err="1"/>
              <a:t>cardiopulmonaire</a:t>
            </a:r>
            <a:r>
              <a:rPr lang="fr-FR" dirty="0"/>
              <a:t>, cérébrale, </a:t>
            </a:r>
            <a:r>
              <a:rPr lang="fr-FR" dirty="0" err="1"/>
              <a:t>gastro‑intestinale</a:t>
            </a:r>
            <a:r>
              <a:rPr lang="fr-FR" dirty="0"/>
              <a:t>, périphérique, rénale)</a:t>
            </a:r>
          </a:p>
          <a:p>
            <a:r>
              <a:rPr lang="fr-FR" dirty="0"/>
              <a:t>Diminution du débit cardiaque</a:t>
            </a:r>
          </a:p>
          <a:p>
            <a:r>
              <a:rPr lang="fr-FR" dirty="0"/>
              <a:t>Intolérance à l'activité</a:t>
            </a:r>
          </a:p>
          <a:p>
            <a:r>
              <a:rPr lang="fr-FR" dirty="0"/>
              <a:t>Risque élevé de dysfonctionnement </a:t>
            </a:r>
            <a:r>
              <a:rPr lang="fr-FR" dirty="0" err="1"/>
              <a:t>neurovasculaire</a:t>
            </a:r>
            <a:r>
              <a:rPr lang="fr-FR" dirty="0"/>
              <a:t> périphérique</a:t>
            </a:r>
          </a:p>
          <a:p>
            <a:r>
              <a:rPr lang="fr-FR" dirty="0"/>
              <a:t>Risque élevé de syndrome d'immobilité</a:t>
            </a:r>
          </a:p>
          <a:p>
            <a:r>
              <a:rPr lang="fr-FR" dirty="0"/>
              <a:t>Risque élevé d'intolérance à l'activité</a:t>
            </a:r>
          </a:p>
        </p:txBody>
      </p:sp>
      <p:sp>
        <p:nvSpPr>
          <p:cNvPr id="3" name="Espace réservé du pied de page 2"/>
          <p:cNvSpPr>
            <a:spLocks noGrp="1"/>
          </p:cNvSpPr>
          <p:nvPr>
            <p:ph type="ftr" sz="quarter" idx="11"/>
          </p:nvPr>
        </p:nvSpPr>
        <p:spPr/>
        <p:txBody>
          <a:bodyPr/>
          <a:lstStyle/>
          <a:p>
            <a:endParaRPr lang="fr-BE"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335846"/>
            <a:ext cx="7200800" cy="5078313"/>
          </a:xfrm>
          <a:prstGeom prst="rect">
            <a:avLst/>
          </a:prstGeom>
        </p:spPr>
        <p:txBody>
          <a:bodyPr wrap="square">
            <a:spAutoFit/>
          </a:bodyPr>
          <a:lstStyle/>
          <a:p>
            <a:r>
              <a:rPr lang="fr-FR" b="1" dirty="0"/>
              <a:t>5 DORMIR ET SE REPOSER</a:t>
            </a:r>
            <a:br>
              <a:rPr lang="fr-FR" dirty="0"/>
            </a:br>
            <a:r>
              <a:rPr lang="fr-FR" dirty="0"/>
              <a:t>Fatigue</a:t>
            </a:r>
          </a:p>
          <a:p>
            <a:r>
              <a:rPr lang="fr-FR" dirty="0"/>
              <a:t>Perturbation des habitudes de sommeil</a:t>
            </a:r>
          </a:p>
          <a:p>
            <a:r>
              <a:rPr lang="fr-FR" b="1" dirty="0"/>
              <a:t>6 SE VÊTIR ET SE DÉVÊTIR</a:t>
            </a:r>
            <a:br>
              <a:rPr lang="fr-FR" dirty="0"/>
            </a:br>
            <a:r>
              <a:rPr lang="fr-FR" dirty="0"/>
              <a:t>Incapacité (partielle ou totale) de se vêtir et de soigner son apparence</a:t>
            </a:r>
          </a:p>
          <a:p>
            <a:r>
              <a:rPr lang="fr-FR" b="1" dirty="0"/>
              <a:t>7 MAINTENIR LA TEMPÉRATURE DU CORPS DANS LES LIMITES DE LA NORMALE</a:t>
            </a:r>
            <a:br>
              <a:rPr lang="fr-FR" dirty="0"/>
            </a:br>
            <a:r>
              <a:rPr lang="fr-FR" dirty="0"/>
              <a:t>Hyperthermie</a:t>
            </a:r>
          </a:p>
          <a:p>
            <a:r>
              <a:rPr lang="fr-FR" dirty="0"/>
              <a:t>Hypothermie</a:t>
            </a:r>
          </a:p>
          <a:p>
            <a:r>
              <a:rPr lang="fr-FR" dirty="0"/>
              <a:t>Risque élevé d'altération de la température corporelle</a:t>
            </a:r>
          </a:p>
          <a:p>
            <a:r>
              <a:rPr lang="fr-FR" dirty="0"/>
              <a:t>Thermorégulation inefficace</a:t>
            </a:r>
          </a:p>
          <a:p>
            <a:r>
              <a:rPr lang="fr-FR" b="1" dirty="0"/>
              <a:t>8 ÊTRE PROPRE ET SOIGNÉ, ET PROTÉGER SES TÉGUMENTS</a:t>
            </a:r>
            <a:br>
              <a:rPr lang="fr-FR" dirty="0"/>
            </a:br>
            <a:r>
              <a:rPr lang="fr-FR" dirty="0"/>
              <a:t>Atteinte à l'intégrité de la muqueuse buccale</a:t>
            </a:r>
          </a:p>
          <a:p>
            <a:r>
              <a:rPr lang="fr-FR" dirty="0"/>
              <a:t>Atteinte à l'intégrité de la peau</a:t>
            </a:r>
          </a:p>
          <a:p>
            <a:r>
              <a:rPr lang="fr-FR" dirty="0"/>
              <a:t>Atteinte à l'intégrité des tissus</a:t>
            </a:r>
          </a:p>
          <a:p>
            <a:r>
              <a:rPr lang="fr-FR" dirty="0"/>
              <a:t>Incapacité (partielle ou totale) de se laver et d'effectuer ses soins</a:t>
            </a:r>
          </a:p>
          <a:p>
            <a:r>
              <a:rPr lang="fr-FR" dirty="0"/>
              <a:t>d'hygiène</a:t>
            </a:r>
          </a:p>
          <a:p>
            <a:r>
              <a:rPr lang="fr-FR" dirty="0"/>
              <a:t>Risque élevé d'atteinte à l'intégrité de la peau</a:t>
            </a:r>
          </a:p>
        </p:txBody>
      </p:sp>
      <p:sp>
        <p:nvSpPr>
          <p:cNvPr id="3" name="Espace réservé du pied de page 2"/>
          <p:cNvSpPr>
            <a:spLocks noGrp="1"/>
          </p:cNvSpPr>
          <p:nvPr>
            <p:ph type="ftr" sz="quarter" idx="11"/>
          </p:nvPr>
        </p:nvSpPr>
        <p:spPr/>
        <p:txBody>
          <a:bodyPr/>
          <a:lstStyle/>
          <a:p>
            <a:endParaRPr lang="fr-BE"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3608" y="889844"/>
            <a:ext cx="5814392" cy="4524315"/>
          </a:xfrm>
          <a:prstGeom prst="rect">
            <a:avLst/>
          </a:prstGeom>
        </p:spPr>
        <p:txBody>
          <a:bodyPr wrap="square">
            <a:spAutoFit/>
          </a:bodyPr>
          <a:lstStyle/>
          <a:p>
            <a:r>
              <a:rPr lang="fr-FR" b="1" dirty="0"/>
              <a:t>9 ÉVITER LES DANGERS</a:t>
            </a:r>
            <a:br>
              <a:rPr lang="fr-FR" dirty="0"/>
            </a:br>
            <a:r>
              <a:rPr lang="fr-FR" dirty="0"/>
              <a:t>Altération des mécanismes de protection</a:t>
            </a:r>
          </a:p>
          <a:p>
            <a:r>
              <a:rPr lang="fr-FR" dirty="0"/>
              <a:t>Altération des opérations de la pensée</a:t>
            </a:r>
          </a:p>
          <a:p>
            <a:r>
              <a:rPr lang="fr-FR" dirty="0"/>
              <a:t>Anxiété marquée/extrême</a:t>
            </a:r>
          </a:p>
          <a:p>
            <a:r>
              <a:rPr lang="fr-FR" dirty="0"/>
              <a:t>Anxiété modérée</a:t>
            </a:r>
          </a:p>
          <a:p>
            <a:r>
              <a:rPr lang="fr-FR" dirty="0"/>
              <a:t>Chagrin (deuil) dysfonctionnel</a:t>
            </a:r>
          </a:p>
          <a:p>
            <a:r>
              <a:rPr lang="fr-FR" dirty="0"/>
              <a:t>Chagrin (deuil) par anticipation</a:t>
            </a:r>
          </a:p>
          <a:p>
            <a:r>
              <a:rPr lang="fr-FR" dirty="0"/>
              <a:t>Confusion aiguë</a:t>
            </a:r>
          </a:p>
          <a:p>
            <a:r>
              <a:rPr lang="fr-FR" dirty="0"/>
              <a:t>Confusion chronique</a:t>
            </a:r>
          </a:p>
          <a:p>
            <a:r>
              <a:rPr lang="fr-FR" dirty="0"/>
              <a:t>Déni non constructif</a:t>
            </a:r>
          </a:p>
          <a:p>
            <a:r>
              <a:rPr lang="fr-FR" dirty="0"/>
              <a:t>Désorganisation comportementale chez le nourrisson</a:t>
            </a:r>
          </a:p>
          <a:p>
            <a:r>
              <a:rPr lang="fr-FR" dirty="0"/>
              <a:t>Difficulté à se maintenir en santé</a:t>
            </a:r>
          </a:p>
          <a:p>
            <a:r>
              <a:rPr lang="fr-FR" dirty="0"/>
              <a:t>Diminution de la capacité adaptative intracrânienne</a:t>
            </a:r>
          </a:p>
          <a:p>
            <a:r>
              <a:rPr lang="fr-FR" dirty="0"/>
              <a:t>Douleur aiguë</a:t>
            </a:r>
          </a:p>
          <a:p>
            <a:r>
              <a:rPr lang="fr-FR" dirty="0"/>
              <a:t>Douleur chronique</a:t>
            </a:r>
          </a:p>
          <a:p>
            <a:r>
              <a:rPr lang="fr-FR" dirty="0" err="1"/>
              <a:t>Dysréflexie</a:t>
            </a:r>
            <a:endParaRPr lang="fr-FR" dirty="0"/>
          </a:p>
        </p:txBody>
      </p:sp>
      <p:sp>
        <p:nvSpPr>
          <p:cNvPr id="3" name="Espace réservé du pied de page 2"/>
          <p:cNvSpPr>
            <a:spLocks noGrp="1"/>
          </p:cNvSpPr>
          <p:nvPr>
            <p:ph type="ftr" sz="quarter" idx="11"/>
          </p:nvPr>
        </p:nvSpPr>
        <p:spPr/>
        <p:txBody>
          <a:bodyPr/>
          <a:lstStyle/>
          <a:p>
            <a:endParaRPr lang="fr-BE"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87624" y="620688"/>
            <a:ext cx="6264696" cy="5632311"/>
          </a:xfrm>
          <a:prstGeom prst="rect">
            <a:avLst/>
          </a:prstGeom>
        </p:spPr>
        <p:txBody>
          <a:bodyPr wrap="square">
            <a:spAutoFit/>
          </a:bodyPr>
          <a:lstStyle/>
          <a:p>
            <a:r>
              <a:rPr lang="fr-FR" b="1" dirty="0"/>
              <a:t>9 ÉVITER LES DANGERS </a:t>
            </a:r>
          </a:p>
          <a:p>
            <a:r>
              <a:rPr lang="fr-FR" dirty="0"/>
              <a:t>Gestion inefficace du programme thérapeutique (prise en charge inefficace du programme thérapeutique)</a:t>
            </a:r>
          </a:p>
          <a:p>
            <a:r>
              <a:rPr lang="fr-FR" dirty="0"/>
              <a:t>Gestion inefficace du programme thérapeutique par la collectivité (prise en charge inefficace du programme thérapeutique par la collectivité)</a:t>
            </a:r>
          </a:p>
          <a:p>
            <a:r>
              <a:rPr lang="fr-FR" dirty="0"/>
              <a:t>Gestion inefficace du programme thérapeutique par la famille (prise en charge inefficace du programme thérapeutique par la famille)</a:t>
            </a:r>
          </a:p>
          <a:p>
            <a:r>
              <a:rPr lang="fr-FR" dirty="0"/>
              <a:t>Gestion inefficace du programme thérapeutique par l'individu (prise en charge inefficace du programme thérapeutique par l'individu)</a:t>
            </a:r>
          </a:p>
          <a:p>
            <a:r>
              <a:rPr lang="fr-FR" dirty="0"/>
              <a:t>Incapacité de s'adapter à un changement dans l'état de santé</a:t>
            </a:r>
          </a:p>
          <a:p>
            <a:r>
              <a:rPr lang="fr-FR" dirty="0"/>
              <a:t>Négligence de l'hémicorps (droit ou gauche)</a:t>
            </a:r>
          </a:p>
          <a:p>
            <a:r>
              <a:rPr lang="fr-FR" dirty="0" err="1"/>
              <a:t>Non‑observance</a:t>
            </a:r>
            <a:r>
              <a:rPr lang="fr-FR" dirty="0"/>
              <a:t> (préciser)</a:t>
            </a:r>
          </a:p>
          <a:p>
            <a:r>
              <a:rPr lang="fr-FR" dirty="0"/>
              <a:t>Organisation comportementale chez le nourrisson</a:t>
            </a:r>
          </a:p>
          <a:p>
            <a:r>
              <a:rPr lang="fr-FR" dirty="0"/>
              <a:t>Perturbation chronique de l'estime de soi</a:t>
            </a:r>
          </a:p>
          <a:p>
            <a:r>
              <a:rPr lang="fr-FR" dirty="0"/>
              <a:t>Perturbation de la croissance et du développement</a:t>
            </a:r>
          </a:p>
          <a:p>
            <a:r>
              <a:rPr lang="fr-FR" dirty="0"/>
              <a:t>Perturbation de l'estime de soi</a:t>
            </a:r>
          </a:p>
          <a:p>
            <a:r>
              <a:rPr lang="fr-FR" dirty="0"/>
              <a:t>Perturbation de l'identité personnelle</a:t>
            </a:r>
          </a:p>
        </p:txBody>
      </p:sp>
      <p:sp>
        <p:nvSpPr>
          <p:cNvPr id="3" name="Espace réservé du pied de page 2"/>
          <p:cNvSpPr>
            <a:spLocks noGrp="1"/>
          </p:cNvSpPr>
          <p:nvPr>
            <p:ph type="ftr" sz="quarter" idx="11"/>
          </p:nvPr>
        </p:nvSpPr>
        <p:spPr/>
        <p:txBody>
          <a:bodyPr/>
          <a:lstStyle/>
          <a:p>
            <a:endParaRPr lang="fr-BE"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612845"/>
            <a:ext cx="6102424" cy="5078313"/>
          </a:xfrm>
          <a:prstGeom prst="rect">
            <a:avLst/>
          </a:prstGeom>
        </p:spPr>
        <p:txBody>
          <a:bodyPr wrap="square">
            <a:spAutoFit/>
          </a:bodyPr>
          <a:lstStyle/>
          <a:p>
            <a:r>
              <a:rPr lang="fr-FR" b="1" dirty="0"/>
              <a:t>9 ÉVITER LES DANGERS </a:t>
            </a:r>
          </a:p>
          <a:p>
            <a:r>
              <a:rPr lang="fr-FR" dirty="0"/>
              <a:t>Perturbation de l'image corporelle</a:t>
            </a:r>
          </a:p>
          <a:p>
            <a:r>
              <a:rPr lang="fr-FR" dirty="0"/>
              <a:t>Perturbation du champ énergétique</a:t>
            </a:r>
          </a:p>
          <a:p>
            <a:r>
              <a:rPr lang="fr-FR" dirty="0"/>
              <a:t>Perturbation situationnelle de l'estime de soi</a:t>
            </a:r>
          </a:p>
          <a:p>
            <a:r>
              <a:rPr lang="fr-FR" dirty="0"/>
              <a:t>Peur</a:t>
            </a:r>
          </a:p>
          <a:p>
            <a:r>
              <a:rPr lang="fr-FR" dirty="0"/>
              <a:t>Réaction </a:t>
            </a:r>
            <a:r>
              <a:rPr lang="fr-FR" dirty="0" err="1"/>
              <a:t>post‑traumatique</a:t>
            </a:r>
            <a:endParaRPr lang="fr-FR" dirty="0"/>
          </a:p>
          <a:p>
            <a:r>
              <a:rPr lang="fr-FR" dirty="0"/>
              <a:t>Recherche d'un meilleur niveau de santé (préciser les comportements)</a:t>
            </a:r>
          </a:p>
          <a:p>
            <a:r>
              <a:rPr lang="fr-FR" dirty="0"/>
              <a:t>Risque élevé d'accident</a:t>
            </a:r>
          </a:p>
          <a:p>
            <a:r>
              <a:rPr lang="fr-FR" dirty="0"/>
              <a:t>Risque élevé d'</a:t>
            </a:r>
            <a:r>
              <a:rPr lang="fr-FR" dirty="0" err="1"/>
              <a:t>autornutilation</a:t>
            </a:r>
            <a:endParaRPr lang="fr-FR" dirty="0"/>
          </a:p>
          <a:p>
            <a:r>
              <a:rPr lang="fr-FR" dirty="0"/>
              <a:t>Risque élevé de blessure en période </a:t>
            </a:r>
            <a:r>
              <a:rPr lang="fr-FR" dirty="0" err="1"/>
              <a:t>périopératoire</a:t>
            </a:r>
            <a:endParaRPr lang="fr-FR" dirty="0"/>
          </a:p>
          <a:p>
            <a:r>
              <a:rPr lang="fr-FR" dirty="0"/>
              <a:t>Risque élevé de désorganisation comportementale chez le nourrisson</a:t>
            </a:r>
          </a:p>
          <a:p>
            <a:r>
              <a:rPr lang="fr-FR" dirty="0"/>
              <a:t>Risque élevé de trauma</a:t>
            </a:r>
          </a:p>
          <a:p>
            <a:r>
              <a:rPr lang="fr-FR" dirty="0"/>
              <a:t>Risque élevé de violence envers soi ou envers les autres</a:t>
            </a:r>
          </a:p>
          <a:p>
            <a:r>
              <a:rPr lang="fr-FR" dirty="0"/>
              <a:t>Risque élevé d'infection</a:t>
            </a:r>
          </a:p>
          <a:p>
            <a:r>
              <a:rPr lang="fr-FR" dirty="0"/>
              <a:t>Risque élevé d'intoxication</a:t>
            </a:r>
          </a:p>
          <a:p>
            <a:r>
              <a:rPr lang="fr-FR" dirty="0"/>
              <a:t>Syndrome d'interprétation erronée de l'environnement</a:t>
            </a:r>
          </a:p>
        </p:txBody>
      </p:sp>
      <p:sp>
        <p:nvSpPr>
          <p:cNvPr id="3" name="Espace réservé du pied de page 2"/>
          <p:cNvSpPr>
            <a:spLocks noGrp="1"/>
          </p:cNvSpPr>
          <p:nvPr>
            <p:ph type="ftr" sz="quarter" idx="11"/>
          </p:nvPr>
        </p:nvSpPr>
        <p:spPr/>
        <p:txBody>
          <a:bodyPr/>
          <a:lstStyle/>
          <a:p>
            <a:endParaRPr lang="fr-BE"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15616" y="474345"/>
            <a:ext cx="5742384" cy="4801314"/>
          </a:xfrm>
          <a:prstGeom prst="rect">
            <a:avLst/>
          </a:prstGeom>
        </p:spPr>
        <p:txBody>
          <a:bodyPr wrap="square">
            <a:spAutoFit/>
          </a:bodyPr>
          <a:lstStyle/>
          <a:p>
            <a:r>
              <a:rPr lang="fr-FR" b="1" dirty="0"/>
              <a:t>10 COMMUNIQUER AVEC SES SEMBLABLES</a:t>
            </a:r>
            <a:br>
              <a:rPr lang="fr-FR" dirty="0"/>
            </a:br>
            <a:r>
              <a:rPr lang="fr-FR" dirty="0"/>
              <a:t>Altération de la communication verbale</a:t>
            </a:r>
          </a:p>
          <a:p>
            <a:r>
              <a:rPr lang="fr-FR" dirty="0"/>
              <a:t>Altération de la perception sensorielle (préciser : auditive, gustative, kinesthésique, olfactive, tactile, visuelle)</a:t>
            </a:r>
          </a:p>
          <a:p>
            <a:r>
              <a:rPr lang="fr-FR" dirty="0"/>
              <a:t>Dysfonctionnement sexuel</a:t>
            </a:r>
          </a:p>
          <a:p>
            <a:r>
              <a:rPr lang="fr-FR" dirty="0"/>
              <a:t>Isolement social</a:t>
            </a:r>
          </a:p>
          <a:p>
            <a:r>
              <a:rPr lang="fr-FR" dirty="0"/>
              <a:t>Perturbation de la sexualité</a:t>
            </a:r>
          </a:p>
          <a:p>
            <a:r>
              <a:rPr lang="fr-FR" dirty="0"/>
              <a:t>Perturbation des interactions sociales</a:t>
            </a:r>
          </a:p>
          <a:p>
            <a:r>
              <a:rPr lang="fr-FR" dirty="0"/>
              <a:t>Risque de sentiment de solitude</a:t>
            </a:r>
          </a:p>
          <a:p>
            <a:r>
              <a:rPr lang="fr-FR" dirty="0"/>
              <a:t>Syndrome du traumatisme de viol</a:t>
            </a:r>
          </a:p>
          <a:p>
            <a:r>
              <a:rPr lang="fr-FR" dirty="0"/>
              <a:t>Syndrome du traumatisme de viol: réaction mixte</a:t>
            </a:r>
          </a:p>
          <a:p>
            <a:r>
              <a:rPr lang="fr-FR" dirty="0"/>
              <a:t>Syndrome du traumatisme de viol: réaction silencieuse</a:t>
            </a:r>
          </a:p>
          <a:p>
            <a:r>
              <a:rPr lang="fr-FR" b="1" dirty="0"/>
              <a:t>11 AGIR SELON SES CROYANCES ET SES VALEURS</a:t>
            </a:r>
            <a:br>
              <a:rPr lang="fr-FR" dirty="0"/>
            </a:br>
            <a:r>
              <a:rPr lang="fr-FR" dirty="0" err="1"/>
              <a:t>Bien‑être</a:t>
            </a:r>
            <a:r>
              <a:rPr lang="fr-FR" dirty="0"/>
              <a:t> spirituel: actualisation potentielle</a:t>
            </a:r>
          </a:p>
          <a:p>
            <a:r>
              <a:rPr lang="fr-FR" dirty="0"/>
              <a:t>Détresse spirituelle</a:t>
            </a:r>
          </a:p>
          <a:p>
            <a:r>
              <a:rPr lang="fr-FR" dirty="0"/>
              <a:t>Perte d'espoir</a:t>
            </a:r>
          </a:p>
          <a:p>
            <a:r>
              <a:rPr lang="fr-FR" dirty="0"/>
              <a:t>Sentiment d'impuissance</a:t>
            </a:r>
          </a:p>
        </p:txBody>
      </p:sp>
      <p:sp>
        <p:nvSpPr>
          <p:cNvPr id="3" name="Espace réservé du pied de page 2"/>
          <p:cNvSpPr>
            <a:spLocks noGrp="1"/>
          </p:cNvSpPr>
          <p:nvPr>
            <p:ph type="ftr" sz="quarter" idx="11"/>
          </p:nvPr>
        </p:nvSpPr>
        <p:spPr/>
        <p:txBody>
          <a:bodyPr/>
          <a:lstStyle/>
          <a:p>
            <a:endParaRPr lang="fr-BE"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260648"/>
            <a:ext cx="8820472" cy="6186309"/>
          </a:xfrm>
          <a:prstGeom prst="rect">
            <a:avLst/>
          </a:prstGeom>
        </p:spPr>
        <p:txBody>
          <a:bodyPr wrap="square">
            <a:spAutoFit/>
          </a:bodyPr>
          <a:lstStyle/>
          <a:p>
            <a:r>
              <a:rPr lang="fr-FR" b="1" dirty="0"/>
              <a:t>12 S'OCCUPER EN VUE DE SE RÉALISER</a:t>
            </a:r>
            <a:br>
              <a:rPr lang="fr-FR" dirty="0"/>
            </a:br>
            <a:r>
              <a:rPr lang="fr-FR" dirty="0"/>
              <a:t>Conflit décisionnel</a:t>
            </a:r>
          </a:p>
          <a:p>
            <a:r>
              <a:rPr lang="fr-FR" dirty="0"/>
              <a:t>Conflit face au rôle parental</a:t>
            </a:r>
          </a:p>
          <a:p>
            <a:r>
              <a:rPr lang="fr-FR" dirty="0"/>
              <a:t>Difficulté dans l'exercice du rôle d'«aidant» naturel (défaillance de l'entourage dans l'exercice du rôle de soignant)</a:t>
            </a:r>
          </a:p>
          <a:p>
            <a:r>
              <a:rPr lang="fr-FR" dirty="0"/>
              <a:t>Incapacité d'organiser et d'entretenir le domicile</a:t>
            </a:r>
          </a:p>
          <a:p>
            <a:r>
              <a:rPr lang="fr-FR" dirty="0"/>
              <a:t>Perturbation dans l'exercice du rôle</a:t>
            </a:r>
          </a:p>
          <a:p>
            <a:r>
              <a:rPr lang="fr-FR" dirty="0"/>
              <a:t>Perturbation dans l'exercice du rôle parental</a:t>
            </a:r>
          </a:p>
          <a:p>
            <a:r>
              <a:rPr lang="fr-FR" dirty="0"/>
              <a:t>Perturbation de la dynamique familiale</a:t>
            </a:r>
          </a:p>
          <a:p>
            <a:r>
              <a:rPr lang="fr-FR" dirty="0"/>
              <a:t>Perturbation de la dynamique familiale: alcoolisme</a:t>
            </a:r>
          </a:p>
          <a:p>
            <a:r>
              <a:rPr lang="fr-FR" dirty="0"/>
              <a:t>Risque élevé de difficulté dans l'exercice du rôle d'«aidant» naturel (risque élevé de défaillance de l'entourage dans l'exercice du rôle de soignant)</a:t>
            </a:r>
          </a:p>
          <a:p>
            <a:r>
              <a:rPr lang="fr-FR" dirty="0"/>
              <a:t>Risque élevé de perturbation dans l'exercice du rôle parental</a:t>
            </a:r>
          </a:p>
          <a:p>
            <a:r>
              <a:rPr lang="fr-FR" dirty="0"/>
              <a:t>Risque élevé de perturbation de l'attachement </a:t>
            </a:r>
            <a:r>
              <a:rPr lang="fr-FR" dirty="0" err="1"/>
              <a:t>parent‑enfant</a:t>
            </a:r>
            <a:endParaRPr lang="fr-FR" dirty="0"/>
          </a:p>
          <a:p>
            <a:r>
              <a:rPr lang="fr-FR" dirty="0"/>
              <a:t>Stratégies d'adaptation défensives</a:t>
            </a:r>
          </a:p>
          <a:p>
            <a:r>
              <a:rPr lang="fr-FR" dirty="0"/>
              <a:t>Stratégies d'adaptation familiale efficaces (potentiel de croissance)</a:t>
            </a:r>
          </a:p>
          <a:p>
            <a:r>
              <a:rPr lang="fr-FR" dirty="0"/>
              <a:t>Stratégies d'adaptation familiale inefficaces (absence de soutien)</a:t>
            </a:r>
          </a:p>
          <a:p>
            <a:r>
              <a:rPr lang="fr-FR" dirty="0"/>
              <a:t>Stratégies d'adaptation familiale inefficaces (soutien compromis)</a:t>
            </a:r>
          </a:p>
          <a:p>
            <a:r>
              <a:rPr lang="fr-FR" dirty="0"/>
              <a:t>Stratégies d'adaptation individuelle inefficaces</a:t>
            </a:r>
          </a:p>
          <a:p>
            <a:r>
              <a:rPr lang="fr-FR" dirty="0"/>
              <a:t>Stratégies d'adaptation inefficaces d'une collectivité</a:t>
            </a:r>
          </a:p>
          <a:p>
            <a:r>
              <a:rPr lang="fr-FR" dirty="0"/>
              <a:t>Syndrome de déracinement (syndrome d'inadaptation à un changement de milieu)</a:t>
            </a:r>
          </a:p>
          <a:p>
            <a:r>
              <a:rPr lang="fr-FR" dirty="0"/>
              <a:t>Troubles de la mémoire</a:t>
            </a:r>
          </a:p>
        </p:txBody>
      </p:sp>
      <p:sp>
        <p:nvSpPr>
          <p:cNvPr id="3" name="Espace réservé du pied de page 2"/>
          <p:cNvSpPr>
            <a:spLocks noGrp="1"/>
          </p:cNvSpPr>
          <p:nvPr>
            <p:ph type="ftr" sz="quarter" idx="11"/>
          </p:nvPr>
        </p:nvSpPr>
        <p:spPr/>
        <p:txBody>
          <a:bodyPr/>
          <a:lstStyle/>
          <a:p>
            <a:endParaRPr lang="fr-BE"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404664"/>
            <a:ext cx="7848872" cy="2308324"/>
          </a:xfrm>
          <a:prstGeom prst="rect">
            <a:avLst/>
          </a:prstGeom>
        </p:spPr>
        <p:txBody>
          <a:bodyPr wrap="square">
            <a:spAutoFit/>
          </a:bodyPr>
          <a:lstStyle/>
          <a:p>
            <a:r>
              <a:rPr lang="fr-FR" sz="3600" b="1" dirty="0"/>
              <a:t>13 SE RÉCRÉER</a:t>
            </a:r>
            <a:br>
              <a:rPr lang="fr-FR" sz="3600" dirty="0"/>
            </a:br>
            <a:r>
              <a:rPr lang="fr-FR" sz="3600" dirty="0"/>
              <a:t>Manque de loisirs</a:t>
            </a:r>
          </a:p>
          <a:p>
            <a:r>
              <a:rPr lang="fr-FR" sz="3600" b="1" dirty="0"/>
              <a:t>14 APPRENDRE</a:t>
            </a:r>
            <a:br>
              <a:rPr lang="fr-FR" sz="3600" dirty="0"/>
            </a:br>
            <a:r>
              <a:rPr lang="fr-FR" sz="3600" dirty="0"/>
              <a:t>Manque de connaissances</a:t>
            </a:r>
          </a:p>
        </p:txBody>
      </p:sp>
      <p:sp>
        <p:nvSpPr>
          <p:cNvPr id="3" name="Espace réservé du pied de page 2"/>
          <p:cNvSpPr>
            <a:spLocks noGrp="1"/>
          </p:cNvSpPr>
          <p:nvPr>
            <p:ph type="ftr" sz="quarter" idx="11"/>
          </p:nvPr>
        </p:nvSpPr>
        <p:spPr/>
        <p:txBody>
          <a:bodyPr/>
          <a:lstStyle/>
          <a:p>
            <a:endParaRPr lang="fr-BE"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au 5"/>
          <p:cNvGraphicFramePr>
            <a:graphicFrameLocks noGrp="1"/>
          </p:cNvGraphicFramePr>
          <p:nvPr/>
        </p:nvGraphicFramePr>
        <p:xfrm>
          <a:off x="251520" y="1556792"/>
          <a:ext cx="8892480" cy="4629904"/>
        </p:xfrm>
        <a:graphic>
          <a:graphicData uri="http://schemas.openxmlformats.org/drawingml/2006/table">
            <a:tbl>
              <a:tblPr/>
              <a:tblGrid>
                <a:gridCol w="1836387">
                  <a:extLst>
                    <a:ext uri="{9D8B030D-6E8A-4147-A177-3AD203B41FA5}">
                      <a16:colId xmlns:a16="http://schemas.microsoft.com/office/drawing/2014/main" val="20000"/>
                    </a:ext>
                  </a:extLst>
                </a:gridCol>
                <a:gridCol w="7056093">
                  <a:extLst>
                    <a:ext uri="{9D8B030D-6E8A-4147-A177-3AD203B41FA5}">
                      <a16:colId xmlns:a16="http://schemas.microsoft.com/office/drawing/2014/main" val="20001"/>
                    </a:ext>
                  </a:extLst>
                </a:gridCol>
              </a:tblGrid>
              <a:tr h="2924149">
                <a:tc>
                  <a:txBody>
                    <a:bodyPr/>
                    <a:lstStyle/>
                    <a:p>
                      <a:pPr>
                        <a:spcAft>
                          <a:spcPts val="0"/>
                        </a:spcAft>
                      </a:pPr>
                      <a:endParaRPr lang="fr-FR" sz="1400" dirty="0">
                        <a:latin typeface="Comic Sans MS"/>
                        <a:ea typeface="Times New Roman"/>
                        <a:cs typeface="Times New Roman"/>
                      </a:endParaRPr>
                    </a:p>
                    <a:p>
                      <a:pPr algn="ctr">
                        <a:spcAft>
                          <a:spcPts val="0"/>
                        </a:spcAft>
                      </a:pPr>
                      <a:r>
                        <a:rPr lang="fr-FR" sz="1400" b="1" dirty="0">
                          <a:latin typeface="Comic Sans MS"/>
                          <a:ea typeface="Times New Roman"/>
                          <a:cs typeface="Times New Roman"/>
                        </a:rPr>
                        <a:t>E</a:t>
                      </a:r>
                      <a:endParaRPr lang="fr-FR" sz="1400" dirty="0">
                        <a:latin typeface="Times New Roman"/>
                        <a:ea typeface="Times New Roman"/>
                        <a:cs typeface="Times New Roman"/>
                      </a:endParaRPr>
                    </a:p>
                    <a:p>
                      <a:pPr algn="ctr">
                        <a:spcAft>
                          <a:spcPts val="0"/>
                        </a:spcAft>
                      </a:pPr>
                      <a:r>
                        <a:rPr lang="fr-FR" sz="1400" dirty="0">
                          <a:latin typeface="Comic Sans MS"/>
                          <a:ea typeface="Times New Roman"/>
                          <a:cs typeface="Times New Roman"/>
                        </a:rPr>
                        <a:t>ENVIRONNEMENT</a:t>
                      </a:r>
                      <a:endParaRPr lang="fr-FR" sz="1400" dirty="0">
                        <a:latin typeface="Times New Roman"/>
                        <a:ea typeface="Times New Roman"/>
                        <a:cs typeface="Times New Roman"/>
                      </a:endParaRPr>
                    </a:p>
                  </a:txBody>
                  <a:tcPr marL="61301" marR="61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spcBef>
                          <a:spcPts val="600"/>
                        </a:spcBef>
                        <a:spcAft>
                          <a:spcPts val="0"/>
                        </a:spcAft>
                        <a:buFont typeface="Comic Sans MS"/>
                        <a:buChar char="-"/>
                        <a:tabLst>
                          <a:tab pos="191135" algn="l"/>
                        </a:tabLst>
                      </a:pPr>
                      <a:r>
                        <a:rPr lang="fr-FR" sz="1400" dirty="0">
                          <a:latin typeface="Comic Sans MS"/>
                          <a:ea typeface="Times New Roman"/>
                          <a:cs typeface="Times New Roman"/>
                        </a:rPr>
                        <a:t>Identité – âge – date et motif d’hospitalisation</a:t>
                      </a:r>
                      <a:endParaRPr lang="fr-FR" sz="1400" dirty="0">
                        <a:latin typeface="Times New Roman"/>
                        <a:ea typeface="Times New Roman"/>
                        <a:cs typeface="Times New Roman"/>
                      </a:endParaRPr>
                    </a:p>
                    <a:p>
                      <a:pPr marL="342900" lvl="0" indent="-342900">
                        <a:spcAft>
                          <a:spcPts val="0"/>
                        </a:spcAft>
                        <a:buFont typeface="Comic Sans MS"/>
                        <a:buChar char="-"/>
                        <a:tabLst>
                          <a:tab pos="191135" algn="l"/>
                        </a:tabLst>
                      </a:pPr>
                      <a:r>
                        <a:rPr lang="fr-FR" sz="1400" dirty="0">
                          <a:latin typeface="Comic Sans MS"/>
                          <a:ea typeface="Times New Roman"/>
                          <a:cs typeface="Times New Roman"/>
                        </a:rPr>
                        <a:t>Mode d’hospitalisation en psychiatrie (hospitalisation : libre, sous contrainte, partielle, complète, </a:t>
                      </a:r>
                      <a:r>
                        <a:rPr lang="fr-FR" sz="1400" dirty="0" err="1">
                          <a:latin typeface="Comic Sans MS"/>
                          <a:ea typeface="Times New Roman"/>
                          <a:cs typeface="Times New Roman"/>
                        </a:rPr>
                        <a:t>etc</a:t>
                      </a:r>
                      <a:r>
                        <a:rPr lang="fr-FR" sz="1400" dirty="0">
                          <a:latin typeface="Comic Sans MS"/>
                          <a:ea typeface="Times New Roman"/>
                          <a:cs typeface="Times New Roman"/>
                        </a:rPr>
                        <a:t>….)</a:t>
                      </a:r>
                      <a:endParaRPr lang="fr-FR" sz="1400" dirty="0">
                        <a:latin typeface="Times New Roman"/>
                        <a:ea typeface="Times New Roman"/>
                        <a:cs typeface="Times New Roman"/>
                      </a:endParaRPr>
                    </a:p>
                    <a:p>
                      <a:pPr marL="342900" lvl="0" indent="-342900">
                        <a:spcAft>
                          <a:spcPts val="0"/>
                        </a:spcAft>
                        <a:buFont typeface="Comic Sans MS"/>
                        <a:buChar char="-"/>
                        <a:tabLst>
                          <a:tab pos="191135" algn="l"/>
                        </a:tabLst>
                      </a:pPr>
                      <a:r>
                        <a:rPr lang="fr-FR" sz="1400" dirty="0">
                          <a:latin typeface="Comic Sans MS"/>
                          <a:ea typeface="Times New Roman"/>
                          <a:cs typeface="Times New Roman"/>
                        </a:rPr>
                        <a:t>Médecin traitant, praticien référent</a:t>
                      </a:r>
                      <a:endParaRPr lang="fr-FR" sz="1400" dirty="0">
                        <a:latin typeface="Times New Roman"/>
                        <a:ea typeface="Times New Roman"/>
                        <a:cs typeface="Times New Roman"/>
                      </a:endParaRPr>
                    </a:p>
                    <a:p>
                      <a:pPr marL="342900" lvl="0" indent="-342900">
                        <a:spcAft>
                          <a:spcPts val="0"/>
                        </a:spcAft>
                        <a:buFont typeface="Comic Sans MS"/>
                        <a:buChar char="-"/>
                        <a:tabLst>
                          <a:tab pos="191135" algn="l"/>
                        </a:tabLst>
                      </a:pPr>
                      <a:r>
                        <a:rPr lang="fr-FR" sz="1400" dirty="0">
                          <a:latin typeface="Comic Sans MS"/>
                          <a:ea typeface="Times New Roman"/>
                          <a:cs typeface="Times New Roman"/>
                        </a:rPr>
                        <a:t>Personne à prévenir, personne de confiance </a:t>
                      </a:r>
                      <a:endParaRPr lang="fr-FR" sz="1400" dirty="0">
                        <a:latin typeface="Times New Roman"/>
                        <a:ea typeface="Times New Roman"/>
                        <a:cs typeface="Times New Roman"/>
                      </a:endParaRPr>
                    </a:p>
                    <a:p>
                      <a:pPr marL="342900" lvl="0" indent="-342900">
                        <a:spcAft>
                          <a:spcPts val="0"/>
                        </a:spcAft>
                        <a:buFont typeface="Comic Sans MS"/>
                        <a:buChar char="-"/>
                        <a:tabLst>
                          <a:tab pos="191135" algn="l"/>
                        </a:tabLst>
                      </a:pPr>
                      <a:r>
                        <a:rPr lang="fr-FR" sz="1400" dirty="0">
                          <a:latin typeface="Comic Sans MS"/>
                          <a:ea typeface="Times New Roman"/>
                          <a:cs typeface="Times New Roman"/>
                        </a:rPr>
                        <a:t>Domicile et conditions d’habitat</a:t>
                      </a:r>
                      <a:endParaRPr lang="fr-FR" sz="1400" dirty="0">
                        <a:latin typeface="Times New Roman"/>
                        <a:ea typeface="Times New Roman"/>
                        <a:cs typeface="Times New Roman"/>
                      </a:endParaRPr>
                    </a:p>
                    <a:p>
                      <a:pPr marL="342900" lvl="0" indent="-342900">
                        <a:spcAft>
                          <a:spcPts val="0"/>
                        </a:spcAft>
                        <a:buFont typeface="Comic Sans MS"/>
                        <a:buChar char="-"/>
                        <a:tabLst>
                          <a:tab pos="191135" algn="l"/>
                        </a:tabLst>
                      </a:pPr>
                      <a:r>
                        <a:rPr lang="fr-FR" sz="1400" dirty="0">
                          <a:latin typeface="Comic Sans MS"/>
                          <a:ea typeface="Times New Roman"/>
                          <a:cs typeface="Times New Roman"/>
                        </a:rPr>
                        <a:t>Situation familiale (dont nombre d’enfants)</a:t>
                      </a:r>
                      <a:endParaRPr lang="fr-FR" sz="1400" dirty="0">
                        <a:latin typeface="Times New Roman"/>
                        <a:ea typeface="Times New Roman"/>
                        <a:cs typeface="Times New Roman"/>
                      </a:endParaRPr>
                    </a:p>
                    <a:p>
                      <a:pPr marL="342900" lvl="0" indent="-342900">
                        <a:spcAft>
                          <a:spcPts val="0"/>
                        </a:spcAft>
                        <a:buFont typeface="Comic Sans MS"/>
                        <a:buChar char="-"/>
                        <a:tabLst>
                          <a:tab pos="191135" algn="l"/>
                        </a:tabLst>
                      </a:pPr>
                      <a:r>
                        <a:rPr lang="fr-FR" sz="1400" dirty="0">
                          <a:latin typeface="Comic Sans MS"/>
                          <a:ea typeface="Times New Roman"/>
                          <a:cs typeface="Times New Roman"/>
                        </a:rPr>
                        <a:t>Situation socio professionnelle ou scolaire </a:t>
                      </a:r>
                      <a:endParaRPr lang="fr-FR" sz="1400" dirty="0">
                        <a:latin typeface="Times New Roman"/>
                        <a:ea typeface="Times New Roman"/>
                        <a:cs typeface="Times New Roman"/>
                      </a:endParaRPr>
                    </a:p>
                    <a:p>
                      <a:pPr marL="342900" lvl="0" indent="-342900">
                        <a:spcAft>
                          <a:spcPts val="0"/>
                        </a:spcAft>
                        <a:buFont typeface="Comic Sans MS"/>
                        <a:buChar char="-"/>
                        <a:tabLst>
                          <a:tab pos="191135" algn="l"/>
                        </a:tabLst>
                      </a:pPr>
                      <a:r>
                        <a:rPr lang="fr-FR" sz="1400" dirty="0">
                          <a:latin typeface="Comic Sans MS"/>
                          <a:ea typeface="Times New Roman"/>
                          <a:cs typeface="Times New Roman"/>
                        </a:rPr>
                        <a:t>Couverture sociale, régime de protection des biens</a:t>
                      </a:r>
                      <a:endParaRPr lang="fr-FR" sz="1400" dirty="0">
                        <a:latin typeface="Times New Roman"/>
                        <a:ea typeface="Times New Roman"/>
                        <a:cs typeface="Times New Roman"/>
                      </a:endParaRPr>
                    </a:p>
                    <a:p>
                      <a:pPr marL="342900" lvl="0" indent="-342900">
                        <a:spcAft>
                          <a:spcPts val="0"/>
                        </a:spcAft>
                        <a:buFont typeface="Comic Sans MS"/>
                        <a:buChar char="-"/>
                        <a:tabLst>
                          <a:tab pos="201295" algn="l"/>
                        </a:tabLst>
                      </a:pPr>
                      <a:r>
                        <a:rPr lang="fr-FR" sz="1400" dirty="0">
                          <a:latin typeface="Comic Sans MS"/>
                          <a:ea typeface="Times New Roman"/>
                          <a:cs typeface="Times New Roman"/>
                        </a:rPr>
                        <a:t>Prestations d’aides et de soins à domicile </a:t>
                      </a:r>
                      <a:endParaRPr lang="fr-FR" sz="1400" dirty="0">
                        <a:latin typeface="Times New Roman"/>
                        <a:ea typeface="Times New Roman"/>
                        <a:cs typeface="Times New Roman"/>
                      </a:endParaRPr>
                    </a:p>
                    <a:p>
                      <a:pPr marL="342900" lvl="0" indent="-342900">
                        <a:spcAft>
                          <a:spcPts val="0"/>
                        </a:spcAft>
                        <a:buFont typeface="Comic Sans MS"/>
                        <a:buChar char="-"/>
                        <a:tabLst>
                          <a:tab pos="201295" algn="l"/>
                        </a:tabLst>
                      </a:pPr>
                      <a:r>
                        <a:rPr lang="fr-FR" sz="1400" dirty="0">
                          <a:latin typeface="Comic Sans MS"/>
                          <a:ea typeface="Times New Roman"/>
                          <a:cs typeface="Times New Roman"/>
                        </a:rPr>
                        <a:t>Eléments biographiques importants</a:t>
                      </a:r>
                      <a:endParaRPr lang="fr-FR" sz="1400" dirty="0">
                        <a:latin typeface="Times New Roman"/>
                        <a:ea typeface="Times New Roman"/>
                        <a:cs typeface="Times New Roman"/>
                      </a:endParaRPr>
                    </a:p>
                  </a:txBody>
                  <a:tcPr marL="61301" marR="61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705755">
                <a:tc>
                  <a:txBody>
                    <a:bodyPr/>
                    <a:lstStyle/>
                    <a:p>
                      <a:pPr algn="ctr">
                        <a:spcAft>
                          <a:spcPts val="0"/>
                        </a:spcAft>
                      </a:pPr>
                      <a:r>
                        <a:rPr lang="fr-FR" sz="1400" b="1" dirty="0">
                          <a:latin typeface="Comic Sans MS"/>
                          <a:ea typeface="Times New Roman"/>
                          <a:cs typeface="Times New Roman"/>
                        </a:rPr>
                        <a:t>D</a:t>
                      </a:r>
                      <a:endParaRPr lang="fr-FR" sz="1400" dirty="0">
                        <a:latin typeface="Times New Roman"/>
                        <a:ea typeface="Times New Roman"/>
                        <a:cs typeface="Times New Roman"/>
                      </a:endParaRPr>
                    </a:p>
                    <a:p>
                      <a:pPr algn="ctr">
                        <a:spcAft>
                          <a:spcPts val="0"/>
                        </a:spcAft>
                      </a:pPr>
                      <a:r>
                        <a:rPr lang="fr-FR" sz="1400" dirty="0">
                          <a:latin typeface="Comic Sans MS"/>
                          <a:ea typeface="Times New Roman"/>
                          <a:cs typeface="Times New Roman"/>
                        </a:rPr>
                        <a:t>DEVELOPPEMENT</a:t>
                      </a:r>
                      <a:endParaRPr lang="fr-FR" sz="1400" dirty="0">
                        <a:latin typeface="Times New Roman"/>
                        <a:ea typeface="Times New Roman"/>
                        <a:cs typeface="Times New Roman"/>
                      </a:endParaRPr>
                    </a:p>
                  </a:txBody>
                  <a:tcPr marL="61301" marR="61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spcBef>
                          <a:spcPts val="600"/>
                        </a:spcBef>
                        <a:spcAft>
                          <a:spcPts val="0"/>
                        </a:spcAft>
                        <a:buFont typeface="Comic Sans MS"/>
                        <a:buChar char="-"/>
                        <a:tabLst>
                          <a:tab pos="191135" algn="l"/>
                        </a:tabLst>
                      </a:pPr>
                      <a:r>
                        <a:rPr lang="fr-FR" sz="1400" dirty="0">
                          <a:latin typeface="Comic Sans MS"/>
                          <a:ea typeface="Times New Roman"/>
                          <a:cs typeface="Times New Roman"/>
                        </a:rPr>
                        <a:t>Habitudes de vie antérieures et contexte de vie actuel</a:t>
                      </a:r>
                      <a:endParaRPr lang="fr-FR" sz="1400" dirty="0">
                        <a:latin typeface="Times New Roman"/>
                        <a:ea typeface="Times New Roman"/>
                        <a:cs typeface="Times New Roman"/>
                      </a:endParaRPr>
                    </a:p>
                    <a:p>
                      <a:pPr marL="342900" lvl="0" indent="-342900">
                        <a:spcAft>
                          <a:spcPts val="0"/>
                        </a:spcAft>
                        <a:buFont typeface="Comic Sans MS"/>
                        <a:buChar char="-"/>
                        <a:tabLst>
                          <a:tab pos="191135" algn="l"/>
                        </a:tabLst>
                      </a:pPr>
                      <a:r>
                        <a:rPr lang="fr-FR" sz="1400" dirty="0">
                          <a:latin typeface="Comic Sans MS"/>
                          <a:ea typeface="Times New Roman"/>
                          <a:cs typeface="Times New Roman"/>
                        </a:rPr>
                        <a:t>Particularités physiques et psychologiques  de la personne présentée</a:t>
                      </a:r>
                      <a:endParaRPr lang="fr-FR" sz="1400" dirty="0">
                        <a:latin typeface="Times New Roman"/>
                        <a:ea typeface="Times New Roman"/>
                        <a:cs typeface="Times New Roman"/>
                      </a:endParaRPr>
                    </a:p>
                    <a:p>
                      <a:pPr marL="342900" lvl="0" indent="-342900">
                        <a:spcAft>
                          <a:spcPts val="0"/>
                        </a:spcAft>
                        <a:buFont typeface="Comic Sans MS"/>
                        <a:buChar char="-"/>
                        <a:tabLst>
                          <a:tab pos="191135" algn="l"/>
                        </a:tabLst>
                      </a:pPr>
                      <a:r>
                        <a:rPr lang="fr-FR" sz="1400" dirty="0">
                          <a:latin typeface="Comic Sans MS"/>
                          <a:ea typeface="Times New Roman"/>
                          <a:cs typeface="Times New Roman"/>
                        </a:rPr>
                        <a:t>Handicap, déficiences, aides techniques, </a:t>
                      </a:r>
                      <a:endParaRPr lang="fr-FR" sz="1400" dirty="0">
                        <a:latin typeface="Times New Roman"/>
                        <a:ea typeface="Times New Roman"/>
                        <a:cs typeface="Times New Roman"/>
                      </a:endParaRPr>
                    </a:p>
                    <a:p>
                      <a:pPr marL="342900" lvl="0" indent="-342900">
                        <a:spcAft>
                          <a:spcPts val="0"/>
                        </a:spcAft>
                        <a:buFont typeface="Comic Sans MS"/>
                        <a:buChar char="-"/>
                        <a:tabLst>
                          <a:tab pos="191135" algn="l"/>
                        </a:tabLst>
                      </a:pPr>
                      <a:r>
                        <a:rPr lang="fr-FR" sz="1400" dirty="0">
                          <a:latin typeface="Comic Sans MS"/>
                          <a:ea typeface="Times New Roman"/>
                          <a:cs typeface="Times New Roman"/>
                        </a:rPr>
                        <a:t>Particularités liées aux soins –  Situation relationnelle particulière</a:t>
                      </a:r>
                      <a:endParaRPr lang="fr-FR" sz="1400" dirty="0">
                        <a:latin typeface="Times New Roman"/>
                        <a:ea typeface="Times New Roman"/>
                        <a:cs typeface="Times New Roman"/>
                      </a:endParaRPr>
                    </a:p>
                  </a:txBody>
                  <a:tcPr marL="61301" marR="61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8" name="Rectangle 7"/>
          <p:cNvSpPr/>
          <p:nvPr/>
        </p:nvSpPr>
        <p:spPr>
          <a:xfrm>
            <a:off x="683568" y="404664"/>
            <a:ext cx="7992888"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latin typeface="Comic Sans MS" pitchFamily="66" charset="0"/>
                <a:ea typeface="Times New Roman" pitchFamily="18" charset="0"/>
                <a:cs typeface="Arial" pitchFamily="34" charset="0"/>
              </a:rPr>
              <a:t>Présentation de la  personne soignée sous forme de </a:t>
            </a:r>
            <a:r>
              <a:rPr lang="fr-FR" b="1" dirty="0" err="1">
                <a:solidFill>
                  <a:schemeClr val="tx1"/>
                </a:solidFill>
                <a:latin typeface="Comic Sans MS" pitchFamily="66" charset="0"/>
                <a:ea typeface="Times New Roman" pitchFamily="18" charset="0"/>
                <a:cs typeface="Arial" pitchFamily="34" charset="0"/>
              </a:rPr>
              <a:t>macrocible</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à coins arrondis 2"/>
          <p:cNvSpPr/>
          <p:nvPr/>
        </p:nvSpPr>
        <p:spPr>
          <a:xfrm>
            <a:off x="755576" y="260648"/>
            <a:ext cx="7632848"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dirty="0">
                <a:solidFill>
                  <a:schemeClr val="tx1">
                    <a:lumMod val="95000"/>
                    <a:lumOff val="5000"/>
                  </a:schemeClr>
                </a:solidFill>
              </a:rPr>
              <a:t>LEGISLATION</a:t>
            </a:r>
          </a:p>
        </p:txBody>
      </p:sp>
      <p:sp>
        <p:nvSpPr>
          <p:cNvPr id="4" name="Rectangle à coins arrondis 3"/>
          <p:cNvSpPr/>
          <p:nvPr/>
        </p:nvSpPr>
        <p:spPr>
          <a:xfrm>
            <a:off x="683568" y="1844824"/>
            <a:ext cx="7344816" cy="4176464"/>
          </a:xfrm>
          <a:prstGeom prst="roundRect">
            <a:avLst/>
          </a:prstGeom>
          <a:solidFill>
            <a:schemeClr val="accent1">
              <a:alpha val="2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Blip>
                <a:blip r:embed="rId2"/>
              </a:buBlip>
            </a:pPr>
            <a:r>
              <a:rPr lang="fr-FR" sz="2800" dirty="0">
                <a:solidFill>
                  <a:schemeClr val="tx2">
                    <a:lumMod val="75000"/>
                  </a:schemeClr>
                </a:solidFill>
              </a:rPr>
              <a:t>Articles r.4311-1 à r.4311-15 du Code de la santé publique</a:t>
            </a:r>
          </a:p>
          <a:p>
            <a:pPr algn="ctr">
              <a:buBlip>
                <a:blip r:embed="rId2"/>
              </a:buBlip>
            </a:pPr>
            <a:r>
              <a:rPr lang="fr-FR" sz="2800" dirty="0">
                <a:solidFill>
                  <a:schemeClr val="tx2">
                    <a:lumMod val="75000"/>
                  </a:schemeClr>
                </a:solidFill>
              </a:rPr>
              <a:t>Titre 1</a:t>
            </a:r>
            <a:r>
              <a:rPr lang="fr-FR" sz="2800" baseline="30000" dirty="0">
                <a:solidFill>
                  <a:schemeClr val="tx2">
                    <a:lumMod val="75000"/>
                  </a:schemeClr>
                </a:solidFill>
              </a:rPr>
              <a:t>er</a:t>
            </a:r>
            <a:r>
              <a:rPr lang="fr-FR" sz="2800" dirty="0">
                <a:solidFill>
                  <a:schemeClr val="tx2">
                    <a:lumMod val="75000"/>
                  </a:schemeClr>
                </a:solidFill>
              </a:rPr>
              <a:t> : Profession d’infirmier ou d’infirmière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nvGraphicFramePr>
        <p:xfrm>
          <a:off x="539552" y="1628800"/>
          <a:ext cx="8352928" cy="4968552"/>
        </p:xfrm>
        <a:graphic>
          <a:graphicData uri="http://schemas.openxmlformats.org/drawingml/2006/table">
            <a:tbl>
              <a:tblPr/>
              <a:tblGrid>
                <a:gridCol w="1750694">
                  <a:extLst>
                    <a:ext uri="{9D8B030D-6E8A-4147-A177-3AD203B41FA5}">
                      <a16:colId xmlns:a16="http://schemas.microsoft.com/office/drawing/2014/main" val="20000"/>
                    </a:ext>
                  </a:extLst>
                </a:gridCol>
                <a:gridCol w="6602234">
                  <a:extLst>
                    <a:ext uri="{9D8B030D-6E8A-4147-A177-3AD203B41FA5}">
                      <a16:colId xmlns:a16="http://schemas.microsoft.com/office/drawing/2014/main" val="20001"/>
                    </a:ext>
                  </a:extLst>
                </a:gridCol>
              </a:tblGrid>
              <a:tr h="2957472">
                <a:tc>
                  <a:txBody>
                    <a:bodyPr/>
                    <a:lstStyle/>
                    <a:p>
                      <a:pPr algn="ctr">
                        <a:spcAft>
                          <a:spcPts val="0"/>
                        </a:spcAft>
                      </a:pPr>
                      <a:endParaRPr lang="fr-FR" sz="1400" dirty="0">
                        <a:latin typeface="Comic Sans MS"/>
                        <a:ea typeface="Times New Roman"/>
                        <a:cs typeface="Times New Roman"/>
                      </a:endParaRPr>
                    </a:p>
                    <a:p>
                      <a:pPr algn="ctr">
                        <a:spcAft>
                          <a:spcPts val="0"/>
                        </a:spcAft>
                      </a:pPr>
                      <a:r>
                        <a:rPr lang="fr-FR" sz="1400" b="1" dirty="0">
                          <a:latin typeface="Comic Sans MS"/>
                          <a:ea typeface="Times New Roman"/>
                          <a:cs typeface="Times New Roman"/>
                        </a:rPr>
                        <a:t>M</a:t>
                      </a:r>
                      <a:endParaRPr lang="fr-FR" sz="1400" dirty="0">
                        <a:latin typeface="Times New Roman"/>
                        <a:ea typeface="Times New Roman"/>
                        <a:cs typeface="Times New Roman"/>
                      </a:endParaRPr>
                    </a:p>
                    <a:p>
                      <a:pPr algn="ctr">
                        <a:spcAft>
                          <a:spcPts val="0"/>
                        </a:spcAft>
                      </a:pPr>
                      <a:r>
                        <a:rPr lang="fr-FR" sz="1400" dirty="0">
                          <a:latin typeface="Comic Sans MS"/>
                          <a:ea typeface="Times New Roman"/>
                          <a:cs typeface="Times New Roman"/>
                        </a:rPr>
                        <a:t>MALADIE</a:t>
                      </a:r>
                      <a:endParaRPr lang="fr-FR" sz="1400" dirty="0">
                        <a:latin typeface="Times New Roman"/>
                        <a:ea typeface="Times New Roman"/>
                        <a:cs typeface="Times New Roman"/>
                      </a:endParaRPr>
                    </a:p>
                  </a:txBody>
                  <a:tcPr marL="61301" marR="61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spcBef>
                          <a:spcPts val="600"/>
                        </a:spcBef>
                        <a:spcAft>
                          <a:spcPts val="0"/>
                        </a:spcAft>
                        <a:buFont typeface="Comic Sans MS"/>
                        <a:buChar char="-"/>
                        <a:tabLst>
                          <a:tab pos="191135" algn="l"/>
                        </a:tabLst>
                      </a:pPr>
                      <a:r>
                        <a:rPr lang="fr-FR" sz="1400" dirty="0">
                          <a:latin typeface="Comic Sans MS"/>
                          <a:ea typeface="Times New Roman"/>
                          <a:cs typeface="Times New Roman"/>
                        </a:rPr>
                        <a:t>Diagnostic médical </a:t>
                      </a:r>
                      <a:endParaRPr lang="fr-FR" sz="1400" dirty="0">
                        <a:latin typeface="Times New Roman"/>
                        <a:ea typeface="Times New Roman"/>
                        <a:cs typeface="Times New Roman"/>
                      </a:endParaRPr>
                    </a:p>
                    <a:p>
                      <a:pPr marL="342900" lvl="0" indent="-342900">
                        <a:spcAft>
                          <a:spcPts val="0"/>
                        </a:spcAft>
                        <a:buFont typeface="Comic Sans MS"/>
                        <a:buChar char="-"/>
                        <a:tabLst>
                          <a:tab pos="191135" algn="l"/>
                        </a:tabLst>
                      </a:pPr>
                      <a:r>
                        <a:rPr lang="fr-FR" sz="1400" dirty="0">
                          <a:latin typeface="Comic Sans MS"/>
                          <a:ea typeface="Times New Roman"/>
                          <a:cs typeface="Times New Roman"/>
                        </a:rPr>
                        <a:t>Circonstances d’hospitalisation (entrée en urgence ou programmée…)</a:t>
                      </a:r>
                      <a:endParaRPr lang="fr-FR" sz="1400" dirty="0">
                        <a:latin typeface="Times New Roman"/>
                        <a:ea typeface="Times New Roman"/>
                        <a:cs typeface="Times New Roman"/>
                      </a:endParaRPr>
                    </a:p>
                    <a:p>
                      <a:pPr marL="342900" lvl="0" indent="-342900">
                        <a:spcAft>
                          <a:spcPts val="0"/>
                        </a:spcAft>
                        <a:buFont typeface="Comic Sans MS"/>
                        <a:buChar char="-"/>
                        <a:tabLst>
                          <a:tab pos="191135" algn="l"/>
                        </a:tabLst>
                      </a:pPr>
                      <a:r>
                        <a:rPr lang="fr-FR" sz="1400" dirty="0">
                          <a:latin typeface="Comic Sans MS"/>
                          <a:ea typeface="Times New Roman"/>
                          <a:cs typeface="Times New Roman"/>
                        </a:rPr>
                        <a:t>Nombre de jours d’hospitalisation et/ou de jours postopératoires</a:t>
                      </a:r>
                      <a:endParaRPr lang="fr-FR" sz="1400" dirty="0">
                        <a:latin typeface="Times New Roman"/>
                        <a:ea typeface="Times New Roman"/>
                        <a:cs typeface="Times New Roman"/>
                      </a:endParaRPr>
                    </a:p>
                    <a:p>
                      <a:pPr marL="342900" lvl="0" indent="-342900">
                        <a:spcAft>
                          <a:spcPts val="0"/>
                        </a:spcAft>
                        <a:buFont typeface="Comic Sans MS"/>
                        <a:buChar char="-"/>
                        <a:tabLst>
                          <a:tab pos="191135" algn="l"/>
                        </a:tabLst>
                      </a:pPr>
                      <a:r>
                        <a:rPr lang="fr-FR" sz="1400" dirty="0">
                          <a:latin typeface="Comic Sans MS"/>
                          <a:ea typeface="Times New Roman"/>
                          <a:cs typeface="Times New Roman"/>
                        </a:rPr>
                        <a:t>Histoire de la maladie (selon la nature de la pathologie, synthèse des hospitalisations et/ou prises en charge antérieures)</a:t>
                      </a:r>
                      <a:endParaRPr lang="fr-FR" sz="1400" dirty="0">
                        <a:latin typeface="Times New Roman"/>
                        <a:ea typeface="Times New Roman"/>
                        <a:cs typeface="Times New Roman"/>
                      </a:endParaRPr>
                    </a:p>
                    <a:p>
                      <a:pPr marL="342900" lvl="0" indent="-342900">
                        <a:spcAft>
                          <a:spcPts val="0"/>
                        </a:spcAft>
                        <a:buFont typeface="Comic Sans MS"/>
                        <a:buChar char="-"/>
                        <a:tabLst>
                          <a:tab pos="191135" algn="l"/>
                        </a:tabLst>
                      </a:pPr>
                      <a:r>
                        <a:rPr lang="fr-FR" sz="1400" dirty="0">
                          <a:latin typeface="Comic Sans MS"/>
                          <a:ea typeface="Times New Roman"/>
                          <a:cs typeface="Times New Roman"/>
                        </a:rPr>
                        <a:t>Antécédents médicaux et chirurgicaux importants et/ou en rapport avec la maladie  dont </a:t>
                      </a:r>
                      <a:r>
                        <a:rPr lang="fr-FR" sz="1400" u="sng" dirty="0">
                          <a:latin typeface="Comic Sans MS"/>
                          <a:ea typeface="Times New Roman"/>
                          <a:cs typeface="Times New Roman"/>
                        </a:rPr>
                        <a:t>réactions allergiques</a:t>
                      </a:r>
                      <a:r>
                        <a:rPr lang="fr-FR" sz="1400" dirty="0">
                          <a:latin typeface="Comic Sans MS"/>
                          <a:ea typeface="Times New Roman"/>
                          <a:cs typeface="Times New Roman"/>
                        </a:rPr>
                        <a:t> -</a:t>
                      </a:r>
                      <a:endParaRPr lang="fr-FR" sz="1400" dirty="0">
                        <a:latin typeface="Times New Roman"/>
                        <a:ea typeface="Times New Roman"/>
                        <a:cs typeface="Times New Roman"/>
                      </a:endParaRPr>
                    </a:p>
                    <a:p>
                      <a:pPr marL="342900" lvl="0" indent="-342900">
                        <a:spcAft>
                          <a:spcPts val="0"/>
                        </a:spcAft>
                        <a:buFont typeface="Comic Sans MS"/>
                        <a:buChar char="-"/>
                        <a:tabLst>
                          <a:tab pos="191135" algn="l"/>
                        </a:tabLst>
                      </a:pPr>
                      <a:r>
                        <a:rPr lang="fr-FR" sz="1400" dirty="0">
                          <a:latin typeface="Comic Sans MS"/>
                          <a:ea typeface="Times New Roman"/>
                          <a:cs typeface="Times New Roman"/>
                        </a:rPr>
                        <a:t>Pathologies et problèmes de santé associés –  Grossesse éventuelle </a:t>
                      </a:r>
                      <a:endParaRPr lang="fr-FR" sz="1400" dirty="0">
                        <a:latin typeface="Times New Roman"/>
                        <a:ea typeface="Times New Roman"/>
                        <a:cs typeface="Times New Roman"/>
                      </a:endParaRPr>
                    </a:p>
                    <a:p>
                      <a:pPr>
                        <a:spcAft>
                          <a:spcPts val="0"/>
                        </a:spcAft>
                      </a:pPr>
                      <a:r>
                        <a:rPr lang="fr-FR" sz="1400" dirty="0">
                          <a:latin typeface="Comic Sans MS"/>
                          <a:ea typeface="Times New Roman"/>
                          <a:cs typeface="Times New Roman"/>
                        </a:rPr>
                        <a:t>-   Evolution de l’état de santé depuis l’admission jusqu’à ce jour    (symptomatologie, risques encourus examens, prise en charge, etc. ….)</a:t>
                      </a:r>
                      <a:endParaRPr lang="fr-FR" sz="1400" dirty="0">
                        <a:latin typeface="Times New Roman"/>
                        <a:ea typeface="Times New Roman"/>
                        <a:cs typeface="Times New Roman"/>
                      </a:endParaRPr>
                    </a:p>
                  </a:txBody>
                  <a:tcPr marL="61301" marR="61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011080">
                <a:tc>
                  <a:txBody>
                    <a:bodyPr/>
                    <a:lstStyle/>
                    <a:p>
                      <a:pPr algn="ctr">
                        <a:spcAft>
                          <a:spcPts val="0"/>
                        </a:spcAft>
                      </a:pPr>
                      <a:endParaRPr lang="fr-FR" sz="1400">
                        <a:latin typeface="Comic Sans MS"/>
                        <a:ea typeface="Times New Roman"/>
                        <a:cs typeface="Times New Roman"/>
                      </a:endParaRPr>
                    </a:p>
                    <a:p>
                      <a:pPr algn="ctr">
                        <a:spcAft>
                          <a:spcPts val="0"/>
                        </a:spcAft>
                      </a:pPr>
                      <a:r>
                        <a:rPr lang="fr-FR" sz="1400" b="1">
                          <a:latin typeface="Comic Sans MS"/>
                          <a:ea typeface="Times New Roman"/>
                          <a:cs typeface="Times New Roman"/>
                        </a:rPr>
                        <a:t>T</a:t>
                      </a:r>
                      <a:endParaRPr lang="fr-FR" sz="1400">
                        <a:latin typeface="Times New Roman"/>
                        <a:ea typeface="Times New Roman"/>
                        <a:cs typeface="Times New Roman"/>
                      </a:endParaRPr>
                    </a:p>
                    <a:p>
                      <a:pPr algn="ctr">
                        <a:spcAft>
                          <a:spcPts val="1200"/>
                        </a:spcAft>
                      </a:pPr>
                      <a:r>
                        <a:rPr lang="fr-FR" sz="1400">
                          <a:latin typeface="Comic Sans MS"/>
                          <a:ea typeface="Times New Roman"/>
                          <a:cs typeface="Times New Roman"/>
                        </a:rPr>
                        <a:t>THERAPEUTIQUE</a:t>
                      </a:r>
                      <a:endParaRPr lang="fr-FR" sz="1400">
                        <a:latin typeface="Times New Roman"/>
                        <a:ea typeface="Times New Roman"/>
                        <a:cs typeface="Times New Roman"/>
                      </a:endParaRPr>
                    </a:p>
                  </a:txBody>
                  <a:tcPr marL="61301" marR="61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spcBef>
                          <a:spcPts val="600"/>
                        </a:spcBef>
                        <a:spcAft>
                          <a:spcPts val="0"/>
                        </a:spcAft>
                        <a:buFont typeface="Comic Sans MS"/>
                        <a:buChar char="-"/>
                        <a:tabLst>
                          <a:tab pos="191135" algn="l"/>
                        </a:tabLst>
                      </a:pPr>
                      <a:r>
                        <a:rPr lang="fr-FR" sz="1400" dirty="0">
                          <a:latin typeface="Comic Sans MS"/>
                          <a:ea typeface="Times New Roman"/>
                          <a:cs typeface="Times New Roman"/>
                        </a:rPr>
                        <a:t>Thérapeutiques *prescrites à ce jour</a:t>
                      </a:r>
                      <a:endParaRPr lang="fr-FR" sz="1400" dirty="0">
                        <a:latin typeface="Times New Roman"/>
                        <a:ea typeface="Times New Roman"/>
                        <a:cs typeface="Times New Roman"/>
                      </a:endParaRPr>
                    </a:p>
                    <a:p>
                      <a:pPr marL="342900" lvl="0" indent="-342900">
                        <a:spcAft>
                          <a:spcPts val="0"/>
                        </a:spcAft>
                        <a:buFont typeface="Comic Sans MS"/>
                        <a:buChar char="-"/>
                        <a:tabLst>
                          <a:tab pos="191135" algn="l"/>
                        </a:tabLst>
                      </a:pPr>
                      <a:r>
                        <a:rPr lang="fr-FR" sz="1400" dirty="0">
                          <a:latin typeface="Comic Sans MS"/>
                          <a:ea typeface="Times New Roman"/>
                          <a:cs typeface="Times New Roman"/>
                        </a:rPr>
                        <a:t>Thérapeutiques*antérieures poursuivies à ce jour (ex. : pathologies associées)</a:t>
                      </a:r>
                      <a:endParaRPr lang="fr-FR" sz="1400" dirty="0">
                        <a:latin typeface="Times New Roman"/>
                        <a:ea typeface="Times New Roman"/>
                        <a:cs typeface="Times New Roman"/>
                      </a:endParaRPr>
                    </a:p>
                    <a:p>
                      <a:pPr marL="342900" lvl="0" indent="-342900">
                        <a:spcAft>
                          <a:spcPts val="0"/>
                        </a:spcAft>
                        <a:buFont typeface="Comic Sans MS"/>
                        <a:buChar char="-"/>
                        <a:tabLst>
                          <a:tab pos="191135" algn="l"/>
                        </a:tabLst>
                      </a:pPr>
                      <a:r>
                        <a:rPr lang="fr-FR" sz="1400" dirty="0">
                          <a:latin typeface="Comic Sans MS"/>
                          <a:ea typeface="Times New Roman"/>
                          <a:cs typeface="Times New Roman"/>
                        </a:rPr>
                        <a:t>Activités * : socio-thérapeutiques ; éducatives ;de  rééducation  etc. …</a:t>
                      </a:r>
                      <a:endParaRPr lang="fr-FR" sz="1400" dirty="0">
                        <a:latin typeface="Times New Roman"/>
                        <a:ea typeface="Times New Roman"/>
                        <a:cs typeface="Times New Roman"/>
                      </a:endParaRPr>
                    </a:p>
                    <a:p>
                      <a:pPr marL="10795">
                        <a:spcAft>
                          <a:spcPts val="0"/>
                        </a:spcAft>
                      </a:pPr>
                      <a:r>
                        <a:rPr lang="fr-FR" sz="1400" b="1" dirty="0">
                          <a:latin typeface="Comic Sans MS"/>
                          <a:ea typeface="Times New Roman"/>
                          <a:cs typeface="Times New Roman"/>
                        </a:rPr>
                        <a:t>N.B.</a:t>
                      </a:r>
                      <a:r>
                        <a:rPr lang="fr-FR" sz="1400" dirty="0">
                          <a:latin typeface="Comic Sans MS"/>
                          <a:ea typeface="Times New Roman"/>
                          <a:cs typeface="Times New Roman"/>
                        </a:rPr>
                        <a:t> : *Citez ici uniquement  la classe médicamenteuse et la forme galénique </a:t>
                      </a:r>
                      <a:endParaRPr lang="fr-FR" sz="1400" dirty="0">
                        <a:latin typeface="Times New Roman"/>
                        <a:ea typeface="Times New Roman"/>
                        <a:cs typeface="Times New Roman"/>
                      </a:endParaRPr>
                    </a:p>
                    <a:p>
                      <a:pPr marL="10795">
                        <a:spcAft>
                          <a:spcPts val="0"/>
                        </a:spcAft>
                      </a:pPr>
                      <a:r>
                        <a:rPr lang="fr-FR" sz="1400" dirty="0">
                          <a:latin typeface="Comic Sans MS"/>
                          <a:ea typeface="Times New Roman"/>
                          <a:cs typeface="Times New Roman"/>
                        </a:rPr>
                        <a:t>des thérapeutiques ou le nom des activités ,le reste sera repris et développé dans le projet de soins </a:t>
                      </a:r>
                      <a:r>
                        <a:rPr lang="fr-FR" sz="1400" b="1" dirty="0">
                          <a:latin typeface="Comic Sans MS"/>
                          <a:ea typeface="Times New Roman"/>
                          <a:cs typeface="Times New Roman"/>
                        </a:rPr>
                        <a:t>  </a:t>
                      </a:r>
                      <a:endParaRPr lang="fr-FR" sz="1400" dirty="0">
                        <a:latin typeface="Times New Roman"/>
                        <a:ea typeface="Times New Roman"/>
                        <a:cs typeface="Times New Roman"/>
                      </a:endParaRPr>
                    </a:p>
                  </a:txBody>
                  <a:tcPr marL="61301" marR="61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3" name="Rectangle 2"/>
          <p:cNvSpPr/>
          <p:nvPr/>
        </p:nvSpPr>
        <p:spPr>
          <a:xfrm>
            <a:off x="683568" y="404664"/>
            <a:ext cx="7992888"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latin typeface="Comic Sans MS" pitchFamily="66" charset="0"/>
                <a:ea typeface="Times New Roman" pitchFamily="18" charset="0"/>
                <a:cs typeface="Arial" pitchFamily="34" charset="0"/>
              </a:rPr>
              <a:t>Présentation de la  personne soignée sous forme de </a:t>
            </a:r>
            <a:r>
              <a:rPr lang="fr-FR" b="1" dirty="0" err="1">
                <a:solidFill>
                  <a:schemeClr val="tx1"/>
                </a:solidFill>
                <a:latin typeface="Comic Sans MS" pitchFamily="66" charset="0"/>
                <a:ea typeface="Times New Roman" pitchFamily="18" charset="0"/>
                <a:cs typeface="Arial" pitchFamily="34" charset="0"/>
              </a:rPr>
              <a:t>macrocible</a:t>
            </a:r>
            <a:endParaRPr lang="fr-FR" dirty="0"/>
          </a:p>
        </p:txBody>
      </p:sp>
      <p:sp>
        <p:nvSpPr>
          <p:cNvPr id="4" name="Espace réservé du pied de page 3"/>
          <p:cNvSpPr>
            <a:spLocks noGrp="1"/>
          </p:cNvSpPr>
          <p:nvPr>
            <p:ph type="ftr" sz="quarter" idx="11"/>
          </p:nvPr>
        </p:nvSpPr>
        <p:spPr/>
        <p:txBody>
          <a:bodyPr/>
          <a:lstStyle/>
          <a:p>
            <a:endParaRPr lang="fr-BE"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nvGraphicFramePr>
        <p:xfrm>
          <a:off x="755576" y="1772816"/>
          <a:ext cx="8064896" cy="4176464"/>
        </p:xfrm>
        <a:graphic>
          <a:graphicData uri="http://schemas.openxmlformats.org/drawingml/2006/table">
            <a:tbl>
              <a:tblPr/>
              <a:tblGrid>
                <a:gridCol w="1690325">
                  <a:extLst>
                    <a:ext uri="{9D8B030D-6E8A-4147-A177-3AD203B41FA5}">
                      <a16:colId xmlns:a16="http://schemas.microsoft.com/office/drawing/2014/main" val="20000"/>
                    </a:ext>
                  </a:extLst>
                </a:gridCol>
                <a:gridCol w="6374571">
                  <a:extLst>
                    <a:ext uri="{9D8B030D-6E8A-4147-A177-3AD203B41FA5}">
                      <a16:colId xmlns:a16="http://schemas.microsoft.com/office/drawing/2014/main" val="20001"/>
                    </a:ext>
                  </a:extLst>
                </a:gridCol>
              </a:tblGrid>
              <a:tr h="4176464">
                <a:tc>
                  <a:txBody>
                    <a:bodyPr/>
                    <a:lstStyle/>
                    <a:p>
                      <a:pPr algn="ctr">
                        <a:spcAft>
                          <a:spcPts val="0"/>
                        </a:spcAft>
                      </a:pPr>
                      <a:endParaRPr lang="fr-FR" sz="2800" dirty="0">
                        <a:latin typeface="Comic Sans MS"/>
                        <a:ea typeface="Times New Roman"/>
                        <a:cs typeface="Times New Roman"/>
                      </a:endParaRPr>
                    </a:p>
                    <a:p>
                      <a:pPr algn="ctr">
                        <a:spcAft>
                          <a:spcPts val="0"/>
                        </a:spcAft>
                      </a:pPr>
                      <a:r>
                        <a:rPr lang="fr-FR" sz="2800" b="1" dirty="0">
                          <a:latin typeface="Comic Sans MS"/>
                          <a:ea typeface="Times New Roman"/>
                          <a:cs typeface="Times New Roman"/>
                        </a:rPr>
                        <a:t>V</a:t>
                      </a:r>
                      <a:endParaRPr lang="fr-FR" sz="2800" dirty="0">
                        <a:latin typeface="Times New Roman"/>
                        <a:ea typeface="Times New Roman"/>
                        <a:cs typeface="Times New Roman"/>
                      </a:endParaRPr>
                    </a:p>
                    <a:p>
                      <a:pPr algn="ctr">
                        <a:spcAft>
                          <a:spcPts val="0"/>
                        </a:spcAft>
                      </a:pPr>
                      <a:r>
                        <a:rPr lang="fr-FR" sz="2800" dirty="0">
                          <a:latin typeface="Comic Sans MS"/>
                          <a:ea typeface="Times New Roman"/>
                          <a:cs typeface="Times New Roman"/>
                        </a:rPr>
                        <a:t>VECU</a:t>
                      </a:r>
                      <a:endParaRPr lang="fr-FR" sz="2800" dirty="0">
                        <a:latin typeface="Times New Roman"/>
                        <a:ea typeface="Times New Roman"/>
                        <a:cs typeface="Times New Roman"/>
                      </a:endParaRPr>
                    </a:p>
                  </a:txBody>
                  <a:tcPr marL="61301" marR="61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spcBef>
                          <a:spcPts val="600"/>
                        </a:spcBef>
                        <a:spcAft>
                          <a:spcPts val="0"/>
                        </a:spcAft>
                        <a:buFont typeface="Comic Sans MS"/>
                        <a:buChar char="-"/>
                        <a:tabLst>
                          <a:tab pos="191135" algn="l"/>
                        </a:tabLst>
                      </a:pPr>
                      <a:r>
                        <a:rPr lang="fr-FR" sz="2800" dirty="0">
                          <a:latin typeface="Comic Sans MS"/>
                          <a:ea typeface="Times New Roman"/>
                          <a:cs typeface="Times New Roman"/>
                        </a:rPr>
                        <a:t>Connaissances : maladie – traitement – examens…</a:t>
                      </a:r>
                      <a:endParaRPr lang="fr-FR" sz="2800" dirty="0">
                        <a:latin typeface="Times New Roman"/>
                        <a:ea typeface="Times New Roman"/>
                        <a:cs typeface="Times New Roman"/>
                      </a:endParaRPr>
                    </a:p>
                    <a:p>
                      <a:pPr marL="342900" lvl="0" indent="-342900">
                        <a:spcAft>
                          <a:spcPts val="0"/>
                        </a:spcAft>
                        <a:buFont typeface="Comic Sans MS"/>
                        <a:buChar char="-"/>
                        <a:tabLst>
                          <a:tab pos="191135" algn="l"/>
                        </a:tabLst>
                      </a:pPr>
                      <a:r>
                        <a:rPr lang="fr-FR" sz="2800" dirty="0">
                          <a:latin typeface="Comic Sans MS"/>
                          <a:ea typeface="Times New Roman"/>
                          <a:cs typeface="Times New Roman"/>
                        </a:rPr>
                        <a:t>Vécu et ressenti de la maladie et de l’hospitalisation</a:t>
                      </a:r>
                      <a:endParaRPr lang="fr-FR" sz="2800" dirty="0">
                        <a:latin typeface="Times New Roman"/>
                        <a:ea typeface="Times New Roman"/>
                        <a:cs typeface="Times New Roman"/>
                      </a:endParaRPr>
                    </a:p>
                    <a:p>
                      <a:pPr marL="342900" lvl="0" indent="-342900">
                        <a:spcAft>
                          <a:spcPts val="0"/>
                        </a:spcAft>
                        <a:buFont typeface="Comic Sans MS"/>
                        <a:buChar char="-"/>
                        <a:tabLst>
                          <a:tab pos="191135" algn="l"/>
                        </a:tabLst>
                      </a:pPr>
                      <a:r>
                        <a:rPr lang="fr-FR" sz="2800" dirty="0">
                          <a:latin typeface="Comic Sans MS"/>
                          <a:ea typeface="Times New Roman"/>
                          <a:cs typeface="Times New Roman"/>
                        </a:rPr>
                        <a:t>Comportement observé, propos exprimés </a:t>
                      </a:r>
                      <a:endParaRPr lang="fr-FR" sz="2800" dirty="0">
                        <a:latin typeface="Times New Roman"/>
                        <a:ea typeface="Times New Roman"/>
                        <a:cs typeface="Times New Roman"/>
                      </a:endParaRPr>
                    </a:p>
                    <a:p>
                      <a:pPr marL="342900" lvl="0" indent="-342900">
                        <a:spcAft>
                          <a:spcPts val="0"/>
                        </a:spcAft>
                        <a:buFont typeface="Comic Sans MS"/>
                        <a:buChar char="-"/>
                        <a:tabLst>
                          <a:tab pos="191135" algn="l"/>
                        </a:tabLst>
                      </a:pPr>
                      <a:r>
                        <a:rPr lang="fr-FR" sz="2800" dirty="0">
                          <a:latin typeface="Comic Sans MS"/>
                          <a:ea typeface="Times New Roman"/>
                          <a:cs typeface="Times New Roman"/>
                        </a:rPr>
                        <a:t>Facilité ou difficulté à se maintenir en santé…..</a:t>
                      </a:r>
                      <a:endParaRPr lang="fr-FR" sz="2800" dirty="0">
                        <a:latin typeface="Times New Roman"/>
                        <a:ea typeface="Times New Roman"/>
                        <a:cs typeface="Times New Roman"/>
                      </a:endParaRPr>
                    </a:p>
                    <a:p>
                      <a:pPr marL="342900" lvl="0" indent="-342900">
                        <a:spcAft>
                          <a:spcPts val="0"/>
                        </a:spcAft>
                        <a:buFont typeface="Comic Sans MS"/>
                        <a:buChar char="-"/>
                        <a:tabLst>
                          <a:tab pos="191135" algn="l"/>
                        </a:tabLst>
                      </a:pPr>
                      <a:r>
                        <a:rPr lang="fr-FR" sz="2800" dirty="0">
                          <a:latin typeface="Comic Sans MS"/>
                          <a:ea typeface="Times New Roman"/>
                          <a:cs typeface="Times New Roman"/>
                        </a:rPr>
                        <a:t>Adhésion au projet de soins</a:t>
                      </a:r>
                      <a:endParaRPr lang="fr-FR" sz="2800" dirty="0">
                        <a:latin typeface="Times New Roman"/>
                        <a:ea typeface="Times New Roman"/>
                        <a:cs typeface="Times New Roman"/>
                      </a:endParaRPr>
                    </a:p>
                  </a:txBody>
                  <a:tcPr marL="61301" marR="61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3" name="Rectangle 2"/>
          <p:cNvSpPr/>
          <p:nvPr/>
        </p:nvSpPr>
        <p:spPr>
          <a:xfrm>
            <a:off x="683568" y="404664"/>
            <a:ext cx="7992888"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latin typeface="Comic Sans MS" pitchFamily="66" charset="0"/>
                <a:ea typeface="Times New Roman" pitchFamily="18" charset="0"/>
                <a:cs typeface="Arial" pitchFamily="34" charset="0"/>
              </a:rPr>
              <a:t>Présentation de la  personne soignée sous forme de </a:t>
            </a:r>
            <a:r>
              <a:rPr lang="fr-FR" b="1" dirty="0" err="1">
                <a:solidFill>
                  <a:schemeClr val="tx1"/>
                </a:solidFill>
                <a:latin typeface="Comic Sans MS" pitchFamily="66" charset="0"/>
                <a:ea typeface="Times New Roman" pitchFamily="18" charset="0"/>
                <a:cs typeface="Arial" pitchFamily="34" charset="0"/>
              </a:rPr>
              <a:t>macrocible</a:t>
            </a:r>
            <a:endParaRPr lang="fr-FR" dirty="0"/>
          </a:p>
        </p:txBody>
      </p:sp>
      <p:sp>
        <p:nvSpPr>
          <p:cNvPr id="4" name="Espace réservé du pied de page 3"/>
          <p:cNvSpPr>
            <a:spLocks noGrp="1"/>
          </p:cNvSpPr>
          <p:nvPr>
            <p:ph type="ftr" sz="quarter" idx="11"/>
          </p:nvPr>
        </p:nvSpPr>
        <p:spPr/>
        <p:txBody>
          <a:bodyPr/>
          <a:lstStyle/>
          <a:p>
            <a:endParaRPr lang="fr-BE"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83568" y="404664"/>
            <a:ext cx="7992888"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t>Projet de soins</a:t>
            </a:r>
            <a:endParaRPr lang="fr-FR" dirty="0"/>
          </a:p>
        </p:txBody>
      </p:sp>
      <p:sp>
        <p:nvSpPr>
          <p:cNvPr id="32769" name="Rectangle 1"/>
          <p:cNvSpPr>
            <a:spLocks noChangeArrowheads="1"/>
          </p:cNvSpPr>
          <p:nvPr/>
        </p:nvSpPr>
        <p:spPr bwMode="auto">
          <a:xfrm>
            <a:off x="755576" y="1941025"/>
            <a:ext cx="8388424"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80975" algn="l"/>
                <a:tab pos="450850" algn="l"/>
              </a:tabLst>
            </a:pPr>
            <a:r>
              <a:rPr kumimoji="0" lang="fr-FR" sz="1600" b="1" i="0" u="sng" strike="noStrike" cap="none" normalizeH="0" baseline="0" dirty="0">
                <a:ln>
                  <a:noFill/>
                </a:ln>
                <a:solidFill>
                  <a:schemeClr val="tx1"/>
                </a:solidFill>
                <a:effectLst/>
                <a:latin typeface="Comic Sans MS" pitchFamily="66" charset="0"/>
                <a:ea typeface="Times New Roman" pitchFamily="18" charset="0"/>
                <a:cs typeface="Arial" pitchFamily="34" charset="0"/>
              </a:rPr>
              <a:t>2.1 Analyse de la situation du jour</a:t>
            </a:r>
            <a:endParaRPr kumimoji="0" lang="fr-FR" sz="16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80975" algn="l"/>
                <a:tab pos="450850" algn="l"/>
              </a:tabLst>
            </a:pPr>
            <a:r>
              <a:rPr kumimoji="0" lang="fr-FR" sz="1600" b="1" i="0" u="none" strike="noStrike" cap="none" normalizeH="0" baseline="0" dirty="0">
                <a:ln>
                  <a:noFill/>
                </a:ln>
                <a:solidFill>
                  <a:schemeClr val="tx1"/>
                </a:solidFill>
                <a:effectLst/>
                <a:latin typeface="Comic Sans MS" pitchFamily="66" charset="0"/>
                <a:ea typeface="Times New Roman" pitchFamily="18" charset="0"/>
                <a:cs typeface="Arial" pitchFamily="34" charset="0"/>
              </a:rPr>
              <a:t>        </a:t>
            </a:r>
            <a:r>
              <a:rPr kumimoji="0" lang="fr-FR" sz="1600" b="1" i="0" u="none" strike="noStrike" cap="none" normalizeH="0" baseline="0" dirty="0">
                <a:ln>
                  <a:noFill/>
                </a:ln>
                <a:solidFill>
                  <a:schemeClr val="tx1"/>
                </a:solidFill>
                <a:effectLst/>
                <a:latin typeface="Comic Sans MS" pitchFamily="66" charset="0"/>
                <a:ea typeface="Times New Roman" pitchFamily="18" charset="0"/>
                <a:cs typeface="Arial" pitchFamily="34" charset="0"/>
                <a:sym typeface="Wingdings" pitchFamily="2" charset="2"/>
              </a:rPr>
              <a:t></a:t>
            </a:r>
            <a:r>
              <a:rPr kumimoji="0" lang="fr-FR" sz="1600" b="1" i="0" u="none" strike="noStrike" cap="none" normalizeH="0" baseline="0" dirty="0">
                <a:ln>
                  <a:noFill/>
                </a:ln>
                <a:solidFill>
                  <a:schemeClr val="tx1"/>
                </a:solidFill>
                <a:effectLst/>
                <a:latin typeface="Comic Sans MS" pitchFamily="66" charset="0"/>
                <a:ea typeface="Times New Roman" pitchFamily="18" charset="0"/>
                <a:cs typeface="Arial" pitchFamily="34" charset="0"/>
              </a:rPr>
              <a:t> </a:t>
            </a:r>
            <a:r>
              <a:rPr kumimoji="0" lang="fr-FR" sz="1600" b="1" i="0" u="sng" strike="noStrike" cap="none" normalizeH="0" baseline="0" dirty="0">
                <a:ln>
                  <a:noFill/>
                </a:ln>
                <a:solidFill>
                  <a:schemeClr val="tx1"/>
                </a:solidFill>
                <a:effectLst/>
                <a:latin typeface="Comic Sans MS" pitchFamily="66" charset="0"/>
                <a:ea typeface="Times New Roman" pitchFamily="18" charset="0"/>
                <a:cs typeface="Arial" pitchFamily="34" charset="0"/>
                <a:sym typeface="Wingdings" pitchFamily="2" charset="2"/>
              </a:rPr>
              <a:t>Problèmes médicaux</a:t>
            </a:r>
            <a:r>
              <a:rPr kumimoji="0" lang="fr-FR" sz="1600" b="1" i="0" u="none" strike="noStrike" cap="none" normalizeH="0" baseline="0" dirty="0">
                <a:ln>
                  <a:noFill/>
                </a:ln>
                <a:solidFill>
                  <a:schemeClr val="tx1"/>
                </a:solidFill>
                <a:effectLst/>
                <a:latin typeface="Comic Sans MS" pitchFamily="66" charset="0"/>
                <a:ea typeface="Times New Roman" pitchFamily="18" charset="0"/>
                <a:cs typeface="Arial" pitchFamily="34" charset="0"/>
                <a:sym typeface="Wingdings" pitchFamily="2" charset="2"/>
              </a:rPr>
              <a:t> :</a:t>
            </a:r>
            <a:endParaRPr kumimoji="0" lang="fr-FR" sz="1600" b="0" i="0" u="none" strike="noStrike" cap="none" normalizeH="0" baseline="0" dirty="0">
              <a:ln>
                <a:noFill/>
              </a:ln>
              <a:solidFill>
                <a:schemeClr val="tx1"/>
              </a:solidFill>
              <a:effectLst/>
              <a:latin typeface="Arial" pitchFamily="34"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180975" algn="l"/>
                <a:tab pos="450850" algn="l"/>
              </a:tabLst>
            </a:pPr>
            <a:r>
              <a:rPr kumimoji="0" lang="fr-FR" sz="1600" b="1" i="0" u="none" strike="noStrike" cap="none" normalizeH="0" baseline="0" dirty="0">
                <a:ln>
                  <a:noFill/>
                </a:ln>
                <a:solidFill>
                  <a:schemeClr val="tx1"/>
                </a:solidFill>
                <a:effectLst/>
                <a:latin typeface="Comic Sans MS" pitchFamily="66" charset="0"/>
                <a:ea typeface="Times New Roman" pitchFamily="18" charset="0"/>
                <a:cs typeface="Arial" pitchFamily="34" charset="0"/>
                <a:sym typeface="Wingdings" pitchFamily="2" charset="2"/>
              </a:rPr>
              <a:t>  		</a:t>
            </a:r>
            <a:r>
              <a:rPr kumimoji="0" lang="fr-FR" sz="1600" b="1" i="0" u="none" strike="noStrike" cap="none" normalizeH="0" baseline="0" dirty="0">
                <a:ln>
                  <a:noFill/>
                </a:ln>
                <a:solidFill>
                  <a:schemeClr val="tx1"/>
                </a:solidFill>
                <a:effectLst/>
                <a:latin typeface="Comic Sans MS" pitchFamily="66" charset="0"/>
                <a:ea typeface="Times New Roman" pitchFamily="18" charset="0"/>
                <a:cs typeface="Arial" pitchFamily="34" charset="0"/>
              </a:rPr>
              <a:t> Enoncer en utilisant la terminologie exacte, les </a:t>
            </a:r>
            <a:r>
              <a:rPr kumimoji="0" lang="fr-FR" sz="1600" b="1" i="0" u="none" strike="noStrike" cap="none" normalizeH="0" baseline="0" dirty="0">
                <a:ln>
                  <a:noFill/>
                </a:ln>
                <a:solidFill>
                  <a:schemeClr val="tx1"/>
                </a:solidFill>
                <a:effectLst/>
                <a:latin typeface="Comic Sans MS" pitchFamily="66" charset="0"/>
                <a:ea typeface="Times New Roman" pitchFamily="18" charset="0"/>
                <a:cs typeface="Arial" pitchFamily="34" charset="0"/>
                <a:sym typeface="Wingdings" pitchFamily="2" charset="2"/>
              </a:rPr>
              <a:t>diagnostics médicaux</a:t>
            </a:r>
            <a:r>
              <a:rPr kumimoji="0" lang="fr-FR" sz="1600" b="0" i="0" u="none" strike="noStrike" cap="none" normalizeH="0" baseline="0" dirty="0">
                <a:ln>
                  <a:noFill/>
                </a:ln>
                <a:solidFill>
                  <a:schemeClr val="tx1"/>
                </a:solidFill>
                <a:effectLst/>
                <a:latin typeface="Comic Sans MS" pitchFamily="66" charset="0"/>
                <a:ea typeface="Times New Roman" pitchFamily="18" charset="0"/>
                <a:cs typeface="Arial" pitchFamily="34" charset="0"/>
                <a:sym typeface="Wingdings" pitchFamily="2" charset="2"/>
              </a:rPr>
              <a:t> ou problèmes de santé de </a:t>
            </a:r>
            <a:r>
              <a:rPr kumimoji="0" lang="fr-FR" sz="1600" b="1" i="0" u="none" strike="noStrike" cap="none" normalizeH="0" baseline="0" dirty="0">
                <a:ln>
                  <a:noFill/>
                </a:ln>
                <a:solidFill>
                  <a:schemeClr val="tx1"/>
                </a:solidFill>
                <a:effectLst/>
                <a:latin typeface="Comic Sans MS" pitchFamily="66" charset="0"/>
                <a:ea typeface="Times New Roman" pitchFamily="18" charset="0"/>
                <a:cs typeface="Arial" pitchFamily="34" charset="0"/>
                <a:sym typeface="Wingdings" pitchFamily="2" charset="2"/>
              </a:rPr>
              <a:t> la personne prise en soins. Décrire de manière précise  la symptomatologie spécifique présentée par le ou la patient (e) ainsi que les risques encourus</a:t>
            </a:r>
            <a:endParaRPr kumimoji="0" lang="fr-FR" sz="1600" b="1" i="0" u="none" strike="noStrike" cap="none" normalizeH="0" baseline="0" dirty="0">
              <a:ln>
                <a:noFill/>
              </a:ln>
              <a:solidFill>
                <a:schemeClr val="tx1"/>
              </a:solidFill>
              <a:effectLst/>
              <a:latin typeface="Arial" pitchFamily="34"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180975" algn="l"/>
                <a:tab pos="450850" algn="l"/>
              </a:tabLst>
            </a:pPr>
            <a:r>
              <a:rPr kumimoji="0" lang="fr-FR" sz="1600" b="1" i="0" u="none" strike="noStrike" cap="none" normalizeH="0" baseline="0" dirty="0">
                <a:ln>
                  <a:noFill/>
                </a:ln>
                <a:solidFill>
                  <a:schemeClr val="tx1"/>
                </a:solidFill>
                <a:effectLst/>
                <a:latin typeface="Comic Sans MS" pitchFamily="66" charset="0"/>
                <a:ea typeface="Times New Roman" pitchFamily="18" charset="0"/>
                <a:cs typeface="Arial" pitchFamily="34" charset="0"/>
                <a:sym typeface="Wingdings" pitchFamily="2" charset="2"/>
              </a:rPr>
              <a:t>		</a:t>
            </a:r>
            <a:r>
              <a:rPr kumimoji="0" lang="fr-FR" sz="1600" b="1" i="0" u="none" strike="noStrike" cap="none" normalizeH="0" baseline="0" dirty="0">
                <a:ln>
                  <a:noFill/>
                </a:ln>
                <a:solidFill>
                  <a:schemeClr val="tx1"/>
                </a:solidFill>
                <a:effectLst/>
                <a:latin typeface="Comic Sans MS" pitchFamily="66" charset="0"/>
                <a:ea typeface="Times New Roman" pitchFamily="18" charset="0"/>
                <a:cs typeface="Arial" pitchFamily="34" charset="0"/>
              </a:rPr>
              <a:t> Les classer par ordre d’importance et/ou de gravité).</a:t>
            </a:r>
            <a:endParaRPr kumimoji="0" lang="fr-FR" sz="1600" b="1" i="0" u="none" strike="noStrike" cap="none" normalizeH="0" baseline="0" dirty="0">
              <a:ln>
                <a:noFill/>
              </a:ln>
              <a:solidFill>
                <a:schemeClr val="tx1"/>
              </a:solidFill>
              <a:effectLst/>
              <a:latin typeface="Arial" pitchFamily="34"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180975" algn="l"/>
                <a:tab pos="450850" algn="l"/>
              </a:tabLst>
            </a:pPr>
            <a:r>
              <a:rPr kumimoji="0" lang="fr-FR" sz="1600" b="1" i="0" u="none" strike="noStrike" cap="none" normalizeH="0" baseline="0" dirty="0">
                <a:ln>
                  <a:noFill/>
                </a:ln>
                <a:solidFill>
                  <a:schemeClr val="tx1"/>
                </a:solidFill>
                <a:effectLst/>
                <a:latin typeface="Comic Sans MS" pitchFamily="66" charset="0"/>
                <a:ea typeface="Times New Roman" pitchFamily="18" charset="0"/>
                <a:cs typeface="Arial" pitchFamily="34" charset="0"/>
                <a:sym typeface="Wingdings" pitchFamily="2" charset="2"/>
              </a:rPr>
              <a:t>		</a:t>
            </a:r>
            <a:r>
              <a:rPr kumimoji="0" lang="fr-FR" sz="1600" b="1" i="0" u="none" strike="noStrike" cap="none" normalizeH="0" baseline="0" dirty="0">
                <a:ln>
                  <a:noFill/>
                </a:ln>
                <a:solidFill>
                  <a:schemeClr val="tx1"/>
                </a:solidFill>
                <a:effectLst/>
                <a:latin typeface="Comic Sans MS" pitchFamily="66" charset="0"/>
                <a:ea typeface="Times New Roman" pitchFamily="18" charset="0"/>
                <a:cs typeface="Arial" pitchFamily="34" charset="0"/>
              </a:rPr>
              <a:t> Etablir pour chacun d’eux, les activités de soins et éléments de surveillance :</a:t>
            </a:r>
            <a:endParaRPr kumimoji="0" lang="fr-FR" sz="1600" b="1" i="0" u="none" strike="noStrike" cap="none" normalizeH="0" baseline="0" dirty="0">
              <a:ln>
                <a:noFill/>
              </a:ln>
              <a:solidFill>
                <a:schemeClr val="tx1"/>
              </a:solidFill>
              <a:effectLst/>
              <a:latin typeface="Arial" pitchFamily="34"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Char char="•"/>
              <a:tabLst>
                <a:tab pos="180975" algn="l"/>
                <a:tab pos="450850" algn="l"/>
              </a:tabLst>
            </a:pPr>
            <a:r>
              <a:rPr kumimoji="0" lang="fr-FR" sz="1600" b="1" i="0" u="none" strike="noStrike" cap="none" normalizeH="0" baseline="0" dirty="0">
                <a:ln>
                  <a:noFill/>
                </a:ln>
                <a:solidFill>
                  <a:schemeClr val="tx1"/>
                </a:solidFill>
                <a:effectLst/>
                <a:latin typeface="Comic Sans MS" pitchFamily="66" charset="0"/>
                <a:ea typeface="Times New Roman" pitchFamily="18" charset="0"/>
                <a:cs typeface="Arial" pitchFamily="34" charset="0"/>
                <a:sym typeface="Wingdings" pitchFamily="2" charset="2"/>
              </a:rPr>
              <a:t>sur prescription médicale</a:t>
            </a:r>
            <a:endParaRPr kumimoji="0" lang="fr-FR" sz="1600" b="1" i="0" u="none" strike="noStrike" cap="none" normalizeH="0" baseline="0" dirty="0">
              <a:ln>
                <a:noFill/>
              </a:ln>
              <a:solidFill>
                <a:schemeClr val="tx1"/>
              </a:solidFill>
              <a:effectLst/>
              <a:latin typeface="Arial" pitchFamily="34"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Char char="•"/>
              <a:tabLst>
                <a:tab pos="180975" algn="l"/>
                <a:tab pos="450850" algn="l"/>
              </a:tabLst>
            </a:pPr>
            <a:r>
              <a:rPr kumimoji="0" lang="fr-FR" sz="1600" b="1" i="0" u="none" strike="noStrike" cap="none" normalizeH="0" baseline="0" dirty="0">
                <a:ln>
                  <a:noFill/>
                </a:ln>
                <a:solidFill>
                  <a:schemeClr val="tx1"/>
                </a:solidFill>
                <a:effectLst/>
                <a:latin typeface="Comic Sans MS" pitchFamily="66" charset="0"/>
                <a:ea typeface="Times New Roman" pitchFamily="18" charset="0"/>
                <a:cs typeface="Arial" pitchFamily="34" charset="0"/>
                <a:sym typeface="Wingdings" pitchFamily="2" charset="2"/>
              </a:rPr>
              <a:t>relevant du rôle propre (et n’étant pas développés dans les diagnostics infirmiers).</a:t>
            </a:r>
            <a:endParaRPr kumimoji="0" lang="fr-FR" sz="1600" b="1" i="0" u="none" strike="noStrike" cap="none" normalizeH="0" baseline="0" dirty="0">
              <a:ln>
                <a:noFill/>
              </a:ln>
              <a:solidFill>
                <a:schemeClr val="tx1"/>
              </a:solidFill>
              <a:effectLst/>
              <a:latin typeface="Arial" pitchFamily="34"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180975" algn="l"/>
                <a:tab pos="450850" algn="l"/>
              </a:tabLst>
            </a:pPr>
            <a:r>
              <a:rPr kumimoji="0" lang="fr-FR" sz="1600" b="1" i="0" u="none" strike="noStrike" cap="none" normalizeH="0" baseline="0" dirty="0">
                <a:ln>
                  <a:noFill/>
                </a:ln>
                <a:solidFill>
                  <a:schemeClr val="tx1"/>
                </a:solidFill>
                <a:effectLst/>
                <a:latin typeface="Comic Sans MS" pitchFamily="66" charset="0"/>
                <a:ea typeface="Times New Roman" pitchFamily="18" charset="0"/>
                <a:cs typeface="Arial" pitchFamily="34" charset="0"/>
                <a:sym typeface="Wingdings" pitchFamily="2" charset="2"/>
              </a:rPr>
              <a:t>	</a:t>
            </a:r>
            <a:r>
              <a:rPr kumimoji="0" lang="fr-FR" sz="1600" b="1" i="0" u="none" strike="noStrike" cap="none" normalizeH="0" baseline="0" dirty="0">
                <a:ln>
                  <a:noFill/>
                </a:ln>
                <a:solidFill>
                  <a:schemeClr val="tx1"/>
                </a:solidFill>
                <a:effectLst/>
                <a:latin typeface="Comic Sans MS" pitchFamily="66" charset="0"/>
                <a:ea typeface="Times New Roman" pitchFamily="18" charset="0"/>
                <a:cs typeface="Arial" pitchFamily="34" charset="0"/>
              </a:rPr>
              <a:t> Evaluation de l’état de santé, des actions entreprises et des risques liés aux situations de soins</a:t>
            </a:r>
            <a:endParaRPr kumimoji="0" lang="fr-FR" sz="1600" b="1" i="0" u="none" strike="noStrike" cap="none" normalizeH="0" baseline="0" dirty="0">
              <a:ln>
                <a:noFill/>
              </a:ln>
              <a:solidFill>
                <a:schemeClr val="tx1"/>
              </a:solidFill>
              <a:effectLst/>
              <a:latin typeface="Comic Sans MS" pitchFamily="66" charset="0"/>
              <a:ea typeface="Times New Roman" pitchFamily="18" charset="0"/>
              <a:cs typeface="Arial" pitchFamily="34" charset="0"/>
              <a:sym typeface="Wingdings" pitchFamily="2" charset="2"/>
            </a:endParaRPr>
          </a:p>
        </p:txBody>
      </p:sp>
      <p:sp>
        <p:nvSpPr>
          <p:cNvPr id="5" name="Espace réservé du pied de page 4"/>
          <p:cNvSpPr>
            <a:spLocks noGrp="1"/>
          </p:cNvSpPr>
          <p:nvPr>
            <p:ph type="ftr" sz="quarter" idx="11"/>
          </p:nvPr>
        </p:nvSpPr>
        <p:spPr/>
        <p:txBody>
          <a:bodyPr/>
          <a:lstStyle/>
          <a:p>
            <a:endParaRPr lang="fr-BE"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83568" y="404664"/>
            <a:ext cx="7992888"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t>Projet de soins</a:t>
            </a:r>
            <a:endParaRPr lang="fr-FR" dirty="0"/>
          </a:p>
        </p:txBody>
      </p:sp>
      <p:sp>
        <p:nvSpPr>
          <p:cNvPr id="29697" name="Rectangle 1"/>
          <p:cNvSpPr>
            <a:spLocks noChangeArrowheads="1"/>
          </p:cNvSpPr>
          <p:nvPr/>
        </p:nvSpPr>
        <p:spPr bwMode="auto">
          <a:xfrm>
            <a:off x="0" y="1811804"/>
            <a:ext cx="9144000"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tab pos="450850" algn="l"/>
              </a:tabLst>
            </a:pPr>
            <a:r>
              <a:rPr kumimoji="0" lang="fr-FR" sz="2800" b="1" i="0" u="sng" strike="noStrike" cap="none" normalizeH="0" baseline="0" dirty="0">
                <a:ln>
                  <a:noFill/>
                </a:ln>
                <a:solidFill>
                  <a:schemeClr val="tx1"/>
                </a:solidFill>
                <a:effectLst/>
                <a:latin typeface="Comic Sans MS" pitchFamily="66" charset="0"/>
                <a:ea typeface="Times New Roman" pitchFamily="18" charset="0"/>
                <a:cs typeface="Arial" pitchFamily="34" charset="0"/>
              </a:rPr>
              <a:t>Diagnostics infirmiers </a:t>
            </a:r>
            <a:r>
              <a:rPr kumimoji="0" lang="fr-FR" sz="2800" b="1" i="0" u="none" strike="noStrike" cap="none" normalizeH="0" baseline="0" dirty="0">
                <a:ln>
                  <a:noFill/>
                </a:ln>
                <a:solidFill>
                  <a:schemeClr val="tx1"/>
                </a:solidFill>
                <a:effectLst/>
                <a:latin typeface="Comic Sans MS" pitchFamily="66" charset="0"/>
                <a:ea typeface="Times New Roman" pitchFamily="18" charset="0"/>
                <a:cs typeface="Arial" pitchFamily="34" charset="0"/>
              </a:rPr>
              <a:t>: </a:t>
            </a:r>
            <a:endParaRPr kumimoji="0" lang="fr-FR" sz="28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Lst>
            </a:pPr>
            <a:r>
              <a:rPr kumimoji="0" lang="fr-FR" sz="2800" b="0" i="0" u="none" strike="noStrike" cap="none" normalizeH="0" baseline="0" dirty="0">
                <a:ln>
                  <a:noFill/>
                </a:ln>
                <a:solidFill>
                  <a:schemeClr val="tx1"/>
                </a:solidFill>
                <a:effectLst/>
                <a:latin typeface="Comic Sans MS" pitchFamily="66" charset="0"/>
                <a:ea typeface="Times New Roman" pitchFamily="18" charset="0"/>
                <a:cs typeface="Arial" pitchFamily="34" charset="0"/>
              </a:rPr>
              <a:t>	</a:t>
            </a:r>
            <a:r>
              <a:rPr kumimoji="0" lang="fr-FR" sz="2800" b="0" i="0" u="none" strike="noStrike" cap="none" normalizeH="0" baseline="0" dirty="0">
                <a:ln>
                  <a:noFill/>
                </a:ln>
                <a:solidFill>
                  <a:schemeClr val="tx1"/>
                </a:solidFill>
                <a:effectLst/>
                <a:latin typeface="Comic Sans MS" pitchFamily="66" charset="0"/>
                <a:ea typeface="Times New Roman" pitchFamily="18" charset="0"/>
                <a:cs typeface="Arial" pitchFamily="34" charset="0"/>
                <a:sym typeface="Wingdings" pitchFamily="2" charset="2"/>
              </a:rPr>
              <a:t></a:t>
            </a:r>
            <a:r>
              <a:rPr kumimoji="0" lang="fr-FR" sz="2800" b="0" i="0" u="none" strike="noStrike" cap="none" normalizeH="0" baseline="0" dirty="0">
                <a:ln>
                  <a:noFill/>
                </a:ln>
                <a:solidFill>
                  <a:schemeClr val="tx1"/>
                </a:solidFill>
                <a:effectLst/>
                <a:latin typeface="Comic Sans MS" pitchFamily="66" charset="0"/>
                <a:ea typeface="Times New Roman" pitchFamily="18" charset="0"/>
                <a:cs typeface="Arial" pitchFamily="34" charset="0"/>
              </a:rPr>
              <a:t> Enoncé (selon les règles de l’ANADI), caractéristiques du patient </a:t>
            </a:r>
            <a:endParaRPr kumimoji="0" lang="fr-FR" sz="2800" b="0" i="0" u="none" strike="noStrike" cap="none" normalizeH="0" baseline="0" dirty="0">
              <a:ln>
                <a:noFill/>
              </a:ln>
              <a:solidFill>
                <a:schemeClr val="tx1"/>
              </a:solidFill>
              <a:effectLst/>
              <a:latin typeface="Arial" pitchFamily="34"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Lst>
            </a:pPr>
            <a:r>
              <a:rPr kumimoji="0" lang="fr-FR" sz="2800" b="0" i="0" u="none" strike="noStrike" cap="none" normalizeH="0" baseline="0" dirty="0">
                <a:ln>
                  <a:noFill/>
                </a:ln>
                <a:solidFill>
                  <a:schemeClr val="tx1"/>
                </a:solidFill>
                <a:effectLst/>
                <a:latin typeface="Comic Sans MS" pitchFamily="66" charset="0"/>
                <a:ea typeface="Times New Roman" pitchFamily="18" charset="0"/>
                <a:cs typeface="Arial" pitchFamily="34" charset="0"/>
                <a:sym typeface="Wingdings" pitchFamily="2" charset="2"/>
              </a:rPr>
              <a:t>	</a:t>
            </a:r>
            <a:r>
              <a:rPr kumimoji="0" lang="fr-FR" sz="2800" b="0" i="0" u="none" strike="noStrike" cap="none" normalizeH="0" baseline="0" dirty="0">
                <a:ln>
                  <a:noFill/>
                </a:ln>
                <a:solidFill>
                  <a:schemeClr val="tx1"/>
                </a:solidFill>
                <a:effectLst/>
                <a:latin typeface="Comic Sans MS" pitchFamily="66" charset="0"/>
                <a:ea typeface="Times New Roman" pitchFamily="18" charset="0"/>
                <a:cs typeface="Arial" pitchFamily="34" charset="0"/>
              </a:rPr>
              <a:t> Objectifs (S .P.I.R.O.M)</a:t>
            </a:r>
            <a:endParaRPr kumimoji="0" lang="fr-FR" sz="2800" b="0" i="0" u="none" strike="noStrike" cap="none" normalizeH="0" baseline="0" dirty="0">
              <a:ln>
                <a:noFill/>
              </a:ln>
              <a:solidFill>
                <a:schemeClr val="tx1"/>
              </a:solidFill>
              <a:effectLst/>
              <a:latin typeface="Arial" pitchFamily="34"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Lst>
            </a:pPr>
            <a:r>
              <a:rPr kumimoji="0" lang="fr-FR" sz="2800" b="0" i="0" u="none" strike="noStrike" cap="none" normalizeH="0" baseline="0" dirty="0">
                <a:ln>
                  <a:noFill/>
                </a:ln>
                <a:solidFill>
                  <a:schemeClr val="tx1"/>
                </a:solidFill>
                <a:effectLst/>
                <a:latin typeface="Comic Sans MS" pitchFamily="66" charset="0"/>
                <a:ea typeface="Times New Roman" pitchFamily="18" charset="0"/>
                <a:cs typeface="Arial" pitchFamily="34" charset="0"/>
                <a:sym typeface="Wingdings" pitchFamily="2" charset="2"/>
              </a:rPr>
              <a:t>	</a:t>
            </a:r>
            <a:r>
              <a:rPr kumimoji="0" lang="fr-FR" sz="2800" b="0" i="0" u="none" strike="noStrike" cap="none" normalizeH="0" baseline="0" dirty="0">
                <a:ln>
                  <a:noFill/>
                </a:ln>
                <a:solidFill>
                  <a:schemeClr val="tx1"/>
                </a:solidFill>
                <a:effectLst/>
                <a:latin typeface="Comic Sans MS" pitchFamily="66" charset="0"/>
                <a:ea typeface="Times New Roman" pitchFamily="18" charset="0"/>
                <a:cs typeface="Arial" pitchFamily="34" charset="0"/>
              </a:rPr>
              <a:t> Actions (soins et surveillance).</a:t>
            </a:r>
            <a:endParaRPr kumimoji="0" lang="fr-FR" sz="2800" b="0" i="0" u="none" strike="noStrike" cap="none" normalizeH="0" baseline="0" dirty="0">
              <a:ln>
                <a:noFill/>
              </a:ln>
              <a:solidFill>
                <a:schemeClr val="tx1"/>
              </a:solidFill>
              <a:effectLst/>
              <a:latin typeface="Arial" pitchFamily="34"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0850" algn="l"/>
              </a:tabLst>
            </a:pPr>
            <a:r>
              <a:rPr kumimoji="0" lang="fr-FR" sz="2800" b="0" i="0" u="none" strike="noStrike" cap="none" normalizeH="0" baseline="0" dirty="0">
                <a:ln>
                  <a:noFill/>
                </a:ln>
                <a:solidFill>
                  <a:schemeClr val="tx1"/>
                </a:solidFill>
                <a:effectLst/>
                <a:latin typeface="Comic Sans MS" pitchFamily="66" charset="0"/>
                <a:ea typeface="Times New Roman" pitchFamily="18" charset="0"/>
                <a:cs typeface="Arial" pitchFamily="34" charset="0"/>
                <a:sym typeface="Wingdings" pitchFamily="2" charset="2"/>
              </a:rPr>
              <a:t>	</a:t>
            </a:r>
            <a:r>
              <a:rPr kumimoji="0" lang="fr-FR" sz="2800" b="0" i="0" u="none" strike="noStrike" cap="none" normalizeH="0" baseline="0" dirty="0">
                <a:ln>
                  <a:noFill/>
                </a:ln>
                <a:solidFill>
                  <a:schemeClr val="tx1"/>
                </a:solidFill>
                <a:effectLst/>
                <a:latin typeface="Comic Sans MS" pitchFamily="66" charset="0"/>
                <a:ea typeface="Times New Roman" pitchFamily="18" charset="0"/>
                <a:cs typeface="Arial" pitchFamily="34" charset="0"/>
              </a:rPr>
              <a:t> Evaluation de l’état de santé et de l’atteinte des objectifs.</a:t>
            </a:r>
            <a:endParaRPr kumimoji="0" lang="fr-FR" sz="2800" b="0" i="0" u="none" strike="noStrike" cap="none" normalizeH="0" baseline="0" dirty="0">
              <a:ln>
                <a:noFill/>
              </a:ln>
              <a:solidFill>
                <a:schemeClr val="tx1"/>
              </a:solidFill>
              <a:effectLst/>
              <a:latin typeface="Comic Sans MS" pitchFamily="66" charset="0"/>
              <a:ea typeface="Times New Roman" pitchFamily="18" charset="0"/>
              <a:cs typeface="Arial" pitchFamily="34" charset="0"/>
              <a:sym typeface="Wingdings" pitchFamily="2" charset="2"/>
            </a:endParaRPr>
          </a:p>
        </p:txBody>
      </p:sp>
      <p:sp>
        <p:nvSpPr>
          <p:cNvPr id="4" name="Espace réservé du pied de page 3"/>
          <p:cNvSpPr>
            <a:spLocks noGrp="1"/>
          </p:cNvSpPr>
          <p:nvPr>
            <p:ph type="ftr" sz="quarter" idx="11"/>
          </p:nvPr>
        </p:nvSpPr>
        <p:spPr/>
        <p:txBody>
          <a:bodyPr/>
          <a:lstStyle/>
          <a:p>
            <a:endParaRPr lang="fr-BE"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83568" y="404664"/>
            <a:ext cx="7992888"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t>Projet de soins</a:t>
            </a:r>
            <a:endParaRPr lang="fr-FR" dirty="0"/>
          </a:p>
        </p:txBody>
      </p:sp>
      <p:sp>
        <p:nvSpPr>
          <p:cNvPr id="28673" name="Rectangle 1"/>
          <p:cNvSpPr>
            <a:spLocks noChangeArrowheads="1"/>
          </p:cNvSpPr>
          <p:nvPr/>
        </p:nvSpPr>
        <p:spPr bwMode="auto">
          <a:xfrm>
            <a:off x="467544" y="1440657"/>
            <a:ext cx="7848872" cy="40934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fr-FR" sz="2000" b="1" i="0" u="sng" strike="noStrike" cap="none" normalizeH="0" baseline="0" dirty="0">
                <a:ln>
                  <a:noFill/>
                </a:ln>
                <a:solidFill>
                  <a:schemeClr val="tx1"/>
                </a:solidFill>
                <a:effectLst/>
                <a:latin typeface="Comic Sans MS" pitchFamily="66" charset="0"/>
                <a:ea typeface="Times New Roman" pitchFamily="18" charset="0"/>
                <a:cs typeface="Arial" pitchFamily="34" charset="0"/>
              </a:rPr>
              <a:t>Planification des soins et prestations délivrés aux patients présentés :</a:t>
            </a:r>
            <a:endParaRPr kumimoji="0" lang="fr-FR" sz="20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a:ln>
                  <a:noFill/>
                </a:ln>
                <a:solidFill>
                  <a:schemeClr val="tx1"/>
                </a:solidFill>
                <a:effectLst/>
                <a:latin typeface="Comic Sans MS" pitchFamily="66" charset="0"/>
                <a:ea typeface="Times New Roman" pitchFamily="18" charset="0"/>
                <a:cs typeface="Arial" pitchFamily="34" charset="0"/>
              </a:rPr>
              <a:t>	</a:t>
            </a:r>
            <a:r>
              <a:rPr kumimoji="0" lang="fr-FR" sz="2000" b="0" i="0" u="none" strike="noStrike" cap="none" normalizeH="0" baseline="0" dirty="0">
                <a:ln>
                  <a:noFill/>
                </a:ln>
                <a:solidFill>
                  <a:schemeClr val="tx1"/>
                </a:solidFill>
                <a:effectLst/>
                <a:latin typeface="Comic Sans MS" pitchFamily="66" charset="0"/>
                <a:ea typeface="Times New Roman" pitchFamily="18" charset="0"/>
                <a:cs typeface="Arial" pitchFamily="34" charset="0"/>
                <a:sym typeface="Wingdings" pitchFamily="2" charset="2"/>
              </a:rPr>
              <a:t></a:t>
            </a:r>
            <a:r>
              <a:rPr kumimoji="0" lang="fr-FR" sz="2000" b="0" i="0" u="none" strike="noStrike" cap="none" normalizeH="0" baseline="0" dirty="0">
                <a:ln>
                  <a:noFill/>
                </a:ln>
                <a:solidFill>
                  <a:schemeClr val="tx1"/>
                </a:solidFill>
                <a:effectLst/>
                <a:latin typeface="Comic Sans MS" pitchFamily="66" charset="0"/>
                <a:ea typeface="Times New Roman" pitchFamily="18" charset="0"/>
                <a:cs typeface="Arial" pitchFamily="34" charset="0"/>
              </a:rPr>
              <a:t> </a:t>
            </a:r>
            <a:r>
              <a:rPr kumimoji="0" lang="fr-FR" sz="2000" b="0" i="0" u="none" strike="noStrike" cap="none" normalizeH="0" baseline="0" dirty="0">
                <a:ln>
                  <a:noFill/>
                </a:ln>
                <a:solidFill>
                  <a:srgbClr val="FF0000"/>
                </a:solidFill>
                <a:effectLst/>
                <a:latin typeface="Comic Sans MS" pitchFamily="66" charset="0"/>
                <a:ea typeface="Times New Roman" pitchFamily="18" charset="0"/>
                <a:cs typeface="Arial" pitchFamily="34" charset="0"/>
              </a:rPr>
              <a:t>Planifier l’ensemble des soins et prestations prévus pour le (a) patient(e) durant le poste de travail </a:t>
            </a:r>
            <a:r>
              <a:rPr kumimoji="0" lang="fr-FR" sz="2000" b="0" i="0" u="none" strike="noStrike" cap="none" normalizeH="0" baseline="0" dirty="0">
                <a:ln>
                  <a:noFill/>
                </a:ln>
                <a:solidFill>
                  <a:srgbClr val="FF0000"/>
                </a:solidFill>
                <a:effectLst/>
                <a:latin typeface="Comic Sans MS" pitchFamily="66" charset="0"/>
                <a:ea typeface="Times New Roman" pitchFamily="18" charset="0"/>
                <a:cs typeface="Arial" pitchFamily="34" charset="0"/>
                <a:sym typeface="Wingdings" pitchFamily="2" charset="2"/>
              </a:rPr>
              <a:t>   ciblé  (matin, après-midi, jour) .Tenir compte de l’évolution : des  prescriptions, des paramètres du contexte, du degré d’urgence des situations rencontrées </a:t>
            </a:r>
            <a:r>
              <a:rPr kumimoji="0" lang="fr-FR" sz="2000" b="0" i="0" u="none" strike="noStrike" cap="none" normalizeH="0" baseline="0" dirty="0" err="1">
                <a:ln>
                  <a:noFill/>
                </a:ln>
                <a:solidFill>
                  <a:srgbClr val="FF0000"/>
                </a:solidFill>
                <a:effectLst/>
                <a:latin typeface="Comic Sans MS" pitchFamily="66" charset="0"/>
                <a:ea typeface="Times New Roman" pitchFamily="18" charset="0"/>
                <a:cs typeface="Arial" pitchFamily="34" charset="0"/>
                <a:sym typeface="Wingdings" pitchFamily="2" charset="2"/>
              </a:rPr>
              <a:t>etc</a:t>
            </a:r>
            <a:r>
              <a:rPr kumimoji="0" lang="fr-FR" sz="2000" b="0" i="0" u="none" strike="noStrike" cap="none" normalizeH="0" baseline="0" dirty="0">
                <a:ln>
                  <a:noFill/>
                </a:ln>
                <a:solidFill>
                  <a:srgbClr val="FF0000"/>
                </a:solidFill>
                <a:effectLst/>
                <a:latin typeface="Comic Sans MS" pitchFamily="66" charset="0"/>
                <a:ea typeface="Times New Roman" pitchFamily="18" charset="0"/>
                <a:cs typeface="Arial" pitchFamily="34" charset="0"/>
                <a:sym typeface="Wingdings" pitchFamily="2" charset="2"/>
              </a:rPr>
              <a:t> </a:t>
            </a:r>
            <a:r>
              <a:rPr kumimoji="0" lang="fr-FR" sz="2000" b="0" i="0" u="none" strike="noStrike" cap="none" normalizeH="0" baseline="0" dirty="0">
                <a:ln>
                  <a:noFill/>
                </a:ln>
                <a:solidFill>
                  <a:schemeClr val="tx1"/>
                </a:solidFill>
                <a:effectLst/>
                <a:latin typeface="Comic Sans MS" pitchFamily="66" charset="0"/>
                <a:ea typeface="Times New Roman" pitchFamily="18" charset="0"/>
                <a:cs typeface="Arial" pitchFamily="34" charset="0"/>
                <a:sym typeface="Wingdings" pitchFamily="2" charset="2"/>
              </a:rPr>
              <a:t>…</a:t>
            </a:r>
            <a:endParaRPr kumimoji="0" lang="fr-FR" sz="2000" b="0" i="0" u="none" strike="noStrike" cap="none" normalizeH="0" baseline="0" dirty="0">
              <a:ln>
                <a:noFill/>
              </a:ln>
              <a:solidFill>
                <a:schemeClr val="tx1"/>
              </a:solidFill>
              <a:effectLst/>
              <a:latin typeface="Arial" pitchFamily="34"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sz="2000" b="0" i="0" u="none" strike="noStrike" cap="none" normalizeH="0" baseline="0" dirty="0">
                <a:ln>
                  <a:noFill/>
                </a:ln>
                <a:solidFill>
                  <a:schemeClr val="tx1"/>
                </a:solidFill>
                <a:effectLst/>
                <a:latin typeface="Comic Sans MS" pitchFamily="66" charset="0"/>
                <a:ea typeface="Times New Roman" pitchFamily="18" charset="0"/>
                <a:cs typeface="Arial" pitchFamily="34" charset="0"/>
                <a:sym typeface="Wingdings" pitchFamily="2" charset="2"/>
              </a:rPr>
              <a:t> Faire apparaître l’attribution de ceux-ci aux différents membres de l’équipe pluridisciplinaire selon leur qualification et aux  étudiants concernés. </a:t>
            </a:r>
            <a:endParaRPr kumimoji="0" lang="fr-FR" sz="2000" b="0" i="0" u="none" strike="noStrike" cap="none" normalizeH="0" baseline="0" dirty="0">
              <a:ln>
                <a:noFill/>
              </a:ln>
              <a:solidFill>
                <a:schemeClr val="tx1"/>
              </a:solidFill>
              <a:effectLst/>
              <a:latin typeface="Arial" pitchFamily="34"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sz="2000" b="0" i="0" u="none" strike="noStrike" cap="none" normalizeH="0" baseline="0" dirty="0">
                <a:ln>
                  <a:noFill/>
                </a:ln>
                <a:solidFill>
                  <a:schemeClr val="tx1"/>
                </a:solidFill>
                <a:effectLst/>
                <a:latin typeface="Comic Sans MS" pitchFamily="66" charset="0"/>
                <a:ea typeface="Times New Roman" pitchFamily="18" charset="0"/>
                <a:cs typeface="Arial" pitchFamily="34" charset="0"/>
                <a:sym typeface="Wingdings" pitchFamily="2" charset="2"/>
              </a:rPr>
              <a:t>Choisir un support de présentation adapté.</a:t>
            </a:r>
            <a:endParaRPr kumimoji="0" lang="fr-FR" sz="2000" b="0" i="0" u="none" strike="noStrike" cap="none" normalizeH="0" baseline="0" dirty="0">
              <a:ln>
                <a:noFill/>
              </a:ln>
              <a:solidFill>
                <a:schemeClr val="tx1"/>
              </a:solidFill>
              <a:effectLst/>
              <a:latin typeface="Arial" pitchFamily="34"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sz="2000" b="0" i="0" u="none" strike="noStrike" cap="none" normalizeH="0" baseline="0" dirty="0">
                <a:ln>
                  <a:noFill/>
                </a:ln>
                <a:solidFill>
                  <a:schemeClr val="tx1"/>
                </a:solidFill>
                <a:effectLst/>
                <a:latin typeface="Comic Sans MS" pitchFamily="66" charset="0"/>
                <a:ea typeface="Times New Roman" pitchFamily="18" charset="0"/>
                <a:cs typeface="Arial" pitchFamily="34" charset="0"/>
                <a:sym typeface="Wingdings" pitchFamily="2" charset="2"/>
              </a:rPr>
              <a:t>Pour les traitements, n’indiquer dans cette partie  que les familles thérapeutiques et leur mode d’administration.</a:t>
            </a:r>
          </a:p>
        </p:txBody>
      </p:sp>
      <p:sp>
        <p:nvSpPr>
          <p:cNvPr id="4" name="Espace réservé du pied de page 3"/>
          <p:cNvSpPr>
            <a:spLocks noGrp="1"/>
          </p:cNvSpPr>
          <p:nvPr>
            <p:ph type="ftr" sz="quarter" idx="11"/>
          </p:nvPr>
        </p:nvSpPr>
        <p:spPr>
          <a:xfrm>
            <a:off x="3124200" y="6356350"/>
            <a:ext cx="2895600" cy="365125"/>
          </a:xfrm>
        </p:spPr>
        <p:txBody>
          <a:bodyPr/>
          <a:lstStyle/>
          <a:p>
            <a:endParaRPr lang="fr-BE"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83568" y="404664"/>
            <a:ext cx="7992888"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t>Projet de soins</a:t>
            </a:r>
            <a:endParaRPr lang="fr-FR" dirty="0"/>
          </a:p>
        </p:txBody>
      </p:sp>
      <p:sp>
        <p:nvSpPr>
          <p:cNvPr id="27649" name="Rectangle 1"/>
          <p:cNvSpPr>
            <a:spLocks noChangeArrowheads="1"/>
          </p:cNvSpPr>
          <p:nvPr/>
        </p:nvSpPr>
        <p:spPr bwMode="auto">
          <a:xfrm>
            <a:off x="0" y="1738998"/>
            <a:ext cx="91440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630238" algn="l"/>
              </a:tabLst>
            </a:pPr>
            <a:r>
              <a:rPr kumimoji="0" lang="fr-FR" sz="2000" b="1" i="0" u="sng" strike="noStrike" cap="none" normalizeH="0" baseline="0" dirty="0">
                <a:ln>
                  <a:noFill/>
                </a:ln>
                <a:solidFill>
                  <a:schemeClr val="tx1"/>
                </a:solidFill>
                <a:effectLst/>
                <a:latin typeface="Comic Sans MS" pitchFamily="66" charset="0"/>
                <a:ea typeface="Times New Roman" pitchFamily="18" charset="0"/>
                <a:cs typeface="Arial" pitchFamily="34" charset="0"/>
              </a:rPr>
              <a:t>Devenir:</a:t>
            </a:r>
            <a:endParaRPr kumimoji="0" lang="fr-FR" sz="20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630238" algn="l"/>
              </a:tabLst>
            </a:pPr>
            <a:r>
              <a:rPr kumimoji="0" lang="fr-FR" sz="2000" b="1" i="0" u="none" strike="noStrike" cap="none" normalizeH="0" baseline="0" dirty="0">
                <a:ln>
                  <a:noFill/>
                </a:ln>
                <a:solidFill>
                  <a:schemeClr val="tx1"/>
                </a:solidFill>
                <a:effectLst/>
                <a:latin typeface="Comic Sans MS" pitchFamily="66" charset="0"/>
                <a:ea typeface="Times New Roman" pitchFamily="18" charset="0"/>
                <a:cs typeface="Arial" pitchFamily="34" charset="0"/>
              </a:rPr>
              <a:t>    </a:t>
            </a:r>
            <a:r>
              <a:rPr kumimoji="0" lang="fr-FR" sz="2000" b="1" i="0" u="none" strike="noStrike" cap="none" normalizeH="0" baseline="0" dirty="0">
                <a:ln>
                  <a:noFill/>
                </a:ln>
                <a:solidFill>
                  <a:schemeClr val="tx1"/>
                </a:solidFill>
                <a:effectLst/>
                <a:latin typeface="Comic Sans MS" pitchFamily="66" charset="0"/>
                <a:ea typeface="Times New Roman" pitchFamily="18" charset="0"/>
                <a:cs typeface="Arial" pitchFamily="34" charset="0"/>
                <a:sym typeface="Wingdings" pitchFamily="2" charset="2"/>
              </a:rPr>
              <a:t></a:t>
            </a:r>
            <a:r>
              <a:rPr kumimoji="0" lang="fr-FR" sz="2000" b="1" i="0" u="none" strike="noStrike" cap="none" normalizeH="0" baseline="0" dirty="0">
                <a:ln>
                  <a:noFill/>
                </a:ln>
                <a:solidFill>
                  <a:schemeClr val="tx1"/>
                </a:solidFill>
                <a:effectLst/>
                <a:latin typeface="Comic Sans MS" pitchFamily="66" charset="0"/>
                <a:ea typeface="Times New Roman" pitchFamily="18" charset="0"/>
                <a:cs typeface="Arial" pitchFamily="34" charset="0"/>
              </a:rPr>
              <a:t> 2 .2.1 </a:t>
            </a:r>
            <a:r>
              <a:rPr kumimoji="0" lang="fr-FR" sz="2000" b="1" i="0" u="sng" strike="noStrike" cap="none" normalizeH="0" baseline="0" dirty="0">
                <a:ln>
                  <a:noFill/>
                </a:ln>
                <a:solidFill>
                  <a:schemeClr val="tx1"/>
                </a:solidFill>
                <a:effectLst/>
                <a:latin typeface="Comic Sans MS" pitchFamily="66" charset="0"/>
                <a:ea typeface="Times New Roman" pitchFamily="18" charset="0"/>
                <a:cs typeface="Arial" pitchFamily="34" charset="0"/>
                <a:sym typeface="Wingdings" pitchFamily="2" charset="2"/>
              </a:rPr>
              <a:t>Projet à court terme</a:t>
            </a:r>
            <a:r>
              <a:rPr kumimoji="0" lang="fr-FR" sz="2000" b="1" i="0" u="none" strike="noStrike" cap="none" normalizeH="0" baseline="0" dirty="0">
                <a:ln>
                  <a:noFill/>
                </a:ln>
                <a:solidFill>
                  <a:schemeClr val="tx1"/>
                </a:solidFill>
                <a:effectLst/>
                <a:latin typeface="Comic Sans MS" pitchFamily="66" charset="0"/>
                <a:ea typeface="Times New Roman" pitchFamily="18" charset="0"/>
                <a:cs typeface="Arial" pitchFamily="34" charset="0"/>
                <a:sym typeface="Wingdings" pitchFamily="2" charset="2"/>
              </a:rPr>
              <a:t> :</a:t>
            </a:r>
            <a:endParaRPr kumimoji="0" lang="fr-FR" sz="2000" b="0" i="0" u="none" strike="noStrike" cap="none" normalizeH="0" baseline="0" dirty="0">
              <a:ln>
                <a:noFill/>
              </a:ln>
              <a:solidFill>
                <a:schemeClr val="tx1"/>
              </a:solidFill>
              <a:effectLst/>
              <a:latin typeface="Arial" pitchFamily="34"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Char char="•"/>
              <a:tabLst>
                <a:tab pos="630238" algn="l"/>
              </a:tabLst>
            </a:pPr>
            <a:r>
              <a:rPr kumimoji="0" lang="fr-FR" sz="2000" b="1" i="0" u="none" strike="noStrike" cap="none" normalizeH="0" baseline="0" dirty="0">
                <a:ln>
                  <a:noFill/>
                </a:ln>
                <a:solidFill>
                  <a:schemeClr val="tx1"/>
                </a:solidFill>
                <a:effectLst/>
                <a:latin typeface="Comic Sans MS" pitchFamily="66" charset="0"/>
                <a:ea typeface="Times New Roman" pitchFamily="18" charset="0"/>
                <a:cs typeface="Arial" pitchFamily="34" charset="0"/>
                <a:sym typeface="Wingdings" pitchFamily="2" charset="2"/>
              </a:rPr>
              <a:t>La prise en charge dans les heures ou jours qui suivent  (soins, examens, changement de structure, retour à domicile, </a:t>
            </a:r>
            <a:r>
              <a:rPr kumimoji="0" lang="fr-FR" sz="2000" b="1" i="0" u="none" strike="noStrike" cap="none" normalizeH="0" baseline="0" dirty="0" err="1">
                <a:ln>
                  <a:noFill/>
                </a:ln>
                <a:solidFill>
                  <a:schemeClr val="tx1"/>
                </a:solidFill>
                <a:effectLst/>
                <a:latin typeface="Comic Sans MS" pitchFamily="66" charset="0"/>
                <a:ea typeface="Times New Roman" pitchFamily="18" charset="0"/>
                <a:cs typeface="Arial" pitchFamily="34" charset="0"/>
                <a:sym typeface="Wingdings" pitchFamily="2" charset="2"/>
              </a:rPr>
              <a:t>etc</a:t>
            </a:r>
            <a:r>
              <a:rPr kumimoji="0" lang="fr-FR" sz="2000" b="1" i="0" u="none" strike="noStrike" cap="none" normalizeH="0" baseline="0" dirty="0">
                <a:ln>
                  <a:noFill/>
                </a:ln>
                <a:solidFill>
                  <a:schemeClr val="tx1"/>
                </a:solidFill>
                <a:effectLst/>
                <a:latin typeface="Comic Sans MS" pitchFamily="66" charset="0"/>
                <a:ea typeface="Times New Roman" pitchFamily="18" charset="0"/>
                <a:cs typeface="Arial" pitchFamily="34" charset="0"/>
                <a:sym typeface="Wingdings" pitchFamily="2" charset="2"/>
              </a:rPr>
              <a:t>…)</a:t>
            </a:r>
            <a:endParaRPr kumimoji="0" lang="fr-FR" sz="2000" b="1" i="0" u="none" strike="noStrike" cap="none" normalizeH="0" baseline="0" dirty="0">
              <a:ln>
                <a:noFill/>
              </a:ln>
              <a:solidFill>
                <a:schemeClr val="tx1"/>
              </a:solidFill>
              <a:effectLst/>
              <a:latin typeface="Arial" pitchFamily="34"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Char char="•"/>
              <a:tabLst>
                <a:tab pos="630238" algn="l"/>
              </a:tabLst>
            </a:pPr>
            <a:r>
              <a:rPr kumimoji="0" lang="fr-FR" sz="2000" b="1" i="0" u="none" strike="noStrike" cap="none" normalizeH="0" baseline="0" dirty="0">
                <a:ln>
                  <a:noFill/>
                </a:ln>
                <a:solidFill>
                  <a:schemeClr val="tx1"/>
                </a:solidFill>
                <a:effectLst/>
                <a:latin typeface="Comic Sans MS" pitchFamily="66" charset="0"/>
                <a:ea typeface="Times New Roman" pitchFamily="18" charset="0"/>
                <a:cs typeface="Arial" pitchFamily="34" charset="0"/>
                <a:sym typeface="Wingdings" pitchFamily="2" charset="2"/>
              </a:rPr>
              <a:t>Les soins éducatifs et/ou l’éducation thérapeutique</a:t>
            </a:r>
            <a:endParaRPr kumimoji="0" lang="fr-FR" sz="2000" b="1" i="0" u="none" strike="noStrike" cap="none" normalizeH="0" baseline="0" dirty="0">
              <a:ln>
                <a:noFill/>
              </a:ln>
              <a:solidFill>
                <a:schemeClr val="tx1"/>
              </a:solidFill>
              <a:effectLst/>
              <a:latin typeface="Arial" pitchFamily="34"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Char char="•"/>
              <a:tabLst>
                <a:tab pos="630238" algn="l"/>
              </a:tabLst>
            </a:pPr>
            <a:r>
              <a:rPr kumimoji="0" lang="fr-FR" sz="2000" b="1" i="0" u="none" strike="noStrike" cap="none" normalizeH="0" baseline="0" dirty="0">
                <a:ln>
                  <a:noFill/>
                </a:ln>
                <a:solidFill>
                  <a:schemeClr val="tx1"/>
                </a:solidFill>
                <a:effectLst/>
                <a:latin typeface="Comic Sans MS" pitchFamily="66" charset="0"/>
                <a:ea typeface="Times New Roman" pitchFamily="18" charset="0"/>
                <a:cs typeface="Arial" pitchFamily="34" charset="0"/>
                <a:sym typeface="Wingdings" pitchFamily="2" charset="2"/>
              </a:rPr>
              <a:t>Le contrat de  soins, les éléments de soins ou de projet négociés, </a:t>
            </a:r>
            <a:r>
              <a:rPr kumimoji="0" lang="fr-FR" sz="2000" b="1" i="0" u="none" strike="noStrike" cap="none" normalizeH="0" baseline="0" dirty="0" err="1">
                <a:ln>
                  <a:noFill/>
                </a:ln>
                <a:solidFill>
                  <a:schemeClr val="tx1"/>
                </a:solidFill>
                <a:effectLst/>
                <a:latin typeface="Comic Sans MS" pitchFamily="66" charset="0"/>
                <a:ea typeface="Times New Roman" pitchFamily="18" charset="0"/>
                <a:cs typeface="Arial" pitchFamily="34" charset="0"/>
                <a:sym typeface="Wingdings" pitchFamily="2" charset="2"/>
              </a:rPr>
              <a:t>etc</a:t>
            </a:r>
            <a:r>
              <a:rPr kumimoji="0" lang="fr-FR" sz="2000" b="1" i="0" u="none" strike="noStrike" cap="none" normalizeH="0" baseline="0" dirty="0">
                <a:ln>
                  <a:noFill/>
                </a:ln>
                <a:solidFill>
                  <a:schemeClr val="tx1"/>
                </a:solidFill>
                <a:effectLst/>
                <a:latin typeface="Comic Sans MS" pitchFamily="66" charset="0"/>
                <a:ea typeface="Times New Roman" pitchFamily="18" charset="0"/>
                <a:cs typeface="Arial" pitchFamily="34" charset="0"/>
                <a:sym typeface="Wingdings" pitchFamily="2" charset="2"/>
              </a:rPr>
              <a:t>….</a:t>
            </a:r>
            <a:endParaRPr kumimoji="0" lang="fr-FR" sz="2000" b="1" i="0" u="none" strike="noStrike" cap="none" normalizeH="0" baseline="0" dirty="0">
              <a:ln>
                <a:noFill/>
              </a:ln>
              <a:solidFill>
                <a:schemeClr val="tx1"/>
              </a:solidFill>
              <a:effectLst/>
              <a:latin typeface="Arial" pitchFamily="34"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630238" algn="l"/>
              </a:tabLst>
            </a:pPr>
            <a:r>
              <a:rPr kumimoji="0" lang="fr-FR" sz="2000" b="1" i="0" u="none" strike="noStrike" cap="none" normalizeH="0" baseline="0" dirty="0">
                <a:ln>
                  <a:noFill/>
                </a:ln>
                <a:solidFill>
                  <a:schemeClr val="tx1"/>
                </a:solidFill>
                <a:effectLst/>
                <a:latin typeface="Comic Sans MS" pitchFamily="66" charset="0"/>
                <a:ea typeface="Times New Roman" pitchFamily="18" charset="0"/>
                <a:cs typeface="Arial" pitchFamily="34" charset="0"/>
                <a:sym typeface="Wingdings" pitchFamily="2" charset="2"/>
              </a:rPr>
              <a:t>   </a:t>
            </a:r>
            <a:r>
              <a:rPr kumimoji="0" lang="fr-FR" sz="2000" b="1" i="0" u="none" strike="noStrike" cap="none" normalizeH="0" baseline="0" dirty="0">
                <a:ln>
                  <a:noFill/>
                </a:ln>
                <a:solidFill>
                  <a:schemeClr val="tx1"/>
                </a:solidFill>
                <a:effectLst/>
                <a:latin typeface="Comic Sans MS" pitchFamily="66" charset="0"/>
                <a:ea typeface="Times New Roman" pitchFamily="18" charset="0"/>
                <a:cs typeface="Arial" pitchFamily="34" charset="0"/>
              </a:rPr>
              <a:t> 2.2 .2 </a:t>
            </a:r>
            <a:r>
              <a:rPr kumimoji="0" lang="fr-FR" sz="2000" b="1" i="0" u="sng" strike="noStrike" cap="none" normalizeH="0" baseline="0" dirty="0">
                <a:ln>
                  <a:noFill/>
                </a:ln>
                <a:solidFill>
                  <a:schemeClr val="tx1"/>
                </a:solidFill>
                <a:effectLst/>
                <a:latin typeface="Comic Sans MS" pitchFamily="66" charset="0"/>
                <a:ea typeface="Times New Roman" pitchFamily="18" charset="0"/>
                <a:cs typeface="Arial" pitchFamily="34" charset="0"/>
                <a:sym typeface="Wingdings" pitchFamily="2" charset="2"/>
              </a:rPr>
              <a:t>Projet à plus long terme</a:t>
            </a:r>
            <a:endParaRPr kumimoji="0" lang="fr-FR" sz="2000" b="0" i="0" u="none" strike="noStrike" cap="none" normalizeH="0" baseline="0" dirty="0">
              <a:ln>
                <a:noFill/>
              </a:ln>
              <a:solidFill>
                <a:schemeClr val="tx1"/>
              </a:solidFill>
              <a:effectLst/>
              <a:latin typeface="Arial" pitchFamily="34"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Char char="•"/>
              <a:tabLst>
                <a:tab pos="630238" algn="l"/>
              </a:tabLst>
            </a:pPr>
            <a:r>
              <a:rPr kumimoji="0" lang="fr-FR" sz="2000" b="1" i="0" u="none" strike="noStrike" cap="none" normalizeH="0" baseline="0" dirty="0">
                <a:ln>
                  <a:noFill/>
                </a:ln>
                <a:solidFill>
                  <a:schemeClr val="tx1"/>
                </a:solidFill>
                <a:effectLst/>
                <a:latin typeface="Comic Sans MS" pitchFamily="66" charset="0"/>
                <a:ea typeface="Times New Roman" pitchFamily="18" charset="0"/>
                <a:cs typeface="Arial" pitchFamily="34" charset="0"/>
                <a:sym typeface="Wingdings" pitchFamily="2" charset="2"/>
              </a:rPr>
              <a:t>La prise en charge en soins de suite, en réadaptation, en réhabilitation, à domicile </a:t>
            </a:r>
            <a:endParaRPr kumimoji="0" lang="fr-FR" sz="2000" b="1" i="0" u="none" strike="noStrike" cap="none" normalizeH="0" baseline="0" dirty="0">
              <a:ln>
                <a:noFill/>
              </a:ln>
              <a:solidFill>
                <a:schemeClr val="tx1"/>
              </a:solidFill>
              <a:effectLst/>
              <a:latin typeface="Arial" pitchFamily="34"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Char char="•"/>
              <a:tabLst>
                <a:tab pos="630238" algn="l"/>
              </a:tabLst>
            </a:pPr>
            <a:r>
              <a:rPr kumimoji="0" lang="fr-FR" sz="2000" b="1" i="0" u="none" strike="noStrike" cap="none" normalizeH="0" baseline="0" dirty="0">
                <a:ln>
                  <a:noFill/>
                </a:ln>
                <a:solidFill>
                  <a:schemeClr val="tx1"/>
                </a:solidFill>
                <a:effectLst/>
                <a:latin typeface="Comic Sans MS" pitchFamily="66" charset="0"/>
                <a:ea typeface="Times New Roman" pitchFamily="18" charset="0"/>
                <a:cs typeface="Arial" pitchFamily="34" charset="0"/>
                <a:sym typeface="Wingdings" pitchFamily="2" charset="2"/>
              </a:rPr>
              <a:t>  Les soins éducatifs et/ou éducation thérapeutique</a:t>
            </a:r>
            <a:endParaRPr kumimoji="0" lang="fr-FR" sz="2000" b="1" i="0" u="none" strike="noStrike" cap="none" normalizeH="0" baseline="0" dirty="0">
              <a:ln>
                <a:noFill/>
              </a:ln>
              <a:solidFill>
                <a:schemeClr val="tx1"/>
              </a:solidFill>
              <a:effectLst/>
              <a:latin typeface="Arial" pitchFamily="34"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Char char="•"/>
              <a:tabLst>
                <a:tab pos="630238" algn="l"/>
              </a:tabLst>
            </a:pPr>
            <a:r>
              <a:rPr kumimoji="0" lang="fr-FR" sz="2000" b="1" i="0" u="none" strike="noStrike" cap="none" normalizeH="0" baseline="0" dirty="0">
                <a:ln>
                  <a:noFill/>
                </a:ln>
                <a:solidFill>
                  <a:schemeClr val="tx1"/>
                </a:solidFill>
                <a:effectLst/>
                <a:latin typeface="Comic Sans MS" pitchFamily="66" charset="0"/>
                <a:ea typeface="Times New Roman" pitchFamily="18" charset="0"/>
                <a:cs typeface="Arial" pitchFamily="34" charset="0"/>
                <a:sym typeface="Wingdings" pitchFamily="2" charset="2"/>
              </a:rPr>
              <a:t>  Le  contrat de soins, les éléments de soins ou de projet négociés, alternative au mode de prise en charge hospitalier (intra, extra), travail en réseau </a:t>
            </a:r>
            <a:r>
              <a:rPr kumimoji="0" lang="fr-FR" sz="2000" b="1" i="0" u="none" strike="noStrike" cap="none" normalizeH="0" baseline="0" dirty="0" err="1">
                <a:ln>
                  <a:noFill/>
                </a:ln>
                <a:solidFill>
                  <a:schemeClr val="tx1"/>
                </a:solidFill>
                <a:effectLst/>
                <a:latin typeface="Comic Sans MS" pitchFamily="66" charset="0"/>
                <a:ea typeface="Times New Roman" pitchFamily="18" charset="0"/>
                <a:cs typeface="Arial" pitchFamily="34" charset="0"/>
                <a:sym typeface="Wingdings" pitchFamily="2" charset="2"/>
              </a:rPr>
              <a:t>etc</a:t>
            </a:r>
            <a:r>
              <a:rPr kumimoji="0" lang="fr-FR" sz="2000" b="1" i="0" u="none" strike="noStrike" cap="none" normalizeH="0" baseline="0" dirty="0">
                <a:ln>
                  <a:noFill/>
                </a:ln>
                <a:solidFill>
                  <a:schemeClr val="tx1"/>
                </a:solidFill>
                <a:effectLst/>
                <a:latin typeface="Comic Sans MS" pitchFamily="66" charset="0"/>
                <a:ea typeface="Times New Roman" pitchFamily="18" charset="0"/>
                <a:cs typeface="Arial" pitchFamily="34" charset="0"/>
                <a:sym typeface="Wingdings" pitchFamily="2" charset="2"/>
              </a:rPr>
              <a:t> …)</a:t>
            </a:r>
          </a:p>
        </p:txBody>
      </p:sp>
      <p:sp>
        <p:nvSpPr>
          <p:cNvPr id="4" name="Espace réservé du pied de page 3"/>
          <p:cNvSpPr>
            <a:spLocks noGrp="1"/>
          </p:cNvSpPr>
          <p:nvPr>
            <p:ph type="ftr" sz="quarter" idx="11"/>
          </p:nvPr>
        </p:nvSpPr>
        <p:spPr/>
        <p:txBody>
          <a:bodyPr/>
          <a:lstStyle/>
          <a:p>
            <a:endParaRPr lang="fr-BE" dirty="0"/>
          </a:p>
        </p:txBody>
      </p:sp>
    </p:spTree>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1854</Words>
  <Application>Microsoft Office PowerPoint</Application>
  <PresentationFormat>Affichage à l'écran (4:3)</PresentationFormat>
  <Paragraphs>225</Paragraphs>
  <Slides>19</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19</vt:i4>
      </vt:variant>
    </vt:vector>
  </HeadingPairs>
  <TitlesOfParts>
    <vt:vector size="25" baseType="lpstr">
      <vt:lpstr>Arial</vt:lpstr>
      <vt:lpstr>Calibri</vt:lpstr>
      <vt:lpstr>Comic Sans MS</vt:lpstr>
      <vt:lpstr>Times New Roman</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Georges Veronique</dc:creator>
  <cp:lastModifiedBy>Charon Anne-Mélanie</cp:lastModifiedBy>
  <cp:revision>11</cp:revision>
  <dcterms:created xsi:type="dcterms:W3CDTF">2015-06-10T13:35:58Z</dcterms:created>
  <dcterms:modified xsi:type="dcterms:W3CDTF">2023-09-08T06:03:43Z</dcterms:modified>
</cp:coreProperties>
</file>