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0" r:id="rId21"/>
    <p:sldId id="281" r:id="rId22"/>
    <p:sldId id="282" r:id="rId23"/>
    <p:sldId id="283" r:id="rId24"/>
    <p:sldId id="284" r:id="rId25"/>
    <p:sldId id="285" r:id="rId26"/>
    <p:sldId id="275" r:id="rId27"/>
    <p:sldId id="276" r:id="rId28"/>
    <p:sldId id="277" r:id="rId29"/>
    <p:sldId id="278" r:id="rId30"/>
    <p:sldId id="279"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F2D8E-77C7-4208-AC05-BB3DEBE5262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F0830DA-A231-458B-A6B2-03ACFD2E30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DCD8AF8-C35A-4907-857A-4ED4EDDFF5F8}"/>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5" name="Espace réservé du pied de page 4">
            <a:extLst>
              <a:ext uri="{FF2B5EF4-FFF2-40B4-BE49-F238E27FC236}">
                <a16:creationId xmlns:a16="http://schemas.microsoft.com/office/drawing/2014/main" id="{FE286E59-B773-430E-A933-82F685155B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6BF013-508A-4491-BBCD-EC44B9551A3C}"/>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97134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1E44B-6B33-40F1-88FA-C5FAFBF44CE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1F1360E-D80E-4377-B357-18965C745AE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C78D61A-A633-434D-BB1E-2445D2BA23F9}"/>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5" name="Espace réservé du pied de page 4">
            <a:extLst>
              <a:ext uri="{FF2B5EF4-FFF2-40B4-BE49-F238E27FC236}">
                <a16:creationId xmlns:a16="http://schemas.microsoft.com/office/drawing/2014/main" id="{A9DEE946-50DE-4D58-867B-28724BAEA36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33956FE-816B-44D6-9D3C-1DFD06560C23}"/>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169557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8809137-2EC2-4D3D-B5DB-32ABE98A974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F2A57A9-59D4-4576-9613-00F53181B59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E26E649-14A5-4245-B3AC-7A651FA98E8B}"/>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5" name="Espace réservé du pied de page 4">
            <a:extLst>
              <a:ext uri="{FF2B5EF4-FFF2-40B4-BE49-F238E27FC236}">
                <a16:creationId xmlns:a16="http://schemas.microsoft.com/office/drawing/2014/main" id="{D49D5815-E127-4511-A448-CC306690C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A928644-0FA4-4338-AB0D-BD94F39F6B88}"/>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34938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D852AE-45AF-492D-9BEA-7DA2362D98A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9C425D-D077-439F-878B-339F871F883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C20CB5-ED31-4338-A3F5-2398C2207BDB}"/>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5" name="Espace réservé du pied de page 4">
            <a:extLst>
              <a:ext uri="{FF2B5EF4-FFF2-40B4-BE49-F238E27FC236}">
                <a16:creationId xmlns:a16="http://schemas.microsoft.com/office/drawing/2014/main" id="{3BD24EAC-5C0E-4813-8BCD-3DBD3F4E20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14FE57-6518-4AFD-B007-9CD05182F57D}"/>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978035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87D4CF-E97D-4429-9759-BB885A68590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481F648-3F91-46F3-8BCF-1B6966C00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747C3A0-96B0-4ED9-AA43-0E17FE9DA239}"/>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5" name="Espace réservé du pied de page 4">
            <a:extLst>
              <a:ext uri="{FF2B5EF4-FFF2-40B4-BE49-F238E27FC236}">
                <a16:creationId xmlns:a16="http://schemas.microsoft.com/office/drawing/2014/main" id="{87DEA340-4D68-4D5A-8226-240D00F2D0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C4AD47-B6DC-4AD5-B87C-40F5430BD1EF}"/>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59786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3A783-618A-4735-9098-73AA21FFB30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8309A74-CD35-4BA6-A27C-E2B1961F7DC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640D5A-C669-47B3-9D4B-77951BE7BD2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2AA6C78-A979-4A82-9F95-6284D1DA2FEE}"/>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6" name="Espace réservé du pied de page 5">
            <a:extLst>
              <a:ext uri="{FF2B5EF4-FFF2-40B4-BE49-F238E27FC236}">
                <a16:creationId xmlns:a16="http://schemas.microsoft.com/office/drawing/2014/main" id="{5ABDD08C-60E7-4CD0-BA69-6A5C7AA0C3E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75F8EB-D9CE-429E-A440-C2BFFDA65610}"/>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352996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61E5B-C72A-4AD0-A8DD-D389E293264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35C6129-1883-4A84-916D-B44533B3A4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346FBD1-6E9B-444F-8CB4-4A519C3363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1987494-E205-4313-9650-C70816B0E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1C6E7DB-9BA4-4F57-8208-1EEB8E97E75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BF22F58-373A-45F3-9E23-037FD498F9AA}"/>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8" name="Espace réservé du pied de page 7">
            <a:extLst>
              <a:ext uri="{FF2B5EF4-FFF2-40B4-BE49-F238E27FC236}">
                <a16:creationId xmlns:a16="http://schemas.microsoft.com/office/drawing/2014/main" id="{BC3A7F86-69C4-4931-A6A0-E0E9D9DB49E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30233C7-A988-43DA-BFB6-1471A2E1F1A6}"/>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334854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B30A52-9DF5-4980-9528-AC0207BF182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7EFA6CF-031E-4152-B4C9-8BA945607579}"/>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4" name="Espace réservé du pied de page 3">
            <a:extLst>
              <a:ext uri="{FF2B5EF4-FFF2-40B4-BE49-F238E27FC236}">
                <a16:creationId xmlns:a16="http://schemas.microsoft.com/office/drawing/2014/main" id="{75446007-1646-4113-A4FB-FE18B39B40F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04FC7E5-7A89-495C-BEF9-84B9F2BFF34E}"/>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68346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085A456-A79B-4735-B324-149912C9A37C}"/>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3" name="Espace réservé du pied de page 2">
            <a:extLst>
              <a:ext uri="{FF2B5EF4-FFF2-40B4-BE49-F238E27FC236}">
                <a16:creationId xmlns:a16="http://schemas.microsoft.com/office/drawing/2014/main" id="{80281ABC-A086-4F08-966C-4BC0D6945FB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AEA2175-E621-4EC1-A546-4B31E64C9404}"/>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256143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DEF15C-A15E-4B45-BD2E-1C61815520E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FFE608D-D86C-4D00-BAEF-B4BA9312D2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773D9F0-BFD3-4DFF-97B6-6A5F26A84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92A1D29-BD54-46FB-BE82-D0F6E488AF4E}"/>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6" name="Espace réservé du pied de page 5">
            <a:extLst>
              <a:ext uri="{FF2B5EF4-FFF2-40B4-BE49-F238E27FC236}">
                <a16:creationId xmlns:a16="http://schemas.microsoft.com/office/drawing/2014/main" id="{37D0D7F7-D236-45B3-A3E7-9AA5B15741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1B3FCE3-149C-4B8A-911C-16FA06C60741}"/>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51136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CFDDE-8D31-41C4-9573-526EE89F50B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A3C740E-F811-44EE-98AE-DB8B44AE4F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C20045B-5910-49A3-BB14-4A94B074F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C2DDAF7-1496-413A-8268-0D748C7C26DE}"/>
              </a:ext>
            </a:extLst>
          </p:cNvPr>
          <p:cNvSpPr>
            <a:spLocks noGrp="1"/>
          </p:cNvSpPr>
          <p:nvPr>
            <p:ph type="dt" sz="half" idx="10"/>
          </p:nvPr>
        </p:nvSpPr>
        <p:spPr/>
        <p:txBody>
          <a:bodyPr/>
          <a:lstStyle/>
          <a:p>
            <a:fld id="{30D9061B-325D-4A8E-8EBF-E50AFB0C75E8}" type="datetimeFigureOut">
              <a:rPr lang="fr-FR" smtClean="0"/>
              <a:t>29/09/2023</a:t>
            </a:fld>
            <a:endParaRPr lang="fr-FR"/>
          </a:p>
        </p:txBody>
      </p:sp>
      <p:sp>
        <p:nvSpPr>
          <p:cNvPr id="6" name="Espace réservé du pied de page 5">
            <a:extLst>
              <a:ext uri="{FF2B5EF4-FFF2-40B4-BE49-F238E27FC236}">
                <a16:creationId xmlns:a16="http://schemas.microsoft.com/office/drawing/2014/main" id="{D26FF5EB-320E-4570-92E9-09258665243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2CBD0DA-0FF2-4A4F-8A7D-DEA6222E3796}"/>
              </a:ext>
            </a:extLst>
          </p:cNvPr>
          <p:cNvSpPr>
            <a:spLocks noGrp="1"/>
          </p:cNvSpPr>
          <p:nvPr>
            <p:ph type="sldNum" sz="quarter" idx="12"/>
          </p:nvPr>
        </p:nvSpPr>
        <p:spPr/>
        <p:txBody>
          <a:bodyPr/>
          <a:lstStyle/>
          <a:p>
            <a:fld id="{1B5181D2-4C20-4133-B1E5-E0677BC37ED8}" type="slidenum">
              <a:rPr lang="fr-FR" smtClean="0"/>
              <a:t>‹N°›</a:t>
            </a:fld>
            <a:endParaRPr lang="fr-FR"/>
          </a:p>
        </p:txBody>
      </p:sp>
    </p:spTree>
    <p:extLst>
      <p:ext uri="{BB962C8B-B14F-4D97-AF65-F5344CB8AC3E}">
        <p14:creationId xmlns:p14="http://schemas.microsoft.com/office/powerpoint/2010/main" val="8758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4B360B0-5375-4021-8AAA-CB422D5C11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520863-4F7B-48BB-8B77-1AC6CFC961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DB3EACE-5ED2-4AB1-B7EA-17EDC3F275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9061B-325D-4A8E-8EBF-E50AFB0C75E8}" type="datetimeFigureOut">
              <a:rPr lang="fr-FR" smtClean="0"/>
              <a:t>29/09/2023</a:t>
            </a:fld>
            <a:endParaRPr lang="fr-FR"/>
          </a:p>
        </p:txBody>
      </p:sp>
      <p:sp>
        <p:nvSpPr>
          <p:cNvPr id="5" name="Espace réservé du pied de page 4">
            <a:extLst>
              <a:ext uri="{FF2B5EF4-FFF2-40B4-BE49-F238E27FC236}">
                <a16:creationId xmlns:a16="http://schemas.microsoft.com/office/drawing/2014/main" id="{5F00A394-D15A-42C6-A4F6-C64019148B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14AB028-3D37-4D78-90A0-046A7CEA58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181D2-4C20-4133-B1E5-E0677BC37ED8}" type="slidenum">
              <a:rPr lang="fr-FR" smtClean="0"/>
              <a:t>‹N°›</a:t>
            </a:fld>
            <a:endParaRPr lang="fr-FR"/>
          </a:p>
        </p:txBody>
      </p:sp>
    </p:spTree>
    <p:extLst>
      <p:ext uri="{BB962C8B-B14F-4D97-AF65-F5344CB8AC3E}">
        <p14:creationId xmlns:p14="http://schemas.microsoft.com/office/powerpoint/2010/main" val="3822720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A1D426-055E-42E5-B476-1C4880CC9862}"/>
              </a:ext>
            </a:extLst>
          </p:cNvPr>
          <p:cNvSpPr>
            <a:spLocks noGrp="1"/>
          </p:cNvSpPr>
          <p:nvPr>
            <p:ph type="ctrTitle"/>
          </p:nvPr>
        </p:nvSpPr>
        <p:spPr/>
        <p:txBody>
          <a:bodyPr/>
          <a:lstStyle/>
          <a:p>
            <a:r>
              <a:rPr lang="fr-FR" dirty="0"/>
              <a:t>Chemins cliniques</a:t>
            </a:r>
          </a:p>
        </p:txBody>
      </p:sp>
      <p:sp>
        <p:nvSpPr>
          <p:cNvPr id="3" name="Sous-titre 2">
            <a:extLst>
              <a:ext uri="{FF2B5EF4-FFF2-40B4-BE49-F238E27FC236}">
                <a16:creationId xmlns:a16="http://schemas.microsoft.com/office/drawing/2014/main" id="{3D1279D6-ED70-4C10-9F1A-D0B1AC5523BF}"/>
              </a:ext>
            </a:extLst>
          </p:cNvPr>
          <p:cNvSpPr>
            <a:spLocks noGrp="1"/>
          </p:cNvSpPr>
          <p:nvPr>
            <p:ph type="subTitle" idx="1"/>
          </p:nvPr>
        </p:nvSpPr>
        <p:spPr/>
        <p:txBody>
          <a:bodyPr>
            <a:normAutofit lnSpcReduction="10000"/>
          </a:bodyPr>
          <a:lstStyle/>
          <a:p>
            <a:r>
              <a:rPr lang="fr-FR" sz="3200" dirty="0"/>
              <a:t>U.E 3.2 S3</a:t>
            </a:r>
          </a:p>
          <a:p>
            <a:r>
              <a:rPr lang="fr-FR" sz="3200"/>
              <a:t>Promotion 2022/2025</a:t>
            </a:r>
            <a:endParaRPr lang="fr-FR" sz="3200" dirty="0"/>
          </a:p>
          <a:p>
            <a:r>
              <a:rPr lang="fr-FR" sz="3200" dirty="0"/>
              <a:t>Am Charon</a:t>
            </a:r>
          </a:p>
        </p:txBody>
      </p:sp>
    </p:spTree>
    <p:extLst>
      <p:ext uri="{BB962C8B-B14F-4D97-AF65-F5344CB8AC3E}">
        <p14:creationId xmlns:p14="http://schemas.microsoft.com/office/powerpoint/2010/main" val="596046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3CB308-570A-452A-A2D3-01E704BE30FC}"/>
              </a:ext>
            </a:extLst>
          </p:cNvPr>
          <p:cNvSpPr>
            <a:spLocks noGrp="1"/>
          </p:cNvSpPr>
          <p:nvPr>
            <p:ph type="title"/>
          </p:nvPr>
        </p:nvSpPr>
        <p:spPr/>
        <p:txBody>
          <a:bodyPr/>
          <a:lstStyle/>
          <a:p>
            <a:pPr algn="ctr"/>
            <a:r>
              <a:rPr lang="fr-FR" dirty="0"/>
              <a:t>Moyens</a:t>
            </a:r>
          </a:p>
        </p:txBody>
      </p:sp>
      <p:sp>
        <p:nvSpPr>
          <p:cNvPr id="3" name="Espace réservé du contenu 2">
            <a:extLst>
              <a:ext uri="{FF2B5EF4-FFF2-40B4-BE49-F238E27FC236}">
                <a16:creationId xmlns:a16="http://schemas.microsoft.com/office/drawing/2014/main" id="{67416A13-0E0B-40DC-8997-B40ECDA3919A}"/>
              </a:ext>
            </a:extLst>
          </p:cNvPr>
          <p:cNvSpPr>
            <a:spLocks noGrp="1"/>
          </p:cNvSpPr>
          <p:nvPr>
            <p:ph idx="1"/>
          </p:nvPr>
        </p:nvSpPr>
        <p:spPr/>
        <p:txBody>
          <a:bodyPr/>
          <a:lstStyle/>
          <a:p>
            <a:r>
              <a:rPr lang="fr-FR" dirty="0"/>
              <a:t>Leur rôle est de définir et de planifier les examens, les traitements, les soins, la prise en charge, afin de construire le chemin clinique. </a:t>
            </a:r>
          </a:p>
          <a:p>
            <a:endParaRPr lang="fr-FR" dirty="0"/>
          </a:p>
          <a:p>
            <a:r>
              <a:rPr lang="fr-FR" dirty="0"/>
              <a:t>Mais on peut trouver aussi dans les établissements de santé : </a:t>
            </a:r>
          </a:p>
          <a:p>
            <a:pPr>
              <a:buFontTx/>
              <a:buChar char="-"/>
            </a:pPr>
            <a:r>
              <a:rPr lang="fr-FR" dirty="0"/>
              <a:t>Le conseil de service, qui doit valider le chemin clinique. </a:t>
            </a:r>
          </a:p>
          <a:p>
            <a:pPr>
              <a:buFontTx/>
              <a:buChar char="-"/>
            </a:pPr>
            <a:r>
              <a:rPr lang="fr-FR" dirty="0"/>
              <a:t>La structure qualité de l’établissement qui doit être au minimum informée. Elle peut apporter son soutien à la démarche et arbitrer en cas de nécessité. </a:t>
            </a:r>
          </a:p>
        </p:txBody>
      </p:sp>
    </p:spTree>
    <p:extLst>
      <p:ext uri="{BB962C8B-B14F-4D97-AF65-F5344CB8AC3E}">
        <p14:creationId xmlns:p14="http://schemas.microsoft.com/office/powerpoint/2010/main" val="359706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1C0D75-DA54-4D37-902F-46D8EF2FC949}"/>
              </a:ext>
            </a:extLst>
          </p:cNvPr>
          <p:cNvSpPr>
            <a:spLocks noGrp="1"/>
          </p:cNvSpPr>
          <p:nvPr>
            <p:ph type="title"/>
          </p:nvPr>
        </p:nvSpPr>
        <p:spPr/>
        <p:txBody>
          <a:bodyPr/>
          <a:lstStyle/>
          <a:p>
            <a:pPr algn="ctr"/>
            <a:r>
              <a:rPr lang="fr-FR" dirty="0"/>
              <a:t>Moyens</a:t>
            </a:r>
          </a:p>
        </p:txBody>
      </p:sp>
      <p:sp>
        <p:nvSpPr>
          <p:cNvPr id="3" name="Espace réservé du contenu 2">
            <a:extLst>
              <a:ext uri="{FF2B5EF4-FFF2-40B4-BE49-F238E27FC236}">
                <a16:creationId xmlns:a16="http://schemas.microsoft.com/office/drawing/2014/main" id="{1DEF8558-3A02-4F55-AD24-E77E7E541A60}"/>
              </a:ext>
            </a:extLst>
          </p:cNvPr>
          <p:cNvSpPr>
            <a:spLocks noGrp="1"/>
          </p:cNvSpPr>
          <p:nvPr>
            <p:ph idx="1"/>
          </p:nvPr>
        </p:nvSpPr>
        <p:spPr/>
        <p:txBody>
          <a:bodyPr/>
          <a:lstStyle/>
          <a:p>
            <a:pPr>
              <a:buFontTx/>
              <a:buChar char="-"/>
            </a:pPr>
            <a:r>
              <a:rPr lang="fr-FR" dirty="0"/>
              <a:t>Les instances (exemple : comité de lutte contre les infections nosocomiales (CLIN)) qui seront informées de la conduite de la démarche et impliquées en fonction des besoins du projet</a:t>
            </a:r>
          </a:p>
          <a:p>
            <a:pPr>
              <a:buFontTx/>
              <a:buChar char="-"/>
            </a:pPr>
            <a:endParaRPr lang="fr-FR" dirty="0"/>
          </a:p>
          <a:p>
            <a:pPr>
              <a:buFontTx/>
              <a:buChar char="-"/>
            </a:pPr>
            <a:r>
              <a:rPr lang="fr-FR" dirty="0"/>
              <a:t>Les autres partenaires de soins : pharmacie, laboratoire, imagerie, établissements de santé, pharmaciens d’officine,…) peuvent être informés ou sollicités pour avis. </a:t>
            </a:r>
          </a:p>
        </p:txBody>
      </p:sp>
    </p:spTree>
    <p:extLst>
      <p:ext uri="{BB962C8B-B14F-4D97-AF65-F5344CB8AC3E}">
        <p14:creationId xmlns:p14="http://schemas.microsoft.com/office/powerpoint/2010/main" val="3005905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C79749-2B72-44FE-805B-518ABAF37B10}"/>
              </a:ext>
            </a:extLst>
          </p:cNvPr>
          <p:cNvSpPr>
            <a:spLocks noGrp="1"/>
          </p:cNvSpPr>
          <p:nvPr>
            <p:ph type="title"/>
          </p:nvPr>
        </p:nvSpPr>
        <p:spPr/>
        <p:txBody>
          <a:bodyPr/>
          <a:lstStyle/>
          <a:p>
            <a:pPr algn="ctr"/>
            <a:r>
              <a:rPr lang="fr-FR" dirty="0"/>
              <a:t>Moyens</a:t>
            </a:r>
          </a:p>
        </p:txBody>
      </p:sp>
      <p:sp>
        <p:nvSpPr>
          <p:cNvPr id="3" name="Espace réservé du contenu 2">
            <a:extLst>
              <a:ext uri="{FF2B5EF4-FFF2-40B4-BE49-F238E27FC236}">
                <a16:creationId xmlns:a16="http://schemas.microsoft.com/office/drawing/2014/main" id="{1746B0BA-5625-427E-BFCF-507915BDB0FD}"/>
              </a:ext>
            </a:extLst>
          </p:cNvPr>
          <p:cNvSpPr>
            <a:spLocks noGrp="1"/>
          </p:cNvSpPr>
          <p:nvPr>
            <p:ph idx="1"/>
          </p:nvPr>
        </p:nvSpPr>
        <p:spPr/>
        <p:txBody>
          <a:bodyPr/>
          <a:lstStyle/>
          <a:p>
            <a:r>
              <a:rPr lang="fr-FR" dirty="0"/>
              <a:t>L’infirmière a un rôle  dans : </a:t>
            </a:r>
          </a:p>
          <a:p>
            <a:pPr>
              <a:buFontTx/>
              <a:buChar char="-"/>
            </a:pPr>
            <a:r>
              <a:rPr lang="fr-FR" dirty="0"/>
              <a:t>La mise en œuvre et l’application des protocoles validés de prise en charge des patients</a:t>
            </a:r>
          </a:p>
          <a:p>
            <a:pPr>
              <a:buFontTx/>
              <a:buChar char="-"/>
            </a:pPr>
            <a:endParaRPr lang="fr-FR" dirty="0"/>
          </a:p>
          <a:p>
            <a:pPr>
              <a:buFontTx/>
              <a:buChar char="-"/>
            </a:pPr>
            <a:r>
              <a:rPr lang="fr-FR" dirty="0"/>
              <a:t>L’amélioration de la continuité des soins et la délivrance des soins de qualité aux patients (prescriptions médicamenteuses ou examens complémentaires, actions de prévention ou d’information, rééducation, définition des résultats attendus à la fin de chaque séquence de soins). </a:t>
            </a:r>
          </a:p>
        </p:txBody>
      </p:sp>
    </p:spTree>
    <p:extLst>
      <p:ext uri="{BB962C8B-B14F-4D97-AF65-F5344CB8AC3E}">
        <p14:creationId xmlns:p14="http://schemas.microsoft.com/office/powerpoint/2010/main" val="493842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7400EF-A883-4B6E-8B5B-DF38099E7068}"/>
              </a:ext>
            </a:extLst>
          </p:cNvPr>
          <p:cNvSpPr>
            <a:spLocks noGrp="1"/>
          </p:cNvSpPr>
          <p:nvPr>
            <p:ph type="title"/>
          </p:nvPr>
        </p:nvSpPr>
        <p:spPr/>
        <p:txBody>
          <a:bodyPr/>
          <a:lstStyle/>
          <a:p>
            <a:pPr algn="ctr"/>
            <a:r>
              <a:rPr lang="fr-FR" dirty="0"/>
              <a:t>Moyens</a:t>
            </a:r>
          </a:p>
        </p:txBody>
      </p:sp>
      <p:sp>
        <p:nvSpPr>
          <p:cNvPr id="3" name="Espace réservé du contenu 2">
            <a:extLst>
              <a:ext uri="{FF2B5EF4-FFF2-40B4-BE49-F238E27FC236}">
                <a16:creationId xmlns:a16="http://schemas.microsoft.com/office/drawing/2014/main" id="{901CE794-2CEC-48A5-ACCE-DAFE4058B646}"/>
              </a:ext>
            </a:extLst>
          </p:cNvPr>
          <p:cNvSpPr>
            <a:spLocks noGrp="1"/>
          </p:cNvSpPr>
          <p:nvPr>
            <p:ph idx="1"/>
          </p:nvPr>
        </p:nvSpPr>
        <p:spPr/>
        <p:txBody>
          <a:bodyPr/>
          <a:lstStyle/>
          <a:p>
            <a:pPr marL="0" indent="0">
              <a:buNone/>
            </a:pPr>
            <a:r>
              <a:rPr lang="fr-FR" dirty="0"/>
              <a:t>- L’amélioration de la coordination et de la communication entre les acteurs de cette prise en charge optimale. </a:t>
            </a:r>
          </a:p>
        </p:txBody>
      </p:sp>
    </p:spTree>
    <p:extLst>
      <p:ext uri="{BB962C8B-B14F-4D97-AF65-F5344CB8AC3E}">
        <p14:creationId xmlns:p14="http://schemas.microsoft.com/office/powerpoint/2010/main" val="362962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F773CB-3AE3-465C-B36C-1F64539CC1AD}"/>
              </a:ext>
            </a:extLst>
          </p:cNvPr>
          <p:cNvSpPr>
            <a:spLocks noGrp="1"/>
          </p:cNvSpPr>
          <p:nvPr>
            <p:ph type="title"/>
          </p:nvPr>
        </p:nvSpPr>
        <p:spPr/>
        <p:txBody>
          <a:bodyPr/>
          <a:lstStyle/>
          <a:p>
            <a:pPr algn="ctr"/>
            <a:r>
              <a:rPr lang="fr-FR" dirty="0"/>
              <a:t>Elaboration du chemin clinique</a:t>
            </a:r>
          </a:p>
        </p:txBody>
      </p:sp>
      <p:sp>
        <p:nvSpPr>
          <p:cNvPr id="3" name="Espace réservé du contenu 2">
            <a:extLst>
              <a:ext uri="{FF2B5EF4-FFF2-40B4-BE49-F238E27FC236}">
                <a16:creationId xmlns:a16="http://schemas.microsoft.com/office/drawing/2014/main" id="{A4C5F01A-3E1E-4304-9ED7-A0D4DED7500F}"/>
              </a:ext>
            </a:extLst>
          </p:cNvPr>
          <p:cNvSpPr>
            <a:spLocks noGrp="1"/>
          </p:cNvSpPr>
          <p:nvPr>
            <p:ph idx="1"/>
          </p:nvPr>
        </p:nvSpPr>
        <p:spPr/>
        <p:txBody>
          <a:bodyPr/>
          <a:lstStyle/>
          <a:p>
            <a:r>
              <a:rPr lang="fr-FR" dirty="0"/>
              <a:t>Elle se fait en 4 étapes selon la méthode PDCA de la roue de Deming. </a:t>
            </a:r>
          </a:p>
          <a:p>
            <a:endParaRPr lang="fr-FR" dirty="0"/>
          </a:p>
          <a:p>
            <a:r>
              <a:rPr lang="fr-FR" dirty="0"/>
              <a:t>L’implication d’une équipe pluridisciplinaire dans une démarche de qualité ne peut se faire que si cette équipe s’engage à évaluer et à améliorer ses pratiques. </a:t>
            </a:r>
          </a:p>
        </p:txBody>
      </p:sp>
    </p:spTree>
    <p:extLst>
      <p:ext uri="{BB962C8B-B14F-4D97-AF65-F5344CB8AC3E}">
        <p14:creationId xmlns:p14="http://schemas.microsoft.com/office/powerpoint/2010/main" val="143414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9E997B-D5E5-40F4-9DD9-D2E81727EAD5}"/>
              </a:ext>
            </a:extLst>
          </p:cNvPr>
          <p:cNvSpPr>
            <a:spLocks noGrp="1"/>
          </p:cNvSpPr>
          <p:nvPr>
            <p:ph type="title"/>
          </p:nvPr>
        </p:nvSpPr>
        <p:spPr/>
        <p:txBody>
          <a:bodyPr/>
          <a:lstStyle/>
          <a:p>
            <a:pPr algn="ctr"/>
            <a:r>
              <a:rPr lang="fr-FR"/>
              <a:t>Elaboration du chemin clinique</a:t>
            </a:r>
            <a:endParaRPr lang="fr-FR" dirty="0"/>
          </a:p>
        </p:txBody>
      </p:sp>
      <p:pic>
        <p:nvPicPr>
          <p:cNvPr id="1028" name="Picture 4" descr="Résultat d’images pour roue de deming chemin clinique">
            <a:extLst>
              <a:ext uri="{FF2B5EF4-FFF2-40B4-BE49-F238E27FC236}">
                <a16:creationId xmlns:a16="http://schemas.microsoft.com/office/drawing/2014/main" id="{A0182F3E-87E2-4B7A-BCA3-1AC8BA093B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8080" y="1690688"/>
            <a:ext cx="9469119" cy="4933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034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F0C042-D794-4E50-AB0D-A0FE37012FBF}"/>
              </a:ext>
            </a:extLst>
          </p:cNvPr>
          <p:cNvSpPr>
            <a:spLocks noGrp="1"/>
          </p:cNvSpPr>
          <p:nvPr>
            <p:ph type="title"/>
          </p:nvPr>
        </p:nvSpPr>
        <p:spPr/>
        <p:txBody>
          <a:bodyPr/>
          <a:lstStyle/>
          <a:p>
            <a:pPr algn="ctr"/>
            <a:r>
              <a:rPr lang="fr-FR" dirty="0"/>
              <a:t>Elaboration du chemin clinique</a:t>
            </a:r>
          </a:p>
        </p:txBody>
      </p:sp>
      <p:sp>
        <p:nvSpPr>
          <p:cNvPr id="3" name="Espace réservé du contenu 2">
            <a:extLst>
              <a:ext uri="{FF2B5EF4-FFF2-40B4-BE49-F238E27FC236}">
                <a16:creationId xmlns:a16="http://schemas.microsoft.com/office/drawing/2014/main" id="{3F51EFE2-52FF-45BB-8534-E96A5D161128}"/>
              </a:ext>
            </a:extLst>
          </p:cNvPr>
          <p:cNvSpPr>
            <a:spLocks noGrp="1"/>
          </p:cNvSpPr>
          <p:nvPr>
            <p:ph idx="1"/>
          </p:nvPr>
        </p:nvSpPr>
        <p:spPr/>
        <p:txBody>
          <a:bodyPr/>
          <a:lstStyle/>
          <a:p>
            <a:r>
              <a:rPr lang="fr-FR" dirty="0"/>
              <a:t>P: </a:t>
            </a:r>
          </a:p>
          <a:p>
            <a:pPr marL="0" indent="0">
              <a:buNone/>
            </a:pPr>
            <a:endParaRPr lang="fr-FR" dirty="0"/>
          </a:p>
          <a:p>
            <a:pPr marL="0" indent="0">
              <a:buNone/>
            </a:pPr>
            <a:r>
              <a:rPr lang="fr-FR" dirty="0"/>
              <a:t>-choisir la pathologie</a:t>
            </a:r>
          </a:p>
          <a:p>
            <a:pPr marL="0" indent="0">
              <a:buNone/>
            </a:pPr>
            <a:r>
              <a:rPr lang="fr-FR" dirty="0"/>
              <a:t>-acquérir la méthode du chemin clinique, de la conduite de projet et d’animation d’équipe</a:t>
            </a:r>
          </a:p>
          <a:p>
            <a:pPr marL="0" indent="0">
              <a:buNone/>
            </a:pPr>
            <a:r>
              <a:rPr lang="fr-FR" dirty="0"/>
              <a:t>- Déterminer l’organisation</a:t>
            </a:r>
          </a:p>
        </p:txBody>
      </p:sp>
    </p:spTree>
    <p:extLst>
      <p:ext uri="{BB962C8B-B14F-4D97-AF65-F5344CB8AC3E}">
        <p14:creationId xmlns:p14="http://schemas.microsoft.com/office/powerpoint/2010/main" val="329046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1B24A9-6E4A-4209-8EBD-84F85AA55DBA}"/>
              </a:ext>
            </a:extLst>
          </p:cNvPr>
          <p:cNvSpPr>
            <a:spLocks noGrp="1"/>
          </p:cNvSpPr>
          <p:nvPr>
            <p:ph type="title"/>
          </p:nvPr>
        </p:nvSpPr>
        <p:spPr/>
        <p:txBody>
          <a:bodyPr/>
          <a:lstStyle/>
          <a:p>
            <a:pPr algn="ctr"/>
            <a:r>
              <a:rPr lang="fr-FR" dirty="0"/>
              <a:t>Elaboration du chemin clinique</a:t>
            </a:r>
          </a:p>
        </p:txBody>
      </p:sp>
      <p:sp>
        <p:nvSpPr>
          <p:cNvPr id="3" name="Espace réservé du contenu 2">
            <a:extLst>
              <a:ext uri="{FF2B5EF4-FFF2-40B4-BE49-F238E27FC236}">
                <a16:creationId xmlns:a16="http://schemas.microsoft.com/office/drawing/2014/main" id="{04B8A81F-825F-4C31-BECB-0B89BA0D2443}"/>
              </a:ext>
            </a:extLst>
          </p:cNvPr>
          <p:cNvSpPr>
            <a:spLocks noGrp="1"/>
          </p:cNvSpPr>
          <p:nvPr>
            <p:ph idx="1"/>
          </p:nvPr>
        </p:nvSpPr>
        <p:spPr/>
        <p:txBody>
          <a:bodyPr/>
          <a:lstStyle/>
          <a:p>
            <a:r>
              <a:rPr lang="fr-FR" dirty="0"/>
              <a:t>D:</a:t>
            </a:r>
          </a:p>
          <a:p>
            <a:endParaRPr lang="fr-FR" dirty="0"/>
          </a:p>
          <a:p>
            <a:pPr>
              <a:buFontTx/>
              <a:buChar char="-"/>
            </a:pPr>
            <a:r>
              <a:rPr lang="fr-FR" dirty="0"/>
              <a:t>Décrire le processus </a:t>
            </a:r>
          </a:p>
          <a:p>
            <a:pPr>
              <a:buFontTx/>
              <a:buChar char="-"/>
            </a:pPr>
            <a:r>
              <a:rPr lang="fr-FR" dirty="0"/>
              <a:t>Analyser la littérature</a:t>
            </a:r>
          </a:p>
          <a:p>
            <a:pPr>
              <a:buFontTx/>
              <a:buChar char="-"/>
            </a:pPr>
            <a:r>
              <a:rPr lang="fr-FR" dirty="0"/>
              <a:t>Élaborer le chemin clinique</a:t>
            </a:r>
          </a:p>
          <a:p>
            <a:pPr>
              <a:buFontTx/>
              <a:buChar char="-"/>
            </a:pPr>
            <a:r>
              <a:rPr lang="fr-FR" dirty="0"/>
              <a:t>Élaborer la fiche d’analyse des écarts</a:t>
            </a:r>
          </a:p>
          <a:p>
            <a:pPr>
              <a:buFontTx/>
              <a:buChar char="-"/>
            </a:pPr>
            <a:r>
              <a:rPr lang="fr-FR" dirty="0"/>
              <a:t>Mettre en œuvre le chemin clinique</a:t>
            </a:r>
          </a:p>
        </p:txBody>
      </p:sp>
    </p:spTree>
    <p:extLst>
      <p:ext uri="{BB962C8B-B14F-4D97-AF65-F5344CB8AC3E}">
        <p14:creationId xmlns:p14="http://schemas.microsoft.com/office/powerpoint/2010/main" val="4088500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DF49C8-F1B5-41ED-A1FE-2504AACE0069}"/>
              </a:ext>
            </a:extLst>
          </p:cNvPr>
          <p:cNvSpPr>
            <a:spLocks noGrp="1"/>
          </p:cNvSpPr>
          <p:nvPr>
            <p:ph type="title"/>
          </p:nvPr>
        </p:nvSpPr>
        <p:spPr/>
        <p:txBody>
          <a:bodyPr/>
          <a:lstStyle/>
          <a:p>
            <a:pPr algn="ctr"/>
            <a:r>
              <a:rPr lang="fr-FR" dirty="0"/>
              <a:t>Elaboration du chemin clinique</a:t>
            </a:r>
          </a:p>
        </p:txBody>
      </p:sp>
      <p:sp>
        <p:nvSpPr>
          <p:cNvPr id="3" name="Espace réservé du contenu 2">
            <a:extLst>
              <a:ext uri="{FF2B5EF4-FFF2-40B4-BE49-F238E27FC236}">
                <a16:creationId xmlns:a16="http://schemas.microsoft.com/office/drawing/2014/main" id="{77C8D4EC-6F13-4897-82EB-2FC0A7EDE10D}"/>
              </a:ext>
            </a:extLst>
          </p:cNvPr>
          <p:cNvSpPr>
            <a:spLocks noGrp="1"/>
          </p:cNvSpPr>
          <p:nvPr>
            <p:ph idx="1"/>
          </p:nvPr>
        </p:nvSpPr>
        <p:spPr/>
        <p:txBody>
          <a:bodyPr/>
          <a:lstStyle/>
          <a:p>
            <a:r>
              <a:rPr lang="fr-FR" dirty="0"/>
              <a:t>C :</a:t>
            </a:r>
          </a:p>
          <a:p>
            <a:endParaRPr lang="fr-FR" dirty="0"/>
          </a:p>
          <a:p>
            <a:pPr>
              <a:buFontTx/>
              <a:buChar char="-"/>
            </a:pPr>
            <a:r>
              <a:rPr lang="fr-FR" dirty="0"/>
              <a:t>Mesurer l’impact sur les protocoles et processus et la satisfaction des professionnels</a:t>
            </a:r>
          </a:p>
          <a:p>
            <a:pPr marL="0" indent="0">
              <a:buNone/>
            </a:pPr>
            <a:endParaRPr lang="fr-FR" dirty="0"/>
          </a:p>
          <a:p>
            <a:pPr>
              <a:buFontTx/>
              <a:buChar char="-"/>
            </a:pPr>
            <a:r>
              <a:rPr lang="fr-FR" dirty="0"/>
              <a:t>Évaluer le chemin clinique</a:t>
            </a:r>
          </a:p>
        </p:txBody>
      </p:sp>
    </p:spTree>
    <p:extLst>
      <p:ext uri="{BB962C8B-B14F-4D97-AF65-F5344CB8AC3E}">
        <p14:creationId xmlns:p14="http://schemas.microsoft.com/office/powerpoint/2010/main" val="79692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8C8435-C180-4A9B-B65B-87A57DDE8838}"/>
              </a:ext>
            </a:extLst>
          </p:cNvPr>
          <p:cNvSpPr>
            <a:spLocks noGrp="1"/>
          </p:cNvSpPr>
          <p:nvPr>
            <p:ph type="title"/>
          </p:nvPr>
        </p:nvSpPr>
        <p:spPr/>
        <p:txBody>
          <a:bodyPr/>
          <a:lstStyle/>
          <a:p>
            <a:pPr algn="ctr"/>
            <a:r>
              <a:rPr lang="fr-FR" dirty="0"/>
              <a:t>Elaboration du chemin clinique</a:t>
            </a:r>
          </a:p>
        </p:txBody>
      </p:sp>
      <p:sp>
        <p:nvSpPr>
          <p:cNvPr id="3" name="Espace réservé du contenu 2">
            <a:extLst>
              <a:ext uri="{FF2B5EF4-FFF2-40B4-BE49-F238E27FC236}">
                <a16:creationId xmlns:a16="http://schemas.microsoft.com/office/drawing/2014/main" id="{A601A603-DCCD-462A-95E3-979759C80727}"/>
              </a:ext>
            </a:extLst>
          </p:cNvPr>
          <p:cNvSpPr>
            <a:spLocks noGrp="1"/>
          </p:cNvSpPr>
          <p:nvPr>
            <p:ph idx="1"/>
          </p:nvPr>
        </p:nvSpPr>
        <p:spPr/>
        <p:txBody>
          <a:bodyPr/>
          <a:lstStyle/>
          <a:p>
            <a:r>
              <a:rPr lang="fr-FR" dirty="0"/>
              <a:t>A :</a:t>
            </a:r>
          </a:p>
          <a:p>
            <a:endParaRPr lang="fr-FR" dirty="0"/>
          </a:p>
          <a:p>
            <a:pPr>
              <a:buFontTx/>
              <a:buChar char="-"/>
            </a:pPr>
            <a:r>
              <a:rPr lang="fr-FR" dirty="0"/>
              <a:t>Mettre en œuvre les actions correctives</a:t>
            </a:r>
          </a:p>
          <a:p>
            <a:pPr marL="0" indent="0">
              <a:buNone/>
            </a:pPr>
            <a:endParaRPr lang="fr-FR" dirty="0"/>
          </a:p>
          <a:p>
            <a:pPr>
              <a:buFontTx/>
              <a:buChar char="-"/>
            </a:pPr>
            <a:r>
              <a:rPr lang="fr-FR" dirty="0"/>
              <a:t>Actualiser le chemin clinique</a:t>
            </a:r>
          </a:p>
        </p:txBody>
      </p:sp>
    </p:spTree>
    <p:extLst>
      <p:ext uri="{BB962C8B-B14F-4D97-AF65-F5344CB8AC3E}">
        <p14:creationId xmlns:p14="http://schemas.microsoft.com/office/powerpoint/2010/main" val="184207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39187B-228B-4158-82BD-CAE4304B3C87}"/>
              </a:ext>
            </a:extLst>
          </p:cNvPr>
          <p:cNvSpPr>
            <a:spLocks noGrp="1"/>
          </p:cNvSpPr>
          <p:nvPr>
            <p:ph type="title"/>
          </p:nvPr>
        </p:nvSpPr>
        <p:spPr/>
        <p:txBody>
          <a:bodyPr/>
          <a:lstStyle/>
          <a:p>
            <a:pPr algn="ctr"/>
            <a:r>
              <a:rPr lang="fr-FR" dirty="0"/>
              <a:t>Définition</a:t>
            </a:r>
          </a:p>
        </p:txBody>
      </p:sp>
      <p:sp>
        <p:nvSpPr>
          <p:cNvPr id="3" name="Espace réservé du contenu 2">
            <a:extLst>
              <a:ext uri="{FF2B5EF4-FFF2-40B4-BE49-F238E27FC236}">
                <a16:creationId xmlns:a16="http://schemas.microsoft.com/office/drawing/2014/main" id="{411F63EA-EA70-4DD2-AFC1-E51BEC2F9B4B}"/>
              </a:ext>
            </a:extLst>
          </p:cNvPr>
          <p:cNvSpPr>
            <a:spLocks noGrp="1"/>
          </p:cNvSpPr>
          <p:nvPr>
            <p:ph idx="1"/>
          </p:nvPr>
        </p:nvSpPr>
        <p:spPr/>
        <p:txBody>
          <a:bodyPr/>
          <a:lstStyle/>
          <a:p>
            <a:r>
              <a:rPr lang="fr-FR" dirty="0"/>
              <a:t>Le chemin clinique a été créé par Karen </a:t>
            </a:r>
            <a:r>
              <a:rPr lang="fr-FR" dirty="0" err="1"/>
              <a:t>Zander</a:t>
            </a:r>
            <a:r>
              <a:rPr lang="fr-FR" dirty="0"/>
              <a:t> en 1985. </a:t>
            </a:r>
          </a:p>
          <a:p>
            <a:pPr marL="0" indent="0">
              <a:buNone/>
            </a:pPr>
            <a:endParaRPr lang="fr-FR" dirty="0"/>
          </a:p>
          <a:p>
            <a:r>
              <a:rPr lang="fr-FR" dirty="0"/>
              <a:t>Cette méthode arrive au Québec en 1989.</a:t>
            </a:r>
          </a:p>
          <a:p>
            <a:pPr marL="0" indent="0">
              <a:buNone/>
            </a:pPr>
            <a:endParaRPr lang="fr-FR" dirty="0"/>
          </a:p>
          <a:p>
            <a:r>
              <a:rPr lang="fr-FR" b="1" dirty="0"/>
              <a:t>C’est une méthode d’amélioration de la qualité des soins, qui décrit pour une pathologie déterminée, tous les éléments du processus de prise en charge suivant le parcours du patient au sein de l’institution.</a:t>
            </a:r>
          </a:p>
        </p:txBody>
      </p:sp>
    </p:spTree>
    <p:extLst>
      <p:ext uri="{BB962C8B-B14F-4D97-AF65-F5344CB8AC3E}">
        <p14:creationId xmlns:p14="http://schemas.microsoft.com/office/powerpoint/2010/main" val="264382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B3A014-D60B-413A-A242-7C29FF6283F2}"/>
              </a:ext>
            </a:extLst>
          </p:cNvPr>
          <p:cNvSpPr>
            <a:spLocks noGrp="1"/>
          </p:cNvSpPr>
          <p:nvPr>
            <p:ph type="title"/>
          </p:nvPr>
        </p:nvSpPr>
        <p:spPr/>
        <p:txBody>
          <a:bodyPr/>
          <a:lstStyle/>
          <a:p>
            <a:pPr algn="ctr"/>
            <a:r>
              <a:rPr lang="fr-FR" dirty="0"/>
              <a:t>Exemple de chemin clinique</a:t>
            </a:r>
          </a:p>
        </p:txBody>
      </p:sp>
      <p:sp>
        <p:nvSpPr>
          <p:cNvPr id="3" name="Espace réservé du contenu 2">
            <a:extLst>
              <a:ext uri="{FF2B5EF4-FFF2-40B4-BE49-F238E27FC236}">
                <a16:creationId xmlns:a16="http://schemas.microsoft.com/office/drawing/2014/main" id="{AC78C4B4-573B-42DF-AD9A-109008288302}"/>
              </a:ext>
            </a:extLst>
          </p:cNvPr>
          <p:cNvSpPr>
            <a:spLocks noGrp="1"/>
          </p:cNvSpPr>
          <p:nvPr>
            <p:ph idx="1"/>
          </p:nvPr>
        </p:nvSpPr>
        <p:spPr/>
        <p:txBody>
          <a:bodyPr/>
          <a:lstStyle/>
          <a:p>
            <a:endParaRPr lang="fr-FR" dirty="0"/>
          </a:p>
          <a:p>
            <a:r>
              <a:rPr lang="fr-FR" dirty="0"/>
              <a:t>Exemple de chemin clinique appliqué à la prise en charge des lésions mammaires : journée préopératoire</a:t>
            </a:r>
          </a:p>
        </p:txBody>
      </p:sp>
    </p:spTree>
    <p:extLst>
      <p:ext uri="{BB962C8B-B14F-4D97-AF65-F5344CB8AC3E}">
        <p14:creationId xmlns:p14="http://schemas.microsoft.com/office/powerpoint/2010/main" val="2736085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FC162D2E-2A3E-447C-986D-166945A44AFA}"/>
              </a:ext>
            </a:extLst>
          </p:cNvPr>
          <p:cNvGraphicFramePr>
            <a:graphicFrameLocks noGrp="1"/>
          </p:cNvGraphicFramePr>
          <p:nvPr>
            <p:ph idx="1"/>
            <p:extLst>
              <p:ext uri="{D42A27DB-BD31-4B8C-83A1-F6EECF244321}">
                <p14:modId xmlns:p14="http://schemas.microsoft.com/office/powerpoint/2010/main" val="1685244915"/>
              </p:ext>
            </p:extLst>
          </p:nvPr>
        </p:nvGraphicFramePr>
        <p:xfrm>
          <a:off x="210151" y="91082"/>
          <a:ext cx="11771697" cy="6564430"/>
        </p:xfrm>
        <a:graphic>
          <a:graphicData uri="http://schemas.openxmlformats.org/drawingml/2006/table">
            <a:tbl>
              <a:tblPr firstRow="1" bandRow="1">
                <a:tableStyleId>{5C22544A-7EE6-4342-B048-85BDC9FD1C3A}</a:tableStyleId>
              </a:tblPr>
              <a:tblGrid>
                <a:gridCol w="2354340">
                  <a:extLst>
                    <a:ext uri="{9D8B030D-6E8A-4147-A177-3AD203B41FA5}">
                      <a16:colId xmlns:a16="http://schemas.microsoft.com/office/drawing/2014/main" val="60885712"/>
                    </a:ext>
                  </a:extLst>
                </a:gridCol>
                <a:gridCol w="5856009">
                  <a:extLst>
                    <a:ext uri="{9D8B030D-6E8A-4147-A177-3AD203B41FA5}">
                      <a16:colId xmlns:a16="http://schemas.microsoft.com/office/drawing/2014/main" val="2146610801"/>
                    </a:ext>
                  </a:extLst>
                </a:gridCol>
                <a:gridCol w="847023">
                  <a:extLst>
                    <a:ext uri="{9D8B030D-6E8A-4147-A177-3AD203B41FA5}">
                      <a16:colId xmlns:a16="http://schemas.microsoft.com/office/drawing/2014/main" val="2524989384"/>
                    </a:ext>
                  </a:extLst>
                </a:gridCol>
                <a:gridCol w="1135781">
                  <a:extLst>
                    <a:ext uri="{9D8B030D-6E8A-4147-A177-3AD203B41FA5}">
                      <a16:colId xmlns:a16="http://schemas.microsoft.com/office/drawing/2014/main" val="2682120646"/>
                    </a:ext>
                  </a:extLst>
                </a:gridCol>
                <a:gridCol w="1578544">
                  <a:extLst>
                    <a:ext uri="{9D8B030D-6E8A-4147-A177-3AD203B41FA5}">
                      <a16:colId xmlns:a16="http://schemas.microsoft.com/office/drawing/2014/main" val="1590996969"/>
                    </a:ext>
                  </a:extLst>
                </a:gridCol>
              </a:tblGrid>
              <a:tr h="327259">
                <a:tc gridSpan="5">
                  <a:txBody>
                    <a:bodyPr/>
                    <a:lstStyle/>
                    <a:p>
                      <a:pPr algn="ctr"/>
                      <a:r>
                        <a:rPr lang="fr-FR" dirty="0"/>
                        <a:t>J-1</a:t>
                      </a: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442473991"/>
                  </a:ext>
                </a:extLst>
              </a:tr>
              <a:tr h="500514">
                <a:tc>
                  <a:txBody>
                    <a:bodyPr/>
                    <a:lstStyle/>
                    <a:p>
                      <a:r>
                        <a:rPr lang="fr-FR" dirty="0"/>
                        <a:t>Objectifs cliniques</a:t>
                      </a:r>
                    </a:p>
                  </a:txBody>
                  <a:tcPr/>
                </a:tc>
                <a:tc gridSpan="4">
                  <a:txBody>
                    <a:bodyPr/>
                    <a:lstStyle/>
                    <a:p>
                      <a:r>
                        <a:rPr lang="fr-FR" dirty="0"/>
                        <a:t>Préparation de la patiente pour l’intervention chirurgicale/Confort psychique de la patiente</a:t>
                      </a: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994738784"/>
                  </a:ext>
                </a:extLst>
              </a:tr>
              <a:tr h="477165">
                <a:tc>
                  <a:txBody>
                    <a:bodyPr/>
                    <a:lstStyle/>
                    <a:p>
                      <a:r>
                        <a:rPr lang="fr-FR" dirty="0"/>
                        <a:t>Objectifs patiente</a:t>
                      </a:r>
                    </a:p>
                  </a:txBody>
                  <a:tcPr/>
                </a:tc>
                <a:tc gridSpan="4">
                  <a:txBody>
                    <a:bodyPr/>
                    <a:lstStyle/>
                    <a:p>
                      <a:r>
                        <a:rPr lang="fr-FR" dirty="0"/>
                        <a:t>Information de la patiente/ Compréhension du projet thérapeutique/Prise en compte de l’anxiété</a:t>
                      </a: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409425750"/>
                  </a:ext>
                </a:extLst>
              </a:tr>
              <a:tr h="340982">
                <a:tc>
                  <a:txBody>
                    <a:bodyPr/>
                    <a:lstStyle/>
                    <a:p>
                      <a:r>
                        <a:rPr lang="fr-FR" dirty="0"/>
                        <a:t>Actes</a:t>
                      </a:r>
                    </a:p>
                  </a:txBody>
                  <a:tcPr/>
                </a:tc>
                <a:tc>
                  <a:txBody>
                    <a:bodyPr/>
                    <a:lstStyle/>
                    <a:p>
                      <a:endParaRPr lang="fr-FR"/>
                    </a:p>
                  </a:txBody>
                  <a:tcPr/>
                </a:tc>
                <a:tc>
                  <a:txBody>
                    <a:bodyPr/>
                    <a:lstStyle/>
                    <a:p>
                      <a:pPr algn="ctr"/>
                      <a:r>
                        <a:rPr lang="fr-FR" dirty="0"/>
                        <a:t>Heure</a:t>
                      </a:r>
                    </a:p>
                  </a:txBody>
                  <a:tcPr/>
                </a:tc>
                <a:tc>
                  <a:txBody>
                    <a:bodyPr/>
                    <a:lstStyle/>
                    <a:p>
                      <a:pPr algn="ctr"/>
                      <a:r>
                        <a:rPr lang="fr-FR" dirty="0"/>
                        <a:t>signature</a:t>
                      </a:r>
                    </a:p>
                  </a:txBody>
                  <a:tcPr/>
                </a:tc>
                <a:tc>
                  <a:txBody>
                    <a:bodyPr/>
                    <a:lstStyle/>
                    <a:p>
                      <a:pPr algn="ctr"/>
                      <a:r>
                        <a:rPr lang="fr-FR" dirty="0"/>
                        <a:t>commentaire</a:t>
                      </a:r>
                    </a:p>
                  </a:txBody>
                  <a:tcPr/>
                </a:tc>
                <a:extLst>
                  <a:ext uri="{0D108BD9-81ED-4DB2-BD59-A6C34878D82A}">
                    <a16:rowId xmlns:a16="http://schemas.microsoft.com/office/drawing/2014/main" val="3882963542"/>
                  </a:ext>
                </a:extLst>
              </a:tr>
              <a:tr h="375385">
                <a:tc>
                  <a:txBody>
                    <a:bodyPr/>
                    <a:lstStyle/>
                    <a:p>
                      <a:r>
                        <a:rPr lang="fr-FR" dirty="0"/>
                        <a:t>Consultations/visites</a:t>
                      </a:r>
                    </a:p>
                  </a:txBody>
                  <a:tcPr/>
                </a:tc>
                <a:tc>
                  <a:txBody>
                    <a:bodyPr/>
                    <a:lstStyle/>
                    <a:p>
                      <a:r>
                        <a:rPr lang="fr-FR" dirty="0"/>
                        <a:t>Visite </a:t>
                      </a:r>
                      <a:r>
                        <a:rPr lang="fr-FR" dirty="0" err="1"/>
                        <a:t>pré-anesthésique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3685554563"/>
                  </a:ext>
                </a:extLst>
              </a:tr>
              <a:tr h="365760">
                <a:tc>
                  <a:txBody>
                    <a:bodyPr/>
                    <a:lstStyle/>
                    <a:p>
                      <a:r>
                        <a:rPr lang="fr-FR" dirty="0"/>
                        <a:t>Examens compl.</a:t>
                      </a:r>
                    </a:p>
                  </a:txBody>
                  <a:tcPr/>
                </a:tc>
                <a:tc>
                  <a:txBody>
                    <a:bodyPr/>
                    <a:lstStyle/>
                    <a:p>
                      <a:r>
                        <a:rPr lang="fr-FR" dirty="0"/>
                        <a:t>RAI/ Selon prescriptions</a:t>
                      </a: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3900703670"/>
                  </a:ext>
                </a:extLst>
              </a:tr>
              <a:tr h="477165">
                <a:tc>
                  <a:txBody>
                    <a:bodyPr/>
                    <a:lstStyle/>
                    <a:p>
                      <a:r>
                        <a:rPr lang="fr-FR" dirty="0"/>
                        <a:t>Traitements médicamenteux</a:t>
                      </a:r>
                    </a:p>
                  </a:txBody>
                  <a:tcPr/>
                </a:tc>
                <a:tc>
                  <a:txBody>
                    <a:bodyPr/>
                    <a:lstStyle/>
                    <a:p>
                      <a:r>
                        <a:rPr lang="fr-FR" dirty="0"/>
                        <a:t>Traitement personnel/ Selon prescription (</a:t>
                      </a:r>
                      <a:r>
                        <a:rPr lang="fr-FR" dirty="0" err="1"/>
                        <a:t>cf</a:t>
                      </a:r>
                      <a:r>
                        <a:rPr lang="fr-FR" dirty="0"/>
                        <a:t> feuille de PM)</a:t>
                      </a: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39490330"/>
                  </a:ext>
                </a:extLst>
              </a:tr>
              <a:tr h="336170">
                <a:tc>
                  <a:txBody>
                    <a:bodyPr/>
                    <a:lstStyle/>
                    <a:p>
                      <a:r>
                        <a:rPr lang="fr-FR" dirty="0"/>
                        <a:t>Soins</a:t>
                      </a:r>
                    </a:p>
                  </a:txBody>
                  <a:tcPr/>
                </a:tc>
                <a:tc>
                  <a:txBody>
                    <a:bodyPr/>
                    <a:lstStyle/>
                    <a:p>
                      <a:r>
                        <a:rPr lang="fr-FR" dirty="0"/>
                        <a:t>Douche/Dépilation</a:t>
                      </a:r>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4161996055"/>
                  </a:ext>
                </a:extLst>
              </a:tr>
              <a:tr h="413172">
                <a:tc>
                  <a:txBody>
                    <a:bodyPr/>
                    <a:lstStyle/>
                    <a:p>
                      <a:r>
                        <a:rPr lang="fr-FR" dirty="0"/>
                        <a:t>Surveillance</a:t>
                      </a:r>
                    </a:p>
                  </a:txBody>
                  <a:tcPr/>
                </a:tc>
                <a:tc>
                  <a:txBody>
                    <a:bodyPr/>
                    <a:lstStyle/>
                    <a:p>
                      <a:r>
                        <a:rPr lang="fr-FR" dirty="0"/>
                        <a:t>Paramètres : pouls, TA, température/ évaluation de l’anxiété</a:t>
                      </a: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252448735"/>
                  </a:ext>
                </a:extLst>
              </a:tr>
              <a:tr h="385010">
                <a:tc>
                  <a:txBody>
                    <a:bodyPr/>
                    <a:lstStyle/>
                    <a:p>
                      <a:r>
                        <a:rPr lang="fr-FR" dirty="0"/>
                        <a:t>Alimentation</a:t>
                      </a:r>
                    </a:p>
                  </a:txBody>
                  <a:tcPr/>
                </a:tc>
                <a:tc>
                  <a:txBody>
                    <a:bodyPr/>
                    <a:lstStyle/>
                    <a:p>
                      <a:r>
                        <a:rPr lang="fr-FR" dirty="0"/>
                        <a:t>A jeun à partir de minuit</a:t>
                      </a: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3123168249"/>
                  </a:ext>
                </a:extLst>
              </a:tr>
              <a:tr h="288758">
                <a:tc>
                  <a:txBody>
                    <a:bodyPr/>
                    <a:lstStyle/>
                    <a:p>
                      <a:r>
                        <a:rPr lang="fr-FR" dirty="0"/>
                        <a:t>Activité</a:t>
                      </a:r>
                    </a:p>
                  </a:txBody>
                  <a:tcPr/>
                </a:tc>
                <a:tc>
                  <a:txBody>
                    <a:bodyPr/>
                    <a:lstStyle/>
                    <a:p>
                      <a:r>
                        <a:rPr lang="fr-FR" dirty="0"/>
                        <a:t>Normale</a:t>
                      </a: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4059475690"/>
                  </a:ext>
                </a:extLst>
              </a:tr>
              <a:tr h="477165">
                <a:tc>
                  <a:txBody>
                    <a:bodyPr/>
                    <a:lstStyle/>
                    <a:p>
                      <a:r>
                        <a:rPr lang="fr-FR" dirty="0"/>
                        <a:t>Recueil d’information/contrôle du dossier</a:t>
                      </a:r>
                    </a:p>
                  </a:txBody>
                  <a:tcPr/>
                </a:tc>
                <a:tc>
                  <a:txBody>
                    <a:bodyPr/>
                    <a:lstStyle/>
                    <a:p>
                      <a:r>
                        <a:rPr lang="fr-FR" dirty="0"/>
                        <a:t>Entretien d’accueil avec la patiente par l’IDE, recueil d’informations médicales, familiales, socioprofessionnelles, vérification du dossier, recueil des résultats des examens réalisés</a:t>
                      </a: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3511425372"/>
                  </a:ext>
                </a:extLst>
              </a:tr>
              <a:tr h="389824">
                <a:tc>
                  <a:txBody>
                    <a:bodyPr/>
                    <a:lstStyle/>
                    <a:p>
                      <a:r>
                        <a:rPr lang="fr-FR" dirty="0"/>
                        <a:t>Education/information</a:t>
                      </a:r>
                    </a:p>
                  </a:txBody>
                  <a:tcPr/>
                </a:tc>
                <a:tc>
                  <a:txBody>
                    <a:bodyPr/>
                    <a:lstStyle/>
                    <a:p>
                      <a:r>
                        <a:rPr lang="fr-FR" dirty="0"/>
                        <a:t>S’assurer de la bonne compréhension du projet chirurgical</a:t>
                      </a: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755358006"/>
                  </a:ext>
                </a:extLst>
              </a:tr>
              <a:tr h="351680">
                <a:tc>
                  <a:txBody>
                    <a:bodyPr/>
                    <a:lstStyle/>
                    <a:p>
                      <a:r>
                        <a:rPr lang="fr-FR" dirty="0"/>
                        <a:t>Résultats attendus</a:t>
                      </a:r>
                    </a:p>
                  </a:txBody>
                  <a:tcPr/>
                </a:tc>
                <a:tc>
                  <a:txBody>
                    <a:bodyPr/>
                    <a:lstStyle/>
                    <a:p>
                      <a:r>
                        <a:rPr lang="fr-FR" dirty="0"/>
                        <a:t>Patiente préparée pour l’intervention chirurgicale</a:t>
                      </a: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4001763017"/>
                  </a:ext>
                </a:extLst>
              </a:tr>
            </a:tbl>
          </a:graphicData>
        </a:graphic>
      </p:graphicFrame>
    </p:spTree>
    <p:extLst>
      <p:ext uri="{BB962C8B-B14F-4D97-AF65-F5344CB8AC3E}">
        <p14:creationId xmlns:p14="http://schemas.microsoft.com/office/powerpoint/2010/main" val="979624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0A77A6-0275-4C3C-8A79-F49244336F48}"/>
              </a:ext>
            </a:extLst>
          </p:cNvPr>
          <p:cNvSpPr>
            <a:spLocks noGrp="1"/>
          </p:cNvSpPr>
          <p:nvPr>
            <p:ph type="title"/>
          </p:nvPr>
        </p:nvSpPr>
        <p:spPr/>
        <p:txBody>
          <a:bodyPr/>
          <a:lstStyle/>
          <a:p>
            <a:r>
              <a:rPr lang="fr-FR" dirty="0"/>
              <a:t>Le choix des groupes homogènes de patients</a:t>
            </a:r>
          </a:p>
        </p:txBody>
      </p:sp>
      <p:sp>
        <p:nvSpPr>
          <p:cNvPr id="3" name="Espace réservé du contenu 2">
            <a:extLst>
              <a:ext uri="{FF2B5EF4-FFF2-40B4-BE49-F238E27FC236}">
                <a16:creationId xmlns:a16="http://schemas.microsoft.com/office/drawing/2014/main" id="{ED302719-644D-4A60-A48F-2FC6D162D2B2}"/>
              </a:ext>
            </a:extLst>
          </p:cNvPr>
          <p:cNvSpPr>
            <a:spLocks noGrp="1"/>
          </p:cNvSpPr>
          <p:nvPr>
            <p:ph idx="1"/>
          </p:nvPr>
        </p:nvSpPr>
        <p:spPr/>
        <p:txBody>
          <a:bodyPr/>
          <a:lstStyle/>
          <a:p>
            <a:r>
              <a:rPr lang="fr-FR" dirty="0"/>
              <a:t>Autre possibilité, il est possible de choisir des groupes homogènes de patients. </a:t>
            </a:r>
          </a:p>
          <a:p>
            <a:r>
              <a:rPr lang="fr-FR" dirty="0"/>
              <a:t>Exemple : </a:t>
            </a:r>
          </a:p>
          <a:p>
            <a:pPr>
              <a:buFontTx/>
              <a:buChar char="-"/>
            </a:pPr>
            <a:r>
              <a:rPr lang="fr-FR" dirty="0"/>
              <a:t>une filière de soins « personnes âgées » dès l’entrée aux urgences d’un établissement de santé.</a:t>
            </a:r>
          </a:p>
          <a:p>
            <a:pPr>
              <a:buFontTx/>
              <a:buChar char="-"/>
            </a:pPr>
            <a:r>
              <a:rPr lang="fr-FR" dirty="0"/>
              <a:t>Elle peut être distinguée en 2 groupes : celui des « personnes âgées non fragiles » et celui des « personnes âgées fragiles » défini à partir de critères précis. </a:t>
            </a:r>
          </a:p>
        </p:txBody>
      </p:sp>
    </p:spTree>
    <p:extLst>
      <p:ext uri="{BB962C8B-B14F-4D97-AF65-F5344CB8AC3E}">
        <p14:creationId xmlns:p14="http://schemas.microsoft.com/office/powerpoint/2010/main" val="3747593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EA1EF9-3566-415B-AF9E-EB5220B51668}"/>
              </a:ext>
            </a:extLst>
          </p:cNvPr>
          <p:cNvSpPr>
            <a:spLocks noGrp="1"/>
          </p:cNvSpPr>
          <p:nvPr>
            <p:ph type="title"/>
          </p:nvPr>
        </p:nvSpPr>
        <p:spPr/>
        <p:txBody>
          <a:bodyPr/>
          <a:lstStyle/>
          <a:p>
            <a:r>
              <a:rPr lang="fr-FR" dirty="0"/>
              <a:t>Le choix des groupes homogènes de patients</a:t>
            </a:r>
          </a:p>
        </p:txBody>
      </p:sp>
      <p:sp>
        <p:nvSpPr>
          <p:cNvPr id="3" name="Espace réservé du contenu 2">
            <a:extLst>
              <a:ext uri="{FF2B5EF4-FFF2-40B4-BE49-F238E27FC236}">
                <a16:creationId xmlns:a16="http://schemas.microsoft.com/office/drawing/2014/main" id="{58006874-EF6A-46AA-8BB6-50425DC06A4A}"/>
              </a:ext>
            </a:extLst>
          </p:cNvPr>
          <p:cNvSpPr>
            <a:spLocks noGrp="1"/>
          </p:cNvSpPr>
          <p:nvPr>
            <p:ph idx="1"/>
          </p:nvPr>
        </p:nvSpPr>
        <p:spPr/>
        <p:txBody>
          <a:bodyPr/>
          <a:lstStyle/>
          <a:p>
            <a:pPr>
              <a:buFontTx/>
              <a:buChar char="-"/>
            </a:pPr>
            <a:r>
              <a:rPr lang="fr-FR" dirty="0"/>
              <a:t>Dans la filière des « personnes âgées fragiles » sont intégrés plusieurs groupes homogènes de patients :</a:t>
            </a:r>
          </a:p>
          <a:p>
            <a:pPr>
              <a:buFont typeface="Wingdings" panose="05000000000000000000" pitchFamily="2" charset="2"/>
              <a:buChar char="Ø"/>
            </a:pPr>
            <a:r>
              <a:rPr lang="fr-FR" dirty="0"/>
              <a:t>Les personnes âgées fragiles « </a:t>
            </a:r>
            <a:r>
              <a:rPr lang="fr-FR" dirty="0" err="1"/>
              <a:t>chuteuses</a:t>
            </a:r>
            <a:r>
              <a:rPr lang="fr-FR" dirty="0"/>
              <a:t> »</a:t>
            </a:r>
          </a:p>
          <a:p>
            <a:pPr>
              <a:buFont typeface="Wingdings" panose="05000000000000000000" pitchFamily="2" charset="2"/>
              <a:buChar char="Ø"/>
            </a:pPr>
            <a:r>
              <a:rPr lang="fr-FR" dirty="0"/>
              <a:t>Les personnes âgées fragiles dénutries</a:t>
            </a:r>
          </a:p>
          <a:p>
            <a:pPr marL="0" indent="0">
              <a:buNone/>
            </a:pPr>
            <a:endParaRPr lang="fr-FR" dirty="0"/>
          </a:p>
          <a:p>
            <a:pPr marL="0" indent="0">
              <a:buNone/>
            </a:pPr>
            <a:r>
              <a:rPr lang="fr-FR" dirty="0"/>
              <a:t>Le groupe homogène choisi peut être d’autant plus affiné en intégrant des caractéristiques complémentaires, cliniques, familiales et sociales :</a:t>
            </a:r>
          </a:p>
          <a:p>
            <a:pPr>
              <a:buFont typeface="Wingdings" panose="05000000000000000000" pitchFamily="2" charset="2"/>
              <a:buChar char="Ø"/>
            </a:pPr>
            <a:r>
              <a:rPr lang="fr-FR" dirty="0"/>
              <a:t>Les personnes âgées fragiles « </a:t>
            </a:r>
            <a:r>
              <a:rPr lang="fr-FR" dirty="0" err="1"/>
              <a:t>chuteuses</a:t>
            </a:r>
            <a:r>
              <a:rPr lang="fr-FR" dirty="0"/>
              <a:t> » avec traumatisme aigu</a:t>
            </a:r>
          </a:p>
          <a:p>
            <a:pPr>
              <a:buFont typeface="Wingdings" panose="05000000000000000000" pitchFamily="2" charset="2"/>
              <a:buChar char="Ø"/>
            </a:pPr>
            <a:r>
              <a:rPr lang="fr-FR" dirty="0"/>
              <a:t>Les personnes âgées « </a:t>
            </a:r>
            <a:r>
              <a:rPr lang="fr-FR" dirty="0" err="1"/>
              <a:t>chuteuses</a:t>
            </a:r>
            <a:r>
              <a:rPr lang="fr-FR" dirty="0"/>
              <a:t> » sans traumatisme aigu</a:t>
            </a:r>
          </a:p>
        </p:txBody>
      </p:sp>
    </p:spTree>
    <p:extLst>
      <p:ext uri="{BB962C8B-B14F-4D97-AF65-F5344CB8AC3E}">
        <p14:creationId xmlns:p14="http://schemas.microsoft.com/office/powerpoint/2010/main" val="868617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8EBBCA-6256-4F51-9AEC-5A7D1B71742C}"/>
              </a:ext>
            </a:extLst>
          </p:cNvPr>
          <p:cNvSpPr>
            <a:spLocks noGrp="1"/>
          </p:cNvSpPr>
          <p:nvPr>
            <p:ph type="title"/>
          </p:nvPr>
        </p:nvSpPr>
        <p:spPr/>
        <p:txBody>
          <a:bodyPr/>
          <a:lstStyle/>
          <a:p>
            <a:r>
              <a:rPr lang="fr-FR" dirty="0"/>
              <a:t>Le choix des groupes homogènes de patients</a:t>
            </a:r>
          </a:p>
        </p:txBody>
      </p:sp>
      <p:sp>
        <p:nvSpPr>
          <p:cNvPr id="3" name="Espace réservé du contenu 2">
            <a:extLst>
              <a:ext uri="{FF2B5EF4-FFF2-40B4-BE49-F238E27FC236}">
                <a16:creationId xmlns:a16="http://schemas.microsoft.com/office/drawing/2014/main" id="{2F1C5F6D-D53F-466E-AD5F-44E24798CF54}"/>
              </a:ext>
            </a:extLst>
          </p:cNvPr>
          <p:cNvSpPr>
            <a:spLocks noGrp="1"/>
          </p:cNvSpPr>
          <p:nvPr>
            <p:ph idx="1"/>
          </p:nvPr>
        </p:nvSpPr>
        <p:spPr/>
        <p:txBody>
          <a:bodyPr/>
          <a:lstStyle/>
          <a:p>
            <a:pPr marL="0" indent="0">
              <a:buNone/>
            </a:pPr>
            <a:r>
              <a:rPr lang="fr-FR" dirty="0"/>
              <a:t>Plus le groupe homogène est précis, plus la problématique anticipée est complète. </a:t>
            </a:r>
          </a:p>
          <a:p>
            <a:pPr marL="0" indent="0">
              <a:buNone/>
            </a:pPr>
            <a:endParaRPr lang="fr-FR" dirty="0"/>
          </a:p>
          <a:p>
            <a:pPr marL="0" indent="0">
              <a:buNone/>
            </a:pPr>
            <a:r>
              <a:rPr lang="fr-FR" dirty="0"/>
              <a:t>Exemple d’une situation clinique prévalente : </a:t>
            </a:r>
          </a:p>
          <a:p>
            <a:pPr marL="0" indent="0">
              <a:buNone/>
            </a:pPr>
            <a:r>
              <a:rPr lang="fr-FR" dirty="0"/>
              <a:t>les personnes âgées de plus de 75 ans , ayant chuté à domicile, avec traumatismes associés (hors fractures). </a:t>
            </a:r>
          </a:p>
        </p:txBody>
      </p:sp>
    </p:spTree>
    <p:extLst>
      <p:ext uri="{BB962C8B-B14F-4D97-AF65-F5344CB8AC3E}">
        <p14:creationId xmlns:p14="http://schemas.microsoft.com/office/powerpoint/2010/main" val="257290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27BDDA-CAC6-4B76-AA89-7844EB052894}"/>
              </a:ext>
            </a:extLst>
          </p:cNvPr>
          <p:cNvSpPr>
            <a:spLocks noGrp="1"/>
          </p:cNvSpPr>
          <p:nvPr>
            <p:ph type="title"/>
          </p:nvPr>
        </p:nvSpPr>
        <p:spPr/>
        <p:txBody>
          <a:bodyPr/>
          <a:lstStyle/>
          <a:p>
            <a:r>
              <a:rPr lang="fr-FR" dirty="0"/>
              <a:t>Le choix des groupes homogènes de patients</a:t>
            </a:r>
          </a:p>
        </p:txBody>
      </p:sp>
      <p:graphicFrame>
        <p:nvGraphicFramePr>
          <p:cNvPr id="4" name="Tableau 4">
            <a:extLst>
              <a:ext uri="{FF2B5EF4-FFF2-40B4-BE49-F238E27FC236}">
                <a16:creationId xmlns:a16="http://schemas.microsoft.com/office/drawing/2014/main" id="{55334523-AA28-4488-B794-72FF2BCB6E13}"/>
              </a:ext>
            </a:extLst>
          </p:cNvPr>
          <p:cNvGraphicFramePr>
            <a:graphicFrameLocks noGrp="1"/>
          </p:cNvGraphicFramePr>
          <p:nvPr>
            <p:ph idx="1"/>
            <p:extLst>
              <p:ext uri="{D42A27DB-BD31-4B8C-83A1-F6EECF244321}">
                <p14:modId xmlns:p14="http://schemas.microsoft.com/office/powerpoint/2010/main" val="1636393966"/>
              </p:ext>
            </p:extLst>
          </p:nvPr>
        </p:nvGraphicFramePr>
        <p:xfrm>
          <a:off x="838203" y="1690688"/>
          <a:ext cx="10515597" cy="41037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485258860"/>
                    </a:ext>
                  </a:extLst>
                </a:gridCol>
                <a:gridCol w="3505199">
                  <a:extLst>
                    <a:ext uri="{9D8B030D-6E8A-4147-A177-3AD203B41FA5}">
                      <a16:colId xmlns:a16="http://schemas.microsoft.com/office/drawing/2014/main" val="1473294890"/>
                    </a:ext>
                  </a:extLst>
                </a:gridCol>
                <a:gridCol w="3505199">
                  <a:extLst>
                    <a:ext uri="{9D8B030D-6E8A-4147-A177-3AD203B41FA5}">
                      <a16:colId xmlns:a16="http://schemas.microsoft.com/office/drawing/2014/main" val="1274275577"/>
                    </a:ext>
                  </a:extLst>
                </a:gridCol>
              </a:tblGrid>
              <a:tr h="860007">
                <a:tc>
                  <a:txBody>
                    <a:bodyPr/>
                    <a:lstStyle/>
                    <a:p>
                      <a:r>
                        <a:rPr lang="fr-FR" dirty="0"/>
                        <a:t>Signes et symptômes de la situation de dépendance</a:t>
                      </a:r>
                    </a:p>
                  </a:txBody>
                  <a:tcPr/>
                </a:tc>
                <a:tc>
                  <a:txBody>
                    <a:bodyPr/>
                    <a:lstStyle/>
                    <a:p>
                      <a:r>
                        <a:rPr lang="fr-FR" dirty="0"/>
                        <a:t>Risques et complications possibles</a:t>
                      </a:r>
                    </a:p>
                  </a:txBody>
                  <a:tcPr/>
                </a:tc>
                <a:tc>
                  <a:txBody>
                    <a:bodyPr/>
                    <a:lstStyle/>
                    <a:p>
                      <a:r>
                        <a:rPr lang="fr-FR" dirty="0"/>
                        <a:t>Risques et réactions humaines physiques et psychologiques possibles</a:t>
                      </a:r>
                    </a:p>
                  </a:txBody>
                  <a:tcPr/>
                </a:tc>
                <a:extLst>
                  <a:ext uri="{0D108BD9-81ED-4DB2-BD59-A6C34878D82A}">
                    <a16:rowId xmlns:a16="http://schemas.microsoft.com/office/drawing/2014/main" val="488480262"/>
                  </a:ext>
                </a:extLst>
              </a:tr>
              <a:tr h="3189320">
                <a:tc>
                  <a:txBody>
                    <a:bodyPr/>
                    <a:lstStyle/>
                    <a:p>
                      <a:pPr marL="285750" indent="-285750">
                        <a:buFontTx/>
                        <a:buChar char="-"/>
                      </a:pPr>
                      <a:r>
                        <a:rPr lang="fr-FR" dirty="0"/>
                        <a:t>Syndrome de post-chute</a:t>
                      </a:r>
                    </a:p>
                    <a:p>
                      <a:pPr marL="285750" indent="-285750">
                        <a:buFontTx/>
                        <a:buChar char="-"/>
                      </a:pPr>
                      <a:r>
                        <a:rPr lang="fr-FR" dirty="0"/>
                        <a:t>Douleur</a:t>
                      </a:r>
                    </a:p>
                    <a:p>
                      <a:pPr marL="285750" indent="-285750">
                        <a:buFontTx/>
                        <a:buChar char="-"/>
                      </a:pPr>
                      <a:r>
                        <a:rPr lang="fr-FR" dirty="0"/>
                        <a:t>Traumatismes physiques associés (plaies, hématomes, contusions)</a:t>
                      </a:r>
                    </a:p>
                  </a:txBody>
                  <a:tcPr/>
                </a:tc>
                <a:tc>
                  <a:txBody>
                    <a:bodyPr/>
                    <a:lstStyle/>
                    <a:p>
                      <a:pPr marL="285750" indent="-285750">
                        <a:buFontTx/>
                        <a:buChar char="-"/>
                      </a:pPr>
                      <a:r>
                        <a:rPr lang="fr-FR" dirty="0"/>
                        <a:t>Risque infectieux</a:t>
                      </a:r>
                    </a:p>
                    <a:p>
                      <a:pPr marL="285750" indent="-285750">
                        <a:buFontTx/>
                        <a:buChar char="-"/>
                      </a:pPr>
                      <a:r>
                        <a:rPr lang="fr-FR" dirty="0"/>
                        <a:t>Risque thrombo-embolique</a:t>
                      </a:r>
                    </a:p>
                    <a:p>
                      <a:pPr marL="285750" indent="-285750">
                        <a:buFontTx/>
                        <a:buChar char="-"/>
                      </a:pPr>
                      <a:r>
                        <a:rPr lang="fr-FR" dirty="0"/>
                        <a:t>Risque de syndrome de glissement</a:t>
                      </a:r>
                    </a:p>
                  </a:txBody>
                  <a:tcPr/>
                </a:tc>
                <a:tc>
                  <a:txBody>
                    <a:bodyPr/>
                    <a:lstStyle/>
                    <a:p>
                      <a:pPr marL="285750" indent="-285750">
                        <a:buFontTx/>
                        <a:buChar char="-"/>
                      </a:pPr>
                      <a:r>
                        <a:rPr lang="fr-FR" dirty="0"/>
                        <a:t>Risque de perte d’indépendance locomotrice</a:t>
                      </a:r>
                    </a:p>
                    <a:p>
                      <a:pPr marL="285750" indent="-285750">
                        <a:buFontTx/>
                        <a:buChar char="-"/>
                      </a:pPr>
                      <a:r>
                        <a:rPr lang="fr-FR" dirty="0"/>
                        <a:t>Risque d’adaptation difficile à l’hospitalisation</a:t>
                      </a:r>
                    </a:p>
                    <a:p>
                      <a:pPr marL="285750" indent="-285750">
                        <a:buFontTx/>
                        <a:buChar char="-"/>
                      </a:pPr>
                      <a:r>
                        <a:rPr lang="fr-FR" dirty="0"/>
                        <a:t>Risque de peur de rechuter</a:t>
                      </a:r>
                    </a:p>
                    <a:p>
                      <a:pPr marL="285750" indent="-285750">
                        <a:buFontTx/>
                        <a:buChar char="-"/>
                      </a:pPr>
                      <a:r>
                        <a:rPr lang="fr-FR" dirty="0"/>
                        <a:t>Risque de perte de confiance en soi</a:t>
                      </a:r>
                    </a:p>
                    <a:p>
                      <a:pPr marL="285750" indent="-285750">
                        <a:buFontTx/>
                        <a:buChar char="-"/>
                      </a:pPr>
                      <a:r>
                        <a:rPr lang="fr-FR" dirty="0"/>
                        <a:t>Risque de perte de l’estime de soi</a:t>
                      </a:r>
                    </a:p>
                  </a:txBody>
                  <a:tcPr/>
                </a:tc>
                <a:extLst>
                  <a:ext uri="{0D108BD9-81ED-4DB2-BD59-A6C34878D82A}">
                    <a16:rowId xmlns:a16="http://schemas.microsoft.com/office/drawing/2014/main" val="3300652864"/>
                  </a:ext>
                </a:extLst>
              </a:tr>
            </a:tbl>
          </a:graphicData>
        </a:graphic>
      </p:graphicFrame>
    </p:spTree>
    <p:extLst>
      <p:ext uri="{BB962C8B-B14F-4D97-AF65-F5344CB8AC3E}">
        <p14:creationId xmlns:p14="http://schemas.microsoft.com/office/powerpoint/2010/main" val="355100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FEB90-406D-4862-93EE-C60514DA06AE}"/>
              </a:ext>
            </a:extLst>
          </p:cNvPr>
          <p:cNvSpPr>
            <a:spLocks noGrp="1"/>
          </p:cNvSpPr>
          <p:nvPr>
            <p:ph type="title"/>
          </p:nvPr>
        </p:nvSpPr>
        <p:spPr/>
        <p:txBody>
          <a:bodyPr/>
          <a:lstStyle/>
          <a:p>
            <a:pPr algn="ctr"/>
            <a:r>
              <a:rPr lang="fr-FR" dirty="0"/>
              <a:t>Intérêt du chemin clinique</a:t>
            </a:r>
          </a:p>
        </p:txBody>
      </p:sp>
      <p:sp>
        <p:nvSpPr>
          <p:cNvPr id="3" name="Espace réservé du contenu 2">
            <a:extLst>
              <a:ext uri="{FF2B5EF4-FFF2-40B4-BE49-F238E27FC236}">
                <a16:creationId xmlns:a16="http://schemas.microsoft.com/office/drawing/2014/main" id="{C102BA56-AC02-40A1-A47C-60F3C4EF22CF}"/>
              </a:ext>
            </a:extLst>
          </p:cNvPr>
          <p:cNvSpPr>
            <a:spLocks noGrp="1"/>
          </p:cNvSpPr>
          <p:nvPr>
            <p:ph idx="1"/>
          </p:nvPr>
        </p:nvSpPr>
        <p:spPr/>
        <p:txBody>
          <a:bodyPr/>
          <a:lstStyle/>
          <a:p>
            <a:r>
              <a:rPr lang="fr-FR" dirty="0"/>
              <a:t>Il tient en plusieurs points : </a:t>
            </a:r>
          </a:p>
          <a:p>
            <a:endParaRPr lang="fr-FR" dirty="0"/>
          </a:p>
          <a:p>
            <a:pPr>
              <a:buFontTx/>
              <a:buChar char="-"/>
            </a:pPr>
            <a:r>
              <a:rPr lang="fr-FR" dirty="0"/>
              <a:t>Planification du parcours du patient </a:t>
            </a:r>
          </a:p>
          <a:p>
            <a:pPr>
              <a:buFontTx/>
              <a:buChar char="-"/>
            </a:pPr>
            <a:r>
              <a:rPr lang="fr-FR" dirty="0"/>
              <a:t>Identification des étapes clés du processus de prise en charge</a:t>
            </a:r>
          </a:p>
          <a:p>
            <a:pPr>
              <a:buFontTx/>
              <a:buChar char="-"/>
            </a:pPr>
            <a:r>
              <a:rPr lang="fr-FR" dirty="0"/>
              <a:t>Coordination des activités des différents professionnels</a:t>
            </a:r>
          </a:p>
          <a:p>
            <a:pPr>
              <a:buFontTx/>
              <a:buChar char="-"/>
            </a:pPr>
            <a:r>
              <a:rPr lang="fr-FR" dirty="0"/>
              <a:t>Redéfinition des rôles des différents intervenants</a:t>
            </a:r>
          </a:p>
        </p:txBody>
      </p:sp>
    </p:spTree>
    <p:extLst>
      <p:ext uri="{BB962C8B-B14F-4D97-AF65-F5344CB8AC3E}">
        <p14:creationId xmlns:p14="http://schemas.microsoft.com/office/powerpoint/2010/main" val="2607422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292939-114B-46FD-9B8B-88EA32B300B9}"/>
              </a:ext>
            </a:extLst>
          </p:cNvPr>
          <p:cNvSpPr>
            <a:spLocks noGrp="1"/>
          </p:cNvSpPr>
          <p:nvPr>
            <p:ph type="title"/>
          </p:nvPr>
        </p:nvSpPr>
        <p:spPr/>
        <p:txBody>
          <a:bodyPr/>
          <a:lstStyle/>
          <a:p>
            <a:pPr algn="ctr"/>
            <a:r>
              <a:rPr lang="fr-FR" dirty="0"/>
              <a:t>Intérêt du chemin clinique</a:t>
            </a:r>
          </a:p>
        </p:txBody>
      </p:sp>
      <p:sp>
        <p:nvSpPr>
          <p:cNvPr id="3" name="Espace réservé du contenu 2">
            <a:extLst>
              <a:ext uri="{FF2B5EF4-FFF2-40B4-BE49-F238E27FC236}">
                <a16:creationId xmlns:a16="http://schemas.microsoft.com/office/drawing/2014/main" id="{EE9C5485-F8FE-42AD-9FF5-965F19980977}"/>
              </a:ext>
            </a:extLst>
          </p:cNvPr>
          <p:cNvSpPr>
            <a:spLocks noGrp="1"/>
          </p:cNvSpPr>
          <p:nvPr>
            <p:ph idx="1"/>
          </p:nvPr>
        </p:nvSpPr>
        <p:spPr/>
        <p:txBody>
          <a:bodyPr/>
          <a:lstStyle/>
          <a:p>
            <a:pPr>
              <a:buFontTx/>
              <a:buChar char="-"/>
            </a:pPr>
            <a:r>
              <a:rPr lang="fr-FR" dirty="0"/>
              <a:t>Détermination du résultat attendu par les différentes composantes de la prise en charge</a:t>
            </a:r>
          </a:p>
          <a:p>
            <a:pPr>
              <a:buFontTx/>
              <a:buChar char="-"/>
            </a:pPr>
            <a:r>
              <a:rPr lang="fr-FR" dirty="0"/>
              <a:t>Réduction de la variabilité du temps de séjour et de la modalité de prise en charge</a:t>
            </a:r>
          </a:p>
          <a:p>
            <a:pPr>
              <a:buFontTx/>
              <a:buChar char="-"/>
            </a:pPr>
            <a:r>
              <a:rPr lang="fr-FR" dirty="0"/>
              <a:t>Optimisation des ressources</a:t>
            </a:r>
          </a:p>
          <a:p>
            <a:pPr>
              <a:buFontTx/>
              <a:buChar char="-"/>
            </a:pPr>
            <a:r>
              <a:rPr lang="fr-FR" dirty="0"/>
              <a:t>Diminution des risques d’erreur afin d’éviter les répétitions inutiles et les oublis</a:t>
            </a:r>
          </a:p>
        </p:txBody>
      </p:sp>
    </p:spTree>
    <p:extLst>
      <p:ext uri="{BB962C8B-B14F-4D97-AF65-F5344CB8AC3E}">
        <p14:creationId xmlns:p14="http://schemas.microsoft.com/office/powerpoint/2010/main" val="448174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6E0735-9243-4F8A-9AD3-DEDD842B28AB}"/>
              </a:ext>
            </a:extLst>
          </p:cNvPr>
          <p:cNvSpPr>
            <a:spLocks noGrp="1"/>
          </p:cNvSpPr>
          <p:nvPr>
            <p:ph type="title"/>
          </p:nvPr>
        </p:nvSpPr>
        <p:spPr/>
        <p:txBody>
          <a:bodyPr/>
          <a:lstStyle/>
          <a:p>
            <a:pPr algn="ctr"/>
            <a:r>
              <a:rPr lang="fr-FR" dirty="0"/>
              <a:t>Intérêt du chemin clinique</a:t>
            </a:r>
          </a:p>
        </p:txBody>
      </p:sp>
      <p:sp>
        <p:nvSpPr>
          <p:cNvPr id="3" name="Espace réservé du contenu 2">
            <a:extLst>
              <a:ext uri="{FF2B5EF4-FFF2-40B4-BE49-F238E27FC236}">
                <a16:creationId xmlns:a16="http://schemas.microsoft.com/office/drawing/2014/main" id="{EB0C61AF-D60A-47BA-B2CC-E6FF4E61D238}"/>
              </a:ext>
            </a:extLst>
          </p:cNvPr>
          <p:cNvSpPr>
            <a:spLocks noGrp="1"/>
          </p:cNvSpPr>
          <p:nvPr>
            <p:ph idx="1"/>
          </p:nvPr>
        </p:nvSpPr>
        <p:spPr/>
        <p:txBody>
          <a:bodyPr/>
          <a:lstStyle/>
          <a:p>
            <a:pPr>
              <a:buFontTx/>
              <a:buChar char="-"/>
            </a:pPr>
            <a:r>
              <a:rPr lang="fr-FR" dirty="0"/>
              <a:t>Allègement de la charge des professionnels en utilisant le chemin clinique comme fiche de recueil des données pour la prise en charge du patient</a:t>
            </a:r>
          </a:p>
          <a:p>
            <a:pPr>
              <a:buFontTx/>
              <a:buChar char="-"/>
            </a:pPr>
            <a:r>
              <a:rPr lang="fr-FR" dirty="0"/>
              <a:t>Possession d’outils pour communiquer avec le patient</a:t>
            </a:r>
          </a:p>
        </p:txBody>
      </p:sp>
    </p:spTree>
    <p:extLst>
      <p:ext uri="{BB962C8B-B14F-4D97-AF65-F5344CB8AC3E}">
        <p14:creationId xmlns:p14="http://schemas.microsoft.com/office/powerpoint/2010/main" val="2614982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2AA8CD-0EFA-48D4-A52E-18B41EE25CDD}"/>
              </a:ext>
            </a:extLst>
          </p:cNvPr>
          <p:cNvSpPr>
            <a:spLocks noGrp="1"/>
          </p:cNvSpPr>
          <p:nvPr>
            <p:ph type="title"/>
          </p:nvPr>
        </p:nvSpPr>
        <p:spPr/>
        <p:txBody>
          <a:bodyPr/>
          <a:lstStyle/>
          <a:p>
            <a:pPr algn="ctr"/>
            <a:r>
              <a:rPr lang="fr-FR" dirty="0"/>
              <a:t>Conclusion</a:t>
            </a:r>
          </a:p>
        </p:txBody>
      </p:sp>
      <p:sp>
        <p:nvSpPr>
          <p:cNvPr id="3" name="Espace réservé du contenu 2">
            <a:extLst>
              <a:ext uri="{FF2B5EF4-FFF2-40B4-BE49-F238E27FC236}">
                <a16:creationId xmlns:a16="http://schemas.microsoft.com/office/drawing/2014/main" id="{57C0E4E5-F0B9-4C89-9286-0F961E5EEC0A}"/>
              </a:ext>
            </a:extLst>
          </p:cNvPr>
          <p:cNvSpPr>
            <a:spLocks noGrp="1"/>
          </p:cNvSpPr>
          <p:nvPr>
            <p:ph idx="1"/>
          </p:nvPr>
        </p:nvSpPr>
        <p:spPr/>
        <p:txBody>
          <a:bodyPr/>
          <a:lstStyle/>
          <a:p>
            <a:r>
              <a:rPr lang="fr-FR" dirty="0"/>
              <a:t>Cette méthode permet d’améliorer la qualité de prise en charge de tous les patients pour une pathologie donnée. </a:t>
            </a:r>
          </a:p>
          <a:p>
            <a:r>
              <a:rPr lang="fr-FR" dirty="0"/>
              <a:t>Sur le plan du management, le chemin clinique rend possible une communication très fiable entre les professionnels au sein des services.</a:t>
            </a:r>
          </a:p>
          <a:p>
            <a:r>
              <a:rPr lang="fr-FR" dirty="0"/>
              <a:t>Leur réussite effective requiert cependant un fort leadership des directions médicales et de soins, et un management de haut niveau capable d’impliquer les médecins dans la conception et la mise en œuvre sur le terrain. </a:t>
            </a:r>
          </a:p>
        </p:txBody>
      </p:sp>
    </p:spTree>
    <p:extLst>
      <p:ext uri="{BB962C8B-B14F-4D97-AF65-F5344CB8AC3E}">
        <p14:creationId xmlns:p14="http://schemas.microsoft.com/office/powerpoint/2010/main" val="307193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350ABC-6264-4D85-8AA0-B001AD38203E}"/>
              </a:ext>
            </a:extLst>
          </p:cNvPr>
          <p:cNvSpPr>
            <a:spLocks noGrp="1"/>
          </p:cNvSpPr>
          <p:nvPr>
            <p:ph type="title"/>
          </p:nvPr>
        </p:nvSpPr>
        <p:spPr/>
        <p:txBody>
          <a:bodyPr/>
          <a:lstStyle/>
          <a:p>
            <a:pPr algn="ctr"/>
            <a:r>
              <a:rPr lang="fr-FR" dirty="0"/>
              <a:t>Définition</a:t>
            </a:r>
          </a:p>
        </p:txBody>
      </p:sp>
      <p:sp>
        <p:nvSpPr>
          <p:cNvPr id="3" name="Espace réservé du contenu 2">
            <a:extLst>
              <a:ext uri="{FF2B5EF4-FFF2-40B4-BE49-F238E27FC236}">
                <a16:creationId xmlns:a16="http://schemas.microsoft.com/office/drawing/2014/main" id="{A44AD78F-5C0E-4FAD-ACCC-ABD5FD878D19}"/>
              </a:ext>
            </a:extLst>
          </p:cNvPr>
          <p:cNvSpPr>
            <a:spLocks noGrp="1"/>
          </p:cNvSpPr>
          <p:nvPr>
            <p:ph idx="1"/>
          </p:nvPr>
        </p:nvSpPr>
        <p:spPr/>
        <p:txBody>
          <a:bodyPr>
            <a:normAutofit lnSpcReduction="10000"/>
          </a:bodyPr>
          <a:lstStyle/>
          <a:p>
            <a:r>
              <a:rPr lang="fr-FR" dirty="0"/>
              <a:t>Le chemin clinique est une méthode qui vise à planifier , rationaliser et standardiser la prise en charge pluridisciplinaire de patients ayant une pathologie similaire. </a:t>
            </a:r>
          </a:p>
          <a:p>
            <a:pPr marL="0" indent="0">
              <a:buNone/>
            </a:pPr>
            <a:endParaRPr lang="fr-FR" dirty="0"/>
          </a:p>
          <a:p>
            <a:r>
              <a:rPr lang="fr-FR" dirty="0"/>
              <a:t>C’est un ensemble d’actes à réaliser préalablement définis (check </a:t>
            </a:r>
            <a:r>
              <a:rPr lang="fr-FR" dirty="0" err="1"/>
              <a:t>list</a:t>
            </a:r>
            <a:r>
              <a:rPr lang="fr-FR" dirty="0"/>
              <a:t> ou planification horaire). Chaque acte doit être signé par la personne qui l’a réalisé, permettant d’assurer la traçabilité. </a:t>
            </a:r>
          </a:p>
          <a:p>
            <a:pPr marL="0" indent="0">
              <a:buNone/>
            </a:pPr>
            <a:endParaRPr lang="fr-FR" dirty="0"/>
          </a:p>
          <a:p>
            <a:r>
              <a:rPr lang="fr-FR" dirty="0"/>
              <a:t>Cette méthode peut être utilisée dans les établissements de santé, les réseaux de soins ou encore dans le domaine libéral. </a:t>
            </a:r>
          </a:p>
        </p:txBody>
      </p:sp>
    </p:spTree>
    <p:extLst>
      <p:ext uri="{BB962C8B-B14F-4D97-AF65-F5344CB8AC3E}">
        <p14:creationId xmlns:p14="http://schemas.microsoft.com/office/powerpoint/2010/main" val="2462862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C5042-FE8A-4AFA-88C9-7AEB978B8814}"/>
              </a:ext>
            </a:extLst>
          </p:cNvPr>
          <p:cNvSpPr>
            <a:spLocks noGrp="1"/>
          </p:cNvSpPr>
          <p:nvPr>
            <p:ph type="title"/>
          </p:nvPr>
        </p:nvSpPr>
        <p:spPr/>
        <p:txBody>
          <a:bodyPr/>
          <a:lstStyle/>
          <a:p>
            <a:pPr algn="ctr"/>
            <a:r>
              <a:rPr lang="fr-FR" dirty="0"/>
              <a:t>FIN</a:t>
            </a:r>
          </a:p>
        </p:txBody>
      </p:sp>
      <p:sp>
        <p:nvSpPr>
          <p:cNvPr id="3" name="Espace réservé du contenu 2">
            <a:extLst>
              <a:ext uri="{FF2B5EF4-FFF2-40B4-BE49-F238E27FC236}">
                <a16:creationId xmlns:a16="http://schemas.microsoft.com/office/drawing/2014/main" id="{B6C96F17-7EDA-4F37-AD86-91A62DF8FF73}"/>
              </a:ext>
            </a:extLst>
          </p:cNvPr>
          <p:cNvSpPr>
            <a:spLocks noGrp="1"/>
          </p:cNvSpPr>
          <p:nvPr>
            <p:ph idx="1"/>
          </p:nvPr>
        </p:nvSpPr>
        <p:spPr/>
        <p:txBody>
          <a:bodyPr/>
          <a:lstStyle/>
          <a:p>
            <a:pPr marL="0" indent="0" algn="ctr">
              <a:buNone/>
            </a:pPr>
            <a:endParaRPr lang="fr-FR" dirty="0"/>
          </a:p>
          <a:p>
            <a:pPr marL="0" indent="0" algn="ctr">
              <a:buNone/>
            </a:pPr>
            <a:endParaRPr lang="fr-FR" dirty="0"/>
          </a:p>
        </p:txBody>
      </p:sp>
      <p:pic>
        <p:nvPicPr>
          <p:cNvPr id="2050" name="Picture 2" descr="Résultat d’images pour merci pour votre attention">
            <a:extLst>
              <a:ext uri="{FF2B5EF4-FFF2-40B4-BE49-F238E27FC236}">
                <a16:creationId xmlns:a16="http://schemas.microsoft.com/office/drawing/2014/main" id="{3F6609BC-6AFE-4979-A0ED-CF010E54B2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9680" y="2143124"/>
            <a:ext cx="6614160" cy="3790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37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3DDB78-0F2D-44DD-9DE0-FD606076D13E}"/>
              </a:ext>
            </a:extLst>
          </p:cNvPr>
          <p:cNvSpPr>
            <a:spLocks noGrp="1"/>
          </p:cNvSpPr>
          <p:nvPr>
            <p:ph type="title"/>
          </p:nvPr>
        </p:nvSpPr>
        <p:spPr/>
        <p:txBody>
          <a:bodyPr/>
          <a:lstStyle/>
          <a:p>
            <a:pPr algn="ctr"/>
            <a:r>
              <a:rPr lang="fr-FR" dirty="0"/>
              <a:t>Définition</a:t>
            </a:r>
          </a:p>
        </p:txBody>
      </p:sp>
      <p:sp>
        <p:nvSpPr>
          <p:cNvPr id="3" name="Espace réservé du contenu 2">
            <a:extLst>
              <a:ext uri="{FF2B5EF4-FFF2-40B4-BE49-F238E27FC236}">
                <a16:creationId xmlns:a16="http://schemas.microsoft.com/office/drawing/2014/main" id="{0DFF6339-D7CC-4BD6-A19F-20EAC64662A4}"/>
              </a:ext>
            </a:extLst>
          </p:cNvPr>
          <p:cNvSpPr>
            <a:spLocks noGrp="1"/>
          </p:cNvSpPr>
          <p:nvPr>
            <p:ph idx="1"/>
          </p:nvPr>
        </p:nvSpPr>
        <p:spPr/>
        <p:txBody>
          <a:bodyPr/>
          <a:lstStyle/>
          <a:p>
            <a:endParaRPr lang="fr-FR" dirty="0"/>
          </a:p>
          <a:p>
            <a:r>
              <a:rPr lang="fr-FR" dirty="0"/>
              <a:t>L’informatisation  du dossier du patient facilite l’utilisation et la diffusion des chemins cliniques dans les établissements de santé. </a:t>
            </a:r>
          </a:p>
          <a:p>
            <a:endParaRPr lang="fr-FR" dirty="0"/>
          </a:p>
          <a:p>
            <a:r>
              <a:rPr lang="fr-FR" dirty="0"/>
              <a:t>Le chemin clinique se présenté ainsi sous forme d’un dossier papier ou informatisé, permettant ainsi d’assurer la traçabilité. </a:t>
            </a:r>
          </a:p>
        </p:txBody>
      </p:sp>
    </p:spTree>
    <p:extLst>
      <p:ext uri="{BB962C8B-B14F-4D97-AF65-F5344CB8AC3E}">
        <p14:creationId xmlns:p14="http://schemas.microsoft.com/office/powerpoint/2010/main" val="190024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B62685-95B6-4E8C-A6D7-29D689DD981A}"/>
              </a:ext>
            </a:extLst>
          </p:cNvPr>
          <p:cNvSpPr>
            <a:spLocks noGrp="1"/>
          </p:cNvSpPr>
          <p:nvPr>
            <p:ph type="title"/>
          </p:nvPr>
        </p:nvSpPr>
        <p:spPr/>
        <p:txBody>
          <a:bodyPr/>
          <a:lstStyle/>
          <a:p>
            <a:pPr algn="ctr"/>
            <a:r>
              <a:rPr lang="fr-FR" dirty="0"/>
              <a:t>Objectifs</a:t>
            </a:r>
          </a:p>
        </p:txBody>
      </p:sp>
      <p:sp>
        <p:nvSpPr>
          <p:cNvPr id="3" name="Espace réservé du contenu 2">
            <a:extLst>
              <a:ext uri="{FF2B5EF4-FFF2-40B4-BE49-F238E27FC236}">
                <a16:creationId xmlns:a16="http://schemas.microsoft.com/office/drawing/2014/main" id="{BB5A9C6E-9C92-4FDC-AE7D-BF31F426131F}"/>
              </a:ext>
            </a:extLst>
          </p:cNvPr>
          <p:cNvSpPr>
            <a:spLocks noGrp="1"/>
          </p:cNvSpPr>
          <p:nvPr>
            <p:ph idx="1"/>
          </p:nvPr>
        </p:nvSpPr>
        <p:spPr/>
        <p:txBody>
          <a:bodyPr/>
          <a:lstStyle/>
          <a:p>
            <a:r>
              <a:rPr lang="fr-FR" dirty="0"/>
              <a:t>Le chemin clinique est centré sur le patient et présente 4 objectifs principaux:</a:t>
            </a:r>
          </a:p>
          <a:p>
            <a:pPr marL="0" indent="0">
              <a:buNone/>
            </a:pPr>
            <a:endParaRPr lang="fr-FR" dirty="0"/>
          </a:p>
          <a:p>
            <a:pPr>
              <a:buFontTx/>
              <a:buChar char="-"/>
            </a:pPr>
            <a:r>
              <a:rPr lang="fr-FR" dirty="0"/>
              <a:t>Définir les différentes étapes de prise en charge pour chaque pathologie</a:t>
            </a:r>
          </a:p>
          <a:p>
            <a:pPr marL="0" indent="0">
              <a:buNone/>
            </a:pPr>
            <a:endParaRPr lang="fr-FR" dirty="0"/>
          </a:p>
          <a:p>
            <a:pPr>
              <a:buFontTx/>
              <a:buChar char="-"/>
            </a:pPr>
            <a:r>
              <a:rPr lang="fr-FR" dirty="0"/>
              <a:t>Identifier les recommandations professionnelles, le cadre réglementaire et la documentation qualité élaborée au niveau de chaque établissement</a:t>
            </a:r>
          </a:p>
          <a:p>
            <a:pPr marL="0" indent="0">
              <a:buNone/>
            </a:pPr>
            <a:endParaRPr lang="fr-FR" dirty="0"/>
          </a:p>
        </p:txBody>
      </p:sp>
    </p:spTree>
    <p:extLst>
      <p:ext uri="{BB962C8B-B14F-4D97-AF65-F5344CB8AC3E}">
        <p14:creationId xmlns:p14="http://schemas.microsoft.com/office/powerpoint/2010/main" val="1419106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9DF44A-2095-4B0F-B5FA-99B3A977777C}"/>
              </a:ext>
            </a:extLst>
          </p:cNvPr>
          <p:cNvSpPr>
            <a:spLocks noGrp="1"/>
          </p:cNvSpPr>
          <p:nvPr>
            <p:ph type="title"/>
          </p:nvPr>
        </p:nvSpPr>
        <p:spPr/>
        <p:txBody>
          <a:bodyPr/>
          <a:lstStyle/>
          <a:p>
            <a:pPr algn="ctr"/>
            <a:r>
              <a:rPr lang="fr-FR" dirty="0"/>
              <a:t>Objectifs</a:t>
            </a:r>
          </a:p>
        </p:txBody>
      </p:sp>
      <p:sp>
        <p:nvSpPr>
          <p:cNvPr id="3" name="Espace réservé du contenu 2">
            <a:extLst>
              <a:ext uri="{FF2B5EF4-FFF2-40B4-BE49-F238E27FC236}">
                <a16:creationId xmlns:a16="http://schemas.microsoft.com/office/drawing/2014/main" id="{18D671C2-DCFF-4B6B-B80B-57C4EF9CB579}"/>
              </a:ext>
            </a:extLst>
          </p:cNvPr>
          <p:cNvSpPr>
            <a:spLocks noGrp="1"/>
          </p:cNvSpPr>
          <p:nvPr>
            <p:ph idx="1"/>
          </p:nvPr>
        </p:nvSpPr>
        <p:spPr/>
        <p:txBody>
          <a:bodyPr/>
          <a:lstStyle/>
          <a:p>
            <a:pPr>
              <a:buFontTx/>
              <a:buChar char="-"/>
            </a:pPr>
            <a:r>
              <a:rPr lang="fr-FR" dirty="0"/>
              <a:t>Décrire la planification de l’ensemble des soins, traitements, examens complémentaires, consultations, surveillance, actions de prévention, information et éducation du patient</a:t>
            </a:r>
          </a:p>
          <a:p>
            <a:pPr>
              <a:buFontTx/>
              <a:buChar char="-"/>
            </a:pPr>
            <a:endParaRPr lang="fr-FR" dirty="0"/>
          </a:p>
          <a:p>
            <a:pPr>
              <a:buFontTx/>
              <a:buChar char="-"/>
            </a:pPr>
            <a:r>
              <a:rPr lang="fr-FR" dirty="0"/>
              <a:t>Définir les résultats attendus à la fin de chaque séquence de soins (une journée de soins, une consultation, une période de prise en charge).</a:t>
            </a:r>
          </a:p>
        </p:txBody>
      </p:sp>
    </p:spTree>
    <p:extLst>
      <p:ext uri="{BB962C8B-B14F-4D97-AF65-F5344CB8AC3E}">
        <p14:creationId xmlns:p14="http://schemas.microsoft.com/office/powerpoint/2010/main" val="1826471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E0F41E-C53B-4EAC-A9B6-127C0E9D85FB}"/>
              </a:ext>
            </a:extLst>
          </p:cNvPr>
          <p:cNvSpPr>
            <a:spLocks noGrp="1"/>
          </p:cNvSpPr>
          <p:nvPr>
            <p:ph type="title"/>
          </p:nvPr>
        </p:nvSpPr>
        <p:spPr/>
        <p:txBody>
          <a:bodyPr/>
          <a:lstStyle/>
          <a:p>
            <a:pPr algn="ctr"/>
            <a:r>
              <a:rPr lang="fr-FR" dirty="0"/>
              <a:t>But</a:t>
            </a:r>
          </a:p>
        </p:txBody>
      </p:sp>
      <p:sp>
        <p:nvSpPr>
          <p:cNvPr id="3" name="Espace réservé du contenu 2">
            <a:extLst>
              <a:ext uri="{FF2B5EF4-FFF2-40B4-BE49-F238E27FC236}">
                <a16:creationId xmlns:a16="http://schemas.microsoft.com/office/drawing/2014/main" id="{840D9A9A-5DE0-4474-AD54-75F7DF0E0008}"/>
              </a:ext>
            </a:extLst>
          </p:cNvPr>
          <p:cNvSpPr>
            <a:spLocks noGrp="1"/>
          </p:cNvSpPr>
          <p:nvPr>
            <p:ph idx="1"/>
          </p:nvPr>
        </p:nvSpPr>
        <p:spPr/>
        <p:txBody>
          <a:bodyPr/>
          <a:lstStyle/>
          <a:p>
            <a:r>
              <a:rPr lang="fr-FR" dirty="0"/>
              <a:t>Le chemin clinique est construit selon une </a:t>
            </a:r>
            <a:r>
              <a:rPr lang="fr-FR" b="1" dirty="0"/>
              <a:t>démarche d’amélioration de la qualité. </a:t>
            </a:r>
          </a:p>
          <a:p>
            <a:endParaRPr lang="fr-FR" dirty="0"/>
          </a:p>
          <a:p>
            <a:r>
              <a:rPr lang="fr-FR" dirty="0"/>
              <a:t>Il convient d’impliquer dans le projet toutes les personnes qui auront à conduire le chemin clinique. Leur niveau d’implication dépend de leur rôle dans la conduite du projet et de la mise en œuvre des actions. </a:t>
            </a:r>
          </a:p>
        </p:txBody>
      </p:sp>
    </p:spTree>
    <p:extLst>
      <p:ext uri="{BB962C8B-B14F-4D97-AF65-F5344CB8AC3E}">
        <p14:creationId xmlns:p14="http://schemas.microsoft.com/office/powerpoint/2010/main" val="3588851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9C3911-0431-4422-B625-939FCAB579D6}"/>
              </a:ext>
            </a:extLst>
          </p:cNvPr>
          <p:cNvSpPr>
            <a:spLocks noGrp="1"/>
          </p:cNvSpPr>
          <p:nvPr>
            <p:ph type="title"/>
          </p:nvPr>
        </p:nvSpPr>
        <p:spPr/>
        <p:txBody>
          <a:bodyPr/>
          <a:lstStyle/>
          <a:p>
            <a:pPr algn="ctr"/>
            <a:r>
              <a:rPr lang="fr-FR" dirty="0"/>
              <a:t>Moyens</a:t>
            </a:r>
          </a:p>
        </p:txBody>
      </p:sp>
      <p:sp>
        <p:nvSpPr>
          <p:cNvPr id="3" name="Espace réservé du contenu 2">
            <a:extLst>
              <a:ext uri="{FF2B5EF4-FFF2-40B4-BE49-F238E27FC236}">
                <a16:creationId xmlns:a16="http://schemas.microsoft.com/office/drawing/2014/main" id="{F5AA42E0-EF75-4EAA-976F-EAA92544F0B9}"/>
              </a:ext>
            </a:extLst>
          </p:cNvPr>
          <p:cNvSpPr>
            <a:spLocks noGrp="1"/>
          </p:cNvSpPr>
          <p:nvPr>
            <p:ph idx="1"/>
          </p:nvPr>
        </p:nvSpPr>
        <p:spPr/>
        <p:txBody>
          <a:bodyPr/>
          <a:lstStyle/>
          <a:p>
            <a:endParaRPr lang="fr-FR" dirty="0"/>
          </a:p>
          <a:p>
            <a:r>
              <a:rPr lang="fr-FR" dirty="0"/>
              <a:t>Il convient de constituer un groupe de travail. </a:t>
            </a:r>
          </a:p>
          <a:p>
            <a:endParaRPr lang="fr-FR" dirty="0"/>
          </a:p>
          <a:p>
            <a:r>
              <a:rPr lang="fr-FR" dirty="0"/>
              <a:t>Le chef de service est l’initiateur et le pilote de la démarche du projet (chemin clinique) au sein de l’établissement. </a:t>
            </a:r>
          </a:p>
          <a:p>
            <a:endParaRPr lang="fr-FR" dirty="0"/>
          </a:p>
          <a:p>
            <a:r>
              <a:rPr lang="fr-FR" dirty="0"/>
              <a:t>Un binôme médecin-cadre de santé peut être choisi pour une complémentarité des rôles et une diversité des compétences</a:t>
            </a:r>
          </a:p>
        </p:txBody>
      </p:sp>
    </p:spTree>
    <p:extLst>
      <p:ext uri="{BB962C8B-B14F-4D97-AF65-F5344CB8AC3E}">
        <p14:creationId xmlns:p14="http://schemas.microsoft.com/office/powerpoint/2010/main" val="4201069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AF948-ED8A-422D-A0F1-70EE8C7AD8C2}"/>
              </a:ext>
            </a:extLst>
          </p:cNvPr>
          <p:cNvSpPr>
            <a:spLocks noGrp="1"/>
          </p:cNvSpPr>
          <p:nvPr>
            <p:ph type="title"/>
          </p:nvPr>
        </p:nvSpPr>
        <p:spPr/>
        <p:txBody>
          <a:bodyPr/>
          <a:lstStyle/>
          <a:p>
            <a:pPr algn="ctr"/>
            <a:r>
              <a:rPr lang="fr-FR" dirty="0"/>
              <a:t>Moyens</a:t>
            </a:r>
          </a:p>
        </p:txBody>
      </p:sp>
      <p:sp>
        <p:nvSpPr>
          <p:cNvPr id="3" name="Espace réservé du contenu 2">
            <a:extLst>
              <a:ext uri="{FF2B5EF4-FFF2-40B4-BE49-F238E27FC236}">
                <a16:creationId xmlns:a16="http://schemas.microsoft.com/office/drawing/2014/main" id="{3E8E0038-1503-45F4-BDB5-450D79F89919}"/>
              </a:ext>
            </a:extLst>
          </p:cNvPr>
          <p:cNvSpPr>
            <a:spLocks noGrp="1"/>
          </p:cNvSpPr>
          <p:nvPr>
            <p:ph idx="1"/>
          </p:nvPr>
        </p:nvSpPr>
        <p:spPr/>
        <p:txBody>
          <a:bodyPr/>
          <a:lstStyle/>
          <a:p>
            <a:pPr marL="0" indent="0">
              <a:buNone/>
            </a:pPr>
            <a:r>
              <a:rPr lang="fr-FR" dirty="0"/>
              <a:t>afin de piloter le projet (animer et accompagner l’équipe projet, définir le plan et les supports de communication, etc…).</a:t>
            </a:r>
          </a:p>
          <a:p>
            <a:pPr marL="0" indent="0">
              <a:buNone/>
            </a:pPr>
            <a:endParaRPr lang="fr-FR" dirty="0"/>
          </a:p>
          <a:p>
            <a:r>
              <a:rPr lang="fr-FR" dirty="0"/>
              <a:t>L’équipe projet est constituée d’un représentant de chaque profession intervenant directement dans le processus de prise en charge du patient (médecin, infirmier, kiné, diététicienne, assistante sociale, psychologue, aide-soignant, secrétaire, etc..) avec un maximum de 10 personnes. </a:t>
            </a:r>
          </a:p>
        </p:txBody>
      </p:sp>
    </p:spTree>
    <p:extLst>
      <p:ext uri="{BB962C8B-B14F-4D97-AF65-F5344CB8AC3E}">
        <p14:creationId xmlns:p14="http://schemas.microsoft.com/office/powerpoint/2010/main" val="16219030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1478</Words>
  <Application>Microsoft Office PowerPoint</Application>
  <PresentationFormat>Grand écran</PresentationFormat>
  <Paragraphs>179</Paragraphs>
  <Slides>30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30</vt:i4>
      </vt:variant>
    </vt:vector>
  </HeadingPairs>
  <TitlesOfParts>
    <vt:vector size="35" baseType="lpstr">
      <vt:lpstr>Arial</vt:lpstr>
      <vt:lpstr>Calibri</vt:lpstr>
      <vt:lpstr>Calibri Light</vt:lpstr>
      <vt:lpstr>Wingdings</vt:lpstr>
      <vt:lpstr>Thème Office</vt:lpstr>
      <vt:lpstr>Chemins cliniques</vt:lpstr>
      <vt:lpstr>Définition</vt:lpstr>
      <vt:lpstr>Définition</vt:lpstr>
      <vt:lpstr>Définition</vt:lpstr>
      <vt:lpstr>Objectifs</vt:lpstr>
      <vt:lpstr>Objectifs</vt:lpstr>
      <vt:lpstr>But</vt:lpstr>
      <vt:lpstr>Moyens</vt:lpstr>
      <vt:lpstr>Moyens</vt:lpstr>
      <vt:lpstr>Moyens</vt:lpstr>
      <vt:lpstr>Moyens</vt:lpstr>
      <vt:lpstr>Moyens</vt:lpstr>
      <vt:lpstr>Moyens</vt:lpstr>
      <vt:lpstr>Elaboration du chemin clinique</vt:lpstr>
      <vt:lpstr>Elaboration du chemin clinique</vt:lpstr>
      <vt:lpstr>Elaboration du chemin clinique</vt:lpstr>
      <vt:lpstr>Elaboration du chemin clinique</vt:lpstr>
      <vt:lpstr>Elaboration du chemin clinique</vt:lpstr>
      <vt:lpstr>Elaboration du chemin clinique</vt:lpstr>
      <vt:lpstr>Exemple de chemin clinique</vt:lpstr>
      <vt:lpstr>Présentation PowerPoint</vt:lpstr>
      <vt:lpstr>Le choix des groupes homogènes de patients</vt:lpstr>
      <vt:lpstr>Le choix des groupes homogènes de patients</vt:lpstr>
      <vt:lpstr>Le choix des groupes homogènes de patients</vt:lpstr>
      <vt:lpstr>Le choix des groupes homogènes de patients</vt:lpstr>
      <vt:lpstr>Intérêt du chemin clinique</vt:lpstr>
      <vt:lpstr>Intérêt du chemin clinique</vt:lpstr>
      <vt:lpstr>Intérêt du chemin clinique</vt:lpstr>
      <vt:lpstr>Conclusion</vt:lpstr>
      <vt:lpstr>FIN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Chemin clinique</dc:title>
  <dc:creator>charon</dc:creator>
  <cp:lastModifiedBy>Charon Anne-Mélanie</cp:lastModifiedBy>
  <cp:revision>54</cp:revision>
  <dcterms:created xsi:type="dcterms:W3CDTF">2022-11-20T10:18:05Z</dcterms:created>
  <dcterms:modified xsi:type="dcterms:W3CDTF">2023-09-29T06:32:43Z</dcterms:modified>
</cp:coreProperties>
</file>