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1" r:id="rId4"/>
    <p:sldId id="257" r:id="rId5"/>
    <p:sldId id="258" r:id="rId6"/>
    <p:sldId id="259" r:id="rId7"/>
    <p:sldId id="269" r:id="rId8"/>
    <p:sldId id="270" r:id="rId9"/>
    <p:sldId id="260" r:id="rId10"/>
    <p:sldId id="275" r:id="rId11"/>
    <p:sldId id="262" r:id="rId12"/>
    <p:sldId id="264" r:id="rId13"/>
    <p:sldId id="263" r:id="rId14"/>
    <p:sldId id="266" r:id="rId15"/>
    <p:sldId id="265" r:id="rId16"/>
    <p:sldId id="267" r:id="rId17"/>
    <p:sldId id="276" r:id="rId18"/>
    <p:sldId id="268" r:id="rId19"/>
    <p:sldId id="271" r:id="rId20"/>
    <p:sldId id="272"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2" d="100"/>
          <a:sy n="102" d="100"/>
        </p:scale>
        <p:origin x="13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BB12A-F44E-4718-864D-3F1D10FABE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01E6404E-57C1-4FC8-80DD-DA658DA3CA2B}">
      <dgm:prSet/>
      <dgm:spPr>
        <a:solidFill>
          <a:srgbClr val="FFC000"/>
        </a:solidFill>
      </dgm:spPr>
      <dgm:t>
        <a:bodyPr/>
        <a:lstStyle/>
        <a:p>
          <a:r>
            <a:rPr lang="fr-FR" dirty="0"/>
            <a:t>Savoir résoudre les problèmes/savoir prendre des décisions</a:t>
          </a:r>
        </a:p>
      </dgm:t>
    </dgm:pt>
    <dgm:pt modelId="{727A9BAC-8BE4-4840-934A-E1A0EAF4E865}" type="parTrans" cxnId="{AD9A671A-65F0-4400-8897-6DA89F386434}">
      <dgm:prSet/>
      <dgm:spPr/>
      <dgm:t>
        <a:bodyPr/>
        <a:lstStyle/>
        <a:p>
          <a:endParaRPr lang="fr-FR"/>
        </a:p>
      </dgm:t>
    </dgm:pt>
    <dgm:pt modelId="{8BD5ABFE-4FEC-48F3-8336-274C10F211C9}" type="sibTrans" cxnId="{AD9A671A-65F0-4400-8897-6DA89F386434}">
      <dgm:prSet/>
      <dgm:spPr/>
      <dgm:t>
        <a:bodyPr/>
        <a:lstStyle/>
        <a:p>
          <a:endParaRPr lang="fr-FR"/>
        </a:p>
      </dgm:t>
    </dgm:pt>
    <dgm:pt modelId="{5A2FB98C-77A7-45ED-B995-B125166F241E}">
      <dgm:prSet/>
      <dgm:spPr>
        <a:solidFill>
          <a:srgbClr val="FFC000"/>
        </a:solidFill>
      </dgm:spPr>
      <dgm:t>
        <a:bodyPr/>
        <a:lstStyle/>
        <a:p>
          <a:r>
            <a:rPr lang="fr-FR" dirty="0"/>
            <a:t>Savoir communiquer efficacement/être habile dans les relations interpersonnelles</a:t>
          </a:r>
        </a:p>
      </dgm:t>
    </dgm:pt>
    <dgm:pt modelId="{79D38CE9-08A9-4FB3-B98A-82E16925AEDF}" type="parTrans" cxnId="{E2E6F88B-72DB-4DD3-A4C5-80A80436A153}">
      <dgm:prSet/>
      <dgm:spPr/>
      <dgm:t>
        <a:bodyPr/>
        <a:lstStyle/>
        <a:p>
          <a:endParaRPr lang="fr-FR"/>
        </a:p>
      </dgm:t>
    </dgm:pt>
    <dgm:pt modelId="{183BD30B-DE44-41AF-A8AA-82AE7138D61A}" type="sibTrans" cxnId="{E2E6F88B-72DB-4DD3-A4C5-80A80436A153}">
      <dgm:prSet/>
      <dgm:spPr/>
      <dgm:t>
        <a:bodyPr/>
        <a:lstStyle/>
        <a:p>
          <a:endParaRPr lang="fr-FR"/>
        </a:p>
      </dgm:t>
    </dgm:pt>
    <dgm:pt modelId="{CA0AAFF8-830E-49F9-96F2-9204D95430A9}">
      <dgm:prSet/>
      <dgm:spPr>
        <a:solidFill>
          <a:srgbClr val="FFC000"/>
        </a:solidFill>
      </dgm:spPr>
      <dgm:t>
        <a:bodyPr/>
        <a:lstStyle/>
        <a:p>
          <a:r>
            <a:rPr lang="fr-FR"/>
            <a:t>Savoir gérer son stress/savoir gérer ses émotions</a:t>
          </a:r>
          <a:endParaRPr lang="fr-FR" dirty="0"/>
        </a:p>
      </dgm:t>
    </dgm:pt>
    <dgm:pt modelId="{354F9AC9-B60B-439D-9444-45B82B0232F4}" type="parTrans" cxnId="{463AC9D7-0752-45BD-A038-90C968A16380}">
      <dgm:prSet/>
      <dgm:spPr/>
      <dgm:t>
        <a:bodyPr/>
        <a:lstStyle/>
        <a:p>
          <a:endParaRPr lang="fr-FR"/>
        </a:p>
      </dgm:t>
    </dgm:pt>
    <dgm:pt modelId="{55DEC34F-F962-4E4E-B25A-449E0499939E}" type="sibTrans" cxnId="{463AC9D7-0752-45BD-A038-90C968A16380}">
      <dgm:prSet/>
      <dgm:spPr/>
      <dgm:t>
        <a:bodyPr/>
        <a:lstStyle/>
        <a:p>
          <a:endParaRPr lang="fr-FR"/>
        </a:p>
      </dgm:t>
    </dgm:pt>
    <dgm:pt modelId="{6D90B574-43E6-480D-A219-7D4D2E96E7EA}">
      <dgm:prSet/>
      <dgm:spPr>
        <a:solidFill>
          <a:srgbClr val="FFC000"/>
        </a:solidFill>
      </dgm:spPr>
      <dgm:t>
        <a:bodyPr/>
        <a:lstStyle/>
        <a:p>
          <a:r>
            <a:rPr lang="fr-FR" dirty="0"/>
            <a:t>Avoir conscience de soi/avoir de l’empathie pour les autres</a:t>
          </a:r>
        </a:p>
      </dgm:t>
    </dgm:pt>
    <dgm:pt modelId="{301C1098-58CA-4304-A3B0-1099ECA9CC62}" type="parTrans" cxnId="{EDF92E96-8804-4C42-9DA0-1C839CD0961C}">
      <dgm:prSet/>
      <dgm:spPr/>
      <dgm:t>
        <a:bodyPr/>
        <a:lstStyle/>
        <a:p>
          <a:endParaRPr lang="fr-FR"/>
        </a:p>
      </dgm:t>
    </dgm:pt>
    <dgm:pt modelId="{9BE606C4-13B3-494A-A075-8338A03C5DA5}" type="sibTrans" cxnId="{EDF92E96-8804-4C42-9DA0-1C839CD0961C}">
      <dgm:prSet/>
      <dgm:spPr/>
      <dgm:t>
        <a:bodyPr/>
        <a:lstStyle/>
        <a:p>
          <a:endParaRPr lang="fr-FR"/>
        </a:p>
      </dgm:t>
    </dgm:pt>
    <dgm:pt modelId="{61286FC9-C075-43B6-90DC-20D98453CD68}">
      <dgm:prSet/>
      <dgm:spPr>
        <a:solidFill>
          <a:srgbClr val="FFC000"/>
        </a:solidFill>
      </dgm:spPr>
      <dgm:t>
        <a:bodyPr/>
        <a:lstStyle/>
        <a:p>
          <a:r>
            <a:rPr lang="fr-FR" b="0" i="0" dirty="0">
              <a:effectLst/>
              <a:cs typeface="Times New Roman" panose="02020603050405020304" pitchFamily="18" charset="0"/>
            </a:rPr>
            <a:t>Avoir une pensée critique/avoir une pensée créatrice</a:t>
          </a:r>
        </a:p>
      </dgm:t>
    </dgm:pt>
    <dgm:pt modelId="{5BF05C3F-F9DC-4AC9-9D10-44C46579030A}" type="parTrans" cxnId="{167846A1-FEDF-40C5-A7D8-F1815D83261F}">
      <dgm:prSet/>
      <dgm:spPr/>
      <dgm:t>
        <a:bodyPr/>
        <a:lstStyle/>
        <a:p>
          <a:endParaRPr lang="fr-FR"/>
        </a:p>
      </dgm:t>
    </dgm:pt>
    <dgm:pt modelId="{1022D844-2EFF-4DF3-866E-B57C7A3827A9}" type="sibTrans" cxnId="{167846A1-FEDF-40C5-A7D8-F1815D83261F}">
      <dgm:prSet/>
      <dgm:spPr/>
      <dgm:t>
        <a:bodyPr/>
        <a:lstStyle/>
        <a:p>
          <a:endParaRPr lang="fr-FR"/>
        </a:p>
      </dgm:t>
    </dgm:pt>
    <dgm:pt modelId="{9FA46333-7CB5-49C6-A76D-CC1D5B53369F}" type="pres">
      <dgm:prSet presAssocID="{B72BB12A-F44E-4718-864D-3F1D10FABE30}" presName="Name0" presStyleCnt="0">
        <dgm:presLayoutVars>
          <dgm:chMax val="7"/>
          <dgm:chPref val="7"/>
          <dgm:dir/>
        </dgm:presLayoutVars>
      </dgm:prSet>
      <dgm:spPr/>
    </dgm:pt>
    <dgm:pt modelId="{F3A4341A-B8A1-41F4-8EEB-03636AB33578}" type="pres">
      <dgm:prSet presAssocID="{B72BB12A-F44E-4718-864D-3F1D10FABE30}" presName="Name1" presStyleCnt="0"/>
      <dgm:spPr/>
    </dgm:pt>
    <dgm:pt modelId="{73C0768E-C797-4C96-8038-C2C88EEF73D1}" type="pres">
      <dgm:prSet presAssocID="{B72BB12A-F44E-4718-864D-3F1D10FABE30}" presName="cycle" presStyleCnt="0"/>
      <dgm:spPr/>
    </dgm:pt>
    <dgm:pt modelId="{2DA70DAA-CCB1-4B91-BB30-5BF0471C2B97}" type="pres">
      <dgm:prSet presAssocID="{B72BB12A-F44E-4718-864D-3F1D10FABE30}" presName="srcNode" presStyleLbl="node1" presStyleIdx="0" presStyleCnt="5"/>
      <dgm:spPr/>
    </dgm:pt>
    <dgm:pt modelId="{419736FA-3E88-45D2-8A1F-6AC07D736CFE}" type="pres">
      <dgm:prSet presAssocID="{B72BB12A-F44E-4718-864D-3F1D10FABE30}" presName="conn" presStyleLbl="parChTrans1D2" presStyleIdx="0" presStyleCnt="1"/>
      <dgm:spPr/>
    </dgm:pt>
    <dgm:pt modelId="{BDCA1DFC-61D9-4440-8FD6-920081A68115}" type="pres">
      <dgm:prSet presAssocID="{B72BB12A-F44E-4718-864D-3F1D10FABE30}" presName="extraNode" presStyleLbl="node1" presStyleIdx="0" presStyleCnt="5"/>
      <dgm:spPr/>
    </dgm:pt>
    <dgm:pt modelId="{2C151796-166E-4804-8CB7-1F1DF22C1420}" type="pres">
      <dgm:prSet presAssocID="{B72BB12A-F44E-4718-864D-3F1D10FABE30}" presName="dstNode" presStyleLbl="node1" presStyleIdx="0" presStyleCnt="5"/>
      <dgm:spPr/>
    </dgm:pt>
    <dgm:pt modelId="{3DADB2C4-0322-483C-A9C7-CFEB5E0C2183}" type="pres">
      <dgm:prSet presAssocID="{01E6404E-57C1-4FC8-80DD-DA658DA3CA2B}" presName="text_1" presStyleLbl="node1" presStyleIdx="0" presStyleCnt="5">
        <dgm:presLayoutVars>
          <dgm:bulletEnabled val="1"/>
        </dgm:presLayoutVars>
      </dgm:prSet>
      <dgm:spPr/>
    </dgm:pt>
    <dgm:pt modelId="{ED803F88-12D8-4E36-A838-4785D1B4CC5C}" type="pres">
      <dgm:prSet presAssocID="{01E6404E-57C1-4FC8-80DD-DA658DA3CA2B}" presName="accent_1" presStyleCnt="0"/>
      <dgm:spPr/>
    </dgm:pt>
    <dgm:pt modelId="{E129A06A-C086-4DDD-94A0-3735D1E122D8}" type="pres">
      <dgm:prSet presAssocID="{01E6404E-57C1-4FC8-80DD-DA658DA3CA2B}" presName="accentRepeatNode" presStyleLbl="solidFgAcc1" presStyleIdx="0" presStyleCnt="5"/>
      <dgm:spPr/>
    </dgm:pt>
    <dgm:pt modelId="{52805D05-BA35-4073-81DB-ADFDF8DBFB08}" type="pres">
      <dgm:prSet presAssocID="{61286FC9-C075-43B6-90DC-20D98453CD68}" presName="text_2" presStyleLbl="node1" presStyleIdx="1" presStyleCnt="5">
        <dgm:presLayoutVars>
          <dgm:bulletEnabled val="1"/>
        </dgm:presLayoutVars>
      </dgm:prSet>
      <dgm:spPr/>
    </dgm:pt>
    <dgm:pt modelId="{D285B8BE-A377-4B74-AEDD-401939A5209B}" type="pres">
      <dgm:prSet presAssocID="{61286FC9-C075-43B6-90DC-20D98453CD68}" presName="accent_2" presStyleCnt="0"/>
      <dgm:spPr/>
    </dgm:pt>
    <dgm:pt modelId="{ECC34C0C-6BFC-488C-B681-FB777491B9DB}" type="pres">
      <dgm:prSet presAssocID="{61286FC9-C075-43B6-90DC-20D98453CD68}" presName="accentRepeatNode" presStyleLbl="solidFgAcc1" presStyleIdx="1" presStyleCnt="5"/>
      <dgm:spPr/>
    </dgm:pt>
    <dgm:pt modelId="{0C908715-F515-4707-9AC6-05111543FE55}" type="pres">
      <dgm:prSet presAssocID="{6D90B574-43E6-480D-A219-7D4D2E96E7EA}" presName="text_3" presStyleLbl="node1" presStyleIdx="2" presStyleCnt="5">
        <dgm:presLayoutVars>
          <dgm:bulletEnabled val="1"/>
        </dgm:presLayoutVars>
      </dgm:prSet>
      <dgm:spPr/>
    </dgm:pt>
    <dgm:pt modelId="{5B6E243F-8BBF-4CD6-B780-58D10838E216}" type="pres">
      <dgm:prSet presAssocID="{6D90B574-43E6-480D-A219-7D4D2E96E7EA}" presName="accent_3" presStyleCnt="0"/>
      <dgm:spPr/>
    </dgm:pt>
    <dgm:pt modelId="{EF0A6876-80C1-48F2-8949-B1BBE3BAB281}" type="pres">
      <dgm:prSet presAssocID="{6D90B574-43E6-480D-A219-7D4D2E96E7EA}" presName="accentRepeatNode" presStyleLbl="solidFgAcc1" presStyleIdx="2" presStyleCnt="5"/>
      <dgm:spPr/>
    </dgm:pt>
    <dgm:pt modelId="{AFE31E25-2E1A-4621-A97A-AE3F3D2A5FD5}" type="pres">
      <dgm:prSet presAssocID="{CA0AAFF8-830E-49F9-96F2-9204D95430A9}" presName="text_4" presStyleLbl="node1" presStyleIdx="3" presStyleCnt="5">
        <dgm:presLayoutVars>
          <dgm:bulletEnabled val="1"/>
        </dgm:presLayoutVars>
      </dgm:prSet>
      <dgm:spPr/>
    </dgm:pt>
    <dgm:pt modelId="{63BD8327-4B90-4C6B-8409-946FA464BE6D}" type="pres">
      <dgm:prSet presAssocID="{CA0AAFF8-830E-49F9-96F2-9204D95430A9}" presName="accent_4" presStyleCnt="0"/>
      <dgm:spPr/>
    </dgm:pt>
    <dgm:pt modelId="{3769F12B-4BF1-4778-8034-C65E7629BB79}" type="pres">
      <dgm:prSet presAssocID="{CA0AAFF8-830E-49F9-96F2-9204D95430A9}" presName="accentRepeatNode" presStyleLbl="solidFgAcc1" presStyleIdx="3" presStyleCnt="5"/>
      <dgm:spPr/>
    </dgm:pt>
    <dgm:pt modelId="{2C4AC830-3C9C-4A84-BEC8-7019BEFC3498}" type="pres">
      <dgm:prSet presAssocID="{5A2FB98C-77A7-45ED-B995-B125166F241E}" presName="text_5" presStyleLbl="node1" presStyleIdx="4" presStyleCnt="5">
        <dgm:presLayoutVars>
          <dgm:bulletEnabled val="1"/>
        </dgm:presLayoutVars>
      </dgm:prSet>
      <dgm:spPr/>
    </dgm:pt>
    <dgm:pt modelId="{ADCC42DA-E31F-4988-83EC-77F3DEB7ED35}" type="pres">
      <dgm:prSet presAssocID="{5A2FB98C-77A7-45ED-B995-B125166F241E}" presName="accent_5" presStyleCnt="0"/>
      <dgm:spPr/>
    </dgm:pt>
    <dgm:pt modelId="{319F7239-899B-4D86-9B74-3CB3A86EDA2D}" type="pres">
      <dgm:prSet presAssocID="{5A2FB98C-77A7-45ED-B995-B125166F241E}" presName="accentRepeatNode" presStyleLbl="solidFgAcc1" presStyleIdx="4" presStyleCnt="5"/>
      <dgm:spPr/>
    </dgm:pt>
  </dgm:ptLst>
  <dgm:cxnLst>
    <dgm:cxn modelId="{AD9A671A-65F0-4400-8897-6DA89F386434}" srcId="{B72BB12A-F44E-4718-864D-3F1D10FABE30}" destId="{01E6404E-57C1-4FC8-80DD-DA658DA3CA2B}" srcOrd="0" destOrd="0" parTransId="{727A9BAC-8BE4-4840-934A-E1A0EAF4E865}" sibTransId="{8BD5ABFE-4FEC-48F3-8336-274C10F211C9}"/>
    <dgm:cxn modelId="{B0D0F32F-B637-4217-81FD-964545822EDC}" type="presOf" srcId="{01E6404E-57C1-4FC8-80DD-DA658DA3CA2B}" destId="{3DADB2C4-0322-483C-A9C7-CFEB5E0C2183}" srcOrd="0" destOrd="0" presId="urn:microsoft.com/office/officeart/2008/layout/VerticalCurvedList"/>
    <dgm:cxn modelId="{6269605D-F590-4035-B09E-8418EF2F5960}" type="presOf" srcId="{B72BB12A-F44E-4718-864D-3F1D10FABE30}" destId="{9FA46333-7CB5-49C6-A76D-CC1D5B53369F}" srcOrd="0" destOrd="0" presId="urn:microsoft.com/office/officeart/2008/layout/VerticalCurvedList"/>
    <dgm:cxn modelId="{C149444B-C305-400F-8AE5-A9BCE32664BD}" type="presOf" srcId="{8BD5ABFE-4FEC-48F3-8336-274C10F211C9}" destId="{419736FA-3E88-45D2-8A1F-6AC07D736CFE}" srcOrd="0" destOrd="0" presId="urn:microsoft.com/office/officeart/2008/layout/VerticalCurvedList"/>
    <dgm:cxn modelId="{6435976F-94EB-4C3C-AB49-02CC6BD12B83}" type="presOf" srcId="{5A2FB98C-77A7-45ED-B995-B125166F241E}" destId="{2C4AC830-3C9C-4A84-BEC8-7019BEFC3498}" srcOrd="0" destOrd="0" presId="urn:microsoft.com/office/officeart/2008/layout/VerticalCurvedList"/>
    <dgm:cxn modelId="{E2E6F88B-72DB-4DD3-A4C5-80A80436A153}" srcId="{B72BB12A-F44E-4718-864D-3F1D10FABE30}" destId="{5A2FB98C-77A7-45ED-B995-B125166F241E}" srcOrd="4" destOrd="0" parTransId="{79D38CE9-08A9-4FB3-B98A-82E16925AEDF}" sibTransId="{183BD30B-DE44-41AF-A8AA-82AE7138D61A}"/>
    <dgm:cxn modelId="{EDF92E96-8804-4C42-9DA0-1C839CD0961C}" srcId="{B72BB12A-F44E-4718-864D-3F1D10FABE30}" destId="{6D90B574-43E6-480D-A219-7D4D2E96E7EA}" srcOrd="2" destOrd="0" parTransId="{301C1098-58CA-4304-A3B0-1099ECA9CC62}" sibTransId="{9BE606C4-13B3-494A-A075-8338A03C5DA5}"/>
    <dgm:cxn modelId="{167846A1-FEDF-40C5-A7D8-F1815D83261F}" srcId="{B72BB12A-F44E-4718-864D-3F1D10FABE30}" destId="{61286FC9-C075-43B6-90DC-20D98453CD68}" srcOrd="1" destOrd="0" parTransId="{5BF05C3F-F9DC-4AC9-9D10-44C46579030A}" sibTransId="{1022D844-2EFF-4DF3-866E-B57C7A3827A9}"/>
    <dgm:cxn modelId="{18D0A9CD-EA6A-48CD-B78D-A476C05371BF}" type="presOf" srcId="{CA0AAFF8-830E-49F9-96F2-9204D95430A9}" destId="{AFE31E25-2E1A-4621-A97A-AE3F3D2A5FD5}" srcOrd="0" destOrd="0" presId="urn:microsoft.com/office/officeart/2008/layout/VerticalCurvedList"/>
    <dgm:cxn modelId="{F66B4BD3-6681-4336-B270-7916B86685E7}" type="presOf" srcId="{6D90B574-43E6-480D-A219-7D4D2E96E7EA}" destId="{0C908715-F515-4707-9AC6-05111543FE55}" srcOrd="0" destOrd="0" presId="urn:microsoft.com/office/officeart/2008/layout/VerticalCurvedList"/>
    <dgm:cxn modelId="{463AC9D7-0752-45BD-A038-90C968A16380}" srcId="{B72BB12A-F44E-4718-864D-3F1D10FABE30}" destId="{CA0AAFF8-830E-49F9-96F2-9204D95430A9}" srcOrd="3" destOrd="0" parTransId="{354F9AC9-B60B-439D-9444-45B82B0232F4}" sibTransId="{55DEC34F-F962-4E4E-B25A-449E0499939E}"/>
    <dgm:cxn modelId="{2CCC12F6-4EFC-4155-BE2F-159C48520ACF}" type="presOf" srcId="{61286FC9-C075-43B6-90DC-20D98453CD68}" destId="{52805D05-BA35-4073-81DB-ADFDF8DBFB08}" srcOrd="0" destOrd="0" presId="urn:microsoft.com/office/officeart/2008/layout/VerticalCurvedList"/>
    <dgm:cxn modelId="{5E45DB35-3362-46D0-9A2E-03A74609AF1F}" type="presParOf" srcId="{9FA46333-7CB5-49C6-A76D-CC1D5B53369F}" destId="{F3A4341A-B8A1-41F4-8EEB-03636AB33578}" srcOrd="0" destOrd="0" presId="urn:microsoft.com/office/officeart/2008/layout/VerticalCurvedList"/>
    <dgm:cxn modelId="{6AEF8F0F-4C2E-4FF3-9E52-4F0395F36287}" type="presParOf" srcId="{F3A4341A-B8A1-41F4-8EEB-03636AB33578}" destId="{73C0768E-C797-4C96-8038-C2C88EEF73D1}" srcOrd="0" destOrd="0" presId="urn:microsoft.com/office/officeart/2008/layout/VerticalCurvedList"/>
    <dgm:cxn modelId="{40892EA1-6081-4EBC-82B0-36E70887F01B}" type="presParOf" srcId="{73C0768E-C797-4C96-8038-C2C88EEF73D1}" destId="{2DA70DAA-CCB1-4B91-BB30-5BF0471C2B97}" srcOrd="0" destOrd="0" presId="urn:microsoft.com/office/officeart/2008/layout/VerticalCurvedList"/>
    <dgm:cxn modelId="{2844E726-B7C5-42A5-BD56-2FE4FF92FC36}" type="presParOf" srcId="{73C0768E-C797-4C96-8038-C2C88EEF73D1}" destId="{419736FA-3E88-45D2-8A1F-6AC07D736CFE}" srcOrd="1" destOrd="0" presId="urn:microsoft.com/office/officeart/2008/layout/VerticalCurvedList"/>
    <dgm:cxn modelId="{1CB277F8-65F7-41A4-AE30-3CFA8B5311FF}" type="presParOf" srcId="{73C0768E-C797-4C96-8038-C2C88EEF73D1}" destId="{BDCA1DFC-61D9-4440-8FD6-920081A68115}" srcOrd="2" destOrd="0" presId="urn:microsoft.com/office/officeart/2008/layout/VerticalCurvedList"/>
    <dgm:cxn modelId="{884FFA04-2AFA-480B-9454-FEBFBC0B1ADC}" type="presParOf" srcId="{73C0768E-C797-4C96-8038-C2C88EEF73D1}" destId="{2C151796-166E-4804-8CB7-1F1DF22C1420}" srcOrd="3" destOrd="0" presId="urn:microsoft.com/office/officeart/2008/layout/VerticalCurvedList"/>
    <dgm:cxn modelId="{41110B4F-EFA4-4785-98EF-37F4C9B5F0EA}" type="presParOf" srcId="{F3A4341A-B8A1-41F4-8EEB-03636AB33578}" destId="{3DADB2C4-0322-483C-A9C7-CFEB5E0C2183}" srcOrd="1" destOrd="0" presId="urn:microsoft.com/office/officeart/2008/layout/VerticalCurvedList"/>
    <dgm:cxn modelId="{F845FC26-51AD-4D92-B383-ED02F53D260B}" type="presParOf" srcId="{F3A4341A-B8A1-41F4-8EEB-03636AB33578}" destId="{ED803F88-12D8-4E36-A838-4785D1B4CC5C}" srcOrd="2" destOrd="0" presId="urn:microsoft.com/office/officeart/2008/layout/VerticalCurvedList"/>
    <dgm:cxn modelId="{5433FB00-1FCF-4424-B37E-BF5272C2B203}" type="presParOf" srcId="{ED803F88-12D8-4E36-A838-4785D1B4CC5C}" destId="{E129A06A-C086-4DDD-94A0-3735D1E122D8}" srcOrd="0" destOrd="0" presId="urn:microsoft.com/office/officeart/2008/layout/VerticalCurvedList"/>
    <dgm:cxn modelId="{417351EA-FF83-4207-964E-77AF6E9A8C60}" type="presParOf" srcId="{F3A4341A-B8A1-41F4-8EEB-03636AB33578}" destId="{52805D05-BA35-4073-81DB-ADFDF8DBFB08}" srcOrd="3" destOrd="0" presId="urn:microsoft.com/office/officeart/2008/layout/VerticalCurvedList"/>
    <dgm:cxn modelId="{C25B7021-3175-46BE-B432-548ED950FA80}" type="presParOf" srcId="{F3A4341A-B8A1-41F4-8EEB-03636AB33578}" destId="{D285B8BE-A377-4B74-AEDD-401939A5209B}" srcOrd="4" destOrd="0" presId="urn:microsoft.com/office/officeart/2008/layout/VerticalCurvedList"/>
    <dgm:cxn modelId="{9A3E765B-9532-4188-88FF-41A0B2CDCC29}" type="presParOf" srcId="{D285B8BE-A377-4B74-AEDD-401939A5209B}" destId="{ECC34C0C-6BFC-488C-B681-FB777491B9DB}" srcOrd="0" destOrd="0" presId="urn:microsoft.com/office/officeart/2008/layout/VerticalCurvedList"/>
    <dgm:cxn modelId="{85043B6F-077B-4058-9FA4-A10248A7F7A9}" type="presParOf" srcId="{F3A4341A-B8A1-41F4-8EEB-03636AB33578}" destId="{0C908715-F515-4707-9AC6-05111543FE55}" srcOrd="5" destOrd="0" presId="urn:microsoft.com/office/officeart/2008/layout/VerticalCurvedList"/>
    <dgm:cxn modelId="{417F4677-A1D0-465D-9FD1-4F20B60BB7A9}" type="presParOf" srcId="{F3A4341A-B8A1-41F4-8EEB-03636AB33578}" destId="{5B6E243F-8BBF-4CD6-B780-58D10838E216}" srcOrd="6" destOrd="0" presId="urn:microsoft.com/office/officeart/2008/layout/VerticalCurvedList"/>
    <dgm:cxn modelId="{F2F5EA23-29A8-40DC-BE22-6E9D2E0B44A8}" type="presParOf" srcId="{5B6E243F-8BBF-4CD6-B780-58D10838E216}" destId="{EF0A6876-80C1-48F2-8949-B1BBE3BAB281}" srcOrd="0" destOrd="0" presId="urn:microsoft.com/office/officeart/2008/layout/VerticalCurvedList"/>
    <dgm:cxn modelId="{732E6DA8-E256-4B47-AB91-E893B7A89A43}" type="presParOf" srcId="{F3A4341A-B8A1-41F4-8EEB-03636AB33578}" destId="{AFE31E25-2E1A-4621-A97A-AE3F3D2A5FD5}" srcOrd="7" destOrd="0" presId="urn:microsoft.com/office/officeart/2008/layout/VerticalCurvedList"/>
    <dgm:cxn modelId="{368A5D2D-5463-444B-A133-5FD01C5E4DC9}" type="presParOf" srcId="{F3A4341A-B8A1-41F4-8EEB-03636AB33578}" destId="{63BD8327-4B90-4C6B-8409-946FA464BE6D}" srcOrd="8" destOrd="0" presId="urn:microsoft.com/office/officeart/2008/layout/VerticalCurvedList"/>
    <dgm:cxn modelId="{1C6ACFEF-081F-4FF1-929C-33BF9C414F0C}" type="presParOf" srcId="{63BD8327-4B90-4C6B-8409-946FA464BE6D}" destId="{3769F12B-4BF1-4778-8034-C65E7629BB79}" srcOrd="0" destOrd="0" presId="urn:microsoft.com/office/officeart/2008/layout/VerticalCurvedList"/>
    <dgm:cxn modelId="{A34CF3F1-8DDC-4A54-9D17-5EC72CDEA137}" type="presParOf" srcId="{F3A4341A-B8A1-41F4-8EEB-03636AB33578}" destId="{2C4AC830-3C9C-4A84-BEC8-7019BEFC3498}" srcOrd="9" destOrd="0" presId="urn:microsoft.com/office/officeart/2008/layout/VerticalCurvedList"/>
    <dgm:cxn modelId="{F035E1DA-D861-4EE8-AB8E-9D413877A92D}" type="presParOf" srcId="{F3A4341A-B8A1-41F4-8EEB-03636AB33578}" destId="{ADCC42DA-E31F-4988-83EC-77F3DEB7ED35}" srcOrd="10" destOrd="0" presId="urn:microsoft.com/office/officeart/2008/layout/VerticalCurvedList"/>
    <dgm:cxn modelId="{6DC1F6D0-AD6E-451E-9317-1E5337F055B8}" type="presParOf" srcId="{ADCC42DA-E31F-4988-83EC-77F3DEB7ED35}" destId="{319F7239-899B-4D86-9B74-3CB3A86EDA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736FA-3E88-45D2-8A1F-6AC07D736CFE}">
      <dsp:nvSpPr>
        <dsp:cNvPr id="0" name=""/>
        <dsp:cNvSpPr/>
      </dsp:nvSpPr>
      <dsp:spPr>
        <a:xfrm>
          <a:off x="-4048330" y="-621400"/>
          <a:ext cx="4824201" cy="4824201"/>
        </a:xfrm>
        <a:prstGeom prst="blockArc">
          <a:avLst>
            <a:gd name="adj1" fmla="val 18900000"/>
            <a:gd name="adj2" fmla="val 2700000"/>
            <a:gd name="adj3" fmla="val 448"/>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DB2C4-0322-483C-A9C7-CFEB5E0C2183}">
      <dsp:nvSpPr>
        <dsp:cNvPr id="0" name=""/>
        <dsp:cNvSpPr/>
      </dsp:nvSpPr>
      <dsp:spPr>
        <a:xfrm>
          <a:off x="339943" y="223765"/>
          <a:ext cx="9213692" cy="447818"/>
        </a:xfrm>
        <a:prstGeom prst="rect">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456"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Savoir résoudre les problèmes/savoir prendre des décisions</a:t>
          </a:r>
        </a:p>
      </dsp:txBody>
      <dsp:txXfrm>
        <a:off x="339943" y="223765"/>
        <a:ext cx="9213692" cy="447818"/>
      </dsp:txXfrm>
    </dsp:sp>
    <dsp:sp modelId="{E129A06A-C086-4DDD-94A0-3735D1E122D8}">
      <dsp:nvSpPr>
        <dsp:cNvPr id="0" name=""/>
        <dsp:cNvSpPr/>
      </dsp:nvSpPr>
      <dsp:spPr>
        <a:xfrm>
          <a:off x="60056" y="167788"/>
          <a:ext cx="559772" cy="559772"/>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05D05-BA35-4073-81DB-ADFDF8DBFB08}">
      <dsp:nvSpPr>
        <dsp:cNvPr id="0" name=""/>
        <dsp:cNvSpPr/>
      </dsp:nvSpPr>
      <dsp:spPr>
        <a:xfrm>
          <a:off x="660836" y="895278"/>
          <a:ext cx="8892799" cy="447818"/>
        </a:xfrm>
        <a:prstGeom prst="rect">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456" tIns="48260" rIns="48260" bIns="48260" numCol="1" spcCol="1270" anchor="ctr" anchorCtr="0">
          <a:noAutofit/>
        </a:bodyPr>
        <a:lstStyle/>
        <a:p>
          <a:pPr marL="0" lvl="0" indent="0" algn="l" defTabSz="844550">
            <a:lnSpc>
              <a:spcPct val="90000"/>
            </a:lnSpc>
            <a:spcBef>
              <a:spcPct val="0"/>
            </a:spcBef>
            <a:spcAft>
              <a:spcPct val="35000"/>
            </a:spcAft>
            <a:buNone/>
          </a:pPr>
          <a:r>
            <a:rPr lang="fr-FR" sz="1900" b="0" i="0" kern="1200" dirty="0">
              <a:effectLst/>
              <a:cs typeface="Times New Roman" panose="02020603050405020304" pitchFamily="18" charset="0"/>
            </a:rPr>
            <a:t>Avoir une pensée critique/avoir une pensée créatrice</a:t>
          </a:r>
        </a:p>
      </dsp:txBody>
      <dsp:txXfrm>
        <a:off x="660836" y="895278"/>
        <a:ext cx="8892799" cy="447818"/>
      </dsp:txXfrm>
    </dsp:sp>
    <dsp:sp modelId="{ECC34C0C-6BFC-488C-B681-FB777491B9DB}">
      <dsp:nvSpPr>
        <dsp:cNvPr id="0" name=""/>
        <dsp:cNvSpPr/>
      </dsp:nvSpPr>
      <dsp:spPr>
        <a:xfrm>
          <a:off x="380950" y="839301"/>
          <a:ext cx="559772" cy="559772"/>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08715-F515-4707-9AC6-05111543FE55}">
      <dsp:nvSpPr>
        <dsp:cNvPr id="0" name=""/>
        <dsp:cNvSpPr/>
      </dsp:nvSpPr>
      <dsp:spPr>
        <a:xfrm>
          <a:off x="759325" y="1566790"/>
          <a:ext cx="8794310" cy="447818"/>
        </a:xfrm>
        <a:prstGeom prst="rect">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456"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Avoir conscience de soi/avoir de l’empathie pour les autres</a:t>
          </a:r>
        </a:p>
      </dsp:txBody>
      <dsp:txXfrm>
        <a:off x="759325" y="1566790"/>
        <a:ext cx="8794310" cy="447818"/>
      </dsp:txXfrm>
    </dsp:sp>
    <dsp:sp modelId="{EF0A6876-80C1-48F2-8949-B1BBE3BAB281}">
      <dsp:nvSpPr>
        <dsp:cNvPr id="0" name=""/>
        <dsp:cNvSpPr/>
      </dsp:nvSpPr>
      <dsp:spPr>
        <a:xfrm>
          <a:off x="479438" y="1510813"/>
          <a:ext cx="559772" cy="559772"/>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E31E25-2E1A-4621-A97A-AE3F3D2A5FD5}">
      <dsp:nvSpPr>
        <dsp:cNvPr id="0" name=""/>
        <dsp:cNvSpPr/>
      </dsp:nvSpPr>
      <dsp:spPr>
        <a:xfrm>
          <a:off x="660836" y="2238303"/>
          <a:ext cx="8892799" cy="447818"/>
        </a:xfrm>
        <a:prstGeom prst="rect">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456"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a:t>Savoir gérer son stress/savoir gérer ses émotions</a:t>
          </a:r>
          <a:endParaRPr lang="fr-FR" sz="1900" kern="1200" dirty="0"/>
        </a:p>
      </dsp:txBody>
      <dsp:txXfrm>
        <a:off x="660836" y="2238303"/>
        <a:ext cx="8892799" cy="447818"/>
      </dsp:txXfrm>
    </dsp:sp>
    <dsp:sp modelId="{3769F12B-4BF1-4778-8034-C65E7629BB79}">
      <dsp:nvSpPr>
        <dsp:cNvPr id="0" name=""/>
        <dsp:cNvSpPr/>
      </dsp:nvSpPr>
      <dsp:spPr>
        <a:xfrm>
          <a:off x="380950" y="2182326"/>
          <a:ext cx="559772" cy="559772"/>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AC830-3C9C-4A84-BEC8-7019BEFC3498}">
      <dsp:nvSpPr>
        <dsp:cNvPr id="0" name=""/>
        <dsp:cNvSpPr/>
      </dsp:nvSpPr>
      <dsp:spPr>
        <a:xfrm>
          <a:off x="339943" y="2909815"/>
          <a:ext cx="9213692" cy="447818"/>
        </a:xfrm>
        <a:prstGeom prst="rect">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456"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dirty="0"/>
            <a:t>Savoir communiquer efficacement/être habile dans les relations interpersonnelles</a:t>
          </a:r>
        </a:p>
      </dsp:txBody>
      <dsp:txXfrm>
        <a:off x="339943" y="2909815"/>
        <a:ext cx="9213692" cy="447818"/>
      </dsp:txXfrm>
    </dsp:sp>
    <dsp:sp modelId="{319F7239-899B-4D86-9B74-3CB3A86EDA2D}">
      <dsp:nvSpPr>
        <dsp:cNvPr id="0" name=""/>
        <dsp:cNvSpPr/>
      </dsp:nvSpPr>
      <dsp:spPr>
        <a:xfrm>
          <a:off x="60056" y="2853838"/>
          <a:ext cx="559772" cy="559772"/>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9/13/2023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9/13/2023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9/13/2023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ntepubliquefra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L76E" TargetMode="External"/><Relationship Id="rId2" Type="http://schemas.openxmlformats.org/officeDocument/2006/relationships/hyperlink" Target="https://www.youtube.com/watch?v=L76E8JEdlA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pinterest.com/pin/312085449176872875/" TargetMode="External"/><Relationship Id="rId3" Type="http://schemas.openxmlformats.org/officeDocument/2006/relationships/hyperlink" Target="https://fedweb.belgium.be/fr/a_propos_de_l_organisation/gestion_des_connaissances" TargetMode="External"/><Relationship Id="rId7" Type="http://schemas.openxmlformats.org/officeDocument/2006/relationships/hyperlink" Target="https://www.larousse.fr/" TargetMode="External"/><Relationship Id="rId2" Type="http://schemas.openxmlformats.org/officeDocument/2006/relationships/hyperlink" Target="https://perspectivesssf.espaceweb.usherbrooke.ca/2018/12/01/competence-selon-jacques-tardif-2006-2017" TargetMode="External"/><Relationship Id="rId1" Type="http://schemas.openxmlformats.org/officeDocument/2006/relationships/slideLayout" Target="../slideLayouts/slideLayout2.xml"/><Relationship Id="rId6" Type="http://schemas.openxmlformats.org/officeDocument/2006/relationships/hyperlink" Target="http://www.piloter.org/autoformation/evaluation/competence.htm" TargetMode="External"/><Relationship Id="rId5" Type="http://schemas.openxmlformats.org/officeDocument/2006/relationships/hyperlink" Target="https://pedagogie.uquebec.ca/" TargetMode="External"/><Relationship Id="rId4" Type="http://schemas.openxmlformats.org/officeDocument/2006/relationships/hyperlink" Target="https://www.lou-souliaire.fr/" TargetMode="External"/><Relationship Id="rId9" Type="http://schemas.openxmlformats.org/officeDocument/2006/relationships/hyperlink" Target="https://www.ireps-grandest-doc.fr/do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santepubliquefrance.fr/docs/la-sante-en-action-n-446-empowerment-des-jeunes" TargetMode="External"/><Relationship Id="rId3" Type="http://schemas.openxmlformats.org/officeDocument/2006/relationships/hyperlink" Target="https://ireps-bfc.org/sites/ireps-bfc.org/files/dossier_techniques_competences_psychosociales.pdf" TargetMode="External"/><Relationship Id="rId7" Type="http://schemas.openxmlformats.org/officeDocument/2006/relationships/hyperlink" Target="https://www.ireps-grandest-doc.fr/doc/content_page/item/8770-empowerment-des-jeunes" TargetMode="External"/><Relationship Id="rId2" Type="http://schemas.openxmlformats.org/officeDocument/2006/relationships/hyperlink" Target="https://www.ireps-grandest-doc.fr/doc/content_page/item/5304-competences-psychosociales-et-promotion-de-la-sante" TargetMode="External"/><Relationship Id="rId1" Type="http://schemas.openxmlformats.org/officeDocument/2006/relationships/slideLayout" Target="../slideLayouts/slideLayout2.xml"/><Relationship Id="rId6" Type="http://schemas.openxmlformats.org/officeDocument/2006/relationships/hyperlink" Target="https://www.ireps-grandest-doc.fr/doc/content_page/item/4497-developper-les-competences-sociales-des-adolescents-par-des-ateliers-de-parole" TargetMode="External"/><Relationship Id="rId5" Type="http://schemas.openxmlformats.org/officeDocument/2006/relationships/hyperlink" Target="https://www.santepubliquefrance.fr/docs/la-sante-en-action-mars-2015-n-431-developper-les-competences-psychosociales-chez-les-enfants-et-les-jeunes" TargetMode="External"/><Relationship Id="rId4" Type="http://schemas.openxmlformats.org/officeDocument/2006/relationships/hyperlink" Target="https://www.ireps-grandest-doc.fr/doc/content_page/item/8154-developper-les-competences-psychosociales-chez-les-enfants-et-les-jeunes" TargetMode="External"/><Relationship Id="rId9" Type="http://schemas.openxmlformats.org/officeDocument/2006/relationships/hyperlink" Target="https://www.ireps-grandest-doc.fr/doc/content_page/item/6308-l-estime-de-soi-des-adolescent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frapscentre.org/wp-content/uploads/2017/11/SIPREV-CPS-VF-GLOBAL.pdf" TargetMode="External"/><Relationship Id="rId3" Type="http://schemas.openxmlformats.org/officeDocument/2006/relationships/hyperlink" Target="https://www.ireps-grandest-doc.fr/doc/content_page/item/14675-le-renforcement-des-competences-sociales" TargetMode="External"/><Relationship Id="rId7" Type="http://schemas.openxmlformats.org/officeDocument/2006/relationships/hyperlink" Target="https://www.ireps-grandest-doc.fr/doc/content_page/item/11318-synthese-d-interventions-probantes-pour-le-developpement-des-competences-psychosociales" TargetMode="External"/><Relationship Id="rId2" Type="http://schemas.openxmlformats.org/officeDocument/2006/relationships/hyperlink" Target="https://www.ireps-grandest-doc.fr/doc/content_page/item/6003-l-estime-de-soi-un-passeport-pour-la-vie" TargetMode="External"/><Relationship Id="rId1" Type="http://schemas.openxmlformats.org/officeDocument/2006/relationships/slideLayout" Target="../slideLayouts/slideLayout2.xml"/><Relationship Id="rId6" Type="http://schemas.openxmlformats.org/officeDocument/2006/relationships/hyperlink" Target="https://www.santepubliquefrance.fr/docs/les-competences-psychosociales-un-referentiel-pour-un-deploiement-aupres-des-enfants-et-des-jeunes" TargetMode="External"/><Relationship Id="rId5" Type="http://schemas.openxmlformats.org/officeDocument/2006/relationships/hyperlink" Target="https://www.ireps-grandest-doc.fr/doc/content_page/item/14827-les-competences-psychosociales-un-referentiel-pour-un-deploiement-aupres-des-enfants-et-des-jeunes" TargetMode="External"/><Relationship Id="rId4" Type="http://schemas.openxmlformats.org/officeDocument/2006/relationships/hyperlink" Target="https://injep.fr/publication/le-renforcement-des-competences-sociales-un-enjeu-majeur-de-la-professionnalisation-des-travailleurs-de-jeunesse-a-linternationa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arousse.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4A43D8-E1AE-9156-B2E1-D4E18A48BDC9}"/>
              </a:ext>
            </a:extLst>
          </p:cNvPr>
          <p:cNvSpPr>
            <a:spLocks noGrp="1"/>
          </p:cNvSpPr>
          <p:nvPr>
            <p:ph type="ctrTitle"/>
          </p:nvPr>
        </p:nvSpPr>
        <p:spPr>
          <a:xfrm>
            <a:off x="1876926" y="1203158"/>
            <a:ext cx="8399431" cy="4572000"/>
          </a:xfrm>
        </p:spPr>
        <p:txBody>
          <a:bodyPr/>
          <a:lstStyle/>
          <a:p>
            <a:r>
              <a:rPr lang="fr-FR" altLang="fr-FR" sz="7200" b="1" dirty="0"/>
              <a:t>Les compétences psychosociales</a:t>
            </a:r>
            <a:br>
              <a:rPr lang="fr-FR" altLang="fr-FR" sz="7200" dirty="0"/>
            </a:br>
            <a:endParaRPr lang="fr-FR" dirty="0"/>
          </a:p>
        </p:txBody>
      </p:sp>
    </p:spTree>
    <p:extLst>
      <p:ext uri="{BB962C8B-B14F-4D97-AF65-F5344CB8AC3E}">
        <p14:creationId xmlns:p14="http://schemas.microsoft.com/office/powerpoint/2010/main" val="2595701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EE4992-422C-4621-A405-684A74FE2E97}"/>
              </a:ext>
            </a:extLst>
          </p:cNvPr>
          <p:cNvSpPr>
            <a:spLocks noGrp="1"/>
          </p:cNvSpPr>
          <p:nvPr>
            <p:ph type="title"/>
          </p:nvPr>
        </p:nvSpPr>
        <p:spPr/>
        <p:txBody>
          <a:bodyPr/>
          <a:lstStyle/>
          <a:p>
            <a:r>
              <a:rPr lang="fr-FR" dirty="0"/>
              <a:t>Les compétences psycho-sociales…</a:t>
            </a:r>
            <a:endParaRPr lang="en-US" dirty="0"/>
          </a:p>
        </p:txBody>
      </p:sp>
      <p:sp>
        <p:nvSpPr>
          <p:cNvPr id="3" name="Espace réservé du contenu 2">
            <a:extLst>
              <a:ext uri="{FF2B5EF4-FFF2-40B4-BE49-F238E27FC236}">
                <a16:creationId xmlns:a16="http://schemas.microsoft.com/office/drawing/2014/main" id="{A7C98A3B-2B27-47D2-817E-EF7740CF88CB}"/>
              </a:ext>
            </a:extLst>
          </p:cNvPr>
          <p:cNvSpPr>
            <a:spLocks noGrp="1"/>
          </p:cNvSpPr>
          <p:nvPr>
            <p:ph idx="1"/>
          </p:nvPr>
        </p:nvSpPr>
        <p:spPr/>
        <p:txBody>
          <a:bodyPr/>
          <a:lstStyle/>
          <a:p>
            <a:r>
              <a:rPr lang="fr-FR" dirty="0"/>
              <a:t>Selon </a:t>
            </a:r>
            <a:r>
              <a:rPr lang="fr-FR" dirty="0">
                <a:hlinkClick r:id="rId2"/>
              </a:rPr>
              <a:t>http://santepubliquefrance</a:t>
            </a:r>
            <a:r>
              <a:rPr lang="fr-FR" dirty="0"/>
              <a:t> </a:t>
            </a:r>
          </a:p>
          <a:p>
            <a:r>
              <a:rPr lang="fr-FR" dirty="0"/>
              <a:t>« </a:t>
            </a:r>
            <a:r>
              <a:rPr lang="fr-FR" i="1" dirty="0"/>
              <a:t>Permettre aux générations d'aujourd'hui et de demain de développer leur capacité à faire des choix éclairés et raisonnés, leurs aptitudes à vivre ensemble et à mieux gérer leur stress et réguler leurs émotions en renforçant leurs compétences psychosociales (CPS) constitue un levier clé de la promotion de la santé</a:t>
            </a:r>
            <a:r>
              <a:rPr lang="fr-FR" dirty="0"/>
              <a:t> ». </a:t>
            </a:r>
            <a:endParaRPr lang="fr-FR" sz="1400" dirty="0"/>
          </a:p>
          <a:p>
            <a:r>
              <a:rPr lang="fr-FR" dirty="0"/>
              <a:t>« </a:t>
            </a:r>
            <a:r>
              <a:rPr lang="fr-FR" i="1" dirty="0"/>
              <a:t>Les CPS sont considérées comme des facteurs génériques de la santé et du bien-être car leur développement permet d'agir sur plusieurs problématiques et d'améliorer la santé globale</a:t>
            </a:r>
            <a:r>
              <a:rPr lang="fr-FR" dirty="0"/>
              <a:t> ».</a:t>
            </a:r>
            <a:endParaRPr lang="en-US" dirty="0"/>
          </a:p>
        </p:txBody>
      </p:sp>
    </p:spTree>
    <p:extLst>
      <p:ext uri="{BB962C8B-B14F-4D97-AF65-F5344CB8AC3E}">
        <p14:creationId xmlns:p14="http://schemas.microsoft.com/office/powerpoint/2010/main" val="2134416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E1E433-BAB6-81D2-FE86-B93783EAC169}"/>
              </a:ext>
            </a:extLst>
          </p:cNvPr>
          <p:cNvSpPr>
            <a:spLocks noGrp="1"/>
          </p:cNvSpPr>
          <p:nvPr>
            <p:ph type="title"/>
          </p:nvPr>
        </p:nvSpPr>
        <p:spPr/>
        <p:txBody>
          <a:bodyPr>
            <a:normAutofit/>
          </a:bodyPr>
          <a:lstStyle/>
          <a:p>
            <a:r>
              <a:rPr lang="fr-FR" sz="4000" b="1" dirty="0">
                <a:solidFill>
                  <a:schemeClr val="tx1"/>
                </a:solidFill>
                <a:latin typeface="Marianne"/>
                <a:cs typeface="Times New Roman" panose="02020603050405020304" pitchFamily="18" charset="0"/>
              </a:rPr>
              <a:t>L</a:t>
            </a:r>
            <a:r>
              <a:rPr lang="fr-FR" sz="4000" b="1" dirty="0">
                <a:solidFill>
                  <a:schemeClr val="tx1"/>
                </a:solidFill>
                <a:latin typeface="FiraSans Regular"/>
                <a:cs typeface="Times New Roman" panose="02020603050405020304" pitchFamily="18" charset="0"/>
              </a:rPr>
              <a:t>es compétences psychosociales/compétences de VIE</a:t>
            </a:r>
            <a:endParaRPr lang="fr-FR" sz="4000" dirty="0"/>
          </a:p>
        </p:txBody>
      </p:sp>
      <p:sp>
        <p:nvSpPr>
          <p:cNvPr id="3" name="Espace réservé du contenu 2">
            <a:extLst>
              <a:ext uri="{FF2B5EF4-FFF2-40B4-BE49-F238E27FC236}">
                <a16:creationId xmlns:a16="http://schemas.microsoft.com/office/drawing/2014/main" id="{54D3E555-8896-2F8F-37A8-5525ADAAD4BA}"/>
              </a:ext>
            </a:extLst>
          </p:cNvPr>
          <p:cNvSpPr>
            <a:spLocks noGrp="1"/>
          </p:cNvSpPr>
          <p:nvPr>
            <p:ph idx="1"/>
          </p:nvPr>
        </p:nvSpPr>
        <p:spPr/>
        <p:txBody>
          <a:bodyPr/>
          <a:lstStyle/>
          <a:p>
            <a:pPr marL="0" indent="0">
              <a:buFont typeface="Wingdings 2" panose="05020102010507070707" pitchFamily="18" charset="2"/>
              <a:buNone/>
            </a:pPr>
            <a:r>
              <a:rPr lang="fr-FR" altLang="fr-FR" sz="2800" dirty="0">
                <a:cs typeface="Times New Roman" panose="02020603050405020304" pitchFamily="18" charset="0"/>
              </a:rPr>
              <a:t>Selon l’OMS (1993) les compétences psychosociales sont :</a:t>
            </a:r>
          </a:p>
          <a:p>
            <a:pPr marL="0" indent="0">
              <a:buFont typeface="Wingdings 2" panose="05020102010507070707" pitchFamily="18" charset="2"/>
              <a:buNone/>
            </a:pPr>
            <a:r>
              <a:rPr lang="fr-FR" altLang="fr-FR" sz="2800" dirty="0">
                <a:cs typeface="Times New Roman" panose="02020603050405020304" pitchFamily="18" charset="0"/>
              </a:rPr>
              <a:t> «</a:t>
            </a:r>
            <a:r>
              <a:rPr lang="fr-FR" altLang="fr-FR" sz="2800" i="1" dirty="0">
                <a:cs typeface="Times New Roman" panose="02020603050405020304" pitchFamily="18" charset="0"/>
              </a:rPr>
              <a:t> la capacité d’une personne à répondre avec efficacité aux exigences et aux épreuves de la vie quotidienne. C’est l’aptitude d’une personne à maintenir un état de bien-être mental, en adoptant un comportement approprié et positif à l’occasion des relations entretenues avec les autres, sa propre culture et son environnement</a:t>
            </a:r>
            <a:r>
              <a:rPr lang="fr-FR" altLang="fr-FR" sz="2800" dirty="0">
                <a:cs typeface="Times New Roman" panose="02020603050405020304" pitchFamily="18" charset="0"/>
              </a:rPr>
              <a:t>. »</a:t>
            </a:r>
          </a:p>
          <a:p>
            <a:endParaRPr lang="fr-FR" dirty="0"/>
          </a:p>
        </p:txBody>
      </p:sp>
    </p:spTree>
    <p:extLst>
      <p:ext uri="{BB962C8B-B14F-4D97-AF65-F5344CB8AC3E}">
        <p14:creationId xmlns:p14="http://schemas.microsoft.com/office/powerpoint/2010/main" val="357385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1F04B-C7A0-C2AB-B2AF-0695AC247D72}"/>
              </a:ext>
            </a:extLst>
          </p:cNvPr>
          <p:cNvSpPr>
            <a:spLocks noGrp="1"/>
          </p:cNvSpPr>
          <p:nvPr>
            <p:ph type="title"/>
          </p:nvPr>
        </p:nvSpPr>
        <p:spPr/>
        <p:txBody>
          <a:bodyPr/>
          <a:lstStyle/>
          <a:p>
            <a:br>
              <a:rPr lang="fr-FR" b="1" dirty="0">
                <a:solidFill>
                  <a:schemeClr val="tx1"/>
                </a:solidFill>
              </a:rPr>
            </a:br>
            <a:r>
              <a:rPr lang="fr-FR" b="1" dirty="0">
                <a:solidFill>
                  <a:schemeClr val="tx1"/>
                </a:solidFill>
              </a:rPr>
              <a:t>LES CPS : pour qui ?</a:t>
            </a:r>
            <a:endParaRPr lang="fr-FR" dirty="0"/>
          </a:p>
        </p:txBody>
      </p:sp>
      <p:sp>
        <p:nvSpPr>
          <p:cNvPr id="3" name="Espace réservé du contenu 2">
            <a:extLst>
              <a:ext uri="{FF2B5EF4-FFF2-40B4-BE49-F238E27FC236}">
                <a16:creationId xmlns:a16="http://schemas.microsoft.com/office/drawing/2014/main" id="{4687EAA6-3AEF-F502-CF80-F1C6DD748255}"/>
              </a:ext>
            </a:extLst>
          </p:cNvPr>
          <p:cNvSpPr>
            <a:spLocks noGrp="1"/>
          </p:cNvSpPr>
          <p:nvPr>
            <p:ph idx="1"/>
          </p:nvPr>
        </p:nvSpPr>
        <p:spPr/>
        <p:txBody>
          <a:bodyPr/>
          <a:lstStyle/>
          <a:p>
            <a:pPr eaLnBrk="1" hangingPunct="1">
              <a:defRPr/>
            </a:pPr>
            <a:r>
              <a:rPr lang="fr-FR" altLang="fr-FR" sz="4000" dirty="0"/>
              <a:t>Enfants  </a:t>
            </a:r>
          </a:p>
          <a:p>
            <a:pPr eaLnBrk="1" hangingPunct="1">
              <a:defRPr/>
            </a:pPr>
            <a:r>
              <a:rPr lang="fr-FR" altLang="fr-FR" sz="4000" dirty="0"/>
              <a:t>Adolescents </a:t>
            </a:r>
          </a:p>
          <a:p>
            <a:pPr eaLnBrk="1" hangingPunct="1">
              <a:defRPr/>
            </a:pPr>
            <a:r>
              <a:rPr lang="fr-FR" altLang="fr-FR" sz="4000" dirty="0"/>
              <a:t>Parents </a:t>
            </a:r>
          </a:p>
          <a:p>
            <a:pPr eaLnBrk="1" hangingPunct="1">
              <a:defRPr/>
            </a:pPr>
            <a:r>
              <a:rPr lang="fr-FR" altLang="fr-FR" sz="4000" dirty="0"/>
              <a:t>Adultes</a:t>
            </a:r>
          </a:p>
          <a:p>
            <a:endParaRPr lang="fr-FR" dirty="0"/>
          </a:p>
        </p:txBody>
      </p:sp>
    </p:spTree>
    <p:extLst>
      <p:ext uri="{BB962C8B-B14F-4D97-AF65-F5344CB8AC3E}">
        <p14:creationId xmlns:p14="http://schemas.microsoft.com/office/powerpoint/2010/main" val="144965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7B0A1-C7B6-C0AF-A0CB-65955E1F7C96}"/>
              </a:ext>
            </a:extLst>
          </p:cNvPr>
          <p:cNvSpPr>
            <a:spLocks noGrp="1"/>
          </p:cNvSpPr>
          <p:nvPr>
            <p:ph type="title"/>
          </p:nvPr>
        </p:nvSpPr>
        <p:spPr/>
        <p:txBody>
          <a:bodyPr/>
          <a:lstStyle/>
          <a:p>
            <a:br>
              <a:rPr lang="fr-FR" b="1" dirty="0">
                <a:solidFill>
                  <a:schemeClr val="tx1"/>
                </a:solidFill>
                <a:latin typeface="+mn-lt"/>
              </a:rPr>
            </a:br>
            <a:r>
              <a:rPr lang="fr-FR" b="1" dirty="0">
                <a:solidFill>
                  <a:schemeClr val="tx1"/>
                </a:solidFill>
                <a:latin typeface="+mn-lt"/>
              </a:rPr>
              <a:t>Pourquoi mobiliser les cps?</a:t>
            </a:r>
            <a:endParaRPr lang="fr-FR" dirty="0"/>
          </a:p>
        </p:txBody>
      </p:sp>
      <p:pic>
        <p:nvPicPr>
          <p:cNvPr id="5" name="Picture 2" descr="Afficher l’image source">
            <a:extLst>
              <a:ext uri="{FF2B5EF4-FFF2-40B4-BE49-F238E27FC236}">
                <a16:creationId xmlns:a16="http://schemas.microsoft.com/office/drawing/2014/main" id="{FA82B98F-E036-DFAD-FAA0-493890EEB5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8421" y="2286000"/>
            <a:ext cx="640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3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CD532-23CB-8543-D790-D2DD8B1ED21D}"/>
              </a:ext>
            </a:extLst>
          </p:cNvPr>
          <p:cNvSpPr>
            <a:spLocks noGrp="1"/>
          </p:cNvSpPr>
          <p:nvPr>
            <p:ph type="title"/>
          </p:nvPr>
        </p:nvSpPr>
        <p:spPr/>
        <p:txBody>
          <a:bodyPr>
            <a:normAutofit fontScale="90000"/>
          </a:bodyPr>
          <a:lstStyle/>
          <a:p>
            <a:r>
              <a:rPr lang="fr-FR" b="1" dirty="0">
                <a:solidFill>
                  <a:schemeClr val="tx1"/>
                </a:solidFill>
              </a:rPr>
              <a:t>Catégories définit par l’OMS,  qui renvoient aux sphères psychologiques des CPS</a:t>
            </a:r>
            <a:endParaRPr lang="fr-FR" dirty="0"/>
          </a:p>
        </p:txBody>
      </p:sp>
      <p:sp>
        <p:nvSpPr>
          <p:cNvPr id="5" name="Espace réservé du contenu 4">
            <a:extLst>
              <a:ext uri="{FF2B5EF4-FFF2-40B4-BE49-F238E27FC236}">
                <a16:creationId xmlns:a16="http://schemas.microsoft.com/office/drawing/2014/main" id="{2391A54C-CA2F-09B1-4AF4-94AFDF3ED1B3}"/>
              </a:ext>
            </a:extLst>
          </p:cNvPr>
          <p:cNvSpPr>
            <a:spLocks noGrp="1"/>
          </p:cNvSpPr>
          <p:nvPr>
            <p:ph idx="1"/>
          </p:nvPr>
        </p:nvSpPr>
        <p:spPr>
          <a:xfrm>
            <a:off x="1371600" y="2017714"/>
            <a:ext cx="3376863" cy="33884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marL="0" indent="0" algn="ctr" eaLnBrk="1" hangingPunct="1">
              <a:buNone/>
              <a:defRPr/>
            </a:pPr>
            <a:r>
              <a:rPr lang="fr-FR" sz="2400" b="1" u="sng" dirty="0"/>
              <a:t>Sociales</a:t>
            </a:r>
          </a:p>
          <a:p>
            <a:pPr marL="0" indent="0" algn="ctr" eaLnBrk="1" hangingPunct="1">
              <a:buNone/>
              <a:defRPr/>
            </a:pPr>
            <a:r>
              <a:rPr lang="fr-FR" dirty="0"/>
              <a:t>Communication</a:t>
            </a:r>
          </a:p>
          <a:p>
            <a:pPr marL="0" indent="0" algn="ctr" eaLnBrk="1" hangingPunct="1">
              <a:buNone/>
              <a:defRPr/>
            </a:pPr>
            <a:r>
              <a:rPr lang="fr-FR" dirty="0"/>
              <a:t>Résister à la pression </a:t>
            </a:r>
          </a:p>
          <a:p>
            <a:pPr marL="0" indent="0" algn="ctr" eaLnBrk="1" hangingPunct="1">
              <a:buNone/>
              <a:defRPr/>
            </a:pPr>
            <a:r>
              <a:rPr lang="fr-FR" dirty="0"/>
              <a:t>Empathie </a:t>
            </a:r>
          </a:p>
          <a:p>
            <a:pPr marL="0" indent="0" algn="ctr" eaLnBrk="1" hangingPunct="1">
              <a:buNone/>
              <a:defRPr/>
            </a:pPr>
            <a:r>
              <a:rPr lang="fr-FR" dirty="0"/>
              <a:t>Coopération</a:t>
            </a:r>
          </a:p>
          <a:p>
            <a:pPr marL="0" indent="0" algn="ctr" eaLnBrk="1" hangingPunct="1">
              <a:buNone/>
              <a:defRPr/>
            </a:pPr>
            <a:r>
              <a:rPr lang="fr-FR" dirty="0"/>
              <a:t>Collaboration en groupe persuasion</a:t>
            </a:r>
          </a:p>
        </p:txBody>
      </p:sp>
      <p:sp>
        <p:nvSpPr>
          <p:cNvPr id="7" name="Ellipse 6">
            <a:extLst>
              <a:ext uri="{FF2B5EF4-FFF2-40B4-BE49-F238E27FC236}">
                <a16:creationId xmlns:a16="http://schemas.microsoft.com/office/drawing/2014/main" id="{8909823C-4FB1-D513-B192-C8AE8482E4AA}"/>
              </a:ext>
            </a:extLst>
          </p:cNvPr>
          <p:cNvSpPr/>
          <p:nvPr/>
        </p:nvSpPr>
        <p:spPr>
          <a:xfrm>
            <a:off x="4884820" y="3349627"/>
            <a:ext cx="3376863" cy="32601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b="1" u="sng" dirty="0"/>
              <a:t>Émotionnelles</a:t>
            </a:r>
          </a:p>
          <a:p>
            <a:pPr algn="ctr" eaLnBrk="1" hangingPunct="1">
              <a:defRPr/>
            </a:pPr>
            <a:r>
              <a:rPr lang="fr-FR" dirty="0"/>
              <a:t>Régularisation des émotions</a:t>
            </a:r>
          </a:p>
          <a:p>
            <a:pPr algn="ctr" eaLnBrk="1" hangingPunct="1">
              <a:defRPr/>
            </a:pPr>
            <a:r>
              <a:rPr lang="fr-FR" dirty="0"/>
              <a:t>Gestion du stress</a:t>
            </a:r>
          </a:p>
          <a:p>
            <a:pPr algn="ctr" eaLnBrk="1" hangingPunct="1">
              <a:defRPr/>
            </a:pPr>
            <a:r>
              <a:rPr lang="fr-FR" dirty="0"/>
              <a:t>Confiance en soi</a:t>
            </a:r>
          </a:p>
          <a:p>
            <a:pPr algn="ctr" eaLnBrk="1" hangingPunct="1">
              <a:defRPr/>
            </a:pPr>
            <a:r>
              <a:rPr lang="fr-FR" dirty="0"/>
              <a:t>Estime de soi</a:t>
            </a:r>
          </a:p>
          <a:p>
            <a:pPr algn="ctr" eaLnBrk="1" hangingPunct="1">
              <a:defRPr/>
            </a:pPr>
            <a:endParaRPr lang="fr-FR" dirty="0"/>
          </a:p>
        </p:txBody>
      </p:sp>
      <p:sp>
        <p:nvSpPr>
          <p:cNvPr id="9" name="Ellipse 8">
            <a:extLst>
              <a:ext uri="{FF2B5EF4-FFF2-40B4-BE49-F238E27FC236}">
                <a16:creationId xmlns:a16="http://schemas.microsoft.com/office/drawing/2014/main" id="{029F36A1-4955-520D-7847-1045AEF9638E}"/>
              </a:ext>
            </a:extLst>
          </p:cNvPr>
          <p:cNvSpPr/>
          <p:nvPr/>
        </p:nvSpPr>
        <p:spPr>
          <a:xfrm>
            <a:off x="8269704" y="2017713"/>
            <a:ext cx="3376863" cy="32601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b="1" u="sng" dirty="0"/>
              <a:t>Cognitives </a:t>
            </a:r>
          </a:p>
          <a:p>
            <a:pPr algn="ctr" eaLnBrk="1" hangingPunct="1">
              <a:defRPr/>
            </a:pPr>
            <a:r>
              <a:rPr lang="fr-FR" dirty="0"/>
              <a:t>Prise de décision</a:t>
            </a:r>
          </a:p>
          <a:p>
            <a:pPr algn="ctr" eaLnBrk="1" hangingPunct="1">
              <a:defRPr/>
            </a:pPr>
            <a:r>
              <a:rPr lang="fr-FR" dirty="0"/>
              <a:t>Résolution de problème</a:t>
            </a:r>
          </a:p>
          <a:p>
            <a:pPr algn="ctr" eaLnBrk="1" hangingPunct="1">
              <a:defRPr/>
            </a:pPr>
            <a:r>
              <a:rPr lang="fr-FR" dirty="0"/>
              <a:t>Pensée critique</a:t>
            </a:r>
          </a:p>
          <a:p>
            <a:pPr algn="ctr" eaLnBrk="1" hangingPunct="1">
              <a:defRPr/>
            </a:pPr>
            <a:r>
              <a:rPr lang="fr-FR" dirty="0"/>
              <a:t>Auto-évaluation</a:t>
            </a:r>
          </a:p>
          <a:p>
            <a:pPr algn="ctr" eaLnBrk="1" hangingPunct="1">
              <a:defRPr/>
            </a:pPr>
            <a:r>
              <a:rPr lang="fr-FR" dirty="0"/>
              <a:t>Conscience de soi</a:t>
            </a:r>
          </a:p>
        </p:txBody>
      </p:sp>
    </p:spTree>
    <p:extLst>
      <p:ext uri="{BB962C8B-B14F-4D97-AF65-F5344CB8AC3E}">
        <p14:creationId xmlns:p14="http://schemas.microsoft.com/office/powerpoint/2010/main" val="356768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381D8-0C4F-03A9-D3B1-DE508E48F5A0}"/>
              </a:ext>
            </a:extLst>
          </p:cNvPr>
          <p:cNvSpPr>
            <a:spLocks noGrp="1"/>
          </p:cNvSpPr>
          <p:nvPr>
            <p:ph type="title"/>
          </p:nvPr>
        </p:nvSpPr>
        <p:spPr/>
        <p:txBody>
          <a:bodyPr>
            <a:normAutofit fontScale="90000"/>
          </a:bodyPr>
          <a:lstStyle/>
          <a:p>
            <a:r>
              <a:rPr lang="fr-FR" b="1" dirty="0">
                <a:solidFill>
                  <a:schemeClr val="tx1"/>
                </a:solidFill>
                <a:latin typeface="+mn-lt"/>
              </a:rPr>
              <a:t>Pensez-vous utiliser les cps en tant qu’étudiants infirmiers?</a:t>
            </a:r>
            <a:br>
              <a:rPr lang="fr-FR" dirty="0">
                <a:solidFill>
                  <a:schemeClr val="tx1"/>
                </a:solidFill>
                <a:latin typeface="+mn-lt"/>
              </a:rPr>
            </a:br>
            <a:endParaRPr lang="fr-FR" dirty="0"/>
          </a:p>
        </p:txBody>
      </p:sp>
      <p:pic>
        <p:nvPicPr>
          <p:cNvPr id="5" name="Picture 2" descr="Afficher l’image source">
            <a:extLst>
              <a:ext uri="{FF2B5EF4-FFF2-40B4-BE49-F238E27FC236}">
                <a16:creationId xmlns:a16="http://schemas.microsoft.com/office/drawing/2014/main" id="{3EED3969-5C60-63A9-2BD0-B0C33C6EDE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5074" y="2286000"/>
            <a:ext cx="717082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560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EB862F-8733-6047-70EC-6B4D60BBDF14}"/>
              </a:ext>
            </a:extLst>
          </p:cNvPr>
          <p:cNvSpPr>
            <a:spLocks noGrp="1"/>
          </p:cNvSpPr>
          <p:nvPr>
            <p:ph type="title"/>
          </p:nvPr>
        </p:nvSpPr>
        <p:spPr/>
        <p:txBody>
          <a:bodyPr/>
          <a:lstStyle/>
          <a:p>
            <a:br>
              <a:rPr lang="fr-FR" b="1" dirty="0">
                <a:solidFill>
                  <a:schemeClr val="tx1"/>
                </a:solidFill>
                <a:cs typeface="Times New Roman" panose="02020603050405020304" pitchFamily="18" charset="0"/>
              </a:rPr>
            </a:br>
            <a:r>
              <a:rPr lang="fr-FR" b="1" dirty="0">
                <a:solidFill>
                  <a:schemeClr val="tx1"/>
                </a:solidFill>
                <a:cs typeface="Times New Roman" panose="02020603050405020304" pitchFamily="18" charset="0"/>
              </a:rPr>
              <a:t>10 compétences psychosociales (oms):</a:t>
            </a:r>
            <a:endParaRPr lang="fr-FR" dirty="0"/>
          </a:p>
        </p:txBody>
      </p:sp>
      <p:graphicFrame>
        <p:nvGraphicFramePr>
          <p:cNvPr id="4" name="Espace réservé du contenu 3">
            <a:extLst>
              <a:ext uri="{FF2B5EF4-FFF2-40B4-BE49-F238E27FC236}">
                <a16:creationId xmlns:a16="http://schemas.microsoft.com/office/drawing/2014/main" id="{BA24BBFC-A4C5-4A38-4B61-30DAF87ADB63}"/>
              </a:ext>
            </a:extLst>
          </p:cNvPr>
          <p:cNvGraphicFramePr>
            <a:graphicFrameLocks noGrp="1"/>
          </p:cNvGraphicFramePr>
          <p:nvPr>
            <p:ph idx="1"/>
            <p:extLst>
              <p:ext uri="{D42A27DB-BD31-4B8C-83A1-F6EECF244321}">
                <p14:modId xmlns:p14="http://schemas.microsoft.com/office/powerpoint/2010/main" val="3463747025"/>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10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9DD68-8510-4E27-B640-335AC68875D1}"/>
              </a:ext>
            </a:extLst>
          </p:cNvPr>
          <p:cNvSpPr>
            <a:spLocks noGrp="1"/>
          </p:cNvSpPr>
          <p:nvPr>
            <p:ph type="title"/>
          </p:nvPr>
        </p:nvSpPr>
        <p:spPr/>
        <p:txBody>
          <a:bodyPr/>
          <a:lstStyle/>
          <a:p>
            <a:r>
              <a:rPr lang="fr-FR" dirty="0"/>
              <a:t>Les CPS en image</a:t>
            </a:r>
            <a:endParaRPr lang="en-US" dirty="0"/>
          </a:p>
        </p:txBody>
      </p:sp>
      <p:sp>
        <p:nvSpPr>
          <p:cNvPr id="3" name="Espace réservé du contenu 2">
            <a:extLst>
              <a:ext uri="{FF2B5EF4-FFF2-40B4-BE49-F238E27FC236}">
                <a16:creationId xmlns:a16="http://schemas.microsoft.com/office/drawing/2014/main" id="{63CF14AA-4882-42DB-85A7-4E9B765F35E2}"/>
              </a:ext>
            </a:extLst>
          </p:cNvPr>
          <p:cNvSpPr>
            <a:spLocks noGrp="1"/>
          </p:cNvSpPr>
          <p:nvPr>
            <p:ph idx="1"/>
          </p:nvPr>
        </p:nvSpPr>
        <p:spPr/>
        <p:txBody>
          <a:bodyPr/>
          <a:lstStyle/>
          <a:p>
            <a:pPr marL="0" indent="0">
              <a:buNone/>
            </a:pPr>
            <a:endParaRPr lang="en-US" dirty="0"/>
          </a:p>
          <a:p>
            <a:r>
              <a:rPr lang="fr-FR" dirty="0">
                <a:hlinkClick r:id="rId2"/>
              </a:rPr>
              <a:t>Dix compétences psychosociales dans une capsule – YouTube</a:t>
            </a:r>
            <a:endParaRPr lang="fr-FR" dirty="0"/>
          </a:p>
          <a:p>
            <a:r>
              <a:rPr lang="en-US" dirty="0">
                <a:hlinkClick r:id="rId3"/>
              </a:rPr>
              <a:t>https://youtu.be/L76E</a:t>
            </a:r>
            <a:endParaRPr lang="en-US" dirty="0"/>
          </a:p>
        </p:txBody>
      </p:sp>
    </p:spTree>
    <p:extLst>
      <p:ext uri="{BB962C8B-B14F-4D97-AF65-F5344CB8AC3E}">
        <p14:creationId xmlns:p14="http://schemas.microsoft.com/office/powerpoint/2010/main" val="7207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67FD2-5852-5257-24D0-B5D9B871EFB2}"/>
              </a:ext>
            </a:extLst>
          </p:cNvPr>
          <p:cNvSpPr>
            <a:spLocks noGrp="1"/>
          </p:cNvSpPr>
          <p:nvPr>
            <p:ph type="title"/>
          </p:nvPr>
        </p:nvSpPr>
        <p:spPr/>
        <p:txBody>
          <a:bodyPr/>
          <a:lstStyle/>
          <a:p>
            <a:br>
              <a:rPr lang="fr-FR" b="1" dirty="0">
                <a:solidFill>
                  <a:schemeClr val="tx1"/>
                </a:solidFill>
              </a:rPr>
            </a:br>
            <a:r>
              <a:rPr lang="fr-FR" b="1" dirty="0">
                <a:solidFill>
                  <a:schemeClr val="tx1"/>
                </a:solidFill>
              </a:rPr>
              <a:t>Education thérapeutique</a:t>
            </a:r>
            <a:endParaRPr lang="fr-FR" dirty="0"/>
          </a:p>
        </p:txBody>
      </p:sp>
      <p:sp>
        <p:nvSpPr>
          <p:cNvPr id="3" name="Espace réservé du contenu 2">
            <a:extLst>
              <a:ext uri="{FF2B5EF4-FFF2-40B4-BE49-F238E27FC236}">
                <a16:creationId xmlns:a16="http://schemas.microsoft.com/office/drawing/2014/main" id="{5B8EEE77-29E8-4394-2794-57F0F7E5E91E}"/>
              </a:ext>
            </a:extLst>
          </p:cNvPr>
          <p:cNvSpPr>
            <a:spLocks noGrp="1"/>
          </p:cNvSpPr>
          <p:nvPr>
            <p:ph idx="1"/>
          </p:nvPr>
        </p:nvSpPr>
        <p:spPr/>
        <p:txBody>
          <a:bodyPr/>
          <a:lstStyle/>
          <a:p>
            <a:pPr algn="ctr"/>
            <a:endParaRPr lang="fr-FR" altLang="fr-FR" sz="2000" dirty="0"/>
          </a:p>
          <a:p>
            <a:endParaRPr lang="fr-FR" dirty="0"/>
          </a:p>
          <a:p>
            <a:endParaRPr lang="fr-FR" dirty="0"/>
          </a:p>
          <a:p>
            <a:pPr marL="0" indent="0">
              <a:buNone/>
            </a:pPr>
            <a:r>
              <a:rPr lang="fr-FR" sz="4000" dirty="0"/>
              <a:t>                           L’outils « COMET »</a:t>
            </a:r>
          </a:p>
        </p:txBody>
      </p:sp>
    </p:spTree>
    <p:extLst>
      <p:ext uri="{BB962C8B-B14F-4D97-AF65-F5344CB8AC3E}">
        <p14:creationId xmlns:p14="http://schemas.microsoft.com/office/powerpoint/2010/main" val="171936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39F58-4D08-A415-08C5-8D7CB3712559}"/>
              </a:ext>
            </a:extLst>
          </p:cNvPr>
          <p:cNvSpPr>
            <a:spLocks noGrp="1"/>
          </p:cNvSpPr>
          <p:nvPr>
            <p:ph type="title"/>
          </p:nvPr>
        </p:nvSpPr>
        <p:spPr/>
        <p:txBody>
          <a:bodyPr/>
          <a:lstStyle/>
          <a:p>
            <a:r>
              <a:rPr lang="fr-FR" b="1" dirty="0"/>
              <a:t>Bibliographie</a:t>
            </a:r>
            <a:br>
              <a:rPr lang="fr-FR" dirty="0"/>
            </a:br>
            <a:endParaRPr lang="fr-FR" dirty="0"/>
          </a:p>
        </p:txBody>
      </p:sp>
      <p:sp>
        <p:nvSpPr>
          <p:cNvPr id="3" name="Espace réservé du contenu 2">
            <a:extLst>
              <a:ext uri="{FF2B5EF4-FFF2-40B4-BE49-F238E27FC236}">
                <a16:creationId xmlns:a16="http://schemas.microsoft.com/office/drawing/2014/main" id="{0C9EEF47-97FB-C995-65C5-A56FEFCCBBE1}"/>
              </a:ext>
            </a:extLst>
          </p:cNvPr>
          <p:cNvSpPr>
            <a:spLocks noGrp="1"/>
          </p:cNvSpPr>
          <p:nvPr>
            <p:ph idx="1"/>
          </p:nvPr>
        </p:nvSpPr>
        <p:spPr>
          <a:xfrm>
            <a:off x="1371600" y="1556084"/>
            <a:ext cx="9601200" cy="4311316"/>
          </a:xfrm>
        </p:spPr>
        <p:txBody>
          <a:bodyPr>
            <a:normAutofit fontScale="92500" lnSpcReduction="10000"/>
          </a:bodyPr>
          <a:lstStyle/>
          <a:p>
            <a:r>
              <a:rPr lang="fr-FR" altLang="fr-FR" sz="2000" dirty="0">
                <a:hlinkClick r:id="rId2"/>
              </a:rPr>
              <a:t>https://perspectivesssf.espaceweb.usherbrooke.ca/2018/12/01/competence-selon-jacques-tardif-2006-2017</a:t>
            </a:r>
            <a:endParaRPr lang="fr-FR" altLang="fr-FR" sz="2000" dirty="0"/>
          </a:p>
          <a:p>
            <a:r>
              <a:rPr lang="fr-FR" altLang="fr-FR" sz="2000" dirty="0">
                <a:hlinkClick r:id="rId3"/>
              </a:rPr>
              <a:t>https://fedweb.belgium.be/fr/a_propos_de_l_organisation/gestion_des_connaissances</a:t>
            </a:r>
            <a:endParaRPr lang="fr-FR" altLang="fr-FR" sz="2000" dirty="0"/>
          </a:p>
          <a:p>
            <a:r>
              <a:rPr lang="fr-FR" altLang="fr-FR" sz="2000" dirty="0">
                <a:hlinkClick r:id="rId4"/>
              </a:rPr>
              <a:t>https://www.lou-souliaire.fr</a:t>
            </a:r>
            <a:endParaRPr lang="fr-FR" altLang="fr-FR" sz="2000" dirty="0"/>
          </a:p>
          <a:p>
            <a:r>
              <a:rPr lang="fr-FR" altLang="fr-FR" sz="2000" dirty="0">
                <a:hlinkClick r:id="rId5"/>
              </a:rPr>
              <a:t>https://pedagogie.uquebec.ca</a:t>
            </a:r>
            <a:endParaRPr lang="fr-FR" altLang="fr-FR" sz="2000" dirty="0"/>
          </a:p>
          <a:p>
            <a:r>
              <a:rPr lang="fr-FR" altLang="fr-FR" sz="2000" dirty="0">
                <a:hlinkClick r:id="rId6"/>
              </a:rPr>
              <a:t>www.piloter.org/autoformation/evaluation/competence.htm</a:t>
            </a:r>
            <a:endParaRPr lang="fr-FR" altLang="fr-FR" sz="2000" dirty="0"/>
          </a:p>
          <a:p>
            <a:r>
              <a:rPr lang="fr-FR" altLang="fr-FR" sz="2000" dirty="0"/>
              <a:t>ensantealecole.org.ac-paris.fr</a:t>
            </a:r>
          </a:p>
          <a:p>
            <a:r>
              <a:rPr lang="fr-FR" altLang="fr-FR" sz="2000" dirty="0"/>
              <a:t> charted’ottawafichier-pdf.fr</a:t>
            </a:r>
          </a:p>
          <a:p>
            <a:r>
              <a:rPr lang="fr-FR" altLang="fr-FR" sz="2000" dirty="0">
                <a:hlinkClick r:id="rId7"/>
              </a:rPr>
              <a:t>https://www.larousse.fr</a:t>
            </a:r>
            <a:endParaRPr lang="fr-FR" altLang="fr-FR" sz="2000" dirty="0"/>
          </a:p>
          <a:p>
            <a:r>
              <a:rPr lang="fr-FR" altLang="fr-FR" sz="2000" dirty="0">
                <a:hlinkClick r:id="rId8"/>
              </a:rPr>
              <a:t>https://www.pinterest.com/pin/312085449176872875/</a:t>
            </a:r>
            <a:endParaRPr lang="fr-FR" altLang="fr-FR" sz="2000" dirty="0"/>
          </a:p>
          <a:p>
            <a:r>
              <a:rPr lang="fr-FR" altLang="fr-FR" sz="2000" u="sng" dirty="0">
                <a:solidFill>
                  <a:srgbClr val="0000FF"/>
                </a:solidFill>
                <a:latin typeface="Times New Roman" panose="02020603050405020304" pitchFamily="18" charset="0"/>
                <a:cs typeface="Times New Roman" panose="02020603050405020304" pitchFamily="18" charset="0"/>
                <a:hlinkClick r:id="rId9"/>
              </a:rPr>
              <a:t>Banque de ressources de l'IREPS GRAND-EST</a:t>
            </a:r>
            <a:endParaRPr lang="fr-FR" altLang="fr-FR" sz="24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6833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422552-B9E4-45FE-83C1-0CF173A71478}"/>
              </a:ext>
            </a:extLst>
          </p:cNvPr>
          <p:cNvSpPr>
            <a:spLocks noGrp="1"/>
          </p:cNvSpPr>
          <p:nvPr>
            <p:ph idx="1"/>
          </p:nvPr>
        </p:nvSpPr>
        <p:spPr/>
        <p:txBody>
          <a:bodyPr/>
          <a:lstStyle/>
          <a:p>
            <a:pPr marL="0" indent="0" algn="ctr">
              <a:buNone/>
            </a:pPr>
            <a:r>
              <a:rPr lang="fr-FR" sz="3200" b="1" dirty="0"/>
              <a:t>« </a:t>
            </a:r>
            <a:r>
              <a:rPr lang="fr-FR" sz="3200" b="1" i="1" dirty="0"/>
              <a:t>Un oiseau posé sur une branche n’a jamais peur que la branche casse, parce que sa confiance n’est pas dans la branche, mais dans ses propres ailes</a:t>
            </a:r>
            <a:r>
              <a:rPr lang="fr-FR" sz="3200" b="1" dirty="0"/>
              <a:t> »</a:t>
            </a:r>
            <a:endParaRPr lang="en-US" sz="3200" b="1" dirty="0"/>
          </a:p>
          <a:p>
            <a:pPr marL="0" indent="0" algn="ctr">
              <a:buNone/>
            </a:pPr>
            <a:r>
              <a:rPr lang="fr-FR" sz="2800" b="1" dirty="0"/>
              <a:t> </a:t>
            </a:r>
            <a:endParaRPr lang="en-US" sz="2800" b="1" dirty="0"/>
          </a:p>
          <a:p>
            <a:endParaRPr lang="en-US" dirty="0"/>
          </a:p>
        </p:txBody>
      </p:sp>
    </p:spTree>
    <p:extLst>
      <p:ext uri="{BB962C8B-B14F-4D97-AF65-F5344CB8AC3E}">
        <p14:creationId xmlns:p14="http://schemas.microsoft.com/office/powerpoint/2010/main" val="395536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99C55-EE2F-FBE6-BCC4-30243162CDBB}"/>
              </a:ext>
            </a:extLst>
          </p:cNvPr>
          <p:cNvSpPr>
            <a:spLocks noGrp="1"/>
          </p:cNvSpPr>
          <p:nvPr>
            <p:ph type="title"/>
          </p:nvPr>
        </p:nvSpPr>
        <p:spPr>
          <a:xfrm>
            <a:off x="1371600" y="685800"/>
            <a:ext cx="9601200" cy="1415716"/>
          </a:xfrm>
        </p:spPr>
        <p:txBody>
          <a:bodyPr>
            <a:normAutofit/>
          </a:bodyPr>
          <a:lstStyle/>
          <a:p>
            <a:r>
              <a:rPr lang="fr-FR" b="1" dirty="0"/>
              <a:t>Bibliographie</a:t>
            </a:r>
            <a:br>
              <a:rPr lang="fr-FR" dirty="0"/>
            </a:br>
            <a:endParaRPr lang="fr-FR" dirty="0"/>
          </a:p>
        </p:txBody>
      </p:sp>
      <p:sp>
        <p:nvSpPr>
          <p:cNvPr id="3" name="Espace réservé du contenu 2">
            <a:extLst>
              <a:ext uri="{FF2B5EF4-FFF2-40B4-BE49-F238E27FC236}">
                <a16:creationId xmlns:a16="http://schemas.microsoft.com/office/drawing/2014/main" id="{A39CFF06-2767-2CF9-E9D4-A621AA461D5D}"/>
              </a:ext>
            </a:extLst>
          </p:cNvPr>
          <p:cNvSpPr>
            <a:spLocks noGrp="1"/>
          </p:cNvSpPr>
          <p:nvPr>
            <p:ph idx="1"/>
          </p:nvPr>
        </p:nvSpPr>
        <p:spPr>
          <a:xfrm>
            <a:off x="1371600" y="1411705"/>
            <a:ext cx="9601200" cy="4455695"/>
          </a:xfrm>
        </p:spPr>
        <p:txBody>
          <a:bodyPr>
            <a:normAutofit lnSpcReduction="10000"/>
          </a:bodyPr>
          <a:lstStyle/>
          <a:p>
            <a:r>
              <a:rPr lang="fr-FR" altLang="fr-FR" sz="1800" dirty="0">
                <a:latin typeface="Times New Roman" panose="02020603050405020304" pitchFamily="18" charset="0"/>
                <a:cs typeface="Times New Roman" panose="02020603050405020304" pitchFamily="18" charset="0"/>
              </a:rPr>
              <a:t>SANDON A. </a:t>
            </a:r>
            <a:r>
              <a:rPr lang="fr-FR" altLang="fr-FR" sz="1800" b="1" u="sng" dirty="0">
                <a:solidFill>
                  <a:srgbClr val="0000FF"/>
                </a:solidFill>
                <a:latin typeface="Times New Roman" panose="02020603050405020304" pitchFamily="18" charset="0"/>
                <a:cs typeface="Times New Roman" panose="02020603050405020304" pitchFamily="18" charset="0"/>
                <a:hlinkClick r:id="rId2"/>
              </a:rPr>
              <a:t>Compétences psychosociales et promotion de la santé. </a:t>
            </a:r>
            <a:r>
              <a:rPr lang="fr-FR" altLang="fr-FR" sz="1800" dirty="0">
                <a:latin typeface="Times New Roman" panose="02020603050405020304" pitchFamily="18" charset="0"/>
                <a:cs typeface="Times New Roman" panose="02020603050405020304" pitchFamily="18" charset="0"/>
              </a:rPr>
              <a:t>Dijon : Instance régionale d'éducation et de promotion de la santé Bourgogne. 2014 35 [En ligne]. </a:t>
            </a:r>
            <a:r>
              <a:rPr lang="fr-FR" altLang="fr-FR" sz="1800" u="sng" dirty="0">
                <a:solidFill>
                  <a:srgbClr val="0000FF"/>
                </a:solidFill>
                <a:latin typeface="Times New Roman" panose="02020603050405020304" pitchFamily="18" charset="0"/>
                <a:cs typeface="Times New Roman" panose="02020603050405020304" pitchFamily="18" charset="0"/>
                <a:hlinkClick r:id="rId3"/>
              </a:rPr>
              <a:t>https://ireps-bfc.org/sites/ireps-bfc.org/files/dossier_techniques_competences_psychosociales.pdf</a:t>
            </a:r>
            <a:endParaRPr lang="fr-FR" altLang="fr-FR" sz="1800" u="sng" dirty="0">
              <a:solidFill>
                <a:srgbClr val="0000FF"/>
              </a:solidFill>
              <a:latin typeface="Times New Roman" panose="02020603050405020304" pitchFamily="18" charset="0"/>
              <a:cs typeface="Times New Roman" panose="02020603050405020304" pitchFamily="18" charset="0"/>
            </a:endParaRPr>
          </a:p>
          <a:p>
            <a:r>
              <a:rPr lang="fr-FR" altLang="fr-FR" sz="2000" dirty="0">
                <a:latin typeface="Times New Roman" panose="02020603050405020304" pitchFamily="18" charset="0"/>
                <a:cs typeface="Times New Roman" panose="02020603050405020304" pitchFamily="18" charset="0"/>
              </a:rPr>
              <a:t>LAMBOY B, FORTIN J, AZORIN JC </a:t>
            </a:r>
            <a:r>
              <a:rPr lang="fr-FR" altLang="fr-FR" sz="2000" i="1" dirty="0">
                <a:latin typeface="Times New Roman" panose="02020603050405020304" pitchFamily="18" charset="0"/>
                <a:cs typeface="Times New Roman" panose="02020603050405020304" pitchFamily="18" charset="0"/>
              </a:rPr>
              <a:t>et al.</a:t>
            </a:r>
            <a:r>
              <a:rPr lang="fr-FR" altLang="fr-FR" sz="2000" dirty="0">
                <a:latin typeface="Times New Roman" panose="02020603050405020304" pitchFamily="18" charset="0"/>
                <a:cs typeface="Times New Roman" panose="02020603050405020304" pitchFamily="18" charset="0"/>
              </a:rPr>
              <a:t>. </a:t>
            </a:r>
            <a:r>
              <a:rPr lang="fr-FR" altLang="fr-FR" sz="2000" b="1" u="sng" dirty="0">
                <a:solidFill>
                  <a:srgbClr val="0000FF"/>
                </a:solidFill>
                <a:latin typeface="Times New Roman" panose="02020603050405020304" pitchFamily="18" charset="0"/>
                <a:cs typeface="Times New Roman" panose="02020603050405020304" pitchFamily="18" charset="0"/>
                <a:hlinkClick r:id="rId4"/>
              </a:rPr>
              <a:t>Développer les compétences psychosociales chez les enfants et les jeunes. </a:t>
            </a:r>
            <a:r>
              <a:rPr lang="fr-FR" altLang="fr-FR" sz="2000" dirty="0">
                <a:latin typeface="Times New Roman" panose="02020603050405020304" pitchFamily="18" charset="0"/>
                <a:cs typeface="Times New Roman" panose="02020603050405020304" pitchFamily="18" charset="0"/>
              </a:rPr>
              <a:t>. La santé en action. 2015;(431):pp. 10-40 [En ligne]. </a:t>
            </a:r>
            <a:r>
              <a:rPr lang="fr-FR" altLang="fr-FR" sz="2000" u="sng" dirty="0">
                <a:solidFill>
                  <a:srgbClr val="0000FF"/>
                </a:solidFill>
                <a:latin typeface="Times New Roman" panose="02020603050405020304" pitchFamily="18" charset="0"/>
                <a:cs typeface="Times New Roman" panose="02020603050405020304" pitchFamily="18" charset="0"/>
                <a:hlinkClick r:id="rId5"/>
              </a:rPr>
              <a:t>https://www.santepubliquefrance.fr/docs/la-sante-en-action-mars-2015-n-431-developper-les-competences-psychosociales-chez-les-enfants-et-les-jeunes</a:t>
            </a:r>
            <a:endParaRPr lang="fr-FR" altLang="fr-FR" sz="2000" dirty="0">
              <a:latin typeface="Times New Roman" panose="02020603050405020304" pitchFamily="18" charset="0"/>
              <a:cs typeface="Times New Roman" panose="02020603050405020304" pitchFamily="18" charset="0"/>
            </a:endParaRPr>
          </a:p>
          <a:p>
            <a:r>
              <a:rPr lang="fr-FR" altLang="fr-FR" sz="2000" dirty="0">
                <a:latin typeface="Times New Roman" panose="02020603050405020304" pitchFamily="18" charset="0"/>
                <a:cs typeface="Times New Roman" panose="02020603050405020304" pitchFamily="18" charset="0"/>
              </a:rPr>
              <a:t>TARTAR GODDET E. </a:t>
            </a:r>
            <a:r>
              <a:rPr lang="fr-FR" altLang="fr-FR" sz="2000" b="1" u="sng" dirty="0">
                <a:solidFill>
                  <a:srgbClr val="0000FF"/>
                </a:solidFill>
                <a:latin typeface="Times New Roman" panose="02020603050405020304" pitchFamily="18" charset="0"/>
                <a:cs typeface="Times New Roman" panose="02020603050405020304" pitchFamily="18" charset="0"/>
                <a:hlinkClick r:id="rId6"/>
              </a:rPr>
              <a:t>Développer les compétences sociales des adolescents par des ateliers de parole. </a:t>
            </a:r>
            <a:r>
              <a:rPr lang="fr-FR" altLang="fr-FR" sz="2000" dirty="0">
                <a:latin typeface="Times New Roman" panose="02020603050405020304" pitchFamily="18" charset="0"/>
                <a:cs typeface="Times New Roman" panose="02020603050405020304" pitchFamily="18" charset="0"/>
              </a:rPr>
              <a:t>Paris : Editions Retz. 2007 (Education) 191</a:t>
            </a:r>
            <a:endParaRPr lang="fr-FR" altLang="fr-FR" sz="1800" dirty="0">
              <a:latin typeface="Times New Roman" panose="02020603050405020304" pitchFamily="18" charset="0"/>
              <a:cs typeface="Times New Roman" panose="02020603050405020304" pitchFamily="18" charset="0"/>
            </a:endParaRPr>
          </a:p>
          <a:p>
            <a:r>
              <a:rPr lang="fr-FR" altLang="fr-FR" sz="2000" dirty="0">
                <a:latin typeface="Times New Roman" panose="02020603050405020304" pitchFamily="18" charset="0"/>
                <a:cs typeface="Times New Roman" panose="02020603050405020304" pitchFamily="18" charset="0"/>
              </a:rPr>
              <a:t>LE GRAND E, FERRON C, POUJOL V </a:t>
            </a:r>
            <a:r>
              <a:rPr lang="fr-FR" altLang="fr-FR" sz="2000" i="1" dirty="0">
                <a:latin typeface="Times New Roman" panose="02020603050405020304" pitchFamily="18" charset="0"/>
                <a:cs typeface="Times New Roman" panose="02020603050405020304" pitchFamily="18" charset="0"/>
              </a:rPr>
              <a:t>et al.</a:t>
            </a:r>
            <a:r>
              <a:rPr lang="fr-FR" altLang="fr-FR" sz="2000" dirty="0">
                <a:latin typeface="Times New Roman" panose="02020603050405020304" pitchFamily="18" charset="0"/>
                <a:cs typeface="Times New Roman" panose="02020603050405020304" pitchFamily="18" charset="0"/>
              </a:rPr>
              <a:t>. </a:t>
            </a:r>
            <a:r>
              <a:rPr lang="fr-FR" altLang="fr-FR" sz="2000" b="1" u="sng" dirty="0" err="1">
                <a:solidFill>
                  <a:srgbClr val="0000FF"/>
                </a:solidFill>
                <a:latin typeface="Times New Roman" panose="02020603050405020304" pitchFamily="18" charset="0"/>
                <a:cs typeface="Times New Roman" panose="02020603050405020304" pitchFamily="18" charset="0"/>
                <a:hlinkClick r:id="rId7"/>
              </a:rPr>
              <a:t>Empowerment</a:t>
            </a:r>
            <a:r>
              <a:rPr lang="fr-FR" altLang="fr-FR" sz="2000" b="1" u="sng" dirty="0">
                <a:solidFill>
                  <a:srgbClr val="0000FF"/>
                </a:solidFill>
                <a:latin typeface="Times New Roman" panose="02020603050405020304" pitchFamily="18" charset="0"/>
                <a:cs typeface="Times New Roman" panose="02020603050405020304" pitchFamily="18" charset="0"/>
                <a:hlinkClick r:id="rId7"/>
              </a:rPr>
              <a:t> des jeunes. </a:t>
            </a:r>
            <a:r>
              <a:rPr lang="fr-FR" altLang="fr-FR" sz="2000" dirty="0">
                <a:latin typeface="Times New Roman" panose="02020603050405020304" pitchFamily="18" charset="0"/>
                <a:cs typeface="Times New Roman" panose="02020603050405020304" pitchFamily="18" charset="0"/>
              </a:rPr>
              <a:t>. La santé en action. 2019;(446):pp. 8-23 [En ligne]. </a:t>
            </a:r>
            <a:r>
              <a:rPr lang="fr-FR" altLang="fr-FR" sz="2000" u="sng" dirty="0">
                <a:solidFill>
                  <a:srgbClr val="0000FF"/>
                </a:solidFill>
                <a:latin typeface="Times New Roman" panose="02020603050405020304" pitchFamily="18" charset="0"/>
                <a:cs typeface="Times New Roman" panose="02020603050405020304" pitchFamily="18" charset="0"/>
                <a:hlinkClick r:id="rId8"/>
              </a:rPr>
              <a:t>https://www.santepubliquefrance.fr/docs/la-sante-en-action-n-446-empowerment-des-jeunes</a:t>
            </a:r>
            <a:endParaRPr lang="fr-FR" altLang="fr-FR" sz="2000" u="sng" dirty="0">
              <a:solidFill>
                <a:srgbClr val="0000FF"/>
              </a:solidFill>
              <a:latin typeface="Times New Roman" panose="02020603050405020304" pitchFamily="18" charset="0"/>
              <a:cs typeface="Times New Roman" panose="02020603050405020304" pitchFamily="18" charset="0"/>
            </a:endParaRPr>
          </a:p>
          <a:p>
            <a:r>
              <a:rPr lang="fr-FR" altLang="fr-FR" sz="2000" dirty="0">
                <a:latin typeface="Times New Roman" panose="02020603050405020304" pitchFamily="18" charset="0"/>
                <a:cs typeface="Times New Roman" panose="02020603050405020304" pitchFamily="18" charset="0"/>
              </a:rPr>
              <a:t>DUCLOS G, LAPORTE D, ROSS J. </a:t>
            </a:r>
            <a:r>
              <a:rPr lang="fr-FR" altLang="fr-FR" sz="2000" b="1" u="sng" dirty="0">
                <a:solidFill>
                  <a:srgbClr val="0000FF"/>
                </a:solidFill>
                <a:latin typeface="Times New Roman" panose="02020603050405020304" pitchFamily="18" charset="0"/>
                <a:cs typeface="Times New Roman" panose="02020603050405020304" pitchFamily="18" charset="0"/>
                <a:hlinkClick r:id="rId9"/>
              </a:rPr>
              <a:t>L'estime de soi des adolescents. </a:t>
            </a:r>
            <a:r>
              <a:rPr lang="fr-FR" altLang="fr-FR" sz="2000" dirty="0">
                <a:latin typeface="Times New Roman" panose="02020603050405020304" pitchFamily="18" charset="0"/>
                <a:cs typeface="Times New Roman" panose="02020603050405020304" pitchFamily="18" charset="0"/>
              </a:rPr>
              <a:t>Montréal : Hôpital Sainte Justine. 2002 (Pour les parents) 89</a:t>
            </a:r>
          </a:p>
          <a:p>
            <a:endParaRPr lang="fr-FR" dirty="0"/>
          </a:p>
        </p:txBody>
      </p:sp>
    </p:spTree>
    <p:extLst>
      <p:ext uri="{BB962C8B-B14F-4D97-AF65-F5344CB8AC3E}">
        <p14:creationId xmlns:p14="http://schemas.microsoft.com/office/powerpoint/2010/main" val="263185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1D5F8-709F-F288-DB6A-B06F4E4076DF}"/>
              </a:ext>
            </a:extLst>
          </p:cNvPr>
          <p:cNvSpPr>
            <a:spLocks noGrp="1"/>
          </p:cNvSpPr>
          <p:nvPr>
            <p:ph type="title"/>
          </p:nvPr>
        </p:nvSpPr>
        <p:spPr/>
        <p:txBody>
          <a:bodyPr/>
          <a:lstStyle/>
          <a:p>
            <a:r>
              <a:rPr lang="fr-FR" b="1" dirty="0"/>
              <a:t>Bibliographie</a:t>
            </a:r>
            <a:br>
              <a:rPr lang="fr-FR" dirty="0"/>
            </a:br>
            <a:endParaRPr lang="fr-FR" dirty="0"/>
          </a:p>
        </p:txBody>
      </p:sp>
      <p:sp>
        <p:nvSpPr>
          <p:cNvPr id="3" name="Espace réservé du contenu 2">
            <a:extLst>
              <a:ext uri="{FF2B5EF4-FFF2-40B4-BE49-F238E27FC236}">
                <a16:creationId xmlns:a16="http://schemas.microsoft.com/office/drawing/2014/main" id="{E6652DB1-E022-B515-9D0B-8A2DEFB172F2}"/>
              </a:ext>
            </a:extLst>
          </p:cNvPr>
          <p:cNvSpPr>
            <a:spLocks noGrp="1"/>
          </p:cNvSpPr>
          <p:nvPr>
            <p:ph idx="1"/>
          </p:nvPr>
        </p:nvSpPr>
        <p:spPr>
          <a:xfrm>
            <a:off x="1371600" y="1620253"/>
            <a:ext cx="9601200" cy="4247147"/>
          </a:xfrm>
        </p:spPr>
        <p:txBody>
          <a:bodyPr>
            <a:normAutofit fontScale="92500" lnSpcReduction="10000"/>
          </a:bodyPr>
          <a:lstStyle/>
          <a:p>
            <a:r>
              <a:rPr lang="fr-FR" altLang="fr-FR" sz="1800" dirty="0">
                <a:latin typeface="Times New Roman" panose="02020603050405020304" pitchFamily="18" charset="0"/>
                <a:cs typeface="Times New Roman" panose="02020603050405020304" pitchFamily="18" charset="0"/>
              </a:rPr>
              <a:t>DUCLOS G. </a:t>
            </a:r>
            <a:r>
              <a:rPr lang="fr-FR" altLang="fr-FR" sz="1800" b="1" u="sng" dirty="0">
                <a:solidFill>
                  <a:srgbClr val="0000FF"/>
                </a:solidFill>
                <a:latin typeface="Times New Roman" panose="02020603050405020304" pitchFamily="18" charset="0"/>
                <a:cs typeface="Times New Roman" panose="02020603050405020304" pitchFamily="18" charset="0"/>
                <a:hlinkClick r:id="rId2"/>
              </a:rPr>
              <a:t>L'estime de soi, un passeport pour la vie. </a:t>
            </a:r>
            <a:r>
              <a:rPr lang="fr-FR" altLang="fr-FR" sz="1800" dirty="0">
                <a:latin typeface="Times New Roman" panose="02020603050405020304" pitchFamily="18" charset="0"/>
                <a:cs typeface="Times New Roman" panose="02020603050405020304" pitchFamily="18" charset="0"/>
              </a:rPr>
              <a:t>Montréal : Hôpital Sainte Justine. 2000 ((Estime de soi)) 245</a:t>
            </a:r>
          </a:p>
          <a:p>
            <a:r>
              <a:rPr lang="fr-FR" altLang="fr-FR" sz="1800" dirty="0">
                <a:latin typeface="Times New Roman" panose="02020603050405020304" pitchFamily="18" charset="0"/>
                <a:cs typeface="Times New Roman" panose="02020603050405020304" pitchFamily="18" charset="0"/>
              </a:rPr>
              <a:t>LABADIE F, CROCHU E. </a:t>
            </a:r>
            <a:r>
              <a:rPr lang="fr-FR" altLang="fr-FR" sz="1800" b="1" u="sng" dirty="0">
                <a:solidFill>
                  <a:srgbClr val="0000FF"/>
                </a:solidFill>
                <a:latin typeface="Times New Roman" panose="02020603050405020304" pitchFamily="18" charset="0"/>
                <a:cs typeface="Times New Roman" panose="02020603050405020304" pitchFamily="18" charset="0"/>
                <a:hlinkClick r:id="rId3"/>
              </a:rPr>
              <a:t>Le renforcement des compétences sociales. </a:t>
            </a:r>
            <a:r>
              <a:rPr lang="fr-FR" altLang="fr-FR" sz="1800" dirty="0">
                <a:latin typeface="Times New Roman" panose="02020603050405020304" pitchFamily="18" charset="0"/>
                <a:cs typeface="Times New Roman" panose="02020603050405020304" pitchFamily="18" charset="0"/>
              </a:rPr>
              <a:t>. Analyses &amp; Synthèses. 2018;(16):4 [En ligne]. </a:t>
            </a:r>
            <a:r>
              <a:rPr lang="fr-FR" altLang="fr-FR" sz="1800" u="sng" dirty="0">
                <a:solidFill>
                  <a:srgbClr val="0000FF"/>
                </a:solidFill>
                <a:latin typeface="Times New Roman" panose="02020603050405020304" pitchFamily="18" charset="0"/>
                <a:cs typeface="Times New Roman" panose="02020603050405020304" pitchFamily="18" charset="0"/>
                <a:hlinkClick r:id="rId4"/>
              </a:rPr>
              <a:t>https://injep.fr/publication/le-renforcement-des-competences-sociales-un-enjeu-majeur-de-la-professionnalisation-des-travailleurs-de-jeunesse-a-linternational</a:t>
            </a:r>
            <a:endParaRPr lang="fr-FR" altLang="fr-FR" sz="1800" u="sng" dirty="0">
              <a:solidFill>
                <a:srgbClr val="0000FF"/>
              </a:solidFill>
              <a:latin typeface="Times New Roman" panose="02020603050405020304" pitchFamily="18" charset="0"/>
              <a:cs typeface="Times New Roman" panose="02020603050405020304" pitchFamily="18" charset="0"/>
            </a:endParaRPr>
          </a:p>
          <a:p>
            <a:r>
              <a:rPr lang="fr-FR" altLang="fr-FR" sz="2000" dirty="0">
                <a:latin typeface="Times New Roman" panose="02020603050405020304" pitchFamily="18" charset="0"/>
                <a:cs typeface="Times New Roman" panose="02020603050405020304" pitchFamily="18" charset="0"/>
              </a:rPr>
              <a:t>LAMBOY B, ARWIDSON P, DU ROSCOAT E </a:t>
            </a:r>
            <a:r>
              <a:rPr lang="fr-FR" altLang="fr-FR" sz="2000" i="1" dirty="0">
                <a:latin typeface="Times New Roman" panose="02020603050405020304" pitchFamily="18" charset="0"/>
                <a:cs typeface="Times New Roman" panose="02020603050405020304" pitchFamily="18" charset="0"/>
              </a:rPr>
              <a:t>et al.</a:t>
            </a:r>
            <a:r>
              <a:rPr lang="fr-FR" altLang="fr-FR" sz="2000" dirty="0">
                <a:latin typeface="Times New Roman" panose="02020603050405020304" pitchFamily="18" charset="0"/>
                <a:cs typeface="Times New Roman" panose="02020603050405020304" pitchFamily="18" charset="0"/>
              </a:rPr>
              <a:t>. </a:t>
            </a:r>
            <a:r>
              <a:rPr lang="fr-FR" altLang="fr-FR" sz="2000" b="1" u="sng" dirty="0">
                <a:solidFill>
                  <a:srgbClr val="0000FF"/>
                </a:solidFill>
                <a:latin typeface="Times New Roman" panose="02020603050405020304" pitchFamily="18" charset="0"/>
                <a:cs typeface="Times New Roman" panose="02020603050405020304" pitchFamily="18" charset="0"/>
                <a:hlinkClick r:id="rId5"/>
              </a:rPr>
              <a:t>Les compétences psychosociales : un référentiel pour un déploiement auprès des enfants et des jeunes. </a:t>
            </a:r>
            <a:r>
              <a:rPr lang="fr-FR" altLang="fr-FR" sz="2000" dirty="0">
                <a:latin typeface="Times New Roman" panose="02020603050405020304" pitchFamily="18" charset="0"/>
                <a:cs typeface="Times New Roman" panose="02020603050405020304" pitchFamily="18" charset="0"/>
              </a:rPr>
              <a:t>Saint-Maurice : Santé publique France. 2022 (Etat des connaissances) 37 [En ligne]. </a:t>
            </a:r>
            <a:r>
              <a:rPr lang="fr-FR" altLang="fr-FR" sz="2000" u="sng" dirty="0">
                <a:solidFill>
                  <a:srgbClr val="0000FF"/>
                </a:solidFill>
                <a:latin typeface="Times New Roman" panose="02020603050405020304" pitchFamily="18" charset="0"/>
                <a:cs typeface="Times New Roman" panose="02020603050405020304" pitchFamily="18" charset="0"/>
                <a:hlinkClick r:id="rId6"/>
              </a:rPr>
              <a:t>https://www.santepubliquefrance.fr/docs/les-competences-psychosociales-un-referentiel-pour-un-deploiement-aupres-des-enfants-et-des-jeunes</a:t>
            </a:r>
            <a:endParaRPr lang="fr-FR" altLang="fr-FR" sz="2000" dirty="0">
              <a:latin typeface="Times New Roman" panose="02020603050405020304" pitchFamily="18" charset="0"/>
              <a:cs typeface="Times New Roman" panose="02020603050405020304" pitchFamily="18" charset="0"/>
            </a:endParaRPr>
          </a:p>
          <a:p>
            <a:r>
              <a:rPr lang="fr-FR" altLang="fr-FR" sz="2000" dirty="0">
                <a:latin typeface="Times New Roman" panose="02020603050405020304" pitchFamily="18" charset="0"/>
                <a:cs typeface="Times New Roman" panose="02020603050405020304" pitchFamily="18" charset="0"/>
              </a:rPr>
              <a:t>CHAIRE DE RECHERCHE EN PREVENTION DES CANCERS INCA/IRESP/EHESP. </a:t>
            </a:r>
            <a:r>
              <a:rPr lang="fr-FR" altLang="fr-FR" sz="2000" b="1" u="sng" dirty="0">
                <a:solidFill>
                  <a:srgbClr val="0000FF"/>
                </a:solidFill>
                <a:latin typeface="Times New Roman" panose="02020603050405020304" pitchFamily="18" charset="0"/>
                <a:cs typeface="Times New Roman" panose="02020603050405020304" pitchFamily="18" charset="0"/>
                <a:hlinkClick r:id="rId7"/>
              </a:rPr>
              <a:t>Synthèse d'interventions probantes pour le développement des compétences psychosociales. </a:t>
            </a:r>
            <a:r>
              <a:rPr lang="fr-FR" altLang="fr-FR" sz="2000" dirty="0">
                <a:latin typeface="Times New Roman" panose="02020603050405020304" pitchFamily="18" charset="0"/>
                <a:cs typeface="Times New Roman" panose="02020603050405020304" pitchFamily="18" charset="0"/>
              </a:rPr>
              <a:t>Rennes : Chaire de recherche en prévention des cancers. 2017 (Etat des connaissances) 50 [En ligne]. </a:t>
            </a:r>
            <a:r>
              <a:rPr lang="fr-FR" altLang="fr-FR" sz="2000" u="sng" dirty="0">
                <a:solidFill>
                  <a:srgbClr val="0000FF"/>
                </a:solidFill>
                <a:latin typeface="Times New Roman" panose="02020603050405020304" pitchFamily="18" charset="0"/>
                <a:cs typeface="Times New Roman" panose="02020603050405020304" pitchFamily="18" charset="0"/>
                <a:hlinkClick r:id="rId8"/>
              </a:rPr>
              <a:t>http://www.frapscentre.org/wp-content/uploads/2017/11/SIPREV-CPS-VF-GLOBAL.pdf</a:t>
            </a:r>
            <a:endParaRPr lang="fr-FR" altLang="fr-FR" sz="20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2712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ficher l’image source">
            <a:extLst>
              <a:ext uri="{FF2B5EF4-FFF2-40B4-BE49-F238E27FC236}">
                <a16:creationId xmlns:a16="http://schemas.microsoft.com/office/drawing/2014/main" id="{ED4BC810-7897-BB5E-4122-775DB4CF3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11" y="0"/>
            <a:ext cx="10924673" cy="672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48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4CCF9-92CF-A18C-DF00-ABFC932906ED}"/>
              </a:ext>
            </a:extLst>
          </p:cNvPr>
          <p:cNvSpPr>
            <a:spLocks noGrp="1"/>
          </p:cNvSpPr>
          <p:nvPr>
            <p:ph type="title"/>
          </p:nvPr>
        </p:nvSpPr>
        <p:spPr/>
        <p:txBody>
          <a:bodyPr>
            <a:normAutofit fontScale="90000"/>
          </a:bodyPr>
          <a:lstStyle/>
          <a:p>
            <a:br>
              <a:rPr lang="fr-FR" altLang="fr-FR" sz="4400" b="1" dirty="0"/>
            </a:br>
            <a:r>
              <a:rPr lang="fr-FR" altLang="fr-FR" sz="4400" b="1" dirty="0"/>
              <a:t>Selon vous qu’est ce qu’une compétence?</a:t>
            </a:r>
            <a:br>
              <a:rPr lang="fr-FR" altLang="fr-FR" sz="4400" dirty="0"/>
            </a:br>
            <a:endParaRPr lang="fr-FR" dirty="0"/>
          </a:p>
        </p:txBody>
      </p:sp>
      <p:pic>
        <p:nvPicPr>
          <p:cNvPr id="5" name="Picture 2" descr="Afficher l’image source">
            <a:extLst>
              <a:ext uri="{FF2B5EF4-FFF2-40B4-BE49-F238E27FC236}">
                <a16:creationId xmlns:a16="http://schemas.microsoft.com/office/drawing/2014/main" id="{EE02D14D-87AF-5C2B-7CA2-DED1595A45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3492" y="2286000"/>
            <a:ext cx="3417416"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44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C8868-FFE4-4C2C-AFAA-35BB44C253CC}"/>
              </a:ext>
            </a:extLst>
          </p:cNvPr>
          <p:cNvSpPr>
            <a:spLocks noGrp="1"/>
          </p:cNvSpPr>
          <p:nvPr>
            <p:ph type="title"/>
          </p:nvPr>
        </p:nvSpPr>
        <p:spPr/>
        <p:txBody>
          <a:bodyPr/>
          <a:lstStyle/>
          <a:p>
            <a:br>
              <a:rPr lang="fr-FR" b="1" dirty="0">
                <a:solidFill>
                  <a:schemeClr val="tx1"/>
                </a:solidFill>
              </a:rPr>
            </a:br>
            <a:r>
              <a:rPr lang="fr-FR" b="1" dirty="0">
                <a:solidFill>
                  <a:schemeClr val="tx1"/>
                </a:solidFill>
              </a:rPr>
              <a:t>Une compétence</a:t>
            </a:r>
            <a:endParaRPr lang="fr-FR" dirty="0"/>
          </a:p>
        </p:txBody>
      </p:sp>
      <p:sp>
        <p:nvSpPr>
          <p:cNvPr id="3" name="Espace réservé du contenu 2">
            <a:extLst>
              <a:ext uri="{FF2B5EF4-FFF2-40B4-BE49-F238E27FC236}">
                <a16:creationId xmlns:a16="http://schemas.microsoft.com/office/drawing/2014/main" id="{B2C0685C-8F7B-3EF0-0D3A-6E21EE78E0B4}"/>
              </a:ext>
            </a:extLst>
          </p:cNvPr>
          <p:cNvSpPr>
            <a:spLocks noGrp="1"/>
          </p:cNvSpPr>
          <p:nvPr>
            <p:ph idx="1"/>
          </p:nvPr>
        </p:nvSpPr>
        <p:spPr/>
        <p:txBody>
          <a:bodyPr>
            <a:normAutofit/>
          </a:bodyPr>
          <a:lstStyle/>
          <a:p>
            <a:endParaRPr lang="fr-FR" altLang="fr-FR" b="1" dirty="0"/>
          </a:p>
          <a:p>
            <a:r>
              <a:rPr lang="fr-FR" altLang="fr-FR" b="1" dirty="0"/>
              <a:t>Du latin « </a:t>
            </a:r>
            <a:r>
              <a:rPr lang="fr-FR" altLang="fr-FR" b="1" dirty="0" err="1"/>
              <a:t>competentia</a:t>
            </a:r>
            <a:r>
              <a:rPr lang="fr-FR" altLang="fr-FR" b="1" dirty="0"/>
              <a:t> » qui signifie : juste rapport</a:t>
            </a:r>
          </a:p>
          <a:p>
            <a:r>
              <a:rPr lang="fr-FR" dirty="0"/>
              <a:t>« </a:t>
            </a:r>
            <a:r>
              <a:rPr lang="fr-FR" i="1" dirty="0"/>
              <a:t>Capacité reconnue en telle ou telle matière en raison de connaissances possédées et qui donne le droit d'en juger</a:t>
            </a:r>
            <a:r>
              <a:rPr lang="fr-FR" dirty="0"/>
              <a:t> » </a:t>
            </a:r>
            <a:r>
              <a:rPr lang="fr-FR" sz="1100" dirty="0">
                <a:hlinkClick r:id="rId2"/>
              </a:rPr>
              <a:t>https://www.larousse.fr</a:t>
            </a:r>
            <a:endParaRPr lang="fr-FR" sz="1100" dirty="0"/>
          </a:p>
          <a:p>
            <a:pPr marL="0" indent="0">
              <a:buNone/>
            </a:pPr>
            <a:br>
              <a:rPr lang="fr-FR" altLang="fr-FR" sz="1100" b="1" i="1" dirty="0"/>
            </a:br>
            <a:br>
              <a:rPr lang="fr-FR" altLang="fr-FR" i="1" dirty="0"/>
            </a:br>
            <a:endParaRPr lang="fr-FR" dirty="0"/>
          </a:p>
        </p:txBody>
      </p:sp>
    </p:spTree>
    <p:extLst>
      <p:ext uri="{BB962C8B-B14F-4D97-AF65-F5344CB8AC3E}">
        <p14:creationId xmlns:p14="http://schemas.microsoft.com/office/powerpoint/2010/main" val="309668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CC2F12-1CAA-43FB-C86D-29D609DE76F5}"/>
              </a:ext>
            </a:extLst>
          </p:cNvPr>
          <p:cNvSpPr>
            <a:spLocks noGrp="1"/>
          </p:cNvSpPr>
          <p:nvPr>
            <p:ph type="title"/>
          </p:nvPr>
        </p:nvSpPr>
        <p:spPr/>
        <p:txBody>
          <a:bodyPr/>
          <a:lstStyle/>
          <a:p>
            <a:br>
              <a:rPr lang="fr-FR" b="1" dirty="0"/>
            </a:br>
            <a:r>
              <a:rPr lang="fr-FR" b="1" dirty="0"/>
              <a:t>Connaissance et compétence</a:t>
            </a:r>
          </a:p>
        </p:txBody>
      </p:sp>
      <p:sp>
        <p:nvSpPr>
          <p:cNvPr id="3" name="Espace réservé du contenu 2">
            <a:extLst>
              <a:ext uri="{FF2B5EF4-FFF2-40B4-BE49-F238E27FC236}">
                <a16:creationId xmlns:a16="http://schemas.microsoft.com/office/drawing/2014/main" id="{F1895461-4D33-0C40-1480-55F1CBB0A62F}"/>
              </a:ext>
            </a:extLst>
          </p:cNvPr>
          <p:cNvSpPr>
            <a:spLocks noGrp="1"/>
          </p:cNvSpPr>
          <p:nvPr>
            <p:ph idx="1"/>
          </p:nvPr>
        </p:nvSpPr>
        <p:spPr>
          <a:xfrm>
            <a:off x="1371600" y="3096126"/>
            <a:ext cx="9601200" cy="2771274"/>
          </a:xfrm>
        </p:spPr>
        <p:txBody>
          <a:bodyPr>
            <a:noAutofit/>
          </a:bodyPr>
          <a:lstStyle/>
          <a:p>
            <a:r>
              <a:rPr lang="fr-FR" altLang="fr-FR" sz="3200" i="1" dirty="0"/>
              <a:t>« La compétence n'est pas équivalente à la connaissance loin s'en faut. Être compétent c'est posséder les bonnes connaissances mais c'est aussi et surtout adopter les bonnes attitudes et mettre en pratique les bonnes aptitudes selon les situations ». Alain FERNANDEZ (2019)</a:t>
            </a:r>
            <a:br>
              <a:rPr lang="fr-FR" altLang="fr-FR" sz="3200" i="1" dirty="0"/>
            </a:br>
            <a:endParaRPr lang="fr-FR" sz="3200" dirty="0"/>
          </a:p>
        </p:txBody>
      </p:sp>
      <p:pic>
        <p:nvPicPr>
          <p:cNvPr id="5" name="Picture 2" descr="Afficher l’image source">
            <a:extLst>
              <a:ext uri="{FF2B5EF4-FFF2-40B4-BE49-F238E27FC236}">
                <a16:creationId xmlns:a16="http://schemas.microsoft.com/office/drawing/2014/main" id="{050DACD6-E537-DBE3-E73E-D300D6F31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702" y="286168"/>
            <a:ext cx="18700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9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148D7-09B7-D15D-8B77-F25B40EA3B36}"/>
              </a:ext>
            </a:extLst>
          </p:cNvPr>
          <p:cNvSpPr>
            <a:spLocks noGrp="1"/>
          </p:cNvSpPr>
          <p:nvPr>
            <p:ph type="title"/>
          </p:nvPr>
        </p:nvSpPr>
        <p:spPr/>
        <p:txBody>
          <a:bodyPr/>
          <a:lstStyle/>
          <a:p>
            <a:r>
              <a:rPr lang="fr-FR" b="1" dirty="0">
                <a:solidFill>
                  <a:schemeClr val="tx1"/>
                </a:solidFill>
              </a:rPr>
              <a:t>Quelques concepts </a:t>
            </a:r>
            <a:endParaRPr lang="fr-FR" dirty="0"/>
          </a:p>
        </p:txBody>
      </p:sp>
      <p:sp>
        <p:nvSpPr>
          <p:cNvPr id="3" name="Espace réservé du contenu 2">
            <a:extLst>
              <a:ext uri="{FF2B5EF4-FFF2-40B4-BE49-F238E27FC236}">
                <a16:creationId xmlns:a16="http://schemas.microsoft.com/office/drawing/2014/main" id="{56E2AD7A-A30B-91FC-3DC5-49B35068A109}"/>
              </a:ext>
            </a:extLst>
          </p:cNvPr>
          <p:cNvSpPr>
            <a:spLocks noGrp="1"/>
          </p:cNvSpPr>
          <p:nvPr>
            <p:ph idx="1"/>
          </p:nvPr>
        </p:nvSpPr>
        <p:spPr>
          <a:xfrm>
            <a:off x="1371600" y="1524000"/>
            <a:ext cx="9601200" cy="4343400"/>
          </a:xfrm>
        </p:spPr>
        <p:txBody>
          <a:bodyPr>
            <a:normAutofit fontScale="92500" lnSpcReduction="10000"/>
          </a:bodyPr>
          <a:lstStyle/>
          <a:p>
            <a:r>
              <a:rPr lang="fr-FR" altLang="fr-FR" sz="2400" dirty="0"/>
              <a:t>Une compétence est une capacité d’action efficace face à une famille de situations, qu’on arrive à maîtriser parce qu’on dispose à la fois des connaissances nécessaires et de la capacité de les mobiliser à bon escient, en temps opportun, pour identifier et résoudre de vrais problèmes (Perrenoud, dans Brossard, 1999, p. 16)</a:t>
            </a:r>
          </a:p>
          <a:p>
            <a:r>
              <a:rPr lang="fr-FR" altLang="fr-FR" sz="2400" dirty="0"/>
              <a:t>Une personne compétente est une personne qui sait agir avec pertinence dans un contexte particulier, en choisissant et en mobilisant un double équipement de ressources : ressources personnelles (connaissances, savoir-faire, qualités, culture, ressources émotionnelles …) et ressources de réseaux (banques de données, réseaux documentaires, réseaux d’expertise, etc.). Savoir agir avec pertinence, cela suppose d’être capable de réaliser un ensemble d’activités selon certains critères souhaitables (Le Boterf, 1999, p. 38). </a:t>
            </a:r>
          </a:p>
          <a:p>
            <a:endParaRPr lang="fr-FR" dirty="0"/>
          </a:p>
        </p:txBody>
      </p:sp>
    </p:spTree>
    <p:extLst>
      <p:ext uri="{BB962C8B-B14F-4D97-AF65-F5344CB8AC3E}">
        <p14:creationId xmlns:p14="http://schemas.microsoft.com/office/powerpoint/2010/main" val="410780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569BD6-0D31-E45F-2BD9-C9DDE06B967D}"/>
              </a:ext>
            </a:extLst>
          </p:cNvPr>
          <p:cNvSpPr>
            <a:spLocks noGrp="1"/>
          </p:cNvSpPr>
          <p:nvPr>
            <p:ph idx="1"/>
          </p:nvPr>
        </p:nvSpPr>
        <p:spPr>
          <a:xfrm>
            <a:off x="1371600" y="705853"/>
            <a:ext cx="9601200" cy="5161547"/>
          </a:xfrm>
        </p:spPr>
        <p:txBody>
          <a:bodyPr/>
          <a:lstStyle/>
          <a:p>
            <a:pPr>
              <a:defRPr/>
            </a:pPr>
            <a:r>
              <a:rPr lang="fr-FR" sz="2400" dirty="0"/>
              <a:t>La compétence est la possibilité, pour un individu, de mobiliser de manière intériorisée un ensemble intégré de ressources en vue de résoudre une famille de situations-problèmes (</a:t>
            </a:r>
            <a:r>
              <a:rPr lang="fr-FR" sz="2400" dirty="0" err="1"/>
              <a:t>Roegiers</a:t>
            </a:r>
            <a:r>
              <a:rPr lang="fr-FR" sz="2400" dirty="0"/>
              <a:t>, dans </a:t>
            </a:r>
            <a:r>
              <a:rPr lang="fr-FR" sz="2400" dirty="0" err="1"/>
              <a:t>Scallon</a:t>
            </a:r>
            <a:r>
              <a:rPr lang="fr-FR" sz="2400" dirty="0"/>
              <a:t>, 2004, p. 105). </a:t>
            </a:r>
          </a:p>
          <a:p>
            <a:pPr marL="0" indent="0">
              <a:buFont typeface="Wingdings 2" panose="05020102010507070707" pitchFamily="18" charset="2"/>
              <a:buNone/>
              <a:defRPr/>
            </a:pPr>
            <a:endParaRPr lang="fr-FR" sz="2400" dirty="0"/>
          </a:p>
          <a:p>
            <a:pPr>
              <a:defRPr/>
            </a:pPr>
            <a:r>
              <a:rPr lang="fr-FR" sz="2400" dirty="0"/>
              <a:t>La compétence est la mise en œuvre par une personne, dans une situation donnée et dans un contexte déterminé, d’un ensemble diversifié, mais coordonné, de ressources. Cette mise en œuvre repose sur le choix, la mobilisation et l’organisation de ces ressources et sur les actions pertinentes qu’elles permettent pour un traitement réussi de cette situation (</a:t>
            </a:r>
            <a:r>
              <a:rPr lang="fr-FR" sz="2400" dirty="0" err="1"/>
              <a:t>Jonnaert</a:t>
            </a:r>
            <a:r>
              <a:rPr lang="fr-FR" sz="2400" dirty="0"/>
              <a:t>, </a:t>
            </a:r>
            <a:r>
              <a:rPr lang="fr-FR" sz="2400" dirty="0" err="1"/>
              <a:t>Masciotra</a:t>
            </a:r>
            <a:r>
              <a:rPr lang="fr-FR" sz="2400" dirty="0"/>
              <a:t>, </a:t>
            </a:r>
            <a:r>
              <a:rPr lang="fr-FR" sz="2400" dirty="0" err="1"/>
              <a:t>Boufrahi</a:t>
            </a:r>
            <a:r>
              <a:rPr lang="fr-FR" sz="2400" dirty="0"/>
              <a:t>, &amp; Barrette, 2005, p. 6)</a:t>
            </a:r>
          </a:p>
          <a:p>
            <a:endParaRPr lang="fr-FR" dirty="0"/>
          </a:p>
        </p:txBody>
      </p:sp>
    </p:spTree>
    <p:extLst>
      <p:ext uri="{BB962C8B-B14F-4D97-AF65-F5344CB8AC3E}">
        <p14:creationId xmlns:p14="http://schemas.microsoft.com/office/powerpoint/2010/main" val="3978181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353F5-C4D6-C14C-A35D-75C41745BE3B}"/>
              </a:ext>
            </a:extLst>
          </p:cNvPr>
          <p:cNvSpPr>
            <a:spLocks noGrp="1"/>
          </p:cNvSpPr>
          <p:nvPr>
            <p:ph type="title"/>
          </p:nvPr>
        </p:nvSpPr>
        <p:spPr/>
        <p:txBody>
          <a:bodyPr/>
          <a:lstStyle/>
          <a:p>
            <a:r>
              <a:rPr lang="fr-FR" sz="4400" b="1" dirty="0">
                <a:solidFill>
                  <a:schemeClr val="tx1"/>
                </a:solidFill>
              </a:rPr>
              <a:t>A</a:t>
            </a:r>
            <a:r>
              <a:rPr lang="fr-FR" sz="5400" b="1" dirty="0">
                <a:solidFill>
                  <a:schemeClr val="tx1"/>
                </a:solidFill>
              </a:rPr>
              <a:t> </a:t>
            </a:r>
            <a:r>
              <a:rPr lang="fr-FR" sz="4400" b="1" dirty="0">
                <a:solidFill>
                  <a:schemeClr val="tx1"/>
                </a:solidFill>
              </a:rPr>
              <a:t>votre avis pourquoi aborder ensemble les compétences psychosociales?</a:t>
            </a:r>
            <a:endParaRPr lang="fr-FR" dirty="0"/>
          </a:p>
        </p:txBody>
      </p:sp>
      <p:pic>
        <p:nvPicPr>
          <p:cNvPr id="4" name="Picture 2" descr="Résultat d’images pour brainstorming">
            <a:extLst>
              <a:ext uri="{FF2B5EF4-FFF2-40B4-BE49-F238E27FC236}">
                <a16:creationId xmlns:a16="http://schemas.microsoft.com/office/drawing/2014/main" id="{D05291AE-1CB4-9E7F-C523-B44749BE4E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45304" y="2790825"/>
            <a:ext cx="5598695" cy="3128712"/>
          </a:xfrm>
        </p:spPr>
      </p:pic>
    </p:spTree>
    <p:extLst>
      <p:ext uri="{BB962C8B-B14F-4D97-AF65-F5344CB8AC3E}">
        <p14:creationId xmlns:p14="http://schemas.microsoft.com/office/powerpoint/2010/main" val="3360774960"/>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TM10001105[[fn=Cadrage]]</Template>
  <TotalTime>90</TotalTime>
  <Words>1252</Words>
  <Application>Microsoft Office PowerPoint</Application>
  <PresentationFormat>Grand écran</PresentationFormat>
  <Paragraphs>87</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FiraSans Regular</vt:lpstr>
      <vt:lpstr>Franklin Gothic Book</vt:lpstr>
      <vt:lpstr>Marianne</vt:lpstr>
      <vt:lpstr>Times New Roman</vt:lpstr>
      <vt:lpstr>Wingdings 2</vt:lpstr>
      <vt:lpstr>Cadrage</vt:lpstr>
      <vt:lpstr>Les compétences psychosociales </vt:lpstr>
      <vt:lpstr>Présentation PowerPoint</vt:lpstr>
      <vt:lpstr>Présentation PowerPoint</vt:lpstr>
      <vt:lpstr> Selon vous qu’est ce qu’une compétence? </vt:lpstr>
      <vt:lpstr> Une compétence</vt:lpstr>
      <vt:lpstr> Connaissance et compétence</vt:lpstr>
      <vt:lpstr>Quelques concepts </vt:lpstr>
      <vt:lpstr>Présentation PowerPoint</vt:lpstr>
      <vt:lpstr>A votre avis pourquoi aborder ensemble les compétences psychosociales?</vt:lpstr>
      <vt:lpstr>Les compétences psycho-sociales…</vt:lpstr>
      <vt:lpstr>Les compétences psychosociales/compétences de VIE</vt:lpstr>
      <vt:lpstr> LES CPS : pour qui ?</vt:lpstr>
      <vt:lpstr> Pourquoi mobiliser les cps?</vt:lpstr>
      <vt:lpstr>Catégories définit par l’OMS,  qui renvoient aux sphères psychologiques des CPS</vt:lpstr>
      <vt:lpstr>Pensez-vous utiliser les cps en tant qu’étudiants infirmiers? </vt:lpstr>
      <vt:lpstr> 10 compétences psychosociales (oms):</vt:lpstr>
      <vt:lpstr>Les CPS en image</vt:lpstr>
      <vt:lpstr> Education thérapeutique</vt:lpstr>
      <vt:lpstr>Bibliographie </vt:lpstr>
      <vt:lpstr>Bibliographie </vt:lpstr>
      <vt:lpstr>Bibliographie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compétences psychosociales </dc:title>
  <dc:creator>pauline vauclair</dc:creator>
  <cp:lastModifiedBy>VAUCLAIR Pauline</cp:lastModifiedBy>
  <cp:revision>11</cp:revision>
  <dcterms:created xsi:type="dcterms:W3CDTF">2022-09-12T09:39:32Z</dcterms:created>
  <dcterms:modified xsi:type="dcterms:W3CDTF">2023-09-13T12:16:02Z</dcterms:modified>
</cp:coreProperties>
</file>