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15"/>
  </p:notesMasterIdLst>
  <p:sldIdLst>
    <p:sldId id="256" r:id="rId2"/>
    <p:sldId id="257" r:id="rId3"/>
    <p:sldId id="266" r:id="rId4"/>
    <p:sldId id="259" r:id="rId5"/>
    <p:sldId id="260" r:id="rId6"/>
    <p:sldId id="267" r:id="rId7"/>
    <p:sldId id="261" r:id="rId8"/>
    <p:sldId id="258" r:id="rId9"/>
    <p:sldId id="262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63" autoAdjust="0"/>
  </p:normalViewPr>
  <p:slideViewPr>
    <p:cSldViewPr snapToGrid="0">
      <p:cViewPr varScale="1">
        <p:scale>
          <a:sx n="51" d="100"/>
          <a:sy n="51" d="100"/>
        </p:scale>
        <p:origin x="14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00331-7CE9-4E88-992A-490BF319A65F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EEB44-9333-4817-AB9E-9C78EEE5A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0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Neuroleptique:</a:t>
            </a:r>
            <a:r>
              <a:rPr lang="fr-FR" baseline="0" dirty="0"/>
              <a:t> antagoniste des récepteurs à la dopamine D2.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39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Neuroleptique:</a:t>
            </a:r>
            <a:r>
              <a:rPr lang="fr-FR" baseline="0" dirty="0"/>
              <a:t> antagoniste des récepteurs à la dopamine D2.</a:t>
            </a:r>
          </a:p>
          <a:p>
            <a:r>
              <a:rPr lang="fr-FR" baseline="0" dirty="0"/>
              <a:t>Schizophrénie : excès de neurotransmission dopaminergique dans la voie mésolimbique (</a:t>
            </a:r>
            <a:r>
              <a:rPr lang="fr-FR" baseline="0" dirty="0" err="1"/>
              <a:t>symptomes</a:t>
            </a:r>
            <a:r>
              <a:rPr lang="fr-FR" baseline="0" dirty="0"/>
              <a:t> productifs : délire, hallu, agitation) et déficit de neurotransmission dopaminergique par la voie </a:t>
            </a:r>
            <a:r>
              <a:rPr lang="fr-FR" baseline="0" dirty="0" err="1"/>
              <a:t>mésocorticale</a:t>
            </a:r>
            <a:r>
              <a:rPr lang="fr-FR" baseline="0" dirty="0"/>
              <a:t> (</a:t>
            </a:r>
            <a:r>
              <a:rPr lang="fr-FR" baseline="0" dirty="0" err="1"/>
              <a:t>symptomes</a:t>
            </a:r>
            <a:r>
              <a:rPr lang="fr-FR" baseline="0" dirty="0"/>
              <a:t> cognitifs et déficitaires: repli sur soi, émoussement affectif, apathie, perte d’énergie, tb de la mémoire et de l’attention)</a:t>
            </a:r>
          </a:p>
          <a:p>
            <a:r>
              <a:rPr lang="fr-FR" baseline="0" dirty="0"/>
              <a:t>Effets anticholinergiques des </a:t>
            </a:r>
            <a:r>
              <a:rPr lang="fr-FR" baseline="0" dirty="0" err="1"/>
              <a:t>neurolep</a:t>
            </a:r>
            <a:r>
              <a:rPr lang="fr-FR" baseline="0" dirty="0"/>
              <a:t> conventionnels (phénothiazines): sécheresse buccale, hausse de pression intraoculaire (glaucome), rétention </a:t>
            </a:r>
            <a:r>
              <a:rPr lang="fr-FR" baseline="0" dirty="0" err="1"/>
              <a:t>urniaire</a:t>
            </a:r>
            <a:r>
              <a:rPr lang="fr-FR" baseline="0" dirty="0"/>
              <a:t>, constipation</a:t>
            </a:r>
          </a:p>
          <a:p>
            <a:r>
              <a:rPr lang="fr-FR" baseline="0" dirty="0"/>
              <a:t>Effets extrapyramidaux (dyskinésies, syndrome parkinsonien, akathisie = impossibilité de rester assis,…) de la </a:t>
            </a:r>
            <a:r>
              <a:rPr lang="fr-FR" baseline="0" dirty="0" err="1"/>
              <a:t>risperidone</a:t>
            </a:r>
            <a:r>
              <a:rPr lang="fr-FR" baseline="0" dirty="0"/>
              <a:t> (Risperdal) = doses dépendants, CAT si syndrome extrapyramidaux: baisser posologie, anticholinergiques de synthèse (ex: </a:t>
            </a:r>
            <a:r>
              <a:rPr lang="fr-FR" baseline="0" dirty="0" err="1"/>
              <a:t>lepticur</a:t>
            </a:r>
            <a:r>
              <a:rPr lang="fr-FR" sz="1200" dirty="0"/>
              <a:t>®</a:t>
            </a:r>
            <a:r>
              <a:rPr lang="fr-FR" baseline="0" dirty="0"/>
              <a:t>), chgt de </a:t>
            </a:r>
            <a:r>
              <a:rPr lang="fr-FR" baseline="0" dirty="0" err="1"/>
              <a:t>ttt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Neuroleptique:</a:t>
            </a:r>
            <a:r>
              <a:rPr lang="fr-FR" baseline="0" dirty="0"/>
              <a:t> antagoniste des récepteurs à la dopamine D2.</a:t>
            </a:r>
          </a:p>
          <a:p>
            <a:r>
              <a:rPr lang="fr-FR" baseline="0" dirty="0"/>
              <a:t>Schizophrénie : excès de neurotransmission dopaminergique dans la voie </a:t>
            </a:r>
            <a:r>
              <a:rPr lang="fr-FR" baseline="0" dirty="0" err="1"/>
              <a:t>mésolimbique</a:t>
            </a:r>
            <a:r>
              <a:rPr lang="fr-FR" baseline="0" dirty="0"/>
              <a:t> (</a:t>
            </a:r>
            <a:r>
              <a:rPr lang="fr-FR" baseline="0" dirty="0" err="1"/>
              <a:t>symptomes</a:t>
            </a:r>
            <a:r>
              <a:rPr lang="fr-FR" baseline="0" dirty="0"/>
              <a:t> productifs : délire, </a:t>
            </a:r>
            <a:r>
              <a:rPr lang="fr-FR" baseline="0" dirty="0" err="1"/>
              <a:t>hallu</a:t>
            </a:r>
            <a:r>
              <a:rPr lang="fr-FR" baseline="0" dirty="0"/>
              <a:t>, agitation) et déficit de neurotransmission dopaminergique par la voie </a:t>
            </a:r>
            <a:r>
              <a:rPr lang="fr-FR" baseline="0" dirty="0" err="1"/>
              <a:t>mésocorticale</a:t>
            </a:r>
            <a:r>
              <a:rPr lang="fr-FR" baseline="0" dirty="0"/>
              <a:t> (</a:t>
            </a:r>
            <a:r>
              <a:rPr lang="fr-FR" baseline="0" dirty="0" err="1"/>
              <a:t>symptomes</a:t>
            </a:r>
            <a:r>
              <a:rPr lang="fr-FR" baseline="0" dirty="0"/>
              <a:t> cognitifs et déficitaires: repli sur soi, émoussement affectif, apathie, perte d’énergie, </a:t>
            </a:r>
            <a:r>
              <a:rPr lang="fr-FR" baseline="0" dirty="0" err="1"/>
              <a:t>tb</a:t>
            </a:r>
            <a:r>
              <a:rPr lang="fr-FR" baseline="0" dirty="0"/>
              <a:t> de la mémoire et de l’attention)</a:t>
            </a:r>
          </a:p>
          <a:p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Qualité des transmissions: symptomatologie impactant en partie le choix de la catégorie du neuroleptique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82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94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57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CPK = créatine </a:t>
            </a:r>
            <a:r>
              <a:rPr lang="fr-FR" dirty="0" err="1"/>
              <a:t>phosphokinase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43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9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marge thérapeutique étroite : concentrations toxiques proches des concentrations efficaces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EEB44-9333-4817-AB9E-9C78EEE5A3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8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AA12-84EC-4573-B548-81D75CEBD09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5237-675F-4702-9A04-7A62D3A21B5C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B5C89-2345-48AE-8B2A-133E1531071A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2363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B7F8-9BA2-40A0-AA7F-BC11642D991D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58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DF6D-47BF-4EC0-9CC1-12A92FD3C984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4100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F5FA-6071-4E23-A93B-E2E2A4A191A5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32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9508-2233-47E2-A7C7-A35CE3B32CF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669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024D-2FA6-4C8B-87B4-80564CAC9E48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67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00DE-53F7-4957-8346-2DD6C7DF87FF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90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E9596-9E36-4D47-BED1-A3BC02539B37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4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FA00-ED50-4025-9FD9-71A8C9146C55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82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5409-1B40-46A4-9955-E2C59D0072E1}" type="datetime1">
              <a:rPr lang="fr-FR" smtClean="0"/>
              <a:t>16/10/2023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45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5F81F-DAF4-4EF3-8B31-3DCEEB866013}" type="datetime1">
              <a:rPr lang="fr-FR" smtClean="0"/>
              <a:t>16/10/2023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8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E1C7F-32E9-4E27-810F-5CE1D0BEB702}" type="datetime1">
              <a:rPr lang="fr-FR" smtClean="0"/>
              <a:t>16/10/2023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7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2480-B6E5-4C0A-927D-87DE1C6C7129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4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6F60-DC2A-4CC1-87FA-1979C43D7A57}" type="datetime1">
              <a:rPr lang="fr-FR" smtClean="0"/>
              <a:t>16/10/2023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IFSI BRUMATH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02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6BFA-3491-4ED5-85BE-E37930E21CB1}" type="datetime1">
              <a:rPr lang="fr-FR" smtClean="0"/>
              <a:t>16/10/2023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IFSI BRUMATH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CB902C-1E3F-41C1-8ED2-1AFC819F70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17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6" y="1872591"/>
            <a:ext cx="10394731" cy="36914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2408" y="2930302"/>
            <a:ext cx="7782015" cy="1576060"/>
          </a:xfrm>
        </p:spPr>
        <p:txBody>
          <a:bodyPr/>
          <a:lstStyle/>
          <a:p>
            <a:pPr algn="ctr"/>
            <a:r>
              <a:rPr lang="fr-FR" sz="4800" dirty="0"/>
              <a:t>Psychotropes </a:t>
            </a:r>
            <a:br>
              <a:rPr lang="fr-FR" sz="4800" dirty="0"/>
            </a:br>
            <a:r>
              <a:rPr lang="fr-FR" sz="4800" dirty="0"/>
              <a:t>et cœur de métier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66952" y="5770178"/>
            <a:ext cx="10489324" cy="948559"/>
          </a:xfrm>
        </p:spPr>
        <p:txBody>
          <a:bodyPr/>
          <a:lstStyle/>
          <a:p>
            <a:pPr algn="l"/>
            <a:r>
              <a:rPr lang="fr-FR" dirty="0"/>
              <a:t>Intervenant : RAMM Adeline </a:t>
            </a:r>
          </a:p>
          <a:p>
            <a:pPr algn="l"/>
            <a:r>
              <a:rPr lang="fr-FR" dirty="0"/>
              <a:t>Date : 24/10/2023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55474" y="692913"/>
            <a:ext cx="6253655" cy="1151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Semestre : 3</a:t>
            </a:r>
          </a:p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Unité d’enseignement : 2.11</a:t>
            </a:r>
          </a:p>
          <a:p>
            <a:pPr algn="l">
              <a:lnSpc>
                <a:spcPct val="150000"/>
              </a:lnSpc>
            </a:pPr>
            <a:r>
              <a:rPr lang="fr-FR" sz="2400" dirty="0">
                <a:latin typeface="+mn-lt"/>
              </a:rPr>
              <a:t>Année de formation : 2022-2025</a:t>
            </a:r>
          </a:p>
        </p:txBody>
      </p:sp>
    </p:spTree>
    <p:extLst>
      <p:ext uri="{BB962C8B-B14F-4D97-AF65-F5344CB8AC3E}">
        <p14:creationId xmlns:p14="http://schemas.microsoft.com/office/powerpoint/2010/main" val="139802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antidépresseurs : rôle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9114366" cy="3880773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Evaluation de l’efficacité : fatigue, tristesse, perte d’appétit, estime de soi, …</a:t>
            </a:r>
          </a:p>
          <a:p>
            <a:r>
              <a:rPr lang="fr-FR" sz="2000" dirty="0">
                <a:solidFill>
                  <a:srgbClr val="FF0000"/>
                </a:solidFill>
              </a:rPr>
              <a:t>Surveillance de l’observance du </a:t>
            </a:r>
            <a:r>
              <a:rPr lang="fr-FR" sz="2000" dirty="0" err="1">
                <a:solidFill>
                  <a:srgbClr val="FF0000"/>
                </a:solidFill>
              </a:rPr>
              <a:t>ttt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Risque de pulsions suicidaires au moment de la levée d’inhibition en début de </a:t>
            </a:r>
            <a:r>
              <a:rPr lang="fr-FR" sz="2000" dirty="0" err="1">
                <a:solidFill>
                  <a:srgbClr val="FF0000"/>
                </a:solidFill>
              </a:rPr>
              <a:t>ttt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</a:p>
          <a:p>
            <a:r>
              <a:rPr lang="fr-FR" sz="2000" dirty="0">
                <a:solidFill>
                  <a:schemeClr val="tx1"/>
                </a:solidFill>
              </a:rPr>
              <a:t>Surveillance : 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somnolence (conduite de véhicule), </a:t>
            </a:r>
          </a:p>
          <a:p>
            <a:pPr lvl="1"/>
            <a:r>
              <a:rPr lang="fr-FR" sz="1800" dirty="0" err="1">
                <a:solidFill>
                  <a:schemeClr val="tx1"/>
                </a:solidFill>
              </a:rPr>
              <a:t>tb</a:t>
            </a:r>
            <a:r>
              <a:rPr lang="fr-FR" sz="1800" dirty="0">
                <a:solidFill>
                  <a:schemeClr val="tx1"/>
                </a:solidFill>
              </a:rPr>
              <a:t> digestifs, 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courbe de poids (perte d’appétit ou prise de poids)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AD tricycliques: arythmie cardiaque, pression </a:t>
            </a:r>
            <a:r>
              <a:rPr lang="fr-FR" sz="1800" dirty="0" err="1">
                <a:solidFill>
                  <a:schemeClr val="tx1"/>
                </a:solidFill>
              </a:rPr>
              <a:t>intra-oculaire</a:t>
            </a:r>
            <a:r>
              <a:rPr lang="fr-FR" sz="1800" dirty="0">
                <a:solidFill>
                  <a:schemeClr val="tx1"/>
                </a:solidFill>
              </a:rPr>
              <a:t>, sécheresse buccale, 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153" y="198247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dirty="0" err="1"/>
              <a:t>thymorégulateurs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734" y="1474789"/>
            <a:ext cx="8596668" cy="5091111"/>
          </a:xfrm>
        </p:spPr>
        <p:txBody>
          <a:bodyPr>
            <a:normAutofit/>
          </a:bodyPr>
          <a:lstStyle/>
          <a:p>
            <a:r>
              <a:rPr lang="fr-FR" sz="2000" dirty="0"/>
              <a:t>Indiqués dans les troubles de l’humeur du patient bipolaire.</a:t>
            </a:r>
          </a:p>
          <a:p>
            <a:endParaRPr lang="fr-FR" sz="2000" dirty="0"/>
          </a:p>
          <a:p>
            <a:r>
              <a:rPr lang="fr-FR" sz="2000" dirty="0"/>
              <a:t>Pas de disparition des symptômes mais réduisent la durée, la fréquence et l’intensité des crises dépressives et des phases maniaques aigues.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977353-A32C-4636-882D-9ED8920D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4574932"/>
            <a:ext cx="8953326" cy="19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6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FA3F6C8-8D7D-4998-94AE-3A2E8D32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604" y="292100"/>
            <a:ext cx="4572396" cy="457239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</a:t>
            </a:r>
            <a:r>
              <a:rPr lang="fr-FR" dirty="0" err="1"/>
              <a:t>thymorégulateurs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5734" y="1474789"/>
            <a:ext cx="8596668" cy="50911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 err="1"/>
              <a:t>ttts</a:t>
            </a:r>
            <a:r>
              <a:rPr lang="fr-FR" sz="2000" dirty="0"/>
              <a:t> au lithium (marge thérapeutique étroite) : (</a:t>
            </a:r>
            <a:r>
              <a:rPr lang="fr-FR" sz="2000" dirty="0" err="1"/>
              <a:t>Téralithe</a:t>
            </a:r>
            <a:r>
              <a:rPr lang="fr-FR" sz="2000" dirty="0"/>
              <a:t> ®)</a:t>
            </a:r>
          </a:p>
          <a:p>
            <a:pPr lvl="1"/>
            <a:r>
              <a:rPr lang="fr-FR" sz="1800" dirty="0"/>
              <a:t>surveillance biologique (</a:t>
            </a:r>
            <a:r>
              <a:rPr lang="fr-FR" sz="1800" dirty="0" err="1"/>
              <a:t>iono</a:t>
            </a:r>
            <a:r>
              <a:rPr lang="fr-FR" sz="1800" dirty="0"/>
              <a:t>, bilan rénal et </a:t>
            </a:r>
            <a:r>
              <a:rPr lang="fr-FR" sz="1800" dirty="0" err="1"/>
              <a:t>thyroidien</a:t>
            </a:r>
            <a:r>
              <a:rPr lang="fr-FR" sz="1800" dirty="0"/>
              <a:t>, NFS et test de grossesse)</a:t>
            </a:r>
          </a:p>
          <a:p>
            <a:pPr lvl="1"/>
            <a:r>
              <a:rPr lang="fr-FR" sz="1800" dirty="0"/>
              <a:t>Régime hyposodé SB</a:t>
            </a:r>
          </a:p>
          <a:p>
            <a:pPr lvl="1"/>
            <a:r>
              <a:rPr lang="fr-FR" sz="1800" dirty="0"/>
              <a:t>Instauration progressive et adaptée</a:t>
            </a:r>
          </a:p>
          <a:p>
            <a:pPr lvl="1"/>
            <a:endParaRPr lang="fr-FR" sz="1800" dirty="0"/>
          </a:p>
          <a:p>
            <a:r>
              <a:rPr lang="fr-FR" sz="2000" dirty="0"/>
              <a:t>Attention au risque suicidaire dans la phase dépressive.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9454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1" y="609600"/>
            <a:ext cx="7200900" cy="539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4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F118D32-5408-4693-8A76-ACE78061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700" y="2429178"/>
            <a:ext cx="3924300" cy="19996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 (ou antipsychotiques)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504" y="1645920"/>
            <a:ext cx="8974666" cy="5339079"/>
          </a:xfrm>
        </p:spPr>
        <p:txBody>
          <a:bodyPr>
            <a:normAutofit/>
          </a:bodyPr>
          <a:lstStyle/>
          <a:p>
            <a:r>
              <a:rPr lang="fr-FR" sz="2000" dirty="0"/>
              <a:t>Neuroleptique = substance qui modifie le fonctionnement psychique en agissant sur les cellules du SNC        modifications de l’humeur, perceptions, conscience, comportement, psychologiques, organiques.</a:t>
            </a:r>
          </a:p>
          <a:p>
            <a:pPr marL="0" indent="0">
              <a:buNone/>
            </a:pPr>
            <a:r>
              <a:rPr lang="fr-FR" sz="2000" dirty="0"/>
              <a:t>	Les neuroleptiques </a:t>
            </a:r>
            <a:r>
              <a:rPr lang="fr-FR" sz="2000" b="1" dirty="0"/>
              <a:t>réorganisent</a:t>
            </a:r>
            <a:r>
              <a:rPr lang="fr-FR" sz="2000" dirty="0"/>
              <a:t> les pensées/émotions, </a:t>
            </a:r>
            <a:r>
              <a:rPr lang="fr-FR" sz="2000" b="1" dirty="0"/>
              <a:t>restructurent</a:t>
            </a:r>
            <a:r>
              <a:rPr lang="fr-FR" sz="2000" dirty="0"/>
              <a:t> la 	personnalité.</a:t>
            </a:r>
          </a:p>
          <a:p>
            <a:r>
              <a:rPr lang="fr-FR" sz="2000" dirty="0"/>
              <a:t>France = 1</a:t>
            </a:r>
            <a:r>
              <a:rPr lang="fr-FR" sz="2000" baseline="30000" dirty="0"/>
              <a:t>er</a:t>
            </a:r>
            <a:r>
              <a:rPr lang="fr-FR" sz="2000" dirty="0"/>
              <a:t> consommateur mondial!!!</a:t>
            </a:r>
          </a:p>
          <a:p>
            <a:r>
              <a:rPr lang="fr-FR" sz="2000" dirty="0"/>
              <a:t>Principales pathologies : </a:t>
            </a:r>
            <a:r>
              <a:rPr lang="fr-FR" sz="2000" b="1" dirty="0"/>
              <a:t>psychoses</a:t>
            </a:r>
            <a:r>
              <a:rPr lang="fr-FR" sz="2000" dirty="0"/>
              <a:t> (aigues et chroniques), dont les schizophrénies (excès de dopamine), mais aussi sur le court terme pour agitations graves, épisodes maniaques, formes sévères d’épisodes dépressif majeurs et anxiété résistantes</a:t>
            </a:r>
          </a:p>
          <a:p>
            <a:r>
              <a:rPr lang="fr-FR" sz="2000" dirty="0" err="1"/>
              <a:t>Ttt</a:t>
            </a:r>
            <a:r>
              <a:rPr lang="fr-FR" sz="2000" dirty="0"/>
              <a:t> précoce, régulier, continu, de longue durée, à associer à une PEC psychosociale…</a:t>
            </a:r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CD485CD5-0DE9-4143-82AD-0E5B363657D0}"/>
              </a:ext>
            </a:extLst>
          </p:cNvPr>
          <p:cNvSpPr/>
          <p:nvPr/>
        </p:nvSpPr>
        <p:spPr>
          <a:xfrm>
            <a:off x="4313575" y="2078183"/>
            <a:ext cx="432262" cy="232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70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CCED4598-F3F5-4E6C-B005-63817F3E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822" y="2716530"/>
            <a:ext cx="3263673" cy="395160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 (ou antipsychotiques)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504" y="1645920"/>
            <a:ext cx="8974666" cy="5339079"/>
          </a:xfrm>
        </p:spPr>
        <p:txBody>
          <a:bodyPr>
            <a:normAutofit/>
          </a:bodyPr>
          <a:lstStyle/>
          <a:p>
            <a:r>
              <a:rPr lang="fr-FR" sz="2000" dirty="0"/>
              <a:t>Effets thérapeutiques: sédatif rapide, effet </a:t>
            </a:r>
            <a:r>
              <a:rPr lang="fr-FR" sz="2000" dirty="0" err="1"/>
              <a:t>antiproductif</a:t>
            </a:r>
            <a:r>
              <a:rPr lang="fr-FR" sz="2000" dirty="0"/>
              <a:t> (positif) en plusieurs jours (voire semaines), effet </a:t>
            </a:r>
            <a:r>
              <a:rPr lang="fr-FR" sz="2000" dirty="0" err="1"/>
              <a:t>antidéficitaire</a:t>
            </a:r>
            <a:r>
              <a:rPr lang="fr-FR" sz="2000" dirty="0"/>
              <a:t> (négatif) plus long (plusieurs semaines)</a:t>
            </a:r>
          </a:p>
          <a:p>
            <a:r>
              <a:rPr lang="fr-FR" sz="2000" dirty="0">
                <a:latin typeface="Trebuchet MS" panose="020B0603020202020204" pitchFamily="34" charset="0"/>
                <a:cs typeface="Calibri" panose="020F0502020204030204" pitchFamily="34" charset="0"/>
              </a:rPr>
              <a:t>↘</a:t>
            </a:r>
            <a:r>
              <a:rPr lang="fr-FR" sz="2000" dirty="0"/>
              <a:t>symptômes, </a:t>
            </a:r>
            <a:r>
              <a:rPr lang="fr-FR" sz="2000" dirty="0">
                <a:latin typeface="Trebuchet MS" panose="020B0603020202020204" pitchFamily="34" charset="0"/>
                <a:cs typeface="Calibri" panose="020F0502020204030204" pitchFamily="34" charset="0"/>
              </a:rPr>
              <a:t>↘risque de rechutes, </a:t>
            </a:r>
            <a:r>
              <a:rPr lang="fr-FR" sz="1800" b="0" i="0" dirty="0">
                <a:solidFill>
                  <a:srgbClr val="212121"/>
                </a:solidFill>
                <a:effectLst/>
                <a:latin typeface="-apple-system"/>
              </a:rPr>
              <a:t>↑ </a:t>
            </a:r>
            <a:r>
              <a:rPr lang="fr-FR" sz="2000" b="0" i="0" dirty="0">
                <a:solidFill>
                  <a:srgbClr val="212121"/>
                </a:solidFill>
                <a:effectLst/>
              </a:rPr>
              <a:t>qualit</a:t>
            </a:r>
            <a:r>
              <a:rPr lang="fr-FR" sz="2000" dirty="0">
                <a:solidFill>
                  <a:srgbClr val="212121"/>
                </a:solidFill>
              </a:rPr>
              <a:t>é de vie</a:t>
            </a:r>
            <a:br>
              <a:rPr lang="fr-FR" sz="2000" dirty="0"/>
            </a:br>
            <a:endParaRPr lang="fr-FR" sz="2000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fr-FR" sz="2000" dirty="0"/>
              <a:t>Effets indésirables: </a:t>
            </a:r>
            <a:r>
              <a:rPr lang="fr-FR" sz="2000" dirty="0">
                <a:solidFill>
                  <a:srgbClr val="FF0000"/>
                </a:solidFill>
              </a:rPr>
              <a:t>prise de poids, sédation </a:t>
            </a:r>
            <a:r>
              <a:rPr lang="fr-FR" sz="2000" dirty="0">
                <a:solidFill>
                  <a:schemeClr val="tx1"/>
                </a:solidFill>
              </a:rPr>
              <a:t>(</a:t>
            </a:r>
            <a:r>
              <a:rPr lang="fr-FR" sz="2000" dirty="0" err="1">
                <a:solidFill>
                  <a:schemeClr val="tx1"/>
                </a:solidFill>
              </a:rPr>
              <a:t>Tiapridal</a:t>
            </a:r>
            <a:r>
              <a:rPr lang="fr-FR" sz="2000" dirty="0">
                <a:solidFill>
                  <a:schemeClr val="tx1"/>
                </a:solidFill>
              </a:rPr>
              <a:t>++), </a:t>
            </a:r>
            <a:r>
              <a:rPr lang="fr-FR" sz="2000" dirty="0">
                <a:solidFill>
                  <a:srgbClr val="FF0000"/>
                </a:solidFill>
              </a:rPr>
              <a:t>somnolence, insomnie,</a:t>
            </a:r>
            <a:r>
              <a:rPr lang="fr-FR" sz="2000" dirty="0">
                <a:solidFill>
                  <a:schemeClr val="tx1"/>
                </a:solidFill>
              </a:rPr>
              <a:t> céphalées, </a:t>
            </a:r>
            <a:r>
              <a:rPr lang="fr-FR" sz="2000" dirty="0"/>
              <a:t>confusion, tb cognitifs, euphorie, occlusion digestive (clozapine®), </a:t>
            </a:r>
            <a:r>
              <a:rPr lang="fr-FR" sz="2000" dirty="0">
                <a:solidFill>
                  <a:srgbClr val="FF0000"/>
                </a:solidFill>
              </a:rPr>
              <a:t>constipation</a:t>
            </a:r>
            <a:r>
              <a:rPr lang="fr-FR" sz="2000" dirty="0"/>
              <a:t>, dysurie, mydriase, </a:t>
            </a:r>
            <a:r>
              <a:rPr lang="fr-FR" sz="2000" dirty="0">
                <a:solidFill>
                  <a:srgbClr val="FF0000"/>
                </a:solidFill>
              </a:rPr>
              <a:t>sécheresse buccale </a:t>
            </a:r>
            <a:r>
              <a:rPr lang="fr-FR" sz="2000" dirty="0">
                <a:solidFill>
                  <a:schemeClr val="tx1"/>
                </a:solidFill>
              </a:rPr>
              <a:t>ou hypersialorrhée (Clozapine </a:t>
            </a:r>
            <a:r>
              <a:rPr lang="fr-FR" sz="2000" dirty="0" err="1">
                <a:solidFill>
                  <a:schemeClr val="tx1"/>
                </a:solidFill>
              </a:rPr>
              <a:t>Leponex</a:t>
            </a:r>
            <a:r>
              <a:rPr lang="fr-FR" sz="2000" dirty="0">
                <a:solidFill>
                  <a:schemeClr val="tx1"/>
                </a:solidFill>
              </a:rPr>
              <a:t>®), </a:t>
            </a:r>
            <a:r>
              <a:rPr lang="fr-FR" sz="2000" dirty="0"/>
              <a:t>galactorrhée, risque d’agranulocytose (NFS surveillée avec Clozapine), gynécomastie, </a:t>
            </a:r>
            <a:r>
              <a:rPr lang="fr-FR" sz="2000" dirty="0">
                <a:solidFill>
                  <a:srgbClr val="FF0000"/>
                </a:solidFill>
              </a:rPr>
              <a:t>troubles sexuels, hypotension orthostatique, </a:t>
            </a:r>
            <a:r>
              <a:rPr lang="fr-FR" sz="2000" dirty="0">
                <a:solidFill>
                  <a:schemeClr val="tx1"/>
                </a:solidFill>
              </a:rPr>
              <a:t>hypersudation, nervosité, tremblements de repos, akinésie (lenteur), hyperglycémie, diabète (Risperdal</a:t>
            </a:r>
            <a:r>
              <a:rPr lang="fr-FR" sz="2000" dirty="0"/>
              <a:t>®)</a:t>
            </a:r>
            <a:r>
              <a:rPr lang="fr-FR" sz="2000" dirty="0">
                <a:solidFill>
                  <a:schemeClr val="tx1"/>
                </a:solidFill>
              </a:rPr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108" y="1106805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03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neuroleptiques: rôle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16100"/>
            <a:ext cx="10299700" cy="5791200"/>
          </a:xfrm>
        </p:spPr>
        <p:txBody>
          <a:bodyPr>
            <a:normAutofit/>
          </a:bodyPr>
          <a:lstStyle/>
          <a:p>
            <a:pPr lvl="1"/>
            <a:r>
              <a:rPr lang="fr-FR" sz="2000" dirty="0"/>
              <a:t>Qualité des transmissions </a:t>
            </a:r>
          </a:p>
          <a:p>
            <a:pPr lvl="1"/>
            <a:r>
              <a:rPr lang="fr-FR" sz="2000" dirty="0"/>
              <a:t>Surveillance: </a:t>
            </a:r>
            <a:r>
              <a:rPr lang="fr-FR" sz="2000" dirty="0">
                <a:latin typeface="Trebuchet MS" panose="020B0603020202020204" pitchFamily="34" charset="0"/>
              </a:rPr>
              <a:t>efficacité du </a:t>
            </a:r>
            <a:r>
              <a:rPr lang="fr-FR" sz="2000" dirty="0">
                <a:latin typeface="Trebuchet MS" panose="020B0603020202020204" pitchFamily="34" charset="0"/>
                <a:cs typeface="Calibri" panose="020F0502020204030204" pitchFamily="34" charset="0"/>
              </a:rPr>
              <a:t>traitement (↘ symptômes), </a:t>
            </a:r>
            <a:r>
              <a:rPr lang="fr-FR" sz="2000" dirty="0">
                <a:latin typeface="Trebuchet MS" panose="020B0603020202020204" pitchFamily="34" charset="0"/>
              </a:rPr>
              <a:t>fréquence </a:t>
            </a:r>
            <a:r>
              <a:rPr lang="fr-FR" sz="2000" dirty="0"/>
              <a:t>des selles, paramètres vitaux (pouls, TA</a:t>
            </a:r>
            <a:r>
              <a:rPr lang="fr-FR" sz="1800" dirty="0"/>
              <a:t>)</a:t>
            </a:r>
            <a:r>
              <a:rPr lang="fr-FR" sz="2000" dirty="0"/>
              <a:t>, courbe de poids, état de conscience, somnolence, signes extrapyramidaux (tremblements de repos, akinésie), régularité du cycle menstruel</a:t>
            </a:r>
          </a:p>
          <a:p>
            <a:pPr lvl="1"/>
            <a:r>
              <a:rPr lang="fr-FR" sz="2000" dirty="0"/>
              <a:t>Examens complémentaires :</a:t>
            </a:r>
          </a:p>
          <a:p>
            <a:pPr lvl="2"/>
            <a:r>
              <a:rPr lang="fr-FR" sz="1800" dirty="0"/>
              <a:t>ECG avant l’initiation du traitement (risque d’allongement du segment QT), </a:t>
            </a:r>
          </a:p>
          <a:p>
            <a:pPr lvl="2"/>
            <a:r>
              <a:rPr lang="fr-FR" sz="1800" dirty="0"/>
              <a:t>bilan biologique : NFS, CPK</a:t>
            </a:r>
          </a:p>
          <a:p>
            <a:pPr lvl="1"/>
            <a:r>
              <a:rPr lang="fr-FR" sz="2000" dirty="0"/>
              <a:t>CLOZAPINE : </a:t>
            </a:r>
          </a:p>
          <a:p>
            <a:pPr lvl="2"/>
            <a:r>
              <a:rPr lang="fr-FR" sz="1600" dirty="0"/>
              <a:t>Risque d’agranulocytose : surveillance biologique NFS avant initiation du </a:t>
            </a:r>
            <a:r>
              <a:rPr lang="fr-FR" sz="1600" dirty="0" err="1"/>
              <a:t>ttt</a:t>
            </a:r>
            <a:r>
              <a:rPr lang="fr-FR" sz="1600" dirty="0"/>
              <a:t> puis hebdomadaire puis 1 mois après l’arrêt du </a:t>
            </a:r>
            <a:r>
              <a:rPr lang="fr-FR" sz="1600" dirty="0" err="1"/>
              <a:t>ttt</a:t>
            </a:r>
            <a:endParaRPr lang="fr-FR" sz="1600" dirty="0"/>
          </a:p>
          <a:p>
            <a:pPr lvl="2"/>
            <a:r>
              <a:rPr lang="fr-FR" sz="1600" dirty="0"/>
              <a:t>Surveillance clinique : hyperthermie, angine</a:t>
            </a:r>
            <a:endParaRPr lang="fr-FR" sz="1800" dirty="0"/>
          </a:p>
          <a:p>
            <a:pPr lvl="2"/>
            <a:endParaRPr lang="fr-FR" sz="1800" dirty="0"/>
          </a:p>
          <a:p>
            <a:pPr lvl="2">
              <a:buClr>
                <a:srgbClr val="90C226"/>
              </a:buClr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04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neuroleptiques: rôle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47800"/>
            <a:ext cx="10299700" cy="5816600"/>
          </a:xfrm>
        </p:spPr>
        <p:txBody>
          <a:bodyPr>
            <a:normAutofit/>
          </a:bodyPr>
          <a:lstStyle/>
          <a:p>
            <a:pPr lvl="2">
              <a:buClr>
                <a:srgbClr val="90C226"/>
              </a:buClr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Surveiller EI</a:t>
            </a:r>
          </a:p>
          <a:p>
            <a:pPr lvl="1">
              <a:buClr>
                <a:srgbClr val="90C226"/>
              </a:buClr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Evaluer l’observance</a:t>
            </a:r>
          </a:p>
          <a:p>
            <a:pPr lvl="1">
              <a:buClr>
                <a:srgbClr val="90C226"/>
              </a:buClr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Détecter l’automédication</a:t>
            </a:r>
          </a:p>
          <a:p>
            <a:pPr lvl="1">
              <a:buClr>
                <a:srgbClr val="90C226"/>
              </a:buClr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Vigilance alcool et cannabis</a:t>
            </a: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914400" lvl="2" indent="0">
              <a:buClr>
                <a:srgbClr val="90C226"/>
              </a:buClr>
              <a:buNone/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buClr>
                <a:srgbClr val="90C226"/>
              </a:buClr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buClr>
                <a:srgbClr val="90C226"/>
              </a:buClr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1026" name="Picture 2" descr="5 règles pour bien pratiquer l'automédication : Femme Actuelle Le MAG">
            <a:extLst>
              <a:ext uri="{FF2B5EF4-FFF2-40B4-BE49-F238E27FC236}">
                <a16:creationId xmlns:a16="http://schemas.microsoft.com/office/drawing/2014/main" id="{6A44A05B-16B5-48F2-8EBF-A16B19AE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7" y="1412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022098-E98F-4E7E-9999-B46F489FF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4076700"/>
            <a:ext cx="5242322" cy="26627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CCC52B-9B98-493D-B015-DFED35235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692" y="4202944"/>
            <a:ext cx="4753570" cy="24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neuroleptiques: rôle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19200"/>
            <a:ext cx="10299700" cy="6045200"/>
          </a:xfrm>
        </p:spPr>
        <p:txBody>
          <a:bodyPr>
            <a:normAutofit/>
          </a:bodyPr>
          <a:lstStyle/>
          <a:p>
            <a:pPr lvl="2">
              <a:buClr>
                <a:srgbClr val="90C226"/>
              </a:buClr>
            </a:pPr>
            <a:endParaRPr lang="fr-F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90C226"/>
              </a:buClr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Conseils au patient: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 jamais interrompre/modifier le </a:t>
            </a:r>
            <a:r>
              <a:rPr lang="fr-FR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ttt</a:t>
            </a: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sans avis médical!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Ne pas consommer d’alcool (risque de troubles du comportement)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Conseils hygiéno-diététiques : </a:t>
            </a:r>
          </a:p>
          <a:p>
            <a:pPr lvl="3">
              <a:buClr>
                <a:srgbClr val="90C226"/>
              </a:buClr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boire 1.5 L d’eau/jr et des aliments riches en fibres (/constipation), chewing-gum, hygiène dentaire (sécheresse buccale)</a:t>
            </a:r>
          </a:p>
          <a:p>
            <a:pPr lvl="3">
              <a:buClr>
                <a:srgbClr val="90C226"/>
              </a:buClr>
            </a:pPr>
            <a:r>
              <a:rPr lang="fr-FR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Surveillance poids, activité physique régulière (risque prise de poids)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Attention à la conduite de véhicule en début de </a:t>
            </a:r>
            <a:r>
              <a:rPr lang="fr-FR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ttt</a:t>
            </a: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(risque de somnolence)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Éviter les changements brutaux de position en début de </a:t>
            </a:r>
            <a:r>
              <a:rPr lang="fr-FR" sz="1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ttt</a:t>
            </a: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(hypotension orthostatique)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Eviter de s’exposer au soleil l’été (photosensibilité)</a:t>
            </a:r>
          </a:p>
          <a:p>
            <a:pPr lvl="2">
              <a:buClr>
                <a:srgbClr val="90C226"/>
              </a:buClr>
            </a:pPr>
            <a:r>
              <a:rPr lang="fr-FR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Surveillance de l’état cutané (sécheresse): savon et shampoing doux</a:t>
            </a:r>
          </a:p>
          <a:p>
            <a:pPr marL="914400" lvl="2" indent="0">
              <a:buClr>
                <a:srgbClr val="90C226"/>
              </a:buClr>
              <a:buNone/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buClr>
                <a:srgbClr val="90C226"/>
              </a:buClr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>
              <a:buClr>
                <a:srgbClr val="90C226"/>
              </a:buClr>
            </a:pPr>
            <a:endParaRPr lang="fr-FR" sz="1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63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neuroleptiques: syndrome malin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87500"/>
            <a:ext cx="10299700" cy="5676900"/>
          </a:xfrm>
        </p:spPr>
        <p:txBody>
          <a:bodyPr>
            <a:normAutofit/>
          </a:bodyPr>
          <a:lstStyle/>
          <a:p>
            <a:pPr lvl="2"/>
            <a:endParaRPr lang="fr-FR" dirty="0"/>
          </a:p>
          <a:p>
            <a:pPr lvl="2"/>
            <a:r>
              <a:rPr lang="fr-FR" sz="1800" dirty="0"/>
              <a:t>Rare mais 15 % mortalité!</a:t>
            </a:r>
          </a:p>
          <a:p>
            <a:pPr lvl="2"/>
            <a:endParaRPr lang="fr-FR" sz="1800" dirty="0"/>
          </a:p>
          <a:p>
            <a:pPr lvl="2"/>
            <a:r>
              <a:rPr lang="fr-FR" sz="1800" dirty="0"/>
              <a:t>Triade : </a:t>
            </a:r>
          </a:p>
          <a:p>
            <a:pPr marL="914400" lvl="2" indent="0">
              <a:buNone/>
            </a:pPr>
            <a:r>
              <a:rPr lang="fr-FR" sz="1800" dirty="0">
                <a:solidFill>
                  <a:srgbClr val="FF0000"/>
                </a:solidFill>
              </a:rPr>
              <a:t>Hyperthermie + rigidité (contractures musculaires) + rhabdomyolyse </a:t>
            </a:r>
            <a:r>
              <a:rPr lang="fr-FR" sz="1800" dirty="0"/>
              <a:t>(destruction des fibres musculaires entrainant une augmentation des CPK sanguins)</a:t>
            </a:r>
          </a:p>
          <a:p>
            <a:pPr marL="914400" lvl="2" indent="0">
              <a:buNone/>
            </a:pPr>
            <a:r>
              <a:rPr lang="fr-FR" sz="1800" dirty="0"/>
              <a:t>+/- tachycardie, confusion, hypersudation</a:t>
            </a:r>
          </a:p>
          <a:p>
            <a:pPr marL="914400" lvl="2" indent="0">
              <a:buNone/>
            </a:pPr>
            <a:endParaRPr lang="fr-FR" sz="1800" dirty="0"/>
          </a:p>
          <a:p>
            <a:pPr lvl="2"/>
            <a:r>
              <a:rPr lang="fr-FR" sz="1800" dirty="0"/>
              <a:t>Soins infirmiers</a:t>
            </a:r>
          </a:p>
          <a:p>
            <a:pPr lvl="3"/>
            <a:r>
              <a:rPr lang="fr-FR" sz="1800" b="1" u="sng" dirty="0"/>
              <a:t>Arrêt immédiat du </a:t>
            </a:r>
            <a:r>
              <a:rPr lang="fr-FR" sz="1800" b="1" u="sng" dirty="0" err="1"/>
              <a:t>ttt</a:t>
            </a:r>
            <a:r>
              <a:rPr lang="fr-FR" sz="1800" b="1" u="sng" dirty="0"/>
              <a:t> </a:t>
            </a:r>
            <a:r>
              <a:rPr lang="fr-FR" sz="1800" dirty="0"/>
              <a:t>et surveillance +++ (risque infectieux)</a:t>
            </a:r>
          </a:p>
          <a:p>
            <a:pPr lvl="3"/>
            <a:r>
              <a:rPr lang="fr-FR" sz="1600" dirty="0"/>
              <a:t>Appel du médecin</a:t>
            </a:r>
          </a:p>
          <a:p>
            <a:pPr lvl="3"/>
            <a:r>
              <a:rPr lang="fr-FR" sz="1600" dirty="0"/>
              <a:t>Réhydratation IV sur PM</a:t>
            </a:r>
          </a:p>
          <a:p>
            <a:pPr lvl="3"/>
            <a:r>
              <a:rPr lang="fr-FR" sz="1600" dirty="0"/>
              <a:t>+/- transfert réanimation selon avis médical</a:t>
            </a:r>
          </a:p>
          <a:p>
            <a:pPr lvl="3"/>
            <a:endParaRPr lang="fr-FR" sz="1600" dirty="0"/>
          </a:p>
          <a:p>
            <a:pPr marL="914400" lvl="2" indent="0">
              <a:buNone/>
            </a:pPr>
            <a:r>
              <a:rPr lang="fr-FR" sz="1800" dirty="0"/>
              <a:t>		</a:t>
            </a:r>
          </a:p>
          <a:p>
            <a:pPr marL="914400" lvl="2" indent="0">
              <a:buNone/>
            </a:pPr>
            <a:endParaRPr lang="fr-FR" sz="1800" dirty="0"/>
          </a:p>
          <a:p>
            <a:pPr marL="914400" lvl="2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7402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benzodiazépines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00189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dirty="0"/>
              <a:t>France = 1</a:t>
            </a:r>
            <a:r>
              <a:rPr lang="fr-FR" sz="2000" baseline="30000" dirty="0"/>
              <a:t>er</a:t>
            </a:r>
            <a:r>
              <a:rPr lang="fr-FR" sz="2000" dirty="0"/>
              <a:t> consommateur mondial !</a:t>
            </a:r>
          </a:p>
          <a:p>
            <a:r>
              <a:rPr lang="fr-FR" sz="2000" dirty="0"/>
              <a:t>Effets : anticonvulsivants, myorelaxants, hypnotiques et anxiolytiques.</a:t>
            </a:r>
          </a:p>
          <a:p>
            <a:pPr lvl="1"/>
            <a:r>
              <a:rPr lang="fr-FR" sz="1800" dirty="0"/>
              <a:t>PM de </a:t>
            </a:r>
            <a:r>
              <a:rPr lang="fr-FR" sz="1800" dirty="0">
                <a:solidFill>
                  <a:srgbClr val="FF0000"/>
                </a:solidFill>
              </a:rPr>
              <a:t>BZD anxiolytiques </a:t>
            </a:r>
            <a:r>
              <a:rPr lang="fr-FR" sz="1800" dirty="0"/>
              <a:t>(Valium®, Lexomil®, Xanax®, …) limitées à 12 semaines</a:t>
            </a:r>
          </a:p>
          <a:p>
            <a:pPr lvl="1"/>
            <a:r>
              <a:rPr lang="fr-FR" sz="1800" dirty="0"/>
              <a:t>PM de </a:t>
            </a:r>
            <a:r>
              <a:rPr lang="fr-FR" sz="1800" dirty="0">
                <a:solidFill>
                  <a:srgbClr val="FF0000"/>
                </a:solidFill>
              </a:rPr>
              <a:t>BZD hypnotiques </a:t>
            </a:r>
            <a:r>
              <a:rPr lang="fr-FR" sz="1800" dirty="0"/>
              <a:t>(</a:t>
            </a:r>
            <a:r>
              <a:rPr lang="fr-FR" sz="1800" dirty="0" err="1"/>
              <a:t>Stilnox</a:t>
            </a:r>
            <a:r>
              <a:rPr lang="fr-FR" sz="1800" dirty="0"/>
              <a:t>®, </a:t>
            </a:r>
            <a:r>
              <a:rPr lang="fr-FR" sz="1800" dirty="0" err="1"/>
              <a:t>Imovane</a:t>
            </a:r>
            <a:r>
              <a:rPr lang="fr-FR" sz="1800" dirty="0"/>
              <a:t>®, …) limitées à 4 semaines. Attention ZOLPIDEM (</a:t>
            </a:r>
            <a:r>
              <a:rPr lang="fr-FR" sz="1800" dirty="0" err="1"/>
              <a:t>Stilnox</a:t>
            </a:r>
            <a:r>
              <a:rPr lang="fr-FR" sz="1800" dirty="0"/>
              <a:t>®) = stupéfiant.</a:t>
            </a:r>
          </a:p>
          <a:p>
            <a:pPr lvl="1"/>
            <a:r>
              <a:rPr lang="fr-FR" sz="1800" dirty="0">
                <a:solidFill>
                  <a:srgbClr val="FF0000"/>
                </a:solidFill>
              </a:rPr>
              <a:t>BZD antiépileptiques </a:t>
            </a:r>
            <a:r>
              <a:rPr lang="fr-FR" sz="1800" dirty="0"/>
              <a:t>(anticonvulsivants) (Valium®, Rivotril®, …) avec risque de pharmacodépendance.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491106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benzodiazépines : Rôle 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79911"/>
          </a:xfrm>
        </p:spPr>
        <p:txBody>
          <a:bodyPr>
            <a:normAutofit/>
          </a:bodyPr>
          <a:lstStyle/>
          <a:p>
            <a:r>
              <a:rPr lang="fr-FR" sz="2000" dirty="0"/>
              <a:t>Effets indésirables : somnolence, </a:t>
            </a:r>
            <a:r>
              <a:rPr lang="fr-FR" sz="2000" dirty="0" err="1"/>
              <a:t>tb</a:t>
            </a:r>
            <a:r>
              <a:rPr lang="fr-FR" sz="2000" dirty="0"/>
              <a:t> de la concentration, vertiges, hypotonie, amnésie rétrograde, …</a:t>
            </a:r>
          </a:p>
          <a:p>
            <a:r>
              <a:rPr lang="fr-FR" sz="2000" dirty="0"/>
              <a:t>Risques:</a:t>
            </a:r>
          </a:p>
          <a:p>
            <a:pPr lvl="1"/>
            <a:r>
              <a:rPr lang="fr-FR" sz="1800" dirty="0"/>
              <a:t>De </a:t>
            </a:r>
            <a:r>
              <a:rPr lang="fr-F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tolérance</a:t>
            </a:r>
            <a:r>
              <a:rPr lang="fr-FR" sz="1800" dirty="0">
                <a:latin typeface="Trebuchet MS" panose="020B0603020202020204" pitchFamily="34" charset="0"/>
              </a:rPr>
              <a:t> (</a:t>
            </a:r>
            <a:r>
              <a:rPr lang="fr-FR" sz="1800" dirty="0">
                <a:latin typeface="Trebuchet MS" panose="020B0603020202020204" pitchFamily="34" charset="0"/>
                <a:cs typeface="Calibri" panose="020F0502020204030204" pitchFamily="34" charset="0"/>
              </a:rPr>
              <a:t>↘ effet thérapeutique avec le temps) </a:t>
            </a:r>
            <a:r>
              <a:rPr lang="fr-FR" sz="1800" dirty="0">
                <a:latin typeface="Trebuchet MS" panose="020B0603020202020204" pitchFamily="34" charset="0"/>
              </a:rPr>
              <a:t>et de </a:t>
            </a:r>
            <a:r>
              <a:rPr lang="fr-FR" sz="1800" b="1" dirty="0">
                <a:latin typeface="Trebuchet MS" panose="020B0603020202020204" pitchFamily="34" charset="0"/>
              </a:rPr>
              <a:t>dépendance</a:t>
            </a:r>
            <a:r>
              <a:rPr lang="fr-FR" sz="1800" dirty="0">
                <a:latin typeface="Trebuchet MS" panose="020B0603020202020204" pitchFamily="34" charset="0"/>
              </a:rPr>
              <a:t> (pharmacodépendance physique et psychique) </a:t>
            </a:r>
          </a:p>
          <a:p>
            <a:pPr lvl="1"/>
            <a:r>
              <a:rPr lang="fr-FR" sz="1800" b="1" dirty="0">
                <a:solidFill>
                  <a:srgbClr val="FF000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Syndrome de sevrage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dirty="0"/>
              <a:t>: important après </a:t>
            </a:r>
            <a:r>
              <a:rPr lang="fr-FR" sz="1800" dirty="0" err="1"/>
              <a:t>ttt</a:t>
            </a:r>
            <a:r>
              <a:rPr lang="fr-FR" sz="1800" dirty="0"/>
              <a:t> prolongé (arrêt du </a:t>
            </a:r>
            <a:r>
              <a:rPr lang="fr-FR" sz="1800" dirty="0" err="1"/>
              <a:t>ttt</a:t>
            </a:r>
            <a:r>
              <a:rPr lang="fr-FR" sz="1800" dirty="0"/>
              <a:t> progressif)</a:t>
            </a:r>
          </a:p>
          <a:p>
            <a:pPr lvl="1"/>
            <a:r>
              <a:rPr lang="fr-FR" sz="1800" dirty="0"/>
              <a:t>De </a:t>
            </a:r>
            <a:r>
              <a:rPr lang="fr-FR" sz="1800" b="1" dirty="0">
                <a:solidFill>
                  <a:srgbClr val="FF0000"/>
                </a:solidFill>
              </a:rPr>
              <a:t>chute</a:t>
            </a:r>
            <a:r>
              <a:rPr lang="fr-FR" sz="1800" b="1" dirty="0"/>
              <a:t> </a:t>
            </a:r>
            <a:r>
              <a:rPr lang="fr-FR" sz="1800" dirty="0"/>
              <a:t>(effet sédatif et myorelaxant) : posologie minimale efficace sur une durée limitée</a:t>
            </a:r>
          </a:p>
          <a:p>
            <a:pPr lvl="1"/>
            <a:r>
              <a:rPr lang="fr-FR" sz="1800" dirty="0"/>
              <a:t>De </a:t>
            </a:r>
            <a:r>
              <a:rPr lang="fr-FR" sz="1800" b="1" dirty="0">
                <a:solidFill>
                  <a:srgbClr val="FF0000"/>
                </a:solidFill>
              </a:rPr>
              <a:t>détresse respiratoire </a:t>
            </a:r>
            <a:r>
              <a:rPr lang="fr-FR" sz="1800" dirty="0"/>
              <a:t>si surdosage. </a:t>
            </a:r>
            <a:r>
              <a:rPr lang="fr-FR" sz="1800" u="sng" dirty="0">
                <a:solidFill>
                  <a:srgbClr val="FF0000"/>
                </a:solidFill>
              </a:rPr>
              <a:t>Antidote : FLUMAZENIL</a:t>
            </a:r>
            <a:r>
              <a:rPr lang="fr-FR" sz="1800" u="sng" dirty="0"/>
              <a:t> </a:t>
            </a:r>
            <a:r>
              <a:rPr lang="fr-FR" sz="1800" dirty="0"/>
              <a:t>= </a:t>
            </a:r>
            <a:r>
              <a:rPr lang="fr-FR" sz="1800" dirty="0" err="1"/>
              <a:t>Anexate</a:t>
            </a:r>
            <a:r>
              <a:rPr lang="fr-FR" sz="1800" dirty="0"/>
              <a:t>®.</a:t>
            </a:r>
          </a:p>
          <a:p>
            <a:pPr lvl="1"/>
            <a:r>
              <a:rPr lang="fr-FR" sz="1800" dirty="0"/>
              <a:t>Chez la PA : insuffisance rénale et hépatique</a:t>
            </a:r>
          </a:p>
          <a:p>
            <a:pPr lvl="1"/>
            <a:endParaRPr lang="fr-FR" sz="1800" dirty="0"/>
          </a:p>
          <a:p>
            <a:pPr lvl="1"/>
            <a:endParaRPr lang="fr-FR" dirty="0"/>
          </a:p>
          <a:p>
            <a:pPr lvl="1"/>
            <a:endParaRPr lang="fr-FR" dirty="0">
              <a:latin typeface="Trebuchet MS" panose="020B0603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0F4BC25-32F3-4C0E-8F0F-87DEE52E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953" y="0"/>
            <a:ext cx="3841047" cy="21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1928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1129</Words>
  <Application>Microsoft Office PowerPoint</Application>
  <PresentationFormat>Grand écran</PresentationFormat>
  <Paragraphs>120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Trebuchet MS</vt:lpstr>
      <vt:lpstr>Wingdings 3</vt:lpstr>
      <vt:lpstr>Facette</vt:lpstr>
      <vt:lpstr>Psychotropes  et cœur de métier</vt:lpstr>
      <vt:lpstr>Les neuroleptiques (ou antipsychotiques)</vt:lpstr>
      <vt:lpstr>Les neuroleptiques (ou antipsychotiques)</vt:lpstr>
      <vt:lpstr>Les neuroleptiques: rôle IDE</vt:lpstr>
      <vt:lpstr>Les neuroleptiques: rôle IDE</vt:lpstr>
      <vt:lpstr>Les neuroleptiques: rôle IDE</vt:lpstr>
      <vt:lpstr>Les neuroleptiques: syndrome malin</vt:lpstr>
      <vt:lpstr>Les benzodiazépines</vt:lpstr>
      <vt:lpstr>Les benzodiazépines : Rôle IDE</vt:lpstr>
      <vt:lpstr>Les antidépresseurs : rôle IDE</vt:lpstr>
      <vt:lpstr>Les thymorégulateurs</vt:lpstr>
      <vt:lpstr>Les thymorégulateurs</vt:lpstr>
      <vt:lpstr>Présentation PowerPoint</vt:lpstr>
    </vt:vector>
  </TitlesOfParts>
  <Company>EPSAN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Psychotropes  et cœur de métier</dc:title>
  <dc:creator>rammadel</dc:creator>
  <cp:lastModifiedBy>RAMM Adeline</cp:lastModifiedBy>
  <cp:revision>33</cp:revision>
  <dcterms:created xsi:type="dcterms:W3CDTF">2022-09-19T11:49:21Z</dcterms:created>
  <dcterms:modified xsi:type="dcterms:W3CDTF">2023-10-16T13:35:48Z</dcterms:modified>
</cp:coreProperties>
</file>