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6" r:id="rId8"/>
    <p:sldId id="261" r:id="rId9"/>
    <p:sldId id="262" r:id="rId10"/>
    <p:sldId id="263" r:id="rId11"/>
    <p:sldId id="264" r:id="rId12"/>
    <p:sldId id="284" r:id="rId13"/>
    <p:sldId id="28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7" r:id="rId23"/>
    <p:sldId id="288" r:id="rId24"/>
    <p:sldId id="273" r:id="rId25"/>
    <p:sldId id="274" r:id="rId26"/>
    <p:sldId id="275" r:id="rId27"/>
    <p:sldId id="276" r:id="rId28"/>
    <p:sldId id="289" r:id="rId29"/>
    <p:sldId id="290" r:id="rId30"/>
    <p:sldId id="277" r:id="rId31"/>
    <p:sldId id="278" r:id="rId32"/>
    <p:sldId id="279" r:id="rId33"/>
    <p:sldId id="280" r:id="rId34"/>
    <p:sldId id="291" r:id="rId35"/>
    <p:sldId id="292" r:id="rId36"/>
    <p:sldId id="293" r:id="rId37"/>
    <p:sldId id="294" r:id="rId38"/>
    <p:sldId id="281" r:id="rId39"/>
    <p:sldId id="282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9" r:id="rId48"/>
    <p:sldId id="302" r:id="rId49"/>
    <p:sldId id="303" r:id="rId50"/>
    <p:sldId id="304" r:id="rId51"/>
    <p:sldId id="305" r:id="rId52"/>
    <p:sldId id="307" r:id="rId53"/>
    <p:sldId id="306" r:id="rId54"/>
    <p:sldId id="30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20E"/>
    <a:srgbClr val="CF800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4F0F02-B72C-45C7-96C8-B3B92B76B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BAFE43-775E-443A-B06D-0512D5181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Questions pour un champion — Wikipédia">
            <a:extLst>
              <a:ext uri="{FF2B5EF4-FFF2-40B4-BE49-F238E27FC236}">
                <a16:creationId xmlns:a16="http://schemas.microsoft.com/office/drawing/2014/main" id="{33EE9D5A-9DBB-4289-B0C9-1AF6B465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804B381-8A88-42FF-A14A-DB3F4933560F}"/>
              </a:ext>
            </a:extLst>
          </p:cNvPr>
          <p:cNvCxnSpPr>
            <a:cxnSpLocks/>
          </p:cNvCxnSpPr>
          <p:nvPr/>
        </p:nvCxnSpPr>
        <p:spPr>
          <a:xfrm>
            <a:off x="1577009" y="3034748"/>
            <a:ext cx="7726017" cy="2531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5FE2EBD-37FA-4506-86E7-DCB044487147}"/>
              </a:ext>
            </a:extLst>
          </p:cNvPr>
          <p:cNvCxnSpPr>
            <a:cxnSpLocks/>
          </p:cNvCxnSpPr>
          <p:nvPr/>
        </p:nvCxnSpPr>
        <p:spPr>
          <a:xfrm flipV="1">
            <a:off x="1325217" y="3898126"/>
            <a:ext cx="8448262" cy="14159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E3896CD-984F-4FB2-8E16-A98D12D93060}"/>
              </a:ext>
            </a:extLst>
          </p:cNvPr>
          <p:cNvSpPr txBox="1"/>
          <p:nvPr/>
        </p:nvSpPr>
        <p:spPr>
          <a:xfrm>
            <a:off x="4439478" y="4526003"/>
            <a:ext cx="6659218" cy="1973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i="1" dirty="0" err="1">
                <a:solidFill>
                  <a:srgbClr val="ECC20E"/>
                </a:solidFill>
                <a:latin typeface="Script MT Bold" panose="03040602040607080904" pitchFamily="66" charset="0"/>
              </a:rPr>
              <a:t>Zétudiant</a:t>
            </a:r>
            <a:endParaRPr lang="fr-FR" sz="12000" i="1" dirty="0">
              <a:solidFill>
                <a:srgbClr val="ECC20E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1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F9F6A-774E-435E-8E9D-1118017D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éQUIPE</a:t>
            </a:r>
            <a:r>
              <a:rPr lang="fr-FR" dirty="0"/>
              <a:t>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0801AC-9DCC-407B-B8DD-35350D80A8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Citez 2 effets secondaires des dérivés nitrés</a:t>
            </a:r>
          </a:p>
          <a:p>
            <a:pPr marL="0" indent="0" algn="ctr">
              <a:buNone/>
            </a:pPr>
            <a:r>
              <a:rPr lang="fr-FR" sz="44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363561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2DB6A-83A8-4E66-9A82-44FD70F4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19303D-100C-4E07-983B-8815301E25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14400"/>
            <a:ext cx="10394707" cy="44601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Nausées, vomissements</a:t>
            </a:r>
          </a:p>
          <a:p>
            <a:pPr marL="0" indent="0" algn="ctr">
              <a:buNone/>
            </a:pPr>
            <a:r>
              <a:rPr lang="fr-FR" sz="3200" dirty="0"/>
              <a:t>Hypotension</a:t>
            </a:r>
          </a:p>
          <a:p>
            <a:pPr marL="0" indent="0" algn="ctr">
              <a:buNone/>
            </a:pPr>
            <a:r>
              <a:rPr lang="fr-FR" sz="3200" dirty="0"/>
              <a:t>Céphalées</a:t>
            </a:r>
          </a:p>
          <a:p>
            <a:pPr marL="0" indent="0" algn="ctr">
              <a:buNone/>
            </a:pPr>
            <a:r>
              <a:rPr lang="fr-FR" sz="3200" dirty="0"/>
              <a:t>Tachycardie</a:t>
            </a:r>
          </a:p>
          <a:p>
            <a:pPr marL="0" indent="0" algn="ctr">
              <a:buNone/>
            </a:pPr>
            <a:r>
              <a:rPr lang="fr-FR" sz="3200" dirty="0"/>
              <a:t>Bouffées de chaleur</a:t>
            </a:r>
          </a:p>
          <a:p>
            <a:pPr marL="0" indent="0" algn="ctr">
              <a:buNone/>
            </a:pPr>
            <a:r>
              <a:rPr lang="fr-FR" sz="3200" dirty="0"/>
              <a:t>Rougeurs cutanées</a:t>
            </a:r>
          </a:p>
        </p:txBody>
      </p:sp>
    </p:spTree>
    <p:extLst>
      <p:ext uri="{BB962C8B-B14F-4D97-AF65-F5344CB8AC3E}">
        <p14:creationId xmlns:p14="http://schemas.microsoft.com/office/powerpoint/2010/main" val="324901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8F1DD-1A81-4298-B251-C5EFABB9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EF5654-11C5-41F4-B916-D5E549BD22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Citez 3 surveillances en lien avec les dérivés nitrés</a:t>
            </a:r>
          </a:p>
        </p:txBody>
      </p:sp>
    </p:spTree>
    <p:extLst>
      <p:ext uri="{BB962C8B-B14F-4D97-AF65-F5344CB8AC3E}">
        <p14:creationId xmlns:p14="http://schemas.microsoft.com/office/powerpoint/2010/main" val="285659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75AB4-2978-44C6-94A8-8E9C8B1F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7AD293-2B51-4A82-98F2-868F6A5C91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fr-FR" sz="3200" dirty="0"/>
              <a:t>Tension artérielle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pPr marL="0" indent="0">
              <a:buNone/>
            </a:pPr>
            <a:r>
              <a:rPr lang="fr-FR" sz="3200" dirty="0"/>
              <a:t>Fréquence cardiaque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pPr marL="0" indent="0">
              <a:buNone/>
            </a:pPr>
            <a:r>
              <a:rPr lang="fr-FR" sz="3200" dirty="0"/>
              <a:t>Douleur (crise d’angor/SCA)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pPr marL="0" indent="0">
              <a:buNone/>
            </a:pPr>
            <a:r>
              <a:rPr lang="fr-FR" sz="3200" dirty="0"/>
              <a:t>Etat cutanée (éruption)</a:t>
            </a:r>
          </a:p>
        </p:txBody>
      </p:sp>
    </p:spTree>
    <p:extLst>
      <p:ext uri="{BB962C8B-B14F-4D97-AF65-F5344CB8AC3E}">
        <p14:creationId xmlns:p14="http://schemas.microsoft.com/office/powerpoint/2010/main" val="9845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B7A64-87CC-4136-87AB-F71EE3F7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équipe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79BA5F-7F48-4EFB-B0FD-5F464C07B1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Pour les digitaliques, énoncez la règles des 3R</a:t>
            </a:r>
          </a:p>
          <a:p>
            <a:pPr marL="0" indent="0" algn="ctr">
              <a:buNone/>
            </a:pPr>
            <a:r>
              <a:rPr lang="fr-FR" sz="4400" dirty="0"/>
              <a:t>(2 points)</a:t>
            </a:r>
          </a:p>
        </p:txBody>
      </p:sp>
    </p:spTree>
    <p:extLst>
      <p:ext uri="{BB962C8B-B14F-4D97-AF65-F5344CB8AC3E}">
        <p14:creationId xmlns:p14="http://schemas.microsoft.com/office/powerpoint/2010/main" val="72414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37452-B2DF-4993-A9E9-93E970AA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EC68B-7ABC-45FB-B6F9-EBE4358A80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200" dirty="0"/>
              <a:t>Renforce la qualité d’éjection systolique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 Ralentit la fréquence cardiaque 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 Régularise le rythme cardiaque </a:t>
            </a:r>
          </a:p>
        </p:txBody>
      </p:sp>
    </p:spTree>
    <p:extLst>
      <p:ext uri="{BB962C8B-B14F-4D97-AF65-F5344CB8AC3E}">
        <p14:creationId xmlns:p14="http://schemas.microsoft.com/office/powerpoint/2010/main" val="206162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4C1B4-96C3-4D68-BEF1-15B2D87F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équipe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2FC47-ED7B-44C8-801D-BDADBFF659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400" dirty="0"/>
              <a:t>Qu’est-ce qu’un médicament à marge thérapeutique étroite?</a:t>
            </a:r>
          </a:p>
          <a:p>
            <a:pPr marL="0" indent="0" algn="ctr">
              <a:buNone/>
            </a:pPr>
            <a:r>
              <a:rPr lang="fr-FR" sz="4400" dirty="0"/>
              <a:t>Donnez un exemple</a:t>
            </a:r>
          </a:p>
          <a:p>
            <a:pPr marL="0" indent="0" algn="ctr">
              <a:buNone/>
            </a:pPr>
            <a:r>
              <a:rPr lang="fr-FR" sz="4400" dirty="0"/>
              <a:t>(2 points)</a:t>
            </a:r>
          </a:p>
        </p:txBody>
      </p:sp>
    </p:spTree>
    <p:extLst>
      <p:ext uri="{BB962C8B-B14F-4D97-AF65-F5344CB8AC3E}">
        <p14:creationId xmlns:p14="http://schemas.microsoft.com/office/powerpoint/2010/main" val="110593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4E264-DBBA-4130-94AA-67C36D48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08A264-7CA8-4939-969A-249F57FFA8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200" dirty="0"/>
              <a:t>C’est un médicament où la dose thérapeutique est très proche de la dose toxique.</a:t>
            </a:r>
          </a:p>
          <a:p>
            <a:pPr marL="0" indent="0" algn="ctr">
              <a:buNone/>
            </a:pPr>
            <a:endParaRPr lang="fr-FR" sz="3200" dirty="0"/>
          </a:p>
          <a:p>
            <a:pPr marL="0" lvl="0" indent="0">
              <a:buNone/>
            </a:pPr>
            <a:r>
              <a:rPr lang="de-DE" sz="3200" dirty="0"/>
              <a:t>DIGOXINE</a:t>
            </a:r>
            <a:r>
              <a:rPr lang="fr-FR" sz="3200" dirty="0"/>
              <a:t>®					</a:t>
            </a:r>
            <a:r>
              <a:rPr lang="de-DE" sz="3200" dirty="0"/>
              <a:t>HEMIGOXINE</a:t>
            </a:r>
            <a:r>
              <a:rPr lang="fr-FR" sz="3200" dirty="0"/>
              <a:t>®</a:t>
            </a:r>
          </a:p>
          <a:p>
            <a:pPr marL="0" lvl="0" indent="0">
              <a:buNone/>
            </a:pPr>
            <a:r>
              <a:rPr lang="en-US" sz="3200" dirty="0"/>
              <a:t>CEDILANIDE®				DIGITALINE®</a:t>
            </a:r>
            <a:endParaRPr lang="fr-FR" sz="32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11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E89F1-6FAB-48E5-8EBB-D9F93D7B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Équipe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1E292A-FCF0-44D8-9C30-962F166D16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6882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Indiquez avec quel famille de médicament il peut être contre-indiqué d’associer les IEC</a:t>
            </a:r>
          </a:p>
          <a:p>
            <a:pPr marL="0" indent="0" algn="ctr">
              <a:buNone/>
            </a:pPr>
            <a:r>
              <a:rPr lang="fr-FR" sz="3200" dirty="0"/>
              <a:t>(1 points)</a:t>
            </a:r>
          </a:p>
        </p:txBody>
      </p:sp>
    </p:spTree>
    <p:extLst>
      <p:ext uri="{BB962C8B-B14F-4D97-AF65-F5344CB8AC3E}">
        <p14:creationId xmlns:p14="http://schemas.microsoft.com/office/powerpoint/2010/main" val="862400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EA3B6-E325-4E6C-8C5E-97F8B9EC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C6393B-BA2E-48F4-B8D7-C0D9B88662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Prise chronique d’AINS peut réduire l’effet antihypertenseur des IEC</a:t>
            </a:r>
          </a:p>
        </p:txBody>
      </p:sp>
    </p:spTree>
    <p:extLst>
      <p:ext uri="{BB962C8B-B14F-4D97-AF65-F5344CB8AC3E}">
        <p14:creationId xmlns:p14="http://schemas.microsoft.com/office/powerpoint/2010/main" val="28831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6EE50A-86E8-406B-BF7C-126A3485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équipe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8A7EB7-9103-4EF1-90B2-876C43954B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Citez un 1 effet attendu des Bétabloquants</a:t>
            </a:r>
          </a:p>
          <a:p>
            <a:pPr marL="0" indent="0" algn="ctr">
              <a:buNone/>
            </a:pPr>
            <a:r>
              <a:rPr lang="fr-FR" sz="44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1658246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68E5E-4E28-495C-98B3-5BDF2C66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Équipe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3A1167-52B9-4384-96FD-F4833885E5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6881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/>
              <a:t>Dans le complexe Rénine-Angiotensine, les IEC empêchent la conversion de l’angiotensine I en angiotensine II.</a:t>
            </a:r>
          </a:p>
          <a:p>
            <a:pPr marL="0" indent="0" algn="ctr">
              <a:buNone/>
            </a:pPr>
            <a:r>
              <a:rPr lang="fr-FR" sz="2800" dirty="0"/>
              <a:t>Quel effet cela va-t-il induire sur le calibre des vaisseaux sanguin?</a:t>
            </a:r>
          </a:p>
          <a:p>
            <a:pPr marL="0" indent="0" algn="ctr">
              <a:buNone/>
            </a:pPr>
            <a:r>
              <a:rPr lang="fr-FR" sz="28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58914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F09CF-51CC-416A-AE39-A415DB38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0A1DBB-D1E5-4F00-9C97-28E45B3BEB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/>
              <a:t>Diminution de la concentration plasmatique de l’angiotensine II = vasodilatation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64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5C2CB-4A8E-4DFE-AAED-D6DAD01A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Bonus (rapidité)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E7D6E1-874D-4A61-A796-C348B0FB23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Enoncez un maximum d’effets indésirables que vous pouvez rencontrer lors de l’usage d’IEC</a:t>
            </a:r>
          </a:p>
          <a:p>
            <a:pPr marL="0" indent="0" algn="ctr">
              <a:buNone/>
            </a:pPr>
            <a:r>
              <a:rPr lang="fr-FR" sz="32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422439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CDD39-BDB9-41F9-BB75-1A91A453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BD73EB-A5F4-4AAD-AD50-59AE653E3E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3">
            <a:normAutofit/>
          </a:bodyPr>
          <a:lstStyle/>
          <a:p>
            <a:pPr marL="0" indent="0">
              <a:buNone/>
            </a:pPr>
            <a:r>
              <a:rPr lang="fr-FR" sz="2400" dirty="0"/>
              <a:t>Hypotension orthostatique</a:t>
            </a:r>
          </a:p>
          <a:p>
            <a:pPr marL="0" indent="0">
              <a:buNone/>
            </a:pPr>
            <a:r>
              <a:rPr lang="fr-FR" sz="2400" dirty="0"/>
              <a:t>Hypotension artérielle</a:t>
            </a:r>
          </a:p>
          <a:p>
            <a:pPr marL="0" indent="0">
              <a:buNone/>
            </a:pPr>
            <a:r>
              <a:rPr lang="fr-FR" sz="2400" dirty="0"/>
              <a:t>Toux sèche (IEC)</a:t>
            </a:r>
          </a:p>
          <a:p>
            <a:pPr marL="0" indent="0">
              <a:buNone/>
            </a:pPr>
            <a:r>
              <a:rPr lang="fr-FR" sz="2400" dirty="0"/>
              <a:t>Allergie</a:t>
            </a:r>
          </a:p>
          <a:p>
            <a:pPr marL="0" indent="0">
              <a:buNone/>
            </a:pPr>
            <a:r>
              <a:rPr lang="fr-FR" sz="2400" dirty="0"/>
              <a:t>Asthénie</a:t>
            </a:r>
          </a:p>
          <a:p>
            <a:pPr marL="0" indent="0">
              <a:buNone/>
            </a:pPr>
            <a:r>
              <a:rPr lang="fr-FR" sz="2400" dirty="0"/>
              <a:t>Céphalées</a:t>
            </a:r>
          </a:p>
          <a:p>
            <a:pPr marL="0" indent="0">
              <a:buNone/>
            </a:pPr>
            <a:r>
              <a:rPr lang="fr-FR" sz="2400" dirty="0"/>
              <a:t>Insuffisance rénale aigue</a:t>
            </a:r>
          </a:p>
          <a:p>
            <a:pPr marL="0" indent="0">
              <a:buNone/>
            </a:pPr>
            <a:r>
              <a:rPr lang="fr-FR" sz="2400" dirty="0"/>
              <a:t>Hyperkaliémie, augmentation créatininémie</a:t>
            </a:r>
          </a:p>
          <a:p>
            <a:pPr marL="0" indent="0">
              <a:buNone/>
            </a:pPr>
            <a:r>
              <a:rPr lang="fr-FR" sz="2400" dirty="0"/>
              <a:t>Neutropénie</a:t>
            </a:r>
          </a:p>
          <a:p>
            <a:pPr marL="0" indent="0">
              <a:buNone/>
            </a:pPr>
            <a:r>
              <a:rPr lang="fr-FR" sz="2400" dirty="0"/>
              <a:t> agranulocytose,</a:t>
            </a:r>
          </a:p>
          <a:p>
            <a:pPr marL="0" indent="0">
              <a:buNone/>
            </a:pPr>
            <a:r>
              <a:rPr lang="fr-FR" sz="2400" dirty="0"/>
              <a:t>thrombopénie</a:t>
            </a:r>
          </a:p>
          <a:p>
            <a:pPr marL="0" indent="0">
              <a:buNone/>
            </a:pPr>
            <a:r>
              <a:rPr lang="fr-FR" sz="2400" dirty="0"/>
              <a:t>Angioœdème (IEC)</a:t>
            </a:r>
          </a:p>
          <a:p>
            <a:pPr marL="0" indent="0">
              <a:buNone/>
            </a:pPr>
            <a:r>
              <a:rPr lang="fr-FR" sz="2400" dirty="0"/>
              <a:t>éruptions cutanées</a:t>
            </a:r>
          </a:p>
        </p:txBody>
      </p:sp>
    </p:spTree>
    <p:extLst>
      <p:ext uri="{BB962C8B-B14F-4D97-AF65-F5344CB8AC3E}">
        <p14:creationId xmlns:p14="http://schemas.microsoft.com/office/powerpoint/2010/main" val="287001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7101A-3502-48CB-9016-ACC8FA01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Équipe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ACEBB0-214E-4EDD-AA64-15D3437349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Citez 3 effets attendus lors de l’usage de diurétiques</a:t>
            </a:r>
          </a:p>
          <a:p>
            <a:pPr marL="0" indent="0" algn="ctr">
              <a:buNone/>
            </a:pPr>
            <a:r>
              <a:rPr lang="fr-FR" sz="4400" dirty="0"/>
              <a:t>(2 points)</a:t>
            </a:r>
          </a:p>
        </p:txBody>
      </p:sp>
    </p:spTree>
    <p:extLst>
      <p:ext uri="{BB962C8B-B14F-4D97-AF65-F5344CB8AC3E}">
        <p14:creationId xmlns:p14="http://schemas.microsoft.com/office/powerpoint/2010/main" val="3178687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F31B8-599B-43EE-A9F7-A5C6392B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3C788-CF48-4111-9796-0A67930F4A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b="1" dirty="0"/>
              <a:t>Diminution de tension artérielle</a:t>
            </a:r>
            <a:endParaRPr lang="fr-FR" sz="3200" dirty="0"/>
          </a:p>
          <a:p>
            <a:pPr marL="0" indent="0" algn="ctr">
              <a:buNone/>
            </a:pPr>
            <a:r>
              <a:rPr lang="fr-FR" sz="3200" b="1" dirty="0"/>
              <a:t> </a:t>
            </a:r>
            <a:endParaRPr lang="fr-FR" sz="3200" dirty="0"/>
          </a:p>
          <a:p>
            <a:pPr marL="0" indent="0" algn="ctr">
              <a:buNone/>
            </a:pPr>
            <a:r>
              <a:rPr lang="fr-FR" sz="3200" b="1" dirty="0"/>
              <a:t>Augmentation de la diurèse</a:t>
            </a:r>
            <a:endParaRPr lang="fr-FR" sz="3200" dirty="0"/>
          </a:p>
          <a:p>
            <a:pPr marL="0" indent="0" algn="ctr">
              <a:buNone/>
            </a:pPr>
            <a:r>
              <a:rPr lang="fr-FR" sz="3200" b="1" dirty="0"/>
              <a:t> </a:t>
            </a:r>
            <a:endParaRPr lang="fr-FR" sz="3200" dirty="0"/>
          </a:p>
          <a:p>
            <a:pPr marL="0" indent="0" algn="ctr">
              <a:buNone/>
            </a:pPr>
            <a:r>
              <a:rPr lang="fr-FR" sz="3200" b="1" dirty="0"/>
              <a:t>Diminution des œdèmes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06991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64DA2-4C6C-4664-8D97-1AA3016B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Équipe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D38A1A-D487-4510-ADA9-BD6351FAB6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Quelle est la surveillance biologique des diurétiques?</a:t>
            </a:r>
          </a:p>
          <a:p>
            <a:pPr marL="0" indent="0" algn="ctr">
              <a:buNone/>
            </a:pPr>
            <a:r>
              <a:rPr lang="fr-FR" sz="4400" dirty="0"/>
              <a:t>(2 points)</a:t>
            </a:r>
          </a:p>
        </p:txBody>
      </p:sp>
    </p:spTree>
    <p:extLst>
      <p:ext uri="{BB962C8B-B14F-4D97-AF65-F5344CB8AC3E}">
        <p14:creationId xmlns:p14="http://schemas.microsoft.com/office/powerpoint/2010/main" val="1457371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6BF0B-28FD-4E59-ACC2-9B73A41D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10817E-E21C-4B3A-9D0F-D4FC298BE0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Ionogramme sanguin</a:t>
            </a:r>
          </a:p>
          <a:p>
            <a:pPr marL="0" indent="0" algn="ctr">
              <a:buNone/>
            </a:pPr>
            <a:r>
              <a:rPr lang="fr-FR" sz="3200" dirty="0"/>
              <a:t>Créatinine</a:t>
            </a:r>
          </a:p>
          <a:p>
            <a:pPr marL="0" indent="0" algn="ctr">
              <a:buNone/>
            </a:pPr>
            <a:r>
              <a:rPr lang="fr-FR" sz="3200" dirty="0"/>
              <a:t>NFS</a:t>
            </a:r>
          </a:p>
          <a:p>
            <a:pPr marL="0" indent="0" algn="ctr">
              <a:buNone/>
            </a:pPr>
            <a:r>
              <a:rPr lang="fr-FR" sz="3200" dirty="0"/>
              <a:t>glycémie</a:t>
            </a:r>
          </a:p>
        </p:txBody>
      </p:sp>
    </p:spTree>
    <p:extLst>
      <p:ext uri="{BB962C8B-B14F-4D97-AF65-F5344CB8AC3E}">
        <p14:creationId xmlns:p14="http://schemas.microsoft.com/office/powerpoint/2010/main" val="3909546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2C456-5C5D-41B5-B3E4-AF3FEEC4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Bonus (rapidité)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90D3F2-2F16-472C-A822-F0D323DD81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600" dirty="0"/>
              <a:t>Quelle est le reste de la surveillance des diurétiques?</a:t>
            </a:r>
          </a:p>
          <a:p>
            <a:pPr marL="0" indent="0" algn="ctr">
              <a:buNone/>
            </a:pPr>
            <a:r>
              <a:rPr lang="fr-FR" sz="36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4089009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4C9D2-3BB6-419D-B8D8-EC03D0B4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67F3A2-E10D-4900-B4E6-FAD78AD09B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fr-FR" sz="3200" dirty="0"/>
              <a:t>TA</a:t>
            </a:r>
          </a:p>
          <a:p>
            <a:pPr marL="0" indent="0" algn="ctr">
              <a:buNone/>
            </a:pPr>
            <a:r>
              <a:rPr lang="fr-FR" sz="3200" dirty="0"/>
              <a:t>FC</a:t>
            </a:r>
          </a:p>
          <a:p>
            <a:pPr marL="0" indent="0" algn="ctr">
              <a:buNone/>
            </a:pPr>
            <a:r>
              <a:rPr lang="fr-FR" sz="3200" dirty="0"/>
              <a:t>Diurèse</a:t>
            </a:r>
          </a:p>
          <a:p>
            <a:pPr marL="0" indent="0" algn="ctr">
              <a:buNone/>
            </a:pPr>
            <a:r>
              <a:rPr lang="fr-FR" sz="3200" dirty="0"/>
              <a:t>Poids</a:t>
            </a:r>
          </a:p>
          <a:p>
            <a:pPr marL="0" indent="0" algn="ctr">
              <a:buNone/>
            </a:pPr>
            <a:r>
              <a:rPr lang="fr-FR" sz="3200" dirty="0"/>
              <a:t>Œdème</a:t>
            </a:r>
          </a:p>
          <a:p>
            <a:pPr marL="0" indent="0" algn="ctr">
              <a:buNone/>
            </a:pPr>
            <a:r>
              <a:rPr lang="fr-FR" sz="3200" dirty="0"/>
              <a:t>ECG</a:t>
            </a:r>
          </a:p>
        </p:txBody>
      </p:sp>
    </p:spTree>
    <p:extLst>
      <p:ext uri="{BB962C8B-B14F-4D97-AF65-F5344CB8AC3E}">
        <p14:creationId xmlns:p14="http://schemas.microsoft.com/office/powerpoint/2010/main" val="206517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BFE40-6A45-4D74-9BA4-23717C9B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A0528A-42F3-4F51-88EB-57026AAA25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dirty="0"/>
              <a:t>Réduisent la charge de travail imposée au cœur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Réduisent la FC + PA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Rétablir un rythme cardiaque normal</a:t>
            </a:r>
          </a:p>
        </p:txBody>
      </p:sp>
    </p:spTree>
    <p:extLst>
      <p:ext uri="{BB962C8B-B14F-4D97-AF65-F5344CB8AC3E}">
        <p14:creationId xmlns:p14="http://schemas.microsoft.com/office/powerpoint/2010/main" val="2999543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FFA742-8BA6-444C-B994-D98414CF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Équipe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D43C7E-9E7A-4211-A977-A285141087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Quelle médicament utilise-t-on dans le cadre d’un sevrage alcoolique</a:t>
            </a:r>
          </a:p>
          <a:p>
            <a:pPr marL="0" indent="0" algn="ctr">
              <a:buNone/>
            </a:pPr>
            <a:r>
              <a:rPr lang="fr-FR" sz="44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789118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EC471-E9AD-4597-95B4-DABFF050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36923-1947-43A5-9402-A7F9773164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valium</a:t>
            </a:r>
          </a:p>
        </p:txBody>
      </p:sp>
    </p:spTree>
    <p:extLst>
      <p:ext uri="{BB962C8B-B14F-4D97-AF65-F5344CB8AC3E}">
        <p14:creationId xmlns:p14="http://schemas.microsoft.com/office/powerpoint/2010/main" val="1269875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087B6-9D2C-46C0-8DFC-9C12D5A6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Équipe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9CCD70-9EC2-4325-A42D-6395980BD2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Quel signe indique que votre patient sous hypnotique est sujet à un surdosage</a:t>
            </a:r>
          </a:p>
          <a:p>
            <a:pPr marL="0" indent="0" algn="ctr">
              <a:buNone/>
            </a:pPr>
            <a:r>
              <a:rPr lang="fr-FR" sz="44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4224404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64E0F-0919-4DB7-9615-C940EA22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6BB7D-706D-4923-B9CD-E867C3FAB2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/>
              <a:t>Somnolence / Sédation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2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13C5C-7FF0-41F6-92FC-E4FD79A2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6B2874-9FE8-4200-9C24-B03C77C5B9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Citez 4 effets indésirables des AINS</a:t>
            </a:r>
          </a:p>
          <a:p>
            <a:pPr marL="0" indent="0" algn="ctr">
              <a:buNone/>
            </a:pPr>
            <a:r>
              <a:rPr lang="fr-FR" sz="3200" dirty="0"/>
              <a:t>(2 points)</a:t>
            </a:r>
          </a:p>
        </p:txBody>
      </p:sp>
    </p:spTree>
    <p:extLst>
      <p:ext uri="{BB962C8B-B14F-4D97-AF65-F5344CB8AC3E}">
        <p14:creationId xmlns:p14="http://schemas.microsoft.com/office/powerpoint/2010/main" val="689058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B17F3-83F6-4029-A757-BACBEDD8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AE87E8-46F4-44BA-B89A-319BC473DB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FontTx/>
              <a:buChar char="-"/>
            </a:pPr>
            <a:r>
              <a:rPr lang="fr-FR" sz="3200" dirty="0"/>
              <a:t>Troubles digestifs	</a:t>
            </a:r>
          </a:p>
          <a:p>
            <a:pPr algn="ctr">
              <a:buFontTx/>
              <a:buChar char="-"/>
            </a:pPr>
            <a:r>
              <a:rPr lang="fr-FR" sz="3200" dirty="0"/>
              <a:t>Hypersensibilité</a:t>
            </a:r>
          </a:p>
          <a:p>
            <a:pPr algn="ctr">
              <a:buFontTx/>
              <a:buChar char="-"/>
            </a:pPr>
            <a:r>
              <a:rPr lang="fr-FR" sz="3200" dirty="0"/>
              <a:t>Photosensibilité</a:t>
            </a:r>
          </a:p>
          <a:p>
            <a:pPr algn="ctr">
              <a:buFontTx/>
              <a:buChar char="-"/>
            </a:pPr>
            <a:r>
              <a:rPr lang="fr-FR" sz="3200" dirty="0"/>
              <a:t>Manifestations hématologiques</a:t>
            </a:r>
          </a:p>
          <a:p>
            <a:pPr algn="ctr">
              <a:buFontTx/>
              <a:buChar char="-"/>
            </a:pPr>
            <a:r>
              <a:rPr lang="fr-FR" sz="3200" dirty="0"/>
              <a:t>Saignements</a:t>
            </a:r>
          </a:p>
          <a:p>
            <a:pPr algn="ctr">
              <a:buFontTx/>
              <a:buChar char="-"/>
            </a:pPr>
            <a:r>
              <a:rPr lang="fr-FR" sz="3200" dirty="0"/>
              <a:t>Thromboses artérielles et IDM</a:t>
            </a:r>
          </a:p>
          <a:p>
            <a:pPr algn="ctr">
              <a:buFontTx/>
              <a:buChar char="-"/>
            </a:pPr>
            <a:r>
              <a:rPr lang="fr-FR" sz="3200" dirty="0"/>
              <a:t>Troubles neuropsychiques</a:t>
            </a:r>
          </a:p>
          <a:p>
            <a:pPr algn="ctr">
              <a:buFontTx/>
              <a:buChar char="-"/>
            </a:pPr>
            <a:r>
              <a:rPr lang="fr-FR" sz="3200" dirty="0"/>
              <a:t>Insuffisances rénales</a:t>
            </a:r>
          </a:p>
          <a:p>
            <a:pPr algn="ctr">
              <a:buFontTx/>
              <a:buChar char="-"/>
            </a:pPr>
            <a:r>
              <a:rPr lang="fr-FR" sz="3200" dirty="0"/>
              <a:t>Rétention hydrique </a:t>
            </a:r>
          </a:p>
        </p:txBody>
      </p:sp>
    </p:spTree>
    <p:extLst>
      <p:ext uri="{BB962C8B-B14F-4D97-AF65-F5344CB8AC3E}">
        <p14:creationId xmlns:p14="http://schemas.microsoft.com/office/powerpoint/2010/main" val="939948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C8F96-711A-4C90-8D0A-100BE16B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E567D-F7B3-47A1-9047-13555B6FEC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Quelle surveillance infirmière réalisez-vous en lien avec le risque hémorragique lié aux AINS? (2 points)</a:t>
            </a:r>
          </a:p>
        </p:txBody>
      </p:sp>
    </p:spTree>
    <p:extLst>
      <p:ext uri="{BB962C8B-B14F-4D97-AF65-F5344CB8AC3E}">
        <p14:creationId xmlns:p14="http://schemas.microsoft.com/office/powerpoint/2010/main" val="3005008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F4AC5-3D23-47DE-AFCA-77165200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E3ABB2-0EEF-4CF2-8BD0-0630B9992A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fr-FR" sz="3200" dirty="0"/>
              <a:t>Dépister les signes d’hémorragie digestive </a:t>
            </a:r>
          </a:p>
          <a:p>
            <a:pPr algn="ctr">
              <a:buFontTx/>
              <a:buChar char="-"/>
            </a:pPr>
            <a:r>
              <a:rPr lang="fr-FR" sz="3200" dirty="0" err="1"/>
              <a:t>Surv</a:t>
            </a:r>
            <a:r>
              <a:rPr lang="fr-FR" sz="3200" dirty="0"/>
              <a:t> </a:t>
            </a:r>
            <a:r>
              <a:rPr lang="fr-FR" sz="3200" dirty="0" err="1"/>
              <a:t>pls</a:t>
            </a:r>
            <a:r>
              <a:rPr lang="fr-FR" sz="3200" dirty="0"/>
              <a:t>, TA, déshydratation</a:t>
            </a:r>
          </a:p>
          <a:p>
            <a:pPr algn="ctr">
              <a:buFontTx/>
              <a:buChar char="-"/>
            </a:pPr>
            <a:r>
              <a:rPr lang="fr-FR" sz="3200" dirty="0" err="1"/>
              <a:t>Surv</a:t>
            </a:r>
            <a:r>
              <a:rPr lang="fr-FR" sz="3200" dirty="0"/>
              <a:t> clinique</a:t>
            </a:r>
          </a:p>
          <a:p>
            <a:pPr algn="ctr">
              <a:buFontTx/>
              <a:buChar char="-"/>
            </a:pPr>
            <a:r>
              <a:rPr lang="fr-FR" sz="3200" dirty="0" err="1"/>
              <a:t>Surv</a:t>
            </a:r>
            <a:r>
              <a:rPr lang="fr-FR" sz="3200" dirty="0"/>
              <a:t> biologique</a:t>
            </a:r>
          </a:p>
          <a:p>
            <a:pPr algn="ctr">
              <a:buFontTx/>
              <a:buChar char="-"/>
            </a:pPr>
            <a:r>
              <a:rPr lang="fr-FR" sz="3200" dirty="0"/>
              <a:t>Fibroscopie si accident hémorragique</a:t>
            </a:r>
          </a:p>
        </p:txBody>
      </p:sp>
    </p:spTree>
    <p:extLst>
      <p:ext uri="{BB962C8B-B14F-4D97-AF65-F5344CB8AC3E}">
        <p14:creationId xmlns:p14="http://schemas.microsoft.com/office/powerpoint/2010/main" val="334816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37625-A54E-4E6F-9B60-7861A25D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bonus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265CB6-97E8-40DD-ABC4-FB6405CEA2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Quels conseils 	à UNE FEMME ENCEINTE QUI PREND DES AINS ?</a:t>
            </a:r>
          </a:p>
          <a:p>
            <a:pPr marL="0" indent="0" algn="ctr">
              <a:buNone/>
            </a:pPr>
            <a:r>
              <a:rPr lang="fr-FR" sz="4400" dirty="0"/>
              <a:t>1 point</a:t>
            </a:r>
          </a:p>
        </p:txBody>
      </p:sp>
    </p:spTree>
    <p:extLst>
      <p:ext uri="{BB962C8B-B14F-4D97-AF65-F5344CB8AC3E}">
        <p14:creationId xmlns:p14="http://schemas.microsoft.com/office/powerpoint/2010/main" val="1038138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88D17-4903-4FCA-9FE1-D85C7677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6B5D73-F269-42FD-94F2-43709AA100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800" dirty="0"/>
              <a:t>PAS D’AINS en cours de grossesse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09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F73DA-47B4-49DD-9061-535FDAEB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équipe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DE5148-C7D1-4924-84D7-39A5FEA7EF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Citez 2 effets secondaires des bétabloquants</a:t>
            </a:r>
          </a:p>
          <a:p>
            <a:pPr marL="0" indent="0" algn="ctr">
              <a:buNone/>
            </a:pPr>
            <a:r>
              <a:rPr lang="fr-FR" sz="44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3250784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C3427-6E82-4E50-A7F5-DAED09E5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049677-FEDC-41A0-B15B-347276B018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CITEZ 2 ELEMENTS DE SUIVI DE L’efficacité d’un traitement antibiotique</a:t>
            </a:r>
          </a:p>
          <a:p>
            <a:pPr marL="0" indent="0" algn="ctr">
              <a:buNone/>
            </a:pPr>
            <a:r>
              <a:rPr lang="fr-FR" sz="32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288642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F696E-526F-493A-BA49-DD9DB602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584011-A751-4AA9-9F5E-8A0DB3B6EA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fr-FR" sz="3200" dirty="0"/>
              <a:t>Clinique (température, symptômes)</a:t>
            </a:r>
          </a:p>
          <a:p>
            <a:pPr algn="ctr">
              <a:buFontTx/>
              <a:buChar char="-"/>
            </a:pPr>
            <a:r>
              <a:rPr lang="fr-FR" sz="3200" dirty="0"/>
              <a:t>Biologique (CRP, NFS, dosage des ATB)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0285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A4455-1CA0-456A-B23F-1FAAE573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6C7797-4BF3-42D6-B641-B4EB065371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Sur quels types de cellules agissent les </a:t>
            </a:r>
            <a:r>
              <a:rPr lang="fr-FR" sz="3200" dirty="0" err="1"/>
              <a:t>atb</a:t>
            </a:r>
            <a:r>
              <a:rPr lang="fr-FR" sz="3200" dirty="0"/>
              <a:t>?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2212699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C8FF8-85A2-4A89-8F09-FC0C5549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7F9423-575E-4AAC-AB9E-0AC18FB96D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/>
              <a:t>Bactéries (bactériostatique ou bactéricide)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452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2F331-9F90-4484-877C-9ACB4806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9A421D-7A30-4107-A26F-F58B4BC328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/>
              <a:t>Citez 2 médicaments appartenant à la famille des AVK </a:t>
            </a:r>
          </a:p>
          <a:p>
            <a:pPr marL="0" indent="0" algn="ctr">
              <a:buNone/>
            </a:pPr>
            <a:r>
              <a:rPr lang="fr-FR" sz="2800" dirty="0"/>
              <a:t>(2 points)</a:t>
            </a:r>
          </a:p>
        </p:txBody>
      </p:sp>
    </p:spTree>
    <p:extLst>
      <p:ext uri="{BB962C8B-B14F-4D97-AF65-F5344CB8AC3E}">
        <p14:creationId xmlns:p14="http://schemas.microsoft.com/office/powerpoint/2010/main" val="3654965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A1A67-38D3-4B88-94A8-089DC91F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Reponse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66BBC4-F28B-4692-A219-6196A7FD02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200" dirty="0"/>
              <a:t>Warfarine (</a:t>
            </a:r>
            <a:r>
              <a:rPr lang="fr-FR" sz="3200" dirty="0" err="1"/>
              <a:t>Coumadine</a:t>
            </a:r>
            <a:r>
              <a:rPr lang="fr-FR" sz="3200" dirty="0"/>
              <a:t>®)</a:t>
            </a:r>
          </a:p>
          <a:p>
            <a:pPr marL="0" indent="0" algn="ctr">
              <a:buNone/>
            </a:pPr>
            <a:br>
              <a:rPr lang="fr-FR" sz="3200" dirty="0"/>
            </a:br>
            <a:r>
              <a:rPr lang="it-IT" sz="3200" dirty="0"/>
              <a:t>Fluindione (Pr</a:t>
            </a:r>
            <a:r>
              <a:rPr lang="fr-FR" sz="3200" dirty="0"/>
              <a:t>é</a:t>
            </a:r>
            <a:r>
              <a:rPr lang="it-IT" sz="3200" dirty="0"/>
              <a:t>viscan</a:t>
            </a:r>
            <a:r>
              <a:rPr lang="fr-FR" sz="3200" dirty="0"/>
              <a:t>®)</a:t>
            </a:r>
          </a:p>
          <a:p>
            <a:pPr marL="0" indent="0" algn="ctr">
              <a:buNone/>
            </a:pPr>
            <a:br>
              <a:rPr lang="fr-FR" sz="3200" dirty="0"/>
            </a:br>
            <a:r>
              <a:rPr lang="fr-FR" sz="3200" dirty="0" err="1"/>
              <a:t>Acé</a:t>
            </a:r>
            <a:r>
              <a:rPr lang="pt-PT" sz="3200" dirty="0"/>
              <a:t>nocoumarol (Sintrom</a:t>
            </a:r>
            <a:r>
              <a:rPr lang="fr-FR" sz="3200" dirty="0"/>
              <a:t>®</a:t>
            </a:r>
            <a:r>
              <a:rPr lang="en-US" sz="3200" dirty="0"/>
              <a:t>, </a:t>
            </a:r>
            <a:r>
              <a:rPr lang="en-US" sz="3200" dirty="0" err="1"/>
              <a:t>Minisintrom</a:t>
            </a:r>
            <a:r>
              <a:rPr lang="fr-FR" sz="3200" dirty="0"/>
              <a:t>®)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296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8A237-1157-40F0-BC79-10EA4188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6C1EC3-7513-4C96-BF43-EED9318687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Quel est la surveillance biologique des AVK?</a:t>
            </a:r>
          </a:p>
          <a:p>
            <a:pPr marL="0" indent="0" algn="ctr">
              <a:buNone/>
            </a:pPr>
            <a:r>
              <a:rPr lang="fr-FR" sz="3200" dirty="0"/>
              <a:t>Quel est la cible pour un patient non porteur de valve?</a:t>
            </a:r>
          </a:p>
          <a:p>
            <a:pPr marL="0" indent="0" algn="ctr">
              <a:buNone/>
            </a:pPr>
            <a:r>
              <a:rPr lang="fr-FR" sz="3200" dirty="0"/>
              <a:t>(2 points)</a:t>
            </a:r>
          </a:p>
        </p:txBody>
      </p:sp>
    </p:spTree>
    <p:extLst>
      <p:ext uri="{BB962C8B-B14F-4D97-AF65-F5344CB8AC3E}">
        <p14:creationId xmlns:p14="http://schemas.microsoft.com/office/powerpoint/2010/main" val="1259340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8A237-1157-40F0-BC79-10EA4188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6C1EC3-7513-4C96-BF43-EED9318687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fr-FR" sz="3200" dirty="0"/>
              <a:t>INR</a:t>
            </a:r>
          </a:p>
          <a:p>
            <a:pPr algn="ctr">
              <a:buFontTx/>
              <a:buChar char="-"/>
            </a:pPr>
            <a:r>
              <a:rPr lang="fr-FR" sz="3200" dirty="0"/>
              <a:t>INR cible = 2 à 3 (en général)</a:t>
            </a:r>
          </a:p>
        </p:txBody>
      </p:sp>
    </p:spTree>
    <p:extLst>
      <p:ext uri="{BB962C8B-B14F-4D97-AF65-F5344CB8AC3E}">
        <p14:creationId xmlns:p14="http://schemas.microsoft.com/office/powerpoint/2010/main" val="437681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86630-BB89-4222-98BC-CC68B022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064B4D-C246-4055-88D6-C49BA1D0F3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Au quotidien, quels sont les signes qui vous permettent de surveiller le risque Hémorragique des anticoagulants</a:t>
            </a:r>
          </a:p>
          <a:p>
            <a:pPr marL="0" indent="0" algn="ctr">
              <a:buNone/>
            </a:pPr>
            <a:r>
              <a:rPr lang="fr-FR" sz="3200" dirty="0"/>
              <a:t>(2 points)</a:t>
            </a:r>
          </a:p>
        </p:txBody>
      </p:sp>
    </p:spTree>
    <p:extLst>
      <p:ext uri="{BB962C8B-B14F-4D97-AF65-F5344CB8AC3E}">
        <p14:creationId xmlns:p14="http://schemas.microsoft.com/office/powerpoint/2010/main" val="66268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39133-B71D-48B9-B015-7BE5C21A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3A7F93-376F-4069-8368-BBAE41FDFD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Hématomes</a:t>
            </a:r>
          </a:p>
          <a:p>
            <a:pPr marL="0" indent="0" algn="ctr">
              <a:buNone/>
            </a:pPr>
            <a:r>
              <a:rPr lang="fr-FR" dirty="0"/>
              <a:t>Saignement au niveau des gencives</a:t>
            </a:r>
          </a:p>
          <a:p>
            <a:pPr marL="0" indent="0" algn="ctr">
              <a:buNone/>
            </a:pPr>
            <a:r>
              <a:rPr lang="fr-FR" dirty="0"/>
              <a:t>Pâleur</a:t>
            </a:r>
          </a:p>
          <a:p>
            <a:pPr marL="0" indent="0" algn="ctr">
              <a:buNone/>
            </a:pPr>
            <a:r>
              <a:rPr lang="fr-FR" dirty="0"/>
              <a:t>Asthénie</a:t>
            </a:r>
          </a:p>
          <a:p>
            <a:pPr marL="0" indent="0" algn="ctr">
              <a:buNone/>
            </a:pPr>
            <a:r>
              <a:rPr lang="fr-FR" dirty="0"/>
              <a:t>Présence de sang dans les selles</a:t>
            </a:r>
          </a:p>
        </p:txBody>
      </p:sp>
    </p:spTree>
    <p:extLst>
      <p:ext uri="{BB962C8B-B14F-4D97-AF65-F5344CB8AC3E}">
        <p14:creationId xmlns:p14="http://schemas.microsoft.com/office/powerpoint/2010/main" val="380779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9D5D6-98D2-46A0-BF15-C2EC32FC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61B319-06C9-46CE-A748-7A8E05E117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3">
            <a:normAutofit/>
          </a:bodyPr>
          <a:lstStyle/>
          <a:p>
            <a:pPr marL="0" indent="0">
              <a:buNone/>
            </a:pPr>
            <a:r>
              <a:rPr lang="fr-FR" sz="2400" dirty="0"/>
              <a:t>Insuffisance cardiaque</a:t>
            </a:r>
          </a:p>
          <a:p>
            <a:pPr marL="0" indent="0">
              <a:buNone/>
            </a:pPr>
            <a:r>
              <a:rPr lang="fr-FR" sz="2400" dirty="0"/>
              <a:t>Bradycardie</a:t>
            </a:r>
          </a:p>
          <a:p>
            <a:pPr marL="0" indent="0">
              <a:buNone/>
            </a:pPr>
            <a:r>
              <a:rPr lang="fr-FR" sz="2400" dirty="0"/>
              <a:t>BAV</a:t>
            </a:r>
          </a:p>
          <a:p>
            <a:pPr marL="0" indent="0">
              <a:buNone/>
            </a:pPr>
            <a:r>
              <a:rPr lang="fr-FR" sz="2400" dirty="0"/>
              <a:t>Hypotension</a:t>
            </a:r>
          </a:p>
          <a:p>
            <a:pPr marL="0" indent="0">
              <a:buNone/>
            </a:pPr>
            <a:r>
              <a:rPr lang="fr-FR" sz="2400" dirty="0"/>
              <a:t>Asthme</a:t>
            </a:r>
          </a:p>
          <a:p>
            <a:pPr marL="0" indent="0">
              <a:buNone/>
            </a:pPr>
            <a:r>
              <a:rPr lang="fr-FR" sz="2400" dirty="0"/>
              <a:t>Hypoglycémie</a:t>
            </a:r>
          </a:p>
          <a:p>
            <a:pPr marL="0" indent="0">
              <a:buNone/>
            </a:pPr>
            <a:r>
              <a:rPr lang="fr-FR" sz="2400" dirty="0"/>
              <a:t>Cauchemars</a:t>
            </a:r>
          </a:p>
          <a:p>
            <a:pPr marL="0" indent="0">
              <a:buNone/>
            </a:pPr>
            <a:r>
              <a:rPr lang="fr-FR" sz="2400" dirty="0"/>
              <a:t>Insomnie</a:t>
            </a:r>
          </a:p>
          <a:p>
            <a:pPr marL="0" indent="0">
              <a:buNone/>
            </a:pPr>
            <a:r>
              <a:rPr lang="fr-FR" sz="2400" dirty="0"/>
              <a:t>Asthénie</a:t>
            </a:r>
          </a:p>
          <a:p>
            <a:pPr marL="0" indent="0">
              <a:buNone/>
            </a:pPr>
            <a:r>
              <a:rPr lang="fr-FR" sz="2400" dirty="0"/>
              <a:t>Gastralgie</a:t>
            </a:r>
          </a:p>
          <a:p>
            <a:pPr marL="0" indent="0">
              <a:buNone/>
            </a:pPr>
            <a:r>
              <a:rPr lang="fr-FR" sz="2400" dirty="0"/>
              <a:t>Essoufflement</a:t>
            </a:r>
          </a:p>
          <a:p>
            <a:pPr marL="0" indent="0">
              <a:buNone/>
            </a:pPr>
            <a:r>
              <a:rPr lang="fr-FR" sz="2400" dirty="0"/>
              <a:t>Troubles de la libido</a:t>
            </a:r>
          </a:p>
          <a:p>
            <a:pPr marL="0" indent="0">
              <a:buNone/>
            </a:pPr>
            <a:r>
              <a:rPr lang="fr-FR" sz="2400" dirty="0"/>
              <a:t>Nausées/vomissements</a:t>
            </a:r>
          </a:p>
          <a:p>
            <a:pPr marL="0" indent="0">
              <a:buNone/>
            </a:pPr>
            <a:r>
              <a:rPr lang="fr-FR" sz="2400" dirty="0"/>
              <a:t>Diarrhées</a:t>
            </a:r>
          </a:p>
        </p:txBody>
      </p:sp>
    </p:spTree>
    <p:extLst>
      <p:ext uri="{BB962C8B-B14F-4D97-AF65-F5344CB8AC3E}">
        <p14:creationId xmlns:p14="http://schemas.microsoft.com/office/powerpoint/2010/main" val="1658458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FBB79-414C-4F57-84FF-EEA7D876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E111F-30DC-4E6E-8929-0C6DF5CCF5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Citez 2 avantages </a:t>
            </a:r>
            <a:r>
              <a:rPr lang="fr-FR" sz="3200"/>
              <a:t>des AOD </a:t>
            </a:r>
          </a:p>
          <a:p>
            <a:pPr marL="0" indent="0" algn="ctr">
              <a:buNone/>
            </a:pPr>
            <a:r>
              <a:rPr lang="fr-FR" sz="3200"/>
              <a:t>(2 points)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75152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BAF92-6B4A-4996-AAB7-AAA75666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33220D-B9A8-4B90-8F08-0E6F501BD0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Pas de surveillance biologique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Très peu d’interaction médicamenteuse</a:t>
            </a:r>
          </a:p>
        </p:txBody>
      </p:sp>
    </p:spTree>
    <p:extLst>
      <p:ext uri="{BB962C8B-B14F-4D97-AF65-F5344CB8AC3E}">
        <p14:creationId xmlns:p14="http://schemas.microsoft.com/office/powerpoint/2010/main" val="2668858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9005F-CD1A-400A-9C22-63F6C32C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81E9A2-3EDA-467F-AA7E-2BFFA53DED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Citez les 4 niveaux d’interaction médicamenteuse</a:t>
            </a:r>
          </a:p>
          <a:p>
            <a:pPr marL="0" indent="0" algn="ctr">
              <a:buNone/>
            </a:pPr>
            <a:r>
              <a:rPr lang="fr-FR" sz="3200" dirty="0"/>
              <a:t>(</a:t>
            </a:r>
            <a:r>
              <a:rPr lang="fr-FR" sz="3200"/>
              <a:t>4 points)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34051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E7AF6-ADAF-4FA6-9CEF-7D74BC4E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C28697-C311-4B0C-B57F-38E1EA6BF7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Contre-indication </a:t>
            </a:r>
          </a:p>
          <a:p>
            <a:pPr marL="0" indent="0">
              <a:buNone/>
            </a:pPr>
            <a:r>
              <a:rPr lang="fr-FR" dirty="0"/>
              <a:t>Association déconseillée </a:t>
            </a:r>
          </a:p>
          <a:p>
            <a:pPr marL="0" indent="0">
              <a:buNone/>
            </a:pPr>
            <a:r>
              <a:rPr lang="fr-FR" dirty="0"/>
              <a:t>Précaution d'emploi </a:t>
            </a:r>
          </a:p>
          <a:p>
            <a:pPr marL="0" indent="0">
              <a:buNone/>
            </a:pPr>
            <a:r>
              <a:rPr lang="fr-FR" dirty="0"/>
              <a:t>A prendre en compte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025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E7AF6-ADAF-4FA6-9CEF-7D74BC4E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LE GAGNANT EST…</a:t>
            </a:r>
          </a:p>
        </p:txBody>
      </p:sp>
      <p:pic>
        <p:nvPicPr>
          <p:cNvPr id="1026" name="Picture 2" descr="Un humble roi de pilules médicament caricature design style avec couronne  d'or Image Vectorielle Stock - Alamy">
            <a:extLst>
              <a:ext uri="{FF2B5EF4-FFF2-40B4-BE49-F238E27FC236}">
                <a16:creationId xmlns:a16="http://schemas.microsoft.com/office/drawing/2014/main" id="{0296FFD0-5239-40FF-A150-32B2714C27A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65" y="447776"/>
            <a:ext cx="3713695" cy="57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E58B6-8E99-4287-94F8-804B9DDA2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Bonus (rapidité)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0FFCF2-33EA-41D5-934C-CE69A872E1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En 1 minute, Citez un maximum de contre-indications des bétabloquants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(1 point par bonne réponse)</a:t>
            </a:r>
          </a:p>
        </p:txBody>
      </p:sp>
    </p:spTree>
    <p:extLst>
      <p:ext uri="{BB962C8B-B14F-4D97-AF65-F5344CB8AC3E}">
        <p14:creationId xmlns:p14="http://schemas.microsoft.com/office/powerpoint/2010/main" val="24682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F305B-2EAA-4648-B453-E19B38D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B42C0-B2F7-4CBF-8950-2503EFBC27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fr-FR" sz="3200" dirty="0"/>
              <a:t>Hypersensibilité</a:t>
            </a:r>
          </a:p>
          <a:p>
            <a:pPr marL="0" indent="0">
              <a:buNone/>
            </a:pPr>
            <a:r>
              <a:rPr lang="fr-FR" sz="3200" dirty="0"/>
              <a:t>Asthme/BPCO sévère</a:t>
            </a:r>
          </a:p>
          <a:p>
            <a:pPr marL="0" indent="0">
              <a:buNone/>
            </a:pPr>
            <a:r>
              <a:rPr lang="fr-FR" sz="3200" dirty="0"/>
              <a:t>Hypotension artérielle</a:t>
            </a:r>
          </a:p>
          <a:p>
            <a:pPr marL="0" indent="0">
              <a:buNone/>
            </a:pPr>
            <a:r>
              <a:rPr lang="fr-FR" sz="3200" dirty="0"/>
              <a:t>Angor</a:t>
            </a:r>
          </a:p>
          <a:p>
            <a:pPr marL="0" indent="0">
              <a:buNone/>
            </a:pPr>
            <a:r>
              <a:rPr lang="fr-FR" sz="3200" dirty="0"/>
              <a:t>Bradycardie</a:t>
            </a:r>
          </a:p>
          <a:p>
            <a:pPr marL="0" indent="0">
              <a:buNone/>
            </a:pPr>
            <a:r>
              <a:rPr lang="fr-FR" sz="3200" dirty="0"/>
              <a:t>Choc cardiogénique</a:t>
            </a:r>
          </a:p>
          <a:p>
            <a:pPr marL="0" indent="0">
              <a:buNone/>
            </a:pPr>
            <a:r>
              <a:rPr lang="fr-FR" sz="3200" dirty="0"/>
              <a:t>Syndrome de Raynaud</a:t>
            </a:r>
          </a:p>
        </p:txBody>
      </p:sp>
    </p:spTree>
    <p:extLst>
      <p:ext uri="{BB962C8B-B14F-4D97-AF65-F5344CB8AC3E}">
        <p14:creationId xmlns:p14="http://schemas.microsoft.com/office/powerpoint/2010/main" val="71553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25A54-1107-459A-81B4-7DD8DEFD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éQUIPE</a:t>
            </a:r>
            <a:r>
              <a:rPr lang="fr-FR" dirty="0"/>
              <a:t>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C4314-5B60-4AD4-AB49-418B5650D6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Citez 2 effets attendus des dérivés nitrés</a:t>
            </a:r>
          </a:p>
          <a:p>
            <a:pPr marL="0" indent="0" algn="ctr">
              <a:buNone/>
            </a:pPr>
            <a:r>
              <a:rPr lang="fr-FR" sz="44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6606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98FAD-D0EA-4C6F-8A40-58F41FDA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4F7605-537E-498E-B564-5F5FBBEDAA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b="1" dirty="0"/>
              <a:t>Diminution de la pression artérielle</a:t>
            </a:r>
            <a:endParaRPr lang="fr-FR" sz="3200" dirty="0"/>
          </a:p>
          <a:p>
            <a:pPr marL="0" indent="0" algn="ctr">
              <a:buNone/>
            </a:pPr>
            <a:r>
              <a:rPr lang="fr-FR" sz="3200" b="1" dirty="0"/>
              <a:t> </a:t>
            </a:r>
            <a:endParaRPr lang="fr-FR" sz="3200" dirty="0"/>
          </a:p>
          <a:p>
            <a:pPr marL="0" indent="0" algn="ctr">
              <a:buNone/>
            </a:pPr>
            <a:r>
              <a:rPr lang="fr-FR" sz="3200" b="1" dirty="0"/>
              <a:t>Soulagement de la crise d’angor</a:t>
            </a:r>
            <a:endParaRPr lang="fr-FR" sz="3200" dirty="0"/>
          </a:p>
          <a:p>
            <a:pPr marL="0" indent="0" algn="ctr">
              <a:buNone/>
            </a:pPr>
            <a:r>
              <a:rPr lang="fr-FR" sz="3200" b="1" dirty="0"/>
              <a:t> </a:t>
            </a: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 Diminution de la consommation en oxygène</a:t>
            </a:r>
          </a:p>
        </p:txBody>
      </p:sp>
    </p:spTree>
    <p:extLst>
      <p:ext uri="{BB962C8B-B14F-4D97-AF65-F5344CB8AC3E}">
        <p14:creationId xmlns:p14="http://schemas.microsoft.com/office/powerpoint/2010/main" val="3666389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405</TotalTime>
  <Words>822</Words>
  <Application>Microsoft Office PowerPoint</Application>
  <PresentationFormat>Grand écran</PresentationFormat>
  <Paragraphs>232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8" baseType="lpstr">
      <vt:lpstr>Arial</vt:lpstr>
      <vt:lpstr>Impact</vt:lpstr>
      <vt:lpstr>Script MT Bold</vt:lpstr>
      <vt:lpstr>Grand événement</vt:lpstr>
      <vt:lpstr>Présentation PowerPoint</vt:lpstr>
      <vt:lpstr>équipe 1</vt:lpstr>
      <vt:lpstr>Réponse</vt:lpstr>
      <vt:lpstr>équipe 2</vt:lpstr>
      <vt:lpstr>Réponse</vt:lpstr>
      <vt:lpstr>Bonus (rapidité)</vt:lpstr>
      <vt:lpstr>réponse</vt:lpstr>
      <vt:lpstr>éQUIPE 2</vt:lpstr>
      <vt:lpstr>Réponse</vt:lpstr>
      <vt:lpstr>éQUIPE 1</vt:lpstr>
      <vt:lpstr>réponse</vt:lpstr>
      <vt:lpstr>Bonus</vt:lpstr>
      <vt:lpstr>Réponse</vt:lpstr>
      <vt:lpstr>équipe 1</vt:lpstr>
      <vt:lpstr>réponse</vt:lpstr>
      <vt:lpstr>équipe 2</vt:lpstr>
      <vt:lpstr>réponse</vt:lpstr>
      <vt:lpstr>Équipe 1</vt:lpstr>
      <vt:lpstr>réponse</vt:lpstr>
      <vt:lpstr>Équipe 2</vt:lpstr>
      <vt:lpstr>Réponse</vt:lpstr>
      <vt:lpstr>Bonus (rapidité)</vt:lpstr>
      <vt:lpstr>réponse</vt:lpstr>
      <vt:lpstr>Équipe 1</vt:lpstr>
      <vt:lpstr>réponse</vt:lpstr>
      <vt:lpstr>Équipe 2</vt:lpstr>
      <vt:lpstr>réponse</vt:lpstr>
      <vt:lpstr>Bonus (rapidité)</vt:lpstr>
      <vt:lpstr>réponse</vt:lpstr>
      <vt:lpstr>Équipe 1</vt:lpstr>
      <vt:lpstr>Réponse </vt:lpstr>
      <vt:lpstr>Équipe 2</vt:lpstr>
      <vt:lpstr>réponse</vt:lpstr>
      <vt:lpstr>Equipe 1</vt:lpstr>
      <vt:lpstr>Réponse</vt:lpstr>
      <vt:lpstr>Equipe 2</vt:lpstr>
      <vt:lpstr>Réponse </vt:lpstr>
      <vt:lpstr>Question bonus</vt:lpstr>
      <vt:lpstr>réponse</vt:lpstr>
      <vt:lpstr>Equipe 1</vt:lpstr>
      <vt:lpstr>Réponse</vt:lpstr>
      <vt:lpstr>Equipe 2</vt:lpstr>
      <vt:lpstr>Réponse</vt:lpstr>
      <vt:lpstr>Equipe 1</vt:lpstr>
      <vt:lpstr>Reponse</vt:lpstr>
      <vt:lpstr>Equipe 2</vt:lpstr>
      <vt:lpstr>Equipe 2</vt:lpstr>
      <vt:lpstr>Equipe 1</vt:lpstr>
      <vt:lpstr>Réponse</vt:lpstr>
      <vt:lpstr>Equipe 2</vt:lpstr>
      <vt:lpstr>Réponse</vt:lpstr>
      <vt:lpstr>Bonus</vt:lpstr>
      <vt:lpstr>Réponse</vt:lpstr>
      <vt:lpstr>ET LE GAGNANT EST…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Lordel Guillaume</dc:creator>
  <cp:lastModifiedBy>IFSI</cp:lastModifiedBy>
  <cp:revision>36</cp:revision>
  <dcterms:created xsi:type="dcterms:W3CDTF">2022-09-21T06:36:43Z</dcterms:created>
  <dcterms:modified xsi:type="dcterms:W3CDTF">2023-10-23T08:11:37Z</dcterms:modified>
</cp:coreProperties>
</file>