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2" r:id="rId13"/>
    <p:sldId id="304" r:id="rId14"/>
    <p:sldId id="305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4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3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89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73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83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004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4370" y="1411046"/>
            <a:ext cx="3709670" cy="4606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4527" y="1749678"/>
            <a:ext cx="3837304" cy="4068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34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761" y="557225"/>
            <a:ext cx="1259839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004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74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004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82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94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43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93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74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25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88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00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50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82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ifrance.gouv.fr/affichTexteArticle.do;jsessionid=6BB8DC10B1B2B4BBA6D050C60B816B88.tplgfr41s_2?cidTexte=JORFTEXT000038914038&amp;idArticle=LEGIARTI000038915251&amp;dateTexte=20190814&amp;categorieLien=id&amp;LEGIARTI00003891525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257800"/>
              <a:ext cx="9144000" cy="1483948"/>
            </a:xfrm>
            <a:custGeom>
              <a:avLst/>
              <a:gdLst/>
              <a:ahLst/>
              <a:cxnLst/>
              <a:rect l="l" t="t" r="r" b="b"/>
              <a:pathLst>
                <a:path w="9144000" h="2952750">
                  <a:moveTo>
                    <a:pt x="9144000" y="0"/>
                  </a:moveTo>
                  <a:lnTo>
                    <a:pt x="0" y="0"/>
                  </a:lnTo>
                  <a:lnTo>
                    <a:pt x="0" y="2952368"/>
                  </a:lnTo>
                  <a:lnTo>
                    <a:pt x="9144000" y="295236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fr-FR" dirty="0"/>
                <a:t>Promotion 2023/2026</a:t>
              </a:r>
            </a:p>
            <a:p>
              <a:pPr algn="ctr"/>
              <a:r>
                <a:rPr lang="fr-FR" dirty="0"/>
                <a:t>Année de formation 2023/2024</a:t>
              </a:r>
            </a:p>
            <a:p>
              <a:pPr algn="ctr"/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74043" y="1922177"/>
            <a:ext cx="5395913" cy="301364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19380" algn="ctr">
              <a:lnSpc>
                <a:spcPct val="100000"/>
              </a:lnSpc>
              <a:spcBef>
                <a:spcPts val="340"/>
              </a:spcBef>
            </a:pPr>
            <a:r>
              <a:rPr sz="2000" spc="-5" dirty="0">
                <a:latin typeface="Tahoma"/>
                <a:cs typeface="Tahoma"/>
              </a:rPr>
              <a:t>PROCESSUS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TRAUMATIQUES</a:t>
            </a:r>
            <a:endParaRPr sz="2000" dirty="0">
              <a:latin typeface="Tahoma"/>
              <a:cs typeface="Tahoma"/>
            </a:endParaRPr>
          </a:p>
          <a:p>
            <a:pPr marL="954405" marR="943610" indent="69215" algn="ctr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ahoma"/>
                <a:cs typeface="Tahoma"/>
              </a:rPr>
              <a:t>UE 2.4 S1 </a:t>
            </a:r>
            <a:endParaRPr lang="fr-FR" sz="2000" dirty="0">
              <a:latin typeface="Tahoma"/>
              <a:cs typeface="Tahoma"/>
            </a:endParaRPr>
          </a:p>
          <a:p>
            <a:pPr marL="954405" marR="943610" indent="69215" algn="ctr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ahoma"/>
                <a:cs typeface="Tahoma"/>
              </a:rPr>
              <a:t> </a:t>
            </a:r>
            <a:endParaRPr lang="fr-FR" sz="2000" dirty="0">
              <a:latin typeface="Tahoma"/>
              <a:cs typeface="Tahoma"/>
            </a:endParaRPr>
          </a:p>
          <a:p>
            <a:pPr marL="954405" marR="943610" indent="69215" algn="ctr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latin typeface="Tahoma"/>
                <a:cs typeface="Tahoma"/>
              </a:rPr>
              <a:t>CONTENTIONS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PLATREES  </a:t>
            </a:r>
            <a:r>
              <a:rPr sz="2400" dirty="0">
                <a:latin typeface="Tahoma"/>
                <a:cs typeface="Tahoma"/>
              </a:rPr>
              <a:t>CONTENTIONS</a:t>
            </a:r>
            <a:r>
              <a:rPr sz="2400" spc="-10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RESINEES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5" dirty="0" err="1">
                <a:latin typeface="Tahoma"/>
                <a:cs typeface="Tahoma"/>
              </a:rPr>
              <a:t>Soins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 err="1">
                <a:latin typeface="Tahoma"/>
                <a:cs typeface="Tahoma"/>
              </a:rPr>
              <a:t>Infirmiers</a:t>
            </a:r>
            <a:endParaRPr lang="fr-FR" sz="2400" spc="-5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fr-FR" sz="1200" spc="-5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fr-FR" sz="2000" spc="-5" dirty="0">
                <a:latin typeface="Tahoma"/>
                <a:cs typeface="Tahoma"/>
              </a:rPr>
              <a:t>M. Yannick LORENZINI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647117"/>
            <a:ext cx="51828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6325" marR="5080" indent="-106426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AVANTAGES et INCONVENIENTS  </a:t>
            </a:r>
            <a:r>
              <a:rPr sz="2800" spc="-10" dirty="0"/>
              <a:t>PLATRE </a:t>
            </a:r>
            <a:r>
              <a:rPr sz="2800" spc="-5" dirty="0"/>
              <a:t>VS</a:t>
            </a:r>
            <a:r>
              <a:rPr sz="2800" dirty="0"/>
              <a:t> </a:t>
            </a:r>
            <a:r>
              <a:rPr sz="2800" spc="-5" dirty="0"/>
              <a:t>RESINE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74370" y="1732610"/>
            <a:ext cx="3737610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ahoma"/>
                <a:cs typeface="Tahoma"/>
              </a:rPr>
              <a:t>PLATRE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Lourd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fragile</a:t>
            </a:r>
            <a:endParaRPr sz="24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Séchage </a:t>
            </a:r>
            <a:r>
              <a:rPr sz="2400" dirty="0">
                <a:latin typeface="Tahoma"/>
                <a:cs typeface="Tahoma"/>
              </a:rPr>
              <a:t>lent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(48h)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Craint la </a:t>
            </a:r>
            <a:r>
              <a:rPr sz="2400" spc="-5" dirty="0">
                <a:latin typeface="Tahoma"/>
                <a:cs typeface="Tahoma"/>
              </a:rPr>
              <a:t>projection</a:t>
            </a:r>
            <a:r>
              <a:rPr sz="2400" spc="-10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d’eau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Tahoma"/>
              <a:buChar char="•"/>
            </a:pPr>
            <a:endParaRPr sz="33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Économique</a:t>
            </a:r>
            <a:endParaRPr sz="24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Facile </a:t>
            </a:r>
            <a:r>
              <a:rPr sz="2400" dirty="0">
                <a:latin typeface="Tahoma"/>
                <a:cs typeface="Tahoma"/>
              </a:rPr>
              <a:t>à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modeler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3638" y="1732610"/>
            <a:ext cx="1198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RESINE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3638" y="2537711"/>
            <a:ext cx="3850640" cy="33909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Léger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résistant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Séchage rapide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(4h)</a:t>
            </a:r>
            <a:endParaRPr sz="2400">
              <a:latin typeface="Tahoma"/>
              <a:cs typeface="Tahoma"/>
            </a:endParaRPr>
          </a:p>
          <a:p>
            <a:pPr marL="355600" marR="119570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Ne craint </a:t>
            </a:r>
            <a:r>
              <a:rPr sz="2400" dirty="0">
                <a:latin typeface="Tahoma"/>
                <a:cs typeface="Tahoma"/>
              </a:rPr>
              <a:t>pas les  </a:t>
            </a:r>
            <a:r>
              <a:rPr sz="2400" spc="-5" dirty="0">
                <a:latin typeface="Tahoma"/>
                <a:cs typeface="Tahoma"/>
              </a:rPr>
              <a:t>projections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d’eau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Coût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élevé</a:t>
            </a:r>
            <a:endParaRPr sz="24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Couleurs </a:t>
            </a:r>
            <a:r>
              <a:rPr sz="2400" dirty="0">
                <a:latin typeface="Tahoma"/>
                <a:cs typeface="Tahoma"/>
              </a:rPr>
              <a:t>attrayantes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pour  les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enfants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998" y="530478"/>
            <a:ext cx="57372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CONFECTION D’UNE IMMOBILISATION PLATREE </a:t>
            </a:r>
            <a:r>
              <a:rPr sz="2000" dirty="0"/>
              <a:t>–</a:t>
            </a:r>
            <a:endParaRPr sz="2000"/>
          </a:p>
          <a:p>
            <a:pPr algn="ctr">
              <a:lnSpc>
                <a:spcPct val="100000"/>
              </a:lnSpc>
            </a:pPr>
            <a:r>
              <a:rPr sz="2000" dirty="0"/>
              <a:t>Les </a:t>
            </a:r>
            <a:r>
              <a:rPr sz="2000" spc="-5" dirty="0"/>
              <a:t>principes </a:t>
            </a:r>
            <a:r>
              <a:rPr sz="2000" dirty="0"/>
              <a:t>de</a:t>
            </a:r>
            <a:r>
              <a:rPr sz="2000" spc="-30" dirty="0"/>
              <a:t> </a:t>
            </a:r>
            <a:r>
              <a:rPr sz="2000" spc="-5" dirty="0"/>
              <a:t>l’immobilisation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546303" y="1876806"/>
            <a:ext cx="3869054" cy="234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8585" indent="-342900">
              <a:lnSpc>
                <a:spcPct val="100000"/>
              </a:lnSpc>
              <a:spcBef>
                <a:spcPts val="105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ahoma"/>
                <a:cs typeface="Tahoma"/>
              </a:rPr>
              <a:t>Stabilisation d’un</a:t>
            </a:r>
            <a:r>
              <a:rPr sz="2000" b="1" spc="-9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segment  </a:t>
            </a:r>
            <a:r>
              <a:rPr sz="2000" b="1" spc="-5" dirty="0">
                <a:latin typeface="Tahoma"/>
                <a:cs typeface="Tahoma"/>
              </a:rPr>
              <a:t>osseux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la </a:t>
            </a:r>
            <a:r>
              <a:rPr sz="2000" spc="-5" dirty="0">
                <a:latin typeface="Tahoma"/>
                <a:cs typeface="Tahoma"/>
              </a:rPr>
              <a:t>contention plâtrée </a:t>
            </a:r>
            <a:r>
              <a:rPr sz="2000" dirty="0">
                <a:latin typeface="Tahoma"/>
                <a:cs typeface="Tahoma"/>
              </a:rPr>
              <a:t>doit  immobiliser les articulations sus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et  sous-jacentes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ahoma"/>
                <a:cs typeface="Tahoma"/>
              </a:rPr>
              <a:t>Plâtre manchette </a:t>
            </a:r>
            <a:r>
              <a:rPr sz="2000" dirty="0">
                <a:latin typeface="Tahoma"/>
                <a:cs typeface="Tahoma"/>
              </a:rPr>
              <a:t>ou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d’avant-bras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3638" y="1876806"/>
            <a:ext cx="3759200" cy="2758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25525" indent="-342900">
              <a:lnSpc>
                <a:spcPct val="100000"/>
              </a:lnSpc>
              <a:spcBef>
                <a:spcPts val="105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ahoma"/>
                <a:cs typeface="Tahoma"/>
              </a:rPr>
              <a:t>Stabilisation</a:t>
            </a:r>
            <a:r>
              <a:rPr sz="2000" b="1" spc="-8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d’une  articulation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ahoma"/>
              <a:cs typeface="Tahoma"/>
            </a:endParaRPr>
          </a:p>
          <a:p>
            <a:pPr marL="469900" marR="132080">
              <a:lnSpc>
                <a:spcPct val="100000"/>
              </a:lnSpc>
              <a:tabLst>
                <a:tab pos="3342640" algn="l"/>
              </a:tabLst>
            </a:pPr>
            <a:r>
              <a:rPr sz="2000" dirty="0">
                <a:latin typeface="Tahoma"/>
                <a:cs typeface="Tahoma"/>
              </a:rPr>
              <a:t>la </a:t>
            </a:r>
            <a:r>
              <a:rPr sz="2000" spc="-5" dirty="0">
                <a:latin typeface="Tahoma"/>
                <a:cs typeface="Tahoma"/>
              </a:rPr>
              <a:t>contention plâtrée </a:t>
            </a:r>
            <a:r>
              <a:rPr sz="2000" dirty="0">
                <a:latin typeface="Tahoma"/>
                <a:cs typeface="Tahoma"/>
              </a:rPr>
              <a:t>doit  i</a:t>
            </a:r>
            <a:r>
              <a:rPr sz="2000" spc="-5" dirty="0">
                <a:latin typeface="Tahoma"/>
                <a:cs typeface="Tahoma"/>
              </a:rPr>
              <a:t>m</a:t>
            </a:r>
            <a:r>
              <a:rPr sz="2000" dirty="0">
                <a:latin typeface="Tahoma"/>
                <a:cs typeface="Tahoma"/>
              </a:rPr>
              <a:t>mob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dirty="0">
                <a:latin typeface="Tahoma"/>
                <a:cs typeface="Tahoma"/>
              </a:rPr>
              <a:t>liser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l’articu</a:t>
            </a:r>
            <a:r>
              <a:rPr sz="2000" spc="-10" dirty="0">
                <a:latin typeface="Tahoma"/>
                <a:cs typeface="Tahoma"/>
              </a:rPr>
              <a:t>l</a:t>
            </a:r>
            <a:r>
              <a:rPr sz="2000" dirty="0">
                <a:latin typeface="Tahoma"/>
                <a:cs typeface="Tahoma"/>
              </a:rPr>
              <a:t>ation	</a:t>
            </a:r>
            <a:r>
              <a:rPr sz="2000" spc="-5" dirty="0">
                <a:latin typeface="Tahoma"/>
                <a:cs typeface="Tahoma"/>
              </a:rPr>
              <a:t>en</a:t>
            </a:r>
            <a:endParaRPr sz="20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« position de </a:t>
            </a:r>
            <a:r>
              <a:rPr sz="2000" spc="-5" dirty="0">
                <a:latin typeface="Tahoma"/>
                <a:cs typeface="Tahoma"/>
              </a:rPr>
              <a:t>fonction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»</a:t>
            </a:r>
            <a:endParaRPr sz="2000">
              <a:latin typeface="Tahoma"/>
              <a:cs typeface="Tahoma"/>
            </a:endParaRPr>
          </a:p>
          <a:p>
            <a:pPr marL="469900" marR="5080">
              <a:lnSpc>
                <a:spcPct val="100000"/>
              </a:lnSpc>
              <a:spcBef>
                <a:spcPts val="390"/>
              </a:spcBef>
            </a:pPr>
            <a:r>
              <a:rPr sz="1600" spc="-5" dirty="0">
                <a:latin typeface="Tahoma"/>
                <a:cs typeface="Tahoma"/>
              </a:rPr>
              <a:t>BABP : plâtre brachio-  antérobrachiopalmaire= mobilisation  du </a:t>
            </a:r>
            <a:r>
              <a:rPr sz="1600" spc="-10" dirty="0">
                <a:latin typeface="Tahoma"/>
                <a:cs typeface="Tahoma"/>
              </a:rPr>
              <a:t>coude </a:t>
            </a:r>
            <a:r>
              <a:rPr sz="1600" spc="-5" dirty="0">
                <a:latin typeface="Tahoma"/>
                <a:cs typeface="Tahoma"/>
              </a:rPr>
              <a:t>et du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poignet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3289" y="4744707"/>
            <a:ext cx="1975745" cy="1694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7582" y="4365104"/>
            <a:ext cx="2838704" cy="2074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3279" y="457200"/>
            <a:ext cx="8001000" cy="1524000"/>
          </a:xfrm>
        </p:spPr>
        <p:txBody>
          <a:bodyPr>
            <a:normAutofit fontScale="90000"/>
          </a:bodyPr>
          <a:lstStyle/>
          <a:p>
            <a:pPr marR="529590" algn="ctr">
              <a:lnSpc>
                <a:spcPct val="100000"/>
              </a:lnSpc>
              <a:spcBef>
                <a:spcPts val="100"/>
              </a:spcBef>
            </a:pPr>
            <a:r>
              <a:rPr lang="fr-FR" sz="2700" spc="-5" dirty="0">
                <a:solidFill>
                  <a:srgbClr val="00004B"/>
                </a:solidFill>
                <a:latin typeface="Tahoma"/>
                <a:cs typeface="Tahoma"/>
              </a:rPr>
              <a:t>CONFECTION D’UNE IMMOBILISATION PLATREE </a:t>
            </a:r>
            <a:r>
              <a:rPr lang="fr-FR" sz="2700" dirty="0">
                <a:solidFill>
                  <a:srgbClr val="00004B"/>
                </a:solidFill>
                <a:latin typeface="Tahoma"/>
                <a:cs typeface="Tahoma"/>
              </a:rPr>
              <a:t>–</a:t>
            </a:r>
            <a:br>
              <a:rPr lang="fr-FR" sz="2700" dirty="0">
                <a:latin typeface="Tahoma"/>
                <a:cs typeface="Tahoma"/>
              </a:rPr>
            </a:br>
            <a:r>
              <a:rPr lang="fr-FR" sz="2700" dirty="0">
                <a:solidFill>
                  <a:srgbClr val="00004B"/>
                </a:solidFill>
                <a:latin typeface="Tahoma"/>
                <a:cs typeface="Tahoma"/>
              </a:rPr>
              <a:t>Les </a:t>
            </a:r>
            <a:r>
              <a:rPr lang="fr-FR" sz="2700" spc="-5" dirty="0">
                <a:solidFill>
                  <a:srgbClr val="00004B"/>
                </a:solidFill>
                <a:latin typeface="Tahoma"/>
                <a:cs typeface="Tahoma"/>
              </a:rPr>
              <a:t>grandes</a:t>
            </a:r>
            <a:r>
              <a:rPr lang="fr-FR" sz="2700" dirty="0">
                <a:solidFill>
                  <a:srgbClr val="00004B"/>
                </a:solidFill>
                <a:latin typeface="Tahoma"/>
                <a:cs typeface="Tahoma"/>
              </a:rPr>
              <a:t> </a:t>
            </a:r>
            <a:r>
              <a:rPr lang="fr-FR" sz="2700" spc="-5" dirty="0">
                <a:solidFill>
                  <a:srgbClr val="00004B"/>
                </a:solidFill>
                <a:latin typeface="Tahoma"/>
                <a:cs typeface="Tahoma"/>
              </a:rPr>
              <a:t>règles</a:t>
            </a:r>
            <a:br>
              <a:rPr lang="fr-FR" dirty="0">
                <a:latin typeface="Tahoma"/>
                <a:cs typeface="Tahoma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59" y="2286000"/>
            <a:ext cx="7543801" cy="3583094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Déshabiller le patient en fonction du plâtre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Enlever bijoux, piercing et montre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Nettoyage rigoureux du membre (bien sécher)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Pansement si plaies, sutures ( + signaler sur le dossier)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Vérifier la prescription médicale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Vérifier le pouls ainsi que la sensibilité du membre</a:t>
            </a:r>
          </a:p>
        </p:txBody>
      </p:sp>
    </p:spTree>
    <p:extLst>
      <p:ext uri="{BB962C8B-B14F-4D97-AF65-F5344CB8AC3E}">
        <p14:creationId xmlns:p14="http://schemas.microsoft.com/office/powerpoint/2010/main" val="142263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440" y="762000"/>
            <a:ext cx="7543800" cy="6277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>Les différents types d'immobilisation </a:t>
            </a:r>
            <a:br>
              <a:rPr lang="fr-FR" sz="3200" dirty="0"/>
            </a:br>
            <a:r>
              <a:rPr lang="fr-FR" sz="3200" dirty="0"/>
              <a:t>les contentions non plâtrées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140" y="1752600"/>
            <a:ext cx="7772399" cy="4250266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la minerve </a:t>
            </a:r>
            <a:r>
              <a:rPr lang="fr-FR" dirty="0"/>
              <a:t>utilisée dans le cadre de lésions cervicales</a:t>
            </a:r>
          </a:p>
          <a:p>
            <a:r>
              <a:rPr lang="fr-FR" dirty="0">
                <a:solidFill>
                  <a:srgbClr val="C00000"/>
                </a:solidFill>
              </a:rPr>
              <a:t>L'écharpe, contre écharpe,(coude au corps : attelle de </a:t>
            </a:r>
            <a:r>
              <a:rPr lang="fr-FR" dirty="0" err="1">
                <a:solidFill>
                  <a:srgbClr val="C00000"/>
                </a:solidFill>
              </a:rPr>
              <a:t>Dujarier</a:t>
            </a:r>
            <a:r>
              <a:rPr lang="fr-FR" dirty="0">
                <a:solidFill>
                  <a:srgbClr val="C00000"/>
                </a:solidFill>
              </a:rPr>
              <a:t>) </a:t>
            </a:r>
            <a:r>
              <a:rPr lang="fr-FR" dirty="0"/>
              <a:t>utilisés dans le cadre des fractures, traumatismes du bras, de l'avant-bras. </a:t>
            </a:r>
          </a:p>
          <a:p>
            <a:r>
              <a:rPr lang="fr-FR" dirty="0">
                <a:solidFill>
                  <a:srgbClr val="C00000"/>
                </a:solidFill>
              </a:rPr>
              <a:t>Les anneaux claviculaires </a:t>
            </a:r>
            <a:r>
              <a:rPr lang="fr-FR" dirty="0"/>
              <a:t>utilisés pour les fractures de la clavicule</a:t>
            </a:r>
          </a:p>
          <a:p>
            <a:r>
              <a:rPr lang="fr-FR" dirty="0">
                <a:solidFill>
                  <a:srgbClr val="C00000"/>
                </a:solidFill>
              </a:rPr>
              <a:t>les attelles </a:t>
            </a:r>
            <a:r>
              <a:rPr lang="fr-FR" dirty="0">
                <a:solidFill>
                  <a:srgbClr val="FF0000"/>
                </a:solidFill>
              </a:rPr>
              <a:t>de résine</a:t>
            </a:r>
            <a:r>
              <a:rPr lang="fr-FR" dirty="0"/>
              <a:t> utilisées dans les cas de traumatismes du poignet ou des doigts</a:t>
            </a:r>
          </a:p>
          <a:p>
            <a:r>
              <a:rPr lang="fr-FR" dirty="0">
                <a:solidFill>
                  <a:srgbClr val="C00000"/>
                </a:solidFill>
              </a:rPr>
              <a:t>L'attelle de Zimmer </a:t>
            </a:r>
            <a:r>
              <a:rPr lang="fr-FR" dirty="0"/>
              <a:t>utilisée dans les traumatismes du genou</a:t>
            </a:r>
          </a:p>
          <a:p>
            <a:r>
              <a:rPr lang="fr-FR" dirty="0">
                <a:solidFill>
                  <a:srgbClr val="C00000"/>
                </a:solidFill>
              </a:rPr>
              <a:t>Le strapping </a:t>
            </a:r>
            <a:r>
              <a:rPr lang="fr-FR" dirty="0"/>
              <a:t>utilisé dans le cadre des traumatismes bénins de la cheville </a:t>
            </a:r>
          </a:p>
          <a:p>
            <a:r>
              <a:rPr lang="fr-FR" dirty="0">
                <a:solidFill>
                  <a:srgbClr val="C00000"/>
                </a:solidFill>
              </a:rPr>
              <a:t>Les orthèses </a:t>
            </a:r>
            <a:r>
              <a:rPr lang="fr-FR" dirty="0"/>
              <a:t>sont prescrites dans le cadre de traumatismes bénins du poignet ou de la cheville </a:t>
            </a:r>
          </a:p>
          <a:p>
            <a:r>
              <a:rPr lang="fr-FR" dirty="0">
                <a:solidFill>
                  <a:srgbClr val="C00000"/>
                </a:solidFill>
              </a:rPr>
              <a:t>La syndactylie </a:t>
            </a:r>
            <a:r>
              <a:rPr lang="fr-FR" dirty="0"/>
              <a:t>est réalisée dans le cadre des traumatismes ou fractures des doigts ou des orteils.</a:t>
            </a:r>
          </a:p>
          <a:p>
            <a:r>
              <a:rPr lang="fr-FR" dirty="0">
                <a:solidFill>
                  <a:srgbClr val="FF0000"/>
                </a:solidFill>
              </a:rPr>
              <a:t>Le bandage costal ou </a:t>
            </a:r>
            <a:r>
              <a:rPr lang="fr-FR" dirty="0" err="1">
                <a:solidFill>
                  <a:srgbClr val="FF0000"/>
                </a:solidFill>
              </a:rPr>
              <a:t>tubigrip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: fractures (= fx) de côtes </a:t>
            </a:r>
          </a:p>
          <a:p>
            <a:r>
              <a:rPr lang="fr-FR" dirty="0">
                <a:solidFill>
                  <a:srgbClr val="FF0000"/>
                </a:solidFill>
              </a:rPr>
              <a:t>La chaussure de décharge de l'avant-pied </a:t>
            </a:r>
            <a:r>
              <a:rPr lang="fr-FR" dirty="0" err="1">
                <a:solidFill>
                  <a:srgbClr val="FF0000"/>
                </a:solidFill>
              </a:rPr>
              <a:t>Barouk</a:t>
            </a:r>
            <a:r>
              <a:rPr lang="fr-FR" dirty="0">
                <a:solidFill>
                  <a:srgbClr val="FF0000"/>
                </a:solidFill>
              </a:rPr>
              <a:t> : </a:t>
            </a:r>
            <a:r>
              <a:rPr lang="fr-FR" dirty="0"/>
              <a:t>fx du pied ou </a:t>
            </a:r>
            <a:r>
              <a:rPr lang="fr-FR" dirty="0" err="1"/>
              <a:t>chir</a:t>
            </a:r>
            <a:r>
              <a:rPr lang="fr-FR" dirty="0"/>
              <a:t> de l’hallux valgus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72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0196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Les contentions plâtrées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59" y="1371600"/>
            <a:ext cx="7543801" cy="5029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Immobilisation du membre supérieur :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/>
              <a:t>gantelet ou </a:t>
            </a:r>
            <a:r>
              <a:rPr lang="fr-FR" dirty="0" err="1"/>
              <a:t>antébrachial</a:t>
            </a:r>
            <a:r>
              <a:rPr lang="fr-FR" dirty="0"/>
              <a:t> palmaire : fx poignet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brachio</a:t>
            </a:r>
            <a:r>
              <a:rPr lang="fr-FR" dirty="0"/>
              <a:t> antéro-</a:t>
            </a:r>
            <a:r>
              <a:rPr lang="fr-FR" dirty="0" err="1"/>
              <a:t>brachio</a:t>
            </a:r>
            <a:r>
              <a:rPr lang="fr-FR" dirty="0"/>
              <a:t> palmaire (BABP) ou manchette (ou antéro-	brachiale : fx coude et poignet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Thomine</a:t>
            </a:r>
            <a:r>
              <a:rPr lang="fr-FR" dirty="0"/>
              <a:t>: fracture des métacarpiens ou de P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FF0000"/>
                </a:solidFill>
              </a:rPr>
              <a:t>Immobilisation du membre inférieur :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cruropédieux</a:t>
            </a:r>
            <a:r>
              <a:rPr lang="fr-FR" dirty="0"/>
              <a:t> : fx de cheville, de jambe ou de genou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/>
              <a:t> genouillère plâtrée ou plâtre </a:t>
            </a:r>
            <a:r>
              <a:rPr lang="fr-FR" dirty="0" err="1"/>
              <a:t>cruro</a:t>
            </a:r>
            <a:r>
              <a:rPr lang="fr-FR" dirty="0"/>
              <a:t>-jambier : fractures ou luxations de la    	rotule, ruptures des ligaments rotulien (post op)</a:t>
            </a:r>
            <a:endParaRPr lang="fr-FR" b="1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dirty="0"/>
              <a:t> botte plâtrée - immobilisation par attelle plâtrée ou gouttière : fx tibia 	</a:t>
            </a:r>
            <a:r>
              <a:rPr lang="fr-FR" dirty="0" err="1"/>
              <a:t>péroné,cheville</a:t>
            </a:r>
            <a:endParaRPr lang="fr-FR" dirty="0"/>
          </a:p>
          <a:p>
            <a:pPr marL="0" indent="0" algn="ctr">
              <a:buNone/>
            </a:pPr>
            <a:r>
              <a:rPr lang="fr-FR" sz="2400" dirty="0">
                <a:solidFill>
                  <a:srgbClr val="FF0000"/>
                </a:solidFill>
              </a:rPr>
              <a:t>Immobilisation colonne 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dirty="0"/>
              <a:t>corset plâtré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3056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58887" y="1196975"/>
            <a:ext cx="7885430" cy="0"/>
          </a:xfrm>
          <a:custGeom>
            <a:avLst/>
            <a:gdLst/>
            <a:ahLst/>
            <a:cxnLst/>
            <a:rect l="l" t="t" r="r" b="b"/>
            <a:pathLst>
              <a:path w="7885430">
                <a:moveTo>
                  <a:pt x="7885112" y="0"/>
                </a:moveTo>
                <a:lnTo>
                  <a:pt x="0" y="0"/>
                </a:lnTo>
              </a:path>
            </a:pathLst>
          </a:custGeom>
          <a:ln w="57150">
            <a:solidFill>
              <a:srgbClr val="6790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25497" y="285114"/>
            <a:ext cx="6300470" cy="5091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959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4B"/>
                </a:solidFill>
                <a:latin typeface="Tahoma"/>
                <a:cs typeface="Tahoma"/>
              </a:rPr>
              <a:t>CONFECTION D’UNE IMMOBILISATION PLATREE </a:t>
            </a:r>
            <a:r>
              <a:rPr sz="2000" dirty="0">
                <a:solidFill>
                  <a:srgbClr val="00004B"/>
                </a:solidFill>
                <a:latin typeface="Tahoma"/>
                <a:cs typeface="Tahoma"/>
              </a:rPr>
              <a:t>–</a:t>
            </a:r>
            <a:endParaRPr sz="2000" dirty="0">
              <a:latin typeface="Tahoma"/>
              <a:cs typeface="Tahoma"/>
            </a:endParaRPr>
          </a:p>
          <a:p>
            <a:pPr marR="531495" algn="ctr">
              <a:lnSpc>
                <a:spcPct val="100000"/>
              </a:lnSpc>
            </a:pPr>
            <a:r>
              <a:rPr sz="2000" dirty="0">
                <a:solidFill>
                  <a:srgbClr val="00004B"/>
                </a:solidFill>
                <a:latin typeface="Tahoma"/>
                <a:cs typeface="Tahoma"/>
              </a:rPr>
              <a:t>Les </a:t>
            </a:r>
            <a:r>
              <a:rPr sz="2000" spc="-5" dirty="0">
                <a:solidFill>
                  <a:srgbClr val="00004B"/>
                </a:solidFill>
                <a:latin typeface="Tahoma"/>
                <a:cs typeface="Tahoma"/>
              </a:rPr>
              <a:t>grandes</a:t>
            </a:r>
            <a:r>
              <a:rPr sz="2000" spc="-50" dirty="0">
                <a:solidFill>
                  <a:srgbClr val="00004B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00004B"/>
                </a:solidFill>
                <a:latin typeface="Tahoma"/>
                <a:cs typeface="Tahoma"/>
              </a:rPr>
              <a:t>règles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ahoma"/>
              <a:cs typeface="Tahoma"/>
            </a:endParaRPr>
          </a:p>
          <a:p>
            <a:pPr marL="2757805" marR="177800" indent="-342900" algn="just">
              <a:lnSpc>
                <a:spcPct val="100000"/>
              </a:lnSpc>
              <a:buChar char="•"/>
              <a:tabLst>
                <a:tab pos="2758440" algn="l"/>
              </a:tabLst>
            </a:pPr>
            <a:r>
              <a:rPr sz="2800" spc="-5" dirty="0">
                <a:latin typeface="Tahoma"/>
                <a:cs typeface="Tahoma"/>
              </a:rPr>
              <a:t>Protection des </a:t>
            </a:r>
            <a:r>
              <a:rPr sz="2800" spc="-10" dirty="0">
                <a:latin typeface="Tahoma"/>
                <a:cs typeface="Tahoma"/>
              </a:rPr>
              <a:t>saillies  </a:t>
            </a:r>
            <a:r>
              <a:rPr sz="2800" spc="-5" dirty="0">
                <a:latin typeface="Tahoma"/>
                <a:cs typeface="Tahoma"/>
              </a:rPr>
              <a:t>osseuses et des axes  vasculo-nerveux</a:t>
            </a:r>
            <a:endParaRPr sz="2800" dirty="0">
              <a:latin typeface="Tahoma"/>
              <a:cs typeface="Tahoma"/>
            </a:endParaRPr>
          </a:p>
          <a:p>
            <a:pPr marL="2872105" marR="424180">
              <a:lnSpc>
                <a:spcPct val="100000"/>
              </a:lnSpc>
              <a:spcBef>
                <a:spcPts val="605"/>
              </a:spcBef>
            </a:pPr>
            <a:r>
              <a:rPr sz="2500" spc="-5" dirty="0">
                <a:latin typeface="Tahoma"/>
                <a:cs typeface="Tahoma"/>
              </a:rPr>
              <a:t>L’appareil ne doit pas  </a:t>
            </a:r>
            <a:r>
              <a:rPr sz="2500" spc="-10" dirty="0">
                <a:latin typeface="Tahoma"/>
                <a:cs typeface="Tahoma"/>
              </a:rPr>
              <a:t>être</a:t>
            </a:r>
            <a:r>
              <a:rPr sz="2500" spc="-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compressif.</a:t>
            </a:r>
            <a:endParaRPr sz="2500" dirty="0">
              <a:latin typeface="Tahoma"/>
              <a:cs typeface="Tahoma"/>
            </a:endParaRPr>
          </a:p>
          <a:p>
            <a:pPr marL="2872105" marR="43180">
              <a:lnSpc>
                <a:spcPct val="100000"/>
              </a:lnSpc>
              <a:spcBef>
                <a:spcPts val="600"/>
              </a:spcBef>
              <a:tabLst>
                <a:tab pos="4716145" algn="l"/>
              </a:tabLst>
            </a:pPr>
            <a:r>
              <a:rPr sz="2500" spc="-10" dirty="0">
                <a:latin typeface="Tahoma"/>
                <a:cs typeface="Tahoma"/>
              </a:rPr>
              <a:t>Par</a:t>
            </a:r>
            <a:r>
              <a:rPr sz="2500" spc="30" dirty="0">
                <a:latin typeface="Tahoma"/>
                <a:cs typeface="Tahoma"/>
              </a:rPr>
              <a:t> </a:t>
            </a:r>
            <a:r>
              <a:rPr sz="2500" spc="-75" dirty="0">
                <a:latin typeface="Tahoma"/>
                <a:cs typeface="Tahoma"/>
              </a:rPr>
              <a:t>sécurité,</a:t>
            </a:r>
            <a:r>
              <a:rPr sz="3750" spc="-112" baseline="12222" dirty="0">
                <a:latin typeface="Tahoma"/>
                <a:cs typeface="Tahoma"/>
              </a:rPr>
              <a:t>́	</a:t>
            </a:r>
            <a:r>
              <a:rPr sz="2500" spc="-5" dirty="0">
                <a:latin typeface="Tahoma"/>
                <a:cs typeface="Tahoma"/>
              </a:rPr>
              <a:t>un</a:t>
            </a:r>
            <a:r>
              <a:rPr sz="2500" spc="-5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premier  plâtre peut </a:t>
            </a:r>
            <a:r>
              <a:rPr sz="2500" spc="-10" dirty="0">
                <a:latin typeface="Tahoma"/>
                <a:cs typeface="Tahoma"/>
              </a:rPr>
              <a:t>être fendu  </a:t>
            </a:r>
            <a:r>
              <a:rPr sz="2500" spc="-5" dirty="0">
                <a:latin typeface="Tahoma"/>
                <a:cs typeface="Tahoma"/>
              </a:rPr>
              <a:t>sur toute sa longueur,  jersey</a:t>
            </a:r>
            <a:r>
              <a:rPr sz="250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compris.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35" y="1628825"/>
            <a:ext cx="4474464" cy="4682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3625" y="252476"/>
            <a:ext cx="5737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4B"/>
                </a:solidFill>
                <a:latin typeface="Tahoma"/>
                <a:cs typeface="Tahoma"/>
              </a:rPr>
              <a:t>CONFECTION D’UNE IMMOBILISATION PLATREE </a:t>
            </a:r>
            <a:r>
              <a:rPr sz="2000" dirty="0">
                <a:solidFill>
                  <a:srgbClr val="00004B"/>
                </a:solidFill>
                <a:latin typeface="Tahoma"/>
                <a:cs typeface="Tahoma"/>
              </a:rPr>
              <a:t>–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1470" y="557225"/>
            <a:ext cx="21215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Les </a:t>
            </a:r>
            <a:r>
              <a:rPr sz="2000" spc="-5" dirty="0"/>
              <a:t>grandes</a:t>
            </a:r>
            <a:r>
              <a:rPr sz="2000" spc="-75" dirty="0"/>
              <a:t> </a:t>
            </a:r>
            <a:r>
              <a:rPr sz="2000" spc="-5" dirty="0"/>
              <a:t>règles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535940" y="1631950"/>
            <a:ext cx="807212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Axes </a:t>
            </a:r>
            <a:r>
              <a:rPr sz="2400" dirty="0">
                <a:latin typeface="Tahoma"/>
                <a:cs typeface="Tahoma"/>
              </a:rPr>
              <a:t>principaux à </a:t>
            </a:r>
            <a:r>
              <a:rPr sz="2400" spc="-5" dirty="0">
                <a:latin typeface="Tahoma"/>
                <a:cs typeface="Tahoma"/>
              </a:rPr>
              <a:t>protéger </a:t>
            </a:r>
            <a:r>
              <a:rPr sz="2400" dirty="0">
                <a:latin typeface="Tahoma"/>
                <a:cs typeface="Tahoma"/>
              </a:rPr>
              <a:t>devant </a:t>
            </a:r>
            <a:r>
              <a:rPr sz="2400" spc="-5" dirty="0">
                <a:latin typeface="Tahoma"/>
                <a:cs typeface="Tahoma"/>
              </a:rPr>
              <a:t>être </a:t>
            </a:r>
            <a:r>
              <a:rPr sz="2400" dirty="0">
                <a:latin typeface="Tahoma"/>
                <a:cs typeface="Tahoma"/>
              </a:rPr>
              <a:t>connus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ahoma"/>
              <a:cs typeface="Tahoma"/>
            </a:endParaRPr>
          </a:p>
          <a:p>
            <a:pPr marL="756285" marR="5080" indent="-287020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Le nerf </a:t>
            </a:r>
            <a:r>
              <a:rPr sz="2400" spc="-5" dirty="0">
                <a:latin typeface="Tahoma"/>
                <a:cs typeface="Tahoma"/>
              </a:rPr>
              <a:t>cubital </a:t>
            </a:r>
            <a:r>
              <a:rPr sz="2400" dirty="0">
                <a:latin typeface="Tahoma"/>
                <a:cs typeface="Tahoma"/>
              </a:rPr>
              <a:t>(ulnaire) dans la gouttière </a:t>
            </a:r>
            <a:r>
              <a:rPr sz="2400" spc="-5" dirty="0">
                <a:latin typeface="Tahoma"/>
                <a:cs typeface="Tahoma"/>
              </a:rPr>
              <a:t>épitrochléo </a:t>
            </a:r>
            <a:r>
              <a:rPr sz="2400" dirty="0">
                <a:latin typeface="Tahoma"/>
                <a:cs typeface="Tahoma"/>
              </a:rPr>
              <a:t>-  </a:t>
            </a:r>
            <a:r>
              <a:rPr sz="2400" spc="-5" dirty="0">
                <a:latin typeface="Tahoma"/>
                <a:cs typeface="Tahoma"/>
              </a:rPr>
              <a:t>olécranienne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ahoma"/>
              <a:buChar char="–"/>
            </a:pPr>
            <a:endParaRPr sz="3300">
              <a:latin typeface="Tahoma"/>
              <a:cs typeface="Tahoma"/>
            </a:endParaRPr>
          </a:p>
          <a:p>
            <a:pPr marL="756285" marR="71755" indent="-287020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Le pli du </a:t>
            </a:r>
            <a:r>
              <a:rPr sz="2400" spc="-5" dirty="0">
                <a:latin typeface="Tahoma"/>
                <a:cs typeface="Tahoma"/>
              </a:rPr>
              <a:t>coude, vu </a:t>
            </a:r>
            <a:r>
              <a:rPr sz="2400" dirty="0">
                <a:latin typeface="Tahoma"/>
                <a:cs typeface="Tahoma"/>
              </a:rPr>
              <a:t>le </a:t>
            </a:r>
            <a:r>
              <a:rPr sz="2400" spc="-5" dirty="0">
                <a:latin typeface="Tahoma"/>
                <a:cs typeface="Tahoma"/>
              </a:rPr>
              <a:t>passage </a:t>
            </a:r>
            <a:r>
              <a:rPr sz="2400" dirty="0">
                <a:latin typeface="Tahoma"/>
                <a:cs typeface="Tahoma"/>
              </a:rPr>
              <a:t>de l’artère humérale </a:t>
            </a:r>
            <a:r>
              <a:rPr sz="2400" spc="-5" dirty="0">
                <a:latin typeface="Tahoma"/>
                <a:cs typeface="Tahoma"/>
              </a:rPr>
              <a:t>et  </a:t>
            </a:r>
            <a:r>
              <a:rPr sz="2400" dirty="0">
                <a:latin typeface="Tahoma"/>
                <a:cs typeface="Tahoma"/>
              </a:rPr>
              <a:t>du nerf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médian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ahoma"/>
              <a:buChar char="–"/>
            </a:pPr>
            <a:endParaRPr sz="3300">
              <a:latin typeface="Tahoma"/>
              <a:cs typeface="Tahoma"/>
            </a:endParaRPr>
          </a:p>
          <a:p>
            <a:pPr marL="756285" marR="819150" indent="-287020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Tahoma"/>
                <a:cs typeface="Tahoma"/>
              </a:rPr>
              <a:t>La </a:t>
            </a:r>
            <a:r>
              <a:rPr sz="2400" spc="-5" dirty="0">
                <a:latin typeface="Tahoma"/>
                <a:cs typeface="Tahoma"/>
              </a:rPr>
              <a:t>face postérieure </a:t>
            </a:r>
            <a:r>
              <a:rPr sz="2400" dirty="0">
                <a:latin typeface="Tahoma"/>
                <a:cs typeface="Tahoma"/>
              </a:rPr>
              <a:t>de la </a:t>
            </a:r>
            <a:r>
              <a:rPr sz="2400" spc="-5" dirty="0">
                <a:latin typeface="Tahoma"/>
                <a:cs typeface="Tahoma"/>
              </a:rPr>
              <a:t>tête </a:t>
            </a:r>
            <a:r>
              <a:rPr sz="2400" dirty="0">
                <a:latin typeface="Tahoma"/>
                <a:cs typeface="Tahoma"/>
              </a:rPr>
              <a:t>du péroné, lieu de  passage du nerf </a:t>
            </a:r>
            <a:r>
              <a:rPr sz="2400" spc="-5" dirty="0">
                <a:latin typeface="Tahoma"/>
                <a:cs typeface="Tahoma"/>
              </a:rPr>
              <a:t>sciatique </a:t>
            </a:r>
            <a:r>
              <a:rPr sz="2400" dirty="0">
                <a:latin typeface="Tahoma"/>
                <a:cs typeface="Tahoma"/>
              </a:rPr>
              <a:t>poplité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externe.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3625" y="252476"/>
            <a:ext cx="5737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4B"/>
                </a:solidFill>
                <a:latin typeface="Tahoma"/>
                <a:cs typeface="Tahoma"/>
              </a:rPr>
              <a:t>CONFECTION D’UNE IMMOBILISATION PLATREE </a:t>
            </a:r>
            <a:r>
              <a:rPr sz="2000" dirty="0">
                <a:solidFill>
                  <a:srgbClr val="00004B"/>
                </a:solidFill>
                <a:latin typeface="Tahoma"/>
                <a:cs typeface="Tahoma"/>
              </a:rPr>
              <a:t>–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</a:t>
            </a:r>
            <a:r>
              <a:rPr spc="-65" dirty="0"/>
              <a:t> </a:t>
            </a:r>
            <a:r>
              <a:rPr dirty="0"/>
              <a:t>Matériel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0426"/>
            <a:ext cx="71431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ahoma"/>
                <a:cs typeface="Tahoma"/>
              </a:rPr>
              <a:t>Jersey </a:t>
            </a:r>
            <a:r>
              <a:rPr sz="3200" spc="-5" dirty="0">
                <a:latin typeface="Tahoma"/>
                <a:cs typeface="Tahoma"/>
              </a:rPr>
              <a:t>tubulaire </a:t>
            </a:r>
            <a:r>
              <a:rPr sz="3200" spc="5" dirty="0">
                <a:latin typeface="Tahoma"/>
                <a:cs typeface="Tahoma"/>
              </a:rPr>
              <a:t>de </a:t>
            </a:r>
            <a:r>
              <a:rPr sz="3200" dirty="0">
                <a:latin typeface="Tahoma"/>
                <a:cs typeface="Tahoma"/>
              </a:rPr>
              <a:t>différents diamètres  adaptés à la région à</a:t>
            </a:r>
            <a:r>
              <a:rPr sz="3200" spc="-6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immobilisé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573" y="2564904"/>
            <a:ext cx="3361308" cy="3573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017" y="2728175"/>
            <a:ext cx="3774313" cy="3437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3625" y="252476"/>
            <a:ext cx="5737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4B"/>
                </a:solidFill>
                <a:latin typeface="Tahoma"/>
                <a:cs typeface="Tahoma"/>
              </a:rPr>
              <a:t>CONFECTION D’UNE IMMOBILISATION PLATREE </a:t>
            </a:r>
            <a:r>
              <a:rPr sz="2000" dirty="0">
                <a:solidFill>
                  <a:srgbClr val="00004B"/>
                </a:solidFill>
                <a:latin typeface="Tahoma"/>
                <a:cs typeface="Tahoma"/>
              </a:rPr>
              <a:t>–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761" y="557225"/>
            <a:ext cx="12585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Le</a:t>
            </a:r>
            <a:r>
              <a:rPr sz="2000" spc="-80" dirty="0"/>
              <a:t> </a:t>
            </a:r>
            <a:r>
              <a:rPr sz="2000" dirty="0"/>
              <a:t>Matériel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535940" y="1533118"/>
            <a:ext cx="5146040" cy="1196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sz="3200" spc="-5" dirty="0">
                <a:latin typeface="Tahoma"/>
                <a:cs typeface="Tahoma"/>
              </a:rPr>
              <a:t>Protéger </a:t>
            </a:r>
            <a:r>
              <a:rPr sz="3200" dirty="0">
                <a:latin typeface="Tahoma"/>
                <a:cs typeface="Tahoma"/>
              </a:rPr>
              <a:t>les points d’appui  (ouate ou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softband)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8749" y="3796531"/>
            <a:ext cx="3298840" cy="2124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3933025"/>
            <a:ext cx="1872233" cy="1872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9810" y="3729964"/>
            <a:ext cx="2088261" cy="2088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3625" y="176276"/>
            <a:ext cx="5737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4B"/>
                </a:solidFill>
                <a:latin typeface="Tahoma"/>
                <a:cs typeface="Tahoma"/>
              </a:rPr>
              <a:t>CONFECTION D’UNE IMMOBILISATION PLATREE </a:t>
            </a:r>
            <a:r>
              <a:rPr sz="2000" dirty="0">
                <a:solidFill>
                  <a:srgbClr val="00004B"/>
                </a:solidFill>
                <a:latin typeface="Tahoma"/>
                <a:cs typeface="Tahoma"/>
              </a:rPr>
              <a:t>–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761" y="607517"/>
            <a:ext cx="12585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004B"/>
                </a:solidFill>
                <a:latin typeface="Tahoma"/>
                <a:cs typeface="Tahoma"/>
              </a:rPr>
              <a:t>Le</a:t>
            </a:r>
            <a:r>
              <a:rPr sz="2000" spc="-80" dirty="0">
                <a:solidFill>
                  <a:srgbClr val="00004B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004B"/>
                </a:solidFill>
                <a:latin typeface="Tahoma"/>
                <a:cs typeface="Tahoma"/>
              </a:rPr>
              <a:t>Matériel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30426"/>
            <a:ext cx="53930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ahoma"/>
                <a:cs typeface="Tahoma"/>
              </a:rPr>
              <a:t>Bandes </a:t>
            </a:r>
            <a:r>
              <a:rPr sz="3200" dirty="0">
                <a:latin typeface="Tahoma"/>
                <a:cs typeface="Tahoma"/>
              </a:rPr>
              <a:t>de plâtre ou </a:t>
            </a:r>
            <a:r>
              <a:rPr sz="3200" spc="-5" dirty="0">
                <a:latin typeface="Tahoma"/>
                <a:cs typeface="Tahoma"/>
              </a:rPr>
              <a:t>en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résine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582" y="2852927"/>
            <a:ext cx="1930481" cy="2078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33455" y="2921548"/>
            <a:ext cx="1793278" cy="1765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31055" y="2599435"/>
            <a:ext cx="2146300" cy="264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304800"/>
            <a:ext cx="276072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spc="-5" dirty="0"/>
              <a:t>Sommaire</a:t>
            </a:r>
            <a:r>
              <a:rPr lang="fr-FR" spc="-5" dirty="0"/>
              <a:t> 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74370" y="1258671"/>
            <a:ext cx="6651625" cy="40868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Tahoma"/>
                <a:cs typeface="Tahoma"/>
              </a:rPr>
              <a:t>DEFINITION </a:t>
            </a:r>
            <a:r>
              <a:rPr sz="1400" dirty="0">
                <a:latin typeface="Tahoma"/>
                <a:cs typeface="Tahoma"/>
              </a:rPr>
              <a:t>–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GENERALITES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Tahoma"/>
                <a:cs typeface="Tahoma"/>
              </a:rPr>
              <a:t>INDICATIONS</a:t>
            </a: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Tahoma"/>
                <a:cs typeface="Tahoma"/>
              </a:rPr>
              <a:t>LEGISLATION</a:t>
            </a:r>
            <a:endParaRPr sz="14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Tahoma"/>
                <a:cs typeface="Tahoma"/>
              </a:rPr>
              <a:t>AVANTAGES ET INCONVENIENTS DE LA CONTENTION PLATREE ou</a:t>
            </a:r>
            <a:r>
              <a:rPr sz="1400" spc="-17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RESINEUSE</a:t>
            </a: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Tahoma"/>
                <a:cs typeface="Tahoma"/>
              </a:rPr>
              <a:t>CONFECTION </a:t>
            </a:r>
            <a:r>
              <a:rPr sz="1400" spc="-5" dirty="0">
                <a:latin typeface="Tahoma"/>
                <a:cs typeface="Tahoma"/>
              </a:rPr>
              <a:t>D’UNE </a:t>
            </a:r>
            <a:r>
              <a:rPr sz="1400" dirty="0">
                <a:latin typeface="Tahoma"/>
                <a:cs typeface="Tahoma"/>
              </a:rPr>
              <a:t>IMMOBILISATION PLATREE ou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RESINEUSE</a:t>
            </a:r>
          </a:p>
          <a:p>
            <a:pPr marL="756285" lvl="1" indent="-287020">
              <a:lnSpc>
                <a:spcPct val="100000"/>
              </a:lnSpc>
              <a:spcBef>
                <a:spcPts val="245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5" dirty="0">
                <a:latin typeface="Tahoma"/>
                <a:cs typeface="Tahoma"/>
              </a:rPr>
              <a:t>Principe de</a:t>
            </a:r>
            <a:r>
              <a:rPr sz="100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l’immobilisation</a:t>
            </a:r>
            <a:endParaRPr sz="1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5" dirty="0">
                <a:latin typeface="Tahoma"/>
                <a:cs typeface="Tahoma"/>
              </a:rPr>
              <a:t>Les grandes</a:t>
            </a:r>
            <a:r>
              <a:rPr sz="1000" spc="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règles</a:t>
            </a:r>
            <a:endParaRPr sz="1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5" dirty="0">
                <a:latin typeface="Tahoma"/>
                <a:cs typeface="Tahoma"/>
              </a:rPr>
              <a:t>Le matériel</a:t>
            </a:r>
            <a:endParaRPr sz="1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5" dirty="0">
                <a:latin typeface="Tahoma"/>
                <a:cs typeface="Tahoma"/>
              </a:rPr>
              <a:t>Application d’une contention plâtrée ou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résineuse</a:t>
            </a:r>
            <a:endParaRPr sz="1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Tahoma"/>
                <a:cs typeface="Tahoma"/>
              </a:rPr>
              <a:t>COMPLICATIONS</a:t>
            </a:r>
          </a:p>
          <a:p>
            <a:pPr marL="756285" lvl="1" indent="-287020">
              <a:lnSpc>
                <a:spcPct val="100000"/>
              </a:lnSpc>
              <a:spcBef>
                <a:spcPts val="245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5" dirty="0">
                <a:latin typeface="Tahoma"/>
                <a:cs typeface="Tahoma"/>
              </a:rPr>
              <a:t>Complications</a:t>
            </a:r>
            <a:r>
              <a:rPr sz="1000" spc="-1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immédiates</a:t>
            </a:r>
            <a:endParaRPr sz="1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5" dirty="0">
                <a:latin typeface="Tahoma"/>
                <a:cs typeface="Tahoma"/>
              </a:rPr>
              <a:t>Complications secondaires précoces</a:t>
            </a:r>
            <a:endParaRPr sz="1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5" dirty="0">
                <a:latin typeface="Tahoma"/>
                <a:cs typeface="Tahoma"/>
              </a:rPr>
              <a:t>Complications  secondaires</a:t>
            </a:r>
            <a:r>
              <a:rPr sz="1000" spc="20" dirty="0">
                <a:latin typeface="Tahoma"/>
                <a:cs typeface="Tahoma"/>
              </a:rPr>
              <a:t> </a:t>
            </a:r>
            <a:r>
              <a:rPr sz="1000" spc="-10" dirty="0">
                <a:latin typeface="Tahoma"/>
                <a:cs typeface="Tahoma"/>
              </a:rPr>
              <a:t>tardives</a:t>
            </a:r>
            <a:endParaRPr sz="1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Tahoma"/>
                <a:cs typeface="Tahoma"/>
              </a:rPr>
              <a:t>SURVEILLANCE D’UN PATIENT SOUS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PLATRE</a:t>
            </a:r>
            <a:endParaRPr sz="14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4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10" dirty="0">
                <a:latin typeface="Tahoma"/>
                <a:cs typeface="Tahoma"/>
              </a:rPr>
              <a:t>Surveillance </a:t>
            </a:r>
            <a:r>
              <a:rPr sz="1000" spc="-5" dirty="0">
                <a:latin typeface="Tahoma"/>
                <a:cs typeface="Tahoma"/>
              </a:rPr>
              <a:t>pendant la</a:t>
            </a:r>
            <a:r>
              <a:rPr sz="1000" spc="4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confection</a:t>
            </a:r>
            <a:endParaRPr sz="1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10" dirty="0">
                <a:latin typeface="Tahoma"/>
                <a:cs typeface="Tahoma"/>
              </a:rPr>
              <a:t>Surveillance </a:t>
            </a:r>
            <a:r>
              <a:rPr sz="1000" spc="-5" dirty="0">
                <a:latin typeface="Tahoma"/>
                <a:cs typeface="Tahoma"/>
              </a:rPr>
              <a:t>après la confection du</a:t>
            </a:r>
            <a:r>
              <a:rPr sz="1000" spc="6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plâtre</a:t>
            </a:r>
            <a:endParaRPr sz="1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10" dirty="0">
                <a:latin typeface="Tahoma"/>
                <a:cs typeface="Tahoma"/>
              </a:rPr>
              <a:t>Surveillance </a:t>
            </a:r>
            <a:r>
              <a:rPr sz="1000" spc="-5" dirty="0">
                <a:latin typeface="Tahoma"/>
                <a:cs typeface="Tahoma"/>
              </a:rPr>
              <a:t>après l’ablation du</a:t>
            </a:r>
            <a:r>
              <a:rPr sz="1000" spc="35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plâtre</a:t>
            </a:r>
            <a:endParaRPr sz="10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1000" spc="-5" dirty="0">
                <a:latin typeface="Tahoma"/>
                <a:cs typeface="Tahoma"/>
              </a:rPr>
              <a:t>Education du patient = que dire au patient porteur d’une immobilisation</a:t>
            </a:r>
            <a:r>
              <a:rPr sz="1000" spc="120" dirty="0">
                <a:latin typeface="Tahoma"/>
                <a:cs typeface="Tahoma"/>
              </a:rPr>
              <a:t> </a:t>
            </a:r>
            <a:r>
              <a:rPr sz="1000" spc="-5" dirty="0">
                <a:latin typeface="Tahoma"/>
                <a:cs typeface="Tahoma"/>
              </a:rPr>
              <a:t>plâtrée</a:t>
            </a:r>
            <a:endParaRPr sz="10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34"/>
              </a:spcBef>
              <a:buChar char="•"/>
              <a:tabLst>
                <a:tab pos="354965" algn="l"/>
                <a:tab pos="355600" algn="l"/>
              </a:tabLst>
            </a:pPr>
            <a:r>
              <a:rPr sz="1400" dirty="0">
                <a:latin typeface="Tahoma"/>
                <a:cs typeface="Tahoma"/>
              </a:rPr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2265" y="416178"/>
            <a:ext cx="3117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COMPLICATIONS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4370" y="1155319"/>
            <a:ext cx="731012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ahoma"/>
                <a:cs typeface="Tahoma"/>
              </a:rPr>
              <a:t>Complications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immédiates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Immobilisation </a:t>
            </a:r>
            <a:r>
              <a:rPr sz="2400" spc="-5" dirty="0">
                <a:latin typeface="Tahoma"/>
                <a:cs typeface="Tahoma"/>
              </a:rPr>
              <a:t>en </a:t>
            </a:r>
            <a:r>
              <a:rPr sz="2400" dirty="0">
                <a:latin typeface="Tahoma"/>
                <a:cs typeface="Tahoma"/>
              </a:rPr>
              <a:t>mauvaise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position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Immobilisation avec une mauvaise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réduction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ahoma"/>
                <a:cs typeface="Tahoma"/>
              </a:rPr>
              <a:t>Complications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secondaires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Déplacement sous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plâtre</a:t>
            </a:r>
            <a:endParaRPr sz="2400">
              <a:latin typeface="Tahoma"/>
              <a:cs typeface="Tahoma"/>
            </a:endParaRPr>
          </a:p>
          <a:p>
            <a:pPr marL="408940" indent="-396240">
              <a:lnSpc>
                <a:spcPct val="100000"/>
              </a:lnSpc>
              <a:buChar char="-"/>
              <a:tabLst>
                <a:tab pos="408305" algn="l"/>
                <a:tab pos="408940" algn="l"/>
              </a:tabLst>
            </a:pPr>
            <a:r>
              <a:rPr sz="2400" spc="-5" dirty="0">
                <a:latin typeface="Tahoma"/>
                <a:cs typeface="Tahoma"/>
              </a:rPr>
              <a:t>Compression sous </a:t>
            </a:r>
            <a:r>
              <a:rPr sz="2400" dirty="0">
                <a:latin typeface="Tahoma"/>
                <a:cs typeface="Tahoma"/>
              </a:rPr>
              <a:t>plâtre </a:t>
            </a:r>
            <a:r>
              <a:rPr sz="2400" spc="-5" dirty="0">
                <a:latin typeface="Tahoma"/>
                <a:cs typeface="Tahoma"/>
              </a:rPr>
              <a:t>(peau, </a:t>
            </a:r>
            <a:r>
              <a:rPr sz="2400" dirty="0">
                <a:latin typeface="Tahoma"/>
                <a:cs typeface="Tahoma"/>
              </a:rPr>
              <a:t>nerf, artère,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veine)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Complications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thromboemboliques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ahoma"/>
                <a:cs typeface="Tahoma"/>
              </a:rPr>
              <a:t>Complications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tardives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Raideur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articulaire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Amyotrophie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Cals</a:t>
            </a:r>
            <a:r>
              <a:rPr sz="2400" spc="-5" dirty="0">
                <a:latin typeface="Tahoma"/>
                <a:cs typeface="Tahoma"/>
              </a:rPr>
              <a:t> vicieux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Retard de </a:t>
            </a:r>
            <a:r>
              <a:rPr sz="2400" spc="-5" dirty="0">
                <a:latin typeface="Tahoma"/>
                <a:cs typeface="Tahoma"/>
              </a:rPr>
              <a:t>consolidation et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pseudarthroses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Algodystrophie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" y="457200"/>
            <a:ext cx="816864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08960" marR="5080" indent="-18034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Complications immédiates :  </a:t>
            </a:r>
            <a:r>
              <a:rPr sz="2800" spc="-10" dirty="0"/>
              <a:t>Immobilisation</a:t>
            </a:r>
            <a:r>
              <a:rPr sz="2800" spc="5" dirty="0"/>
              <a:t> </a:t>
            </a:r>
            <a:r>
              <a:rPr sz="2800" spc="-5" dirty="0"/>
              <a:t>inadaptée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8417"/>
            <a:ext cx="7783830" cy="36849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Immobilisation </a:t>
            </a:r>
            <a:r>
              <a:rPr sz="2400" spc="-5" dirty="0">
                <a:latin typeface="Tahoma"/>
                <a:cs typeface="Tahoma"/>
              </a:rPr>
              <a:t>en </a:t>
            </a:r>
            <a:r>
              <a:rPr sz="2400" dirty="0">
                <a:latin typeface="Tahoma"/>
                <a:cs typeface="Tahoma"/>
              </a:rPr>
              <a:t>mauvaise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position</a:t>
            </a:r>
            <a:endParaRPr sz="2400">
              <a:latin typeface="Tahoma"/>
              <a:cs typeface="Tahoma"/>
            </a:endParaRPr>
          </a:p>
          <a:p>
            <a:pPr marL="12700" marR="43180">
              <a:lnSpc>
                <a:spcPct val="100000"/>
              </a:lnSpc>
              <a:spcBef>
                <a:spcPts val="580"/>
              </a:spcBef>
              <a:buChar char="-"/>
              <a:tabLst>
                <a:tab pos="218440" algn="l"/>
              </a:tabLst>
            </a:pPr>
            <a:r>
              <a:rPr sz="2400" dirty="0">
                <a:latin typeface="Tahoma"/>
                <a:cs typeface="Tahoma"/>
              </a:rPr>
              <a:t>Le patient n’est pas immobilisé </a:t>
            </a:r>
            <a:r>
              <a:rPr sz="2400" spc="-5" dirty="0">
                <a:latin typeface="Tahoma"/>
                <a:cs typeface="Tahoma"/>
              </a:rPr>
              <a:t>en </a:t>
            </a:r>
            <a:r>
              <a:rPr sz="2400" dirty="0">
                <a:latin typeface="Tahoma"/>
                <a:cs typeface="Tahoma"/>
              </a:rPr>
              <a:t>position de </a:t>
            </a:r>
            <a:r>
              <a:rPr sz="2400" spc="-5" dirty="0">
                <a:latin typeface="Tahoma"/>
                <a:cs typeface="Tahoma"/>
              </a:rPr>
              <a:t>fonction</a:t>
            </a:r>
            <a:r>
              <a:rPr sz="2400" spc="-1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:  </a:t>
            </a:r>
            <a:r>
              <a:rPr sz="2400" spc="-5" dirty="0">
                <a:latin typeface="Tahoma"/>
                <a:cs typeface="Tahoma"/>
              </a:rPr>
              <a:t>risque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d’enraidissement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buChar char="-"/>
              <a:tabLst>
                <a:tab pos="218440" algn="l"/>
              </a:tabLst>
            </a:pPr>
            <a:r>
              <a:rPr sz="2400" dirty="0">
                <a:latin typeface="Tahoma"/>
                <a:cs typeface="Tahoma"/>
              </a:rPr>
              <a:t>Le patient n’est pas immobilisé </a:t>
            </a:r>
            <a:r>
              <a:rPr sz="2400" spc="-5" dirty="0">
                <a:latin typeface="Tahoma"/>
                <a:cs typeface="Tahoma"/>
              </a:rPr>
              <a:t>correctement </a:t>
            </a:r>
            <a:r>
              <a:rPr sz="2400" dirty="0">
                <a:latin typeface="Tahoma"/>
                <a:cs typeface="Tahoma"/>
              </a:rPr>
              <a:t>: </a:t>
            </a:r>
            <a:r>
              <a:rPr sz="2400" spc="-5" dirty="0">
                <a:latin typeface="Tahoma"/>
                <a:cs typeface="Tahoma"/>
              </a:rPr>
              <a:t>risque</a:t>
            </a:r>
            <a:r>
              <a:rPr sz="2400" spc="-1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  défaut de maintien de la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réduction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ahoma"/>
              <a:cs typeface="Tahoma"/>
            </a:endParaRPr>
          </a:p>
          <a:p>
            <a:pPr marL="355600" marR="403225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Immobilisation avec une mauvaise </a:t>
            </a:r>
            <a:r>
              <a:rPr sz="2400" spc="-5" dirty="0">
                <a:latin typeface="Tahoma"/>
                <a:cs typeface="Tahoma"/>
              </a:rPr>
              <a:t>réduction </a:t>
            </a:r>
            <a:r>
              <a:rPr sz="2400" dirty="0">
                <a:latin typeface="Tahoma"/>
                <a:cs typeface="Tahoma"/>
              </a:rPr>
              <a:t>par  mauvais appréciation du </a:t>
            </a:r>
            <a:r>
              <a:rPr sz="2400" spc="-5" dirty="0">
                <a:latin typeface="Tahoma"/>
                <a:cs typeface="Tahoma"/>
              </a:rPr>
              <a:t>traitement </a:t>
            </a:r>
            <a:r>
              <a:rPr sz="2400" dirty="0">
                <a:latin typeface="Tahoma"/>
                <a:cs typeface="Tahoma"/>
              </a:rPr>
              <a:t>ou </a:t>
            </a:r>
            <a:r>
              <a:rPr sz="2400" spc="-5" dirty="0">
                <a:latin typeface="Tahoma"/>
                <a:cs typeface="Tahoma"/>
              </a:rPr>
              <a:t>difficulté </a:t>
            </a:r>
            <a:r>
              <a:rPr sz="2400" dirty="0">
                <a:latin typeface="Tahoma"/>
                <a:cs typeface="Tahoma"/>
              </a:rPr>
              <a:t>à la  </a:t>
            </a:r>
            <a:r>
              <a:rPr sz="2400" spc="-5" dirty="0">
                <a:latin typeface="Tahoma"/>
                <a:cs typeface="Tahoma"/>
              </a:rPr>
              <a:t>réduction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616966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COMPLICATIONS secondaires</a:t>
            </a:r>
            <a:r>
              <a:rPr sz="2800" spc="50" dirty="0"/>
              <a:t> </a:t>
            </a:r>
            <a:r>
              <a:rPr sz="2800" spc="-5" dirty="0"/>
              <a:t>précoces</a:t>
            </a:r>
            <a:endParaRPr sz="2800" dirty="0"/>
          </a:p>
          <a:p>
            <a:pPr marL="48895">
              <a:lnSpc>
                <a:spcPct val="100000"/>
              </a:lnSpc>
              <a:spcBef>
                <a:spcPts val="5"/>
              </a:spcBef>
            </a:pPr>
            <a:r>
              <a:rPr sz="3200" spc="-5" dirty="0"/>
              <a:t>Déplacement secondaire sous</a:t>
            </a:r>
            <a:r>
              <a:rPr sz="3200" spc="-45" dirty="0"/>
              <a:t> </a:t>
            </a:r>
            <a:r>
              <a:rPr sz="3200" spc="-5" dirty="0"/>
              <a:t>plâtre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1950"/>
            <a:ext cx="8091170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ahoma"/>
                <a:cs typeface="Tahoma"/>
              </a:rPr>
              <a:t>Définition </a:t>
            </a:r>
            <a:r>
              <a:rPr sz="2400" b="1" dirty="0">
                <a:latin typeface="Tahoma"/>
                <a:cs typeface="Tahoma"/>
              </a:rPr>
              <a:t>: </a:t>
            </a:r>
            <a:r>
              <a:rPr sz="2400" b="1" spc="-5" dirty="0">
                <a:latin typeface="Tahoma"/>
                <a:cs typeface="Tahoma"/>
              </a:rPr>
              <a:t>déplacement des fragments osseux </a:t>
            </a:r>
            <a:r>
              <a:rPr sz="2400" b="1" dirty="0">
                <a:latin typeface="Tahoma"/>
                <a:cs typeface="Tahoma"/>
              </a:rPr>
              <a:t>les  </a:t>
            </a:r>
            <a:r>
              <a:rPr sz="2400" b="1" spc="-5" dirty="0">
                <a:latin typeface="Tahoma"/>
                <a:cs typeface="Tahoma"/>
              </a:rPr>
              <a:t>uns </a:t>
            </a:r>
            <a:r>
              <a:rPr sz="2400" b="1" dirty="0">
                <a:latin typeface="Tahoma"/>
                <a:cs typeface="Tahoma"/>
              </a:rPr>
              <a:t>par </a:t>
            </a:r>
            <a:r>
              <a:rPr sz="2400" b="1" spc="-5" dirty="0">
                <a:latin typeface="Tahoma"/>
                <a:cs typeface="Tahoma"/>
              </a:rPr>
              <a:t>rapport </a:t>
            </a:r>
            <a:r>
              <a:rPr sz="2400" b="1" dirty="0">
                <a:latin typeface="Tahoma"/>
                <a:cs typeface="Tahoma"/>
              </a:rPr>
              <a:t>aux autres avant </a:t>
            </a:r>
            <a:r>
              <a:rPr sz="2400" b="1" spc="-5" dirty="0">
                <a:latin typeface="Tahoma"/>
                <a:cs typeface="Tahoma"/>
              </a:rPr>
              <a:t>leur  consolidation.</a:t>
            </a:r>
            <a:endParaRPr sz="24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latin typeface="Tahoma"/>
                <a:cs typeface="Tahoma"/>
              </a:rPr>
              <a:t>Etiologie</a:t>
            </a:r>
            <a:r>
              <a:rPr sz="2400" b="1" spc="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Plâtre </a:t>
            </a:r>
            <a:r>
              <a:rPr sz="2400" dirty="0">
                <a:latin typeface="Tahoma"/>
                <a:cs typeface="Tahoma"/>
              </a:rPr>
              <a:t>devenu </a:t>
            </a:r>
            <a:r>
              <a:rPr sz="2400" spc="-5" dirty="0">
                <a:latin typeface="Tahoma"/>
                <a:cs typeface="Tahoma"/>
              </a:rPr>
              <a:t>trop </a:t>
            </a:r>
            <a:r>
              <a:rPr sz="2400" dirty="0">
                <a:latin typeface="Tahoma"/>
                <a:cs typeface="Tahoma"/>
              </a:rPr>
              <a:t>lâche après la fonte de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l’œdème</a:t>
            </a:r>
            <a:endParaRPr sz="2400">
              <a:latin typeface="Tahoma"/>
              <a:cs typeface="Tahoma"/>
            </a:endParaRPr>
          </a:p>
          <a:p>
            <a:pPr marL="355600" marR="250190" indent="-343535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Quand le plâtre n’est pas bien </a:t>
            </a:r>
            <a:r>
              <a:rPr sz="2400" spc="-5" dirty="0">
                <a:latin typeface="Tahoma"/>
                <a:cs typeface="Tahoma"/>
              </a:rPr>
              <a:t>réalisé et </a:t>
            </a:r>
            <a:r>
              <a:rPr sz="2400" dirty="0">
                <a:latin typeface="Tahoma"/>
                <a:cs typeface="Tahoma"/>
              </a:rPr>
              <a:t>le </a:t>
            </a:r>
            <a:r>
              <a:rPr sz="2400" spc="-5" dirty="0">
                <a:latin typeface="Tahoma"/>
                <a:cs typeface="Tahoma"/>
              </a:rPr>
              <a:t>joue </a:t>
            </a:r>
            <a:r>
              <a:rPr sz="2400" dirty="0">
                <a:latin typeface="Tahoma"/>
                <a:cs typeface="Tahoma"/>
              </a:rPr>
              <a:t>pas </a:t>
            </a:r>
            <a:r>
              <a:rPr sz="2400" spc="-5" dirty="0">
                <a:latin typeface="Tahoma"/>
                <a:cs typeface="Tahoma"/>
              </a:rPr>
              <a:t>son  rôle </a:t>
            </a:r>
            <a:r>
              <a:rPr sz="2400" dirty="0">
                <a:latin typeface="Tahoma"/>
                <a:cs typeface="Tahoma"/>
              </a:rPr>
              <a:t>de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contention</a:t>
            </a:r>
            <a:endParaRPr sz="2400">
              <a:latin typeface="Tahoma"/>
              <a:cs typeface="Tahoma"/>
            </a:endParaRPr>
          </a:p>
          <a:p>
            <a:pPr marL="355600" marR="207645" indent="-343535">
              <a:lnSpc>
                <a:spcPct val="100000"/>
              </a:lnSpc>
              <a:spcBef>
                <a:spcPts val="580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Plâtre devenu inefficace car fragilisé </a:t>
            </a:r>
            <a:r>
              <a:rPr sz="2400" dirty="0">
                <a:latin typeface="Tahoma"/>
                <a:cs typeface="Tahoma"/>
              </a:rPr>
              <a:t>par de l’eau ou des  appuis </a:t>
            </a:r>
            <a:r>
              <a:rPr sz="2400" spc="-5" dirty="0">
                <a:latin typeface="Tahoma"/>
                <a:cs typeface="Tahoma"/>
              </a:rPr>
              <a:t>répétés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(marche)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8192" y="457200"/>
            <a:ext cx="7543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285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COMPLICATIONS SECONDAIRES</a:t>
            </a:r>
            <a:r>
              <a:rPr sz="2800" dirty="0"/>
              <a:t> </a:t>
            </a:r>
            <a:r>
              <a:rPr sz="2800" spc="-10" dirty="0"/>
              <a:t>PRECOCES</a:t>
            </a:r>
            <a:endParaRPr sz="2800" dirty="0"/>
          </a:p>
          <a:p>
            <a:pPr marL="1255395" algn="ctr">
              <a:lnSpc>
                <a:spcPct val="100000"/>
              </a:lnSpc>
              <a:spcBef>
                <a:spcPts val="5"/>
              </a:spcBef>
            </a:pPr>
            <a:r>
              <a:rPr sz="2800" spc="-5" dirty="0"/>
              <a:t>Déplacement secondaire sous</a:t>
            </a:r>
            <a:r>
              <a:rPr sz="2800" spc="-30" dirty="0"/>
              <a:t> </a:t>
            </a:r>
            <a:r>
              <a:rPr sz="2800" spc="-5" dirty="0"/>
              <a:t>plâtre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17"/>
            <a:ext cx="8028305" cy="45624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latin typeface="Tahoma"/>
                <a:cs typeface="Tahoma"/>
              </a:rPr>
              <a:t>Conséquences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ahoma"/>
                <a:cs typeface="Tahoma"/>
              </a:rPr>
              <a:t>Le membre peut </a:t>
            </a:r>
            <a:r>
              <a:rPr sz="2400" spc="-10" dirty="0">
                <a:latin typeface="Tahoma"/>
                <a:cs typeface="Tahoma"/>
              </a:rPr>
              <a:t>se </a:t>
            </a:r>
            <a:r>
              <a:rPr sz="2400" dirty="0">
                <a:latin typeface="Tahoma"/>
                <a:cs typeface="Tahoma"/>
              </a:rPr>
              <a:t>mobiliser à </a:t>
            </a:r>
            <a:r>
              <a:rPr sz="2400" spc="-5" dirty="0">
                <a:latin typeface="Tahoma"/>
                <a:cs typeface="Tahoma"/>
              </a:rPr>
              <a:t>l’intérieur </a:t>
            </a:r>
            <a:r>
              <a:rPr sz="2400" dirty="0">
                <a:latin typeface="Tahoma"/>
                <a:cs typeface="Tahoma"/>
              </a:rPr>
              <a:t>du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plâtre.</a:t>
            </a:r>
            <a:endParaRPr sz="2400">
              <a:latin typeface="Tahoma"/>
              <a:cs typeface="Tahoma"/>
            </a:endParaRPr>
          </a:p>
          <a:p>
            <a:pPr marL="12700" marR="17526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ahoma"/>
                <a:cs typeface="Tahoma"/>
              </a:rPr>
              <a:t>La </a:t>
            </a:r>
            <a:r>
              <a:rPr sz="2400" spc="-5" dirty="0">
                <a:latin typeface="Tahoma"/>
                <a:cs typeface="Tahoma"/>
              </a:rPr>
              <a:t>fracture </a:t>
            </a:r>
            <a:r>
              <a:rPr sz="2400" dirty="0">
                <a:latin typeface="Tahoma"/>
                <a:cs typeface="Tahoma"/>
              </a:rPr>
              <a:t>mobile ne </a:t>
            </a:r>
            <a:r>
              <a:rPr sz="2400" spc="-5" dirty="0">
                <a:latin typeface="Tahoma"/>
                <a:cs typeface="Tahoma"/>
              </a:rPr>
              <a:t>consolide </a:t>
            </a:r>
            <a:r>
              <a:rPr sz="2400" dirty="0">
                <a:latin typeface="Tahoma"/>
                <a:cs typeface="Tahoma"/>
              </a:rPr>
              <a:t>pas ou </a:t>
            </a:r>
            <a:r>
              <a:rPr sz="2400" spc="-5" dirty="0">
                <a:latin typeface="Tahoma"/>
                <a:cs typeface="Tahoma"/>
              </a:rPr>
              <a:t>se consolide </a:t>
            </a:r>
            <a:r>
              <a:rPr sz="2400" dirty="0">
                <a:latin typeface="Tahoma"/>
                <a:cs typeface="Tahoma"/>
              </a:rPr>
              <a:t>mal =  </a:t>
            </a:r>
            <a:r>
              <a:rPr sz="2400" spc="-5" dirty="0">
                <a:latin typeface="Tahoma"/>
                <a:cs typeface="Tahoma"/>
              </a:rPr>
              <a:t>création </a:t>
            </a:r>
            <a:r>
              <a:rPr sz="2400" dirty="0">
                <a:latin typeface="Tahoma"/>
                <a:cs typeface="Tahoma"/>
              </a:rPr>
              <a:t>d’un </a:t>
            </a:r>
            <a:r>
              <a:rPr sz="2400" spc="-5" dirty="0">
                <a:latin typeface="Tahoma"/>
                <a:cs typeface="Tahoma"/>
              </a:rPr>
              <a:t>cal vicieux </a:t>
            </a:r>
            <a:r>
              <a:rPr sz="2400" dirty="0">
                <a:latin typeface="Tahoma"/>
                <a:cs typeface="Tahoma"/>
              </a:rPr>
              <a:t>qui peut avoir de graves  </a:t>
            </a:r>
            <a:r>
              <a:rPr sz="2400" spc="-5" dirty="0">
                <a:latin typeface="Tahoma"/>
                <a:cs typeface="Tahoma"/>
              </a:rPr>
              <a:t>conséquences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fonctionnelles.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ahoma"/>
                <a:cs typeface="Tahoma"/>
              </a:rPr>
              <a:t>Prévention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ahoma"/>
                <a:cs typeface="Tahoma"/>
              </a:rPr>
              <a:t>Contrôle </a:t>
            </a:r>
            <a:r>
              <a:rPr sz="2400" spc="-5" dirty="0">
                <a:latin typeface="Tahoma"/>
                <a:cs typeface="Tahoma"/>
              </a:rPr>
              <a:t>radiologiques </a:t>
            </a:r>
            <a:r>
              <a:rPr sz="2400" dirty="0">
                <a:latin typeface="Tahoma"/>
                <a:cs typeface="Tahoma"/>
              </a:rPr>
              <a:t>après la pose du plâtre </a:t>
            </a:r>
            <a:r>
              <a:rPr sz="2400" spc="-10" dirty="0">
                <a:latin typeface="Tahoma"/>
                <a:cs typeface="Tahoma"/>
              </a:rPr>
              <a:t>et </a:t>
            </a:r>
            <a:r>
              <a:rPr sz="2400" dirty="0">
                <a:latin typeface="Tahoma"/>
                <a:cs typeface="Tahoma"/>
              </a:rPr>
              <a:t>durant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temps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d’immobilisation.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Tahoma"/>
                <a:cs typeface="Tahoma"/>
              </a:rPr>
              <a:t>Consolidation du plâtre </a:t>
            </a:r>
            <a:r>
              <a:rPr sz="2400" spc="-5" dirty="0">
                <a:latin typeface="Tahoma"/>
                <a:cs typeface="Tahoma"/>
              </a:rPr>
              <a:t>s’il devient trop </a:t>
            </a:r>
            <a:r>
              <a:rPr sz="2400" dirty="0">
                <a:latin typeface="Tahoma"/>
                <a:cs typeface="Tahoma"/>
              </a:rPr>
              <a:t>lâche ou </a:t>
            </a:r>
            <a:r>
              <a:rPr sz="2400" spc="-5" dirty="0">
                <a:latin typeface="Tahoma"/>
                <a:cs typeface="Tahoma"/>
              </a:rPr>
              <a:t>trop</a:t>
            </a:r>
            <a:r>
              <a:rPr sz="2400" spc="-1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mince  ou </a:t>
            </a:r>
            <a:r>
              <a:rPr sz="2400" spc="-5" dirty="0">
                <a:latin typeface="Tahoma"/>
                <a:cs typeface="Tahoma"/>
              </a:rPr>
              <a:t>confection </a:t>
            </a:r>
            <a:r>
              <a:rPr sz="2400" dirty="0">
                <a:latin typeface="Tahoma"/>
                <a:cs typeface="Tahoma"/>
              </a:rPr>
              <a:t>d’un nouveau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plâtre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533400"/>
            <a:ext cx="628269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2520" marR="5080" indent="-110045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Complications secondaires </a:t>
            </a:r>
            <a:r>
              <a:rPr sz="3200" dirty="0"/>
              <a:t>précoces :  </a:t>
            </a:r>
            <a:r>
              <a:rPr sz="3200" spc="-5" dirty="0"/>
              <a:t>compression </a:t>
            </a:r>
            <a:r>
              <a:rPr sz="3200" dirty="0"/>
              <a:t>sous</a:t>
            </a:r>
            <a:r>
              <a:rPr sz="3200" spc="-45" dirty="0"/>
              <a:t> </a:t>
            </a:r>
            <a:r>
              <a:rPr sz="3200" dirty="0"/>
              <a:t>plâtre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732610"/>
            <a:ext cx="7948930" cy="376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Compression possible de </a:t>
            </a:r>
            <a:r>
              <a:rPr sz="2400" spc="-5" dirty="0">
                <a:latin typeface="Tahoma"/>
                <a:cs typeface="Tahoma"/>
              </a:rPr>
              <a:t>tous </a:t>
            </a:r>
            <a:r>
              <a:rPr sz="2400" dirty="0">
                <a:latin typeface="Tahoma"/>
                <a:cs typeface="Tahoma"/>
              </a:rPr>
              <a:t>les </a:t>
            </a:r>
            <a:r>
              <a:rPr sz="2400" spc="-5" dirty="0">
                <a:latin typeface="Tahoma"/>
                <a:cs typeface="Tahoma"/>
              </a:rPr>
              <a:t>tissus entourant </a:t>
            </a:r>
            <a:r>
              <a:rPr sz="2400" dirty="0">
                <a:latin typeface="Tahoma"/>
                <a:cs typeface="Tahoma"/>
              </a:rPr>
              <a:t>l’os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et</a:t>
            </a:r>
            <a:endParaRPr sz="2400" dirty="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les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articulations</a:t>
            </a:r>
          </a:p>
          <a:p>
            <a:pPr>
              <a:lnSpc>
                <a:spcPct val="100000"/>
              </a:lnSpc>
            </a:pPr>
            <a:endParaRPr sz="33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Tahoma"/>
                <a:cs typeface="Tahoma"/>
              </a:rPr>
              <a:t>Etiologie</a:t>
            </a:r>
            <a:r>
              <a:rPr sz="2200" b="1" spc="1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:</a:t>
            </a:r>
            <a:endParaRPr sz="22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Char char="-"/>
              <a:tabLst>
                <a:tab pos="354965" algn="l"/>
                <a:tab pos="355600" algn="l"/>
              </a:tabLst>
            </a:pPr>
            <a:r>
              <a:rPr sz="2200" spc="-10" dirty="0">
                <a:latin typeface="Tahoma"/>
                <a:cs typeface="Tahoma"/>
              </a:rPr>
              <a:t>Plâtre </a:t>
            </a:r>
            <a:r>
              <a:rPr sz="2200" spc="-5" dirty="0">
                <a:latin typeface="Tahoma"/>
                <a:cs typeface="Tahoma"/>
              </a:rPr>
              <a:t>initialement </a:t>
            </a:r>
            <a:r>
              <a:rPr sz="2200" spc="-10" dirty="0">
                <a:latin typeface="Tahoma"/>
                <a:cs typeface="Tahoma"/>
              </a:rPr>
              <a:t>trop</a:t>
            </a:r>
            <a:r>
              <a:rPr sz="2200" spc="2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serré</a:t>
            </a:r>
            <a:endParaRPr sz="22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har char="-"/>
              <a:tabLst>
                <a:tab pos="354965" algn="l"/>
                <a:tab pos="355600" algn="l"/>
              </a:tabLst>
            </a:pPr>
            <a:r>
              <a:rPr sz="2200" spc="-5" dirty="0">
                <a:latin typeface="Tahoma"/>
                <a:cs typeface="Tahoma"/>
              </a:rPr>
              <a:t>Apparition secondaire d’un</a:t>
            </a:r>
            <a:r>
              <a:rPr sz="2200" spc="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œdème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ahoma"/>
              <a:cs typeface="Tahoma"/>
            </a:endParaRPr>
          </a:p>
          <a:p>
            <a:pPr marL="355600" marR="538480" indent="-342900">
              <a:lnSpc>
                <a:spcPct val="100499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Attention aux malades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qui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peuvent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se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plaindre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: enfants en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bas  âge/personnes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âgées /troubles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conscience (coma)/ déficiences  mentales…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862763"/>
            <a:ext cx="75438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0" marR="5080" indent="-108712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Complications secondaires précoces </a:t>
            </a:r>
            <a:r>
              <a:rPr sz="2800" dirty="0"/>
              <a:t>:  </a:t>
            </a:r>
            <a:r>
              <a:rPr sz="2800" spc="-5" dirty="0"/>
              <a:t>Compressions</a:t>
            </a:r>
            <a:r>
              <a:rPr sz="2800" spc="-30" dirty="0"/>
              <a:t> </a:t>
            </a:r>
            <a:r>
              <a:rPr sz="2800" spc="-5" dirty="0"/>
              <a:t>veineuses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66684"/>
            <a:ext cx="5921375" cy="386842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30"/>
              </a:spcBef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Tahoma"/>
                <a:cs typeface="Tahoma"/>
              </a:rPr>
              <a:t>Signes</a:t>
            </a:r>
            <a:endParaRPr sz="2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Char char="-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Douleur</a:t>
            </a:r>
            <a:endParaRPr sz="2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25"/>
              </a:spcBef>
              <a:buChar char="-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Chaleur et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fourmillement</a:t>
            </a:r>
            <a:endParaRPr sz="2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Char char="-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Œdème douloureux des</a:t>
            </a:r>
            <a:r>
              <a:rPr sz="2200" spc="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extrémités</a:t>
            </a:r>
            <a:endParaRPr sz="2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Char char="-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Cyanose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latin typeface="Tahoma"/>
                <a:cs typeface="Tahoma"/>
              </a:rPr>
              <a:t>CAT</a:t>
            </a:r>
            <a:endParaRPr sz="20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484"/>
              </a:spcBef>
              <a:buChar char="-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Surélever </a:t>
            </a:r>
            <a:r>
              <a:rPr sz="2000" dirty="0">
                <a:latin typeface="Tahoma"/>
                <a:cs typeface="Tahoma"/>
              </a:rPr>
              <a:t>le </a:t>
            </a:r>
            <a:r>
              <a:rPr sz="2000" spc="-5" dirty="0">
                <a:latin typeface="Tahoma"/>
                <a:cs typeface="Tahoma"/>
              </a:rPr>
              <a:t>membre plâtré pour réduire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l’œdème</a:t>
            </a:r>
            <a:endParaRPr sz="20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-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Fendre </a:t>
            </a:r>
            <a:r>
              <a:rPr sz="2000" dirty="0">
                <a:latin typeface="Tahoma"/>
                <a:cs typeface="Tahoma"/>
              </a:rPr>
              <a:t>le plâtre/la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résine</a:t>
            </a:r>
            <a:endParaRPr sz="20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-"/>
              <a:tabLst>
                <a:tab pos="355600" algn="l"/>
                <a:tab pos="356235" algn="l"/>
              </a:tabLst>
            </a:pPr>
            <a:r>
              <a:rPr sz="2000" dirty="0">
                <a:latin typeface="Tahoma"/>
                <a:cs typeface="Tahoma"/>
              </a:rPr>
              <a:t>Refaire le plâtre/la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résine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COMPLICATIONS SECONDAIRES</a:t>
            </a:r>
            <a:r>
              <a:rPr sz="2800" spc="-25" dirty="0"/>
              <a:t> </a:t>
            </a:r>
            <a:r>
              <a:rPr sz="2800" spc="-10" dirty="0"/>
              <a:t>PRECOCES</a:t>
            </a:r>
            <a:endParaRPr sz="2800"/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Syndrome </a:t>
            </a:r>
            <a:r>
              <a:rPr dirty="0"/>
              <a:t>des loges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3175"/>
            <a:ext cx="3880485" cy="40259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b="1" spc="-5" dirty="0">
                <a:latin typeface="Tahoma"/>
                <a:cs typeface="Tahoma"/>
              </a:rPr>
              <a:t>Définition</a:t>
            </a:r>
            <a:endParaRPr sz="2400">
              <a:latin typeface="Tahoma"/>
              <a:cs typeface="Tahoma"/>
            </a:endParaRPr>
          </a:p>
          <a:p>
            <a:pPr marL="355600" marR="5080" indent="-343535">
              <a:lnSpc>
                <a:spcPct val="80000"/>
              </a:lnSpc>
              <a:spcBef>
                <a:spcPts val="72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ahoma"/>
                <a:cs typeface="Tahoma"/>
              </a:rPr>
              <a:t>Augmentation de la pression  tissulaire à l’intérieur des loges  aponévrotiques </a:t>
            </a:r>
            <a:r>
              <a:rPr sz="2000" spc="-5" dirty="0">
                <a:latin typeface="Tahoma"/>
                <a:cs typeface="Tahoma"/>
              </a:rPr>
              <a:t>inextensibles,  </a:t>
            </a:r>
            <a:r>
              <a:rPr sz="2000" dirty="0">
                <a:latin typeface="Tahoma"/>
                <a:cs typeface="Tahoma"/>
              </a:rPr>
              <a:t>responsable de </a:t>
            </a:r>
            <a:r>
              <a:rPr sz="2000" spc="-5" dirty="0">
                <a:latin typeface="Tahoma"/>
                <a:cs typeface="Tahoma"/>
              </a:rPr>
              <a:t>compressions  artérielle, veineuse et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nerveuse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1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latin typeface="Tahoma"/>
                <a:cs typeface="Tahoma"/>
              </a:rPr>
              <a:t>Conséquences</a:t>
            </a:r>
            <a:endParaRPr sz="2200">
              <a:latin typeface="Tahoma"/>
              <a:cs typeface="Tahoma"/>
            </a:endParaRPr>
          </a:p>
          <a:p>
            <a:pPr marL="355600" indent="-343535">
              <a:lnSpc>
                <a:spcPts val="2160"/>
              </a:lnSpc>
              <a:spcBef>
                <a:spcPts val="1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Interruption </a:t>
            </a:r>
            <a:r>
              <a:rPr sz="2000" dirty="0">
                <a:latin typeface="Tahoma"/>
                <a:cs typeface="Tahoma"/>
              </a:rPr>
              <a:t>de la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circulation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artériolaire</a:t>
            </a:r>
            <a:endParaRPr sz="2000">
              <a:latin typeface="Tahoma"/>
              <a:cs typeface="Tahoma"/>
            </a:endParaRPr>
          </a:p>
          <a:p>
            <a:pPr marL="355600" marR="821690" indent="-343535">
              <a:lnSpc>
                <a:spcPct val="8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Nécrose </a:t>
            </a:r>
            <a:r>
              <a:rPr sz="2000" dirty="0">
                <a:latin typeface="Tahoma"/>
                <a:cs typeface="Tahoma"/>
              </a:rPr>
              <a:t>ischémique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des  parties musculaires </a:t>
            </a:r>
            <a:r>
              <a:rPr sz="2000" spc="-5" dirty="0">
                <a:latin typeface="Tahoma"/>
                <a:cs typeface="Tahoma"/>
              </a:rPr>
              <a:t>et  </a:t>
            </a:r>
            <a:r>
              <a:rPr sz="2000" dirty="0">
                <a:latin typeface="Tahoma"/>
                <a:cs typeface="Tahoma"/>
              </a:rPr>
              <a:t>nerveuses</a:t>
            </a:r>
            <a:endParaRPr sz="20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Incidence</a:t>
            </a:r>
            <a:r>
              <a:rPr sz="2000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0000"/>
                </a:solidFill>
                <a:latin typeface="Tahoma"/>
                <a:cs typeface="Tahoma"/>
              </a:rPr>
              <a:t>médico-légale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1658238"/>
            <a:ext cx="3747770" cy="22567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spc="-10" dirty="0">
                <a:latin typeface="Tahoma"/>
                <a:cs typeface="Tahoma"/>
              </a:rPr>
              <a:t>Etiologie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Œdème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Hématome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Plâtre trop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serré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Ou </a:t>
            </a:r>
            <a:r>
              <a:rPr sz="2400" spc="-5" dirty="0">
                <a:latin typeface="Tahoma"/>
                <a:cs typeface="Tahoma"/>
              </a:rPr>
              <a:t>les </a:t>
            </a:r>
            <a:r>
              <a:rPr sz="2400" dirty="0">
                <a:latin typeface="Tahoma"/>
                <a:cs typeface="Tahoma"/>
              </a:rPr>
              <a:t>3 </a:t>
            </a:r>
            <a:r>
              <a:rPr sz="2400" spc="-5" dirty="0">
                <a:latin typeface="Tahoma"/>
                <a:cs typeface="Tahoma"/>
              </a:rPr>
              <a:t>en même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temps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3258" y="4124693"/>
            <a:ext cx="2028824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COMPLICATIONS SECONDAIRES</a:t>
            </a:r>
            <a:r>
              <a:rPr sz="2800" spc="-25" dirty="0"/>
              <a:t> </a:t>
            </a:r>
            <a:r>
              <a:rPr sz="2800" spc="-10" dirty="0"/>
              <a:t>PRECOCES</a:t>
            </a:r>
            <a:endParaRPr sz="28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Syndrome </a:t>
            </a:r>
            <a:r>
              <a:rPr dirty="0"/>
              <a:t>des</a:t>
            </a:r>
            <a:r>
              <a:rPr spc="-10" dirty="0"/>
              <a:t> </a:t>
            </a:r>
            <a:r>
              <a:rPr dirty="0"/>
              <a:t>loges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traitement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/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b="0" dirty="0">
                <a:latin typeface="Tahoma"/>
                <a:cs typeface="Tahoma"/>
              </a:rPr>
              <a:t>Urgence </a:t>
            </a:r>
            <a:r>
              <a:rPr b="0" spc="-5" dirty="0">
                <a:latin typeface="Tahoma"/>
                <a:cs typeface="Tahoma"/>
              </a:rPr>
              <a:t>chirurgicale</a:t>
            </a:r>
            <a:r>
              <a:rPr b="0" spc="-7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délai</a:t>
            </a:r>
          </a:p>
          <a:p>
            <a:pPr marL="355600">
              <a:lnSpc>
                <a:spcPct val="100000"/>
              </a:lnSpc>
            </a:pPr>
            <a:r>
              <a:rPr b="0" dirty="0">
                <a:latin typeface="Tahoma"/>
                <a:cs typeface="Tahoma"/>
              </a:rPr>
              <a:t>&lt; 6</a:t>
            </a:r>
            <a:r>
              <a:rPr b="0" spc="-1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h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b="0" dirty="0">
                <a:latin typeface="Tahoma"/>
                <a:cs typeface="Tahoma"/>
              </a:rPr>
              <a:t>Ablation du</a:t>
            </a:r>
            <a:r>
              <a:rPr b="0" spc="-5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plâtre</a:t>
            </a:r>
          </a:p>
          <a:p>
            <a:pPr marL="355600" marR="1023619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Tahoma"/>
                <a:cs typeface="Tahoma"/>
              </a:rPr>
              <a:t>Aponévrotomie</a:t>
            </a:r>
            <a:r>
              <a:rPr b="0" spc="-8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de  décharge</a:t>
            </a:r>
          </a:p>
          <a:p>
            <a:pPr marL="355600" marR="243204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5" dirty="0">
                <a:latin typeface="Tahoma"/>
                <a:cs typeface="Tahoma"/>
              </a:rPr>
              <a:t>remplissage vasculaire </a:t>
            </a:r>
            <a:r>
              <a:rPr b="0" dirty="0">
                <a:latin typeface="Tahoma"/>
                <a:cs typeface="Tahoma"/>
              </a:rPr>
              <a:t>(  </a:t>
            </a:r>
            <a:r>
              <a:rPr b="0" spc="-5" dirty="0">
                <a:latin typeface="Tahoma"/>
                <a:cs typeface="Tahoma"/>
              </a:rPr>
              <a:t>Nacl </a:t>
            </a:r>
            <a:r>
              <a:rPr b="0" dirty="0">
                <a:latin typeface="Tahoma"/>
                <a:cs typeface="Tahoma"/>
              </a:rPr>
              <a:t>0,9 %, </a:t>
            </a:r>
            <a:r>
              <a:rPr b="0" spc="-5" dirty="0">
                <a:latin typeface="Tahoma"/>
                <a:cs typeface="Tahoma"/>
              </a:rPr>
              <a:t>crush  syndrome</a:t>
            </a:r>
            <a:r>
              <a:rPr b="0" spc="-30" dirty="0">
                <a:latin typeface="Tahoma"/>
                <a:cs typeface="Tahoma"/>
              </a:rPr>
              <a:t> </a:t>
            </a:r>
            <a:r>
              <a:rPr b="0" spc="-5" dirty="0">
                <a:latin typeface="Tahoma"/>
                <a:cs typeface="Tahoma"/>
              </a:rPr>
              <a:t>!)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23029"/>
            <a:ext cx="3802379" cy="366141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b="1" spc="-10" dirty="0">
                <a:latin typeface="Tahoma"/>
                <a:cs typeface="Tahoma"/>
              </a:rPr>
              <a:t>Clinique</a:t>
            </a:r>
            <a:endParaRPr sz="2400">
              <a:latin typeface="Tahoma"/>
              <a:cs typeface="Tahoma"/>
            </a:endParaRPr>
          </a:p>
          <a:p>
            <a:pPr marL="355600" marR="5080" indent="-343535">
              <a:lnSpc>
                <a:spcPct val="80000"/>
              </a:lnSpc>
              <a:spcBef>
                <a:spcPts val="71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Douleur </a:t>
            </a:r>
            <a:r>
              <a:rPr sz="2200" b="1" spc="-5" dirty="0">
                <a:latin typeface="Tahoma"/>
                <a:cs typeface="Tahoma"/>
              </a:rPr>
              <a:t>anormalement  importante </a:t>
            </a:r>
            <a:r>
              <a:rPr sz="2200" spc="-5" dirty="0">
                <a:latin typeface="Tahoma"/>
                <a:cs typeface="Tahoma"/>
              </a:rPr>
              <a:t>à </a:t>
            </a:r>
            <a:r>
              <a:rPr sz="2200" spc="-10" dirty="0">
                <a:latin typeface="Tahoma"/>
                <a:cs typeface="Tahoma"/>
              </a:rPr>
              <a:t>type </a:t>
            </a:r>
            <a:r>
              <a:rPr sz="2200" spc="-5" dirty="0">
                <a:latin typeface="Tahoma"/>
                <a:cs typeface="Tahoma"/>
              </a:rPr>
              <a:t>de  tension, </a:t>
            </a:r>
            <a:r>
              <a:rPr sz="2200" spc="-10" dirty="0">
                <a:latin typeface="Tahoma"/>
                <a:cs typeface="Tahoma"/>
              </a:rPr>
              <a:t>crampes, </a:t>
            </a:r>
            <a:r>
              <a:rPr sz="2200" b="1" spc="-5" dirty="0">
                <a:latin typeface="Tahoma"/>
                <a:cs typeface="Tahoma"/>
              </a:rPr>
              <a:t>majorée  à la</a:t>
            </a:r>
            <a:r>
              <a:rPr sz="2200" b="1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mobilisation</a:t>
            </a:r>
            <a:endParaRPr sz="2200">
              <a:latin typeface="Tahoma"/>
              <a:cs typeface="Tahoma"/>
            </a:endParaRPr>
          </a:p>
          <a:p>
            <a:pPr marL="355600" marR="88900" indent="-343535">
              <a:lnSpc>
                <a:spcPct val="80000"/>
              </a:lnSpc>
              <a:spcBef>
                <a:spcPts val="52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Tahoma"/>
                <a:cs typeface="Tahoma"/>
              </a:rPr>
              <a:t>Puis </a:t>
            </a:r>
            <a:r>
              <a:rPr sz="2200" spc="-5" dirty="0">
                <a:latin typeface="Tahoma"/>
                <a:cs typeface="Tahoma"/>
              </a:rPr>
              <a:t>parésie/paresthésie  (déficit sensitivo-moteur lié  à l’ischémie </a:t>
            </a:r>
            <a:r>
              <a:rPr sz="2200" spc="-10" dirty="0">
                <a:latin typeface="Tahoma"/>
                <a:cs typeface="Tahoma"/>
              </a:rPr>
              <a:t>nerveuse  </a:t>
            </a:r>
            <a:r>
              <a:rPr sz="2200" spc="-5" dirty="0">
                <a:latin typeface="Tahoma"/>
                <a:cs typeface="Tahoma"/>
              </a:rPr>
              <a:t>débutante)</a:t>
            </a:r>
            <a:endParaRPr sz="2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Cyanose</a:t>
            </a:r>
            <a:endParaRPr sz="2200">
              <a:latin typeface="Tahoma"/>
              <a:cs typeface="Tahoma"/>
            </a:endParaRPr>
          </a:p>
          <a:p>
            <a:pPr marL="355600" marR="46990" indent="-343535">
              <a:lnSpc>
                <a:spcPts val="2110"/>
              </a:lnSpc>
              <a:spcBef>
                <a:spcPts val="51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Refroidissement discret des  </a:t>
            </a:r>
            <a:r>
              <a:rPr sz="2200" spc="-10" dirty="0">
                <a:latin typeface="Tahoma"/>
                <a:cs typeface="Tahoma"/>
              </a:rPr>
              <a:t>extrémités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88252" y="1340866"/>
            <a:ext cx="1359534" cy="135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12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COMPLICATIONS SECONDAIRES</a:t>
            </a:r>
            <a:r>
              <a:rPr sz="2800" dirty="0"/>
              <a:t> </a:t>
            </a:r>
            <a:r>
              <a:rPr sz="2800" spc="-10" dirty="0"/>
              <a:t>PRECOCES</a:t>
            </a:r>
            <a:endParaRPr sz="2800"/>
          </a:p>
          <a:p>
            <a:pPr marL="125857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Syndrome </a:t>
            </a:r>
            <a:r>
              <a:rPr dirty="0"/>
              <a:t>des</a:t>
            </a:r>
            <a:r>
              <a:rPr spc="-5" dirty="0"/>
              <a:t> </a:t>
            </a:r>
            <a:r>
              <a:rPr dirty="0"/>
              <a:t>loges</a:t>
            </a:r>
          </a:p>
        </p:txBody>
      </p:sp>
      <p:sp>
        <p:nvSpPr>
          <p:cNvPr id="3" name="object 3"/>
          <p:cNvSpPr/>
          <p:nvPr/>
        </p:nvSpPr>
        <p:spPr>
          <a:xfrm>
            <a:off x="172720" y="2057400"/>
            <a:ext cx="8229600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12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COMPLICATIONS SECONDAIRES</a:t>
            </a:r>
            <a:r>
              <a:rPr sz="2800" dirty="0"/>
              <a:t> </a:t>
            </a:r>
            <a:r>
              <a:rPr sz="2800" spc="-10" dirty="0"/>
              <a:t>PRECOCES</a:t>
            </a:r>
            <a:endParaRPr sz="2800"/>
          </a:p>
          <a:p>
            <a:pPr marL="125857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Syndrome </a:t>
            </a:r>
            <a:r>
              <a:rPr dirty="0"/>
              <a:t>des</a:t>
            </a:r>
            <a:r>
              <a:rPr spc="-5" dirty="0"/>
              <a:t> </a:t>
            </a:r>
            <a:r>
              <a:rPr dirty="0"/>
              <a:t>loges</a:t>
            </a:r>
          </a:p>
        </p:txBody>
      </p:sp>
      <p:sp>
        <p:nvSpPr>
          <p:cNvPr id="3" name="object 3"/>
          <p:cNvSpPr/>
          <p:nvPr/>
        </p:nvSpPr>
        <p:spPr>
          <a:xfrm>
            <a:off x="480060" y="1828800"/>
            <a:ext cx="8229600" cy="45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28625"/>
            <a:ext cx="37261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1950"/>
            <a:ext cx="6814184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ahoma"/>
                <a:cs typeface="Tahoma"/>
              </a:rPr>
              <a:t>Contention </a:t>
            </a:r>
            <a:r>
              <a:rPr sz="2000" spc="-5" dirty="0">
                <a:latin typeface="Tahoma"/>
                <a:cs typeface="Tahoma"/>
              </a:rPr>
              <a:t>et </a:t>
            </a:r>
            <a:r>
              <a:rPr sz="2000" dirty="0">
                <a:latin typeface="Tahoma"/>
                <a:cs typeface="Tahoma"/>
              </a:rPr>
              <a:t>consolidation </a:t>
            </a:r>
            <a:r>
              <a:rPr sz="2000" spc="-5" dirty="0">
                <a:latin typeface="Tahoma"/>
                <a:cs typeface="Tahoma"/>
              </a:rPr>
              <a:t>d’une fracture </a:t>
            </a:r>
            <a:r>
              <a:rPr sz="2000" dirty="0">
                <a:latin typeface="Tahoma"/>
                <a:cs typeface="Tahoma"/>
              </a:rPr>
              <a:t>stable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réduite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ahoma"/>
              <a:buChar char="•"/>
            </a:pPr>
            <a:endParaRPr sz="275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Cicatrisation </a:t>
            </a:r>
            <a:r>
              <a:rPr sz="2000" dirty="0">
                <a:latin typeface="Tahoma"/>
                <a:cs typeface="Tahoma"/>
              </a:rPr>
              <a:t>ligamentaire </a:t>
            </a:r>
            <a:r>
              <a:rPr sz="2000" spc="-5" dirty="0">
                <a:latin typeface="Tahoma"/>
                <a:cs typeface="Tahoma"/>
              </a:rPr>
              <a:t>d’une entorse </a:t>
            </a:r>
            <a:r>
              <a:rPr sz="2000" dirty="0">
                <a:latin typeface="Tahoma"/>
                <a:cs typeface="Tahoma"/>
              </a:rPr>
              <a:t>ou </a:t>
            </a:r>
            <a:r>
              <a:rPr sz="2000" spc="-5" dirty="0">
                <a:latin typeface="Tahoma"/>
                <a:cs typeface="Tahoma"/>
              </a:rPr>
              <a:t>d’une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luxation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ahoma"/>
              <a:buChar char="•"/>
            </a:pPr>
            <a:endParaRPr sz="275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Protection d’une ostéosynthèse </a:t>
            </a:r>
            <a:r>
              <a:rPr sz="2000" dirty="0">
                <a:latin typeface="Tahoma"/>
                <a:cs typeface="Tahoma"/>
              </a:rPr>
              <a:t>après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chirurgie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827145"/>
            <a:ext cx="2780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  <a:tab pos="1547495" algn="l"/>
              </a:tabLst>
            </a:pPr>
            <a:r>
              <a:rPr sz="2000" dirty="0">
                <a:latin typeface="Tahoma"/>
                <a:cs typeface="Tahoma"/>
              </a:rPr>
              <a:t>Maintien	</a:t>
            </a:r>
            <a:r>
              <a:rPr sz="2000" spc="-5" dirty="0">
                <a:latin typeface="Tahoma"/>
                <a:cs typeface="Tahoma"/>
              </a:rPr>
              <a:t>temporaire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2759" y="3827145"/>
            <a:ext cx="54254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955" algn="l"/>
                <a:tab pos="1646555" algn="l"/>
                <a:tab pos="3315335" algn="l"/>
                <a:tab pos="4168775" algn="l"/>
              </a:tabLst>
            </a:pPr>
            <a:r>
              <a:rPr sz="2000" dirty="0">
                <a:latin typeface="Tahoma"/>
                <a:cs typeface="Tahoma"/>
              </a:rPr>
              <a:t>en	position	</a:t>
            </a:r>
            <a:r>
              <a:rPr sz="2000" spc="-5" dirty="0">
                <a:latin typeface="Tahoma"/>
                <a:cs typeface="Tahoma"/>
              </a:rPr>
              <a:t>fonctionnell</a:t>
            </a:r>
            <a:r>
              <a:rPr sz="2000" dirty="0">
                <a:latin typeface="Tahoma"/>
                <a:cs typeface="Tahoma"/>
              </a:rPr>
              <a:t>e	d</a:t>
            </a:r>
            <a:r>
              <a:rPr sz="2000" spc="-10" dirty="0">
                <a:latin typeface="Tahoma"/>
                <a:cs typeface="Tahoma"/>
              </a:rPr>
              <a:t>’</a:t>
            </a:r>
            <a:r>
              <a:rPr sz="2000" dirty="0">
                <a:latin typeface="Tahoma"/>
                <a:cs typeface="Tahoma"/>
              </a:rPr>
              <a:t>une	articulation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44" y="4131945"/>
            <a:ext cx="2901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douloureuse ou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déformée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161" y="216789"/>
            <a:ext cx="74523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4780" marR="5080" indent="-1402715">
              <a:lnSpc>
                <a:spcPct val="100000"/>
              </a:lnSpc>
              <a:spcBef>
                <a:spcPts val="100"/>
              </a:spcBef>
            </a:pPr>
            <a:r>
              <a:rPr dirty="0"/>
              <a:t>COMPLICATIONS </a:t>
            </a:r>
            <a:r>
              <a:rPr spc="-5" dirty="0"/>
              <a:t>SECONDAIRES PRECOCES  SYNDROME DE</a:t>
            </a:r>
            <a:r>
              <a:rPr spc="10" dirty="0"/>
              <a:t> </a:t>
            </a:r>
            <a:r>
              <a:rPr dirty="0"/>
              <a:t>VOLKMANN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23029"/>
            <a:ext cx="3696970" cy="419798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b="1" spc="-5" dirty="0">
                <a:latin typeface="Tahoma"/>
                <a:cs typeface="Tahoma"/>
              </a:rPr>
              <a:t>Définition</a:t>
            </a:r>
            <a:endParaRPr sz="2400">
              <a:latin typeface="Tahoma"/>
              <a:cs typeface="Tahoma"/>
            </a:endParaRPr>
          </a:p>
          <a:p>
            <a:pPr marL="355600" marR="5080" indent="-343535">
              <a:lnSpc>
                <a:spcPct val="80000"/>
              </a:lnSpc>
              <a:spcBef>
                <a:spcPts val="71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Conséquence du </a:t>
            </a:r>
            <a:r>
              <a:rPr sz="2200" spc="-10" dirty="0">
                <a:latin typeface="Tahoma"/>
                <a:cs typeface="Tahoma"/>
              </a:rPr>
              <a:t>syndrome  </a:t>
            </a:r>
            <a:r>
              <a:rPr sz="2200" spc="-5" dirty="0">
                <a:latin typeface="Tahoma"/>
                <a:cs typeface="Tahoma"/>
              </a:rPr>
              <a:t>des loges au membre  </a:t>
            </a:r>
            <a:r>
              <a:rPr sz="2200" spc="-10" dirty="0">
                <a:latin typeface="Tahoma"/>
                <a:cs typeface="Tahoma"/>
              </a:rPr>
              <a:t>supérieur </a:t>
            </a:r>
            <a:r>
              <a:rPr sz="2200" spc="-5" dirty="0">
                <a:latin typeface="Tahoma"/>
                <a:cs typeface="Tahoma"/>
              </a:rPr>
              <a:t>en </a:t>
            </a:r>
            <a:r>
              <a:rPr sz="2200" spc="-10" dirty="0">
                <a:latin typeface="Tahoma"/>
                <a:cs typeface="Tahoma"/>
              </a:rPr>
              <a:t>cas </a:t>
            </a:r>
            <a:r>
              <a:rPr sz="2200" spc="-5" dirty="0">
                <a:latin typeface="Tahoma"/>
                <a:cs typeface="Tahoma"/>
              </a:rPr>
              <a:t>de </a:t>
            </a:r>
            <a:r>
              <a:rPr sz="2200" spc="-10" dirty="0">
                <a:latin typeface="Tahoma"/>
                <a:cs typeface="Tahoma"/>
              </a:rPr>
              <a:t>retard  </a:t>
            </a:r>
            <a:r>
              <a:rPr sz="2200" spc="-5" dirty="0">
                <a:latin typeface="Tahoma"/>
                <a:cs typeface="Tahoma"/>
              </a:rPr>
              <a:t>de prise en </a:t>
            </a:r>
            <a:r>
              <a:rPr sz="2200" spc="-10" dirty="0">
                <a:latin typeface="Tahoma"/>
                <a:cs typeface="Tahoma"/>
              </a:rPr>
              <a:t>charge  chirurgicale</a:t>
            </a:r>
            <a:endParaRPr sz="2200">
              <a:latin typeface="Tahoma"/>
              <a:cs typeface="Tahoma"/>
            </a:endParaRPr>
          </a:p>
          <a:p>
            <a:pPr marL="355600" marR="97790" indent="-343535">
              <a:lnSpc>
                <a:spcPct val="80100"/>
              </a:lnSpc>
              <a:spcBef>
                <a:spcPts val="52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Rétraction ischémique des  fléchisseurs des doigts </a:t>
            </a:r>
            <a:r>
              <a:rPr sz="2200" spc="-10" dirty="0">
                <a:latin typeface="Tahoma"/>
                <a:cs typeface="Tahoma"/>
              </a:rPr>
              <a:t>et  </a:t>
            </a:r>
            <a:r>
              <a:rPr sz="2200" spc="-5" dirty="0">
                <a:latin typeface="Tahoma"/>
                <a:cs typeface="Tahoma"/>
              </a:rPr>
              <a:t>des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poignets</a:t>
            </a:r>
            <a:endParaRPr sz="2200">
              <a:latin typeface="Tahoma"/>
              <a:cs typeface="Tahoma"/>
            </a:endParaRPr>
          </a:p>
          <a:p>
            <a:pPr marL="355600" marR="906780" indent="-343535">
              <a:lnSpc>
                <a:spcPct val="8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Tahoma"/>
                <a:cs typeface="Tahoma"/>
              </a:rPr>
              <a:t>Irréversible </a:t>
            </a:r>
            <a:r>
              <a:rPr sz="2200" spc="-5" dirty="0">
                <a:latin typeface="Tahoma"/>
                <a:cs typeface="Tahoma"/>
              </a:rPr>
              <a:t>dès </a:t>
            </a:r>
            <a:r>
              <a:rPr sz="2200" spc="-10" dirty="0">
                <a:latin typeface="Tahoma"/>
                <a:cs typeface="Tahoma"/>
              </a:rPr>
              <a:t>son  </a:t>
            </a:r>
            <a:r>
              <a:rPr sz="2200" spc="-5" dirty="0">
                <a:latin typeface="Tahoma"/>
                <a:cs typeface="Tahoma"/>
              </a:rPr>
              <a:t>apparition</a:t>
            </a:r>
            <a:endParaRPr sz="2200">
              <a:latin typeface="Tahoma"/>
              <a:cs typeface="Tahoma"/>
            </a:endParaRPr>
          </a:p>
          <a:p>
            <a:pPr marL="355600" marR="10160" indent="-343535">
              <a:lnSpc>
                <a:spcPts val="2110"/>
              </a:lnSpc>
              <a:spcBef>
                <a:spcPts val="509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Tahoma"/>
                <a:cs typeface="Tahoma"/>
              </a:rPr>
              <a:t>La plus </a:t>
            </a:r>
            <a:r>
              <a:rPr sz="2200" spc="-10" dirty="0">
                <a:latin typeface="Tahoma"/>
                <a:cs typeface="Tahoma"/>
              </a:rPr>
              <a:t>redoutée </a:t>
            </a:r>
            <a:r>
              <a:rPr sz="2200" spc="-5" dirty="0">
                <a:latin typeface="Tahoma"/>
                <a:cs typeface="Tahoma"/>
              </a:rPr>
              <a:t>en </a:t>
            </a:r>
            <a:r>
              <a:rPr sz="2200" spc="-10" dirty="0">
                <a:latin typeface="Tahoma"/>
                <a:cs typeface="Tahoma"/>
              </a:rPr>
              <a:t>cas </a:t>
            </a:r>
            <a:r>
              <a:rPr sz="2200" spc="-5" dirty="0">
                <a:latin typeface="Tahoma"/>
                <a:cs typeface="Tahoma"/>
              </a:rPr>
              <a:t>de  trauma </a:t>
            </a:r>
            <a:r>
              <a:rPr sz="2200" spc="-10" dirty="0">
                <a:latin typeface="Tahoma"/>
                <a:cs typeface="Tahoma"/>
              </a:rPr>
              <a:t>du </a:t>
            </a:r>
            <a:r>
              <a:rPr sz="2200" spc="-5" dirty="0">
                <a:latin typeface="Tahoma"/>
                <a:cs typeface="Tahoma"/>
              </a:rPr>
              <a:t>coude et de  l’avant-bras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1749678"/>
            <a:ext cx="1265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ahoma"/>
                <a:cs typeface="Tahoma"/>
              </a:rPr>
              <a:t>Clinique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27" y="2206879"/>
            <a:ext cx="3870960" cy="2343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ahoma"/>
                <a:cs typeface="Tahoma"/>
              </a:rPr>
              <a:t>Début idem Syndrome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des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loges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ahoma"/>
                <a:cs typeface="Tahoma"/>
              </a:rPr>
              <a:t>Doigts froids,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boudinées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ahoma"/>
                <a:cs typeface="Tahoma"/>
              </a:rPr>
              <a:t>Ébauche </a:t>
            </a:r>
            <a:r>
              <a:rPr sz="2000" dirty="0">
                <a:latin typeface="Tahoma"/>
                <a:cs typeface="Tahoma"/>
              </a:rPr>
              <a:t>de </a:t>
            </a:r>
            <a:r>
              <a:rPr sz="2000" spc="-5" dirty="0">
                <a:latin typeface="Tahoma"/>
                <a:cs typeface="Tahoma"/>
              </a:rPr>
              <a:t>flexion des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doigts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ahoma"/>
                <a:cs typeface="Tahoma"/>
              </a:rPr>
              <a:t>Flexion caractéristique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des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doigts de la main et du</a:t>
            </a:r>
            <a:r>
              <a:rPr sz="2000" spc="-1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poignet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« main </a:t>
            </a:r>
            <a:r>
              <a:rPr sz="2000" spc="-5" dirty="0">
                <a:latin typeface="Tahoma"/>
                <a:cs typeface="Tahoma"/>
              </a:rPr>
              <a:t>en griffe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»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8071" y="4653147"/>
            <a:ext cx="3131820" cy="208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431875"/>
            <a:ext cx="75438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6395" marR="5080" indent="-1530985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COMPLICATIONS SECONDAIRES </a:t>
            </a:r>
            <a:r>
              <a:rPr sz="2800" spc="-10" dirty="0"/>
              <a:t>PRECOCES  </a:t>
            </a:r>
            <a:r>
              <a:rPr sz="2800" spc="-5" dirty="0"/>
              <a:t>SYNDROME DE</a:t>
            </a:r>
            <a:r>
              <a:rPr sz="2800" dirty="0"/>
              <a:t> VOLKMAN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2209800"/>
            <a:ext cx="6034532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35" y="304800"/>
            <a:ext cx="8686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014" marR="5080" indent="-64960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COMPLICATIONS SECONDAIRES </a:t>
            </a:r>
            <a:r>
              <a:rPr sz="3200" spc="-10" dirty="0"/>
              <a:t>PRECOCES  </a:t>
            </a:r>
            <a:r>
              <a:rPr sz="3200" spc="-5" dirty="0"/>
              <a:t>SYNDROME </a:t>
            </a:r>
            <a:r>
              <a:rPr sz="3200" dirty="0"/>
              <a:t>DE </a:t>
            </a:r>
            <a:r>
              <a:rPr sz="3200" spc="-5" dirty="0"/>
              <a:t>VOLKMAN RÔLE</a:t>
            </a:r>
            <a:r>
              <a:rPr sz="3200" spc="-25" dirty="0"/>
              <a:t> </a:t>
            </a:r>
            <a:r>
              <a:rPr sz="3200" spc="-5" dirty="0"/>
              <a:t>IDE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0989"/>
            <a:ext cx="7920990" cy="444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ts val="2145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Pas </a:t>
            </a:r>
            <a:r>
              <a:rPr sz="2000" dirty="0">
                <a:latin typeface="Tahoma"/>
                <a:cs typeface="Tahoma"/>
              </a:rPr>
              <a:t>de </a:t>
            </a:r>
            <a:r>
              <a:rPr sz="2000" spc="-5" dirty="0">
                <a:latin typeface="Tahoma"/>
                <a:cs typeface="Tahoma"/>
              </a:rPr>
              <a:t>plâtre circulaire </a:t>
            </a:r>
            <a:r>
              <a:rPr sz="2000" dirty="0">
                <a:latin typeface="Tahoma"/>
                <a:cs typeface="Tahoma"/>
              </a:rPr>
              <a:t>au </a:t>
            </a:r>
            <a:r>
              <a:rPr sz="2000" spc="-5" dirty="0">
                <a:latin typeface="Tahoma"/>
                <a:cs typeface="Tahoma"/>
              </a:rPr>
              <a:t>membre traumatisé </a:t>
            </a:r>
            <a:r>
              <a:rPr sz="2000" dirty="0">
                <a:latin typeface="Tahoma"/>
                <a:cs typeface="Tahoma"/>
              </a:rPr>
              <a:t>pendant </a:t>
            </a:r>
            <a:r>
              <a:rPr sz="2000" spc="-5" dirty="0">
                <a:latin typeface="Tahoma"/>
                <a:cs typeface="Tahoma"/>
              </a:rPr>
              <a:t>72h </a:t>
            </a:r>
            <a:r>
              <a:rPr sz="2000" dirty="0">
                <a:latin typeface="Tahoma"/>
                <a:cs typeface="Tahoma"/>
              </a:rPr>
              <a:t>: </a:t>
            </a:r>
            <a:r>
              <a:rPr sz="2000" spc="-5" dirty="0">
                <a:latin typeface="Tahoma"/>
                <a:cs typeface="Tahoma"/>
              </a:rPr>
              <a:t>plâtre</a:t>
            </a:r>
            <a:endParaRPr sz="2000" dirty="0">
              <a:latin typeface="Tahoma"/>
              <a:cs typeface="Tahoma"/>
            </a:endParaRPr>
          </a:p>
          <a:p>
            <a:pPr marL="355600">
              <a:lnSpc>
                <a:spcPts val="2145"/>
              </a:lnSpc>
            </a:pPr>
            <a:r>
              <a:rPr sz="2000" spc="-5" dirty="0">
                <a:latin typeface="Tahoma"/>
                <a:cs typeface="Tahoma"/>
              </a:rPr>
              <a:t>fendu </a:t>
            </a:r>
            <a:r>
              <a:rPr sz="2000" dirty="0">
                <a:latin typeface="Tahoma"/>
                <a:cs typeface="Tahoma"/>
              </a:rPr>
              <a:t>ou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gouttière</a:t>
            </a:r>
            <a:endParaRPr sz="20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3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Protection </a:t>
            </a:r>
            <a:r>
              <a:rPr sz="2000" dirty="0">
                <a:latin typeface="Tahoma"/>
                <a:cs typeface="Tahoma"/>
              </a:rPr>
              <a:t>avec le </a:t>
            </a:r>
            <a:r>
              <a:rPr sz="2000" spc="-5" dirty="0">
                <a:latin typeface="Tahoma"/>
                <a:cs typeface="Tahoma"/>
              </a:rPr>
              <a:t>coton cardé </a:t>
            </a:r>
            <a:r>
              <a:rPr sz="2000" dirty="0">
                <a:latin typeface="Tahoma"/>
                <a:cs typeface="Tahoma"/>
              </a:rPr>
              <a:t>des </a:t>
            </a:r>
            <a:r>
              <a:rPr sz="2000" spc="-5" dirty="0">
                <a:latin typeface="Tahoma"/>
                <a:cs typeface="Tahoma"/>
              </a:rPr>
              <a:t>saillies et </a:t>
            </a:r>
            <a:r>
              <a:rPr sz="2000" dirty="0">
                <a:latin typeface="Tahoma"/>
                <a:cs typeface="Tahoma"/>
              </a:rPr>
              <a:t>trajets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vasculaires</a:t>
            </a:r>
            <a:endParaRPr sz="2000" dirty="0">
              <a:latin typeface="Tahoma"/>
              <a:cs typeface="Tahoma"/>
            </a:endParaRPr>
          </a:p>
          <a:p>
            <a:pPr marL="355600" marR="26034" indent="-343535">
              <a:lnSpc>
                <a:spcPts val="1920"/>
              </a:lnSpc>
              <a:spcBef>
                <a:spcPts val="464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Ne </a:t>
            </a:r>
            <a:r>
              <a:rPr sz="2000" dirty="0">
                <a:latin typeface="Tahoma"/>
                <a:cs typeface="Tahoma"/>
              </a:rPr>
              <a:t>jamais </a:t>
            </a:r>
            <a:r>
              <a:rPr sz="2000" spc="-5" dirty="0">
                <a:latin typeface="Tahoma"/>
                <a:cs typeface="Tahoma"/>
              </a:rPr>
              <a:t>plâtrer </a:t>
            </a:r>
            <a:r>
              <a:rPr sz="2000" dirty="0">
                <a:latin typeface="Tahoma"/>
                <a:cs typeface="Tahoma"/>
              </a:rPr>
              <a:t>le </a:t>
            </a:r>
            <a:r>
              <a:rPr sz="2000" spc="-5" dirty="0">
                <a:latin typeface="Tahoma"/>
                <a:cs typeface="Tahoma"/>
              </a:rPr>
              <a:t>coude en hyperflexion </a:t>
            </a:r>
            <a:r>
              <a:rPr sz="2000" dirty="0">
                <a:latin typeface="Tahoma"/>
                <a:cs typeface="Tahoma"/>
              </a:rPr>
              <a:t>(compression de </a:t>
            </a:r>
            <a:r>
              <a:rPr sz="2000" spc="-5" dirty="0">
                <a:latin typeface="Tahoma"/>
                <a:cs typeface="Tahoma"/>
              </a:rPr>
              <a:t>l’artère  </a:t>
            </a:r>
            <a:r>
              <a:rPr sz="2000" dirty="0">
                <a:latin typeface="Tahoma"/>
                <a:cs typeface="Tahoma"/>
              </a:rPr>
              <a:t>brachiale)</a:t>
            </a:r>
          </a:p>
          <a:p>
            <a:pPr marL="355600" indent="-343535">
              <a:lnSpc>
                <a:spcPts val="2400"/>
              </a:lnSpc>
              <a:spcBef>
                <a:spcPts val="1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Surveillance du membre plâtré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:</a:t>
            </a:r>
          </a:p>
          <a:p>
            <a:pPr marL="756285" lvl="1" indent="-287020">
              <a:lnSpc>
                <a:spcPts val="2160"/>
              </a:lnSpc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ahoma"/>
                <a:cs typeface="Tahoma"/>
              </a:rPr>
              <a:t>Douleur</a:t>
            </a:r>
            <a:endParaRPr sz="18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ahoma"/>
                <a:cs typeface="Tahoma"/>
              </a:rPr>
              <a:t>Coloration</a:t>
            </a:r>
            <a:endParaRPr sz="18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ahoma"/>
                <a:cs typeface="Tahoma"/>
              </a:rPr>
              <a:t>Œdème</a:t>
            </a:r>
            <a:endParaRPr sz="18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Tahoma"/>
                <a:cs typeface="Tahoma"/>
              </a:rPr>
              <a:t>Chaleur</a:t>
            </a:r>
          </a:p>
          <a:p>
            <a:pPr marL="756285" lvl="1" indent="-287020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Tahoma"/>
                <a:cs typeface="Tahoma"/>
              </a:rPr>
              <a:t>Sensibilité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Mobilité</a:t>
            </a:r>
            <a:endParaRPr sz="1800" dirty="0">
              <a:latin typeface="Tahoma"/>
              <a:cs typeface="Tahoma"/>
            </a:endParaRPr>
          </a:p>
          <a:p>
            <a:pPr marL="355600" indent="-343535">
              <a:lnSpc>
                <a:spcPts val="216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Surélévation </a:t>
            </a:r>
            <a:r>
              <a:rPr sz="2000" dirty="0">
                <a:latin typeface="Tahoma"/>
                <a:cs typeface="Tahoma"/>
              </a:rPr>
              <a:t>du </a:t>
            </a:r>
            <a:r>
              <a:rPr sz="2000" spc="-5" dirty="0">
                <a:latin typeface="Tahoma"/>
                <a:cs typeface="Tahoma"/>
              </a:rPr>
              <a:t>membre </a:t>
            </a:r>
            <a:r>
              <a:rPr sz="2000" dirty="0">
                <a:latin typeface="Tahoma"/>
                <a:cs typeface="Tahoma"/>
              </a:rPr>
              <a:t>plâtré pour </a:t>
            </a:r>
            <a:r>
              <a:rPr sz="2000" spc="-5" dirty="0">
                <a:latin typeface="Tahoma"/>
                <a:cs typeface="Tahoma"/>
              </a:rPr>
              <a:t>favoriser </a:t>
            </a:r>
            <a:r>
              <a:rPr sz="2000" dirty="0">
                <a:latin typeface="Tahoma"/>
                <a:cs typeface="Tahoma"/>
              </a:rPr>
              <a:t>le </a:t>
            </a:r>
            <a:r>
              <a:rPr sz="2000" spc="-5" dirty="0">
                <a:latin typeface="Tahoma"/>
                <a:cs typeface="Tahoma"/>
              </a:rPr>
              <a:t>retour veineux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et</a:t>
            </a:r>
            <a:endParaRPr sz="2000" dirty="0">
              <a:latin typeface="Tahoma"/>
              <a:cs typeface="Tahoma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diminuer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l’œdème</a:t>
            </a:r>
            <a:endParaRPr sz="2000" dirty="0">
              <a:latin typeface="Tahoma"/>
              <a:cs typeface="Tahoma"/>
            </a:endParaRPr>
          </a:p>
          <a:p>
            <a:pPr marL="355600" marR="95885" indent="-343535" algn="just">
              <a:lnSpc>
                <a:spcPct val="80000"/>
              </a:lnSpc>
              <a:spcBef>
                <a:spcPts val="480"/>
              </a:spcBef>
              <a:buChar char="•"/>
              <a:tabLst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En cas </a:t>
            </a:r>
            <a:r>
              <a:rPr sz="2000" dirty="0">
                <a:latin typeface="Tahoma"/>
                <a:cs typeface="Tahoma"/>
              </a:rPr>
              <a:t>d’apparition de signes </a:t>
            </a:r>
            <a:r>
              <a:rPr sz="2000" spc="-5" dirty="0">
                <a:latin typeface="Tahoma"/>
                <a:cs typeface="Tahoma"/>
              </a:rPr>
              <a:t>cliniques </a:t>
            </a:r>
            <a:r>
              <a:rPr sz="2000" dirty="0">
                <a:latin typeface="Tahoma"/>
                <a:cs typeface="Tahoma"/>
              </a:rPr>
              <a:t>: </a:t>
            </a:r>
            <a:r>
              <a:rPr sz="2000" spc="-5" dirty="0">
                <a:latin typeface="Tahoma"/>
                <a:cs typeface="Tahoma"/>
              </a:rPr>
              <a:t>appel </a:t>
            </a:r>
            <a:r>
              <a:rPr sz="2000" dirty="0">
                <a:latin typeface="Tahoma"/>
                <a:cs typeface="Tahoma"/>
              </a:rPr>
              <a:t>du </a:t>
            </a:r>
            <a:r>
              <a:rPr sz="2000" spc="-5" dirty="0">
                <a:latin typeface="Tahoma"/>
                <a:cs typeface="Tahoma"/>
              </a:rPr>
              <a:t>chirurgien qui va  </a:t>
            </a:r>
            <a:r>
              <a:rPr sz="2000" dirty="0">
                <a:latin typeface="Tahoma"/>
                <a:cs typeface="Tahoma"/>
              </a:rPr>
              <a:t>lever </a:t>
            </a:r>
            <a:r>
              <a:rPr sz="2000" spc="-5" dirty="0">
                <a:latin typeface="Tahoma"/>
                <a:cs typeface="Tahoma"/>
              </a:rPr>
              <a:t>la compression </a:t>
            </a:r>
            <a:r>
              <a:rPr sz="2000" dirty="0">
                <a:latin typeface="Tahoma"/>
                <a:cs typeface="Tahoma"/>
              </a:rPr>
              <a:t>(fente du </a:t>
            </a:r>
            <a:r>
              <a:rPr sz="2000" spc="-5" dirty="0">
                <a:latin typeface="Tahoma"/>
                <a:cs typeface="Tahoma"/>
              </a:rPr>
              <a:t>plâtre, bivalve, </a:t>
            </a:r>
            <a:r>
              <a:rPr sz="2000" dirty="0">
                <a:latin typeface="Tahoma"/>
                <a:cs typeface="Tahoma"/>
              </a:rPr>
              <a:t>ablation, </a:t>
            </a:r>
            <a:r>
              <a:rPr sz="2000" spc="-5" dirty="0">
                <a:latin typeface="Tahoma"/>
                <a:cs typeface="Tahoma"/>
              </a:rPr>
              <a:t>traitement  chirurgical...)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7543800" cy="14507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285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COMPLICATIONS SECONDAIRES</a:t>
            </a:r>
            <a:r>
              <a:rPr sz="2800" dirty="0"/>
              <a:t> </a:t>
            </a:r>
            <a:r>
              <a:rPr sz="2800" spc="-10" dirty="0"/>
              <a:t>PRECOCES</a:t>
            </a:r>
            <a:endParaRPr sz="2800" dirty="0"/>
          </a:p>
          <a:p>
            <a:pPr marL="125476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Compressions</a:t>
            </a:r>
            <a:r>
              <a:rPr spc="-30" dirty="0"/>
              <a:t> </a:t>
            </a:r>
            <a:r>
              <a:rPr spc="-10" dirty="0"/>
              <a:t>cutanées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17"/>
            <a:ext cx="3711575" cy="37579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0" dirty="0">
                <a:latin typeface="Tahoma"/>
                <a:cs typeface="Tahoma"/>
              </a:rPr>
              <a:t>Clinique</a:t>
            </a:r>
            <a:endParaRPr sz="24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Douleur</a:t>
            </a:r>
            <a:endParaRPr sz="2400">
              <a:latin typeface="Tahoma"/>
              <a:cs typeface="Tahoma"/>
            </a:endParaRPr>
          </a:p>
          <a:p>
            <a:pPr marL="355600" marR="122809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D</a:t>
            </a:r>
            <a:r>
              <a:rPr sz="2400" spc="-5" dirty="0">
                <a:latin typeface="Tahoma"/>
                <a:cs typeface="Tahoma"/>
              </a:rPr>
              <a:t>éman</a:t>
            </a:r>
            <a:r>
              <a:rPr sz="2400" dirty="0">
                <a:latin typeface="Tahoma"/>
                <a:cs typeface="Tahoma"/>
              </a:rPr>
              <a:t>g</a:t>
            </a:r>
            <a:r>
              <a:rPr sz="2400" spc="-5" dirty="0">
                <a:latin typeface="Tahoma"/>
                <a:cs typeface="Tahoma"/>
              </a:rPr>
              <a:t>eaiso</a:t>
            </a:r>
            <a:r>
              <a:rPr sz="2400" dirty="0">
                <a:latin typeface="Tahoma"/>
                <a:cs typeface="Tahoma"/>
              </a:rPr>
              <a:t>ns  </a:t>
            </a:r>
            <a:r>
              <a:rPr sz="2400" spc="-5" dirty="0">
                <a:latin typeface="Tahoma"/>
                <a:cs typeface="Tahoma"/>
              </a:rPr>
              <a:t>importantes,</a:t>
            </a:r>
            <a:endParaRPr sz="2400">
              <a:latin typeface="Tahoma"/>
              <a:cs typeface="Tahoma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Lésions cutanées visibles  sur </a:t>
            </a:r>
            <a:r>
              <a:rPr sz="2400" dirty="0">
                <a:latin typeface="Tahoma"/>
                <a:cs typeface="Tahoma"/>
              </a:rPr>
              <a:t>une </a:t>
            </a:r>
            <a:r>
              <a:rPr sz="2400" spc="-5" dirty="0">
                <a:latin typeface="Tahoma"/>
                <a:cs typeface="Tahoma"/>
              </a:rPr>
              <a:t>zone </a:t>
            </a:r>
            <a:r>
              <a:rPr sz="2400" dirty="0">
                <a:latin typeface="Tahoma"/>
                <a:cs typeface="Tahoma"/>
              </a:rPr>
              <a:t>de </a:t>
            </a:r>
            <a:r>
              <a:rPr sz="2400" spc="-5" dirty="0">
                <a:latin typeface="Tahoma"/>
                <a:cs typeface="Tahoma"/>
              </a:rPr>
              <a:t>striction  </a:t>
            </a:r>
            <a:r>
              <a:rPr sz="2400" dirty="0">
                <a:latin typeface="Tahoma"/>
                <a:cs typeface="Tahoma"/>
              </a:rPr>
              <a:t>ou de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frottement</a:t>
            </a:r>
            <a:endParaRPr sz="2400">
              <a:latin typeface="Tahoma"/>
              <a:cs typeface="Tahoma"/>
            </a:endParaRPr>
          </a:p>
          <a:p>
            <a:pPr marL="355600" indent="-34353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Odeur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désagréable</a:t>
            </a:r>
            <a:endParaRPr sz="2400">
              <a:latin typeface="Tahoma"/>
              <a:cs typeface="Tahoma"/>
            </a:endParaRPr>
          </a:p>
          <a:p>
            <a:pPr marL="35560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Plâtre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tâché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828" y="1558417"/>
            <a:ext cx="3530600" cy="20751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Tahoma"/>
                <a:cs typeface="Tahoma"/>
              </a:rPr>
              <a:t>Traitement</a:t>
            </a:r>
            <a:endParaRPr sz="24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Ouverture </a:t>
            </a:r>
            <a:r>
              <a:rPr sz="2400" dirty="0">
                <a:latin typeface="Tahoma"/>
                <a:cs typeface="Tahoma"/>
              </a:rPr>
              <a:t>ou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fenêtrage  </a:t>
            </a:r>
            <a:r>
              <a:rPr sz="2400" dirty="0">
                <a:latin typeface="Tahoma"/>
                <a:cs typeface="Tahoma"/>
              </a:rPr>
              <a:t>du plâtre pour  </a:t>
            </a:r>
            <a:r>
              <a:rPr sz="2400" spc="-5" dirty="0">
                <a:latin typeface="Tahoma"/>
                <a:cs typeface="Tahoma"/>
              </a:rPr>
              <a:t>surveillance et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soins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•	</a:t>
            </a:r>
            <a:r>
              <a:rPr sz="2400" spc="-5" dirty="0">
                <a:latin typeface="Tahoma"/>
                <a:cs typeface="Tahoma"/>
              </a:rPr>
              <a:t>+/- </a:t>
            </a:r>
            <a:r>
              <a:rPr sz="2400" dirty="0">
                <a:latin typeface="Tahoma"/>
                <a:cs typeface="Tahoma"/>
              </a:rPr>
              <a:t>ATB </a:t>
            </a:r>
            <a:r>
              <a:rPr sz="2400" spc="-5" dirty="0">
                <a:latin typeface="Tahoma"/>
                <a:cs typeface="Tahoma"/>
              </a:rPr>
              <a:t>sur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PM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7073" y="115316"/>
            <a:ext cx="69443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4B"/>
                </a:solidFill>
                <a:latin typeface="Tahoma"/>
                <a:cs typeface="Tahoma"/>
              </a:rPr>
              <a:t>COMPLICATIONS SECONDAIRES</a:t>
            </a:r>
            <a:r>
              <a:rPr sz="2800" dirty="0">
                <a:solidFill>
                  <a:srgbClr val="00004B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004B"/>
                </a:solidFill>
                <a:latin typeface="Tahoma"/>
                <a:cs typeface="Tahoma"/>
              </a:rPr>
              <a:t>PRECOCES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9450" y="581508"/>
            <a:ext cx="39604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Compressions</a:t>
            </a:r>
            <a:r>
              <a:rPr sz="2800" spc="-35" dirty="0"/>
              <a:t> </a:t>
            </a:r>
            <a:r>
              <a:rPr sz="2800" spc="-10" dirty="0"/>
              <a:t>cutanées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5615"/>
            <a:ext cx="8017509" cy="41236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Érythème</a:t>
            </a:r>
            <a:endParaRPr sz="28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Tahoma"/>
                <a:cs typeface="Tahoma"/>
              </a:rPr>
              <a:t>Phlyctène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ahoma"/>
              <a:buChar char="•"/>
            </a:pPr>
            <a:endParaRPr sz="385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Tahoma"/>
                <a:cs typeface="Tahoma"/>
              </a:rPr>
              <a:t>Escarre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ahoma"/>
              <a:buChar char="•"/>
            </a:pPr>
            <a:endParaRPr sz="385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Nécrose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39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ahoma"/>
                <a:cs typeface="Tahoma"/>
              </a:rPr>
              <a:t>Ostéite (infection osseuse d’évolution</a:t>
            </a:r>
            <a:r>
              <a:rPr sz="2800" spc="9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chronique)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9810" y="1268730"/>
            <a:ext cx="2688336" cy="1728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9720" y="3068954"/>
            <a:ext cx="2362073" cy="2053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4144" y="5733250"/>
            <a:ext cx="2160397" cy="925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85800" y="862763"/>
            <a:ext cx="96012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54880" marR="5080" indent="-337947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COMPLICATIONS SECONDAIRES </a:t>
            </a:r>
            <a:r>
              <a:rPr sz="2800" spc="-10" dirty="0"/>
              <a:t>PRECOCES  </a:t>
            </a:r>
            <a:r>
              <a:rPr sz="2800" dirty="0"/>
              <a:t>T</a:t>
            </a:r>
            <a:r>
              <a:rPr lang="fr-FR" sz="2800" dirty="0"/>
              <a:t>HROMBOSE </a:t>
            </a:r>
            <a:r>
              <a:rPr sz="2800" dirty="0"/>
              <a:t>V</a:t>
            </a:r>
            <a:r>
              <a:rPr lang="fr-FR" sz="2800" dirty="0"/>
              <a:t>EINEUSE </a:t>
            </a:r>
            <a:r>
              <a:rPr sz="2800" dirty="0"/>
              <a:t>P</a:t>
            </a:r>
            <a:r>
              <a:rPr lang="fr-FR" sz="2800" dirty="0"/>
              <a:t>ROFONDE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2209800"/>
            <a:ext cx="6626860" cy="342593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Tahoma"/>
                <a:cs typeface="Tahoma"/>
              </a:rPr>
              <a:t>Définition</a:t>
            </a:r>
            <a:endParaRPr sz="2400" dirty="0">
              <a:latin typeface="Tahoma"/>
              <a:cs typeface="Tahoma"/>
            </a:endParaRPr>
          </a:p>
          <a:p>
            <a:pPr marL="12700" marR="18034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ahoma"/>
                <a:cs typeface="Tahoma"/>
              </a:rPr>
              <a:t>Phlébite </a:t>
            </a:r>
            <a:r>
              <a:rPr sz="2400" dirty="0">
                <a:latin typeface="Tahoma"/>
                <a:cs typeface="Tahoma"/>
              </a:rPr>
              <a:t>= </a:t>
            </a:r>
            <a:r>
              <a:rPr sz="2400" spc="-5" dirty="0">
                <a:latin typeface="Tahoma"/>
                <a:cs typeface="Tahoma"/>
              </a:rPr>
              <a:t>thrombose  veineuse, </a:t>
            </a:r>
            <a:r>
              <a:rPr sz="2400" dirty="0">
                <a:latin typeface="Tahoma"/>
                <a:cs typeface="Tahoma"/>
              </a:rPr>
              <a:t>ou </a:t>
            </a:r>
            <a:r>
              <a:rPr sz="2400" spc="-5" dirty="0">
                <a:latin typeface="Tahoma"/>
                <a:cs typeface="Tahoma"/>
              </a:rPr>
              <a:t>oblitération  </a:t>
            </a:r>
            <a:r>
              <a:rPr sz="2400" dirty="0">
                <a:latin typeface="Tahoma"/>
                <a:cs typeface="Tahoma"/>
              </a:rPr>
              <a:t>partielle ou </a:t>
            </a:r>
            <a:r>
              <a:rPr sz="2400" spc="-5" dirty="0">
                <a:latin typeface="Tahoma"/>
                <a:cs typeface="Tahoma"/>
              </a:rPr>
              <a:t>complète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d’une  </a:t>
            </a:r>
            <a:r>
              <a:rPr sz="2400" spc="-5" dirty="0">
                <a:latin typeface="Tahoma"/>
                <a:cs typeface="Tahoma"/>
              </a:rPr>
              <a:t>veine </a:t>
            </a:r>
            <a:r>
              <a:rPr sz="2400" dirty="0">
                <a:latin typeface="Tahoma"/>
                <a:cs typeface="Tahoma"/>
              </a:rPr>
              <a:t>par un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caillot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10" dirty="0">
                <a:latin typeface="Tahoma"/>
                <a:cs typeface="Tahoma"/>
              </a:rPr>
              <a:t>Etiologie</a:t>
            </a:r>
            <a:endParaRPr sz="2400" dirty="0">
              <a:latin typeface="Tahoma"/>
              <a:cs typeface="Tahoma"/>
            </a:endParaRPr>
          </a:p>
          <a:p>
            <a:pPr marL="355600" marR="150241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Anomalie de</a:t>
            </a:r>
            <a:r>
              <a:rPr sz="2400" spc="-1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la  </a:t>
            </a:r>
            <a:r>
              <a:rPr sz="2400" spc="-5" dirty="0">
                <a:latin typeface="Tahoma"/>
                <a:cs typeface="Tahoma"/>
              </a:rPr>
              <a:t>coagulation</a:t>
            </a:r>
            <a:endParaRPr sz="2400" dirty="0">
              <a:latin typeface="Tahoma"/>
              <a:cs typeface="Tahoma"/>
            </a:endParaRPr>
          </a:p>
          <a:p>
            <a:pPr marL="355600" marR="974725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Lésions de la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paroi  </a:t>
            </a:r>
            <a:r>
              <a:rPr sz="2400" spc="-5" dirty="0">
                <a:latin typeface="Tahoma"/>
                <a:cs typeface="Tahoma"/>
              </a:rPr>
              <a:t>vasculaire</a:t>
            </a:r>
            <a:endParaRPr sz="2400" dirty="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Stase veineuse  </a:t>
            </a:r>
            <a:r>
              <a:rPr sz="2400" dirty="0">
                <a:latin typeface="Tahoma"/>
                <a:cs typeface="Tahoma"/>
              </a:rPr>
              <a:t>(immobilisation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prolongée  du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mb)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798" y="374726"/>
            <a:ext cx="744283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1535" marR="5080" indent="-33794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COMPLICATIONS SECONDAIRES PRECOCES  </a:t>
            </a:r>
            <a:r>
              <a:rPr dirty="0"/>
              <a:t>TVP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Signes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750"/>
          </a:p>
          <a:p>
            <a:pPr marL="12700">
              <a:lnSpc>
                <a:spcPct val="100000"/>
              </a:lnSpc>
            </a:pPr>
            <a:r>
              <a:rPr sz="1800" spc="-5" dirty="0"/>
              <a:t>Signes fonctionnels </a:t>
            </a:r>
            <a:r>
              <a:rPr sz="1800" dirty="0"/>
              <a:t>et</a:t>
            </a:r>
            <a:r>
              <a:rPr sz="1800" spc="-50" dirty="0"/>
              <a:t> </a:t>
            </a:r>
            <a:r>
              <a:rPr sz="1800" spc="-5" dirty="0"/>
              <a:t>généraux</a:t>
            </a:r>
            <a:endParaRPr sz="1800"/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b="0" spc="-5" dirty="0">
                <a:latin typeface="Tahoma"/>
                <a:cs typeface="Tahoma"/>
              </a:rPr>
              <a:t>douleur </a:t>
            </a:r>
            <a:r>
              <a:rPr sz="1800" b="0" dirty="0">
                <a:latin typeface="Tahoma"/>
                <a:cs typeface="Tahoma"/>
              </a:rPr>
              <a:t>du</a:t>
            </a:r>
            <a:r>
              <a:rPr sz="1800" b="0" spc="-10" dirty="0">
                <a:latin typeface="Tahoma"/>
                <a:cs typeface="Tahoma"/>
              </a:rPr>
              <a:t> </a:t>
            </a:r>
            <a:r>
              <a:rPr sz="1800" b="0" spc="-5" dirty="0">
                <a:latin typeface="Tahoma"/>
                <a:cs typeface="Tahoma"/>
              </a:rPr>
              <a:t>mollet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b="0" spc="-5" dirty="0">
                <a:latin typeface="Tahoma"/>
                <a:cs typeface="Tahoma"/>
              </a:rPr>
              <a:t>fièvre,</a:t>
            </a:r>
            <a:r>
              <a:rPr sz="1800" b="0" dirty="0">
                <a:latin typeface="Tahoma"/>
                <a:cs typeface="Tahoma"/>
              </a:rPr>
              <a:t> </a:t>
            </a:r>
            <a:r>
              <a:rPr sz="1800" b="0" spc="-5" dirty="0">
                <a:latin typeface="Tahoma"/>
                <a:cs typeface="Tahoma"/>
              </a:rPr>
              <a:t>fébricule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b="0" spc="-5" dirty="0">
                <a:latin typeface="Tahoma"/>
                <a:cs typeface="Tahoma"/>
              </a:rPr>
              <a:t>accélération </a:t>
            </a:r>
            <a:r>
              <a:rPr sz="1800" b="0" dirty="0">
                <a:latin typeface="Tahoma"/>
                <a:cs typeface="Tahoma"/>
              </a:rPr>
              <a:t>du</a:t>
            </a:r>
            <a:r>
              <a:rPr sz="1800" b="0" spc="5" dirty="0">
                <a:latin typeface="Tahoma"/>
                <a:cs typeface="Tahoma"/>
              </a:rPr>
              <a:t> </a:t>
            </a:r>
            <a:r>
              <a:rPr sz="1800" b="0" spc="-5" dirty="0">
                <a:latin typeface="Tahoma"/>
                <a:cs typeface="Tahoma"/>
              </a:rPr>
              <a:t>pouls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ahoma"/>
              <a:buChar char="•"/>
            </a:pPr>
            <a:endParaRPr sz="2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5" dirty="0"/>
              <a:t>Signes cliniques</a:t>
            </a:r>
            <a:endParaRPr sz="1800"/>
          </a:p>
          <a:p>
            <a:pPr marL="355600" marR="1378585" indent="-342900">
              <a:lnSpc>
                <a:spcPct val="100000"/>
              </a:lnSpc>
              <a:spcBef>
                <a:spcPts val="430"/>
              </a:spcBef>
              <a:buFont typeface="Tahoma"/>
              <a:buChar char="•"/>
              <a:tabLst>
                <a:tab pos="426720" algn="l"/>
                <a:tab pos="427355" algn="l"/>
              </a:tabLst>
            </a:pPr>
            <a:r>
              <a:rPr b="0" dirty="0"/>
              <a:t>	</a:t>
            </a:r>
            <a:r>
              <a:rPr sz="1800" b="0" spc="-5" dirty="0">
                <a:latin typeface="Tahoma"/>
                <a:cs typeface="Tahoma"/>
              </a:rPr>
              <a:t>douleur</a:t>
            </a:r>
            <a:r>
              <a:rPr sz="1800" b="0" spc="-65" dirty="0">
                <a:latin typeface="Tahoma"/>
                <a:cs typeface="Tahoma"/>
              </a:rPr>
              <a:t> </a:t>
            </a:r>
            <a:r>
              <a:rPr sz="1800" b="0" spc="-5" dirty="0">
                <a:latin typeface="Tahoma"/>
                <a:cs typeface="Tahoma"/>
              </a:rPr>
              <a:t>provoquée  Homans)</a:t>
            </a:r>
            <a:endParaRPr sz="1800">
              <a:latin typeface="Tahoma"/>
              <a:cs typeface="Tahoma"/>
            </a:endParaRPr>
          </a:p>
          <a:p>
            <a:pPr marL="426720" indent="-414655">
              <a:lnSpc>
                <a:spcPct val="100000"/>
              </a:lnSpc>
              <a:spcBef>
                <a:spcPts val="434"/>
              </a:spcBef>
              <a:buChar char="•"/>
              <a:tabLst>
                <a:tab pos="426720" algn="l"/>
                <a:tab pos="427355" algn="l"/>
              </a:tabLst>
            </a:pPr>
            <a:r>
              <a:rPr sz="1800" b="0" dirty="0">
                <a:latin typeface="Tahoma"/>
                <a:cs typeface="Tahoma"/>
              </a:rPr>
              <a:t>oedème</a:t>
            </a:r>
            <a:endParaRPr sz="1800">
              <a:latin typeface="Tahoma"/>
              <a:cs typeface="Tahoma"/>
            </a:endParaRPr>
          </a:p>
          <a:p>
            <a:pPr marL="426720" indent="-414655">
              <a:lnSpc>
                <a:spcPct val="100000"/>
              </a:lnSpc>
              <a:spcBef>
                <a:spcPts val="434"/>
              </a:spcBef>
              <a:buChar char="•"/>
              <a:tabLst>
                <a:tab pos="426720" algn="l"/>
                <a:tab pos="427355" algn="l"/>
              </a:tabLst>
            </a:pPr>
            <a:r>
              <a:rPr sz="1800" b="0" spc="-5" dirty="0">
                <a:latin typeface="Tahoma"/>
                <a:cs typeface="Tahoma"/>
              </a:rPr>
              <a:t>signes</a:t>
            </a:r>
            <a:r>
              <a:rPr sz="1800" b="0" spc="-15" dirty="0">
                <a:latin typeface="Tahoma"/>
                <a:cs typeface="Tahoma"/>
              </a:rPr>
              <a:t> </a:t>
            </a:r>
            <a:r>
              <a:rPr sz="1800" b="0" spc="-5" dirty="0">
                <a:latin typeface="Tahoma"/>
                <a:cs typeface="Tahoma"/>
              </a:rPr>
              <a:t>cutanés</a:t>
            </a:r>
            <a:endParaRPr sz="1800">
              <a:latin typeface="Tahoma"/>
              <a:cs typeface="Tahoma"/>
            </a:endParaRPr>
          </a:p>
          <a:p>
            <a:pPr marL="355600" marR="515620" indent="-342900">
              <a:lnSpc>
                <a:spcPct val="100000"/>
              </a:lnSpc>
              <a:spcBef>
                <a:spcPts val="430"/>
              </a:spcBef>
              <a:buFont typeface="Tahoma"/>
              <a:buChar char="•"/>
              <a:tabLst>
                <a:tab pos="426720" algn="l"/>
                <a:tab pos="427355" algn="l"/>
              </a:tabLst>
            </a:pPr>
            <a:r>
              <a:rPr b="0" dirty="0"/>
              <a:t>	</a:t>
            </a:r>
            <a:r>
              <a:rPr sz="1800" b="0" spc="-5" dirty="0">
                <a:latin typeface="Tahoma"/>
                <a:cs typeface="Tahoma"/>
              </a:rPr>
              <a:t>chaleur, dilatation veineuse  superficielle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1596" y="4181602"/>
            <a:ext cx="9601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(signe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3638" y="1139345"/>
            <a:ext cx="3663950" cy="552005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450"/>
              </a:spcBef>
            </a:pPr>
            <a:r>
              <a:rPr sz="2400" b="1" spc="-5" dirty="0">
                <a:latin typeface="Tahoma"/>
                <a:cs typeface="Tahoma"/>
              </a:rPr>
              <a:t>Traitement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curatif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ahoma"/>
                <a:cs typeface="Tahoma"/>
              </a:rPr>
              <a:t>Anticoagulant injectables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355600" marR="128905" indent="-342900">
              <a:lnSpc>
                <a:spcPct val="100499"/>
              </a:lnSpc>
              <a:spcBef>
                <a:spcPts val="384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Héparine </a:t>
            </a:r>
            <a:r>
              <a:rPr sz="1800" dirty="0">
                <a:latin typeface="Tahoma"/>
                <a:cs typeface="Tahoma"/>
              </a:rPr>
              <a:t>avec </a:t>
            </a:r>
            <a:r>
              <a:rPr sz="1800" b="1" spc="-5" dirty="0">
                <a:latin typeface="Arial"/>
                <a:cs typeface="Arial"/>
              </a:rPr>
              <a:t>surveillance </a:t>
            </a:r>
            <a:r>
              <a:rPr sz="1800" b="1" dirty="0">
                <a:latin typeface="Arial"/>
                <a:cs typeface="Arial"/>
              </a:rPr>
              <a:t>du  </a:t>
            </a:r>
            <a:r>
              <a:rPr sz="1800" b="1" spc="-5" dirty="0">
                <a:latin typeface="Arial"/>
                <a:cs typeface="Arial"/>
              </a:rPr>
              <a:t>taux de plaquettes </a:t>
            </a:r>
            <a:r>
              <a:rPr sz="1800" b="1" dirty="0">
                <a:latin typeface="Arial"/>
                <a:cs typeface="Arial"/>
              </a:rPr>
              <a:t>++++ </a:t>
            </a:r>
            <a:r>
              <a:rPr sz="1800" dirty="0">
                <a:latin typeface="Tahoma"/>
                <a:cs typeface="Tahoma"/>
              </a:rPr>
              <a:t>quel  que </a:t>
            </a:r>
            <a:r>
              <a:rPr sz="1800" spc="-5" dirty="0">
                <a:latin typeface="Tahoma"/>
                <a:cs typeface="Tahoma"/>
              </a:rPr>
              <a:t>soit </a:t>
            </a:r>
            <a:r>
              <a:rPr sz="1800" dirty="0">
                <a:latin typeface="Tahoma"/>
                <a:cs typeface="Tahoma"/>
              </a:rPr>
              <a:t>le </a:t>
            </a:r>
            <a:r>
              <a:rPr sz="1800" spc="-5" dirty="0">
                <a:latin typeface="Tahoma"/>
                <a:cs typeface="Tahoma"/>
              </a:rPr>
              <a:t>type, 2x/semaine  (risque d’allergie avec  thrombopénie)</a:t>
            </a:r>
            <a:endParaRPr sz="1800">
              <a:latin typeface="Tahoma"/>
              <a:cs typeface="Tahoma"/>
            </a:endParaRPr>
          </a:p>
          <a:p>
            <a:pPr marL="355600" marR="307340" indent="-342900">
              <a:lnSpc>
                <a:spcPct val="100000"/>
              </a:lnSpc>
              <a:spcBef>
                <a:spcPts val="430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Fondaparinux (Arixtra*) </a:t>
            </a:r>
            <a:r>
              <a:rPr sz="1800" b="1" dirty="0">
                <a:latin typeface="Tahoma"/>
                <a:cs typeface="Tahoma"/>
              </a:rPr>
              <a:t>sans  </a:t>
            </a:r>
            <a:r>
              <a:rPr sz="1800" b="1" spc="-5" dirty="0">
                <a:latin typeface="Tahoma"/>
                <a:cs typeface="Tahoma"/>
              </a:rPr>
              <a:t>surveillance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biologique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ahoma"/>
                <a:cs typeface="Tahoma"/>
              </a:rPr>
              <a:t>Anticoagulants </a:t>
            </a:r>
            <a:r>
              <a:rPr sz="1800" b="1" dirty="0">
                <a:latin typeface="Tahoma"/>
                <a:cs typeface="Tahoma"/>
              </a:rPr>
              <a:t>oraux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anti-vitamine </a:t>
            </a:r>
            <a:r>
              <a:rPr sz="1800" dirty="0">
                <a:latin typeface="Tahoma"/>
                <a:cs typeface="Tahoma"/>
              </a:rPr>
              <a:t>K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avec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1800" b="1" spc="-5" dirty="0">
                <a:latin typeface="Tahoma"/>
                <a:cs typeface="Tahoma"/>
              </a:rPr>
              <a:t>surveillance de l’INR</a:t>
            </a:r>
            <a:r>
              <a:rPr sz="1800" b="1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(2-3)</a:t>
            </a:r>
            <a:endParaRPr sz="1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dirty="0">
                <a:latin typeface="Tahoma"/>
                <a:cs typeface="Tahoma"/>
              </a:rPr>
              <a:t>nouveaux </a:t>
            </a:r>
            <a:r>
              <a:rPr sz="1800" spc="-5" dirty="0">
                <a:latin typeface="Tahoma"/>
                <a:cs typeface="Tahoma"/>
              </a:rPr>
              <a:t>anticoagulants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oraux</a:t>
            </a:r>
            <a:endParaRPr sz="1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tabLst>
                <a:tab pos="1006475" algn="l"/>
              </a:tabLst>
            </a:pPr>
            <a:r>
              <a:rPr sz="1800" b="1" dirty="0">
                <a:latin typeface="Tahoma"/>
                <a:cs typeface="Tahoma"/>
              </a:rPr>
              <a:t>sans	</a:t>
            </a:r>
            <a:r>
              <a:rPr sz="1800" b="1" spc="-5" dirty="0">
                <a:latin typeface="Tahoma"/>
                <a:cs typeface="Tahoma"/>
              </a:rPr>
              <a:t>surveillance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biologique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ahoma"/>
                <a:cs typeface="Tahoma"/>
              </a:rPr>
              <a:t>Thrombolytiques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3783" y="4581144"/>
            <a:ext cx="1358899" cy="90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4333" y="908685"/>
            <a:ext cx="1358899" cy="135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533400"/>
            <a:ext cx="4779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COMPLICATIONS</a:t>
            </a:r>
            <a:r>
              <a:rPr sz="3200" spc="-50" dirty="0"/>
              <a:t> </a:t>
            </a:r>
            <a:r>
              <a:rPr sz="3200" dirty="0"/>
              <a:t>TARDIVES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3118"/>
            <a:ext cx="7939405" cy="29527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Char char="•"/>
              <a:tabLst>
                <a:tab pos="356235" algn="l"/>
              </a:tabLst>
            </a:pPr>
            <a:r>
              <a:rPr sz="3200" dirty="0">
                <a:latin typeface="Tahoma"/>
                <a:cs typeface="Tahoma"/>
              </a:rPr>
              <a:t>Raideur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articulaire</a:t>
            </a:r>
            <a:endParaRPr sz="3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sz="3200" dirty="0">
                <a:latin typeface="Tahoma"/>
                <a:cs typeface="Tahoma"/>
              </a:rPr>
              <a:t>Amyotrophie</a:t>
            </a:r>
            <a:endParaRPr sz="3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sz="3200" dirty="0">
                <a:latin typeface="Tahoma"/>
                <a:cs typeface="Tahoma"/>
              </a:rPr>
              <a:t>Cals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spc="-5" dirty="0">
                <a:latin typeface="Tahoma"/>
                <a:cs typeface="Tahoma"/>
              </a:rPr>
              <a:t>vicieux</a:t>
            </a:r>
            <a:endParaRPr sz="3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sz="3200" dirty="0">
                <a:latin typeface="Tahoma"/>
                <a:cs typeface="Tahoma"/>
              </a:rPr>
              <a:t>Retard de </a:t>
            </a:r>
            <a:r>
              <a:rPr sz="3200" spc="-5" dirty="0">
                <a:latin typeface="Tahoma"/>
                <a:cs typeface="Tahoma"/>
              </a:rPr>
              <a:t>consolidation </a:t>
            </a:r>
            <a:r>
              <a:rPr sz="3200" dirty="0">
                <a:latin typeface="Tahoma"/>
                <a:cs typeface="Tahoma"/>
              </a:rPr>
              <a:t>et pseudarthroses</a:t>
            </a:r>
            <a:endParaRPr sz="32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6235" algn="l"/>
              </a:tabLst>
            </a:pPr>
            <a:r>
              <a:rPr sz="3200" dirty="0">
                <a:latin typeface="Tahoma"/>
                <a:cs typeface="Tahoma"/>
              </a:rPr>
              <a:t>Algodystrophie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609600"/>
            <a:ext cx="4779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COMPLICATIONS</a:t>
            </a:r>
            <a:r>
              <a:rPr sz="3200" spc="-50" dirty="0"/>
              <a:t> </a:t>
            </a:r>
            <a:r>
              <a:rPr sz="3200" dirty="0"/>
              <a:t>TARDIVES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133600"/>
            <a:ext cx="7940040" cy="20751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ahoma"/>
                <a:cs typeface="Tahoma"/>
              </a:rPr>
              <a:t>Raideur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articulaire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buChar char="-"/>
              <a:tabLst>
                <a:tab pos="218440" algn="l"/>
              </a:tabLst>
            </a:pPr>
            <a:r>
              <a:rPr sz="2400" dirty="0">
                <a:latin typeface="Tahoma"/>
                <a:cs typeface="Tahoma"/>
              </a:rPr>
              <a:t>Une </a:t>
            </a:r>
            <a:r>
              <a:rPr sz="2400" spc="-5" dirty="0">
                <a:latin typeface="Tahoma"/>
                <a:cs typeface="Tahoma"/>
              </a:rPr>
              <a:t>contention trop </a:t>
            </a:r>
            <a:r>
              <a:rPr sz="2400" dirty="0">
                <a:latin typeface="Tahoma"/>
                <a:cs typeface="Tahoma"/>
              </a:rPr>
              <a:t>prolongée peut </a:t>
            </a:r>
            <a:r>
              <a:rPr sz="2400" spc="-5" dirty="0">
                <a:latin typeface="Tahoma"/>
                <a:cs typeface="Tahoma"/>
              </a:rPr>
              <a:t>entraîner </a:t>
            </a:r>
            <a:r>
              <a:rPr sz="2400" dirty="0">
                <a:latin typeface="Tahoma"/>
                <a:cs typeface="Tahoma"/>
              </a:rPr>
              <a:t>un  </a:t>
            </a:r>
            <a:r>
              <a:rPr sz="2400" spc="-5" dirty="0">
                <a:latin typeface="Tahoma"/>
                <a:cs typeface="Tahoma"/>
              </a:rPr>
              <a:t>enraidissement </a:t>
            </a:r>
            <a:r>
              <a:rPr sz="2400" dirty="0">
                <a:latin typeface="Tahoma"/>
                <a:cs typeface="Tahoma"/>
              </a:rPr>
              <a:t>articulaire </a:t>
            </a:r>
            <a:r>
              <a:rPr sz="2400" spc="-5" dirty="0">
                <a:latin typeface="Tahoma"/>
                <a:cs typeface="Tahoma"/>
              </a:rPr>
              <a:t>chez </a:t>
            </a:r>
            <a:r>
              <a:rPr sz="2400" dirty="0">
                <a:latin typeface="Tahoma"/>
                <a:cs typeface="Tahoma"/>
              </a:rPr>
              <a:t>l’adulte qui </a:t>
            </a:r>
            <a:r>
              <a:rPr sz="2400" spc="-5" dirty="0">
                <a:latin typeface="Tahoma"/>
                <a:cs typeface="Tahoma"/>
              </a:rPr>
              <a:t>nécessitera </a:t>
            </a:r>
            <a:r>
              <a:rPr sz="2400" dirty="0">
                <a:latin typeface="Tahoma"/>
                <a:cs typeface="Tahoma"/>
              </a:rPr>
              <a:t>une  </a:t>
            </a:r>
            <a:r>
              <a:rPr sz="2400" spc="-5" dirty="0">
                <a:latin typeface="Tahoma"/>
                <a:cs typeface="Tahoma"/>
              </a:rPr>
              <a:t>rééducation </a:t>
            </a:r>
            <a:r>
              <a:rPr sz="2400" dirty="0">
                <a:latin typeface="Tahoma"/>
                <a:cs typeface="Tahoma"/>
              </a:rPr>
              <a:t>+++ pour </a:t>
            </a:r>
            <a:r>
              <a:rPr sz="2400" spc="-5" dirty="0">
                <a:latin typeface="Tahoma"/>
                <a:cs typeface="Tahoma"/>
              </a:rPr>
              <a:t>retrouver </a:t>
            </a:r>
            <a:r>
              <a:rPr sz="2400" dirty="0">
                <a:latin typeface="Tahoma"/>
                <a:cs typeface="Tahoma"/>
              </a:rPr>
              <a:t>une bonne</a:t>
            </a:r>
            <a:r>
              <a:rPr sz="2400" spc="-1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mobilité</a:t>
            </a:r>
          </a:p>
          <a:p>
            <a:pPr marL="218440" indent="-205740">
              <a:lnSpc>
                <a:spcPct val="100000"/>
              </a:lnSpc>
              <a:spcBef>
                <a:spcPts val="580"/>
              </a:spcBef>
              <a:buChar char="-"/>
              <a:tabLst>
                <a:tab pos="218440" algn="l"/>
              </a:tabLst>
            </a:pPr>
            <a:r>
              <a:rPr sz="2400" spc="-5" dirty="0">
                <a:latin typeface="Tahoma"/>
                <a:cs typeface="Tahoma"/>
              </a:rPr>
              <a:t>Séquelles </a:t>
            </a:r>
            <a:r>
              <a:rPr sz="2400" dirty="0">
                <a:latin typeface="Tahoma"/>
                <a:cs typeface="Tahoma"/>
              </a:rPr>
              <a:t>possibles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762000"/>
            <a:ext cx="4779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COMPLICATIONS</a:t>
            </a:r>
            <a:r>
              <a:rPr sz="3200" spc="-50" dirty="0"/>
              <a:t> </a:t>
            </a:r>
            <a:r>
              <a:rPr sz="3200" dirty="0"/>
              <a:t>TARDIVES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2590800"/>
            <a:ext cx="6922770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ahoma"/>
                <a:cs typeface="Tahoma"/>
              </a:rPr>
              <a:t>Cals vicieux</a:t>
            </a:r>
            <a:endParaRPr sz="2400" dirty="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Étiologie </a:t>
            </a:r>
            <a:r>
              <a:rPr sz="2400" dirty="0">
                <a:latin typeface="Tahoma"/>
                <a:cs typeface="Tahoma"/>
              </a:rPr>
              <a:t>: absence de </a:t>
            </a:r>
            <a:r>
              <a:rPr sz="2400" spc="-5" dirty="0">
                <a:latin typeface="Tahoma"/>
                <a:cs typeface="Tahoma"/>
              </a:rPr>
              <a:t>réduction </a:t>
            </a:r>
            <a:r>
              <a:rPr sz="2400" dirty="0">
                <a:latin typeface="Tahoma"/>
                <a:cs typeface="Tahoma"/>
              </a:rPr>
              <a:t>ou déplacement  </a:t>
            </a:r>
            <a:r>
              <a:rPr sz="2400" spc="-5" dirty="0">
                <a:latin typeface="Tahoma"/>
                <a:cs typeface="Tahoma"/>
              </a:rPr>
              <a:t>secondaire</a:t>
            </a:r>
            <a:endParaRPr sz="24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Signes </a:t>
            </a:r>
            <a:r>
              <a:rPr sz="2400" dirty="0">
                <a:latin typeface="Tahoma"/>
                <a:cs typeface="Tahoma"/>
              </a:rPr>
              <a:t>: </a:t>
            </a:r>
            <a:r>
              <a:rPr sz="2400" spc="-5" dirty="0">
                <a:latin typeface="Tahoma"/>
                <a:cs typeface="Tahoma"/>
              </a:rPr>
              <a:t>limitation </a:t>
            </a:r>
            <a:r>
              <a:rPr sz="2400" dirty="0">
                <a:latin typeface="Tahoma"/>
                <a:cs typeface="Tahoma"/>
              </a:rPr>
              <a:t>des </a:t>
            </a:r>
            <a:r>
              <a:rPr sz="2400" spc="-5" dirty="0">
                <a:latin typeface="Tahoma"/>
                <a:cs typeface="Tahoma"/>
              </a:rPr>
              <a:t>mobilités, </a:t>
            </a:r>
            <a:r>
              <a:rPr sz="2400" dirty="0">
                <a:latin typeface="Tahoma"/>
                <a:cs typeface="Tahoma"/>
              </a:rPr>
              <a:t>douleur,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gêne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014" y="609600"/>
            <a:ext cx="50965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DÉFINITIONS </a:t>
            </a:r>
            <a:r>
              <a:rPr sz="3200" dirty="0"/>
              <a:t>-</a:t>
            </a:r>
            <a:r>
              <a:rPr sz="3200" spc="-20" dirty="0"/>
              <a:t> </a:t>
            </a:r>
            <a:r>
              <a:rPr sz="3200" spc="-5" dirty="0"/>
              <a:t>GÉNÉRALITÉS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473"/>
            <a:ext cx="8074659" cy="3342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1600" b="1" spc="-5" dirty="0">
                <a:latin typeface="Tahoma"/>
                <a:cs typeface="Tahoma"/>
              </a:rPr>
              <a:t>Le premier moyen simple, efficace et </a:t>
            </a:r>
            <a:r>
              <a:rPr sz="1600" b="1" spc="-10" dirty="0">
                <a:latin typeface="Tahoma"/>
                <a:cs typeface="Tahoma"/>
              </a:rPr>
              <a:t>non</a:t>
            </a:r>
            <a:r>
              <a:rPr sz="1600" b="1" spc="18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invasif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ahoma"/>
              <a:buChar char="•"/>
            </a:pPr>
            <a:endParaRPr sz="2200" dirty="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Tahoma"/>
                <a:cs typeface="Tahoma"/>
              </a:rPr>
              <a:t>Les plâtres ou </a:t>
            </a:r>
            <a:r>
              <a:rPr sz="1600" dirty="0">
                <a:latin typeface="Tahoma"/>
                <a:cs typeface="Tahoma"/>
              </a:rPr>
              <a:t>les </a:t>
            </a:r>
            <a:r>
              <a:rPr sz="1600" spc="-10" dirty="0">
                <a:latin typeface="Tahoma"/>
                <a:cs typeface="Tahoma"/>
              </a:rPr>
              <a:t>résines </a:t>
            </a:r>
            <a:r>
              <a:rPr sz="1600" spc="-5" dirty="0">
                <a:latin typeface="Tahoma"/>
                <a:cs typeface="Tahoma"/>
              </a:rPr>
              <a:t>assurent la contention </a:t>
            </a:r>
            <a:r>
              <a:rPr sz="1600" spc="-10" dirty="0">
                <a:latin typeface="Tahoma"/>
                <a:cs typeface="Tahoma"/>
              </a:rPr>
              <a:t>non sanglante </a:t>
            </a:r>
            <a:r>
              <a:rPr sz="1600" spc="-5" dirty="0">
                <a:latin typeface="Tahoma"/>
                <a:cs typeface="Tahoma"/>
              </a:rPr>
              <a:t>d'une </a:t>
            </a:r>
            <a:r>
              <a:rPr sz="1600" spc="-10" dirty="0">
                <a:latin typeface="Tahoma"/>
                <a:cs typeface="Tahoma"/>
              </a:rPr>
              <a:t>fracture </a:t>
            </a:r>
            <a:r>
              <a:rPr sz="1600" spc="-5" dirty="0">
                <a:latin typeface="Tahoma"/>
                <a:cs typeface="Tahoma"/>
              </a:rPr>
              <a:t>ou </a:t>
            </a:r>
            <a:r>
              <a:rPr sz="1600" dirty="0">
                <a:latin typeface="Tahoma"/>
                <a:cs typeface="Tahoma"/>
              </a:rPr>
              <a:t>la  </a:t>
            </a:r>
            <a:r>
              <a:rPr sz="1600" spc="-10" dirty="0">
                <a:latin typeface="Tahoma"/>
                <a:cs typeface="Tahoma"/>
              </a:rPr>
              <a:t>correction progressive </a:t>
            </a:r>
            <a:r>
              <a:rPr sz="1600" spc="-5" dirty="0">
                <a:latin typeface="Tahoma"/>
                <a:cs typeface="Tahoma"/>
              </a:rPr>
              <a:t>d'une</a:t>
            </a:r>
            <a:r>
              <a:rPr sz="1600" spc="7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déformation.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ahoma"/>
              <a:buChar char="•"/>
            </a:pPr>
            <a:endParaRPr sz="22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Tahoma"/>
                <a:cs typeface="Tahoma"/>
              </a:rPr>
              <a:t>Ils assurent l’immobilisation (après correction </a:t>
            </a:r>
            <a:r>
              <a:rPr sz="1600" dirty="0">
                <a:latin typeface="Tahoma"/>
                <a:cs typeface="Tahoma"/>
              </a:rPr>
              <a:t>et/ou </a:t>
            </a:r>
            <a:r>
              <a:rPr sz="1600" spc="-5" dirty="0">
                <a:latin typeface="Tahoma"/>
                <a:cs typeface="Tahoma"/>
              </a:rPr>
              <a:t>après réduction) pendant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le</a:t>
            </a:r>
          </a:p>
          <a:p>
            <a:pPr marL="355600">
              <a:lnSpc>
                <a:spcPct val="100000"/>
              </a:lnSpc>
            </a:pPr>
            <a:r>
              <a:rPr sz="1600" spc="-10" dirty="0">
                <a:latin typeface="Tahoma"/>
                <a:cs typeface="Tahoma"/>
              </a:rPr>
              <a:t>temps </a:t>
            </a:r>
            <a:r>
              <a:rPr sz="1600" spc="-5" dirty="0">
                <a:latin typeface="Tahoma"/>
                <a:cs typeface="Tahoma"/>
              </a:rPr>
              <a:t>de </a:t>
            </a:r>
            <a:r>
              <a:rPr sz="1600" spc="-10" dirty="0">
                <a:latin typeface="Tahoma"/>
                <a:cs typeface="Tahoma"/>
              </a:rPr>
              <a:t>cicatrisation osseuse (formation </a:t>
            </a:r>
            <a:r>
              <a:rPr sz="1600" spc="-5" dirty="0">
                <a:latin typeface="Tahoma"/>
                <a:cs typeface="Tahoma"/>
              </a:rPr>
              <a:t>du cal</a:t>
            </a:r>
            <a:r>
              <a:rPr sz="1600" spc="15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osseux)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 dirty="0">
              <a:latin typeface="Tahoma"/>
              <a:cs typeface="Tahoma"/>
            </a:endParaRPr>
          </a:p>
          <a:p>
            <a:pPr marL="355600" marR="8255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Tahoma"/>
                <a:cs typeface="Tahoma"/>
              </a:rPr>
              <a:t>Le </a:t>
            </a:r>
            <a:r>
              <a:rPr sz="1600" spc="-10" dirty="0">
                <a:latin typeface="Tahoma"/>
                <a:cs typeface="Tahoma"/>
              </a:rPr>
              <a:t>traitement </a:t>
            </a:r>
            <a:r>
              <a:rPr sz="1600" spc="-5" dirty="0">
                <a:latin typeface="Tahoma"/>
                <a:cs typeface="Tahoma"/>
              </a:rPr>
              <a:t>orthopédique par contention plâtrée ou </a:t>
            </a:r>
            <a:r>
              <a:rPr sz="1600" spc="-10" dirty="0">
                <a:latin typeface="Tahoma"/>
                <a:cs typeface="Tahoma"/>
              </a:rPr>
              <a:t>résine </a:t>
            </a:r>
            <a:r>
              <a:rPr sz="1600" spc="-5" dirty="0">
                <a:latin typeface="Tahoma"/>
                <a:cs typeface="Tahoma"/>
              </a:rPr>
              <a:t>peut se </a:t>
            </a:r>
            <a:r>
              <a:rPr sz="1600" spc="-10" dirty="0">
                <a:latin typeface="Tahoma"/>
                <a:cs typeface="Tahoma"/>
              </a:rPr>
              <a:t>réaliser </a:t>
            </a:r>
            <a:r>
              <a:rPr sz="1600" spc="-5" dirty="0">
                <a:latin typeface="Tahoma"/>
                <a:cs typeface="Tahoma"/>
              </a:rPr>
              <a:t>après  </a:t>
            </a:r>
            <a:r>
              <a:rPr sz="1600" spc="-10" dirty="0">
                <a:latin typeface="Tahoma"/>
                <a:cs typeface="Tahoma"/>
              </a:rPr>
              <a:t>une intervention chirurgicale </a:t>
            </a:r>
            <a:r>
              <a:rPr sz="1600" spc="-5" dirty="0">
                <a:latin typeface="Tahoma"/>
                <a:cs typeface="Tahoma"/>
              </a:rPr>
              <a:t>ou </a:t>
            </a:r>
            <a:r>
              <a:rPr sz="1600" spc="-10" dirty="0">
                <a:latin typeface="Tahoma"/>
                <a:cs typeface="Tahoma"/>
              </a:rPr>
              <a:t>sans intervention chirurgicale</a:t>
            </a:r>
            <a:r>
              <a:rPr sz="1600" spc="18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(ostéosynthèse)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ahoma"/>
              <a:buChar char="•"/>
            </a:pPr>
            <a:endParaRPr sz="22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5" dirty="0">
                <a:latin typeface="Tahoma"/>
                <a:cs typeface="Tahoma"/>
              </a:rPr>
              <a:t>Tout plâtre doit </a:t>
            </a:r>
            <a:r>
              <a:rPr sz="1600" spc="-10" dirty="0">
                <a:latin typeface="Tahoma"/>
                <a:cs typeface="Tahoma"/>
              </a:rPr>
              <a:t>être attentivement</a:t>
            </a:r>
            <a:r>
              <a:rPr sz="1600" spc="7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surveillé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155" y="609600"/>
            <a:ext cx="4779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COMPLICATIONS</a:t>
            </a:r>
            <a:r>
              <a:rPr sz="3200" spc="-50" dirty="0"/>
              <a:t> </a:t>
            </a:r>
            <a:r>
              <a:rPr sz="3200" dirty="0"/>
              <a:t>TARDIVES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17"/>
            <a:ext cx="7711440" cy="28797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Tahoma"/>
                <a:cs typeface="Tahoma"/>
              </a:rPr>
              <a:t>Retard de consolidation </a:t>
            </a:r>
            <a:r>
              <a:rPr sz="2400" b="1" dirty="0">
                <a:latin typeface="Tahoma"/>
                <a:cs typeface="Tahoma"/>
              </a:rPr>
              <a:t>et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pseudarthroses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ahoma"/>
                <a:cs typeface="Tahoma"/>
              </a:rPr>
              <a:t>Pseudarthroses </a:t>
            </a:r>
            <a:r>
              <a:rPr sz="2400" dirty="0">
                <a:latin typeface="Tahoma"/>
                <a:cs typeface="Tahoma"/>
              </a:rPr>
              <a:t>= absence de </a:t>
            </a:r>
            <a:r>
              <a:rPr sz="2400" spc="-5" dirty="0">
                <a:latin typeface="Tahoma"/>
                <a:cs typeface="Tahoma"/>
              </a:rPr>
              <a:t>consolidation </a:t>
            </a:r>
            <a:r>
              <a:rPr sz="2400" dirty="0">
                <a:latin typeface="Tahoma"/>
                <a:cs typeface="Tahoma"/>
              </a:rPr>
              <a:t>à 6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mois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Favorisée </a:t>
            </a:r>
            <a:r>
              <a:rPr sz="2400" dirty="0">
                <a:latin typeface="Tahoma"/>
                <a:cs typeface="Tahoma"/>
              </a:rPr>
              <a:t>par un défaut d’immobilisation avec mobilité  anormale du </a:t>
            </a:r>
            <a:r>
              <a:rPr sz="2400" spc="-5" dirty="0">
                <a:latin typeface="Tahoma"/>
                <a:cs typeface="Tahoma"/>
              </a:rPr>
              <a:t>foyer </a:t>
            </a:r>
            <a:r>
              <a:rPr sz="2400" dirty="0">
                <a:latin typeface="Tahoma"/>
                <a:cs typeface="Tahoma"/>
              </a:rPr>
              <a:t>de </a:t>
            </a:r>
            <a:r>
              <a:rPr sz="2400" spc="-5" dirty="0">
                <a:latin typeface="Tahoma"/>
                <a:cs typeface="Tahoma"/>
              </a:rPr>
              <a:t>fracture </a:t>
            </a:r>
            <a:r>
              <a:rPr sz="2400" dirty="0">
                <a:latin typeface="Tahoma"/>
                <a:cs typeface="Tahoma"/>
              </a:rPr>
              <a:t>: marche </a:t>
            </a:r>
            <a:r>
              <a:rPr sz="2400" spc="-5" dirty="0">
                <a:latin typeface="Tahoma"/>
                <a:cs typeface="Tahoma"/>
              </a:rPr>
              <a:t>trop précoce,  </a:t>
            </a:r>
            <a:r>
              <a:rPr sz="2400" dirty="0">
                <a:latin typeface="Tahoma"/>
                <a:cs typeface="Tahoma"/>
              </a:rPr>
              <a:t>plâtre insuffisant, fonte de l’œdème ou infection du</a:t>
            </a:r>
            <a:r>
              <a:rPr sz="2400" spc="-16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foyer  </a:t>
            </a:r>
            <a:r>
              <a:rPr sz="2400" dirty="0">
                <a:latin typeface="Tahoma"/>
                <a:cs typeface="Tahoma"/>
              </a:rPr>
              <a:t>de</a:t>
            </a:r>
            <a:r>
              <a:rPr sz="2400" spc="-5" dirty="0">
                <a:latin typeface="Tahoma"/>
                <a:cs typeface="Tahoma"/>
              </a:rPr>
              <a:t> fracture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914" y="533400"/>
            <a:ext cx="4779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COMPLICATIONS</a:t>
            </a:r>
            <a:r>
              <a:rPr sz="3200" spc="-50" dirty="0"/>
              <a:t> </a:t>
            </a:r>
            <a:r>
              <a:rPr sz="3200" dirty="0"/>
              <a:t>TARDIVES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6" y="2514600"/>
            <a:ext cx="7339965" cy="17811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Tahoma"/>
                <a:cs typeface="Tahoma"/>
              </a:rPr>
              <a:t>Algodystrophie</a:t>
            </a:r>
            <a:endParaRPr sz="2400" dirty="0">
              <a:latin typeface="Tahoma"/>
              <a:cs typeface="Tahoma"/>
            </a:endParaRPr>
          </a:p>
          <a:p>
            <a:pPr marL="218440" indent="-205740">
              <a:lnSpc>
                <a:spcPct val="100000"/>
              </a:lnSpc>
              <a:spcBef>
                <a:spcPts val="575"/>
              </a:spcBef>
              <a:buChar char="-"/>
              <a:tabLst>
                <a:tab pos="218440" algn="l"/>
              </a:tabLst>
            </a:pPr>
            <a:r>
              <a:rPr sz="2400" spc="-5" dirty="0">
                <a:latin typeface="Tahoma"/>
                <a:cs typeface="Tahoma"/>
              </a:rPr>
              <a:t>Imprévisible </a:t>
            </a:r>
            <a:r>
              <a:rPr sz="2400" dirty="0">
                <a:latin typeface="Tahoma"/>
                <a:cs typeface="Tahoma"/>
              </a:rPr>
              <a:t>/ </a:t>
            </a:r>
            <a:r>
              <a:rPr sz="2400" spc="-5" dirty="0">
                <a:latin typeface="Tahoma"/>
                <a:cs typeface="Tahoma"/>
              </a:rPr>
              <a:t>Fréquent sur terrain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anxieux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Signes </a:t>
            </a:r>
            <a:r>
              <a:rPr sz="2400" dirty="0">
                <a:latin typeface="Tahoma"/>
                <a:cs typeface="Tahoma"/>
              </a:rPr>
              <a:t>: Raideur hyperalgique , Atrophie</a:t>
            </a:r>
            <a:r>
              <a:rPr sz="2400" spc="-1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musculaire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Résolutive en </a:t>
            </a:r>
            <a:r>
              <a:rPr sz="2400" dirty="0">
                <a:latin typeface="Tahoma"/>
                <a:cs typeface="Tahoma"/>
              </a:rPr>
              <a:t>qqs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mois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247209"/>
            <a:ext cx="7543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3795" marR="5080" indent="-242379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Surveillance </a:t>
            </a:r>
            <a:r>
              <a:rPr sz="3200" dirty="0"/>
              <a:t>d’un patient lors de la</a:t>
            </a:r>
            <a:r>
              <a:rPr lang="fr-FR" sz="3200" dirty="0"/>
              <a:t> </a:t>
            </a:r>
            <a:r>
              <a:rPr sz="3200" spc="-5" dirty="0"/>
              <a:t>confection  </a:t>
            </a:r>
            <a:r>
              <a:rPr sz="3200" dirty="0"/>
              <a:t>du plâtre</a:t>
            </a:r>
            <a:r>
              <a:rPr sz="3200" spc="-20" dirty="0"/>
              <a:t> </a:t>
            </a:r>
            <a:r>
              <a:rPr sz="3200" spc="-5" dirty="0"/>
              <a:t>/résine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1005" y="2438400"/>
            <a:ext cx="7955915" cy="30257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Surveiller </a:t>
            </a:r>
            <a:r>
              <a:rPr sz="2400" dirty="0">
                <a:latin typeface="Tahoma"/>
                <a:cs typeface="Tahoma"/>
              </a:rPr>
              <a:t>la </a:t>
            </a:r>
            <a:r>
              <a:rPr sz="2400" spc="-5" dirty="0">
                <a:latin typeface="Tahoma"/>
                <a:cs typeface="Tahoma"/>
              </a:rPr>
              <a:t>position </a:t>
            </a:r>
            <a:r>
              <a:rPr sz="2400" dirty="0">
                <a:latin typeface="Tahoma"/>
                <a:cs typeface="Tahoma"/>
              </a:rPr>
              <a:t>du membre (position de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fonction)</a:t>
            </a:r>
            <a:endParaRPr sz="2400" dirty="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Attention à </a:t>
            </a:r>
            <a:r>
              <a:rPr sz="2400" spc="-5" dirty="0">
                <a:latin typeface="Tahoma"/>
                <a:cs typeface="Tahoma"/>
              </a:rPr>
              <a:t>toutes </a:t>
            </a:r>
            <a:r>
              <a:rPr sz="2400" dirty="0">
                <a:latin typeface="Tahoma"/>
                <a:cs typeface="Tahoma"/>
              </a:rPr>
              <a:t>les </a:t>
            </a:r>
            <a:r>
              <a:rPr sz="2400" spc="-5" dirty="0">
                <a:latin typeface="Tahoma"/>
                <a:cs typeface="Tahoma"/>
              </a:rPr>
              <a:t>étapes </a:t>
            </a:r>
            <a:r>
              <a:rPr sz="2400" dirty="0">
                <a:latin typeface="Tahoma"/>
                <a:cs typeface="Tahoma"/>
              </a:rPr>
              <a:t>de la </a:t>
            </a:r>
            <a:r>
              <a:rPr sz="2400" spc="-5" dirty="0">
                <a:latin typeface="Tahoma"/>
                <a:cs typeface="Tahoma"/>
              </a:rPr>
              <a:t>confection </a:t>
            </a:r>
            <a:r>
              <a:rPr sz="2400" dirty="0">
                <a:latin typeface="Tahoma"/>
                <a:cs typeface="Tahoma"/>
              </a:rPr>
              <a:t>du plâtre</a:t>
            </a:r>
            <a:r>
              <a:rPr sz="2400" spc="-1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/  </a:t>
            </a:r>
            <a:r>
              <a:rPr sz="2400" spc="-5" dirty="0">
                <a:latin typeface="Tahoma"/>
                <a:cs typeface="Tahoma"/>
              </a:rPr>
              <a:t>résine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: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Jersey sans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pli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Bonne protection </a:t>
            </a:r>
            <a:r>
              <a:rPr sz="2400" dirty="0">
                <a:latin typeface="Tahoma"/>
                <a:cs typeface="Tahoma"/>
              </a:rPr>
              <a:t>des </a:t>
            </a:r>
            <a:r>
              <a:rPr sz="2400" spc="-5" dirty="0">
                <a:latin typeface="Tahoma"/>
                <a:cs typeface="Tahoma"/>
              </a:rPr>
              <a:t>saillies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osseuses</a:t>
            </a:r>
            <a:endParaRPr sz="24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Application des bandes </a:t>
            </a:r>
            <a:r>
              <a:rPr sz="2400" spc="-5" dirty="0">
                <a:latin typeface="Tahoma"/>
                <a:cs typeface="Tahoma"/>
              </a:rPr>
              <a:t>sans trop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serrer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-	</a:t>
            </a:r>
            <a:r>
              <a:rPr sz="2400" spc="-5" dirty="0">
                <a:latin typeface="Tahoma"/>
                <a:cs typeface="Tahoma"/>
              </a:rPr>
              <a:t>+/- fendre </a:t>
            </a:r>
            <a:r>
              <a:rPr sz="2400" dirty="0">
                <a:latin typeface="Tahoma"/>
                <a:cs typeface="Tahoma"/>
              </a:rPr>
              <a:t>le plâtre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circulaire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560" y="762000"/>
            <a:ext cx="7543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3795" marR="5080" indent="-231711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Surveillance </a:t>
            </a:r>
            <a:r>
              <a:rPr sz="3200" dirty="0"/>
              <a:t>d’un patient après la </a:t>
            </a:r>
            <a:r>
              <a:rPr sz="3200" spc="-5" dirty="0"/>
              <a:t>confection  </a:t>
            </a:r>
            <a:r>
              <a:rPr sz="3200" dirty="0"/>
              <a:t>du plâtre</a:t>
            </a:r>
            <a:r>
              <a:rPr sz="3200" spc="-20" dirty="0"/>
              <a:t> </a:t>
            </a:r>
            <a:r>
              <a:rPr sz="3200" spc="-5" dirty="0"/>
              <a:t>/résine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3200400"/>
            <a:ext cx="6911975" cy="17818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Char char="•"/>
              <a:tabLst>
                <a:tab pos="356235" algn="l"/>
              </a:tabLst>
            </a:pPr>
            <a:r>
              <a:rPr sz="3200" dirty="0">
                <a:latin typeface="Tahoma"/>
                <a:cs typeface="Tahoma"/>
              </a:rPr>
              <a:t>Clichés </a:t>
            </a:r>
            <a:r>
              <a:rPr sz="3200" spc="-5" dirty="0">
                <a:latin typeface="Tahoma"/>
                <a:cs typeface="Tahoma"/>
              </a:rPr>
              <a:t>radiologiques </a:t>
            </a:r>
            <a:r>
              <a:rPr sz="3200" dirty="0">
                <a:latin typeface="Tahoma"/>
                <a:cs typeface="Tahoma"/>
              </a:rPr>
              <a:t>de </a:t>
            </a:r>
            <a:r>
              <a:rPr sz="3200" spc="-5" dirty="0">
                <a:latin typeface="Tahoma"/>
                <a:cs typeface="Tahoma"/>
              </a:rPr>
              <a:t>contrôle</a:t>
            </a:r>
            <a:endParaRPr sz="32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sz="3200" spc="-5" dirty="0">
                <a:latin typeface="Tahoma"/>
                <a:cs typeface="Tahoma"/>
              </a:rPr>
              <a:t>Education </a:t>
            </a:r>
            <a:r>
              <a:rPr sz="3200" dirty="0">
                <a:latin typeface="Tahoma"/>
                <a:cs typeface="Tahoma"/>
              </a:rPr>
              <a:t>du patient +++</a:t>
            </a: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Tahoma"/>
                <a:cs typeface="Tahoma"/>
              </a:rPr>
              <a:t>• </a:t>
            </a:r>
            <a:r>
              <a:rPr sz="3200" spc="-5" dirty="0">
                <a:latin typeface="Tahoma"/>
                <a:cs typeface="Tahoma"/>
              </a:rPr>
              <a:t>+/- </a:t>
            </a:r>
            <a:r>
              <a:rPr sz="3200" dirty="0">
                <a:latin typeface="Tahoma"/>
                <a:cs typeface="Tahoma"/>
              </a:rPr>
              <a:t>Traitements AINS </a:t>
            </a:r>
            <a:r>
              <a:rPr sz="3200" spc="-5" dirty="0">
                <a:latin typeface="Tahoma"/>
                <a:cs typeface="Tahoma"/>
              </a:rPr>
              <a:t>et</a:t>
            </a:r>
            <a:r>
              <a:rPr sz="3200" spc="21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antalgiques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247209"/>
            <a:ext cx="7543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6845" marR="5080" indent="-254444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Surveillance </a:t>
            </a:r>
            <a:r>
              <a:rPr sz="3200" dirty="0"/>
              <a:t>d’un patient après </a:t>
            </a:r>
            <a:r>
              <a:rPr sz="3200" spc="-5" dirty="0"/>
              <a:t>l’ablation </a:t>
            </a:r>
            <a:r>
              <a:rPr sz="3200" dirty="0"/>
              <a:t>du  </a:t>
            </a:r>
            <a:r>
              <a:rPr sz="3200" spc="-5" dirty="0"/>
              <a:t>plâtre</a:t>
            </a:r>
            <a:r>
              <a:rPr sz="3200" spc="-15" dirty="0"/>
              <a:t> </a:t>
            </a:r>
            <a:r>
              <a:rPr sz="3200" spc="-5" dirty="0"/>
              <a:t>/résine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590800"/>
            <a:ext cx="7133590" cy="22212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Etat cutané </a:t>
            </a:r>
            <a:r>
              <a:rPr sz="2400" dirty="0">
                <a:latin typeface="Tahoma"/>
                <a:cs typeface="Tahoma"/>
              </a:rPr>
              <a:t>: lésions </a:t>
            </a:r>
            <a:r>
              <a:rPr sz="2400" spc="-5" dirty="0">
                <a:latin typeface="Tahoma"/>
                <a:cs typeface="Tahoma"/>
              </a:rPr>
              <a:t>éventuelles,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desquamation….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Cicatrice </a:t>
            </a:r>
            <a:r>
              <a:rPr sz="2400" spc="-5" dirty="0">
                <a:latin typeface="Tahoma"/>
                <a:cs typeface="Tahoma"/>
              </a:rPr>
              <a:t>si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chirurgie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Fonte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musculaire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Enraidissement </a:t>
            </a:r>
            <a:r>
              <a:rPr sz="2400" dirty="0">
                <a:latin typeface="Tahoma"/>
                <a:cs typeface="Tahoma"/>
              </a:rPr>
              <a:t>articulaire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Signes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d’algodystrophie…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8" y="548640"/>
            <a:ext cx="998855" cy="998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2960" y="247209"/>
            <a:ext cx="7543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3915" marR="5080" indent="8953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Conseils à </a:t>
            </a:r>
            <a:r>
              <a:rPr sz="3200" spc="-5" dirty="0"/>
              <a:t>donner </a:t>
            </a:r>
            <a:r>
              <a:rPr sz="3200" dirty="0"/>
              <a:t>en </a:t>
            </a:r>
            <a:r>
              <a:rPr sz="3200" spc="-5" dirty="0"/>
              <a:t>regard d’une  immobilisation </a:t>
            </a:r>
            <a:r>
              <a:rPr sz="3200" dirty="0"/>
              <a:t>plâtrée ou</a:t>
            </a:r>
            <a:r>
              <a:rPr sz="3200" spc="-60" dirty="0"/>
              <a:t> </a:t>
            </a:r>
            <a:r>
              <a:rPr sz="3200" spc="-5" dirty="0"/>
              <a:t>résineuse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3352800"/>
            <a:ext cx="7050405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Education </a:t>
            </a:r>
            <a:r>
              <a:rPr sz="2400" dirty="0">
                <a:latin typeface="Tahoma"/>
                <a:cs typeface="Tahoma"/>
              </a:rPr>
              <a:t>de l’adulte ou des parents de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l’enfant</a:t>
            </a: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ahoma"/>
                <a:cs typeface="Tahoma"/>
              </a:rPr>
              <a:t>Les </a:t>
            </a:r>
            <a:r>
              <a:rPr sz="2400" spc="-5" dirty="0">
                <a:latin typeface="Tahoma"/>
                <a:cs typeface="Tahoma"/>
              </a:rPr>
              <a:t>règles </a:t>
            </a:r>
            <a:r>
              <a:rPr sz="2400" dirty="0">
                <a:latin typeface="Tahoma"/>
                <a:cs typeface="Tahoma"/>
              </a:rPr>
              <a:t>de </a:t>
            </a:r>
            <a:r>
              <a:rPr sz="2400" spc="-5" dirty="0">
                <a:latin typeface="Tahoma"/>
                <a:cs typeface="Tahoma"/>
              </a:rPr>
              <a:t>surveillance </a:t>
            </a:r>
            <a:r>
              <a:rPr sz="2400" dirty="0">
                <a:latin typeface="Tahoma"/>
                <a:cs typeface="Tahoma"/>
              </a:rPr>
              <a:t>doivent </a:t>
            </a:r>
            <a:r>
              <a:rPr sz="2400" spc="-5" dirty="0">
                <a:latin typeface="Tahoma"/>
                <a:cs typeface="Tahoma"/>
              </a:rPr>
              <a:t>être précises et  expliquées </a:t>
            </a:r>
            <a:r>
              <a:rPr sz="2400" dirty="0">
                <a:latin typeface="Tahoma"/>
                <a:cs typeface="Tahoma"/>
              </a:rPr>
              <a:t>au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patient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2364" y="296491"/>
            <a:ext cx="596773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Conseils à </a:t>
            </a:r>
            <a:r>
              <a:rPr sz="2800" spc="-5" dirty="0"/>
              <a:t>donner </a:t>
            </a:r>
            <a:r>
              <a:rPr sz="2800" dirty="0"/>
              <a:t>en </a:t>
            </a:r>
            <a:r>
              <a:rPr sz="2800" spc="-5" dirty="0"/>
              <a:t>regard d’une  immobilisation </a:t>
            </a:r>
            <a:r>
              <a:rPr sz="2800" dirty="0"/>
              <a:t>plâtrée ou</a:t>
            </a:r>
            <a:r>
              <a:rPr sz="2800" spc="-35" dirty="0"/>
              <a:t> </a:t>
            </a:r>
            <a:r>
              <a:rPr sz="2800" spc="-5" dirty="0"/>
              <a:t>résineuse</a:t>
            </a:r>
          </a:p>
          <a:p>
            <a:pPr algn="ctr">
              <a:lnSpc>
                <a:spcPct val="100000"/>
              </a:lnSpc>
            </a:pPr>
            <a:r>
              <a:rPr sz="2800" dirty="0"/>
              <a:t>/ </a:t>
            </a:r>
            <a:r>
              <a:rPr sz="2800" spc="-5" dirty="0"/>
              <a:t>séchage </a:t>
            </a:r>
            <a:r>
              <a:rPr sz="2800" b="1" u="heavy" spc="-5" dirty="0">
                <a:uFill>
                  <a:solidFill>
                    <a:srgbClr val="00004B"/>
                  </a:solidFill>
                </a:uFill>
                <a:latin typeface="Tahoma"/>
                <a:cs typeface="Tahoma"/>
              </a:rPr>
              <a:t>du</a:t>
            </a:r>
            <a:r>
              <a:rPr sz="2800" b="1" u="heavy" spc="-10" dirty="0">
                <a:uFill>
                  <a:solidFill>
                    <a:srgbClr val="00004B"/>
                  </a:solidFill>
                </a:uFill>
                <a:latin typeface="Tahoma"/>
                <a:cs typeface="Tahoma"/>
              </a:rPr>
              <a:t> plâtre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Séchage en</a:t>
            </a:r>
            <a:r>
              <a:rPr spc="-15" dirty="0"/>
              <a:t> </a:t>
            </a:r>
            <a:r>
              <a:rPr dirty="0"/>
              <a:t>48h</a:t>
            </a: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Ne </a:t>
            </a:r>
            <a:r>
              <a:rPr dirty="0"/>
              <a:t>pas </a:t>
            </a:r>
            <a:r>
              <a:rPr spc="-5" dirty="0"/>
              <a:t>mouiller </a:t>
            </a:r>
            <a:r>
              <a:rPr dirty="0"/>
              <a:t>le</a:t>
            </a:r>
            <a:r>
              <a:rPr spc="5" dirty="0"/>
              <a:t> </a:t>
            </a:r>
            <a:r>
              <a:rPr spc="-5" dirty="0"/>
              <a:t>plâtre</a:t>
            </a:r>
          </a:p>
          <a:p>
            <a:pPr marL="355600" marR="508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un plâtre </a:t>
            </a:r>
            <a:r>
              <a:rPr spc="-5" dirty="0"/>
              <a:t>encore </a:t>
            </a:r>
            <a:r>
              <a:rPr dirty="0"/>
              <a:t>humide </a:t>
            </a:r>
            <a:r>
              <a:rPr spc="-5" dirty="0"/>
              <a:t>se </a:t>
            </a:r>
            <a:r>
              <a:rPr dirty="0"/>
              <a:t>manipule avec la paume de la main </a:t>
            </a:r>
            <a:r>
              <a:rPr spc="-5" dirty="0"/>
              <a:t>et toujours  en soutenant </a:t>
            </a:r>
            <a:r>
              <a:rPr dirty="0"/>
              <a:t>la </a:t>
            </a:r>
            <a:r>
              <a:rPr spc="-10" dirty="0"/>
              <a:t>totalité </a:t>
            </a:r>
            <a:r>
              <a:rPr dirty="0"/>
              <a:t>de </a:t>
            </a:r>
            <a:r>
              <a:rPr spc="-5" dirty="0"/>
              <a:t>sa longueur </a:t>
            </a:r>
            <a:r>
              <a:rPr dirty="0"/>
              <a:t>afin </a:t>
            </a:r>
            <a:r>
              <a:rPr spc="-5" dirty="0"/>
              <a:t>d’éviter </a:t>
            </a:r>
            <a:r>
              <a:rPr dirty="0"/>
              <a:t>les </a:t>
            </a:r>
            <a:r>
              <a:rPr spc="-5" dirty="0"/>
              <a:t>cassures </a:t>
            </a:r>
            <a:r>
              <a:rPr dirty="0"/>
              <a:t>ou les  </a:t>
            </a:r>
            <a:r>
              <a:rPr spc="-5" dirty="0"/>
              <a:t>enfoncements</a:t>
            </a:r>
          </a:p>
          <a:p>
            <a:pPr marL="355600" marR="396875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Un plâtre </a:t>
            </a:r>
            <a:r>
              <a:rPr spc="-5" dirty="0"/>
              <a:t>encore </a:t>
            </a:r>
            <a:r>
              <a:rPr dirty="0"/>
              <a:t>humide </a:t>
            </a:r>
            <a:r>
              <a:rPr spc="-5" dirty="0"/>
              <a:t>doit être </a:t>
            </a:r>
            <a:r>
              <a:rPr dirty="0"/>
              <a:t>posé </a:t>
            </a:r>
            <a:r>
              <a:rPr spc="-5" dirty="0"/>
              <a:t>sur </a:t>
            </a:r>
            <a:r>
              <a:rPr dirty="0"/>
              <a:t>un plan dur </a:t>
            </a:r>
            <a:r>
              <a:rPr spc="-5" dirty="0"/>
              <a:t>et </a:t>
            </a:r>
            <a:r>
              <a:rPr dirty="0"/>
              <a:t>jamais </a:t>
            </a:r>
            <a:r>
              <a:rPr spc="-5" dirty="0"/>
              <a:t>sur </a:t>
            </a:r>
            <a:r>
              <a:rPr dirty="0"/>
              <a:t>le  </a:t>
            </a:r>
            <a:r>
              <a:rPr spc="-5" dirty="0"/>
              <a:t>rebord </a:t>
            </a:r>
            <a:r>
              <a:rPr dirty="0"/>
              <a:t>d’une </a:t>
            </a:r>
            <a:r>
              <a:rPr spc="-5" dirty="0"/>
              <a:t>chaise </a:t>
            </a:r>
            <a:r>
              <a:rPr dirty="0"/>
              <a:t>ou d’une</a:t>
            </a:r>
            <a:r>
              <a:rPr spc="-30" dirty="0"/>
              <a:t> </a:t>
            </a:r>
            <a:r>
              <a:rPr spc="-5" dirty="0"/>
              <a:t>table</a:t>
            </a:r>
          </a:p>
          <a:p>
            <a:pPr marL="355600" marR="16637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Le plâtre </a:t>
            </a:r>
            <a:r>
              <a:rPr spc="-5" dirty="0"/>
              <a:t>doit sécher </a:t>
            </a:r>
            <a:r>
              <a:rPr dirty="0"/>
              <a:t>à l’air </a:t>
            </a:r>
            <a:r>
              <a:rPr spc="-5" dirty="0"/>
              <a:t>libre </a:t>
            </a:r>
            <a:r>
              <a:rPr dirty="0"/>
              <a:t>pour permettre </a:t>
            </a:r>
            <a:r>
              <a:rPr spc="-5" dirty="0"/>
              <a:t>l’évaporation naturelle </a:t>
            </a:r>
            <a:r>
              <a:rPr dirty="0"/>
              <a:t>de  l’eau (pas de </a:t>
            </a:r>
            <a:r>
              <a:rPr spc="-5" dirty="0"/>
              <a:t>chaussettes, </a:t>
            </a:r>
            <a:r>
              <a:rPr dirty="0"/>
              <a:t>pas de</a:t>
            </a:r>
            <a:r>
              <a:rPr spc="-15" dirty="0"/>
              <a:t> </a:t>
            </a:r>
            <a:r>
              <a:rPr spc="-5" dirty="0"/>
              <a:t>couvertures...)</a:t>
            </a: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Ne </a:t>
            </a:r>
            <a:r>
              <a:rPr dirty="0"/>
              <a:t>pas accélérer le </a:t>
            </a:r>
            <a:r>
              <a:rPr spc="-5" dirty="0"/>
              <a:t>séchage </a:t>
            </a:r>
            <a:r>
              <a:rPr dirty="0"/>
              <a:t>au </a:t>
            </a:r>
            <a:r>
              <a:rPr spc="-5" dirty="0"/>
              <a:t>sèche-cheveux car risque </a:t>
            </a:r>
            <a:r>
              <a:rPr dirty="0"/>
              <a:t>de brûlures </a:t>
            </a:r>
            <a:r>
              <a:rPr spc="-5" dirty="0"/>
              <a:t>car</a:t>
            </a:r>
            <a:r>
              <a:rPr spc="-55" dirty="0"/>
              <a:t> </a:t>
            </a:r>
            <a:r>
              <a:rPr dirty="0"/>
              <a:t>le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/>
              <a:t>plâtre </a:t>
            </a:r>
            <a:r>
              <a:rPr spc="-5" dirty="0"/>
              <a:t>emmagasine </a:t>
            </a:r>
            <a:r>
              <a:rPr dirty="0"/>
              <a:t>la </a:t>
            </a:r>
            <a:r>
              <a:rPr spc="-5" dirty="0"/>
              <a:t>chaleur </a:t>
            </a:r>
            <a:r>
              <a:rPr dirty="0"/>
              <a:t>: </a:t>
            </a:r>
            <a:r>
              <a:rPr spc="-5" dirty="0"/>
              <a:t>risque </a:t>
            </a:r>
            <a:r>
              <a:rPr dirty="0"/>
              <a:t>de brûlures</a:t>
            </a:r>
            <a:r>
              <a:rPr spc="10" dirty="0"/>
              <a:t> </a:t>
            </a:r>
            <a:r>
              <a:rPr dirty="0"/>
              <a:t>!</a:t>
            </a: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/>
              <a:t>Un plâtre </a:t>
            </a:r>
            <a:r>
              <a:rPr spc="-5" dirty="0"/>
              <a:t>sec est </a:t>
            </a:r>
            <a:r>
              <a:rPr dirty="0"/>
              <a:t>blanc,</a:t>
            </a:r>
            <a:r>
              <a:rPr spc="-15" dirty="0"/>
              <a:t> </a:t>
            </a:r>
            <a:r>
              <a:rPr spc="-5" dirty="0"/>
              <a:t>lisse</a:t>
            </a:r>
          </a:p>
        </p:txBody>
      </p:sp>
      <p:sp>
        <p:nvSpPr>
          <p:cNvPr id="4" name="object 4"/>
          <p:cNvSpPr/>
          <p:nvPr/>
        </p:nvSpPr>
        <p:spPr>
          <a:xfrm>
            <a:off x="7596378" y="692658"/>
            <a:ext cx="1358900" cy="135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8" y="548640"/>
            <a:ext cx="998855" cy="998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2960" y="247209"/>
            <a:ext cx="7543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3915" marR="5080" indent="8953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Conseils à </a:t>
            </a:r>
            <a:r>
              <a:rPr sz="3200" spc="-5" dirty="0"/>
              <a:t>donner </a:t>
            </a:r>
            <a:r>
              <a:rPr sz="3200" dirty="0"/>
              <a:t>en </a:t>
            </a:r>
            <a:r>
              <a:rPr sz="3200" spc="-5" dirty="0"/>
              <a:t>regard d’une  immobilisation </a:t>
            </a:r>
            <a:r>
              <a:rPr sz="3200" dirty="0"/>
              <a:t>plâtrée ou</a:t>
            </a:r>
            <a:r>
              <a:rPr sz="3200" spc="-60" dirty="0"/>
              <a:t> </a:t>
            </a:r>
            <a:r>
              <a:rPr sz="3200" spc="-5" dirty="0"/>
              <a:t>résineuse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03" y="1718882"/>
            <a:ext cx="7967345" cy="49644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Surélever </a:t>
            </a:r>
            <a:r>
              <a:rPr sz="1800" dirty="0">
                <a:latin typeface="Tahoma"/>
                <a:cs typeface="Tahoma"/>
              </a:rPr>
              <a:t>le </a:t>
            </a:r>
            <a:r>
              <a:rPr sz="1800" spc="-5" dirty="0">
                <a:latin typeface="Tahoma"/>
                <a:cs typeface="Tahoma"/>
              </a:rPr>
              <a:t>membre </a:t>
            </a:r>
            <a:r>
              <a:rPr sz="1800" dirty="0">
                <a:latin typeface="Tahoma"/>
                <a:cs typeface="Tahoma"/>
              </a:rPr>
              <a:t>plâtré </a:t>
            </a:r>
            <a:r>
              <a:rPr sz="1800" b="1" spc="-5" dirty="0">
                <a:latin typeface="Tahoma"/>
                <a:cs typeface="Tahoma"/>
              </a:rPr>
              <a:t>pour éviter l’œdème </a:t>
            </a:r>
            <a:r>
              <a:rPr sz="1800" b="1" dirty="0">
                <a:latin typeface="Tahoma"/>
                <a:cs typeface="Tahoma"/>
              </a:rPr>
              <a:t>et </a:t>
            </a:r>
            <a:r>
              <a:rPr sz="1800" b="1" spc="-5" dirty="0">
                <a:latin typeface="Tahoma"/>
                <a:cs typeface="Tahoma"/>
              </a:rPr>
              <a:t>les</a:t>
            </a:r>
            <a:r>
              <a:rPr sz="1800" b="1" spc="5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compressions</a:t>
            </a:r>
            <a:endParaRPr sz="1800" dirty="0">
              <a:latin typeface="Tahoma"/>
              <a:cs typeface="Tahoma"/>
            </a:endParaRPr>
          </a:p>
          <a:p>
            <a:pPr marL="355600" marR="62039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Ne </a:t>
            </a:r>
            <a:r>
              <a:rPr sz="1800" dirty="0">
                <a:latin typeface="Tahoma"/>
                <a:cs typeface="Tahoma"/>
              </a:rPr>
              <a:t>pas </a:t>
            </a:r>
            <a:r>
              <a:rPr sz="1800" spc="-5" dirty="0">
                <a:latin typeface="Tahoma"/>
                <a:cs typeface="Tahoma"/>
              </a:rPr>
              <a:t>introduire d’objet </a:t>
            </a:r>
            <a:r>
              <a:rPr sz="1800" dirty="0">
                <a:latin typeface="Tahoma"/>
                <a:cs typeface="Tahoma"/>
              </a:rPr>
              <a:t>ni </a:t>
            </a:r>
            <a:r>
              <a:rPr sz="1800" spc="-5" dirty="0">
                <a:latin typeface="Tahoma"/>
                <a:cs typeface="Tahoma"/>
              </a:rPr>
              <a:t>se gratter </a:t>
            </a:r>
            <a:r>
              <a:rPr sz="1800" b="1" spc="-5" dirty="0">
                <a:latin typeface="Tahoma"/>
                <a:cs typeface="Tahoma"/>
              </a:rPr>
              <a:t>pour éviter toute lésion qui  pourrait entraîner une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infection</a:t>
            </a:r>
            <a:endParaRPr sz="1800" dirty="0">
              <a:latin typeface="Tahoma"/>
              <a:cs typeface="Tahoma"/>
            </a:endParaRPr>
          </a:p>
          <a:p>
            <a:pPr marL="355600" marR="3175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Ne </a:t>
            </a:r>
            <a:r>
              <a:rPr sz="1800" dirty="0">
                <a:latin typeface="Tahoma"/>
                <a:cs typeface="Tahoma"/>
              </a:rPr>
              <a:t>pas </a:t>
            </a:r>
            <a:r>
              <a:rPr sz="1800" spc="-5" dirty="0">
                <a:latin typeface="Tahoma"/>
                <a:cs typeface="Tahoma"/>
              </a:rPr>
              <a:t>mouiller </a:t>
            </a:r>
            <a:r>
              <a:rPr sz="1800" dirty="0">
                <a:latin typeface="Tahoma"/>
                <a:cs typeface="Tahoma"/>
              </a:rPr>
              <a:t>le </a:t>
            </a:r>
            <a:r>
              <a:rPr sz="1800" spc="-5" dirty="0">
                <a:latin typeface="Tahoma"/>
                <a:cs typeface="Tahoma"/>
              </a:rPr>
              <a:t>plâtre </a:t>
            </a:r>
            <a:r>
              <a:rPr sz="1800" b="1" spc="-5" dirty="0">
                <a:latin typeface="Tahoma"/>
                <a:cs typeface="Tahoma"/>
              </a:rPr>
              <a:t>pour conserver </a:t>
            </a:r>
            <a:r>
              <a:rPr sz="1800" b="1" dirty="0">
                <a:latin typeface="Tahoma"/>
                <a:cs typeface="Tahoma"/>
              </a:rPr>
              <a:t>son </a:t>
            </a:r>
            <a:r>
              <a:rPr sz="1800" b="1" spc="-5" dirty="0">
                <a:latin typeface="Tahoma"/>
                <a:cs typeface="Tahoma"/>
              </a:rPr>
              <a:t>efficacité, utiliser une  protection plastique </a:t>
            </a:r>
            <a:r>
              <a:rPr sz="1800" b="1" dirty="0">
                <a:latin typeface="Tahoma"/>
                <a:cs typeface="Tahoma"/>
              </a:rPr>
              <a:t>lors </a:t>
            </a:r>
            <a:r>
              <a:rPr sz="1800" b="1" spc="-5" dirty="0">
                <a:latin typeface="Tahoma"/>
                <a:cs typeface="Tahoma"/>
              </a:rPr>
              <a:t>de </a:t>
            </a:r>
            <a:r>
              <a:rPr sz="1800" b="1" dirty="0">
                <a:latin typeface="Tahoma"/>
                <a:cs typeface="Tahoma"/>
              </a:rPr>
              <a:t>la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toilette</a:t>
            </a:r>
            <a:endParaRPr sz="1800" dirty="0">
              <a:latin typeface="Tahoma"/>
              <a:cs typeface="Tahoma"/>
            </a:endParaRPr>
          </a:p>
          <a:p>
            <a:pPr marL="355600" marR="125095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Consulter </a:t>
            </a:r>
            <a:r>
              <a:rPr sz="1800" dirty="0">
                <a:latin typeface="Tahoma"/>
                <a:cs typeface="Tahoma"/>
              </a:rPr>
              <a:t>un médecin </a:t>
            </a:r>
            <a:r>
              <a:rPr sz="1800" spc="-5" dirty="0">
                <a:latin typeface="Tahoma"/>
                <a:cs typeface="Tahoma"/>
              </a:rPr>
              <a:t>si paresthésie </a:t>
            </a:r>
            <a:r>
              <a:rPr sz="1800" b="1" dirty="0">
                <a:latin typeface="Tahoma"/>
                <a:cs typeface="Tahoma"/>
              </a:rPr>
              <a:t>à la </a:t>
            </a:r>
            <a:r>
              <a:rPr sz="1800" b="1" spc="-5" dirty="0">
                <a:latin typeface="Tahoma"/>
                <a:cs typeface="Tahoma"/>
              </a:rPr>
              <a:t>recherche de </a:t>
            </a:r>
            <a:r>
              <a:rPr sz="1800" b="1" dirty="0">
                <a:latin typeface="Tahoma"/>
                <a:cs typeface="Tahoma"/>
              </a:rPr>
              <a:t>toute  </a:t>
            </a:r>
            <a:r>
              <a:rPr sz="1800" b="1" spc="-5" dirty="0">
                <a:latin typeface="Tahoma"/>
                <a:cs typeface="Tahoma"/>
              </a:rPr>
              <a:t>compression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nerveuse</a:t>
            </a:r>
            <a:endParaRPr sz="1800" dirty="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Consulter </a:t>
            </a:r>
            <a:r>
              <a:rPr sz="1800" dirty="0">
                <a:latin typeface="Tahoma"/>
                <a:cs typeface="Tahoma"/>
              </a:rPr>
              <a:t>un médecin </a:t>
            </a:r>
            <a:r>
              <a:rPr sz="1800" spc="-5" dirty="0">
                <a:latin typeface="Tahoma"/>
                <a:cs typeface="Tahoma"/>
              </a:rPr>
              <a:t>si chaleur, odeur, tâche sur </a:t>
            </a:r>
            <a:r>
              <a:rPr sz="1800" dirty="0">
                <a:latin typeface="Tahoma"/>
                <a:cs typeface="Tahoma"/>
              </a:rPr>
              <a:t>le </a:t>
            </a:r>
            <a:r>
              <a:rPr sz="1800" spc="-5" dirty="0">
                <a:latin typeface="Tahoma"/>
                <a:cs typeface="Tahoma"/>
              </a:rPr>
              <a:t>plâtre </a:t>
            </a:r>
            <a:r>
              <a:rPr sz="1800" b="1" dirty="0">
                <a:latin typeface="Tahoma"/>
                <a:cs typeface="Tahoma"/>
              </a:rPr>
              <a:t>à la </a:t>
            </a:r>
            <a:r>
              <a:rPr sz="1800" b="1" spc="-5" dirty="0">
                <a:latin typeface="Tahoma"/>
                <a:cs typeface="Tahoma"/>
              </a:rPr>
              <a:t>recherche  d’une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infection</a:t>
            </a:r>
            <a:endParaRPr sz="1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Consulter </a:t>
            </a:r>
            <a:r>
              <a:rPr sz="1800" dirty="0">
                <a:latin typeface="Tahoma"/>
                <a:cs typeface="Tahoma"/>
              </a:rPr>
              <a:t>un </a:t>
            </a:r>
            <a:r>
              <a:rPr sz="1800" spc="-5" dirty="0">
                <a:latin typeface="Tahoma"/>
                <a:cs typeface="Tahoma"/>
              </a:rPr>
              <a:t>médecin si extrémité froide et/ ou cyanosée </a:t>
            </a:r>
            <a:r>
              <a:rPr sz="1800" b="1" dirty="0">
                <a:latin typeface="Tahoma"/>
                <a:cs typeface="Tahoma"/>
              </a:rPr>
              <a:t>à la</a:t>
            </a:r>
            <a:r>
              <a:rPr sz="1800" b="1" spc="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recherche</a:t>
            </a:r>
            <a:endParaRPr sz="1800" dirty="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1800" b="1" spc="-5" dirty="0">
                <a:latin typeface="Tahoma"/>
                <a:cs typeface="Tahoma"/>
              </a:rPr>
              <a:t>d’une compression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vasculaire</a:t>
            </a:r>
            <a:endParaRPr sz="1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Mobiliser </a:t>
            </a:r>
            <a:r>
              <a:rPr sz="1800" dirty="0">
                <a:latin typeface="Tahoma"/>
                <a:cs typeface="Tahoma"/>
              </a:rPr>
              <a:t>les </a:t>
            </a:r>
            <a:r>
              <a:rPr sz="1800" spc="-5" dirty="0">
                <a:latin typeface="Tahoma"/>
                <a:cs typeface="Tahoma"/>
              </a:rPr>
              <a:t>extrémités libres </a:t>
            </a:r>
            <a:r>
              <a:rPr sz="1800" b="1" spc="-5" dirty="0">
                <a:latin typeface="Tahoma"/>
                <a:cs typeface="Tahoma"/>
              </a:rPr>
              <a:t>pour éviter</a:t>
            </a:r>
            <a:r>
              <a:rPr sz="1800" b="1" spc="4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l’ankylose</a:t>
            </a:r>
            <a:endParaRPr sz="1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Réaliser </a:t>
            </a:r>
            <a:r>
              <a:rPr sz="1800" dirty="0">
                <a:latin typeface="Tahoma"/>
                <a:cs typeface="Tahoma"/>
              </a:rPr>
              <a:t>des </a:t>
            </a:r>
            <a:r>
              <a:rPr sz="1800" spc="-5" dirty="0">
                <a:latin typeface="Tahoma"/>
                <a:cs typeface="Tahoma"/>
              </a:rPr>
              <a:t>contractions sous </a:t>
            </a:r>
            <a:r>
              <a:rPr sz="1800" dirty="0">
                <a:latin typeface="Tahoma"/>
                <a:cs typeface="Tahoma"/>
              </a:rPr>
              <a:t>plâtre </a:t>
            </a:r>
            <a:r>
              <a:rPr sz="1800" b="1" spc="-5" dirty="0">
                <a:latin typeface="Tahoma"/>
                <a:cs typeface="Tahoma"/>
              </a:rPr>
              <a:t>pour éviter </a:t>
            </a:r>
            <a:r>
              <a:rPr sz="1800" b="1" dirty="0">
                <a:latin typeface="Tahoma"/>
                <a:cs typeface="Tahoma"/>
              </a:rPr>
              <a:t>la </a:t>
            </a:r>
            <a:r>
              <a:rPr sz="1800" b="1" spc="-5" dirty="0">
                <a:latin typeface="Tahoma"/>
                <a:cs typeface="Tahoma"/>
              </a:rPr>
              <a:t>fonte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musculaire</a:t>
            </a:r>
            <a:endParaRPr sz="180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Tahoma"/>
                <a:cs typeface="Tahoma"/>
              </a:rPr>
              <a:t>Ne </a:t>
            </a:r>
            <a:r>
              <a:rPr sz="1800" b="1" spc="-5" dirty="0">
                <a:latin typeface="Tahoma"/>
                <a:cs typeface="Tahoma"/>
              </a:rPr>
              <a:t>pas conduire </a:t>
            </a:r>
            <a:r>
              <a:rPr sz="1800" dirty="0">
                <a:latin typeface="Tahoma"/>
                <a:cs typeface="Tahoma"/>
              </a:rPr>
              <a:t>pour </a:t>
            </a:r>
            <a:r>
              <a:rPr sz="1800" spc="-5" dirty="0">
                <a:latin typeface="Tahoma"/>
                <a:cs typeface="Tahoma"/>
              </a:rPr>
              <a:t>éviter tout </a:t>
            </a:r>
            <a:r>
              <a:rPr sz="1800" b="1" spc="-5" dirty="0">
                <a:latin typeface="Tahoma"/>
                <a:cs typeface="Tahoma"/>
              </a:rPr>
              <a:t>conflit </a:t>
            </a:r>
            <a:r>
              <a:rPr sz="1800" b="1" dirty="0">
                <a:latin typeface="Tahoma"/>
                <a:cs typeface="Tahoma"/>
              </a:rPr>
              <a:t>avec </a:t>
            </a:r>
            <a:r>
              <a:rPr sz="1800" b="1" spc="-5" dirty="0">
                <a:latin typeface="Tahoma"/>
                <a:cs typeface="Tahoma"/>
              </a:rPr>
              <a:t>les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assurances</a:t>
            </a:r>
            <a:endParaRPr sz="1800" dirty="0">
              <a:latin typeface="Tahoma"/>
              <a:cs typeface="Tahoma"/>
            </a:endParaRPr>
          </a:p>
          <a:p>
            <a:pPr marL="355600" marR="17526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Tahoma"/>
                <a:cs typeface="Tahoma"/>
              </a:rPr>
              <a:t>Consulter </a:t>
            </a:r>
            <a:r>
              <a:rPr sz="1800" dirty="0">
                <a:latin typeface="Tahoma"/>
                <a:cs typeface="Tahoma"/>
              </a:rPr>
              <a:t>un médecin </a:t>
            </a:r>
            <a:r>
              <a:rPr sz="1800" spc="-5" dirty="0">
                <a:latin typeface="Tahoma"/>
                <a:cs typeface="Tahoma"/>
              </a:rPr>
              <a:t>si déformation </a:t>
            </a:r>
            <a:r>
              <a:rPr sz="1800" dirty="0">
                <a:latin typeface="Tahoma"/>
                <a:cs typeface="Tahoma"/>
              </a:rPr>
              <a:t>du plâtre </a:t>
            </a:r>
            <a:r>
              <a:rPr sz="1800" b="1" spc="-5" dirty="0">
                <a:latin typeface="Tahoma"/>
                <a:cs typeface="Tahoma"/>
              </a:rPr>
              <a:t>car risque d’inefficacité  de </a:t>
            </a:r>
            <a:r>
              <a:rPr sz="1800" b="1" dirty="0">
                <a:latin typeface="Tahoma"/>
                <a:cs typeface="Tahoma"/>
              </a:rPr>
              <a:t>la </a:t>
            </a:r>
            <a:r>
              <a:rPr sz="1800" b="1" spc="-5" dirty="0">
                <a:latin typeface="Tahoma"/>
                <a:cs typeface="Tahoma"/>
              </a:rPr>
              <a:t>contention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plâtrée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0" y="533400"/>
            <a:ext cx="21069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ahoma"/>
                <a:cs typeface="Tahoma"/>
              </a:rPr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1950"/>
            <a:ext cx="752665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Le plâtre /ou </a:t>
            </a:r>
            <a:r>
              <a:rPr sz="2400" b="1" dirty="0">
                <a:latin typeface="Tahoma"/>
                <a:cs typeface="Tahoma"/>
              </a:rPr>
              <a:t>la résine </a:t>
            </a:r>
            <a:r>
              <a:rPr sz="2400" b="1" spc="-5" dirty="0">
                <a:latin typeface="Tahoma"/>
                <a:cs typeface="Tahoma"/>
              </a:rPr>
              <a:t>terminé doit </a:t>
            </a:r>
            <a:r>
              <a:rPr sz="2400" b="1" dirty="0">
                <a:latin typeface="Tahoma"/>
                <a:cs typeface="Tahoma"/>
              </a:rPr>
              <a:t>répondre aux  </a:t>
            </a:r>
            <a:r>
              <a:rPr sz="2400" b="1" spc="-5" dirty="0">
                <a:latin typeface="Tahoma"/>
                <a:cs typeface="Tahoma"/>
              </a:rPr>
              <a:t>critères suivants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:</a:t>
            </a:r>
            <a:endParaRPr sz="24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Solidité</a:t>
            </a:r>
            <a:endParaRPr sz="24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Efficacité</a:t>
            </a:r>
            <a:endParaRPr sz="24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Bonne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tolérance</a:t>
            </a:r>
            <a:endParaRPr sz="2400" dirty="0">
              <a:latin typeface="Tahoma"/>
              <a:cs typeface="Tahoma"/>
            </a:endParaRPr>
          </a:p>
          <a:p>
            <a:pPr marL="355600" marR="805815" indent="-355600">
              <a:lnSpc>
                <a:spcPct val="120000"/>
              </a:lnSpc>
              <a:buChar char="-"/>
              <a:tabLst>
                <a:tab pos="355600" algn="l"/>
                <a:tab pos="356235" algn="l"/>
              </a:tabLst>
            </a:pPr>
            <a:r>
              <a:rPr sz="2400" dirty="0">
                <a:latin typeface="Tahoma"/>
                <a:cs typeface="Tahoma"/>
              </a:rPr>
              <a:t>Immobilisation </a:t>
            </a:r>
            <a:r>
              <a:rPr sz="2400" spc="-5" dirty="0">
                <a:latin typeface="Tahoma"/>
                <a:cs typeface="Tahoma"/>
              </a:rPr>
              <a:t>rigoureuse et fonctionnelle  Rigueur </a:t>
            </a:r>
            <a:r>
              <a:rPr sz="2400" dirty="0">
                <a:latin typeface="Tahoma"/>
                <a:cs typeface="Tahoma"/>
              </a:rPr>
              <a:t>: indications / </a:t>
            </a:r>
            <a:r>
              <a:rPr sz="2400" spc="-5" dirty="0">
                <a:latin typeface="Tahoma"/>
                <a:cs typeface="Tahoma"/>
              </a:rPr>
              <a:t>confection </a:t>
            </a:r>
            <a:r>
              <a:rPr sz="2400" dirty="0">
                <a:latin typeface="Tahoma"/>
                <a:cs typeface="Tahoma"/>
              </a:rPr>
              <a:t>/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surveillance</a:t>
            </a:r>
            <a:endParaRPr sz="24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ahoma"/>
                <a:cs typeface="Tahoma"/>
              </a:rPr>
              <a:t>Education </a:t>
            </a:r>
            <a:r>
              <a:rPr sz="2400" dirty="0">
                <a:latin typeface="Tahoma"/>
                <a:cs typeface="Tahoma"/>
              </a:rPr>
              <a:t>du patient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+++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328625"/>
            <a:ext cx="38587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LEGISLATION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7750"/>
            <a:ext cx="8352790" cy="372935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50"/>
              </a:spcBef>
            </a:pPr>
            <a:r>
              <a:rPr sz="2000" b="1" spc="-5" dirty="0">
                <a:solidFill>
                  <a:srgbClr val="00004B"/>
                </a:solidFill>
                <a:latin typeface="Tahoma"/>
                <a:cs typeface="Tahoma"/>
              </a:rPr>
              <a:t>D'après l'article R. 4311-5</a:t>
            </a:r>
            <a:r>
              <a:rPr sz="2000" b="1" spc="-15" dirty="0">
                <a:solidFill>
                  <a:srgbClr val="00004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004B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12700" marR="6350" indent="487680" algn="just">
              <a:lnSpc>
                <a:spcPts val="2400"/>
              </a:lnSpc>
              <a:spcBef>
                <a:spcPts val="565"/>
              </a:spcBef>
            </a:pPr>
            <a:r>
              <a:rPr sz="2100" i="1" spc="-55" dirty="0">
                <a:latin typeface="Tahoma"/>
                <a:cs typeface="Tahoma"/>
              </a:rPr>
              <a:t>« dans </a:t>
            </a:r>
            <a:r>
              <a:rPr sz="2100" i="1" spc="-40" dirty="0">
                <a:latin typeface="Tahoma"/>
                <a:cs typeface="Tahoma"/>
              </a:rPr>
              <a:t>le </a:t>
            </a:r>
            <a:r>
              <a:rPr sz="2100" i="1" spc="-55" dirty="0">
                <a:latin typeface="Tahoma"/>
                <a:cs typeface="Tahoma"/>
              </a:rPr>
              <a:t>cadre de son </a:t>
            </a:r>
            <a:r>
              <a:rPr sz="2100" i="1" spc="-45" dirty="0">
                <a:latin typeface="Tahoma"/>
                <a:cs typeface="Tahoma"/>
              </a:rPr>
              <a:t>rôle propre, </a:t>
            </a:r>
            <a:r>
              <a:rPr sz="2100" i="1" spc="-40" dirty="0">
                <a:latin typeface="Tahoma"/>
                <a:cs typeface="Tahoma"/>
              </a:rPr>
              <a:t>l'infirmier </a:t>
            </a:r>
            <a:r>
              <a:rPr sz="2100" i="1" spc="-55" dirty="0">
                <a:latin typeface="Tahoma"/>
                <a:cs typeface="Tahoma"/>
              </a:rPr>
              <a:t>ou </a:t>
            </a:r>
            <a:r>
              <a:rPr sz="2100" i="1" spc="-40" dirty="0">
                <a:latin typeface="Tahoma"/>
                <a:cs typeface="Tahoma"/>
              </a:rPr>
              <a:t>l'infirmière </a:t>
            </a:r>
            <a:r>
              <a:rPr sz="2100" i="1" spc="-45" dirty="0">
                <a:latin typeface="Tahoma"/>
                <a:cs typeface="Tahoma"/>
              </a:rPr>
              <a:t>accomplit  </a:t>
            </a:r>
            <a:r>
              <a:rPr sz="2100" i="1" spc="-40" dirty="0">
                <a:latin typeface="Tahoma"/>
                <a:cs typeface="Tahoma"/>
              </a:rPr>
              <a:t>les </a:t>
            </a:r>
            <a:r>
              <a:rPr sz="2100" i="1" spc="-50" dirty="0">
                <a:latin typeface="Tahoma"/>
                <a:cs typeface="Tahoma"/>
              </a:rPr>
              <a:t>actes </a:t>
            </a:r>
            <a:r>
              <a:rPr sz="2100" i="1" spc="-55" dirty="0">
                <a:latin typeface="Tahoma"/>
                <a:cs typeface="Tahoma"/>
              </a:rPr>
              <a:t>ou dispense </a:t>
            </a:r>
            <a:r>
              <a:rPr sz="2100" i="1" spc="-45" dirty="0">
                <a:latin typeface="Tahoma"/>
                <a:cs typeface="Tahoma"/>
              </a:rPr>
              <a:t>les </a:t>
            </a:r>
            <a:r>
              <a:rPr sz="2100" i="1" spc="-50" dirty="0">
                <a:latin typeface="Tahoma"/>
                <a:cs typeface="Tahoma"/>
              </a:rPr>
              <a:t>soins suivants visant </a:t>
            </a:r>
            <a:r>
              <a:rPr sz="2100" i="1" spc="-55" dirty="0">
                <a:latin typeface="Tahoma"/>
                <a:cs typeface="Tahoma"/>
              </a:rPr>
              <a:t>à </a:t>
            </a:r>
            <a:r>
              <a:rPr sz="2100" i="1" spc="-45" dirty="0">
                <a:latin typeface="Tahoma"/>
                <a:cs typeface="Tahoma"/>
              </a:rPr>
              <a:t>identifier </a:t>
            </a:r>
            <a:r>
              <a:rPr sz="2100" i="1" spc="-40" dirty="0">
                <a:latin typeface="Tahoma"/>
                <a:cs typeface="Tahoma"/>
              </a:rPr>
              <a:t>les </a:t>
            </a:r>
            <a:r>
              <a:rPr sz="2100" i="1" spc="-50" dirty="0">
                <a:latin typeface="Tahoma"/>
                <a:cs typeface="Tahoma"/>
              </a:rPr>
              <a:t>risques </a:t>
            </a:r>
            <a:r>
              <a:rPr sz="2100" i="1" spc="-45" dirty="0">
                <a:latin typeface="Tahoma"/>
                <a:cs typeface="Tahoma"/>
              </a:rPr>
              <a:t>et </a:t>
            </a:r>
            <a:r>
              <a:rPr sz="2100" i="1" spc="-55" dirty="0">
                <a:latin typeface="Tahoma"/>
                <a:cs typeface="Tahoma"/>
              </a:rPr>
              <a:t>à  </a:t>
            </a:r>
            <a:r>
              <a:rPr sz="2100" i="1" spc="-50" dirty="0">
                <a:latin typeface="Tahoma"/>
                <a:cs typeface="Tahoma"/>
              </a:rPr>
              <a:t>assurer </a:t>
            </a:r>
            <a:r>
              <a:rPr sz="2100" i="1" spc="-40" dirty="0">
                <a:latin typeface="Tahoma"/>
                <a:cs typeface="Tahoma"/>
              </a:rPr>
              <a:t>le </a:t>
            </a:r>
            <a:r>
              <a:rPr sz="2100" i="1" spc="-50" dirty="0">
                <a:latin typeface="Tahoma"/>
                <a:cs typeface="Tahoma"/>
              </a:rPr>
              <a:t>confort </a:t>
            </a:r>
            <a:r>
              <a:rPr sz="2100" i="1" spc="-45" dirty="0">
                <a:latin typeface="Tahoma"/>
                <a:cs typeface="Tahoma"/>
              </a:rPr>
              <a:t>et </a:t>
            </a:r>
            <a:r>
              <a:rPr sz="2100" i="1" spc="-40" dirty="0">
                <a:latin typeface="Tahoma"/>
                <a:cs typeface="Tahoma"/>
              </a:rPr>
              <a:t>la </a:t>
            </a:r>
            <a:r>
              <a:rPr sz="2100" i="1" spc="-50" dirty="0">
                <a:latin typeface="Tahoma"/>
                <a:cs typeface="Tahoma"/>
              </a:rPr>
              <a:t>sécurité </a:t>
            </a:r>
            <a:r>
              <a:rPr sz="2100" i="1" spc="-55" dirty="0">
                <a:latin typeface="Tahoma"/>
                <a:cs typeface="Tahoma"/>
              </a:rPr>
              <a:t>de </a:t>
            </a:r>
            <a:r>
              <a:rPr sz="2100" i="1" spc="-40" dirty="0">
                <a:latin typeface="Tahoma"/>
                <a:cs typeface="Tahoma"/>
              </a:rPr>
              <a:t>la </a:t>
            </a:r>
            <a:r>
              <a:rPr sz="2100" i="1" spc="-55" dirty="0">
                <a:latin typeface="Tahoma"/>
                <a:cs typeface="Tahoma"/>
              </a:rPr>
              <a:t>personne </a:t>
            </a:r>
            <a:r>
              <a:rPr sz="2100" i="1" spc="-45" dirty="0">
                <a:latin typeface="Tahoma"/>
                <a:cs typeface="Tahoma"/>
              </a:rPr>
              <a:t>et </a:t>
            </a:r>
            <a:r>
              <a:rPr sz="2100" i="1" spc="-65" dirty="0">
                <a:latin typeface="Tahoma"/>
                <a:cs typeface="Tahoma"/>
              </a:rPr>
              <a:t>de </a:t>
            </a:r>
            <a:r>
              <a:rPr sz="2100" i="1" spc="-55" dirty="0">
                <a:latin typeface="Tahoma"/>
                <a:cs typeface="Tahoma"/>
              </a:rPr>
              <a:t>son </a:t>
            </a:r>
            <a:r>
              <a:rPr sz="2100" i="1" spc="-60" dirty="0">
                <a:latin typeface="Tahoma"/>
                <a:cs typeface="Tahoma"/>
              </a:rPr>
              <a:t>environnement  </a:t>
            </a:r>
            <a:r>
              <a:rPr sz="2100" i="1" spc="-45" dirty="0">
                <a:latin typeface="Tahoma"/>
                <a:cs typeface="Tahoma"/>
              </a:rPr>
              <a:t>et </a:t>
            </a:r>
            <a:r>
              <a:rPr sz="2100" i="1" spc="-55" dirty="0">
                <a:latin typeface="Tahoma"/>
                <a:cs typeface="Tahoma"/>
              </a:rPr>
              <a:t>comprenant </a:t>
            </a:r>
            <a:r>
              <a:rPr sz="2100" i="1" spc="-50" dirty="0">
                <a:latin typeface="Tahoma"/>
                <a:cs typeface="Tahoma"/>
              </a:rPr>
              <a:t>son </a:t>
            </a:r>
            <a:r>
              <a:rPr sz="2100" i="1" spc="-45" dirty="0">
                <a:latin typeface="Tahoma"/>
                <a:cs typeface="Tahoma"/>
              </a:rPr>
              <a:t>information et celle </a:t>
            </a:r>
            <a:r>
              <a:rPr sz="2100" i="1" spc="-55" dirty="0">
                <a:latin typeface="Tahoma"/>
                <a:cs typeface="Tahoma"/>
              </a:rPr>
              <a:t>de </a:t>
            </a:r>
            <a:r>
              <a:rPr sz="2100" i="1" spc="-50" dirty="0">
                <a:latin typeface="Tahoma"/>
                <a:cs typeface="Tahoma"/>
              </a:rPr>
              <a:t>son entourage</a:t>
            </a:r>
            <a:r>
              <a:rPr sz="2100" i="1" spc="-5" dirty="0">
                <a:latin typeface="Tahoma"/>
                <a:cs typeface="Tahoma"/>
              </a:rPr>
              <a:t> </a:t>
            </a:r>
            <a:r>
              <a:rPr sz="2100" i="1" spc="-55" dirty="0">
                <a:latin typeface="Tahoma"/>
                <a:cs typeface="Tahoma"/>
              </a:rPr>
              <a:t>»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ahoma"/>
                <a:cs typeface="Tahoma"/>
              </a:rPr>
              <a:t>Installation </a:t>
            </a:r>
            <a:r>
              <a:rPr sz="2000" spc="-5" dirty="0">
                <a:latin typeface="Tahoma"/>
                <a:cs typeface="Tahoma"/>
              </a:rPr>
              <a:t>du </a:t>
            </a:r>
            <a:r>
              <a:rPr sz="2000" dirty="0">
                <a:latin typeface="Tahoma"/>
                <a:cs typeface="Tahoma"/>
              </a:rPr>
              <a:t>patient </a:t>
            </a:r>
            <a:r>
              <a:rPr sz="2000" spc="-5" dirty="0">
                <a:latin typeface="Tahoma"/>
                <a:cs typeface="Tahoma"/>
              </a:rPr>
              <a:t>dans une position </a:t>
            </a:r>
            <a:r>
              <a:rPr sz="2000" dirty="0">
                <a:latin typeface="Tahoma"/>
                <a:cs typeface="Tahoma"/>
              </a:rPr>
              <a:t>en </a:t>
            </a:r>
            <a:r>
              <a:rPr sz="2000" spc="-5" dirty="0">
                <a:latin typeface="Tahoma"/>
                <a:cs typeface="Tahoma"/>
              </a:rPr>
              <a:t>rapport </a:t>
            </a:r>
            <a:r>
              <a:rPr sz="2000" dirty="0">
                <a:latin typeface="Tahoma"/>
                <a:cs typeface="Tahoma"/>
              </a:rPr>
              <a:t>avec </a:t>
            </a:r>
            <a:r>
              <a:rPr sz="2000" spc="-5" dirty="0">
                <a:latin typeface="Tahoma"/>
                <a:cs typeface="Tahoma"/>
              </a:rPr>
              <a:t>sa </a:t>
            </a:r>
            <a:r>
              <a:rPr sz="2000" dirty="0">
                <a:latin typeface="Tahoma"/>
                <a:cs typeface="Tahoma"/>
              </a:rPr>
              <a:t>pathologie  ou son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handicap</a:t>
            </a:r>
            <a:endParaRPr sz="20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Prévention </a:t>
            </a:r>
            <a:r>
              <a:rPr sz="2000" dirty="0">
                <a:latin typeface="Tahoma"/>
                <a:cs typeface="Tahoma"/>
              </a:rPr>
              <a:t>non </a:t>
            </a:r>
            <a:r>
              <a:rPr sz="2000" spc="-5" dirty="0">
                <a:latin typeface="Tahoma"/>
                <a:cs typeface="Tahoma"/>
              </a:rPr>
              <a:t>médicamenteuse </a:t>
            </a:r>
            <a:r>
              <a:rPr sz="2000" dirty="0">
                <a:latin typeface="Tahoma"/>
                <a:cs typeface="Tahoma"/>
              </a:rPr>
              <a:t>des </a:t>
            </a:r>
            <a:r>
              <a:rPr sz="2000" spc="-5" dirty="0">
                <a:latin typeface="Tahoma"/>
                <a:cs typeface="Tahoma"/>
              </a:rPr>
              <a:t>thromboses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veineuses</a:t>
            </a:r>
            <a:endParaRPr sz="20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  <a:tab pos="1692275" algn="l"/>
                <a:tab pos="2245360" algn="l"/>
                <a:tab pos="3114040" algn="l"/>
                <a:tab pos="3556000" algn="l"/>
                <a:tab pos="5238750" algn="l"/>
                <a:tab pos="6313805" algn="l"/>
                <a:tab pos="7381875" algn="l"/>
                <a:tab pos="8056245" algn="l"/>
              </a:tabLst>
            </a:pPr>
            <a:r>
              <a:rPr sz="2000" dirty="0">
                <a:latin typeface="Tahoma"/>
                <a:cs typeface="Tahoma"/>
              </a:rPr>
              <a:t>Re</a:t>
            </a:r>
            <a:r>
              <a:rPr sz="2000" spc="-10" dirty="0">
                <a:latin typeface="Tahoma"/>
                <a:cs typeface="Tahoma"/>
              </a:rPr>
              <a:t>c</a:t>
            </a:r>
            <a:r>
              <a:rPr sz="2000" dirty="0">
                <a:latin typeface="Tahoma"/>
                <a:cs typeface="Tahoma"/>
              </a:rPr>
              <a:t>her</a:t>
            </a:r>
            <a:r>
              <a:rPr sz="2000" spc="-10" dirty="0">
                <a:latin typeface="Tahoma"/>
                <a:cs typeface="Tahoma"/>
              </a:rPr>
              <a:t>c</a:t>
            </a:r>
            <a:r>
              <a:rPr sz="2000" dirty="0">
                <a:latin typeface="Tahoma"/>
                <a:cs typeface="Tahoma"/>
              </a:rPr>
              <a:t>he	</a:t>
            </a:r>
            <a:r>
              <a:rPr sz="2000" spc="-20" dirty="0">
                <a:latin typeface="Tahoma"/>
                <a:cs typeface="Tahoma"/>
              </a:rPr>
              <a:t>d</a:t>
            </a:r>
            <a:r>
              <a:rPr sz="2000" spc="-15" dirty="0">
                <a:latin typeface="Tahoma"/>
                <a:cs typeface="Tahoma"/>
              </a:rPr>
              <a:t>e</a:t>
            </a:r>
            <a:r>
              <a:rPr sz="2000" dirty="0">
                <a:latin typeface="Tahoma"/>
                <a:cs typeface="Tahoma"/>
              </a:rPr>
              <a:t>s	</a:t>
            </a:r>
            <a:r>
              <a:rPr sz="2000" spc="-5" dirty="0">
                <a:latin typeface="Tahoma"/>
                <a:cs typeface="Tahoma"/>
              </a:rPr>
              <a:t>sig</a:t>
            </a:r>
            <a:r>
              <a:rPr sz="2000" spc="-10" dirty="0">
                <a:latin typeface="Tahoma"/>
                <a:cs typeface="Tahoma"/>
              </a:rPr>
              <a:t>n</a:t>
            </a:r>
            <a:r>
              <a:rPr sz="2000" spc="-15" dirty="0">
                <a:latin typeface="Tahoma"/>
                <a:cs typeface="Tahoma"/>
              </a:rPr>
              <a:t>e</a:t>
            </a:r>
            <a:r>
              <a:rPr sz="2000" dirty="0">
                <a:latin typeface="Tahoma"/>
                <a:cs typeface="Tahoma"/>
              </a:rPr>
              <a:t>s	</a:t>
            </a:r>
            <a:r>
              <a:rPr sz="2000" spc="-5" dirty="0">
                <a:latin typeface="Tahoma"/>
                <a:cs typeface="Tahoma"/>
              </a:rPr>
              <a:t>d</a:t>
            </a:r>
            <a:r>
              <a:rPr sz="2000" dirty="0">
                <a:latin typeface="Tahoma"/>
                <a:cs typeface="Tahoma"/>
              </a:rPr>
              <a:t>e	</a:t>
            </a:r>
            <a:r>
              <a:rPr sz="2000" spc="-5" dirty="0">
                <a:latin typeface="Tahoma"/>
                <a:cs typeface="Tahoma"/>
              </a:rPr>
              <a:t>com</a:t>
            </a:r>
            <a:r>
              <a:rPr sz="2000" spc="-15" dirty="0">
                <a:latin typeface="Tahoma"/>
                <a:cs typeface="Tahoma"/>
              </a:rPr>
              <a:t>p</a:t>
            </a:r>
            <a:r>
              <a:rPr sz="2000" dirty="0">
                <a:latin typeface="Tahoma"/>
                <a:cs typeface="Tahoma"/>
              </a:rPr>
              <a:t>l</a:t>
            </a:r>
            <a:r>
              <a:rPr sz="2000" spc="-5" dirty="0">
                <a:latin typeface="Tahoma"/>
                <a:cs typeface="Tahoma"/>
              </a:rPr>
              <a:t>ication</a:t>
            </a:r>
            <a:r>
              <a:rPr sz="2000" dirty="0">
                <a:latin typeface="Tahoma"/>
                <a:cs typeface="Tahoma"/>
              </a:rPr>
              <a:t>s	p</a:t>
            </a:r>
            <a:r>
              <a:rPr sz="2000" spc="-15" dirty="0">
                <a:latin typeface="Tahoma"/>
                <a:cs typeface="Tahoma"/>
              </a:rPr>
              <a:t>o</a:t>
            </a:r>
            <a:r>
              <a:rPr sz="2000" dirty="0">
                <a:latin typeface="Tahoma"/>
                <a:cs typeface="Tahoma"/>
              </a:rPr>
              <a:t>u</a:t>
            </a:r>
            <a:r>
              <a:rPr sz="2000" spc="-10" dirty="0">
                <a:latin typeface="Tahoma"/>
                <a:cs typeface="Tahoma"/>
              </a:rPr>
              <a:t>v</a:t>
            </a:r>
            <a:r>
              <a:rPr sz="2000" dirty="0">
                <a:latin typeface="Tahoma"/>
                <a:cs typeface="Tahoma"/>
              </a:rPr>
              <a:t>ant	</a:t>
            </a:r>
            <a:r>
              <a:rPr sz="2000" spc="-5" dirty="0">
                <a:latin typeface="Tahoma"/>
                <a:cs typeface="Tahoma"/>
              </a:rPr>
              <a:t>surve</a:t>
            </a:r>
            <a:r>
              <a:rPr sz="2000" spc="-10" dirty="0">
                <a:latin typeface="Tahoma"/>
                <a:cs typeface="Tahoma"/>
              </a:rPr>
              <a:t>n</a:t>
            </a:r>
            <a:r>
              <a:rPr sz="2000" dirty="0">
                <a:latin typeface="Tahoma"/>
                <a:cs typeface="Tahoma"/>
              </a:rPr>
              <a:t>ir	</a:t>
            </a:r>
            <a:r>
              <a:rPr sz="2000" spc="-5" dirty="0">
                <a:latin typeface="Tahoma"/>
                <a:cs typeface="Tahoma"/>
              </a:rPr>
              <a:t>ch</a:t>
            </a:r>
            <a:r>
              <a:rPr sz="2000" spc="-20" dirty="0">
                <a:latin typeface="Tahoma"/>
                <a:cs typeface="Tahoma"/>
              </a:rPr>
              <a:t>e</a:t>
            </a:r>
            <a:r>
              <a:rPr sz="2000" dirty="0">
                <a:latin typeface="Tahoma"/>
                <a:cs typeface="Tahoma"/>
              </a:rPr>
              <a:t>z	</a:t>
            </a:r>
            <a:r>
              <a:rPr sz="2000" spc="-5" dirty="0">
                <a:latin typeface="Tahoma"/>
                <a:cs typeface="Tahoma"/>
              </a:rPr>
              <a:t>un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patient porteur </a:t>
            </a:r>
            <a:r>
              <a:rPr sz="2000" spc="-5" dirty="0">
                <a:latin typeface="Tahoma"/>
                <a:cs typeface="Tahoma"/>
              </a:rPr>
              <a:t>d'un </a:t>
            </a:r>
            <a:r>
              <a:rPr sz="2000" dirty="0">
                <a:latin typeface="Tahoma"/>
                <a:cs typeface="Tahoma"/>
              </a:rPr>
              <a:t>dispositif d'immobilisation ou </a:t>
            </a:r>
            <a:r>
              <a:rPr sz="2000" spc="-5" dirty="0">
                <a:latin typeface="Tahoma"/>
                <a:cs typeface="Tahoma"/>
              </a:rPr>
              <a:t>de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contention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50545"/>
            <a:ext cx="35539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LEGISLATION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1950"/>
            <a:ext cx="8074659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04B"/>
                </a:solidFill>
                <a:latin typeface="Tahoma"/>
                <a:cs typeface="Tahoma"/>
              </a:rPr>
              <a:t>D’après l’article</a:t>
            </a:r>
            <a:r>
              <a:rPr sz="2000" b="1" spc="-30" dirty="0">
                <a:solidFill>
                  <a:srgbClr val="00004B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00004B"/>
                </a:solidFill>
                <a:latin typeface="Tahoma"/>
                <a:cs typeface="Tahoma"/>
              </a:rPr>
              <a:t>R4311-7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4B"/>
                </a:solidFill>
                <a:latin typeface="Tahoma"/>
                <a:cs typeface="Tahoma"/>
              </a:rPr>
              <a:t>Modifié par </a:t>
            </a:r>
            <a:r>
              <a:rPr sz="20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ahoma"/>
                <a:cs typeface="Tahoma"/>
                <a:hlinkClick r:id="rId2"/>
              </a:rPr>
              <a:t>Décret n°2019-835 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ahoma"/>
                <a:cs typeface="Tahoma"/>
                <a:hlinkClick r:id="rId2"/>
              </a:rPr>
              <a:t>du 12 août 2019 - art.</a:t>
            </a:r>
            <a:r>
              <a:rPr sz="2000" u="heavy" spc="-1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20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ahoma"/>
                <a:cs typeface="Tahoma"/>
                <a:hlinkClick r:id="rId2"/>
              </a:rPr>
              <a:t>2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800">
              <a:latin typeface="Tahoma"/>
              <a:cs typeface="Tahoma"/>
            </a:endParaRPr>
          </a:p>
          <a:p>
            <a:pPr marL="12700" marR="5080" algn="just">
              <a:lnSpc>
                <a:spcPct val="95300"/>
              </a:lnSpc>
            </a:pPr>
            <a:r>
              <a:rPr sz="2100" i="1" spc="-55" dirty="0">
                <a:latin typeface="Tahoma"/>
                <a:cs typeface="Tahoma"/>
              </a:rPr>
              <a:t>« </a:t>
            </a:r>
            <a:r>
              <a:rPr sz="2100" i="1" spc="-40" dirty="0">
                <a:latin typeface="Tahoma"/>
                <a:cs typeface="Tahoma"/>
              </a:rPr>
              <a:t>L'infirmier </a:t>
            </a:r>
            <a:r>
              <a:rPr sz="2100" i="1" spc="-55" dirty="0">
                <a:latin typeface="Tahoma"/>
                <a:cs typeface="Tahoma"/>
              </a:rPr>
              <a:t>ou </a:t>
            </a:r>
            <a:r>
              <a:rPr sz="2100" i="1" spc="-45" dirty="0">
                <a:latin typeface="Tahoma"/>
                <a:cs typeface="Tahoma"/>
              </a:rPr>
              <a:t>l'infirmière </a:t>
            </a:r>
            <a:r>
              <a:rPr sz="2100" i="1" spc="-50" dirty="0">
                <a:latin typeface="Tahoma"/>
                <a:cs typeface="Tahoma"/>
              </a:rPr>
              <a:t>est </a:t>
            </a:r>
            <a:r>
              <a:rPr sz="2100" i="1" spc="-45" dirty="0">
                <a:latin typeface="Tahoma"/>
                <a:cs typeface="Tahoma"/>
              </a:rPr>
              <a:t>habilité </a:t>
            </a:r>
            <a:r>
              <a:rPr sz="2100" i="1" spc="-55" dirty="0">
                <a:latin typeface="Tahoma"/>
                <a:cs typeface="Tahoma"/>
              </a:rPr>
              <a:t>à </a:t>
            </a:r>
            <a:r>
              <a:rPr sz="2100" i="1" spc="-45" dirty="0">
                <a:latin typeface="Tahoma"/>
                <a:cs typeface="Tahoma"/>
              </a:rPr>
              <a:t>pratiquer </a:t>
            </a:r>
            <a:r>
              <a:rPr sz="2100" i="1" spc="-40" dirty="0">
                <a:latin typeface="Tahoma"/>
                <a:cs typeface="Tahoma"/>
              </a:rPr>
              <a:t>les </a:t>
            </a:r>
            <a:r>
              <a:rPr sz="2100" i="1" spc="-50" dirty="0">
                <a:latin typeface="Tahoma"/>
                <a:cs typeface="Tahoma"/>
              </a:rPr>
              <a:t>actes </a:t>
            </a:r>
            <a:r>
              <a:rPr sz="2100" i="1" spc="-45" dirty="0">
                <a:latin typeface="Tahoma"/>
                <a:cs typeface="Tahoma"/>
              </a:rPr>
              <a:t>suivants  </a:t>
            </a:r>
            <a:r>
              <a:rPr sz="2100" i="1" spc="-40" dirty="0">
                <a:latin typeface="Tahoma"/>
                <a:cs typeface="Tahoma"/>
              </a:rPr>
              <a:t>soit</a:t>
            </a:r>
            <a:r>
              <a:rPr sz="2100" i="1" spc="575" dirty="0">
                <a:latin typeface="Tahoma"/>
                <a:cs typeface="Tahoma"/>
              </a:rPr>
              <a:t> </a:t>
            </a:r>
            <a:r>
              <a:rPr sz="2100" i="1" spc="-55" dirty="0">
                <a:latin typeface="Tahoma"/>
                <a:cs typeface="Tahoma"/>
              </a:rPr>
              <a:t>en </a:t>
            </a:r>
            <a:r>
              <a:rPr sz="2100" i="1" spc="-45" dirty="0">
                <a:latin typeface="Tahoma"/>
                <a:cs typeface="Tahoma"/>
              </a:rPr>
              <a:t>application </a:t>
            </a:r>
            <a:r>
              <a:rPr sz="2100" i="1" spc="-50" dirty="0">
                <a:latin typeface="Tahoma"/>
                <a:cs typeface="Tahoma"/>
              </a:rPr>
              <a:t>d'une prescription médicale </a:t>
            </a:r>
            <a:r>
              <a:rPr sz="2100" i="1" spc="-55" dirty="0">
                <a:latin typeface="Tahoma"/>
                <a:cs typeface="Tahoma"/>
              </a:rPr>
              <a:t>ou </a:t>
            </a:r>
            <a:r>
              <a:rPr sz="2100" i="1" spc="-65" dirty="0">
                <a:latin typeface="Tahoma"/>
                <a:cs typeface="Tahoma"/>
              </a:rPr>
              <a:t>de </a:t>
            </a:r>
            <a:r>
              <a:rPr sz="2100" i="1" spc="-55" dirty="0">
                <a:latin typeface="Tahoma"/>
                <a:cs typeface="Tahoma"/>
              </a:rPr>
              <a:t>son  renouvellement </a:t>
            </a:r>
            <a:r>
              <a:rPr sz="2100" i="1" spc="-45" dirty="0">
                <a:latin typeface="Tahoma"/>
                <a:cs typeface="Tahoma"/>
              </a:rPr>
              <a:t>par </a:t>
            </a:r>
            <a:r>
              <a:rPr sz="2100" i="1" spc="-55" dirty="0">
                <a:latin typeface="Tahoma"/>
                <a:cs typeface="Tahoma"/>
              </a:rPr>
              <a:t>un </a:t>
            </a:r>
            <a:r>
              <a:rPr sz="2100" i="1" spc="-45" dirty="0">
                <a:latin typeface="Tahoma"/>
                <a:cs typeface="Tahoma"/>
              </a:rPr>
              <a:t>infirmier </a:t>
            </a:r>
            <a:r>
              <a:rPr sz="2100" i="1" spc="-50" dirty="0">
                <a:latin typeface="Tahoma"/>
                <a:cs typeface="Tahoma"/>
              </a:rPr>
              <a:t>exerçant </a:t>
            </a:r>
            <a:r>
              <a:rPr sz="2100" i="1" spc="-55" dirty="0">
                <a:latin typeface="Tahoma"/>
                <a:cs typeface="Tahoma"/>
              </a:rPr>
              <a:t>en </a:t>
            </a:r>
            <a:r>
              <a:rPr sz="2100" i="1" spc="-50" dirty="0">
                <a:latin typeface="Tahoma"/>
                <a:cs typeface="Tahoma"/>
              </a:rPr>
              <a:t>pratique </a:t>
            </a:r>
            <a:r>
              <a:rPr sz="2100" i="1" spc="-55" dirty="0">
                <a:latin typeface="Tahoma"/>
                <a:cs typeface="Tahoma"/>
              </a:rPr>
              <a:t>avancée dans </a:t>
            </a:r>
            <a:r>
              <a:rPr sz="2100" i="1" spc="-45" dirty="0">
                <a:latin typeface="Tahoma"/>
                <a:cs typeface="Tahoma"/>
              </a:rPr>
              <a:t>les  </a:t>
            </a:r>
            <a:r>
              <a:rPr sz="2100" i="1" spc="-50" dirty="0">
                <a:latin typeface="Tahoma"/>
                <a:cs typeface="Tahoma"/>
              </a:rPr>
              <a:t>conditions </a:t>
            </a:r>
            <a:r>
              <a:rPr sz="2100" i="1" spc="-55" dirty="0">
                <a:latin typeface="Tahoma"/>
                <a:cs typeface="Tahoma"/>
              </a:rPr>
              <a:t>prévues à </a:t>
            </a:r>
            <a:r>
              <a:rPr sz="2100" i="1" spc="-35" dirty="0">
                <a:latin typeface="Tahoma"/>
                <a:cs typeface="Tahoma"/>
              </a:rPr>
              <a:t>l'article </a:t>
            </a:r>
            <a:r>
              <a:rPr sz="2100" i="1" spc="-50" dirty="0">
                <a:latin typeface="Tahoma"/>
                <a:cs typeface="Tahoma"/>
              </a:rPr>
              <a:t>R. </a:t>
            </a:r>
            <a:r>
              <a:rPr sz="2100" i="1" spc="-60" dirty="0">
                <a:latin typeface="Tahoma"/>
                <a:cs typeface="Tahoma"/>
              </a:rPr>
              <a:t>4301-3 </a:t>
            </a:r>
            <a:r>
              <a:rPr sz="2100" i="1" spc="-45" dirty="0">
                <a:latin typeface="Tahoma"/>
                <a:cs typeface="Tahoma"/>
              </a:rPr>
              <a:t>qui, </a:t>
            </a:r>
            <a:r>
              <a:rPr sz="2100" i="1" spc="-50" dirty="0">
                <a:latin typeface="Tahoma"/>
                <a:cs typeface="Tahoma"/>
              </a:rPr>
              <a:t>sauf </a:t>
            </a:r>
            <a:r>
              <a:rPr sz="2100" i="1" spc="-55" dirty="0">
                <a:latin typeface="Tahoma"/>
                <a:cs typeface="Tahoma"/>
              </a:rPr>
              <a:t>urgence, </a:t>
            </a:r>
            <a:r>
              <a:rPr sz="2100" i="1" spc="-50" dirty="0">
                <a:latin typeface="Tahoma"/>
                <a:cs typeface="Tahoma"/>
              </a:rPr>
              <a:t>est </a:t>
            </a:r>
            <a:r>
              <a:rPr sz="2100" i="1" spc="-45" dirty="0">
                <a:latin typeface="Tahoma"/>
                <a:cs typeface="Tahoma"/>
              </a:rPr>
              <a:t>écrite,  qualitative et quantitative, </a:t>
            </a:r>
            <a:r>
              <a:rPr sz="2100" i="1" spc="-50" dirty="0">
                <a:latin typeface="Tahoma"/>
                <a:cs typeface="Tahoma"/>
              </a:rPr>
              <a:t>datée </a:t>
            </a:r>
            <a:r>
              <a:rPr sz="2100" i="1" spc="-45" dirty="0">
                <a:latin typeface="Tahoma"/>
                <a:cs typeface="Tahoma"/>
              </a:rPr>
              <a:t>et </a:t>
            </a:r>
            <a:r>
              <a:rPr sz="2100" i="1" spc="-50" dirty="0">
                <a:latin typeface="Tahoma"/>
                <a:cs typeface="Tahoma"/>
              </a:rPr>
              <a:t>signée, </a:t>
            </a:r>
            <a:r>
              <a:rPr sz="2100" i="1" spc="-45" dirty="0">
                <a:latin typeface="Tahoma"/>
                <a:cs typeface="Tahoma"/>
              </a:rPr>
              <a:t>soit </a:t>
            </a:r>
            <a:r>
              <a:rPr sz="2100" i="1" spc="-55" dirty="0">
                <a:latin typeface="Tahoma"/>
                <a:cs typeface="Tahoma"/>
              </a:rPr>
              <a:t>en </a:t>
            </a:r>
            <a:r>
              <a:rPr sz="2100" i="1" spc="-45" dirty="0">
                <a:latin typeface="Tahoma"/>
                <a:cs typeface="Tahoma"/>
              </a:rPr>
              <a:t>application </a:t>
            </a:r>
            <a:r>
              <a:rPr sz="2100" i="1" spc="-50" dirty="0">
                <a:latin typeface="Tahoma"/>
                <a:cs typeface="Tahoma"/>
              </a:rPr>
              <a:t>d'un  </a:t>
            </a:r>
            <a:r>
              <a:rPr sz="2100" i="1" spc="-45" dirty="0">
                <a:latin typeface="Tahoma"/>
                <a:cs typeface="Tahoma"/>
              </a:rPr>
              <a:t>protocole </a:t>
            </a:r>
            <a:r>
              <a:rPr sz="2100" i="1" spc="-40" dirty="0">
                <a:latin typeface="Tahoma"/>
                <a:cs typeface="Tahoma"/>
              </a:rPr>
              <a:t>écrit, qualitatif </a:t>
            </a:r>
            <a:r>
              <a:rPr sz="2100" i="1" spc="-45" dirty="0">
                <a:latin typeface="Tahoma"/>
                <a:cs typeface="Tahoma"/>
              </a:rPr>
              <a:t>et quantitatif, </a:t>
            </a:r>
            <a:r>
              <a:rPr sz="2100" i="1" spc="-55" dirty="0">
                <a:latin typeface="Tahoma"/>
                <a:cs typeface="Tahoma"/>
              </a:rPr>
              <a:t>préalablement </a:t>
            </a:r>
            <a:r>
              <a:rPr sz="2100" i="1" spc="-45" dirty="0">
                <a:latin typeface="Tahoma"/>
                <a:cs typeface="Tahoma"/>
              </a:rPr>
              <a:t>établi, </a:t>
            </a:r>
            <a:r>
              <a:rPr sz="2100" i="1" spc="-55" dirty="0">
                <a:latin typeface="Tahoma"/>
                <a:cs typeface="Tahoma"/>
              </a:rPr>
              <a:t>daté </a:t>
            </a:r>
            <a:r>
              <a:rPr sz="2100" i="1" spc="-45" dirty="0">
                <a:latin typeface="Tahoma"/>
                <a:cs typeface="Tahoma"/>
              </a:rPr>
              <a:t>et  </a:t>
            </a:r>
            <a:r>
              <a:rPr sz="2100" i="1" spc="-50" dirty="0">
                <a:latin typeface="Tahoma"/>
                <a:cs typeface="Tahoma"/>
              </a:rPr>
              <a:t>signé </a:t>
            </a:r>
            <a:r>
              <a:rPr sz="2100" i="1" spc="-45" dirty="0">
                <a:latin typeface="Tahoma"/>
                <a:cs typeface="Tahoma"/>
              </a:rPr>
              <a:t>par </a:t>
            </a:r>
            <a:r>
              <a:rPr sz="2100" i="1" spc="-55" dirty="0">
                <a:latin typeface="Tahoma"/>
                <a:cs typeface="Tahoma"/>
              </a:rPr>
              <a:t>un médecin »</a:t>
            </a:r>
            <a:r>
              <a:rPr sz="2100" i="1" spc="-25" dirty="0">
                <a:latin typeface="Tahoma"/>
                <a:cs typeface="Tahoma"/>
              </a:rPr>
              <a:t> </a:t>
            </a:r>
            <a:r>
              <a:rPr sz="2100" i="1" spc="-35" dirty="0">
                <a:latin typeface="Tahoma"/>
                <a:cs typeface="Tahoma"/>
              </a:rPr>
              <a:t>: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ahoma"/>
                <a:cs typeface="Tahoma"/>
              </a:rPr>
              <a:t>Ablation des dispositifs d'immobilisation et </a:t>
            </a:r>
            <a:r>
              <a:rPr sz="2000" spc="-5" dirty="0">
                <a:latin typeface="Tahoma"/>
                <a:cs typeface="Tahoma"/>
              </a:rPr>
              <a:t>de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contention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557225"/>
            <a:ext cx="40111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LEGISLATION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1950"/>
            <a:ext cx="7988300" cy="2099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04B"/>
                </a:solidFill>
                <a:latin typeface="Tahoma"/>
                <a:cs typeface="Tahoma"/>
              </a:rPr>
              <a:t>Article R4311-10</a:t>
            </a:r>
            <a:r>
              <a:rPr sz="2000" b="1" spc="-10" dirty="0">
                <a:solidFill>
                  <a:srgbClr val="00004B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004B"/>
                </a:solidFill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850">
              <a:latin typeface="Tahoma"/>
              <a:cs typeface="Tahoma"/>
            </a:endParaRPr>
          </a:p>
          <a:p>
            <a:pPr marL="12700" marR="5080">
              <a:lnSpc>
                <a:spcPts val="2400"/>
              </a:lnSpc>
            </a:pPr>
            <a:r>
              <a:rPr sz="2100" i="1" spc="-55" dirty="0">
                <a:latin typeface="Tahoma"/>
                <a:cs typeface="Tahoma"/>
              </a:rPr>
              <a:t>« </a:t>
            </a:r>
            <a:r>
              <a:rPr sz="2100" i="1" spc="-45" dirty="0">
                <a:latin typeface="Tahoma"/>
                <a:cs typeface="Tahoma"/>
              </a:rPr>
              <a:t>L'infirmier </a:t>
            </a:r>
            <a:r>
              <a:rPr sz="2100" i="1" spc="-60" dirty="0">
                <a:latin typeface="Tahoma"/>
                <a:cs typeface="Tahoma"/>
              </a:rPr>
              <a:t>ou </a:t>
            </a:r>
            <a:r>
              <a:rPr sz="2100" i="1" spc="-45" dirty="0">
                <a:latin typeface="Tahoma"/>
                <a:cs typeface="Tahoma"/>
              </a:rPr>
              <a:t>l'infirmière participe </a:t>
            </a:r>
            <a:r>
              <a:rPr sz="2100" i="1" spc="-55" dirty="0">
                <a:latin typeface="Tahoma"/>
                <a:cs typeface="Tahoma"/>
              </a:rPr>
              <a:t>à </a:t>
            </a:r>
            <a:r>
              <a:rPr sz="2100" i="1" spc="-40" dirty="0">
                <a:latin typeface="Tahoma"/>
                <a:cs typeface="Tahoma"/>
              </a:rPr>
              <a:t>la </a:t>
            </a:r>
            <a:r>
              <a:rPr sz="2100" i="1" spc="-55" dirty="0">
                <a:latin typeface="Tahoma"/>
                <a:cs typeface="Tahoma"/>
              </a:rPr>
              <a:t>mise en </a:t>
            </a:r>
            <a:r>
              <a:rPr sz="2100" i="1" spc="-60" dirty="0">
                <a:latin typeface="Tahoma"/>
                <a:cs typeface="Tahoma"/>
              </a:rPr>
              <a:t>œuvre </a:t>
            </a:r>
            <a:r>
              <a:rPr sz="2100" i="1" spc="-50" dirty="0">
                <a:latin typeface="Tahoma"/>
                <a:cs typeface="Tahoma"/>
              </a:rPr>
              <a:t>par </a:t>
            </a:r>
            <a:r>
              <a:rPr sz="2100" i="1" spc="-40" dirty="0">
                <a:latin typeface="Tahoma"/>
                <a:cs typeface="Tahoma"/>
              </a:rPr>
              <a:t>le </a:t>
            </a:r>
            <a:r>
              <a:rPr sz="2100" i="1" spc="-55" dirty="0">
                <a:latin typeface="Tahoma"/>
                <a:cs typeface="Tahoma"/>
              </a:rPr>
              <a:t>médecin  </a:t>
            </a:r>
            <a:r>
              <a:rPr sz="2100" i="1" spc="-50" dirty="0">
                <a:latin typeface="Tahoma"/>
                <a:cs typeface="Tahoma"/>
              </a:rPr>
              <a:t>des techniques suivantes </a:t>
            </a:r>
            <a:r>
              <a:rPr sz="2100" i="1" spc="-55" dirty="0">
                <a:latin typeface="Tahoma"/>
                <a:cs typeface="Tahoma"/>
              </a:rPr>
              <a:t>»</a:t>
            </a:r>
            <a:r>
              <a:rPr sz="2100" i="1" spc="-50" dirty="0">
                <a:latin typeface="Tahoma"/>
                <a:cs typeface="Tahoma"/>
              </a:rPr>
              <a:t> </a:t>
            </a:r>
            <a:r>
              <a:rPr sz="2100" i="1" spc="-35" dirty="0">
                <a:latin typeface="Tahoma"/>
                <a:cs typeface="Tahoma"/>
              </a:rPr>
              <a:t>: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ahoma"/>
                <a:cs typeface="Tahoma"/>
              </a:rPr>
              <a:t>Pose de </a:t>
            </a:r>
            <a:r>
              <a:rPr sz="2000" spc="-5" dirty="0">
                <a:latin typeface="Tahoma"/>
                <a:cs typeface="Tahoma"/>
              </a:rPr>
              <a:t>systèmes </a:t>
            </a:r>
            <a:r>
              <a:rPr sz="2000" dirty="0">
                <a:latin typeface="Tahoma"/>
                <a:cs typeface="Tahoma"/>
              </a:rPr>
              <a:t>d'immobilisation </a:t>
            </a:r>
            <a:r>
              <a:rPr sz="2000" spc="-5" dirty="0">
                <a:latin typeface="Tahoma"/>
                <a:cs typeface="Tahoma"/>
              </a:rPr>
              <a:t>après réduction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;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011197"/>
            <a:ext cx="8077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015" marR="5080" indent="-742950" algn="ct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AVANTAGES </a:t>
            </a:r>
            <a:br>
              <a:rPr lang="fr-FR" sz="3600" dirty="0"/>
            </a:br>
            <a:r>
              <a:rPr sz="3600" dirty="0"/>
              <a:t>de </a:t>
            </a:r>
            <a:r>
              <a:rPr sz="3600" spc="-5" dirty="0"/>
              <a:t>la contention  plâtrée </a:t>
            </a:r>
            <a:r>
              <a:rPr sz="3600" dirty="0"/>
              <a:t>ou</a:t>
            </a:r>
            <a:r>
              <a:rPr sz="3600" spc="-40" dirty="0"/>
              <a:t> </a:t>
            </a:r>
            <a:r>
              <a:rPr sz="3600" spc="-5" dirty="0"/>
              <a:t>résineuse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3200400"/>
            <a:ext cx="4558665" cy="18548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ahoma"/>
                <a:cs typeface="Tahoma"/>
              </a:rPr>
              <a:t>Facilité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d’exécution</a:t>
            </a:r>
            <a:endParaRPr sz="20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Faible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coût</a:t>
            </a:r>
            <a:endParaRPr sz="20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Bonne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tolérance</a:t>
            </a: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Relative </a:t>
            </a:r>
            <a:r>
              <a:rPr sz="2000" dirty="0">
                <a:latin typeface="Tahoma"/>
                <a:cs typeface="Tahoma"/>
              </a:rPr>
              <a:t>porosité, aération de la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peau</a:t>
            </a: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Tahoma"/>
                <a:cs typeface="Tahoma"/>
              </a:rPr>
              <a:t>Radio-transparence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hétérogène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80" y="1910256"/>
            <a:ext cx="82194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88155" marR="5080" indent="-297243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 </a:t>
            </a:r>
            <a:r>
              <a:rPr sz="3600" dirty="0"/>
              <a:t>de la </a:t>
            </a:r>
            <a:r>
              <a:rPr sz="3600" spc="-5" dirty="0"/>
              <a:t>contention</a:t>
            </a:r>
            <a:r>
              <a:rPr lang="fr-FR" sz="3600" spc="-5" dirty="0"/>
              <a:t> </a:t>
            </a:r>
            <a:r>
              <a:rPr sz="3600" dirty="0" err="1"/>
              <a:t>plâtrée</a:t>
            </a:r>
            <a:r>
              <a:rPr sz="3600" dirty="0"/>
              <a:t> ou  </a:t>
            </a:r>
            <a:r>
              <a:rPr sz="3600" spc="-5" dirty="0"/>
              <a:t>résineuse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3657600"/>
            <a:ext cx="7315200" cy="149784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Inconfort </a:t>
            </a:r>
            <a:r>
              <a:rPr sz="2000" dirty="0">
                <a:latin typeface="Tahoma"/>
                <a:cs typeface="Tahoma"/>
              </a:rPr>
              <a:t>: démangeaisons</a:t>
            </a: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Enraidissement inévitable </a:t>
            </a:r>
            <a:r>
              <a:rPr sz="2000" dirty="0">
                <a:latin typeface="Tahoma"/>
                <a:cs typeface="Tahoma"/>
              </a:rPr>
              <a:t>du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membre</a:t>
            </a: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Tahoma"/>
                <a:cs typeface="Tahoma"/>
              </a:rPr>
              <a:t>Déplacement secondaire </a:t>
            </a:r>
            <a:r>
              <a:rPr sz="2000" dirty="0">
                <a:latin typeface="Tahoma"/>
                <a:cs typeface="Tahoma"/>
              </a:rPr>
              <a:t>possible avec </a:t>
            </a:r>
            <a:r>
              <a:rPr sz="2000" spc="-5" dirty="0">
                <a:latin typeface="Tahoma"/>
                <a:cs typeface="Tahoma"/>
              </a:rPr>
              <a:t>risque </a:t>
            </a:r>
            <a:r>
              <a:rPr sz="2000" dirty="0">
                <a:latin typeface="Tahoma"/>
                <a:cs typeface="Tahoma"/>
              </a:rPr>
              <a:t>de </a:t>
            </a:r>
            <a:r>
              <a:rPr sz="2000" spc="-5" dirty="0">
                <a:latin typeface="Tahoma"/>
                <a:cs typeface="Tahoma"/>
              </a:rPr>
              <a:t>cal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vicieux</a:t>
            </a:r>
            <a:endParaRPr sz="2000" dirty="0">
              <a:latin typeface="Tahoma"/>
              <a:cs typeface="Tahoma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Tahoma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Complications propres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aux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immobilisations</a:t>
            </a:r>
            <a:r>
              <a:rPr sz="20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plâtrées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914400"/>
            <a:ext cx="4921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pc="-5" dirty="0"/>
              <a:t>INCONVENIENTS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</TotalTime>
  <Words>2444</Words>
  <Application>Microsoft Office PowerPoint</Application>
  <PresentationFormat>Affichage à l'écran (4:3)</PresentationFormat>
  <Paragraphs>412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Tahoma</vt:lpstr>
      <vt:lpstr>Wingdings</vt:lpstr>
      <vt:lpstr>Rétrospective</vt:lpstr>
      <vt:lpstr>Présentation PowerPoint</vt:lpstr>
      <vt:lpstr>Sommaire </vt:lpstr>
      <vt:lpstr>INDICATIONS</vt:lpstr>
      <vt:lpstr>DÉFINITIONS - GÉNÉRALITÉS</vt:lpstr>
      <vt:lpstr>LEGISLATION</vt:lpstr>
      <vt:lpstr>LEGISLATION</vt:lpstr>
      <vt:lpstr>LEGISLATION</vt:lpstr>
      <vt:lpstr>AVANTAGES  de la contention  plâtrée ou résineuse</vt:lpstr>
      <vt:lpstr> de la contention plâtrée ou  résineuse</vt:lpstr>
      <vt:lpstr>AVANTAGES et INCONVENIENTS  PLATRE VS RESINE</vt:lpstr>
      <vt:lpstr>CONFECTION D’UNE IMMOBILISATION PLATREE – Les principes de l’immobilisation</vt:lpstr>
      <vt:lpstr>CONFECTION D’UNE IMMOBILISATION PLATREE – Les grandes règles </vt:lpstr>
      <vt:lpstr>Les différents types d'immobilisation  les contentions non plâtrées</vt:lpstr>
      <vt:lpstr>Les contentions plâtrées</vt:lpstr>
      <vt:lpstr>Présentation PowerPoint</vt:lpstr>
      <vt:lpstr>Les grandes règles</vt:lpstr>
      <vt:lpstr>Le Matériel</vt:lpstr>
      <vt:lpstr>Le Matériel</vt:lpstr>
      <vt:lpstr>Présentation PowerPoint</vt:lpstr>
      <vt:lpstr>COMPLICATIONS</vt:lpstr>
      <vt:lpstr>Complications immédiates :  Immobilisation inadaptée</vt:lpstr>
      <vt:lpstr>COMPLICATIONS secondaires précoces Déplacement secondaire sous plâtre</vt:lpstr>
      <vt:lpstr>COMPLICATIONS SECONDAIRES PRECOCES Déplacement secondaire sous plâtre</vt:lpstr>
      <vt:lpstr>Complications secondaires précoces :  compression sous plâtre</vt:lpstr>
      <vt:lpstr>Complications secondaires précoces :  Compressions veineuses</vt:lpstr>
      <vt:lpstr>COMPLICATIONS SECONDAIRES PRECOCES Syndrome des loges</vt:lpstr>
      <vt:lpstr>COMPLICATIONS SECONDAIRES PRECOCES Syndrome des loges</vt:lpstr>
      <vt:lpstr>COMPLICATIONS SECONDAIRES PRECOCES Syndrome des loges</vt:lpstr>
      <vt:lpstr>COMPLICATIONS SECONDAIRES PRECOCES Syndrome des loges</vt:lpstr>
      <vt:lpstr>COMPLICATIONS SECONDAIRES PRECOCES  SYNDROME DE VOLKMANN</vt:lpstr>
      <vt:lpstr>COMPLICATIONS SECONDAIRES PRECOCES  SYNDROME DE VOLKMAN</vt:lpstr>
      <vt:lpstr>COMPLICATIONS SECONDAIRES PRECOCES  SYNDROME DE VOLKMAN RÔLE IDE</vt:lpstr>
      <vt:lpstr>COMPLICATIONS SECONDAIRES PRECOCES Compressions cutanées</vt:lpstr>
      <vt:lpstr>Compressions cutanées</vt:lpstr>
      <vt:lpstr>COMPLICATIONS SECONDAIRES PRECOCES  THROMBOSE VEINEUSE PROFONDE</vt:lpstr>
      <vt:lpstr>COMPLICATIONS SECONDAIRES PRECOCES  TVP</vt:lpstr>
      <vt:lpstr>COMPLICATIONS TARDIVES</vt:lpstr>
      <vt:lpstr>COMPLICATIONS TARDIVES</vt:lpstr>
      <vt:lpstr>COMPLICATIONS TARDIVES</vt:lpstr>
      <vt:lpstr>COMPLICATIONS TARDIVES</vt:lpstr>
      <vt:lpstr>COMPLICATIONS TARDIVES</vt:lpstr>
      <vt:lpstr>Surveillance d’un patient lors de la confection  du plâtre /résine</vt:lpstr>
      <vt:lpstr>Surveillance d’un patient après la confection  du plâtre /résine</vt:lpstr>
      <vt:lpstr>Surveillance d’un patient après l’ablation du  plâtre /résine</vt:lpstr>
      <vt:lpstr>Conseils à donner en regard d’une  immobilisation plâtrée ou résineuse</vt:lpstr>
      <vt:lpstr>Conseils à donner en regard d’une  immobilisation plâtrée ou résineuse / séchage du plâtre</vt:lpstr>
      <vt:lpstr>Conseils à donner en regard d’une  immobilisation plâtrée ou résineuse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Henrion Daniel</dc:creator>
  <cp:lastModifiedBy>SCHAEFFER Marie-Aurélie</cp:lastModifiedBy>
  <cp:revision>24</cp:revision>
  <dcterms:created xsi:type="dcterms:W3CDTF">2020-11-23T10:56:47Z</dcterms:created>
  <dcterms:modified xsi:type="dcterms:W3CDTF">2024-01-09T08:56:06Z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2019-10-24T00:00:00Z</vt:filetime>
  </property>
  <property fmtid="{D5CDD505-2E9C-101B-9397-08002B2CF9AE}" pid="3" name="LastSaved">
    <vt:filetime>2020-11-23T00:00:00Z</vt:filetime>
  </property>
</Properties>
</file>