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309" r:id="rId6"/>
    <p:sldId id="285" r:id="rId7"/>
    <p:sldId id="262" r:id="rId8"/>
    <p:sldId id="261" r:id="rId9"/>
    <p:sldId id="308" r:id="rId10"/>
    <p:sldId id="263" r:id="rId11"/>
    <p:sldId id="267" r:id="rId12"/>
    <p:sldId id="269" r:id="rId13"/>
    <p:sldId id="270" r:id="rId14"/>
    <p:sldId id="268" r:id="rId15"/>
    <p:sldId id="271" r:id="rId16"/>
    <p:sldId id="273" r:id="rId17"/>
    <p:sldId id="264" r:id="rId18"/>
    <p:sldId id="265" r:id="rId19"/>
    <p:sldId id="26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0" r:id="rId32"/>
    <p:sldId id="294" r:id="rId33"/>
    <p:sldId id="295" r:id="rId34"/>
    <p:sldId id="296" r:id="rId35"/>
    <p:sldId id="297" r:id="rId36"/>
    <p:sldId id="298" r:id="rId37"/>
    <p:sldId id="300" r:id="rId38"/>
    <p:sldId id="305" r:id="rId39"/>
    <p:sldId id="306" r:id="rId40"/>
    <p:sldId id="307" r:id="rId41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3BE1C-3834-48D5-B871-62EB4ED7E131}" v="14" dt="2023-09-10T13:45:58.0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in Blanchot" userId="1aa2c18c4c1504cb" providerId="LiveId" clId="{1C93BE1C-3834-48D5-B871-62EB4ED7E131}"/>
    <pc:docChg chg="custSel addSld modSld">
      <pc:chgData name="sylvain Blanchot" userId="1aa2c18c4c1504cb" providerId="LiveId" clId="{1C93BE1C-3834-48D5-B871-62EB4ED7E131}" dt="2023-09-10T14:01:49.326" v="1095" actId="20577"/>
      <pc:docMkLst>
        <pc:docMk/>
      </pc:docMkLst>
      <pc:sldChg chg="modSp mod">
        <pc:chgData name="sylvain Blanchot" userId="1aa2c18c4c1504cb" providerId="LiveId" clId="{1C93BE1C-3834-48D5-B871-62EB4ED7E131}" dt="2023-09-10T14:01:49.326" v="1095" actId="20577"/>
        <pc:sldMkLst>
          <pc:docMk/>
          <pc:sldMk cId="0" sldId="260"/>
        </pc:sldMkLst>
        <pc:spChg chg="mod">
          <ac:chgData name="sylvain Blanchot" userId="1aa2c18c4c1504cb" providerId="LiveId" clId="{1C93BE1C-3834-48D5-B871-62EB4ED7E131}" dt="2023-09-10T13:52:38.591" v="813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sylvain Blanchot" userId="1aa2c18c4c1504cb" providerId="LiveId" clId="{1C93BE1C-3834-48D5-B871-62EB4ED7E131}" dt="2023-09-10T14:01:49.326" v="1095" actId="20577"/>
          <ac:spMkLst>
            <pc:docMk/>
            <pc:sldMk cId="0" sldId="260"/>
            <ac:spMk id="3" creationId="{00000000-0000-0000-0000-000000000000}"/>
          </ac:spMkLst>
        </pc:spChg>
      </pc:sldChg>
      <pc:sldChg chg="addSp modSp mod chgLayout">
        <pc:chgData name="sylvain Blanchot" userId="1aa2c18c4c1504cb" providerId="LiveId" clId="{1C93BE1C-3834-48D5-B871-62EB4ED7E131}" dt="2023-09-10T13:24:53.471" v="31" actId="700"/>
        <pc:sldMkLst>
          <pc:docMk/>
          <pc:sldMk cId="0" sldId="263"/>
        </pc:sldMkLst>
        <pc:spChg chg="mod ord">
          <ac:chgData name="sylvain Blanchot" userId="1aa2c18c4c1504cb" providerId="LiveId" clId="{1C93BE1C-3834-48D5-B871-62EB4ED7E131}" dt="2023-09-10T13:24:53.471" v="31" actId="700"/>
          <ac:spMkLst>
            <pc:docMk/>
            <pc:sldMk cId="0" sldId="263"/>
            <ac:spMk id="2" creationId="{00000000-0000-0000-0000-000000000000}"/>
          </ac:spMkLst>
        </pc:spChg>
        <pc:spChg chg="add mod ord">
          <ac:chgData name="sylvain Blanchot" userId="1aa2c18c4c1504cb" providerId="LiveId" clId="{1C93BE1C-3834-48D5-B871-62EB4ED7E131}" dt="2023-09-10T13:24:53.471" v="31" actId="700"/>
          <ac:spMkLst>
            <pc:docMk/>
            <pc:sldMk cId="0" sldId="263"/>
            <ac:spMk id="4" creationId="{C8B25291-3D44-64E9-AB98-121C0949EBCA}"/>
          </ac:spMkLst>
        </pc:spChg>
      </pc:sldChg>
      <pc:sldChg chg="modSp mod">
        <pc:chgData name="sylvain Blanchot" userId="1aa2c18c4c1504cb" providerId="LiveId" clId="{1C93BE1C-3834-48D5-B871-62EB4ED7E131}" dt="2023-09-10T13:18:18.266" v="8" actId="20577"/>
        <pc:sldMkLst>
          <pc:docMk/>
          <pc:sldMk cId="0" sldId="276"/>
        </pc:sldMkLst>
        <pc:spChg chg="mod">
          <ac:chgData name="sylvain Blanchot" userId="1aa2c18c4c1504cb" providerId="LiveId" clId="{1C93BE1C-3834-48D5-B871-62EB4ED7E131}" dt="2023-09-10T13:18:18.266" v="8" actId="20577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sylvain Blanchot" userId="1aa2c18c4c1504cb" providerId="LiveId" clId="{1C93BE1C-3834-48D5-B871-62EB4ED7E131}" dt="2023-09-10T13:20:48.108" v="30" actId="20577"/>
        <pc:sldMkLst>
          <pc:docMk/>
          <pc:sldMk cId="0" sldId="284"/>
        </pc:sldMkLst>
        <pc:spChg chg="mod">
          <ac:chgData name="sylvain Blanchot" userId="1aa2c18c4c1504cb" providerId="LiveId" clId="{1C93BE1C-3834-48D5-B871-62EB4ED7E131}" dt="2023-09-10T13:20:48.108" v="30" actId="20577"/>
          <ac:spMkLst>
            <pc:docMk/>
            <pc:sldMk cId="0" sldId="284"/>
            <ac:spMk id="2" creationId="{00000000-0000-0000-0000-000000000000}"/>
          </ac:spMkLst>
        </pc:spChg>
      </pc:sldChg>
      <pc:sldChg chg="modSp mod">
        <pc:chgData name="sylvain Blanchot" userId="1aa2c18c4c1504cb" providerId="LiveId" clId="{1C93BE1C-3834-48D5-B871-62EB4ED7E131}" dt="2023-09-10T14:00:20.345" v="1039" actId="20577"/>
        <pc:sldMkLst>
          <pc:docMk/>
          <pc:sldMk cId="1349085832" sldId="285"/>
        </pc:sldMkLst>
        <pc:graphicFrameChg chg="mod modGraphic">
          <ac:chgData name="sylvain Blanchot" userId="1aa2c18c4c1504cb" providerId="LiveId" clId="{1C93BE1C-3834-48D5-B871-62EB4ED7E131}" dt="2023-09-10T14:00:20.345" v="1039" actId="20577"/>
          <ac:graphicFrameMkLst>
            <pc:docMk/>
            <pc:sldMk cId="1349085832" sldId="285"/>
            <ac:graphicFrameMk id="3" creationId="{00000000-0000-0000-0000-000000000000}"/>
          </ac:graphicFrameMkLst>
        </pc:graphicFrameChg>
      </pc:sldChg>
      <pc:sldChg chg="modSp mod">
        <pc:chgData name="sylvain Blanchot" userId="1aa2c18c4c1504cb" providerId="LiveId" clId="{1C93BE1C-3834-48D5-B871-62EB4ED7E131}" dt="2023-09-10T13:20:34.559" v="29" actId="14100"/>
        <pc:sldMkLst>
          <pc:docMk/>
          <pc:sldMk cId="0" sldId="297"/>
        </pc:sldMkLst>
        <pc:spChg chg="mod">
          <ac:chgData name="sylvain Blanchot" userId="1aa2c18c4c1504cb" providerId="LiveId" clId="{1C93BE1C-3834-48D5-B871-62EB4ED7E131}" dt="2023-09-10T13:20:34.559" v="29" actId="14100"/>
          <ac:spMkLst>
            <pc:docMk/>
            <pc:sldMk cId="0" sldId="297"/>
            <ac:spMk id="2" creationId="{00000000-0000-0000-0000-000000000000}"/>
          </ac:spMkLst>
        </pc:spChg>
      </pc:sldChg>
      <pc:sldChg chg="addSp modSp new mod">
        <pc:chgData name="sylvain Blanchot" userId="1aa2c18c4c1504cb" providerId="LiveId" clId="{1C93BE1C-3834-48D5-B871-62EB4ED7E131}" dt="2023-09-10T13:46:30.849" v="703" actId="20577"/>
        <pc:sldMkLst>
          <pc:docMk/>
          <pc:sldMk cId="3043011862" sldId="308"/>
        </pc:sldMkLst>
        <pc:spChg chg="mod">
          <ac:chgData name="sylvain Blanchot" userId="1aa2c18c4c1504cb" providerId="LiveId" clId="{1C93BE1C-3834-48D5-B871-62EB4ED7E131}" dt="2023-09-10T13:45:32.793" v="654" actId="20577"/>
          <ac:spMkLst>
            <pc:docMk/>
            <pc:sldMk cId="3043011862" sldId="308"/>
            <ac:spMk id="2" creationId="{DCDC67D2-386D-DD5C-77AF-BFA7176A606D}"/>
          </ac:spMkLst>
        </pc:spChg>
        <pc:spChg chg="mod">
          <ac:chgData name="sylvain Blanchot" userId="1aa2c18c4c1504cb" providerId="LiveId" clId="{1C93BE1C-3834-48D5-B871-62EB4ED7E131}" dt="2023-09-10T13:38:43.731" v="553" actId="1582"/>
          <ac:spMkLst>
            <pc:docMk/>
            <pc:sldMk cId="3043011862" sldId="308"/>
            <ac:spMk id="3" creationId="{B4FB3716-55DF-0AC7-F9E0-B49C6F7A9767}"/>
          </ac:spMkLst>
        </pc:spChg>
        <pc:spChg chg="add mod">
          <ac:chgData name="sylvain Blanchot" userId="1aa2c18c4c1504cb" providerId="LiveId" clId="{1C93BE1C-3834-48D5-B871-62EB4ED7E131}" dt="2023-09-10T13:39:19.027" v="554" actId="1582"/>
          <ac:spMkLst>
            <pc:docMk/>
            <pc:sldMk cId="3043011862" sldId="308"/>
            <ac:spMk id="4" creationId="{232A9C71-5635-42B8-7E81-B42FEFC1775E}"/>
          </ac:spMkLst>
        </pc:spChg>
        <pc:spChg chg="add mod">
          <ac:chgData name="sylvain Blanchot" userId="1aa2c18c4c1504cb" providerId="LiveId" clId="{1C93BE1C-3834-48D5-B871-62EB4ED7E131}" dt="2023-09-10T13:39:19.027" v="554" actId="1582"/>
          <ac:spMkLst>
            <pc:docMk/>
            <pc:sldMk cId="3043011862" sldId="308"/>
            <ac:spMk id="5" creationId="{2F0F9E25-262D-DE8D-3053-9BC02FCC207A}"/>
          </ac:spMkLst>
        </pc:spChg>
        <pc:spChg chg="add mod">
          <ac:chgData name="sylvain Blanchot" userId="1aa2c18c4c1504cb" providerId="LiveId" clId="{1C93BE1C-3834-48D5-B871-62EB4ED7E131}" dt="2023-09-10T13:39:19.027" v="554" actId="1582"/>
          <ac:spMkLst>
            <pc:docMk/>
            <pc:sldMk cId="3043011862" sldId="308"/>
            <ac:spMk id="6" creationId="{157C3B2D-ACD8-64D3-9A30-F6718A589B2C}"/>
          </ac:spMkLst>
        </pc:spChg>
        <pc:spChg chg="add mod">
          <ac:chgData name="sylvain Blanchot" userId="1aa2c18c4c1504cb" providerId="LiveId" clId="{1C93BE1C-3834-48D5-B871-62EB4ED7E131}" dt="2023-09-10T13:41:12.328" v="565" actId="1076"/>
          <ac:spMkLst>
            <pc:docMk/>
            <pc:sldMk cId="3043011862" sldId="308"/>
            <ac:spMk id="7" creationId="{345D7919-A5F8-0936-03C5-C4D0EEEB648D}"/>
          </ac:spMkLst>
        </pc:spChg>
        <pc:spChg chg="add mod">
          <ac:chgData name="sylvain Blanchot" userId="1aa2c18c4c1504cb" providerId="LiveId" clId="{1C93BE1C-3834-48D5-B871-62EB4ED7E131}" dt="2023-09-10T13:39:19.027" v="554" actId="1582"/>
          <ac:spMkLst>
            <pc:docMk/>
            <pc:sldMk cId="3043011862" sldId="308"/>
            <ac:spMk id="8" creationId="{54D5E136-A267-79F6-262F-04C778EB00E2}"/>
          </ac:spMkLst>
        </pc:spChg>
        <pc:spChg chg="add mod">
          <ac:chgData name="sylvain Blanchot" userId="1aa2c18c4c1504cb" providerId="LiveId" clId="{1C93BE1C-3834-48D5-B871-62EB4ED7E131}" dt="2023-09-10T13:39:19.027" v="554" actId="1582"/>
          <ac:spMkLst>
            <pc:docMk/>
            <pc:sldMk cId="3043011862" sldId="308"/>
            <ac:spMk id="9" creationId="{012FD99E-D80D-8D9C-D205-3328398302CD}"/>
          </ac:spMkLst>
        </pc:spChg>
        <pc:spChg chg="add mod">
          <ac:chgData name="sylvain Blanchot" userId="1aa2c18c4c1504cb" providerId="LiveId" clId="{1C93BE1C-3834-48D5-B871-62EB4ED7E131}" dt="2023-09-10T13:36:50.417" v="541" actId="1076"/>
          <ac:spMkLst>
            <pc:docMk/>
            <pc:sldMk cId="3043011862" sldId="308"/>
            <ac:spMk id="10" creationId="{2F26D10B-EBED-ADB9-5E03-0389B88BCF55}"/>
          </ac:spMkLst>
        </pc:spChg>
        <pc:spChg chg="add mod">
          <ac:chgData name="sylvain Blanchot" userId="1aa2c18c4c1504cb" providerId="LiveId" clId="{1C93BE1C-3834-48D5-B871-62EB4ED7E131}" dt="2023-09-10T13:39:19.027" v="554" actId="1582"/>
          <ac:spMkLst>
            <pc:docMk/>
            <pc:sldMk cId="3043011862" sldId="308"/>
            <ac:spMk id="11" creationId="{BD76F566-2154-EB70-CF62-946A64530CA7}"/>
          </ac:spMkLst>
        </pc:spChg>
        <pc:spChg chg="add mod">
          <ac:chgData name="sylvain Blanchot" userId="1aa2c18c4c1504cb" providerId="LiveId" clId="{1C93BE1C-3834-48D5-B871-62EB4ED7E131}" dt="2023-09-10T13:39:45.642" v="557" actId="1076"/>
          <ac:spMkLst>
            <pc:docMk/>
            <pc:sldMk cId="3043011862" sldId="308"/>
            <ac:spMk id="12" creationId="{7DFE39B9-ADE3-C59F-23BB-3E81F862C081}"/>
          </ac:spMkLst>
        </pc:spChg>
        <pc:spChg chg="add mod">
          <ac:chgData name="sylvain Blanchot" userId="1aa2c18c4c1504cb" providerId="LiveId" clId="{1C93BE1C-3834-48D5-B871-62EB4ED7E131}" dt="2023-09-10T13:39:19.027" v="554" actId="1582"/>
          <ac:spMkLst>
            <pc:docMk/>
            <pc:sldMk cId="3043011862" sldId="308"/>
            <ac:spMk id="13" creationId="{3D985F09-7005-64E4-8C77-871D88C2F9D2}"/>
          </ac:spMkLst>
        </pc:spChg>
        <pc:spChg chg="add mod">
          <ac:chgData name="sylvain Blanchot" userId="1aa2c18c4c1504cb" providerId="LiveId" clId="{1C93BE1C-3834-48D5-B871-62EB4ED7E131}" dt="2023-09-10T13:39:48.828" v="558" actId="1076"/>
          <ac:spMkLst>
            <pc:docMk/>
            <pc:sldMk cId="3043011862" sldId="308"/>
            <ac:spMk id="14" creationId="{261978B1-4398-6D0F-BDB6-1D631FFCC636}"/>
          </ac:spMkLst>
        </pc:spChg>
        <pc:spChg chg="add mod">
          <ac:chgData name="sylvain Blanchot" userId="1aa2c18c4c1504cb" providerId="LiveId" clId="{1C93BE1C-3834-48D5-B871-62EB4ED7E131}" dt="2023-09-10T13:42:51.038" v="576" actId="1076"/>
          <ac:spMkLst>
            <pc:docMk/>
            <pc:sldMk cId="3043011862" sldId="308"/>
            <ac:spMk id="15" creationId="{0A6FF9FC-CD20-3321-3567-14FCB25C0B6B}"/>
          </ac:spMkLst>
        </pc:spChg>
        <pc:spChg chg="add mod">
          <ac:chgData name="sylvain Blanchot" userId="1aa2c18c4c1504cb" providerId="LiveId" clId="{1C93BE1C-3834-48D5-B871-62EB4ED7E131}" dt="2023-09-10T13:45:07.871" v="633" actId="207"/>
          <ac:spMkLst>
            <pc:docMk/>
            <pc:sldMk cId="3043011862" sldId="308"/>
            <ac:spMk id="43" creationId="{D7311522-18D3-58D5-13DA-8F48CCDA0243}"/>
          </ac:spMkLst>
        </pc:spChg>
        <pc:spChg chg="add mod">
          <ac:chgData name="sylvain Blanchot" userId="1aa2c18c4c1504cb" providerId="LiveId" clId="{1C93BE1C-3834-48D5-B871-62EB4ED7E131}" dt="2023-09-10T13:46:30.849" v="703" actId="20577"/>
          <ac:spMkLst>
            <pc:docMk/>
            <pc:sldMk cId="3043011862" sldId="308"/>
            <ac:spMk id="44" creationId="{50BD18AA-41E1-305E-6BF7-AEE63DFEEA39}"/>
          </ac:spMkLst>
        </pc:spChg>
        <pc:cxnChg chg="add">
          <ac:chgData name="sylvain Blanchot" userId="1aa2c18c4c1504cb" providerId="LiveId" clId="{1C93BE1C-3834-48D5-B871-62EB4ED7E131}" dt="2023-09-10T13:39:58.855" v="559" actId="11529"/>
          <ac:cxnSpMkLst>
            <pc:docMk/>
            <pc:sldMk cId="3043011862" sldId="308"/>
            <ac:cxnSpMk id="17" creationId="{9AA63810-B0EE-A14A-AEAC-C947B8FAFD04}"/>
          </ac:cxnSpMkLst>
        </pc:cxnChg>
        <pc:cxnChg chg="add">
          <ac:chgData name="sylvain Blanchot" userId="1aa2c18c4c1504cb" providerId="LiveId" clId="{1C93BE1C-3834-48D5-B871-62EB4ED7E131}" dt="2023-09-10T13:40:15.330" v="560" actId="11529"/>
          <ac:cxnSpMkLst>
            <pc:docMk/>
            <pc:sldMk cId="3043011862" sldId="308"/>
            <ac:cxnSpMk id="19" creationId="{BDC27EA3-3D62-2C51-3E5C-3DE231B4EB0E}"/>
          </ac:cxnSpMkLst>
        </pc:cxnChg>
        <pc:cxnChg chg="add">
          <ac:chgData name="sylvain Blanchot" userId="1aa2c18c4c1504cb" providerId="LiveId" clId="{1C93BE1C-3834-48D5-B871-62EB4ED7E131}" dt="2023-09-10T13:40:25.907" v="561" actId="11529"/>
          <ac:cxnSpMkLst>
            <pc:docMk/>
            <pc:sldMk cId="3043011862" sldId="308"/>
            <ac:cxnSpMk id="21" creationId="{F9294E3F-071D-8242-8673-BCEF5EF15BB9}"/>
          </ac:cxnSpMkLst>
        </pc:cxnChg>
        <pc:cxnChg chg="add">
          <ac:chgData name="sylvain Blanchot" userId="1aa2c18c4c1504cb" providerId="LiveId" clId="{1C93BE1C-3834-48D5-B871-62EB4ED7E131}" dt="2023-09-10T13:40:37.428" v="562" actId="11529"/>
          <ac:cxnSpMkLst>
            <pc:docMk/>
            <pc:sldMk cId="3043011862" sldId="308"/>
            <ac:cxnSpMk id="23" creationId="{2750ACBF-7230-DA4A-7FA7-24510BF3FD78}"/>
          </ac:cxnSpMkLst>
        </pc:cxnChg>
        <pc:cxnChg chg="add">
          <ac:chgData name="sylvain Blanchot" userId="1aa2c18c4c1504cb" providerId="LiveId" clId="{1C93BE1C-3834-48D5-B871-62EB4ED7E131}" dt="2023-09-10T13:40:46.509" v="563" actId="11529"/>
          <ac:cxnSpMkLst>
            <pc:docMk/>
            <pc:sldMk cId="3043011862" sldId="308"/>
            <ac:cxnSpMk id="25" creationId="{47811E3D-5173-E153-2DCE-AB584D2897A0}"/>
          </ac:cxnSpMkLst>
        </pc:cxnChg>
        <pc:cxnChg chg="add">
          <ac:chgData name="sylvain Blanchot" userId="1aa2c18c4c1504cb" providerId="LiveId" clId="{1C93BE1C-3834-48D5-B871-62EB4ED7E131}" dt="2023-09-10T13:41:01.200" v="564" actId="11529"/>
          <ac:cxnSpMkLst>
            <pc:docMk/>
            <pc:sldMk cId="3043011862" sldId="308"/>
            <ac:cxnSpMk id="27" creationId="{1020DC3E-BCAD-D016-12E8-01D7DBED2AC2}"/>
          </ac:cxnSpMkLst>
        </pc:cxnChg>
        <pc:cxnChg chg="add">
          <ac:chgData name="sylvain Blanchot" userId="1aa2c18c4c1504cb" providerId="LiveId" clId="{1C93BE1C-3834-48D5-B871-62EB4ED7E131}" dt="2023-09-10T13:41:31.021" v="566" actId="11529"/>
          <ac:cxnSpMkLst>
            <pc:docMk/>
            <pc:sldMk cId="3043011862" sldId="308"/>
            <ac:cxnSpMk id="29" creationId="{33CC9AEE-A27F-217D-0625-CA64C8C2A60F}"/>
          </ac:cxnSpMkLst>
        </pc:cxnChg>
        <pc:cxnChg chg="add mod">
          <ac:chgData name="sylvain Blanchot" userId="1aa2c18c4c1504cb" providerId="LiveId" clId="{1C93BE1C-3834-48D5-B871-62EB4ED7E131}" dt="2023-09-10T13:41:44.520" v="568" actId="14100"/>
          <ac:cxnSpMkLst>
            <pc:docMk/>
            <pc:sldMk cId="3043011862" sldId="308"/>
            <ac:cxnSpMk id="31" creationId="{D4F40E23-7BD3-5013-D194-FA2A01CE05B3}"/>
          </ac:cxnSpMkLst>
        </pc:cxnChg>
        <pc:cxnChg chg="add">
          <ac:chgData name="sylvain Blanchot" userId="1aa2c18c4c1504cb" providerId="LiveId" clId="{1C93BE1C-3834-48D5-B871-62EB4ED7E131}" dt="2023-09-10T13:41:59.037" v="569" actId="11529"/>
          <ac:cxnSpMkLst>
            <pc:docMk/>
            <pc:sldMk cId="3043011862" sldId="308"/>
            <ac:cxnSpMk id="34" creationId="{2DDE5908-0768-55FD-60AB-2B2322C7A895}"/>
          </ac:cxnSpMkLst>
        </pc:cxnChg>
        <pc:cxnChg chg="add mod">
          <ac:chgData name="sylvain Blanchot" userId="1aa2c18c4c1504cb" providerId="LiveId" clId="{1C93BE1C-3834-48D5-B871-62EB4ED7E131}" dt="2023-09-10T13:42:16.675" v="572" actId="14100"/>
          <ac:cxnSpMkLst>
            <pc:docMk/>
            <pc:sldMk cId="3043011862" sldId="308"/>
            <ac:cxnSpMk id="36" creationId="{1F892F62-85C5-5EB8-EE54-4898989CDEDB}"/>
          </ac:cxnSpMkLst>
        </pc:cxnChg>
        <pc:cxnChg chg="add mod">
          <ac:chgData name="sylvain Blanchot" userId="1aa2c18c4c1504cb" providerId="LiveId" clId="{1C93BE1C-3834-48D5-B871-62EB4ED7E131}" dt="2023-09-10T13:42:55.113" v="577" actId="14100"/>
          <ac:cxnSpMkLst>
            <pc:docMk/>
            <pc:sldMk cId="3043011862" sldId="308"/>
            <ac:cxnSpMk id="39" creationId="{21C2E5F8-3891-5705-5FFE-84DA4BE14059}"/>
          </ac:cxnSpMkLst>
        </pc:cxnChg>
      </pc:sldChg>
      <pc:sldChg chg="modSp new mod">
        <pc:chgData name="sylvain Blanchot" userId="1aa2c18c4c1504cb" providerId="LiveId" clId="{1C93BE1C-3834-48D5-B871-62EB4ED7E131}" dt="2023-09-10T13:57:29.598" v="1005" actId="20577"/>
        <pc:sldMkLst>
          <pc:docMk/>
          <pc:sldMk cId="4050935069" sldId="309"/>
        </pc:sldMkLst>
        <pc:spChg chg="mod">
          <ac:chgData name="sylvain Blanchot" userId="1aa2c18c4c1504cb" providerId="LiveId" clId="{1C93BE1C-3834-48D5-B871-62EB4ED7E131}" dt="2023-09-10T13:55:09.982" v="853" actId="207"/>
          <ac:spMkLst>
            <pc:docMk/>
            <pc:sldMk cId="4050935069" sldId="309"/>
            <ac:spMk id="2" creationId="{0C8A1960-A642-A44D-5F64-7AABA7581085}"/>
          </ac:spMkLst>
        </pc:spChg>
        <pc:spChg chg="mod">
          <ac:chgData name="sylvain Blanchot" userId="1aa2c18c4c1504cb" providerId="LiveId" clId="{1C93BE1C-3834-48D5-B871-62EB4ED7E131}" dt="2023-09-10T13:57:29.598" v="1005" actId="20577"/>
          <ac:spMkLst>
            <pc:docMk/>
            <pc:sldMk cId="4050935069" sldId="309"/>
            <ac:spMk id="3" creationId="{9A09552B-B001-41C8-B224-C65DB6B289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FF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FF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7344" y="2047747"/>
            <a:ext cx="4287520" cy="408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FF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4920" y="1063243"/>
            <a:ext cx="8783559" cy="5609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FF3E3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5469" y="1897907"/>
            <a:ext cx="7139305" cy="443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2025650"/>
            <a:ext cx="96012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b="0" dirty="0">
                <a:solidFill>
                  <a:schemeClr val="tx1"/>
                </a:solidFill>
                <a:latin typeface="Calibri Light"/>
                <a:cs typeface="Calibri Light"/>
              </a:rPr>
              <a:t>Méningite</a:t>
            </a:r>
            <a:r>
              <a:rPr sz="7200" spc="-1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7200" b="0" dirty="0">
                <a:solidFill>
                  <a:schemeClr val="tx1"/>
                </a:solidFill>
                <a:latin typeface="Calibri Light"/>
                <a:cs typeface="Calibri Light"/>
              </a:rPr>
              <a:t>et</a:t>
            </a:r>
            <a:r>
              <a:rPr sz="7200" spc="-1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7200" b="0" spc="-10" dirty="0">
                <a:solidFill>
                  <a:schemeClr val="tx1"/>
                </a:solidFill>
                <a:latin typeface="Calibri Light"/>
                <a:cs typeface="Calibri Light"/>
              </a:rPr>
              <a:t>Encéphalite</a:t>
            </a:r>
            <a:endParaRPr sz="720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9252" y="3829302"/>
            <a:ext cx="3534410" cy="16549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lang="fr-FR" sz="2100" dirty="0">
                <a:solidFill>
                  <a:schemeClr val="accent1"/>
                </a:solidFill>
                <a:latin typeface="Calibri"/>
                <a:cs typeface="Calibri"/>
              </a:rPr>
              <a:t>UE 2.5 S3 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lang="fr-FR" sz="2100" dirty="0">
                <a:solidFill>
                  <a:schemeClr val="accent1"/>
                </a:solidFill>
                <a:latin typeface="Calibri"/>
                <a:cs typeface="Calibri"/>
              </a:rPr>
              <a:t>Dr Sylvain BLANCHOT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lang="fr-FR" sz="2100" dirty="0">
                <a:solidFill>
                  <a:schemeClr val="accent1"/>
                </a:solidFill>
                <a:latin typeface="Calibri"/>
                <a:cs typeface="Calibri"/>
              </a:rPr>
              <a:t>Promotion 2022/2025</a:t>
            </a: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lang="fr-FR" sz="2100">
                <a:solidFill>
                  <a:schemeClr val="accent1"/>
                </a:solidFill>
                <a:latin typeface="Calibri"/>
                <a:cs typeface="Calibri"/>
              </a:rPr>
              <a:t>Année 2023/2024</a:t>
            </a:r>
            <a:endParaRPr sz="21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7460">
              <a:lnSpc>
                <a:spcPct val="100000"/>
              </a:lnSpc>
              <a:spcBef>
                <a:spcPts val="100"/>
              </a:spcBef>
            </a:pPr>
            <a:r>
              <a:rPr dirty="0"/>
              <a:t>Syndrome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spc="-10" dirty="0"/>
              <a:t>Infectieux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B25291-3D44-64E9-AB98-121C0949E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object 3"/>
          <p:cNvSpPr txBox="1"/>
          <p:nvPr/>
        </p:nvSpPr>
        <p:spPr>
          <a:xfrm>
            <a:off x="575444" y="2266898"/>
            <a:ext cx="5125085" cy="22999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13995" algn="l"/>
              </a:tabLst>
            </a:pP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Fièvre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13995" algn="l"/>
              </a:tabLst>
            </a:pP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Frissons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13995" algn="l"/>
              </a:tabLst>
            </a:pP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Sensation</a:t>
            </a:r>
            <a:r>
              <a:rPr sz="28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8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malaise</a:t>
            </a:r>
            <a:r>
              <a:rPr sz="28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général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"/>
              <a:buChar char="•"/>
            </a:pPr>
            <a:endParaRPr sz="2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14680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D’intensité</a:t>
            </a:r>
            <a:r>
              <a:rPr sz="2450" spc="-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variable</a:t>
            </a:r>
            <a:r>
              <a:rPr sz="245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selon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l’étiologie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63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Syndrome</a:t>
            </a:r>
            <a:r>
              <a:rPr spc="-1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Méningé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341878"/>
            <a:ext cx="8246745" cy="3121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Malade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24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chien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Fusil,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dos</a:t>
            </a:r>
            <a:r>
              <a:rPr sz="24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lumière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Char char="•"/>
            </a:pPr>
            <a:endParaRPr sz="3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Signes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fonctionnels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14680" algn="l"/>
              </a:tabLst>
            </a:pP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Céphalées: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intenses,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casque,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continues,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résistantes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aux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antalgiques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680" algn="l"/>
              </a:tabLst>
            </a:pP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Nausées,</a:t>
            </a:r>
            <a:r>
              <a:rPr sz="21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chemeClr val="tx1"/>
                </a:solidFill>
                <a:latin typeface="Calibri"/>
                <a:cs typeface="Calibri"/>
              </a:rPr>
              <a:t>vomissements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b="1" spc="-10" dirty="0">
                <a:solidFill>
                  <a:schemeClr val="tx1"/>
                </a:solidFill>
                <a:latin typeface="Calibri"/>
                <a:cs typeface="Calibri"/>
              </a:rPr>
              <a:t>Photophobie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C55910"/>
              </a:buClr>
              <a:buFont typeface="Arial"/>
              <a:buChar char="•"/>
            </a:pPr>
            <a:endParaRPr sz="2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b="1" spc="-10" dirty="0">
                <a:solidFill>
                  <a:schemeClr val="tx1"/>
                </a:solidFill>
                <a:latin typeface="Calibri"/>
                <a:cs typeface="Calibri"/>
              </a:rPr>
              <a:t>Fièvre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009" y="1901951"/>
            <a:ext cx="2308859" cy="15179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3434" y="4996559"/>
            <a:ext cx="4410712" cy="11120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9220">
              <a:lnSpc>
                <a:spcPct val="100000"/>
              </a:lnSpc>
              <a:spcBef>
                <a:spcPts val="100"/>
              </a:spcBef>
            </a:pPr>
            <a:r>
              <a:rPr dirty="0"/>
              <a:t>Signe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de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0" dirty="0"/>
              <a:t>Brudzinski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5018022"/>
            <a:ext cx="8776970" cy="93980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13360" marR="5080" indent="-201295">
              <a:lnSpc>
                <a:spcPts val="3410"/>
              </a:lnSpc>
              <a:spcBef>
                <a:spcPts val="525"/>
              </a:spcBef>
              <a:buFont typeface="Arial"/>
              <a:buChar char="•"/>
              <a:tabLst>
                <a:tab pos="213995" algn="l"/>
              </a:tabLst>
            </a:pP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315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flexion</a:t>
            </a:r>
            <a:r>
              <a:rPr sz="315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spc="-10" dirty="0">
                <a:solidFill>
                  <a:srgbClr val="001F5F"/>
                </a:solidFill>
                <a:latin typeface="Calibri"/>
                <a:cs typeface="Calibri"/>
              </a:rPr>
              <a:t>antérieure</a:t>
            </a:r>
            <a:r>
              <a:rPr sz="315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15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315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nuque</a:t>
            </a:r>
            <a:r>
              <a:rPr sz="315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spc="-10" dirty="0">
                <a:solidFill>
                  <a:srgbClr val="001F5F"/>
                </a:solidFill>
                <a:latin typeface="Calibri"/>
                <a:cs typeface="Calibri"/>
              </a:rPr>
              <a:t>provoque</a:t>
            </a:r>
            <a:r>
              <a:rPr sz="315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315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spc="-10" dirty="0">
                <a:solidFill>
                  <a:srgbClr val="001F5F"/>
                </a:solidFill>
                <a:latin typeface="Calibri"/>
                <a:cs typeface="Calibri"/>
              </a:rPr>
              <a:t>flexion</a:t>
            </a:r>
            <a:r>
              <a:rPr sz="315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des</a:t>
            </a:r>
            <a:r>
              <a:rPr sz="315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hanches</a:t>
            </a:r>
            <a:r>
              <a:rPr sz="315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315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dirty="0">
                <a:solidFill>
                  <a:srgbClr val="001F5F"/>
                </a:solidFill>
                <a:latin typeface="Calibri"/>
                <a:cs typeface="Calibri"/>
              </a:rPr>
              <a:t>des</a:t>
            </a:r>
            <a:r>
              <a:rPr sz="315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50" spc="-10" dirty="0">
                <a:solidFill>
                  <a:srgbClr val="001F5F"/>
                </a:solidFill>
                <a:latin typeface="Calibri"/>
                <a:cs typeface="Calibri"/>
              </a:rPr>
              <a:t>genoux</a:t>
            </a:r>
            <a:endParaRPr sz="31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496" y="2010155"/>
            <a:ext cx="6288325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4185">
              <a:lnSpc>
                <a:spcPct val="100000"/>
              </a:lnSpc>
              <a:spcBef>
                <a:spcPts val="100"/>
              </a:spcBef>
            </a:pPr>
            <a:r>
              <a:rPr dirty="0"/>
              <a:t>Signe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de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0" dirty="0"/>
              <a:t>Kernig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5089650"/>
            <a:ext cx="9511030" cy="142049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13360" marR="5080" indent="-201295">
              <a:lnSpc>
                <a:spcPct val="70400"/>
              </a:lnSpc>
              <a:spcBef>
                <a:spcPts val="1080"/>
              </a:spcBef>
              <a:buFont typeface="Arial"/>
              <a:buChar char="•"/>
              <a:tabLst>
                <a:tab pos="213995" algn="l"/>
              </a:tabLst>
            </a:pP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Impossibilité</a:t>
            </a:r>
            <a:r>
              <a:rPr sz="27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fléchir</a:t>
            </a:r>
            <a:r>
              <a:rPr sz="27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27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angle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droit</a:t>
            </a:r>
            <a:r>
              <a:rPr sz="27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membres</a:t>
            </a:r>
            <a:r>
              <a:rPr sz="27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libri"/>
                <a:cs typeface="Calibri"/>
              </a:rPr>
              <a:t>inférieurs</a:t>
            </a:r>
            <a:r>
              <a:rPr sz="27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25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7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tronc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sans</a:t>
            </a:r>
            <a:r>
              <a:rPr sz="27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libri"/>
                <a:cs typeface="Calibri"/>
              </a:rPr>
              <a:t>provoquer</a:t>
            </a:r>
            <a:r>
              <a:rPr sz="2700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vive</a:t>
            </a:r>
            <a:r>
              <a:rPr sz="27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douleur</a:t>
            </a:r>
            <a:r>
              <a:rPr sz="27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lombaire</a:t>
            </a:r>
            <a:r>
              <a:rPr sz="27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27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flexion</a:t>
            </a:r>
            <a:r>
              <a:rPr sz="27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25" dirty="0">
                <a:solidFill>
                  <a:srgbClr val="001F5F"/>
                </a:solidFill>
                <a:latin typeface="Calibri"/>
                <a:cs typeface="Calibri"/>
              </a:rPr>
              <a:t>des</a:t>
            </a:r>
            <a:r>
              <a:rPr sz="27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libri"/>
                <a:cs typeface="Calibri"/>
              </a:rPr>
              <a:t>genoux</a:t>
            </a:r>
            <a:endParaRPr sz="2700">
              <a:latin typeface="Calibri"/>
              <a:cs typeface="Calibri"/>
            </a:endParaRPr>
          </a:p>
          <a:p>
            <a:pPr marL="213360" indent="-201295">
              <a:lnSpc>
                <a:spcPts val="3155"/>
              </a:lnSpc>
              <a:buFont typeface="Arial"/>
              <a:buChar char="•"/>
              <a:tabLst>
                <a:tab pos="213995" algn="l"/>
              </a:tabLst>
            </a:pP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7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libri"/>
                <a:cs typeface="Calibri"/>
              </a:rPr>
              <a:t>Contre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Kernig</a:t>
            </a:r>
            <a:r>
              <a:rPr sz="27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r>
              <a:rPr sz="27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7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impossibilité</a:t>
            </a:r>
            <a:r>
              <a:rPr sz="27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700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25" dirty="0">
                <a:solidFill>
                  <a:srgbClr val="001F5F"/>
                </a:solidFill>
                <a:latin typeface="Calibri"/>
                <a:cs typeface="Calibri"/>
              </a:rPr>
              <a:t>s’asseoir</a:t>
            </a:r>
            <a:r>
              <a:rPr sz="27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1F5F"/>
                </a:solidFill>
                <a:latin typeface="Calibri"/>
                <a:cs typeface="Calibri"/>
              </a:rPr>
              <a:t>jambes</a:t>
            </a:r>
            <a:r>
              <a:rPr sz="27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001F5F"/>
                </a:solidFill>
                <a:latin typeface="Calibri"/>
                <a:cs typeface="Calibri"/>
              </a:rPr>
              <a:t>tendues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194" y="1915986"/>
            <a:ext cx="5984848" cy="32244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044" y="2309744"/>
            <a:ext cx="8797925" cy="33407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Raideur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méningée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Douloureuse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et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permanente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Flexion</a:t>
            </a:r>
            <a:r>
              <a:rPr sz="21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progressive</a:t>
            </a:r>
            <a:r>
              <a:rPr sz="21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1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tête</a:t>
            </a:r>
            <a:r>
              <a:rPr sz="21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1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résistante,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invincible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et</a:t>
            </a:r>
            <a:r>
              <a:rPr sz="21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douloureuse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Mouvements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rotation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possible</a:t>
            </a:r>
            <a:r>
              <a:rPr sz="2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mais</a:t>
            </a:r>
            <a:r>
              <a:rPr sz="21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augmente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les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céphalées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"/>
              <a:buChar char="•"/>
            </a:pPr>
            <a:endParaRPr sz="3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b="1" dirty="0">
                <a:solidFill>
                  <a:schemeClr val="tx1"/>
                </a:solidFill>
                <a:latin typeface="Calibri"/>
                <a:cs typeface="Calibri"/>
              </a:rPr>
              <a:t>Manœuvres</a:t>
            </a:r>
            <a:r>
              <a:rPr sz="2450"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(confirment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ou</a:t>
            </a:r>
            <a:r>
              <a:rPr sz="2450" spc="-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révèlent</a:t>
            </a:r>
            <a:r>
              <a:rPr sz="2450" spc="-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les</a:t>
            </a:r>
            <a:r>
              <a:rPr sz="245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formes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frustres)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Signe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Kernig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(impossibilité</a:t>
            </a:r>
            <a:r>
              <a:rPr sz="2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fléchir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les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cuisses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sans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fléchir</a:t>
            </a:r>
            <a:r>
              <a:rPr sz="21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les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genoux)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marR="5080" lvl="1" indent="-201295">
              <a:lnSpc>
                <a:spcPts val="2270"/>
              </a:lnSpc>
              <a:spcBef>
                <a:spcPts val="475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Signe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chemeClr val="tx1"/>
                </a:solidFill>
                <a:latin typeface="Calibri"/>
                <a:cs typeface="Calibri"/>
              </a:rPr>
              <a:t>Brudzinski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(la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flexion</a:t>
            </a:r>
            <a:r>
              <a:rPr sz="21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nuque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entraine</a:t>
            </a:r>
            <a:r>
              <a:rPr sz="2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une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flexion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involontaire</a:t>
            </a:r>
            <a:r>
              <a:rPr sz="21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des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membres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inférieurs)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636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Syndrome</a:t>
            </a:r>
            <a:r>
              <a:rPr spc="-1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Méningé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34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Syndrome</a:t>
            </a:r>
            <a:r>
              <a:rPr spc="-1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Encéphalitique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293111"/>
            <a:ext cx="8341359" cy="35629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souvent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associé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au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méningé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(inconstant)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Inflammation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l’encéphale</a:t>
            </a:r>
            <a:r>
              <a:rPr sz="22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2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dysfonctionnement</a:t>
            </a:r>
            <a:r>
              <a:rPr sz="22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chemeClr val="tx1"/>
                </a:solidFill>
                <a:latin typeface="Calibri"/>
                <a:cs typeface="Calibri"/>
              </a:rPr>
              <a:t>SNC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Troubles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conscience</a:t>
            </a:r>
            <a:r>
              <a:rPr sz="22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(pouvant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aller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jusqu'au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coma)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3995" algn="l"/>
              </a:tabLst>
            </a:pP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Crises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convulsives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(focalisées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ou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généralisées)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213995" algn="l"/>
              </a:tabLst>
            </a:pP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Signes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focalisation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mono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ou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hémiplégie,</a:t>
            </a:r>
            <a:r>
              <a:rPr sz="22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paralysie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nerfs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crâniens,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Mouvements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anormaux</a:t>
            </a:r>
            <a:r>
              <a:rPr sz="225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(myoclonies)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995" algn="l"/>
              </a:tabLst>
            </a:pP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Troubles</a:t>
            </a:r>
            <a:r>
              <a:rPr sz="22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22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b="1" spc="-10" dirty="0">
                <a:solidFill>
                  <a:schemeClr val="tx1"/>
                </a:solidFill>
                <a:latin typeface="Calibri"/>
                <a:cs typeface="Calibri"/>
              </a:rPr>
              <a:t>comportement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213995" algn="l"/>
              </a:tabLst>
            </a:pP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Troubles</a:t>
            </a:r>
            <a:r>
              <a:rPr sz="22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neurovégétatifs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22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irrégularité</a:t>
            </a:r>
            <a:r>
              <a:rPr sz="22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pouls,</a:t>
            </a:r>
            <a:r>
              <a:rPr sz="22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35" dirty="0">
                <a:solidFill>
                  <a:schemeClr val="tx1"/>
                </a:solidFill>
                <a:latin typeface="Calibri"/>
                <a:cs typeface="Calibri"/>
              </a:rPr>
              <a:t>TA,</a:t>
            </a:r>
            <a:r>
              <a:rPr sz="22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chemeClr val="tx1"/>
                </a:solidFill>
                <a:latin typeface="Calibri"/>
                <a:cs typeface="Calibri"/>
              </a:rPr>
              <a:t>T°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16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Formes</a:t>
            </a:r>
            <a:r>
              <a:rPr spc="-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«</a:t>
            </a:r>
            <a:r>
              <a:rPr spc="-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pièges</a:t>
            </a:r>
            <a:r>
              <a:rPr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5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309744"/>
            <a:ext cx="4058285" cy="36379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Nourrisson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5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somnolence,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agitation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fixité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regard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refus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’alimentation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Convulsions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Char char="•"/>
            </a:pPr>
            <a:endParaRPr sz="2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Personnes</a:t>
            </a:r>
            <a:r>
              <a:rPr sz="24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âgées: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méningé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moins</a:t>
            </a:r>
            <a:r>
              <a:rPr sz="21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chemeClr val="tx1"/>
                </a:solidFill>
                <a:latin typeface="Calibri"/>
                <a:cs typeface="Calibri"/>
              </a:rPr>
              <a:t>franc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Moins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fièvre…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Confusion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1765">
              <a:lnSpc>
                <a:spcPct val="100000"/>
              </a:lnSpc>
              <a:spcBef>
                <a:spcPts val="100"/>
              </a:spcBef>
            </a:pPr>
            <a:r>
              <a:rPr dirty="0"/>
              <a:t>Purpura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0" dirty="0"/>
              <a:t>Fulminans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644" y="1771772"/>
            <a:ext cx="6022340" cy="42062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13995" algn="l"/>
              </a:tabLst>
            </a:pPr>
            <a:r>
              <a:rPr sz="2450" b="1" spc="-10" dirty="0">
                <a:solidFill>
                  <a:srgbClr val="001F5F"/>
                </a:solidFill>
                <a:latin typeface="Calibri"/>
                <a:cs typeface="Calibri"/>
              </a:rPr>
              <a:t>Purpura</a:t>
            </a:r>
            <a:endParaRPr sz="2450">
              <a:latin typeface="Calibri"/>
              <a:cs typeface="Calibri"/>
            </a:endParaRPr>
          </a:p>
          <a:p>
            <a:pPr marL="413384" marR="1203960">
              <a:lnSpc>
                <a:spcPts val="2270"/>
              </a:lnSpc>
              <a:spcBef>
                <a:spcPts val="505"/>
              </a:spcBef>
            </a:pP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1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taches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rouges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qui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s’effacent</a:t>
            </a:r>
            <a:r>
              <a:rPr sz="21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pas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vitropression</a:t>
            </a:r>
            <a:endParaRPr sz="2100">
              <a:latin typeface="Calibri"/>
              <a:cs typeface="Calibri"/>
            </a:endParaRPr>
          </a:p>
          <a:p>
            <a:pPr marL="413384" marR="1229995">
              <a:lnSpc>
                <a:spcPts val="2270"/>
              </a:lnSpc>
              <a:spcBef>
                <a:spcPts val="440"/>
              </a:spcBef>
            </a:pP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Extravasation</a:t>
            </a:r>
            <a:r>
              <a:rPr sz="21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sang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derme</a:t>
            </a:r>
            <a:r>
              <a:rPr sz="2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l’hypoderme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b="1" dirty="0">
                <a:solidFill>
                  <a:srgbClr val="001F5F"/>
                </a:solidFill>
                <a:latin typeface="Calibri"/>
                <a:cs typeface="Calibri"/>
              </a:rPr>
              <a:t>Purpura</a:t>
            </a:r>
            <a:r>
              <a:rPr sz="245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50" b="1" spc="-10" dirty="0">
                <a:solidFill>
                  <a:srgbClr val="001F5F"/>
                </a:solidFill>
                <a:latin typeface="Calibri"/>
                <a:cs typeface="Calibri"/>
              </a:rPr>
              <a:t>Fulminans:</a:t>
            </a:r>
            <a:endParaRPr sz="2450">
              <a:latin typeface="Calibri"/>
              <a:cs typeface="Calibri"/>
            </a:endParaRPr>
          </a:p>
          <a:p>
            <a:pPr marL="614045" marR="5080" lvl="1" indent="-201295">
              <a:lnSpc>
                <a:spcPts val="2270"/>
              </a:lnSpc>
              <a:spcBef>
                <a:spcPts val="50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Purpura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dans</a:t>
            </a:r>
            <a:r>
              <a:rPr sz="21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les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éléments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FF3E3E"/>
                </a:solidFill>
                <a:latin typeface="Calibri"/>
                <a:cs typeface="Calibri"/>
              </a:rPr>
              <a:t>s’étendent</a:t>
            </a:r>
            <a:r>
              <a:rPr sz="2100" spc="-55" dirty="0">
                <a:solidFill>
                  <a:srgbClr val="FF3E3E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FF3E3E"/>
                </a:solidFill>
                <a:latin typeface="Calibri"/>
                <a:cs typeface="Calibri"/>
              </a:rPr>
              <a:t>rapidement</a:t>
            </a:r>
            <a:r>
              <a:rPr sz="2100" spc="-10" dirty="0">
                <a:solidFill>
                  <a:srgbClr val="FF3E3E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taille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nombre</a:t>
            </a:r>
            <a:endParaRPr sz="2100">
              <a:latin typeface="Calibri"/>
              <a:cs typeface="Calibri"/>
            </a:endParaRPr>
          </a:p>
          <a:p>
            <a:pPr marL="614680" marR="112395" lvl="1" indent="-201295">
              <a:lnSpc>
                <a:spcPts val="2280"/>
              </a:lnSpc>
              <a:spcBef>
                <a:spcPts val="434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avec</a:t>
            </a:r>
            <a:r>
              <a:rPr sz="21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au</a:t>
            </a:r>
            <a:r>
              <a:rPr sz="21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moins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3E3E"/>
                </a:solidFill>
                <a:latin typeface="Calibri"/>
                <a:cs typeface="Calibri"/>
              </a:rPr>
              <a:t>un</a:t>
            </a:r>
            <a:r>
              <a:rPr sz="2100" spc="-65" dirty="0">
                <a:solidFill>
                  <a:srgbClr val="FF3E3E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3E3E"/>
                </a:solidFill>
                <a:latin typeface="Calibri"/>
                <a:cs typeface="Calibri"/>
              </a:rPr>
              <a:t>élément</a:t>
            </a:r>
            <a:r>
              <a:rPr sz="2100" spc="-50" dirty="0">
                <a:solidFill>
                  <a:srgbClr val="FF3E3E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3E3E"/>
                </a:solidFill>
                <a:latin typeface="Calibri"/>
                <a:cs typeface="Calibri"/>
              </a:rPr>
              <a:t>nécrotique</a:t>
            </a:r>
            <a:r>
              <a:rPr sz="2100" spc="-45" dirty="0">
                <a:solidFill>
                  <a:srgbClr val="FF3E3E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&gt;</a:t>
            </a:r>
            <a:r>
              <a:rPr sz="2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mm</a:t>
            </a:r>
            <a:r>
              <a:rPr sz="2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diamètre</a:t>
            </a:r>
            <a:endParaRPr sz="2100"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Associé</a:t>
            </a:r>
            <a:r>
              <a:rPr sz="2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21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21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3E3E"/>
                </a:solidFill>
                <a:latin typeface="Calibri"/>
                <a:cs typeface="Calibri"/>
              </a:rPr>
              <a:t>syndrome</a:t>
            </a:r>
            <a:r>
              <a:rPr sz="2100" spc="-80" dirty="0">
                <a:solidFill>
                  <a:srgbClr val="FF3E3E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FF3E3E"/>
                </a:solidFill>
                <a:latin typeface="Calibri"/>
                <a:cs typeface="Calibri"/>
              </a:rPr>
              <a:t>infectieux</a:t>
            </a:r>
            <a:r>
              <a:rPr sz="2100" spc="-75" dirty="0">
                <a:solidFill>
                  <a:srgbClr val="FF3E3E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FF3E3E"/>
                </a:solidFill>
                <a:latin typeface="Calibri"/>
                <a:cs typeface="Calibri"/>
              </a:rPr>
              <a:t>sévère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166" y="4194047"/>
            <a:ext cx="3258311" cy="2446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0905" y="1834896"/>
            <a:ext cx="3607308" cy="22311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1765">
              <a:lnSpc>
                <a:spcPct val="100000"/>
              </a:lnSpc>
              <a:spcBef>
                <a:spcPts val="100"/>
              </a:spcBef>
            </a:pPr>
            <a:r>
              <a:rPr dirty="0"/>
              <a:t>Purpura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0" dirty="0"/>
              <a:t>Fulminans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495" y="2417064"/>
            <a:ext cx="3717035" cy="38602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5318" y="2417064"/>
            <a:ext cx="4892040" cy="38602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1765">
              <a:lnSpc>
                <a:spcPct val="100000"/>
              </a:lnSpc>
              <a:spcBef>
                <a:spcPts val="100"/>
              </a:spcBef>
            </a:pPr>
            <a:r>
              <a:rPr dirty="0"/>
              <a:t>Purpura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0" dirty="0"/>
              <a:t>Fulminans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19" y="2808731"/>
            <a:ext cx="5641847" cy="32506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22793" y="1777999"/>
            <a:ext cx="26257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2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heures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plus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tard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9509" y="2808731"/>
            <a:ext cx="4381499" cy="32506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63114" y="6209789"/>
            <a:ext cx="25336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Puis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décès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rapide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4044" y="958850"/>
            <a:ext cx="8886056" cy="468679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1710689">
              <a:lnSpc>
                <a:spcPct val="80000"/>
              </a:lnSpc>
              <a:spcBef>
                <a:spcPts val="890"/>
              </a:spcBef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URGENCE</a:t>
            </a:r>
            <a:r>
              <a:rPr sz="245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DIAGNOSTIQUE</a:t>
            </a:r>
            <a:r>
              <a:rPr sz="245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5" dirty="0">
                <a:solidFill>
                  <a:schemeClr val="tx1"/>
                </a:solidFill>
                <a:latin typeface="Calibri"/>
                <a:cs typeface="Calibri"/>
              </a:rPr>
              <a:t>ET</a:t>
            </a:r>
            <a:r>
              <a:rPr sz="24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THERAPEUTIQUE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fr-FR" sz="28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2450" spc="-1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bactérienne: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285"/>
              </a:spcBef>
            </a:pPr>
            <a:r>
              <a:rPr sz="2450" spc="-55" dirty="0">
                <a:solidFill>
                  <a:schemeClr val="tx1"/>
                </a:solidFill>
                <a:latin typeface="Calibri"/>
                <a:cs typeface="Calibri"/>
              </a:rPr>
              <a:t>Tout</a:t>
            </a:r>
            <a:r>
              <a:rPr sz="24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retard</a:t>
            </a:r>
            <a:r>
              <a:rPr sz="24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5" dirty="0">
                <a:solidFill>
                  <a:schemeClr val="tx1"/>
                </a:solidFill>
                <a:latin typeface="Calibri"/>
                <a:cs typeface="Calibri"/>
              </a:rPr>
              <a:t>l’antibiothérapie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MORTALITE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fr-FR" sz="28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fr-FR" sz="28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Purpura</a:t>
            </a:r>
            <a:r>
              <a:rPr sz="245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Fulminans:</a:t>
            </a:r>
            <a:endParaRPr sz="2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0" dirty="0">
                <a:solidFill>
                  <a:schemeClr val="tx1"/>
                </a:solidFill>
                <a:latin typeface="Calibri"/>
                <a:cs typeface="Calibri"/>
              </a:rPr>
              <a:t>Véritable</a:t>
            </a:r>
            <a:r>
              <a:rPr sz="24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course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contre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montre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628" y="3379722"/>
            <a:ext cx="652780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Quelle</a:t>
            </a:r>
            <a:r>
              <a:rPr spc="-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conduite</a:t>
            </a:r>
            <a:r>
              <a:rPr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à</a:t>
            </a:r>
            <a:r>
              <a:rPr spc="-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tenir</a:t>
            </a:r>
            <a:r>
              <a:rPr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en</a:t>
            </a:r>
            <a:r>
              <a:rPr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Urgence?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103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Examens</a:t>
            </a:r>
            <a:r>
              <a:rPr spc="-1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complémentaires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274822"/>
            <a:ext cx="6324600" cy="39376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URGENCE</a:t>
            </a:r>
            <a:r>
              <a:rPr sz="2450"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VITALE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13995" algn="l"/>
                <a:tab pos="4124325" algn="l"/>
              </a:tabLst>
            </a:pPr>
            <a:r>
              <a:rPr sz="2450" spc="-50" dirty="0">
                <a:solidFill>
                  <a:schemeClr val="tx1"/>
                </a:solidFill>
                <a:latin typeface="Calibri"/>
                <a:cs typeface="Calibri"/>
              </a:rPr>
              <a:t>Tout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retard</a:t>
            </a:r>
            <a:r>
              <a:rPr sz="245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l’antibiothérapie</a:t>
            </a:r>
            <a:r>
              <a:rPr sz="245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↗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Mortalité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8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Aucun</a:t>
            </a:r>
            <a:r>
              <a:rPr sz="245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examen</a:t>
            </a:r>
            <a:r>
              <a:rPr sz="245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245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doit</a:t>
            </a:r>
            <a:r>
              <a:rPr sz="245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retarder</a:t>
            </a:r>
            <a:r>
              <a:rPr sz="245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l’antibiothérapie</a:t>
            </a:r>
            <a:endParaRPr sz="2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50" dirty="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Hémocultures</a:t>
            </a:r>
            <a:r>
              <a:rPr sz="245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bilan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sang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0" dirty="0">
                <a:solidFill>
                  <a:schemeClr val="tx1"/>
                </a:solidFill>
                <a:latin typeface="Calibri"/>
                <a:cs typeface="Calibri"/>
              </a:rPr>
              <a:t>coag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Ponction</a:t>
            </a:r>
            <a:r>
              <a:rPr sz="245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lombaire</a:t>
            </a:r>
            <a:endParaRPr sz="2450" dirty="0">
              <a:latin typeface="Calibri"/>
              <a:cs typeface="Calibri"/>
            </a:endParaRPr>
          </a:p>
          <a:p>
            <a:pPr marL="213360" indent="-201295">
              <a:lnSpc>
                <a:spcPts val="2915"/>
              </a:lnSpc>
              <a:spcBef>
                <a:spcPts val="2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Scanner</a:t>
            </a:r>
            <a:r>
              <a:rPr sz="2450" spc="-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Cérébral?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5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465"/>
              </a:lnSpc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Ne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pas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chemeClr val="tx1"/>
                </a:solidFill>
                <a:latin typeface="Calibri"/>
                <a:cs typeface="Calibri"/>
              </a:rPr>
              <a:t>réaliser,</a:t>
            </a:r>
            <a:r>
              <a:rPr sz="21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car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retarde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l’antibiothérapie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490"/>
              </a:lnSpc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Sauf</a:t>
            </a:r>
            <a:r>
              <a:rPr sz="2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si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signe</a:t>
            </a:r>
            <a:r>
              <a:rPr sz="21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focalisation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0698" y="2435871"/>
            <a:ext cx="1340729" cy="19420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55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Ponction</a:t>
            </a:r>
            <a:r>
              <a:rPr spc="-1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lombaire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268726"/>
            <a:ext cx="5959475" cy="27139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Dans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0" dirty="0">
                <a:solidFill>
                  <a:schemeClr val="tx1"/>
                </a:solidFill>
                <a:latin typeface="Calibri"/>
                <a:cs typeface="Calibri"/>
              </a:rPr>
              <a:t>calme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Malade:</a:t>
            </a:r>
            <a:r>
              <a:rPr sz="245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soit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assis,</a:t>
            </a:r>
            <a:r>
              <a:rPr sz="24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soit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chien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fusil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Prise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repères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lang="fr-FR" sz="2450" dirty="0" err="1">
                <a:solidFill>
                  <a:schemeClr val="tx1"/>
                </a:solidFill>
                <a:latin typeface="Calibri"/>
                <a:cs typeface="Calibri"/>
              </a:rPr>
              <a:t>Aseptie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Aiguille</a:t>
            </a:r>
            <a:r>
              <a:rPr sz="24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adaptée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Envoi</a:t>
            </a:r>
            <a:r>
              <a:rPr sz="2450" spc="-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b="1" u="heavy" dirty="0">
                <a:solidFill>
                  <a:schemeClr val="tx1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en</a:t>
            </a:r>
            <a:r>
              <a:rPr sz="2450" u="heavy" spc="-75" dirty="0">
                <a:solidFill>
                  <a:schemeClr val="tx1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50" b="1" u="heavy" dirty="0">
                <a:solidFill>
                  <a:schemeClr val="tx1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urgence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aux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0" dirty="0">
                <a:solidFill>
                  <a:schemeClr val="tx1"/>
                </a:solidFill>
                <a:latin typeface="Calibri"/>
                <a:cs typeface="Calibri"/>
              </a:rPr>
              <a:t>différents</a:t>
            </a:r>
            <a:r>
              <a:rPr sz="245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laboratoires..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74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Ponction</a:t>
            </a:r>
            <a:r>
              <a:rPr spc="-1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lombaire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5750" y="1706880"/>
            <a:ext cx="2901696" cy="4896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3107" y="1917192"/>
            <a:ext cx="4443984" cy="46908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748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Ponction</a:t>
            </a:r>
            <a:r>
              <a:rPr spc="-1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lombaire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715" y="2196083"/>
            <a:ext cx="3508247" cy="4229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0177" y="2196083"/>
            <a:ext cx="3285744" cy="30190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39699" y="5629145"/>
            <a:ext cx="4134485" cy="748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5"/>
              </a:spcBef>
            </a:pP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Ponction</a:t>
            </a:r>
            <a:r>
              <a:rPr sz="155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dans</a:t>
            </a:r>
            <a:r>
              <a:rPr sz="155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55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cul</a:t>
            </a:r>
            <a:r>
              <a:rPr sz="155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55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sac</a:t>
            </a:r>
            <a:r>
              <a:rPr sz="155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dural,</a:t>
            </a:r>
            <a:r>
              <a:rPr sz="155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entre</a:t>
            </a:r>
            <a:r>
              <a:rPr sz="155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001F5F"/>
                </a:solidFill>
                <a:latin typeface="Arial"/>
                <a:cs typeface="Arial"/>
              </a:rPr>
              <a:t>les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vertèbres</a:t>
            </a:r>
            <a:r>
              <a:rPr sz="155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L2</a:t>
            </a:r>
            <a:r>
              <a:rPr sz="155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155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spc="-35" dirty="0">
                <a:solidFill>
                  <a:srgbClr val="001F5F"/>
                </a:solidFill>
                <a:latin typeface="Arial"/>
                <a:cs typeface="Arial"/>
              </a:rPr>
              <a:t>L3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Prélèvement</a:t>
            </a:r>
            <a:r>
              <a:rPr sz="155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55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30-40</a:t>
            </a:r>
            <a:r>
              <a:rPr sz="1550" b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gouttes</a:t>
            </a:r>
            <a:r>
              <a:rPr sz="155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55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50" b="1" spc="-25" dirty="0">
                <a:solidFill>
                  <a:srgbClr val="001F5F"/>
                </a:solidFill>
                <a:latin typeface="Arial"/>
                <a:cs typeface="Arial"/>
              </a:rPr>
              <a:t>LCR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Contre</a:t>
            </a:r>
            <a:r>
              <a:rPr spc="-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Indications</a:t>
            </a:r>
            <a:r>
              <a:rPr spc="-1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et</a:t>
            </a:r>
            <a:r>
              <a:rPr spc="-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Incidents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1898395"/>
            <a:ext cx="8005445" cy="44240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13995" algn="l"/>
              </a:tabLst>
            </a:pPr>
            <a:r>
              <a:rPr sz="2250" b="1" dirty="0">
                <a:solidFill>
                  <a:schemeClr val="tx1"/>
                </a:solidFill>
                <a:latin typeface="Calibri"/>
                <a:cs typeface="Calibri"/>
              </a:rPr>
              <a:t>Contre-</a:t>
            </a:r>
            <a:r>
              <a:rPr sz="2250" b="1" spc="-10" dirty="0">
                <a:solidFill>
                  <a:schemeClr val="tx1"/>
                </a:solidFill>
                <a:latin typeface="Calibri"/>
                <a:cs typeface="Calibri"/>
              </a:rPr>
              <a:t>indications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14680" algn="l"/>
              </a:tabLst>
            </a:pPr>
            <a:r>
              <a:rPr sz="1900" b="1" spc="-10" dirty="0">
                <a:solidFill>
                  <a:schemeClr val="tx1"/>
                </a:solidFill>
                <a:latin typeface="Calibri"/>
                <a:cs typeface="Calibri"/>
              </a:rPr>
              <a:t>Traitement</a:t>
            </a:r>
            <a:r>
              <a:rPr sz="19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chemeClr val="tx1"/>
                </a:solidFill>
                <a:latin typeface="Calibri"/>
                <a:cs typeface="Calibri"/>
              </a:rPr>
              <a:t>anticoagulant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buFont typeface="Arial"/>
              <a:buChar char="•"/>
              <a:tabLst>
                <a:tab pos="614680" algn="l"/>
              </a:tabLst>
            </a:pP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Thrombopénie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&lt;</a:t>
            </a:r>
            <a:r>
              <a:rPr sz="19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50.000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chemeClr val="tx1"/>
                </a:solidFill>
                <a:latin typeface="Calibri"/>
                <a:cs typeface="Calibri"/>
              </a:rPr>
              <a:t>mm3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15365" lvl="2" indent="-20193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016000" algn="l"/>
              </a:tabLst>
            </a:pP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risque</a:t>
            </a:r>
            <a:r>
              <a:rPr sz="16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hématome</a:t>
            </a:r>
            <a:r>
              <a:rPr sz="16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extradural</a:t>
            </a:r>
            <a:r>
              <a:rPr sz="16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chemeClr val="tx1"/>
                </a:solidFill>
                <a:latin typeface="Calibri"/>
                <a:cs typeface="Calibri"/>
              </a:rPr>
              <a:t>râchidien</a:t>
            </a:r>
            <a:endParaRPr sz="1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buFont typeface="Arial"/>
              <a:buChar char="•"/>
              <a:tabLst>
                <a:tab pos="614680" algn="l"/>
              </a:tabLst>
            </a:pP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Dermatose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infectieuse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au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niveau</a:t>
            </a:r>
            <a:r>
              <a:rPr sz="19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point</a:t>
            </a:r>
            <a:r>
              <a:rPr sz="19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chemeClr val="tx1"/>
                </a:solidFill>
                <a:latin typeface="Calibri"/>
                <a:cs typeface="Calibri"/>
              </a:rPr>
              <a:t>ponction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14680" algn="l"/>
              </a:tabLst>
            </a:pP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Hypertension</a:t>
            </a:r>
            <a:r>
              <a:rPr sz="19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chemeClr val="tx1"/>
                </a:solidFill>
                <a:latin typeface="Calibri"/>
                <a:cs typeface="Calibri"/>
              </a:rPr>
              <a:t>intracrânienne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1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250" b="1" spc="-10" dirty="0">
                <a:solidFill>
                  <a:schemeClr val="tx1"/>
                </a:solidFill>
                <a:latin typeface="Calibri"/>
                <a:cs typeface="Calibri"/>
              </a:rPr>
              <a:t>Incidents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70560" lvl="1" indent="-25781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Impossibilité</a:t>
            </a:r>
            <a:r>
              <a:rPr sz="19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réaliser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ponction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15365" lvl="2" indent="-201930">
              <a:lnSpc>
                <a:spcPts val="1975"/>
              </a:lnSpc>
              <a:spcBef>
                <a:spcPts val="70"/>
              </a:spcBef>
              <a:buFont typeface="Arial"/>
              <a:buChar char="•"/>
              <a:tabLst>
                <a:tab pos="1016000" algn="l"/>
              </a:tabLst>
            </a:pP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(scoliose,</a:t>
            </a:r>
            <a:r>
              <a:rPr sz="16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agitation,</a:t>
            </a:r>
            <a:r>
              <a:rPr sz="16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calcification</a:t>
            </a:r>
            <a:r>
              <a:rPr sz="16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ligament</a:t>
            </a:r>
            <a:r>
              <a:rPr sz="16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inter-</a:t>
            </a:r>
            <a:r>
              <a:rPr sz="1650" spc="-10" dirty="0">
                <a:solidFill>
                  <a:schemeClr val="tx1"/>
                </a:solidFill>
                <a:latin typeface="Calibri"/>
                <a:cs typeface="Calibri"/>
              </a:rPr>
              <a:t>épineux)</a:t>
            </a:r>
            <a:endParaRPr sz="1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045" marR="5080" lvl="1" indent="-201295">
              <a:lnSpc>
                <a:spcPts val="1860"/>
              </a:lnSpc>
              <a:spcBef>
                <a:spcPts val="405"/>
              </a:spcBef>
              <a:buClr>
                <a:srgbClr val="006FC0"/>
              </a:buClr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dirty="0">
                <a:solidFill>
                  <a:schemeClr val="tx1"/>
                </a:solidFill>
              </a:rPr>
              <a:t>	</a:t>
            </a:r>
            <a:r>
              <a:rPr sz="1900" b="1" dirty="0" err="1">
                <a:solidFill>
                  <a:schemeClr val="tx1"/>
                </a:solidFill>
                <a:latin typeface="Calibri"/>
                <a:cs typeface="Calibri"/>
              </a:rPr>
              <a:t>Piqûre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d’une</a:t>
            </a:r>
            <a:r>
              <a:rPr sz="19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racine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nerveuse</a:t>
            </a:r>
            <a:r>
              <a:rPr sz="19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(simple</a:t>
            </a:r>
            <a:r>
              <a:rPr sz="19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décharge</a:t>
            </a:r>
            <a:r>
              <a:rPr sz="19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électrique</a:t>
            </a:r>
            <a:r>
              <a:rPr sz="19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très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brève</a:t>
            </a:r>
            <a:r>
              <a:rPr sz="19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chemeClr val="tx1"/>
                </a:solidFill>
                <a:latin typeface="Calibri"/>
                <a:cs typeface="Calibri"/>
              </a:rPr>
              <a:t>sans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conséquence)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70560" lvl="1" indent="-25781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Malaise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chemeClr val="tx1"/>
                </a:solidFill>
                <a:latin typeface="Calibri"/>
                <a:cs typeface="Calibri"/>
              </a:rPr>
              <a:t>vagal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70560" lvl="1" indent="-257810">
              <a:lnSpc>
                <a:spcPct val="100000"/>
              </a:lnSpc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Liquide</a:t>
            </a:r>
            <a:r>
              <a:rPr sz="19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hémorragique</a:t>
            </a:r>
            <a:r>
              <a:rPr sz="19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si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piqûre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chemeClr val="tx1"/>
                </a:solidFill>
                <a:latin typeface="Calibri"/>
                <a:cs typeface="Calibri"/>
              </a:rPr>
              <a:t>vasculaire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70560" lvl="1" indent="-25781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70560" algn="l"/>
                <a:tab pos="671195" algn="l"/>
              </a:tabLst>
            </a:pP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chemeClr val="tx1"/>
                </a:solidFill>
                <a:latin typeface="Calibri"/>
                <a:cs typeface="Calibri"/>
              </a:rPr>
              <a:t>post-ponction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chemeClr val="tx1"/>
                </a:solidFill>
                <a:latin typeface="Calibri"/>
                <a:cs typeface="Calibri"/>
              </a:rPr>
              <a:t>lombaire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00" y="1063243"/>
            <a:ext cx="105156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4355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solidFill>
                  <a:schemeClr val="tx1"/>
                </a:solidFill>
              </a:rPr>
              <a:t>LCR (céphalo rachidien)- </a:t>
            </a:r>
            <a:r>
              <a:rPr spc="-25" dirty="0">
                <a:solidFill>
                  <a:schemeClr val="tx1"/>
                </a:solidFill>
              </a:rPr>
              <a:t>LCS</a:t>
            </a:r>
            <a:r>
              <a:rPr lang="fr-FR" spc="-25" dirty="0">
                <a:solidFill>
                  <a:schemeClr val="tx1"/>
                </a:solidFill>
              </a:rPr>
              <a:t> (</a:t>
            </a:r>
            <a:r>
              <a:rPr lang="fr-FR" spc="-25" dirty="0" err="1">
                <a:solidFill>
                  <a:schemeClr val="tx1"/>
                </a:solidFill>
              </a:rPr>
              <a:t>cérébro</a:t>
            </a:r>
            <a:r>
              <a:rPr lang="fr-FR" spc="-25" dirty="0">
                <a:solidFill>
                  <a:schemeClr val="tx1"/>
                </a:solidFill>
              </a:rPr>
              <a:t> spinal)</a:t>
            </a:r>
            <a:endParaRPr spc="-2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568" y="1962403"/>
            <a:ext cx="6679565" cy="42564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3550" indent="-451484">
              <a:lnSpc>
                <a:spcPts val="2585"/>
              </a:lnSpc>
              <a:spcBef>
                <a:spcPts val="130"/>
              </a:spcBef>
              <a:buAutoNum type="arabicParenR"/>
              <a:tabLst>
                <a:tab pos="463550" algn="l"/>
                <a:tab pos="464184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Aspect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macroscopique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060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Clair</a:t>
            </a:r>
            <a:r>
              <a:rPr sz="19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eau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roche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060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Purulent</a:t>
            </a:r>
            <a:r>
              <a:rPr sz="19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eau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chemeClr val="tx1"/>
                </a:solidFill>
                <a:latin typeface="Calibri"/>
                <a:cs typeface="Calibri"/>
              </a:rPr>
              <a:t>riz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165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Normo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ou</a:t>
            </a:r>
            <a:r>
              <a:rPr sz="19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hypertendu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mesure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Pression</a:t>
            </a:r>
            <a:r>
              <a:rPr sz="19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possible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63550" indent="-451484">
              <a:lnSpc>
                <a:spcPts val="2595"/>
              </a:lnSpc>
              <a:spcBef>
                <a:spcPts val="5"/>
              </a:spcBef>
              <a:buAutoNum type="arabicParenR"/>
              <a:tabLst>
                <a:tab pos="463550" algn="l"/>
                <a:tab pos="464184" algn="l"/>
              </a:tabLst>
            </a:pP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Analyse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105"/>
              </a:lnSpc>
              <a:buFont typeface="Arial"/>
              <a:buChar char="•"/>
              <a:tabLst>
                <a:tab pos="614680" algn="l"/>
              </a:tabLst>
            </a:pP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Biochimie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15365" lvl="2" indent="-201930">
              <a:lnSpc>
                <a:spcPts val="1839"/>
              </a:lnSpc>
              <a:buFont typeface="Arial"/>
              <a:buChar char="•"/>
              <a:tabLst>
                <a:tab pos="1016000" algn="l"/>
              </a:tabLst>
            </a:pPr>
            <a:r>
              <a:rPr sz="1650" spc="-10" dirty="0">
                <a:solidFill>
                  <a:schemeClr val="tx1"/>
                </a:solidFill>
                <a:latin typeface="Calibri"/>
                <a:cs typeface="Calibri"/>
              </a:rPr>
              <a:t>Protéinorachie</a:t>
            </a:r>
            <a:endParaRPr sz="1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15365" marR="5080" lvl="2" indent="-201295">
              <a:lnSpc>
                <a:spcPct val="70900"/>
              </a:lnSpc>
              <a:spcBef>
                <a:spcPts val="500"/>
              </a:spcBef>
              <a:buFont typeface="Arial"/>
              <a:buChar char="•"/>
              <a:tabLst>
                <a:tab pos="1016000" algn="l"/>
              </a:tabLst>
            </a:pP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Glycorachie:</a:t>
            </a:r>
            <a:r>
              <a:rPr sz="16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16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comparer</a:t>
            </a:r>
            <a:r>
              <a:rPr sz="16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16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6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glycémie</a:t>
            </a:r>
            <a:r>
              <a:rPr sz="16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(faire</a:t>
            </a:r>
            <a:r>
              <a:rPr sz="16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systématiquement</a:t>
            </a:r>
            <a:r>
              <a:rPr sz="16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spc="-25" dirty="0">
                <a:solidFill>
                  <a:schemeClr val="tx1"/>
                </a:solidFill>
                <a:latin typeface="Calibri"/>
                <a:cs typeface="Calibri"/>
              </a:rPr>
              <a:t>un</a:t>
            </a:r>
            <a:r>
              <a:rPr sz="16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chemeClr val="tx1"/>
                </a:solidFill>
                <a:latin typeface="Calibri"/>
                <a:cs typeface="Calibri"/>
              </a:rPr>
              <a:t>dextro)</a:t>
            </a:r>
            <a:endParaRPr sz="1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15365" lvl="2" indent="-201930">
              <a:lnSpc>
                <a:spcPts val="1725"/>
              </a:lnSpc>
              <a:buFont typeface="Arial"/>
              <a:buChar char="•"/>
              <a:tabLst>
                <a:tab pos="1016000" algn="l"/>
              </a:tabLst>
            </a:pP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Chlorurorachie</a:t>
            </a:r>
            <a:r>
              <a:rPr sz="16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(tuberculose</a:t>
            </a:r>
            <a:r>
              <a:rPr sz="16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++</a:t>
            </a:r>
            <a:r>
              <a:rPr sz="16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spc="-5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1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095"/>
              </a:lnSpc>
              <a:buFont typeface="Arial"/>
              <a:buChar char="•"/>
              <a:tabLst>
                <a:tab pos="614680" algn="l"/>
              </a:tabLst>
            </a:pP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Cytologie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15365" lvl="2" indent="-201930">
              <a:lnSpc>
                <a:spcPts val="1839"/>
              </a:lnSpc>
              <a:buFont typeface="Arial"/>
              <a:buChar char="•"/>
              <a:tabLst>
                <a:tab pos="1016000" algn="l"/>
              </a:tabLst>
            </a:pP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Nombre</a:t>
            </a:r>
            <a:r>
              <a:rPr sz="16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6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globules</a:t>
            </a:r>
            <a:r>
              <a:rPr sz="16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blancs:</a:t>
            </a:r>
            <a:r>
              <a:rPr sz="16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chemeClr val="tx1"/>
                </a:solidFill>
                <a:latin typeface="Calibri"/>
                <a:cs typeface="Calibri"/>
              </a:rPr>
              <a:t>Neutrophiles?</a:t>
            </a:r>
            <a:r>
              <a:rPr sz="16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solidFill>
                  <a:schemeClr val="tx1"/>
                </a:solidFill>
                <a:latin typeface="Calibri"/>
                <a:cs typeface="Calibri"/>
              </a:rPr>
              <a:t>Lymphocytes?</a:t>
            </a:r>
            <a:endParaRPr sz="1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15365" lvl="2" indent="-201930">
              <a:lnSpc>
                <a:spcPts val="1795"/>
              </a:lnSpc>
              <a:buFont typeface="Arial"/>
              <a:buChar char="•"/>
              <a:tabLst>
                <a:tab pos="1016000" algn="l"/>
              </a:tabLst>
            </a:pPr>
            <a:r>
              <a:rPr sz="1650" spc="-10" dirty="0">
                <a:solidFill>
                  <a:schemeClr val="tx1"/>
                </a:solidFill>
                <a:latin typeface="Calibri"/>
                <a:cs typeface="Calibri"/>
              </a:rPr>
              <a:t>Hématies</a:t>
            </a:r>
            <a:endParaRPr sz="1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055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Bactériologie:</a:t>
            </a:r>
            <a:r>
              <a:rPr sz="19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examen</a:t>
            </a:r>
            <a:r>
              <a:rPr sz="19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direct,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GRAM,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Culture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170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Virologie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(Herpes…)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0">
              <a:lnSpc>
                <a:spcPct val="100000"/>
              </a:lnSpc>
              <a:spcBef>
                <a:spcPts val="100"/>
              </a:spcBef>
            </a:pPr>
            <a:r>
              <a:rPr lang="fr-FR" dirty="0">
                <a:solidFill>
                  <a:schemeClr val="tx1"/>
                </a:solidFill>
              </a:rPr>
              <a:t>LCR Normal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944" y="2248915"/>
            <a:ext cx="8847956" cy="3886962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251460" indent="-201295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252095" algn="l"/>
              </a:tabLst>
            </a:pP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Aspect</a:t>
            </a:r>
            <a:r>
              <a:rPr sz="32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32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clair</a:t>
            </a:r>
            <a:r>
              <a:rPr sz="32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comme</a:t>
            </a:r>
            <a:r>
              <a:rPr sz="32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32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chemeClr val="tx1"/>
                </a:solidFill>
                <a:latin typeface="Calibri"/>
                <a:cs typeface="Calibri"/>
              </a:rPr>
              <a:t>l’eau</a:t>
            </a:r>
            <a:r>
              <a:rPr sz="32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32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roche</a:t>
            </a:r>
            <a:endParaRPr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51460" indent="-20129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52095" algn="l"/>
              </a:tabLst>
            </a:pP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Cytologie</a:t>
            </a:r>
            <a:r>
              <a:rPr sz="32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32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&lt;</a:t>
            </a:r>
            <a:r>
              <a:rPr sz="32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32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éléments/mm</a:t>
            </a:r>
            <a:r>
              <a:rPr sz="3200" baseline="26041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3200" spc="-112" baseline="2604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(1GB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pour</a:t>
            </a:r>
            <a:r>
              <a:rPr sz="20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1000</a:t>
            </a:r>
            <a:r>
              <a:rPr sz="20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hématies)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51460" indent="-20129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52095" algn="l"/>
                <a:tab pos="2455545" algn="l"/>
              </a:tabLst>
            </a:pP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Protéinorachie</a:t>
            </a:r>
            <a:r>
              <a:rPr sz="3200" spc="-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0,2</a:t>
            </a:r>
            <a:r>
              <a:rPr sz="32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32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0,4</a:t>
            </a:r>
            <a:r>
              <a:rPr sz="32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g/l</a:t>
            </a:r>
            <a:r>
              <a:rPr sz="32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(+0,1g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pour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1000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hématies)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51460" indent="-20129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52095" algn="l"/>
              </a:tabLst>
            </a:pP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Glycorachie</a:t>
            </a:r>
            <a:r>
              <a:rPr sz="32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32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moitié</a:t>
            </a:r>
            <a:r>
              <a:rPr sz="32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32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32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glycémie</a:t>
            </a:r>
            <a:endParaRPr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51460" indent="-20129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52095" algn="l"/>
                <a:tab pos="2455545" algn="l"/>
              </a:tabLst>
            </a:pP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Chlorurorachie</a:t>
            </a:r>
            <a:r>
              <a:rPr sz="32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3200" dirty="0">
                <a:solidFill>
                  <a:schemeClr val="tx1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120</a:t>
            </a:r>
            <a:r>
              <a:rPr sz="32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mmol/l</a:t>
            </a:r>
            <a:endParaRPr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51460" indent="-20129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252095" algn="l"/>
              </a:tabLst>
            </a:pP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Bactériologie</a:t>
            </a:r>
            <a:r>
              <a:rPr sz="3200" spc="-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r>
              <a:rPr sz="3200" spc="-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Examen</a:t>
            </a:r>
            <a:r>
              <a:rPr sz="3200" spc="-1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chemeClr val="tx1"/>
                </a:solidFill>
                <a:latin typeface="Calibri"/>
                <a:cs typeface="Calibri"/>
              </a:rPr>
              <a:t>direct</a:t>
            </a:r>
            <a:r>
              <a:rPr sz="32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chemeClr val="tx1"/>
                </a:solidFill>
                <a:latin typeface="Calibri"/>
                <a:cs typeface="Calibri"/>
              </a:rPr>
              <a:t>négatif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1</a:t>
            </a:r>
            <a:r>
              <a:rPr sz="3450" baseline="25362" dirty="0">
                <a:solidFill>
                  <a:schemeClr val="tx1"/>
                </a:solidFill>
              </a:rPr>
              <a:t>ère</a:t>
            </a:r>
            <a:r>
              <a:rPr sz="3450" spc="240" baseline="2536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chemeClr val="tx1"/>
                </a:solidFill>
              </a:rPr>
              <a:t>situation:</a:t>
            </a:r>
            <a:r>
              <a:rPr sz="35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chemeClr val="tx1"/>
                </a:solidFill>
              </a:rPr>
              <a:t>LC</a:t>
            </a:r>
            <a:r>
              <a:rPr lang="fr-FR" sz="3500" dirty="0">
                <a:solidFill>
                  <a:schemeClr val="tx1"/>
                </a:solidFill>
              </a:rPr>
              <a:t>R</a:t>
            </a:r>
            <a:r>
              <a:rPr sz="3500"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spc="-10" dirty="0">
                <a:solidFill>
                  <a:schemeClr val="tx1"/>
                </a:solidFill>
              </a:rPr>
              <a:t>trouble/purulent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500" y="2101850"/>
            <a:ext cx="9753600" cy="35239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2250">
              <a:lnSpc>
                <a:spcPct val="120000"/>
              </a:lnSpc>
              <a:spcBef>
                <a:spcPts val="95"/>
              </a:spcBef>
            </a:pP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28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chemeClr val="tx1"/>
                </a:solidFill>
                <a:latin typeface="Calibri"/>
                <a:cs typeface="Calibri"/>
              </a:rPr>
              <a:t>Tableau</a:t>
            </a:r>
            <a:r>
              <a:rPr sz="28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8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28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(syndrome</a:t>
            </a:r>
            <a:r>
              <a:rPr sz="28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méningé</a:t>
            </a:r>
            <a:r>
              <a:rPr sz="28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28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infectieux)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Et/ou</a:t>
            </a:r>
            <a:r>
              <a:rPr sz="2800" spc="-1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purpura</a:t>
            </a:r>
            <a:r>
              <a:rPr sz="2800" spc="-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associé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3995" algn="l"/>
              </a:tabLst>
            </a:pPr>
            <a:r>
              <a:rPr sz="2800" spc="-30" dirty="0">
                <a:solidFill>
                  <a:schemeClr val="tx1"/>
                </a:solidFill>
                <a:latin typeface="Calibri"/>
                <a:cs typeface="Calibri"/>
              </a:rPr>
              <a:t>Tableau</a:t>
            </a:r>
            <a:r>
              <a:rPr sz="28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8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28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bactérienne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Char char="•"/>
            </a:pP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Urgence</a:t>
            </a:r>
            <a:r>
              <a:rPr sz="28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vitale</a:t>
            </a:r>
            <a:r>
              <a:rPr sz="28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8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administrer</a:t>
            </a:r>
            <a:r>
              <a:rPr sz="28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les</a:t>
            </a:r>
            <a:r>
              <a:rPr sz="28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antibiotiques</a:t>
            </a:r>
            <a:r>
              <a:rPr sz="28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28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urgence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800" spc="-50" dirty="0">
                <a:solidFill>
                  <a:schemeClr val="tx1"/>
                </a:solidFill>
                <a:latin typeface="Calibri"/>
                <a:cs typeface="Calibri"/>
              </a:rPr>
              <a:t>Tout</a:t>
            </a:r>
            <a:r>
              <a:rPr sz="28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28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reste</a:t>
            </a:r>
            <a:r>
              <a:rPr sz="28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peut</a:t>
            </a:r>
            <a:r>
              <a:rPr sz="28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attendre……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103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2</a:t>
            </a:r>
            <a:r>
              <a:rPr sz="3450" baseline="25362" dirty="0">
                <a:solidFill>
                  <a:schemeClr val="tx1"/>
                </a:solidFill>
              </a:rPr>
              <a:t>ème</a:t>
            </a:r>
            <a:r>
              <a:rPr sz="3450" spc="270" baseline="25362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chemeClr val="tx1"/>
                </a:solidFill>
              </a:rPr>
              <a:t>situation:</a:t>
            </a:r>
            <a:r>
              <a:rPr sz="35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chemeClr val="tx1"/>
                </a:solidFill>
              </a:rPr>
              <a:t>L</a:t>
            </a:r>
            <a:r>
              <a:rPr lang="fr-FR" sz="3500" dirty="0">
                <a:solidFill>
                  <a:schemeClr val="tx1"/>
                </a:solidFill>
              </a:rPr>
              <a:t>CR </a:t>
            </a:r>
            <a:r>
              <a:rPr sz="3500" spc="-10" dirty="0" err="1">
                <a:solidFill>
                  <a:schemeClr val="tx1"/>
                </a:solidFill>
              </a:rPr>
              <a:t>clair</a:t>
            </a:r>
            <a:endParaRPr sz="3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044" y="2268726"/>
            <a:ext cx="9082405" cy="383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13780">
              <a:lnSpc>
                <a:spcPct val="120000"/>
              </a:lnSpc>
              <a:spcBef>
                <a:spcPts val="95"/>
              </a:spcBef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24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30" dirty="0">
                <a:solidFill>
                  <a:schemeClr val="tx1"/>
                </a:solidFill>
                <a:latin typeface="Calibri"/>
                <a:cs typeface="Calibri"/>
              </a:rPr>
              <a:t>Tableau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 err="1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lang="fr-FR" sz="24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Sans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Purpura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45" dirty="0" err="1">
                <a:solidFill>
                  <a:schemeClr val="tx1"/>
                </a:solidFill>
                <a:latin typeface="Calibri"/>
                <a:cs typeface="Calibri"/>
              </a:rPr>
              <a:t>L’origine</a:t>
            </a:r>
            <a:r>
              <a:rPr sz="24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 err="1">
                <a:solidFill>
                  <a:schemeClr val="tx1"/>
                </a:solidFill>
                <a:latin typeface="Calibri"/>
                <a:cs typeface="Calibri"/>
              </a:rPr>
              <a:t>virale</a:t>
            </a:r>
            <a:r>
              <a:rPr lang="fr-FR" sz="2450" spc="-10" dirty="0">
                <a:solidFill>
                  <a:schemeClr val="tx1"/>
                </a:solidFill>
                <a:latin typeface="Calibri"/>
                <a:cs typeface="Calibri"/>
              </a:rPr>
              <a:t> ?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marR="5080" indent="-201295">
              <a:lnSpc>
                <a:spcPts val="2650"/>
              </a:lnSpc>
              <a:spcBef>
                <a:spcPts val="91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20" dirty="0">
                <a:solidFill>
                  <a:schemeClr val="tx1"/>
                </a:solidFill>
                <a:latin typeface="Calibri"/>
                <a:cs typeface="Calibri"/>
              </a:rPr>
              <a:t>Attendre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les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résultats</a:t>
            </a:r>
            <a:r>
              <a:rPr sz="245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cytologiques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(prédominance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lymphocytes)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5" dirty="0">
                <a:solidFill>
                  <a:schemeClr val="tx1"/>
                </a:solidFill>
                <a:latin typeface="Calibri"/>
                <a:cs typeface="Calibri"/>
              </a:rPr>
              <a:t>et</a:t>
            </a:r>
            <a:r>
              <a:rPr sz="24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35" dirty="0">
                <a:solidFill>
                  <a:schemeClr val="tx1"/>
                </a:solidFill>
                <a:latin typeface="Calibri"/>
                <a:cs typeface="Calibri"/>
              </a:rPr>
              <a:t>l’examen</a:t>
            </a:r>
            <a:r>
              <a:rPr sz="2450" spc="-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direct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(absence</a:t>
            </a:r>
            <a:r>
              <a:rPr sz="24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bactéries)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marR="291465" indent="-201295">
              <a:lnSpc>
                <a:spcPts val="2650"/>
              </a:lnSpc>
              <a:spcBef>
                <a:spcPts val="148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4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5" dirty="0">
                <a:solidFill>
                  <a:schemeClr val="tx1"/>
                </a:solidFill>
                <a:latin typeface="Calibri"/>
                <a:cs typeface="Calibri"/>
              </a:rPr>
              <a:t>l’appréciation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24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médecin,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pas</a:t>
            </a:r>
            <a:r>
              <a:rPr sz="24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0" dirty="0">
                <a:solidFill>
                  <a:schemeClr val="tx1"/>
                </a:solidFill>
                <a:latin typeface="Calibri"/>
                <a:cs typeface="Calibri"/>
              </a:rPr>
              <a:t>d’antibiotique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 err="1">
                <a:solidFill>
                  <a:schemeClr val="tx1"/>
                </a:solidFill>
                <a:latin typeface="Calibri"/>
                <a:cs typeface="Calibri"/>
              </a:rPr>
              <a:t>si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2450" dirty="0">
                <a:solidFill>
                  <a:schemeClr val="tx1"/>
                </a:solidFill>
                <a:latin typeface="Calibri"/>
                <a:cs typeface="Calibri"/>
              </a:rPr>
              <a:t>aspect bio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évocateur</a:t>
            </a:r>
            <a:r>
              <a:rPr sz="24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virale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00" y="-27457"/>
            <a:ext cx="5638800" cy="3657600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D68D84F2-85BF-D997-2979-4E98B0082F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2754" y="3309113"/>
            <a:ext cx="6021591" cy="424738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372" y="3399534"/>
            <a:ext cx="6201410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b="0" spc="-35" dirty="0">
                <a:solidFill>
                  <a:schemeClr val="tx1"/>
                </a:solidFill>
                <a:latin typeface="Calibri Light"/>
                <a:cs typeface="Calibri Light"/>
              </a:rPr>
              <a:t>Méningite</a:t>
            </a:r>
            <a:r>
              <a:rPr sz="3850" spc="-1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850" b="0" spc="-40" dirty="0" err="1">
                <a:solidFill>
                  <a:schemeClr val="tx1"/>
                </a:solidFill>
                <a:latin typeface="Calibri Light"/>
                <a:cs typeface="Calibri Light"/>
              </a:rPr>
              <a:t>purulente</a:t>
            </a:r>
            <a:r>
              <a:rPr sz="3850" spc="-1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850" b="0" dirty="0">
                <a:solidFill>
                  <a:schemeClr val="tx1"/>
                </a:solidFill>
                <a:latin typeface="Calibri Light"/>
                <a:cs typeface="Calibri Light"/>
              </a:rPr>
              <a:t>(</a:t>
            </a:r>
            <a:r>
              <a:rPr sz="3850" b="0" spc="-20" dirty="0">
                <a:solidFill>
                  <a:schemeClr val="tx1"/>
                </a:solidFill>
                <a:latin typeface="Calibri Light"/>
                <a:cs typeface="Calibri Light"/>
              </a:rPr>
              <a:t>PNN)</a:t>
            </a:r>
            <a:endParaRPr sz="385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2625">
              <a:lnSpc>
                <a:spcPct val="100000"/>
              </a:lnSpc>
              <a:spcBef>
                <a:spcPts val="100"/>
              </a:spcBef>
            </a:pPr>
            <a:r>
              <a:rPr dirty="0"/>
              <a:t>Méningite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/>
              <a:t>à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10" dirty="0"/>
              <a:t>Pneumocoque</a:t>
            </a:r>
          </a:p>
        </p:txBody>
      </p:sp>
      <p:sp>
        <p:nvSpPr>
          <p:cNvPr id="3" name="object 3"/>
          <p:cNvSpPr/>
          <p:nvPr/>
        </p:nvSpPr>
        <p:spPr>
          <a:xfrm>
            <a:off x="466225" y="2122932"/>
            <a:ext cx="4640580" cy="4265930"/>
          </a:xfrm>
          <a:custGeom>
            <a:avLst/>
            <a:gdLst/>
            <a:ahLst/>
            <a:cxnLst/>
            <a:rect l="l" t="t" r="r" b="b"/>
            <a:pathLst>
              <a:path w="4640580" h="4265930">
                <a:moveTo>
                  <a:pt x="4640577" y="4264152"/>
                </a:moveTo>
                <a:lnTo>
                  <a:pt x="4640577" y="3048"/>
                </a:lnTo>
                <a:lnTo>
                  <a:pt x="4639053" y="0"/>
                </a:lnTo>
                <a:lnTo>
                  <a:pt x="1524" y="0"/>
                </a:lnTo>
                <a:lnTo>
                  <a:pt x="0" y="3048"/>
                </a:lnTo>
                <a:lnTo>
                  <a:pt x="0" y="4264152"/>
                </a:lnTo>
                <a:lnTo>
                  <a:pt x="1524" y="4265676"/>
                </a:lnTo>
                <a:lnTo>
                  <a:pt x="3048" y="4265676"/>
                </a:lnTo>
                <a:lnTo>
                  <a:pt x="3048" y="9144"/>
                </a:lnTo>
                <a:lnTo>
                  <a:pt x="7620" y="4572"/>
                </a:lnTo>
                <a:lnTo>
                  <a:pt x="7620" y="9144"/>
                </a:lnTo>
                <a:lnTo>
                  <a:pt x="4632957" y="9144"/>
                </a:lnTo>
                <a:lnTo>
                  <a:pt x="4632957" y="4572"/>
                </a:lnTo>
                <a:lnTo>
                  <a:pt x="4637529" y="9144"/>
                </a:lnTo>
                <a:lnTo>
                  <a:pt x="4637529" y="4265676"/>
                </a:lnTo>
                <a:lnTo>
                  <a:pt x="4639053" y="4265676"/>
                </a:lnTo>
                <a:lnTo>
                  <a:pt x="4640577" y="4264152"/>
                </a:lnTo>
                <a:close/>
              </a:path>
              <a:path w="4640580" h="4265930">
                <a:moveTo>
                  <a:pt x="7620" y="9144"/>
                </a:moveTo>
                <a:lnTo>
                  <a:pt x="7620" y="4572"/>
                </a:lnTo>
                <a:lnTo>
                  <a:pt x="3048" y="9144"/>
                </a:lnTo>
                <a:lnTo>
                  <a:pt x="7620" y="9144"/>
                </a:lnTo>
                <a:close/>
              </a:path>
              <a:path w="4640580" h="4265930">
                <a:moveTo>
                  <a:pt x="7620" y="4258056"/>
                </a:moveTo>
                <a:lnTo>
                  <a:pt x="7620" y="9144"/>
                </a:lnTo>
                <a:lnTo>
                  <a:pt x="3048" y="9144"/>
                </a:lnTo>
                <a:lnTo>
                  <a:pt x="3048" y="4258056"/>
                </a:lnTo>
                <a:lnTo>
                  <a:pt x="7620" y="4258056"/>
                </a:lnTo>
                <a:close/>
              </a:path>
              <a:path w="4640580" h="4265930">
                <a:moveTo>
                  <a:pt x="4637529" y="4258056"/>
                </a:moveTo>
                <a:lnTo>
                  <a:pt x="3048" y="4258056"/>
                </a:lnTo>
                <a:lnTo>
                  <a:pt x="7620" y="4262628"/>
                </a:lnTo>
                <a:lnTo>
                  <a:pt x="7620" y="4265676"/>
                </a:lnTo>
                <a:lnTo>
                  <a:pt x="4632957" y="4265676"/>
                </a:lnTo>
                <a:lnTo>
                  <a:pt x="4632957" y="4262628"/>
                </a:lnTo>
                <a:lnTo>
                  <a:pt x="4637529" y="4258056"/>
                </a:lnTo>
                <a:close/>
              </a:path>
              <a:path w="4640580" h="4265930">
                <a:moveTo>
                  <a:pt x="7620" y="4265676"/>
                </a:moveTo>
                <a:lnTo>
                  <a:pt x="7620" y="4262628"/>
                </a:lnTo>
                <a:lnTo>
                  <a:pt x="3048" y="4258056"/>
                </a:lnTo>
                <a:lnTo>
                  <a:pt x="3048" y="4265676"/>
                </a:lnTo>
                <a:lnTo>
                  <a:pt x="7620" y="4265676"/>
                </a:lnTo>
                <a:close/>
              </a:path>
              <a:path w="4640580" h="4265930">
                <a:moveTo>
                  <a:pt x="4637529" y="9144"/>
                </a:moveTo>
                <a:lnTo>
                  <a:pt x="4632957" y="4572"/>
                </a:lnTo>
                <a:lnTo>
                  <a:pt x="4632957" y="9144"/>
                </a:lnTo>
                <a:lnTo>
                  <a:pt x="4637529" y="9144"/>
                </a:lnTo>
                <a:close/>
              </a:path>
              <a:path w="4640580" h="4265930">
                <a:moveTo>
                  <a:pt x="4637529" y="4258056"/>
                </a:moveTo>
                <a:lnTo>
                  <a:pt x="4637529" y="9144"/>
                </a:lnTo>
                <a:lnTo>
                  <a:pt x="4632957" y="9144"/>
                </a:lnTo>
                <a:lnTo>
                  <a:pt x="4632957" y="4258056"/>
                </a:lnTo>
                <a:lnTo>
                  <a:pt x="4637529" y="4258056"/>
                </a:lnTo>
                <a:close/>
              </a:path>
              <a:path w="4640580" h="4265930">
                <a:moveTo>
                  <a:pt x="4637529" y="4265676"/>
                </a:moveTo>
                <a:lnTo>
                  <a:pt x="4637529" y="4258056"/>
                </a:lnTo>
                <a:lnTo>
                  <a:pt x="4632957" y="4262628"/>
                </a:lnTo>
                <a:lnTo>
                  <a:pt x="4632957" y="4265676"/>
                </a:lnTo>
                <a:lnTo>
                  <a:pt x="4637529" y="4265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13995" algn="l"/>
              </a:tabLst>
            </a:pPr>
            <a:r>
              <a:rPr dirty="0">
                <a:solidFill>
                  <a:schemeClr val="tx1"/>
                </a:solidFill>
              </a:rPr>
              <a:t>Streptococcus</a:t>
            </a:r>
            <a:r>
              <a:rPr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pneumoniae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350" dirty="0">
              <a:solidFill>
                <a:schemeClr val="tx1"/>
              </a:solidFill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dirty="0">
                <a:solidFill>
                  <a:schemeClr val="tx1"/>
                </a:solidFill>
              </a:rPr>
              <a:t>Origine:</a:t>
            </a:r>
            <a:r>
              <a:rPr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oro-pharynx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350" dirty="0">
              <a:solidFill>
                <a:schemeClr val="tx1"/>
              </a:solidFill>
            </a:endParaRPr>
          </a:p>
          <a:p>
            <a:pPr marL="213360" indent="-201295">
              <a:lnSpc>
                <a:spcPts val="2595"/>
              </a:lnSpc>
              <a:buFont typeface="Arial"/>
              <a:buChar char="•"/>
              <a:tabLst>
                <a:tab pos="213995" algn="l"/>
              </a:tabLst>
            </a:pPr>
            <a:r>
              <a:rPr spc="-10" dirty="0">
                <a:solidFill>
                  <a:schemeClr val="tx1"/>
                </a:solidFill>
              </a:rPr>
              <a:t>Terrain:</a:t>
            </a:r>
          </a:p>
          <a:p>
            <a:pPr marL="614045" marR="560070" lvl="1" indent="-201295">
              <a:lnSpc>
                <a:spcPct val="71100"/>
              </a:lnSpc>
              <a:spcBef>
                <a:spcPts val="555"/>
              </a:spcBef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Immunodépression,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OH,</a:t>
            </a:r>
            <a:r>
              <a:rPr sz="19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Tabac,</a:t>
            </a:r>
            <a:r>
              <a:rPr sz="19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Sujet</a:t>
            </a:r>
            <a:r>
              <a:rPr sz="19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chemeClr val="tx1"/>
                </a:solidFill>
                <a:latin typeface="Calibri"/>
                <a:cs typeface="Calibri"/>
              </a:rPr>
              <a:t>Agé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050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Ou</a:t>
            </a:r>
            <a:r>
              <a:rPr sz="19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Brèche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ostéo-méningée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2350" dirty="0">
              <a:solidFill>
                <a:schemeClr val="tx1"/>
              </a:solidFill>
            </a:endParaRPr>
          </a:p>
          <a:p>
            <a:pPr marL="213360" marR="382905" indent="-201295">
              <a:lnSpc>
                <a:spcPct val="71100"/>
              </a:lnSpc>
              <a:buFont typeface="Arial"/>
              <a:buChar char="•"/>
              <a:tabLst>
                <a:tab pos="213995" algn="l"/>
              </a:tabLst>
            </a:pPr>
            <a:r>
              <a:rPr dirty="0">
                <a:solidFill>
                  <a:schemeClr val="tx1"/>
                </a:solidFill>
              </a:rPr>
              <a:t>Diffusion</a:t>
            </a:r>
            <a:r>
              <a:rPr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par</a:t>
            </a:r>
            <a:r>
              <a:rPr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contiguité</a:t>
            </a:r>
            <a:r>
              <a:rPr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à</a:t>
            </a:r>
            <a:r>
              <a:rPr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partir</a:t>
            </a:r>
            <a:r>
              <a:rPr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d’un</a:t>
            </a:r>
            <a:r>
              <a:rPr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foyer</a:t>
            </a:r>
            <a:r>
              <a:rPr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ORL</a:t>
            </a:r>
            <a:r>
              <a:rPr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(Otite….)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350" dirty="0">
              <a:solidFill>
                <a:schemeClr val="tx1"/>
              </a:solidFill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dirty="0">
                <a:solidFill>
                  <a:schemeClr val="tx1"/>
                </a:solidFill>
              </a:rPr>
              <a:t>Pas</a:t>
            </a:r>
            <a:r>
              <a:rPr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de</a:t>
            </a:r>
            <a:r>
              <a:rPr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transmission</a:t>
            </a:r>
            <a:r>
              <a:rPr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inter-</a:t>
            </a:r>
            <a:r>
              <a:rPr spc="-10" dirty="0">
                <a:solidFill>
                  <a:schemeClr val="tx1"/>
                </a:solidFill>
              </a:rPr>
              <a:t>humaine</a:t>
            </a:r>
          </a:p>
        </p:txBody>
      </p:sp>
      <p:sp>
        <p:nvSpPr>
          <p:cNvPr id="5" name="object 5"/>
          <p:cNvSpPr/>
          <p:nvPr/>
        </p:nvSpPr>
        <p:spPr>
          <a:xfrm>
            <a:off x="5477134" y="2122932"/>
            <a:ext cx="4798060" cy="4265930"/>
          </a:xfrm>
          <a:custGeom>
            <a:avLst/>
            <a:gdLst/>
            <a:ahLst/>
            <a:cxnLst/>
            <a:rect l="l" t="t" r="r" b="b"/>
            <a:pathLst>
              <a:path w="4798059" h="4265930">
                <a:moveTo>
                  <a:pt x="4797552" y="4264152"/>
                </a:moveTo>
                <a:lnTo>
                  <a:pt x="4797552" y="3048"/>
                </a:lnTo>
                <a:lnTo>
                  <a:pt x="4796028" y="0"/>
                </a:lnTo>
                <a:lnTo>
                  <a:pt x="1524" y="0"/>
                </a:lnTo>
                <a:lnTo>
                  <a:pt x="0" y="3048"/>
                </a:lnTo>
                <a:lnTo>
                  <a:pt x="0" y="4264152"/>
                </a:lnTo>
                <a:lnTo>
                  <a:pt x="1524" y="4265676"/>
                </a:lnTo>
                <a:lnTo>
                  <a:pt x="4572" y="426567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4789932" y="9144"/>
                </a:lnTo>
                <a:lnTo>
                  <a:pt x="4789932" y="4572"/>
                </a:lnTo>
                <a:lnTo>
                  <a:pt x="4792980" y="9144"/>
                </a:lnTo>
                <a:lnTo>
                  <a:pt x="4792980" y="4265676"/>
                </a:lnTo>
                <a:lnTo>
                  <a:pt x="4796028" y="4265676"/>
                </a:lnTo>
                <a:lnTo>
                  <a:pt x="4797552" y="4264152"/>
                </a:lnTo>
                <a:close/>
              </a:path>
              <a:path w="4798059" h="426593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4798059" h="4265930">
                <a:moveTo>
                  <a:pt x="9144" y="4258056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4258056"/>
                </a:lnTo>
                <a:lnTo>
                  <a:pt x="9144" y="4258056"/>
                </a:lnTo>
                <a:close/>
              </a:path>
              <a:path w="4798059" h="4265930">
                <a:moveTo>
                  <a:pt x="4792980" y="4258056"/>
                </a:moveTo>
                <a:lnTo>
                  <a:pt x="4572" y="4258056"/>
                </a:lnTo>
                <a:lnTo>
                  <a:pt x="9144" y="4262628"/>
                </a:lnTo>
                <a:lnTo>
                  <a:pt x="9144" y="4265676"/>
                </a:lnTo>
                <a:lnTo>
                  <a:pt x="4789932" y="4265676"/>
                </a:lnTo>
                <a:lnTo>
                  <a:pt x="4789932" y="4262628"/>
                </a:lnTo>
                <a:lnTo>
                  <a:pt x="4792980" y="4258056"/>
                </a:lnTo>
                <a:close/>
              </a:path>
              <a:path w="4798059" h="4265930">
                <a:moveTo>
                  <a:pt x="9144" y="4265676"/>
                </a:moveTo>
                <a:lnTo>
                  <a:pt x="9144" y="4262628"/>
                </a:lnTo>
                <a:lnTo>
                  <a:pt x="4572" y="4258056"/>
                </a:lnTo>
                <a:lnTo>
                  <a:pt x="4572" y="4265676"/>
                </a:lnTo>
                <a:lnTo>
                  <a:pt x="9144" y="4265676"/>
                </a:lnTo>
                <a:close/>
              </a:path>
              <a:path w="4798059" h="4265930">
                <a:moveTo>
                  <a:pt x="4792980" y="9144"/>
                </a:moveTo>
                <a:lnTo>
                  <a:pt x="4789932" y="4572"/>
                </a:lnTo>
                <a:lnTo>
                  <a:pt x="4789932" y="9144"/>
                </a:lnTo>
                <a:lnTo>
                  <a:pt x="4792980" y="9144"/>
                </a:lnTo>
                <a:close/>
              </a:path>
              <a:path w="4798059" h="4265930">
                <a:moveTo>
                  <a:pt x="4792980" y="4258056"/>
                </a:moveTo>
                <a:lnTo>
                  <a:pt x="4792980" y="9144"/>
                </a:lnTo>
                <a:lnTo>
                  <a:pt x="4789932" y="9144"/>
                </a:lnTo>
                <a:lnTo>
                  <a:pt x="4789932" y="4258056"/>
                </a:lnTo>
                <a:lnTo>
                  <a:pt x="4792980" y="4258056"/>
                </a:lnTo>
                <a:close/>
              </a:path>
              <a:path w="4798059" h="4265930">
                <a:moveTo>
                  <a:pt x="4792980" y="4265676"/>
                </a:moveTo>
                <a:lnTo>
                  <a:pt x="4792980" y="4258056"/>
                </a:lnTo>
                <a:lnTo>
                  <a:pt x="4789932" y="4262628"/>
                </a:lnTo>
                <a:lnTo>
                  <a:pt x="4789932" y="4265676"/>
                </a:lnTo>
                <a:lnTo>
                  <a:pt x="4792980" y="42656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48259" y="2471418"/>
            <a:ext cx="4635500" cy="34988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Mortalité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20</a:t>
            </a:r>
            <a:r>
              <a:rPr sz="24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30</a:t>
            </a:r>
            <a:r>
              <a:rPr sz="24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50" dirty="0">
                <a:solidFill>
                  <a:schemeClr val="tx1"/>
                </a:solidFill>
                <a:latin typeface="Calibri"/>
                <a:cs typeface="Calibri"/>
              </a:rPr>
              <a:t>%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Séquelles</a:t>
            </a:r>
            <a:r>
              <a:rPr sz="245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20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30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50" dirty="0">
                <a:solidFill>
                  <a:schemeClr val="tx1"/>
                </a:solidFill>
                <a:latin typeface="Calibri"/>
                <a:cs typeface="Calibri"/>
              </a:rPr>
              <a:t>%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"/>
              <a:buChar char="•"/>
            </a:pPr>
            <a:endParaRPr sz="3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50" b="1" spc="-10" dirty="0">
                <a:solidFill>
                  <a:schemeClr val="tx1"/>
                </a:solidFill>
                <a:latin typeface="Calibri"/>
                <a:cs typeface="Calibri"/>
              </a:rPr>
              <a:t>Prévention: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marR="5080" indent="-201295">
              <a:lnSpc>
                <a:spcPts val="2650"/>
              </a:lnSpc>
              <a:spcBef>
                <a:spcPts val="915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vaccination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des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personnes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risque</a:t>
            </a:r>
            <a:r>
              <a:rPr sz="24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(Prevenar13/Pneumo23)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Pénicilline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(splénectomie)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25" dirty="0">
                <a:solidFill>
                  <a:schemeClr val="tx1"/>
                </a:solidFill>
                <a:latin typeface="Calibri"/>
                <a:cs typeface="Calibri"/>
              </a:rPr>
              <a:t>Traitement</a:t>
            </a:r>
            <a:r>
              <a:rPr sz="245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porte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d’entrée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Méningite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/>
              <a:t>à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dirty="0"/>
              <a:t>Méningocoque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/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/>
              <a:t>Purpura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0" dirty="0"/>
              <a:t>Fulminans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8644" y="2122422"/>
            <a:ext cx="8758555" cy="748922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38760" marR="30480" indent="-201295">
              <a:lnSpc>
                <a:spcPts val="2650"/>
              </a:lnSpc>
              <a:spcBef>
                <a:spcPts val="439"/>
              </a:spcBef>
              <a:buFont typeface="Arial"/>
              <a:buChar char="•"/>
              <a:tabLst>
                <a:tab pos="2393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400" baseline="26041" dirty="0">
                <a:solidFill>
                  <a:schemeClr val="tx1"/>
                </a:solidFill>
                <a:latin typeface="Calibri"/>
                <a:cs typeface="Calibri"/>
              </a:rPr>
              <a:t>ère</a:t>
            </a:r>
            <a:r>
              <a:rPr sz="2400" spc="225" baseline="2604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cause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bactérienne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France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(1,5</a:t>
            </a:r>
            <a:r>
              <a:rPr sz="24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cas/</a:t>
            </a:r>
            <a:r>
              <a:rPr sz="24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100000</a:t>
            </a:r>
            <a:r>
              <a:rPr sz="24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20" dirty="0" err="1">
                <a:solidFill>
                  <a:schemeClr val="tx1"/>
                </a:solidFill>
                <a:latin typeface="Calibri"/>
                <a:cs typeface="Calibri"/>
              </a:rPr>
              <a:t>hab</a:t>
            </a:r>
            <a:r>
              <a:rPr sz="2450" spc="-2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300" y="3025730"/>
            <a:ext cx="7391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Méningite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/>
              <a:t>à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dirty="0"/>
              <a:t>Méningocoque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/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/>
              <a:t>Purpura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0" dirty="0"/>
              <a:t>Fulminans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058415"/>
            <a:ext cx="8348980" cy="3521413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13995" algn="l"/>
              </a:tabLst>
            </a:pP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Transmission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par</a:t>
            </a:r>
            <a:r>
              <a:rPr sz="22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voie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aérienne</a:t>
            </a:r>
            <a:r>
              <a:rPr sz="22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(1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mètre)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Porteurs</a:t>
            </a:r>
            <a:r>
              <a:rPr sz="22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sains</a:t>
            </a:r>
            <a:r>
              <a:rPr sz="22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-&gt;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transmission</a:t>
            </a:r>
            <a:r>
              <a:rPr sz="22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l’occasion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d’un</a:t>
            </a:r>
            <a:r>
              <a:rPr sz="22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contact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rapproché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Personnes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25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risque</a:t>
            </a:r>
            <a:r>
              <a:rPr sz="225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(susceptibilité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génétique?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Immunodépression,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chemeClr val="tx1"/>
                </a:solidFill>
                <a:latin typeface="Calibri"/>
                <a:cs typeface="Calibri"/>
              </a:rPr>
              <a:t>??)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Mortalité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%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si</a:t>
            </a:r>
            <a:r>
              <a:rPr sz="19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19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simple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20-30%</a:t>
            </a:r>
            <a:r>
              <a:rPr sz="19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si</a:t>
            </a:r>
            <a:r>
              <a:rPr sz="19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Purpura</a:t>
            </a:r>
            <a:r>
              <a:rPr sz="19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fulminans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5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marR="59690" indent="-201295">
              <a:lnSpc>
                <a:spcPts val="2200"/>
              </a:lnSpc>
              <a:buFont typeface="Arial"/>
              <a:buChar char="•"/>
              <a:tabLst>
                <a:tab pos="213995" algn="l"/>
              </a:tabLst>
            </a:pPr>
            <a:r>
              <a:rPr sz="2250" spc="-20" dirty="0">
                <a:solidFill>
                  <a:schemeClr val="tx1"/>
                </a:solidFill>
                <a:latin typeface="Calibri"/>
                <a:cs typeface="Calibri"/>
              </a:rPr>
              <a:t>L’antibiothérapie</a:t>
            </a:r>
            <a:r>
              <a:rPr sz="22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peut</a:t>
            </a:r>
            <a:r>
              <a:rPr sz="22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et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doit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être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administrée</a:t>
            </a:r>
            <a:r>
              <a:rPr sz="22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22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urgence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avant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20" dirty="0">
                <a:solidFill>
                  <a:schemeClr val="tx1"/>
                </a:solidFill>
                <a:latin typeface="Calibri"/>
                <a:cs typeface="Calibri"/>
              </a:rPr>
              <a:t>tout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examen</a:t>
            </a:r>
            <a:r>
              <a:rPr sz="225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(dont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PL),</a:t>
            </a:r>
            <a:r>
              <a:rPr sz="22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22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présence</a:t>
            </a:r>
            <a:r>
              <a:rPr sz="22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d’un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purpura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fulminans.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Méningite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/>
              <a:t>à</a:t>
            </a:r>
            <a:r>
              <a:rPr spc="-145" dirty="0">
                <a:latin typeface="Times New Roman"/>
                <a:cs typeface="Times New Roman"/>
              </a:rPr>
              <a:t> </a:t>
            </a:r>
            <a:r>
              <a:rPr dirty="0"/>
              <a:t>Méningocoque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/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/>
              <a:t>Purpura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0" dirty="0"/>
              <a:t>Fulminans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090287"/>
            <a:ext cx="8950325" cy="355994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Prévention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Vaccination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des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enfants: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Méningo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045" marR="495300" lvl="1" indent="-201295">
              <a:lnSpc>
                <a:spcPts val="2280"/>
              </a:lnSpc>
              <a:spcBef>
                <a:spcPts val="455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Vaccination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des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voyageurs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(Ceinture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Sahélienne,</a:t>
            </a:r>
            <a:r>
              <a:rPr sz="21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saison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sèche):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 err="1">
                <a:solidFill>
                  <a:schemeClr val="tx1"/>
                </a:solidFill>
                <a:latin typeface="Calibri"/>
                <a:cs typeface="Calibri"/>
              </a:rPr>
              <a:t>Méningo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Prophylaxie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post-exposition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Antibioprophylaxie</a:t>
            </a:r>
            <a:r>
              <a:rPr sz="21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par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Rifampicine</a:t>
            </a:r>
            <a:r>
              <a:rPr sz="2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jours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marR="5080" lvl="1" indent="-201295">
              <a:lnSpc>
                <a:spcPts val="2280"/>
              </a:lnSpc>
              <a:spcBef>
                <a:spcPts val="459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Sujets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contacts</a:t>
            </a:r>
            <a:r>
              <a:rPr sz="210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(moins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d’1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m,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contact</a:t>
            </a:r>
            <a:r>
              <a:rPr sz="21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prolongé):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personnes</a:t>
            </a:r>
            <a:r>
              <a:rPr sz="21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qui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vivent</a:t>
            </a:r>
            <a:r>
              <a:rPr sz="210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sous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2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même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chemeClr val="tx1"/>
                </a:solidFill>
                <a:latin typeface="Calibri"/>
                <a:cs typeface="Calibri"/>
              </a:rPr>
              <a:t>toit!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marR="213360" lvl="1" indent="-201295">
              <a:lnSpc>
                <a:spcPts val="2270"/>
              </a:lnSpc>
              <a:spcBef>
                <a:spcPts val="439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Pas</a:t>
            </a:r>
            <a:r>
              <a:rPr sz="21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tout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le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service</a:t>
            </a:r>
            <a:r>
              <a:rPr sz="2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des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urgences!!!!</a:t>
            </a:r>
            <a:r>
              <a:rPr sz="21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(si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intubation,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médecin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qui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intubé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chemeClr val="tx1"/>
                </a:solidFill>
                <a:latin typeface="Calibri"/>
                <a:cs typeface="Calibri"/>
              </a:rPr>
              <a:t>par</a:t>
            </a:r>
            <a:r>
              <a:rPr sz="21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chemeClr val="tx1"/>
                </a:solidFill>
                <a:latin typeface="Calibri"/>
                <a:cs typeface="Calibri"/>
              </a:rPr>
              <a:t>ex)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372" y="3399534"/>
            <a:ext cx="7785728" cy="606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850" b="0" spc="-3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Méningite</a:t>
            </a:r>
            <a:r>
              <a:rPr sz="3850" spc="-1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50" spc="-1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liquide clair (</a:t>
            </a:r>
            <a:r>
              <a:rPr sz="3850" b="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lymphocytaire</a:t>
            </a:r>
            <a:r>
              <a:rPr lang="fr-FR" sz="3850" b="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8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660" y="1063243"/>
            <a:ext cx="462280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Méningite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spc="-10" dirty="0"/>
              <a:t>Lymphocytaire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107183"/>
            <a:ext cx="7738745" cy="359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13995" algn="l"/>
              </a:tabLst>
            </a:pPr>
            <a:r>
              <a:rPr sz="315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31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50" spc="-10" dirty="0">
                <a:solidFill>
                  <a:schemeClr val="tx1"/>
                </a:solidFill>
                <a:latin typeface="Calibri"/>
                <a:cs typeface="Calibri"/>
              </a:rPr>
              <a:t>lymphocytaire</a:t>
            </a:r>
            <a:r>
              <a:rPr sz="3150" spc="-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150" spc="-10" dirty="0">
                <a:solidFill>
                  <a:schemeClr val="tx1"/>
                </a:solidFill>
                <a:latin typeface="Calibri"/>
                <a:cs typeface="Calibri"/>
              </a:rPr>
              <a:t>normoglycorachique</a:t>
            </a:r>
            <a:endParaRPr sz="31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14680" algn="l"/>
              </a:tabLst>
            </a:pPr>
            <a:r>
              <a:rPr sz="2800" b="1" spc="-10" dirty="0">
                <a:solidFill>
                  <a:schemeClr val="tx1"/>
                </a:solidFill>
                <a:latin typeface="Calibri"/>
                <a:cs typeface="Calibri"/>
              </a:rPr>
              <a:t>Entérovirus+++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614680" algn="l"/>
              </a:tabLst>
            </a:pP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Herpès:</a:t>
            </a:r>
            <a:r>
              <a:rPr sz="28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chemeClr val="tx1"/>
                </a:solidFill>
                <a:latin typeface="Calibri"/>
                <a:cs typeface="Calibri"/>
              </a:rPr>
              <a:t>HSV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14680" algn="l"/>
              </a:tabLst>
            </a:pPr>
            <a:r>
              <a:rPr sz="2800" spc="-25" dirty="0">
                <a:solidFill>
                  <a:schemeClr val="tx1"/>
                </a:solidFill>
                <a:latin typeface="Calibri"/>
                <a:cs typeface="Calibri"/>
              </a:rPr>
              <a:t>VZV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614680" algn="l"/>
              </a:tabLst>
            </a:pP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Oreillons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614680" algn="l"/>
              </a:tabLst>
            </a:pPr>
            <a:r>
              <a:rPr sz="2800" dirty="0">
                <a:solidFill>
                  <a:schemeClr val="tx1"/>
                </a:solidFill>
                <a:latin typeface="Calibri"/>
                <a:cs typeface="Calibri"/>
              </a:rPr>
              <a:t>Syphilis,</a:t>
            </a:r>
            <a:r>
              <a:rPr sz="28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chemeClr val="tx1"/>
                </a:solidFill>
                <a:latin typeface="Calibri"/>
                <a:cs typeface="Calibri"/>
              </a:rPr>
              <a:t>Lyme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14680" algn="l"/>
              </a:tabLst>
            </a:pPr>
            <a:r>
              <a:rPr sz="2800" spc="-10" dirty="0">
                <a:solidFill>
                  <a:schemeClr val="tx1"/>
                </a:solidFill>
                <a:latin typeface="Calibri"/>
                <a:cs typeface="Calibri"/>
              </a:rPr>
              <a:t>Cryptocoque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614680" algn="l"/>
              </a:tabLst>
            </a:pPr>
            <a:r>
              <a:rPr sz="2800" spc="-25" dirty="0">
                <a:solidFill>
                  <a:schemeClr val="tx1"/>
                </a:solidFill>
                <a:latin typeface="Calibri"/>
                <a:cs typeface="Calibri"/>
              </a:rPr>
              <a:t>HIV</a:t>
            </a: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0120">
              <a:lnSpc>
                <a:spcPct val="100000"/>
              </a:lnSpc>
              <a:spcBef>
                <a:spcPts val="100"/>
              </a:spcBef>
            </a:pPr>
            <a:r>
              <a:rPr dirty="0"/>
              <a:t>Méningite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/>
              <a:t>à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10" dirty="0"/>
              <a:t>Entérovirus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073655"/>
            <a:ext cx="6736715" cy="406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1295">
              <a:lnSpc>
                <a:spcPts val="2585"/>
              </a:lnSpc>
              <a:spcBef>
                <a:spcPts val="130"/>
              </a:spcBef>
              <a:buFont typeface="Arial"/>
              <a:buChar char="•"/>
              <a:tabLst>
                <a:tab pos="213995" algn="l"/>
              </a:tabLst>
            </a:pP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Epidémiologie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060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Survient</a:t>
            </a:r>
            <a:r>
              <a:rPr sz="19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par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épidémies</a:t>
            </a:r>
            <a:r>
              <a:rPr sz="19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(Printemps,</a:t>
            </a:r>
            <a:r>
              <a:rPr sz="19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chemeClr val="tx1"/>
                </a:solidFill>
                <a:latin typeface="Calibri"/>
                <a:cs typeface="Calibri"/>
              </a:rPr>
              <a:t>été)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170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Evolution</a:t>
            </a:r>
            <a:r>
              <a:rPr sz="19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bénigne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7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ts val="2595"/>
              </a:lnSpc>
              <a:spcBef>
                <a:spcPts val="5"/>
              </a:spcBef>
              <a:buFont typeface="Arial"/>
              <a:buChar char="•"/>
              <a:tabLst>
                <a:tab pos="213995" algn="l"/>
              </a:tabLst>
            </a:pP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Clinique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060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Début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tx1"/>
                </a:solidFill>
                <a:latin typeface="Calibri"/>
                <a:cs typeface="Calibri"/>
              </a:rPr>
              <a:t>brusque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ts val="2165"/>
              </a:lnSpc>
              <a:buFont typeface="Arial"/>
              <a:buChar char="•"/>
              <a:tabLst>
                <a:tab pos="614680" algn="l"/>
              </a:tabLst>
            </a:pP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19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tx1"/>
                </a:solidFill>
                <a:latin typeface="Calibri"/>
                <a:cs typeface="Calibri"/>
              </a:rPr>
              <a:t>méningé</a:t>
            </a:r>
            <a:r>
              <a:rPr sz="19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chemeClr val="tx1"/>
                </a:solidFill>
                <a:latin typeface="Calibri"/>
                <a:cs typeface="Calibri"/>
              </a:rPr>
              <a:t>franc</a:t>
            </a:r>
            <a:endParaRPr sz="19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7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22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lymphocytaire,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glycorachie</a:t>
            </a:r>
            <a:r>
              <a:rPr sz="225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normale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Diagnostic:</a:t>
            </a:r>
            <a:r>
              <a:rPr sz="22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PCR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Entérovirus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(Oropharyngé,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selles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ou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chemeClr val="tx1"/>
                </a:solidFill>
                <a:latin typeface="Calibri"/>
                <a:cs typeface="Calibri"/>
              </a:rPr>
              <a:t>PL)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3995" algn="l"/>
              </a:tabLst>
            </a:pP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Traitement: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symptomatique,</a:t>
            </a:r>
            <a:r>
              <a:rPr sz="22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guérison</a:t>
            </a:r>
            <a:r>
              <a:rPr sz="22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spontanée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55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Méningo-</a:t>
            </a:r>
            <a:r>
              <a:rPr dirty="0"/>
              <a:t>encéphalite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10" dirty="0"/>
              <a:t>Herpétique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44" y="2073655"/>
            <a:ext cx="6309360" cy="1790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4160" indent="-2012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647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250" baseline="25925" dirty="0">
                <a:solidFill>
                  <a:schemeClr val="tx1"/>
                </a:solidFill>
                <a:latin typeface="Calibri"/>
                <a:cs typeface="Calibri"/>
              </a:rPr>
              <a:t>ère</a:t>
            </a:r>
            <a:r>
              <a:rPr sz="2250" spc="247" baseline="259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cause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mortalité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parmi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les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méningites</a:t>
            </a:r>
            <a:r>
              <a:rPr sz="22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virales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64160" indent="-201295">
              <a:lnSpc>
                <a:spcPct val="100000"/>
              </a:lnSpc>
              <a:buFont typeface="Arial"/>
              <a:buChar char="•"/>
              <a:tabLst>
                <a:tab pos="2647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HSV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2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chemeClr val="tx1"/>
                </a:solidFill>
                <a:latin typeface="Calibri"/>
                <a:cs typeface="Calibri"/>
              </a:rPr>
              <a:t>++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64160" indent="-201295">
              <a:lnSpc>
                <a:spcPct val="100000"/>
              </a:lnSpc>
              <a:buFont typeface="Arial"/>
              <a:buChar char="•"/>
              <a:tabLst>
                <a:tab pos="2647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Début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progressif</a:t>
            </a:r>
            <a:r>
              <a:rPr sz="225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sur</a:t>
            </a:r>
            <a:r>
              <a:rPr sz="22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quelques</a:t>
            </a:r>
            <a:r>
              <a:rPr sz="22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jours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049" y="4199634"/>
            <a:ext cx="6913880" cy="9828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Fièvre,</a:t>
            </a:r>
            <a:r>
              <a:rPr sz="225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céphalées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marR="5080" indent="-201295">
              <a:lnSpc>
                <a:spcPct val="70700"/>
              </a:lnSpc>
              <a:spcBef>
                <a:spcPts val="885"/>
              </a:spcBef>
            </a:pPr>
            <a:r>
              <a:rPr sz="2250" dirty="0">
                <a:solidFill>
                  <a:schemeClr val="tx1"/>
                </a:solidFill>
                <a:latin typeface="Arial"/>
                <a:cs typeface="Arial"/>
              </a:rPr>
              <a:t>•</a:t>
            </a:r>
            <a:r>
              <a:rPr sz="2250" spc="20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encéphalique</a:t>
            </a:r>
            <a:r>
              <a:rPr sz="22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(Troubles</a:t>
            </a:r>
            <a:r>
              <a:rPr sz="22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225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comportement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chemeClr val="tx1"/>
                </a:solidFill>
                <a:latin typeface="Calibri"/>
                <a:cs typeface="Calibri"/>
              </a:rPr>
              <a:t>et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25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25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mémoire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fréquents+++,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crises</a:t>
            </a:r>
            <a:r>
              <a:rPr sz="225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d’épilepsie)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044" y="5507225"/>
            <a:ext cx="6871334" cy="622542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13360" marR="5080" indent="-201295">
              <a:lnSpc>
                <a:spcPct val="70700"/>
              </a:lnSpc>
              <a:spcBef>
                <a:spcPts val="919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Mortalité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et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lourdes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séquelles</a:t>
            </a:r>
            <a:r>
              <a:rPr sz="225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neurologiques</a:t>
            </a:r>
            <a:r>
              <a:rPr sz="225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si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retard</a:t>
            </a:r>
            <a:r>
              <a:rPr sz="22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chemeClr val="tx1"/>
                </a:solidFill>
                <a:latin typeface="Calibri"/>
                <a:cs typeface="Calibri"/>
              </a:rPr>
              <a:t>au</a:t>
            </a:r>
            <a:r>
              <a:rPr sz="225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traitement</a:t>
            </a:r>
            <a:r>
              <a:rPr sz="22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(nécrose</a:t>
            </a:r>
            <a:r>
              <a:rPr sz="225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chemeClr val="tx1"/>
                </a:solidFill>
                <a:latin typeface="Calibri"/>
                <a:cs typeface="Calibri"/>
              </a:rPr>
              <a:t>du</a:t>
            </a:r>
            <a:r>
              <a:rPr sz="225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chemeClr val="tx1"/>
                </a:solidFill>
                <a:latin typeface="Calibri"/>
                <a:cs typeface="Calibri"/>
              </a:rPr>
              <a:t>cerveau!!)</a:t>
            </a:r>
            <a:endParaRPr sz="22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1105" y="1885188"/>
            <a:ext cx="2193035" cy="26060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11498" y="4682742"/>
            <a:ext cx="1654175" cy="74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550" dirty="0">
                <a:solidFill>
                  <a:schemeClr val="tx1"/>
                </a:solidFill>
                <a:latin typeface="Calibri"/>
                <a:cs typeface="Calibri"/>
              </a:rPr>
              <a:t>Atteinte</a:t>
            </a:r>
            <a:r>
              <a:rPr sz="15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chemeClr val="tx1"/>
                </a:solidFill>
                <a:latin typeface="Calibri"/>
                <a:cs typeface="Calibri"/>
              </a:rPr>
              <a:t>temporale</a:t>
            </a:r>
            <a:endParaRPr sz="155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50" spc="15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endParaRPr sz="155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550" dirty="0">
                <a:solidFill>
                  <a:schemeClr val="tx1"/>
                </a:solidFill>
                <a:latin typeface="Calibri"/>
                <a:cs typeface="Calibri"/>
              </a:rPr>
              <a:t>Zone</a:t>
            </a:r>
            <a:r>
              <a:rPr sz="155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55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155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chemeClr val="tx1"/>
                </a:solidFill>
                <a:latin typeface="Calibri"/>
                <a:cs typeface="Calibri"/>
              </a:rPr>
              <a:t>mémoire</a:t>
            </a:r>
            <a:endParaRPr sz="155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33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Méningo-</a:t>
            </a:r>
            <a:r>
              <a:rPr dirty="0"/>
              <a:t>encéphalite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/>
              <a:t>à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0" dirty="0"/>
              <a:t>Listeria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090287"/>
            <a:ext cx="7351395" cy="36379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Réservoir</a:t>
            </a:r>
            <a:r>
              <a:rPr sz="2450" spc="-11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b="1" dirty="0">
                <a:solidFill>
                  <a:schemeClr val="tx1"/>
                </a:solidFill>
                <a:latin typeface="Calibri"/>
                <a:cs typeface="Calibri"/>
              </a:rPr>
              <a:t>Listeria</a:t>
            </a:r>
            <a:r>
              <a:rPr sz="245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environnement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Fromages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1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pates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chemeClr val="tx1"/>
                </a:solidFill>
                <a:latin typeface="Calibri"/>
                <a:cs typeface="Calibri"/>
              </a:rPr>
              <a:t>crues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Laitages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Charcuterie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6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spc="-20" dirty="0">
                <a:solidFill>
                  <a:schemeClr val="tx1"/>
                </a:solidFill>
                <a:latin typeface="Calibri"/>
                <a:cs typeface="Calibri"/>
              </a:rPr>
              <a:t>Qui?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Femmes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enceintes+++</a:t>
            </a:r>
            <a:r>
              <a:rPr sz="21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(immunodépression</a:t>
            </a:r>
            <a:r>
              <a:rPr sz="21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liée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à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la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grossesse)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Personnes</a:t>
            </a:r>
            <a:r>
              <a:rPr sz="21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immunodéprimées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25" dirty="0">
                <a:solidFill>
                  <a:schemeClr val="tx1"/>
                </a:solidFill>
                <a:latin typeface="Calibri"/>
                <a:cs typeface="Calibri"/>
              </a:rPr>
              <a:t>OH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Personnes</a:t>
            </a:r>
            <a:r>
              <a:rPr sz="21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chemeClr val="tx1"/>
                </a:solidFill>
                <a:latin typeface="Calibri"/>
                <a:cs typeface="Calibri"/>
              </a:rPr>
              <a:t>âgées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349250"/>
            <a:ext cx="5867400" cy="560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5380" algn="ctr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solidFill>
                  <a:schemeClr val="tx1"/>
                </a:solidFill>
              </a:rPr>
              <a:t>Définition</a:t>
            </a:r>
            <a:endParaRPr spc="-1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700" y="1187450"/>
            <a:ext cx="9571856" cy="36612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just"/>
            <a:r>
              <a:rPr lang="fr-FR" sz="2400" b="0" i="0" u="none" strike="noStrike" baseline="0" dirty="0">
                <a:latin typeface="TimesNewRomanPSMT"/>
              </a:rPr>
              <a:t>La méningite est l'inflammation des méninges et du liquide cérébro-spinal (LCS) circulant dans les espaces </a:t>
            </a:r>
            <a:r>
              <a:rPr lang="fr-FR" sz="2400" b="0" i="0" u="none" strike="noStrike" baseline="0" dirty="0" err="1">
                <a:latin typeface="TimesNewRomanPSMT"/>
              </a:rPr>
              <a:t>sous-arachnoidiens</a:t>
            </a:r>
            <a:r>
              <a:rPr lang="fr-FR" sz="2400" b="0" i="0" u="none" strike="noStrike" baseline="0" dirty="0">
                <a:latin typeface="TimesNewRomanPSMT"/>
              </a:rPr>
              <a:t>, qui peut être aiguë ou chronique, ayant une cause bactérienne, virale ou parasitaire (ou non infectieuse). </a:t>
            </a:r>
          </a:p>
          <a:p>
            <a:pPr algn="just"/>
            <a:endParaRPr lang="fr-FR" sz="2400" dirty="0">
              <a:latin typeface="TimesNewRomanPSMT"/>
            </a:endParaRPr>
          </a:p>
          <a:p>
            <a:pPr algn="just"/>
            <a:r>
              <a:rPr lang="fr-FR" sz="2400" b="0" i="0" u="none" strike="noStrike" baseline="0" dirty="0">
                <a:latin typeface="TimesNewRomanPSMT"/>
              </a:rPr>
              <a:t>Elle peut être accompagnée d'</a:t>
            </a:r>
            <a:r>
              <a:rPr lang="fr-FR" sz="2400" b="0" i="0" u="none" strike="noStrike" baseline="0" dirty="0" err="1">
                <a:latin typeface="TimesNewRomanPSMT"/>
              </a:rPr>
              <a:t>uneinflammation</a:t>
            </a:r>
            <a:r>
              <a:rPr lang="fr-FR" sz="2400" b="0" i="0" u="none" strike="noStrike" baseline="0" dirty="0">
                <a:latin typeface="TimesNewRomanPSMT"/>
              </a:rPr>
              <a:t> du système nerveux central (méningo-encéphalite).</a:t>
            </a:r>
          </a:p>
          <a:p>
            <a:pPr algn="just"/>
            <a:endParaRPr lang="fr-FR" sz="2400" dirty="0">
              <a:solidFill>
                <a:schemeClr val="tx1"/>
              </a:solidFill>
              <a:latin typeface="TimesNewRomanPSMT"/>
              <a:cs typeface="Calibri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TimesNewRomanPSMT"/>
                <a:cs typeface="Calibri"/>
              </a:rPr>
              <a:t>1 M de cas et 200 000 décès par an dans le monde</a:t>
            </a:r>
            <a:endParaRPr sz="5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 algn="just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87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Méningo-</a:t>
            </a:r>
            <a:r>
              <a:rPr dirty="0"/>
              <a:t>encéphalite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10" dirty="0"/>
              <a:t>tuberculeuse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4044" y="2018791"/>
            <a:ext cx="8436610" cy="217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995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Rare</a:t>
            </a:r>
            <a:r>
              <a:rPr sz="21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en</a:t>
            </a:r>
            <a:r>
              <a:rPr sz="210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France: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Migrants++,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Immunodéprimés++,</a:t>
            </a:r>
            <a:r>
              <a:rPr sz="210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personnes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âgées++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30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Clinique: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Début</a:t>
            </a:r>
            <a:r>
              <a:rPr sz="2100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progressif:</a:t>
            </a:r>
            <a:r>
              <a:rPr sz="2100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fébricule,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altération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30" dirty="0">
                <a:solidFill>
                  <a:schemeClr val="tx1"/>
                </a:solidFill>
                <a:latin typeface="Calibri"/>
                <a:cs typeface="Calibri"/>
              </a:rPr>
              <a:t>l’état</a:t>
            </a:r>
            <a:r>
              <a:rPr sz="21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général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(amaigrissement)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680" algn="l"/>
              </a:tabLst>
            </a:pP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méningé</a:t>
            </a:r>
            <a:r>
              <a:rPr sz="21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peu</a:t>
            </a:r>
            <a:r>
              <a:rPr sz="210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marqué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20" dirty="0">
                <a:solidFill>
                  <a:schemeClr val="tx1"/>
                </a:solidFill>
                <a:latin typeface="Calibri"/>
                <a:cs typeface="Calibri"/>
              </a:rPr>
              <a:t>Troubles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210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conscience,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signes</a:t>
            </a:r>
            <a:r>
              <a:rPr sz="2100" spc="-6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chemeClr val="tx1"/>
                </a:solidFill>
                <a:latin typeface="Calibri"/>
                <a:cs typeface="Calibri"/>
              </a:rPr>
              <a:t>neurologiques</a:t>
            </a:r>
            <a:r>
              <a:rPr sz="21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chemeClr val="tx1"/>
                </a:solidFill>
                <a:latin typeface="Calibri"/>
                <a:cs typeface="Calibri"/>
              </a:rPr>
              <a:t>focaux</a:t>
            </a:r>
            <a:endParaRPr sz="2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A1960-A642-A44D-5F64-7AABA758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20" y="1063243"/>
            <a:ext cx="8783559" cy="538609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Agents pathogènes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09552B-B001-41C8-B224-C65DB6B28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720850"/>
            <a:ext cx="8887579" cy="5078313"/>
          </a:xfrm>
        </p:spPr>
        <p:txBody>
          <a:bodyPr/>
          <a:lstStyle/>
          <a:p>
            <a:pPr marL="614680" lvl="1" indent="-201295" algn="l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14680" algn="l"/>
              </a:tabLst>
            </a:pPr>
            <a:r>
              <a:rPr lang="fr-FR" sz="3200" b="1" spc="-10" dirty="0">
                <a:solidFill>
                  <a:schemeClr val="tx1"/>
                </a:solidFill>
                <a:latin typeface="Calibri"/>
                <a:cs typeface="Calibri"/>
              </a:rPr>
              <a:t>Virale (70 à 80%) : </a:t>
            </a:r>
            <a:r>
              <a:rPr lang="fr-FR" sz="3200" b="1" spc="-10" dirty="0" err="1">
                <a:solidFill>
                  <a:schemeClr val="tx1"/>
                </a:solidFill>
                <a:latin typeface="Calibri"/>
                <a:cs typeface="Calibri"/>
              </a:rPr>
              <a:t>Echovirus</a:t>
            </a:r>
            <a:r>
              <a:rPr lang="fr-FR" sz="3200" b="1" spc="-1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fr-FR" sz="3200" b="1" spc="-10" dirty="0" err="1">
                <a:solidFill>
                  <a:schemeClr val="tx1"/>
                </a:solidFill>
                <a:latin typeface="Calibri"/>
                <a:cs typeface="Calibri"/>
              </a:rPr>
              <a:t>Coxsackie</a:t>
            </a:r>
            <a:r>
              <a:rPr lang="fr-FR" sz="3200" b="1" spc="-1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fr-FR" sz="3200" spc="-10" dirty="0">
                <a:solidFill>
                  <a:schemeClr val="tx1"/>
                </a:solidFill>
                <a:latin typeface="Calibri"/>
                <a:cs typeface="Calibri"/>
              </a:rPr>
              <a:t>HSV, Adénovirus, HIV, arbovirus, Oreillons</a:t>
            </a:r>
          </a:p>
          <a:p>
            <a:pPr marL="614680" lvl="1" indent="-201295" algn="l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14680" algn="l"/>
              </a:tabLst>
            </a:pPr>
            <a:endParaRPr lang="fr-FR"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 algn="l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680" algn="l"/>
              </a:tabLst>
            </a:pPr>
            <a:r>
              <a:rPr lang="fr-FR" sz="3200" b="1" dirty="0">
                <a:solidFill>
                  <a:schemeClr val="tx1"/>
                </a:solidFill>
                <a:latin typeface="Calibri"/>
                <a:cs typeface="Calibri"/>
              </a:rPr>
              <a:t>Bactérienne</a:t>
            </a:r>
            <a:r>
              <a:rPr lang="fr-FR" sz="32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3200" spc="-75" dirty="0">
                <a:solidFill>
                  <a:schemeClr val="tx1"/>
                </a:solidFill>
                <a:latin typeface="Calibri"/>
                <a:cs typeface="Calibri"/>
              </a:rPr>
              <a:t>ou </a:t>
            </a:r>
            <a:r>
              <a:rPr lang="fr-FR" sz="3200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lang="fr-FR" sz="32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3200" spc="-10" dirty="0">
                <a:solidFill>
                  <a:schemeClr val="tx1"/>
                </a:solidFill>
                <a:latin typeface="Calibri"/>
                <a:cs typeface="Calibri"/>
              </a:rPr>
              <a:t>purulente : méningocoque, pneumocoque, Haemophilus influenzae, Streptocoque B, E. coli </a:t>
            </a:r>
          </a:p>
          <a:p>
            <a:pPr marL="614680" lvl="1" indent="-201295" algn="l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680" algn="l"/>
              </a:tabLst>
            </a:pPr>
            <a:endParaRPr lang="fr-FR"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 algn="l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lang="fr-FR" sz="3200" spc="-10" dirty="0">
                <a:solidFill>
                  <a:schemeClr val="tx1"/>
                </a:solidFill>
                <a:latin typeface="Calibri"/>
                <a:cs typeface="Calibri"/>
              </a:rPr>
              <a:t>Fongique</a:t>
            </a:r>
          </a:p>
          <a:p>
            <a:pPr marL="614680" lvl="1" indent="-201295" algn="l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endParaRPr lang="fr-FR" sz="3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14680" lvl="1" indent="-201295" algn="l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lang="fr-FR" sz="3200" spc="-10" dirty="0">
                <a:solidFill>
                  <a:schemeClr val="tx1"/>
                </a:solidFill>
                <a:latin typeface="Calibri"/>
                <a:cs typeface="Calibri"/>
              </a:rPr>
              <a:t>Parasitaire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93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2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Causes</a:t>
            </a:r>
            <a:r>
              <a:rPr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de</a:t>
            </a:r>
            <a:r>
              <a:rPr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tx1"/>
                </a:solidFill>
              </a:rPr>
              <a:t>Méningites</a:t>
            </a:r>
            <a:r>
              <a:rPr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chemeClr val="tx1"/>
                </a:solidFill>
              </a:rPr>
              <a:t>Purulentes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36175"/>
              </p:ext>
            </p:extLst>
          </p:nvPr>
        </p:nvGraphicFramePr>
        <p:xfrm>
          <a:off x="774700" y="1897907"/>
          <a:ext cx="9296399" cy="44361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A9AD5"/>
                    </a:solidFill>
                  </a:tcPr>
                </a:tc>
                <a:tc>
                  <a:txBody>
                    <a:bodyPr/>
                    <a:lstStyle/>
                    <a:p>
                      <a:pPr marL="11379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Etiologie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A9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Nouveau</a:t>
                      </a:r>
                      <a:r>
                        <a:rPr sz="2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Né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635635" indent="-635" algn="ctr">
                        <a:lnSpc>
                          <a:spcPct val="100600"/>
                        </a:lnSpc>
                        <a:spcBef>
                          <a:spcPts val="105"/>
                        </a:spcBef>
                      </a:pPr>
                      <a:r>
                        <a:rPr sz="2400" spc="-10" dirty="0" err="1">
                          <a:latin typeface="Calibri"/>
                          <a:cs typeface="Calibri"/>
                        </a:rPr>
                        <a:t>Streptocoque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lang="fr-FR" sz="2400" spc="-50" dirty="0">
                          <a:latin typeface="Calibri"/>
                          <a:cs typeface="Calibri"/>
                        </a:rPr>
                        <a:t> (Flore vaginale)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Enterobactéries</a:t>
                      </a:r>
                      <a:r>
                        <a:rPr lang="fr-FR" sz="2400" spc="-10" dirty="0">
                          <a:latin typeface="Calibri"/>
                          <a:cs typeface="Calibri"/>
                        </a:rPr>
                        <a:t> (E. Coli)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endParaRPr lang="fr-FR" sz="2400" spc="-10">
                        <a:latin typeface="Times New Roman"/>
                        <a:cs typeface="Times New Roman"/>
                      </a:endParaRPr>
                    </a:p>
                    <a:p>
                      <a:pPr marL="641350" marR="635635" indent="-635" algn="ctr">
                        <a:lnSpc>
                          <a:spcPct val="100600"/>
                        </a:lnSpc>
                        <a:spcBef>
                          <a:spcPts val="105"/>
                        </a:spcBef>
                      </a:pPr>
                      <a:r>
                        <a:rPr sz="2400" spc="-10">
                          <a:latin typeface="Calibri"/>
                          <a:cs typeface="Calibri"/>
                        </a:rPr>
                        <a:t>Listeria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mois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ans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732790" marR="686435" indent="-41275" algn="ctr">
                        <a:lnSpc>
                          <a:spcPct val="100200"/>
                        </a:lnSpc>
                        <a:spcBef>
                          <a:spcPts val="13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Méningocoque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Pneumocoque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Haemophilus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2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ans,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adultes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691515" marR="6864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Pneumocoque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Méningocoque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Listeria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08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5444" y="2341878"/>
            <a:ext cx="9483725" cy="3088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13995" algn="l"/>
              </a:tabLst>
            </a:pPr>
            <a:r>
              <a:rPr sz="2450" b="1" dirty="0">
                <a:solidFill>
                  <a:schemeClr val="tx1"/>
                </a:solidFill>
                <a:latin typeface="Calibri"/>
                <a:cs typeface="Calibri"/>
              </a:rPr>
              <a:t>Méningite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b="1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Infectieux</a:t>
            </a:r>
            <a:r>
              <a:rPr sz="24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450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méningé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b="1" dirty="0">
                <a:solidFill>
                  <a:schemeClr val="tx1"/>
                </a:solidFill>
                <a:latin typeface="Calibri"/>
                <a:cs typeface="Calibri"/>
              </a:rPr>
              <a:t>Encéphalite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b="1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Infectieux</a:t>
            </a:r>
            <a:r>
              <a:rPr sz="245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45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Encéphalitique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3995" algn="l"/>
              </a:tabLst>
            </a:pPr>
            <a:r>
              <a:rPr sz="2450" b="1" spc="-10" dirty="0">
                <a:solidFill>
                  <a:schemeClr val="tx1"/>
                </a:solidFill>
                <a:latin typeface="Calibri"/>
                <a:cs typeface="Calibri"/>
              </a:rPr>
              <a:t>Méningo-</a:t>
            </a:r>
            <a:r>
              <a:rPr sz="2450" b="1" dirty="0">
                <a:solidFill>
                  <a:schemeClr val="tx1"/>
                </a:solidFill>
                <a:latin typeface="Calibri"/>
                <a:cs typeface="Calibri"/>
              </a:rPr>
              <a:t>encéphalite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b="1" dirty="0">
                <a:solidFill>
                  <a:schemeClr val="tx1"/>
                </a:solidFill>
                <a:latin typeface="Calibri"/>
                <a:cs typeface="Calibri"/>
              </a:rPr>
              <a:t>=</a:t>
            </a:r>
            <a:r>
              <a:rPr sz="2450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Syndrome</a:t>
            </a:r>
            <a:r>
              <a:rPr sz="245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Infectieux</a:t>
            </a:r>
            <a:r>
              <a:rPr sz="2450" spc="-8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2450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Méningé</a:t>
            </a:r>
            <a:r>
              <a:rPr sz="245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sz="2450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chemeClr val="tx1"/>
                </a:solidFill>
                <a:latin typeface="Calibri"/>
                <a:cs typeface="Calibri"/>
              </a:rPr>
              <a:t>Encéphalitique</a:t>
            </a:r>
            <a:endParaRPr sz="245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3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PURPURA</a:t>
            </a:r>
            <a:r>
              <a:rPr sz="245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FULMINANS</a:t>
            </a:r>
            <a:r>
              <a:rPr sz="245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45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URGENCE</a:t>
            </a:r>
            <a:r>
              <a:rPr sz="245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FF0000"/>
                </a:solidFill>
                <a:latin typeface="Calibri"/>
                <a:cs typeface="Calibri"/>
              </a:rPr>
              <a:t>VITALE</a:t>
            </a:r>
            <a:endParaRPr sz="24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1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Physiopathologie</a:t>
            </a:r>
          </a:p>
        </p:txBody>
      </p:sp>
      <p:sp>
        <p:nvSpPr>
          <p:cNvPr id="3" name="object 3"/>
          <p:cNvSpPr/>
          <p:nvPr/>
        </p:nvSpPr>
        <p:spPr>
          <a:xfrm>
            <a:off x="146184" y="2368296"/>
            <a:ext cx="3202305" cy="3825240"/>
          </a:xfrm>
          <a:custGeom>
            <a:avLst/>
            <a:gdLst/>
            <a:ahLst/>
            <a:cxnLst/>
            <a:rect l="l" t="t" r="r" b="b"/>
            <a:pathLst>
              <a:path w="3202304" h="3825240">
                <a:moveTo>
                  <a:pt x="3201921" y="3822192"/>
                </a:moveTo>
                <a:lnTo>
                  <a:pt x="3201921" y="1524"/>
                </a:lnTo>
                <a:lnTo>
                  <a:pt x="3200397" y="0"/>
                </a:lnTo>
                <a:lnTo>
                  <a:pt x="1524" y="0"/>
                </a:lnTo>
                <a:lnTo>
                  <a:pt x="0" y="1524"/>
                </a:lnTo>
                <a:lnTo>
                  <a:pt x="0" y="3822192"/>
                </a:lnTo>
                <a:lnTo>
                  <a:pt x="1524" y="3825240"/>
                </a:lnTo>
                <a:lnTo>
                  <a:pt x="3048" y="3825240"/>
                </a:lnTo>
                <a:lnTo>
                  <a:pt x="3048" y="9144"/>
                </a:lnTo>
                <a:lnTo>
                  <a:pt x="7620" y="4572"/>
                </a:lnTo>
                <a:lnTo>
                  <a:pt x="7620" y="9144"/>
                </a:lnTo>
                <a:lnTo>
                  <a:pt x="3194301" y="9144"/>
                </a:lnTo>
                <a:lnTo>
                  <a:pt x="3194301" y="4572"/>
                </a:lnTo>
                <a:lnTo>
                  <a:pt x="3197349" y="9144"/>
                </a:lnTo>
                <a:lnTo>
                  <a:pt x="3197349" y="3825240"/>
                </a:lnTo>
                <a:lnTo>
                  <a:pt x="3200397" y="3825240"/>
                </a:lnTo>
                <a:lnTo>
                  <a:pt x="3201921" y="3822192"/>
                </a:lnTo>
                <a:close/>
              </a:path>
              <a:path w="3202304" h="3825240">
                <a:moveTo>
                  <a:pt x="7620" y="9144"/>
                </a:moveTo>
                <a:lnTo>
                  <a:pt x="7620" y="4572"/>
                </a:lnTo>
                <a:lnTo>
                  <a:pt x="3048" y="9144"/>
                </a:lnTo>
                <a:lnTo>
                  <a:pt x="7620" y="9144"/>
                </a:lnTo>
                <a:close/>
              </a:path>
              <a:path w="3202304" h="3825240">
                <a:moveTo>
                  <a:pt x="7620" y="3816096"/>
                </a:moveTo>
                <a:lnTo>
                  <a:pt x="7620" y="9144"/>
                </a:lnTo>
                <a:lnTo>
                  <a:pt x="3048" y="9144"/>
                </a:lnTo>
                <a:lnTo>
                  <a:pt x="3048" y="3816096"/>
                </a:lnTo>
                <a:lnTo>
                  <a:pt x="7620" y="3816096"/>
                </a:lnTo>
                <a:close/>
              </a:path>
              <a:path w="3202304" h="3825240">
                <a:moveTo>
                  <a:pt x="3197349" y="3816096"/>
                </a:moveTo>
                <a:lnTo>
                  <a:pt x="3048" y="3816096"/>
                </a:lnTo>
                <a:lnTo>
                  <a:pt x="7620" y="3820668"/>
                </a:lnTo>
                <a:lnTo>
                  <a:pt x="7620" y="3825240"/>
                </a:lnTo>
                <a:lnTo>
                  <a:pt x="3194301" y="3825240"/>
                </a:lnTo>
                <a:lnTo>
                  <a:pt x="3194301" y="3820668"/>
                </a:lnTo>
                <a:lnTo>
                  <a:pt x="3197349" y="3816096"/>
                </a:lnTo>
                <a:close/>
              </a:path>
              <a:path w="3202304" h="3825240">
                <a:moveTo>
                  <a:pt x="7620" y="3825240"/>
                </a:moveTo>
                <a:lnTo>
                  <a:pt x="7620" y="3820668"/>
                </a:lnTo>
                <a:lnTo>
                  <a:pt x="3048" y="3816096"/>
                </a:lnTo>
                <a:lnTo>
                  <a:pt x="3048" y="3825240"/>
                </a:lnTo>
                <a:lnTo>
                  <a:pt x="7620" y="3825240"/>
                </a:lnTo>
                <a:close/>
              </a:path>
              <a:path w="3202304" h="3825240">
                <a:moveTo>
                  <a:pt x="3197349" y="9144"/>
                </a:moveTo>
                <a:lnTo>
                  <a:pt x="3194301" y="4572"/>
                </a:lnTo>
                <a:lnTo>
                  <a:pt x="3194301" y="9144"/>
                </a:lnTo>
                <a:lnTo>
                  <a:pt x="3197349" y="9144"/>
                </a:lnTo>
                <a:close/>
              </a:path>
              <a:path w="3202304" h="3825240">
                <a:moveTo>
                  <a:pt x="3197349" y="3816096"/>
                </a:moveTo>
                <a:lnTo>
                  <a:pt x="3197349" y="9144"/>
                </a:lnTo>
                <a:lnTo>
                  <a:pt x="3194301" y="9144"/>
                </a:lnTo>
                <a:lnTo>
                  <a:pt x="3194301" y="3816096"/>
                </a:lnTo>
                <a:lnTo>
                  <a:pt x="3197349" y="3816096"/>
                </a:lnTo>
                <a:close/>
              </a:path>
              <a:path w="3202304" h="3825240">
                <a:moveTo>
                  <a:pt x="3197349" y="3825240"/>
                </a:moveTo>
                <a:lnTo>
                  <a:pt x="3197349" y="3816096"/>
                </a:lnTo>
                <a:lnTo>
                  <a:pt x="3194301" y="3820668"/>
                </a:lnTo>
                <a:lnTo>
                  <a:pt x="3194301" y="3825240"/>
                </a:lnTo>
                <a:lnTo>
                  <a:pt x="3197349" y="382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7304" y="2268726"/>
            <a:ext cx="3015615" cy="240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545">
              <a:lnSpc>
                <a:spcPct val="120000"/>
              </a:lnSpc>
              <a:spcBef>
                <a:spcPts val="95"/>
              </a:spcBef>
              <a:buAutoNum type="arabicParenR"/>
              <a:tabLst>
                <a:tab pos="380365" algn="l"/>
              </a:tabLst>
            </a:pPr>
            <a:r>
              <a:rPr sz="2450" spc="-10" dirty="0">
                <a:solidFill>
                  <a:srgbClr val="843B0B"/>
                </a:solidFill>
                <a:latin typeface="Calibri"/>
                <a:cs typeface="Calibri"/>
              </a:rPr>
              <a:t>Bactériémie/Virémie</a:t>
            </a:r>
            <a:r>
              <a:rPr sz="2450" spc="-10" dirty="0">
                <a:solidFill>
                  <a:srgbClr val="843B0B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5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partir</a:t>
            </a:r>
            <a:r>
              <a:rPr sz="245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d’une</a:t>
            </a:r>
            <a:r>
              <a:rPr sz="245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origine:</a:t>
            </a:r>
            <a:endParaRPr sz="2450" dirty="0">
              <a:latin typeface="Calibri"/>
              <a:cs typeface="Calibri"/>
            </a:endParaRPr>
          </a:p>
          <a:p>
            <a:pPr marL="213360" lvl="1" indent="-20129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13995" algn="l"/>
              </a:tabLst>
            </a:pP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pharyngée</a:t>
            </a:r>
            <a:endParaRPr sz="2450" dirty="0">
              <a:latin typeface="Calibri"/>
              <a:cs typeface="Calibri"/>
            </a:endParaRPr>
          </a:p>
          <a:p>
            <a:pPr marL="614680" lvl="2" indent="-2012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Méningocoque</a:t>
            </a:r>
            <a:endParaRPr sz="2100" dirty="0">
              <a:latin typeface="Calibri"/>
              <a:cs typeface="Calibri"/>
            </a:endParaRPr>
          </a:p>
          <a:p>
            <a:pPr marL="614680" lvl="2" indent="-20129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Pneumocoque</a:t>
            </a:r>
            <a:endParaRPr sz="2100" dirty="0">
              <a:latin typeface="Calibri"/>
              <a:cs typeface="Calibri"/>
            </a:endParaRPr>
          </a:p>
          <a:p>
            <a:pPr marL="614680" lvl="2" indent="-20129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1468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Haemophilus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304" y="5133715"/>
            <a:ext cx="1403350" cy="7804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0660" marR="56515" indent="-201295" algn="r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01295" algn="l"/>
              </a:tabLst>
            </a:pP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digestive</a:t>
            </a:r>
            <a:endParaRPr sz="2450" dirty="0">
              <a:latin typeface="Calibri"/>
              <a:cs typeface="Calibri"/>
            </a:endParaRPr>
          </a:p>
          <a:p>
            <a:pPr marL="200660" marR="5080" lvl="1" indent="-201295" algn="r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01295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Listeria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0798" y="2368296"/>
            <a:ext cx="3363595" cy="3825240"/>
          </a:xfrm>
          <a:custGeom>
            <a:avLst/>
            <a:gdLst/>
            <a:ahLst/>
            <a:cxnLst/>
            <a:rect l="l" t="t" r="r" b="b"/>
            <a:pathLst>
              <a:path w="3363595" h="3825240">
                <a:moveTo>
                  <a:pt x="3363468" y="3822192"/>
                </a:moveTo>
                <a:lnTo>
                  <a:pt x="3363468" y="1524"/>
                </a:lnTo>
                <a:lnTo>
                  <a:pt x="3361944" y="0"/>
                </a:lnTo>
                <a:lnTo>
                  <a:pt x="3048" y="0"/>
                </a:lnTo>
                <a:lnTo>
                  <a:pt x="0" y="1524"/>
                </a:lnTo>
                <a:lnTo>
                  <a:pt x="0" y="3822192"/>
                </a:lnTo>
                <a:lnTo>
                  <a:pt x="3048" y="3825240"/>
                </a:lnTo>
                <a:lnTo>
                  <a:pt x="4572" y="382524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355848" y="9144"/>
                </a:lnTo>
                <a:lnTo>
                  <a:pt x="3355848" y="4572"/>
                </a:lnTo>
                <a:lnTo>
                  <a:pt x="3358896" y="9144"/>
                </a:lnTo>
                <a:lnTo>
                  <a:pt x="3358896" y="3825240"/>
                </a:lnTo>
                <a:lnTo>
                  <a:pt x="3361944" y="3825240"/>
                </a:lnTo>
                <a:lnTo>
                  <a:pt x="3363468" y="3822192"/>
                </a:lnTo>
                <a:close/>
              </a:path>
              <a:path w="3363595" h="382524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363595" h="3825240">
                <a:moveTo>
                  <a:pt x="9144" y="3816096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3816096"/>
                </a:lnTo>
                <a:lnTo>
                  <a:pt x="9144" y="3816096"/>
                </a:lnTo>
                <a:close/>
              </a:path>
              <a:path w="3363595" h="3825240">
                <a:moveTo>
                  <a:pt x="3358896" y="3816096"/>
                </a:moveTo>
                <a:lnTo>
                  <a:pt x="4572" y="3816096"/>
                </a:lnTo>
                <a:lnTo>
                  <a:pt x="9144" y="3820668"/>
                </a:lnTo>
                <a:lnTo>
                  <a:pt x="9144" y="3825240"/>
                </a:lnTo>
                <a:lnTo>
                  <a:pt x="3355848" y="3825240"/>
                </a:lnTo>
                <a:lnTo>
                  <a:pt x="3355848" y="3820668"/>
                </a:lnTo>
                <a:lnTo>
                  <a:pt x="3358896" y="3816096"/>
                </a:lnTo>
                <a:close/>
              </a:path>
              <a:path w="3363595" h="3825240">
                <a:moveTo>
                  <a:pt x="9144" y="3825240"/>
                </a:moveTo>
                <a:lnTo>
                  <a:pt x="9144" y="3820668"/>
                </a:lnTo>
                <a:lnTo>
                  <a:pt x="4572" y="3816096"/>
                </a:lnTo>
                <a:lnTo>
                  <a:pt x="4572" y="3825240"/>
                </a:lnTo>
                <a:lnTo>
                  <a:pt x="9144" y="3825240"/>
                </a:lnTo>
                <a:close/>
              </a:path>
              <a:path w="3363595" h="3825240">
                <a:moveTo>
                  <a:pt x="3358896" y="9144"/>
                </a:moveTo>
                <a:lnTo>
                  <a:pt x="3355848" y="4572"/>
                </a:lnTo>
                <a:lnTo>
                  <a:pt x="3355848" y="9144"/>
                </a:lnTo>
                <a:lnTo>
                  <a:pt x="3358896" y="9144"/>
                </a:lnTo>
                <a:close/>
              </a:path>
              <a:path w="3363595" h="3825240">
                <a:moveTo>
                  <a:pt x="3358896" y="3816096"/>
                </a:moveTo>
                <a:lnTo>
                  <a:pt x="3358896" y="9144"/>
                </a:lnTo>
                <a:lnTo>
                  <a:pt x="3355848" y="9144"/>
                </a:lnTo>
                <a:lnTo>
                  <a:pt x="3355848" y="3816096"/>
                </a:lnTo>
                <a:lnTo>
                  <a:pt x="3358896" y="3816096"/>
                </a:lnTo>
                <a:close/>
              </a:path>
              <a:path w="3363595" h="3825240">
                <a:moveTo>
                  <a:pt x="3358896" y="3825240"/>
                </a:moveTo>
                <a:lnTo>
                  <a:pt x="3358896" y="3816096"/>
                </a:lnTo>
                <a:lnTo>
                  <a:pt x="3355848" y="3820668"/>
                </a:lnTo>
                <a:lnTo>
                  <a:pt x="3355848" y="3825240"/>
                </a:lnTo>
                <a:lnTo>
                  <a:pt x="3358896" y="382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46892" y="2319018"/>
            <a:ext cx="29679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dirty="0">
                <a:solidFill>
                  <a:srgbClr val="843B0B"/>
                </a:solidFill>
                <a:latin typeface="Calibri"/>
                <a:cs typeface="Calibri"/>
              </a:rPr>
              <a:t>2)</a:t>
            </a:r>
            <a:r>
              <a:rPr sz="2250" spc="-45" dirty="0">
                <a:solidFill>
                  <a:srgbClr val="843B0B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843B0B"/>
                </a:solidFill>
                <a:latin typeface="Calibri"/>
                <a:cs typeface="Calibri"/>
              </a:rPr>
              <a:t>Infection</a:t>
            </a:r>
            <a:r>
              <a:rPr sz="2250" spc="-55" dirty="0">
                <a:solidFill>
                  <a:srgbClr val="843B0B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843B0B"/>
                </a:solidFill>
                <a:latin typeface="Calibri"/>
                <a:cs typeface="Calibri"/>
              </a:rPr>
              <a:t>de</a:t>
            </a:r>
            <a:r>
              <a:rPr sz="2250" spc="-40" dirty="0">
                <a:solidFill>
                  <a:srgbClr val="843B0B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rgbClr val="843B0B"/>
                </a:solidFill>
                <a:latin typeface="Calibri"/>
                <a:cs typeface="Calibri"/>
              </a:rPr>
              <a:t>contiguïté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1924" y="3097782"/>
            <a:ext cx="2803525" cy="10388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13360" marR="5080" indent="-201295">
              <a:lnSpc>
                <a:spcPts val="2180"/>
              </a:lnSpc>
              <a:spcBef>
                <a:spcPts val="635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Foyer</a:t>
            </a:r>
            <a:r>
              <a:rPr sz="225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infectieux</a:t>
            </a:r>
            <a:r>
              <a:rPr sz="225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rgbClr val="001F5F"/>
                </a:solidFill>
                <a:latin typeface="Calibri"/>
                <a:cs typeface="Calibri"/>
              </a:rPr>
              <a:t>ORL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(otite,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sinusite,</a:t>
            </a:r>
            <a:r>
              <a:rPr sz="225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rgbClr val="001F5F"/>
                </a:solidFill>
                <a:latin typeface="Calibri"/>
                <a:cs typeface="Calibri"/>
              </a:rPr>
              <a:t>abcès)</a:t>
            </a:r>
            <a:endParaRPr sz="225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Simple</a:t>
            </a:r>
            <a:r>
              <a:rPr sz="225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portage</a:t>
            </a:r>
            <a:r>
              <a:rPr sz="225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rgbClr val="001F5F"/>
                </a:solidFill>
                <a:latin typeface="Calibri"/>
                <a:cs typeface="Calibri"/>
              </a:rPr>
              <a:t>ORL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1924" y="4542533"/>
            <a:ext cx="2762885" cy="65024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13360" marR="5080" indent="-201295">
              <a:lnSpc>
                <a:spcPts val="2180"/>
              </a:lnSpc>
              <a:spcBef>
                <a:spcPts val="635"/>
              </a:spcBef>
              <a:buFont typeface="Arial"/>
              <a:buChar char="•"/>
              <a:tabLst>
                <a:tab pos="213995" algn="l"/>
              </a:tabLst>
            </a:pP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Dissémination</a:t>
            </a:r>
            <a:r>
              <a:rPr sz="225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+/-</a:t>
            </a:r>
            <a:r>
              <a:rPr sz="225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25" dirty="0">
                <a:solidFill>
                  <a:srgbClr val="001F5F"/>
                </a:solidFill>
                <a:latin typeface="Calibri"/>
                <a:cs typeface="Calibri"/>
              </a:rPr>
              <a:t>par</a:t>
            </a:r>
            <a:r>
              <a:rPr sz="225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225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50" spc="-10" dirty="0">
                <a:solidFill>
                  <a:srgbClr val="001F5F"/>
                </a:solidFill>
                <a:latin typeface="Calibri"/>
                <a:cs typeface="Calibri"/>
              </a:rPr>
              <a:t>brèche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1924" y="5598665"/>
            <a:ext cx="222123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13995" algn="l"/>
              </a:tabLst>
            </a:pPr>
            <a:r>
              <a:rPr sz="2250" spc="-10" dirty="0">
                <a:solidFill>
                  <a:srgbClr val="001F5F"/>
                </a:solidFill>
                <a:latin typeface="Calibri"/>
                <a:cs typeface="Calibri"/>
              </a:rPr>
              <a:t>Pneumocoque++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6958" y="2365248"/>
            <a:ext cx="3363595" cy="3825240"/>
          </a:xfrm>
          <a:custGeom>
            <a:avLst/>
            <a:gdLst/>
            <a:ahLst/>
            <a:cxnLst/>
            <a:rect l="l" t="t" r="r" b="b"/>
            <a:pathLst>
              <a:path w="3363595" h="3825240">
                <a:moveTo>
                  <a:pt x="3363468" y="3823716"/>
                </a:moveTo>
                <a:lnTo>
                  <a:pt x="3363468" y="3048"/>
                </a:lnTo>
                <a:lnTo>
                  <a:pt x="3361944" y="0"/>
                </a:lnTo>
                <a:lnTo>
                  <a:pt x="3048" y="0"/>
                </a:lnTo>
                <a:lnTo>
                  <a:pt x="0" y="3048"/>
                </a:lnTo>
                <a:lnTo>
                  <a:pt x="0" y="3823716"/>
                </a:lnTo>
                <a:lnTo>
                  <a:pt x="3048" y="3825240"/>
                </a:lnTo>
                <a:lnTo>
                  <a:pt x="4572" y="3825240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355848" y="9144"/>
                </a:lnTo>
                <a:lnTo>
                  <a:pt x="3355848" y="4572"/>
                </a:lnTo>
                <a:lnTo>
                  <a:pt x="3358896" y="9144"/>
                </a:lnTo>
                <a:lnTo>
                  <a:pt x="3358896" y="3825240"/>
                </a:lnTo>
                <a:lnTo>
                  <a:pt x="3361944" y="3825240"/>
                </a:lnTo>
                <a:lnTo>
                  <a:pt x="3363468" y="3823716"/>
                </a:lnTo>
                <a:close/>
              </a:path>
              <a:path w="3363595" h="382524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363595" h="3825240">
                <a:moveTo>
                  <a:pt x="9144" y="3816096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3816096"/>
                </a:lnTo>
                <a:lnTo>
                  <a:pt x="9144" y="3816096"/>
                </a:lnTo>
                <a:close/>
              </a:path>
              <a:path w="3363595" h="3825240">
                <a:moveTo>
                  <a:pt x="3358896" y="3816096"/>
                </a:moveTo>
                <a:lnTo>
                  <a:pt x="4572" y="3816096"/>
                </a:lnTo>
                <a:lnTo>
                  <a:pt x="9144" y="3820668"/>
                </a:lnTo>
                <a:lnTo>
                  <a:pt x="9144" y="3825240"/>
                </a:lnTo>
                <a:lnTo>
                  <a:pt x="3355848" y="3825240"/>
                </a:lnTo>
                <a:lnTo>
                  <a:pt x="3355848" y="3820668"/>
                </a:lnTo>
                <a:lnTo>
                  <a:pt x="3358896" y="3816096"/>
                </a:lnTo>
                <a:close/>
              </a:path>
              <a:path w="3363595" h="3825240">
                <a:moveTo>
                  <a:pt x="9144" y="3825240"/>
                </a:moveTo>
                <a:lnTo>
                  <a:pt x="9144" y="3820668"/>
                </a:lnTo>
                <a:lnTo>
                  <a:pt x="4572" y="3816096"/>
                </a:lnTo>
                <a:lnTo>
                  <a:pt x="4572" y="3825240"/>
                </a:lnTo>
                <a:lnTo>
                  <a:pt x="9144" y="3825240"/>
                </a:lnTo>
                <a:close/>
              </a:path>
              <a:path w="3363595" h="3825240">
                <a:moveTo>
                  <a:pt x="3358896" y="9144"/>
                </a:moveTo>
                <a:lnTo>
                  <a:pt x="3355848" y="4572"/>
                </a:lnTo>
                <a:lnTo>
                  <a:pt x="3355848" y="9144"/>
                </a:lnTo>
                <a:lnTo>
                  <a:pt x="3358896" y="9144"/>
                </a:lnTo>
                <a:close/>
              </a:path>
              <a:path w="3363595" h="3825240">
                <a:moveTo>
                  <a:pt x="3358896" y="3816096"/>
                </a:moveTo>
                <a:lnTo>
                  <a:pt x="3358896" y="9144"/>
                </a:lnTo>
                <a:lnTo>
                  <a:pt x="3355848" y="9144"/>
                </a:lnTo>
                <a:lnTo>
                  <a:pt x="3355848" y="3816096"/>
                </a:lnTo>
                <a:lnTo>
                  <a:pt x="3358896" y="3816096"/>
                </a:lnTo>
                <a:close/>
              </a:path>
              <a:path w="3363595" h="3825240">
                <a:moveTo>
                  <a:pt x="3358896" y="3825240"/>
                </a:moveTo>
                <a:lnTo>
                  <a:pt x="3358896" y="3816096"/>
                </a:lnTo>
                <a:lnTo>
                  <a:pt x="3355848" y="3820668"/>
                </a:lnTo>
                <a:lnTo>
                  <a:pt x="3355848" y="3825240"/>
                </a:lnTo>
                <a:lnTo>
                  <a:pt x="3358896" y="3825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31923" y="2338831"/>
            <a:ext cx="272923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>
                <a:solidFill>
                  <a:srgbClr val="843B0B"/>
                </a:solidFill>
                <a:latin typeface="Calibri"/>
                <a:cs typeface="Calibri"/>
              </a:rPr>
              <a:t>3)</a:t>
            </a:r>
            <a:r>
              <a:rPr sz="2450" spc="-30" dirty="0">
                <a:solidFill>
                  <a:srgbClr val="843B0B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843B0B"/>
                </a:solidFill>
                <a:latin typeface="Calibri"/>
                <a:cs typeface="Calibri"/>
              </a:rPr>
              <a:t>Inoculation</a:t>
            </a:r>
            <a:r>
              <a:rPr sz="2450" spc="-70" dirty="0">
                <a:solidFill>
                  <a:srgbClr val="843B0B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843B0B"/>
                </a:solidFill>
                <a:latin typeface="Calibri"/>
                <a:cs typeface="Calibri"/>
              </a:rPr>
              <a:t>directe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8082" y="3234942"/>
            <a:ext cx="2182495" cy="107442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13360" marR="5080" indent="-201295">
              <a:lnSpc>
                <a:spcPts val="2650"/>
              </a:lnSpc>
              <a:spcBef>
                <a:spcPts val="439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Acte</a:t>
            </a:r>
            <a:r>
              <a:rPr sz="245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chirurgical</a:t>
            </a:r>
            <a:r>
              <a:rPr sz="245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(méningite</a:t>
            </a:r>
            <a:r>
              <a:rPr sz="245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nosocomiale)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082" y="4804662"/>
            <a:ext cx="248412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213995" algn="l"/>
              </a:tabLst>
            </a:pPr>
            <a:r>
              <a:rPr sz="2450" dirty="0">
                <a:solidFill>
                  <a:srgbClr val="001F5F"/>
                </a:solidFill>
                <a:latin typeface="Calibri"/>
                <a:cs typeface="Calibri"/>
              </a:rPr>
              <a:t>Plaie</a:t>
            </a:r>
            <a:r>
              <a:rPr sz="245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50" spc="-10" dirty="0">
                <a:solidFill>
                  <a:srgbClr val="001F5F"/>
                </a:solidFill>
                <a:latin typeface="Calibri"/>
                <a:cs typeface="Calibri"/>
              </a:rPr>
              <a:t>traumatique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46377" y="1696224"/>
            <a:ext cx="7053580" cy="698500"/>
          </a:xfrm>
          <a:custGeom>
            <a:avLst/>
            <a:gdLst/>
            <a:ahLst/>
            <a:cxnLst/>
            <a:rect l="l" t="t" r="r" b="b"/>
            <a:pathLst>
              <a:path w="7053580" h="698500">
                <a:moveTo>
                  <a:pt x="3572256" y="22860"/>
                </a:moveTo>
                <a:lnTo>
                  <a:pt x="3569208" y="0"/>
                </a:lnTo>
                <a:lnTo>
                  <a:pt x="64020" y="653326"/>
                </a:lnTo>
                <a:lnTo>
                  <a:pt x="59436" y="630936"/>
                </a:lnTo>
                <a:lnTo>
                  <a:pt x="0" y="676656"/>
                </a:lnTo>
                <a:lnTo>
                  <a:pt x="53340" y="692213"/>
                </a:lnTo>
                <a:lnTo>
                  <a:pt x="73152" y="697992"/>
                </a:lnTo>
                <a:lnTo>
                  <a:pt x="68389" y="674700"/>
                </a:lnTo>
                <a:lnTo>
                  <a:pt x="3572256" y="22860"/>
                </a:lnTo>
                <a:close/>
              </a:path>
              <a:path w="7053580" h="698500">
                <a:moveTo>
                  <a:pt x="7053072" y="673608"/>
                </a:moveTo>
                <a:lnTo>
                  <a:pt x="6993636" y="627888"/>
                </a:lnTo>
                <a:lnTo>
                  <a:pt x="6989470" y="650290"/>
                </a:lnTo>
                <a:lnTo>
                  <a:pt x="3604260" y="0"/>
                </a:lnTo>
                <a:lnTo>
                  <a:pt x="3602126" y="10668"/>
                </a:lnTo>
                <a:lnTo>
                  <a:pt x="3590544" y="10668"/>
                </a:lnTo>
                <a:lnTo>
                  <a:pt x="3590544" y="606552"/>
                </a:lnTo>
                <a:lnTo>
                  <a:pt x="3567684" y="606552"/>
                </a:lnTo>
                <a:lnTo>
                  <a:pt x="3590544" y="652272"/>
                </a:lnTo>
                <a:lnTo>
                  <a:pt x="3601212" y="673608"/>
                </a:lnTo>
                <a:lnTo>
                  <a:pt x="3613404" y="649224"/>
                </a:lnTo>
                <a:lnTo>
                  <a:pt x="3634740" y="606552"/>
                </a:lnTo>
                <a:lnTo>
                  <a:pt x="3613404" y="606552"/>
                </a:lnTo>
                <a:lnTo>
                  <a:pt x="3613404" y="25488"/>
                </a:lnTo>
                <a:lnTo>
                  <a:pt x="6985521" y="671461"/>
                </a:lnTo>
                <a:lnTo>
                  <a:pt x="6981444" y="693420"/>
                </a:lnTo>
                <a:lnTo>
                  <a:pt x="6999732" y="688352"/>
                </a:lnTo>
                <a:lnTo>
                  <a:pt x="7053072" y="673608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C67D2-386D-DD5C-77AF-BFA7176A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20" y="120650"/>
            <a:ext cx="8783559" cy="307777"/>
          </a:xfrm>
        </p:spPr>
        <p:txBody>
          <a:bodyPr/>
          <a:lstStyle/>
          <a:p>
            <a:pPr algn="ctr"/>
            <a:r>
              <a:rPr lang="fr-FR" sz="2000" dirty="0"/>
              <a:t>Physiopathologie de la méningite à méningocoque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FB3716-55DF-0AC7-F9E0-B49C6F7A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039" y="824004"/>
            <a:ext cx="1286462" cy="246221"/>
          </a:xfrm>
          <a:ln w="31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1600" b="1" dirty="0"/>
              <a:t>Colonisation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232A9C71-5635-42B8-7E81-B42FEFC1775E}"/>
              </a:ext>
            </a:extLst>
          </p:cNvPr>
          <p:cNvSpPr txBox="1">
            <a:spLocks/>
          </p:cNvSpPr>
          <p:nvPr/>
        </p:nvSpPr>
        <p:spPr>
          <a:xfrm>
            <a:off x="4638715" y="781787"/>
            <a:ext cx="737199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Sang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2F0F9E25-262D-DE8D-3053-9BC02FCC207A}"/>
              </a:ext>
            </a:extLst>
          </p:cNvPr>
          <p:cNvSpPr txBox="1">
            <a:spLocks/>
          </p:cNvSpPr>
          <p:nvPr/>
        </p:nvSpPr>
        <p:spPr>
          <a:xfrm>
            <a:off x="2592211" y="825094"/>
            <a:ext cx="1342754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Oropharynx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57C3B2D-ACD8-64D3-9A30-F6718A589B2C}"/>
              </a:ext>
            </a:extLst>
          </p:cNvPr>
          <p:cNvSpPr txBox="1">
            <a:spLocks/>
          </p:cNvSpPr>
          <p:nvPr/>
        </p:nvSpPr>
        <p:spPr>
          <a:xfrm>
            <a:off x="4076101" y="1463431"/>
            <a:ext cx="1862431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Méninges, LCR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45D7919-A5F8-0936-03C5-C4D0EEEB648D}"/>
              </a:ext>
            </a:extLst>
          </p:cNvPr>
          <p:cNvSpPr txBox="1">
            <a:spLocks/>
          </p:cNvSpPr>
          <p:nvPr/>
        </p:nvSpPr>
        <p:spPr>
          <a:xfrm>
            <a:off x="5072641" y="1854511"/>
            <a:ext cx="186243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chemeClr val="accent1"/>
                </a:solidFill>
              </a:rPr>
              <a:t>Franchissement BHM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4D5E136-A267-79F6-262F-04C778EB00E2}"/>
              </a:ext>
            </a:extLst>
          </p:cNvPr>
          <p:cNvSpPr txBox="1">
            <a:spLocks/>
          </p:cNvSpPr>
          <p:nvPr/>
        </p:nvSpPr>
        <p:spPr>
          <a:xfrm>
            <a:off x="3390300" y="2204469"/>
            <a:ext cx="3234031" cy="49244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Libération par els macrophages Cytokines 5IL1 et TNF)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012FD99E-D80D-8D9C-D205-3328398302CD}"/>
              </a:ext>
            </a:extLst>
          </p:cNvPr>
          <p:cNvSpPr txBox="1">
            <a:spLocks/>
          </p:cNvSpPr>
          <p:nvPr/>
        </p:nvSpPr>
        <p:spPr>
          <a:xfrm>
            <a:off x="317500" y="3120852"/>
            <a:ext cx="3617464" cy="73866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Altération BHM</a:t>
            </a:r>
          </a:p>
          <a:p>
            <a:pPr algn="ctr"/>
            <a:r>
              <a:rPr lang="fr-FR" sz="1600" b="1" dirty="0"/>
              <a:t>( majoration Perméabilité, thrombose, vascularite)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F26D10B-EBED-ADB9-5E03-0389B88BCF55}"/>
              </a:ext>
            </a:extLst>
          </p:cNvPr>
          <p:cNvSpPr txBox="1">
            <a:spLocks/>
          </p:cNvSpPr>
          <p:nvPr/>
        </p:nvSpPr>
        <p:spPr>
          <a:xfrm>
            <a:off x="3816394" y="2770894"/>
            <a:ext cx="231963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chemeClr val="accent1"/>
                </a:solidFill>
              </a:rPr>
              <a:t>Multiplication bactérienne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D76F566-2154-EB70-CF62-946A64530CA7}"/>
              </a:ext>
            </a:extLst>
          </p:cNvPr>
          <p:cNvSpPr txBox="1">
            <a:spLocks/>
          </p:cNvSpPr>
          <p:nvPr/>
        </p:nvSpPr>
        <p:spPr>
          <a:xfrm>
            <a:off x="6277914" y="3257933"/>
            <a:ext cx="1862431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Afflux de PNN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DFE39B9-ADE3-C59F-23BB-3E81F862C081}"/>
              </a:ext>
            </a:extLst>
          </p:cNvPr>
          <p:cNvSpPr txBox="1">
            <a:spLocks/>
          </p:cNvSpPr>
          <p:nvPr/>
        </p:nvSpPr>
        <p:spPr>
          <a:xfrm>
            <a:off x="2641960" y="4868918"/>
            <a:ext cx="4730708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Baisse du débit sanguin cérébral : Anoxie &amp; Hypoxie)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D985F09-7005-64E4-8C77-871D88C2F9D2}"/>
              </a:ext>
            </a:extLst>
          </p:cNvPr>
          <p:cNvSpPr txBox="1">
            <a:spLocks/>
          </p:cNvSpPr>
          <p:nvPr/>
        </p:nvSpPr>
        <p:spPr>
          <a:xfrm>
            <a:off x="3294823" y="5708090"/>
            <a:ext cx="3362768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Augmentation pression intracrâniennes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261978B1-4398-6D0F-BDB6-1D631FFCC636}"/>
              </a:ext>
            </a:extLst>
          </p:cNvPr>
          <p:cNvSpPr txBox="1">
            <a:spLocks/>
          </p:cNvSpPr>
          <p:nvPr/>
        </p:nvSpPr>
        <p:spPr>
          <a:xfrm>
            <a:off x="4044991" y="4258736"/>
            <a:ext cx="1862431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Œdème cérébrale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A6FF9FC-CD20-3321-3567-14FCB25C0B6B}"/>
              </a:ext>
            </a:extLst>
          </p:cNvPr>
          <p:cNvSpPr txBox="1">
            <a:spLocks/>
          </p:cNvSpPr>
          <p:nvPr/>
        </p:nvSpPr>
        <p:spPr>
          <a:xfrm>
            <a:off x="3289049" y="6522142"/>
            <a:ext cx="3362768" cy="24622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Lésions cérébrales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AA63810-B0EE-A14A-AEAC-C947B8FAFD04}"/>
              </a:ext>
            </a:extLst>
          </p:cNvPr>
          <p:cNvCxnSpPr/>
          <p:nvPr/>
        </p:nvCxnSpPr>
        <p:spPr>
          <a:xfrm>
            <a:off x="1917700" y="947114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DC27EA3-3D62-2C51-3E5C-3DE231B4EB0E}"/>
              </a:ext>
            </a:extLst>
          </p:cNvPr>
          <p:cNvCxnSpPr/>
          <p:nvPr/>
        </p:nvCxnSpPr>
        <p:spPr>
          <a:xfrm>
            <a:off x="4044991" y="947114"/>
            <a:ext cx="539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9294E3F-071D-8242-8673-BCEF5EF15BB9}"/>
              </a:ext>
            </a:extLst>
          </p:cNvPr>
          <p:cNvCxnSpPr/>
          <p:nvPr/>
        </p:nvCxnSpPr>
        <p:spPr>
          <a:xfrm>
            <a:off x="5007314" y="111125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750ACBF-7230-DA4A-7FA7-24510BF3FD78}"/>
              </a:ext>
            </a:extLst>
          </p:cNvPr>
          <p:cNvCxnSpPr/>
          <p:nvPr/>
        </p:nvCxnSpPr>
        <p:spPr>
          <a:xfrm>
            <a:off x="5007314" y="179705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7811E3D-5173-E153-2DCE-AB584D2897A0}"/>
              </a:ext>
            </a:extLst>
          </p:cNvPr>
          <p:cNvCxnSpPr/>
          <p:nvPr/>
        </p:nvCxnSpPr>
        <p:spPr>
          <a:xfrm flipH="1">
            <a:off x="2222500" y="2450690"/>
            <a:ext cx="1041088" cy="565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020DC3E-BCAD-D016-12E8-01D7DBED2AC2}"/>
              </a:ext>
            </a:extLst>
          </p:cNvPr>
          <p:cNvCxnSpPr/>
          <p:nvPr/>
        </p:nvCxnSpPr>
        <p:spPr>
          <a:xfrm>
            <a:off x="6694644" y="2450690"/>
            <a:ext cx="480856" cy="717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3CC9AEE-A27F-217D-0625-CA64C8C2A60F}"/>
              </a:ext>
            </a:extLst>
          </p:cNvPr>
          <p:cNvCxnSpPr/>
          <p:nvPr/>
        </p:nvCxnSpPr>
        <p:spPr>
          <a:xfrm>
            <a:off x="2126232" y="3930650"/>
            <a:ext cx="1808732" cy="451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4F40E23-7BD3-5013-D194-FA2A01CE05B3}"/>
              </a:ext>
            </a:extLst>
          </p:cNvPr>
          <p:cNvCxnSpPr>
            <a:cxnSpLocks/>
          </p:cNvCxnSpPr>
          <p:nvPr/>
        </p:nvCxnSpPr>
        <p:spPr>
          <a:xfrm flipH="1">
            <a:off x="6017449" y="3579289"/>
            <a:ext cx="1158051" cy="80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DDE5908-0768-55FD-60AB-2B2322C7A895}"/>
              </a:ext>
            </a:extLst>
          </p:cNvPr>
          <p:cNvCxnSpPr/>
          <p:nvPr/>
        </p:nvCxnSpPr>
        <p:spPr>
          <a:xfrm>
            <a:off x="4976206" y="461645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F892F62-85C5-5EB8-EE54-4898989CDEDB}"/>
              </a:ext>
            </a:extLst>
          </p:cNvPr>
          <p:cNvCxnSpPr>
            <a:cxnSpLocks/>
          </p:cNvCxnSpPr>
          <p:nvPr/>
        </p:nvCxnSpPr>
        <p:spPr>
          <a:xfrm>
            <a:off x="4976206" y="514985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1C2E5F8-3891-5705-5FFE-84DA4BE14059}"/>
              </a:ext>
            </a:extLst>
          </p:cNvPr>
          <p:cNvCxnSpPr>
            <a:cxnSpLocks/>
          </p:cNvCxnSpPr>
          <p:nvPr/>
        </p:nvCxnSpPr>
        <p:spPr>
          <a:xfrm>
            <a:off x="4976206" y="6048183"/>
            <a:ext cx="0" cy="39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D7311522-18D3-58D5-13DA-8F48CCDA0243}"/>
              </a:ext>
            </a:extLst>
          </p:cNvPr>
          <p:cNvSpPr txBox="1">
            <a:spLocks/>
          </p:cNvSpPr>
          <p:nvPr/>
        </p:nvSpPr>
        <p:spPr>
          <a:xfrm>
            <a:off x="6918816" y="5695530"/>
            <a:ext cx="2009284" cy="507831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>
                <a:solidFill>
                  <a:srgbClr val="FF0000"/>
                </a:solidFill>
              </a:rPr>
              <a:t>- Céphalées</a:t>
            </a:r>
          </a:p>
          <a:p>
            <a:pPr algn="l"/>
            <a:r>
              <a:rPr lang="fr-FR" sz="1100" dirty="0">
                <a:solidFill>
                  <a:srgbClr val="FF0000"/>
                </a:solidFill>
              </a:rPr>
              <a:t>- Vomissement</a:t>
            </a:r>
          </a:p>
          <a:p>
            <a:pPr algn="l"/>
            <a:r>
              <a:rPr lang="fr-FR" sz="1100" dirty="0">
                <a:solidFill>
                  <a:srgbClr val="FF0000"/>
                </a:solidFill>
              </a:rPr>
              <a:t>- Raideur de nuque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50BD18AA-41E1-305E-6BF7-AEE63DFEEA39}"/>
              </a:ext>
            </a:extLst>
          </p:cNvPr>
          <p:cNvSpPr txBox="1">
            <a:spLocks/>
          </p:cNvSpPr>
          <p:nvPr/>
        </p:nvSpPr>
        <p:spPr>
          <a:xfrm>
            <a:off x="6918816" y="6529836"/>
            <a:ext cx="2009284" cy="338554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>
                <a:solidFill>
                  <a:srgbClr val="FF0000"/>
                </a:solidFill>
              </a:rPr>
              <a:t>- Décès</a:t>
            </a:r>
          </a:p>
          <a:p>
            <a:pPr algn="l"/>
            <a:r>
              <a:rPr lang="fr-FR" sz="1100" dirty="0">
                <a:solidFill>
                  <a:srgbClr val="FF0000"/>
                </a:solidFill>
              </a:rPr>
              <a:t>- Séquelles neuro psychique</a:t>
            </a:r>
          </a:p>
        </p:txBody>
      </p:sp>
    </p:spTree>
    <p:extLst>
      <p:ext uri="{BB962C8B-B14F-4D97-AF65-F5344CB8AC3E}">
        <p14:creationId xmlns:p14="http://schemas.microsoft.com/office/powerpoint/2010/main" val="304301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1450</Words>
  <Application>Microsoft Office PowerPoint</Application>
  <PresentationFormat>Personnalisé</PresentationFormat>
  <Paragraphs>318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TimesNewRomanPSMT</vt:lpstr>
      <vt:lpstr>Office Theme</vt:lpstr>
      <vt:lpstr>Méningite et Encéphalite</vt:lpstr>
      <vt:lpstr>Présentation PowerPoint</vt:lpstr>
      <vt:lpstr>Présentation PowerPoint</vt:lpstr>
      <vt:lpstr>Définition</vt:lpstr>
      <vt:lpstr>Agents pathogènes</vt:lpstr>
      <vt:lpstr>Causes de Méningites Purulentes</vt:lpstr>
      <vt:lpstr>Présentation PowerPoint</vt:lpstr>
      <vt:lpstr>Physiopathologie</vt:lpstr>
      <vt:lpstr>Physiopathologie de la méningite à méningocoque</vt:lpstr>
      <vt:lpstr>Syndrome Infectieux</vt:lpstr>
      <vt:lpstr>Syndrome Méningé</vt:lpstr>
      <vt:lpstr>Signe de Brudzinski</vt:lpstr>
      <vt:lpstr>Signe de Kernig</vt:lpstr>
      <vt:lpstr>Syndrome Méningé</vt:lpstr>
      <vt:lpstr>Syndrome Encéphalitique</vt:lpstr>
      <vt:lpstr>Formes « pièges »</vt:lpstr>
      <vt:lpstr>Purpura Fulminans</vt:lpstr>
      <vt:lpstr>Purpura Fulminans</vt:lpstr>
      <vt:lpstr>Purpura Fulminans</vt:lpstr>
      <vt:lpstr>Quelle conduite à tenir en Urgence?</vt:lpstr>
      <vt:lpstr>Examens complémentaires</vt:lpstr>
      <vt:lpstr>Ponction lombaire</vt:lpstr>
      <vt:lpstr>Ponction lombaire</vt:lpstr>
      <vt:lpstr>Ponction lombaire</vt:lpstr>
      <vt:lpstr>Contre Indications et Incidents</vt:lpstr>
      <vt:lpstr>LCR (céphalo rachidien)- LCS (cérébro spinal)</vt:lpstr>
      <vt:lpstr>LCR Normal</vt:lpstr>
      <vt:lpstr>1ère situation: LCR trouble/purulent</vt:lpstr>
      <vt:lpstr>2ème situation: LCR clair</vt:lpstr>
      <vt:lpstr>Méningite purulente (PNN)</vt:lpstr>
      <vt:lpstr>Méningite à Pneumocoque</vt:lpstr>
      <vt:lpstr>Méningite à Méningocoque / Purpura Fulminans</vt:lpstr>
      <vt:lpstr>Méningite à Méningocoque / Purpura Fulminans</vt:lpstr>
      <vt:lpstr>Méningite à Méningocoque / Purpura Fulminans</vt:lpstr>
      <vt:lpstr>Méningite à liquide clair (lymphocytaire)</vt:lpstr>
      <vt:lpstr>Méningite Lymphocytaire</vt:lpstr>
      <vt:lpstr>Méningite à Entérovirus</vt:lpstr>
      <vt:lpstr>Méningo-encéphalite Herpétique</vt:lpstr>
      <vt:lpstr>Méningo-encéphalite à Listeria</vt:lpstr>
      <vt:lpstr>Méningo-encéphalite tuberculeuse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Méningite IDE 2017 MB.pptx</dc:title>
  <dc:creator>sech2208680</dc:creator>
  <cp:lastModifiedBy>Daniel Henrion</cp:lastModifiedBy>
  <cp:revision>3</cp:revision>
  <dcterms:created xsi:type="dcterms:W3CDTF">2022-10-02T16:31:23Z</dcterms:created>
  <dcterms:modified xsi:type="dcterms:W3CDTF">2023-09-18T13:45:20Z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2017-09-12T00:00:00Z</vt:filetime>
  </property>
  <property fmtid="{D5CDD505-2E9C-101B-9397-08002B2CF9AE}" pid="3" name="Creator">
    <vt:lpwstr>PDFCreator 2.2.1.0</vt:lpwstr>
  </property>
  <property fmtid="{D5CDD505-2E9C-101B-9397-08002B2CF9AE}" pid="4" name="LastSaved">
    <vt:filetime>2022-10-02T00:00:00Z</vt:filetime>
  </property>
  <property fmtid="{D5CDD505-2E9C-101B-9397-08002B2CF9AE}" pid="5" name="Producer">
    <vt:lpwstr>PDFCreator 2.2.1.0</vt:lpwstr>
  </property>
</Properties>
</file>