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2" r:id="rId9"/>
    <p:sldId id="264" r:id="rId10"/>
    <p:sldId id="265" r:id="rId11"/>
    <p:sldId id="266" r:id="rId12"/>
    <p:sldId id="287" r:id="rId13"/>
    <p:sldId id="269" r:id="rId14"/>
    <p:sldId id="268" r:id="rId15"/>
    <p:sldId id="270" r:id="rId16"/>
    <p:sldId id="271" r:id="rId17"/>
    <p:sldId id="272" r:id="rId18"/>
    <p:sldId id="273" r:id="rId19"/>
    <p:sldId id="288" r:id="rId20"/>
    <p:sldId id="289" r:id="rId21"/>
    <p:sldId id="290" r:id="rId22"/>
    <p:sldId id="274" r:id="rId23"/>
    <p:sldId id="291" r:id="rId24"/>
    <p:sldId id="275" r:id="rId25"/>
    <p:sldId id="276" r:id="rId26"/>
    <p:sldId id="278" r:id="rId27"/>
    <p:sldId id="279" r:id="rId28"/>
    <p:sldId id="280" r:id="rId29"/>
    <p:sldId id="293" r:id="rId30"/>
    <p:sldId id="292" r:id="rId31"/>
    <p:sldId id="294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038"/>
  </p:normalViewPr>
  <p:slideViewPr>
    <p:cSldViewPr snapToGrid="0" snapToObjects="1">
      <p:cViewPr varScale="1">
        <p:scale>
          <a:sx n="67" d="100"/>
          <a:sy n="67" d="100"/>
        </p:scale>
        <p:origin x="1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2FFA17-509D-6642-A0CC-D954D6EC0E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BB618DB-2457-E442-955B-17675A809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BBC540-FB7E-694D-9CC3-AB0D95436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266D9-DA1B-9249-B19C-C73A694428BA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5897E4-5770-0845-830B-85B1CD3CB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796B46-00E7-4446-9F86-5A2F8C1DB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1F7-5B27-0448-964B-46FB304EBF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682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E7259-2EF9-9346-A496-7E732E025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153A0F5-1EF4-B94D-8785-2C400FF07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467399-D741-854B-85E0-5430C2FBC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266D9-DA1B-9249-B19C-C73A694428BA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4D1D6C-C97F-814A-9202-C4E0716E7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2875CA-0CE1-394E-847A-A8F9BB8B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1F7-5B27-0448-964B-46FB304EBF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617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3131A72-2899-7941-AA0C-DC4B09C940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1CA4BEA-FBCF-1B4A-B38A-BE49751E5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2A5F7E-6DCB-094D-9FA7-50D7A7B2E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266D9-DA1B-9249-B19C-C73A694428BA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74AF6B-E4E1-4043-941F-3528253B0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5A16B5-B10D-4340-B86E-0CF6DCFD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1F7-5B27-0448-964B-46FB304EBF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6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1A9261-07C1-D244-8F7E-E79E49513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E4C3CB-FC97-694C-A8F8-EFDB7AFFC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E89B98-22DC-0B4D-9823-F1F62975A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266D9-DA1B-9249-B19C-C73A694428BA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FF1F75-A861-A646-8FB8-337AC6F0A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04F9CC-38F4-B448-A72E-8937FC30B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1F7-5B27-0448-964B-46FB304EBF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892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1E0C63-E787-6849-9951-FF742CDE6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BFA407-EDE1-C64E-A188-66CEBC1EB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A9B147-F954-604B-A1A2-BFB646EFB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266D9-DA1B-9249-B19C-C73A694428BA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C46E1C-D267-6C43-B59E-514C8E100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6D6F57-08FF-4649-B324-E89694183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1F7-5B27-0448-964B-46FB304EBF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523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BD169D-66F3-D54A-BB87-0A73745B9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09A146-D9AA-8249-B8E1-CF9277B74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FA2F536-0C15-0147-8220-40D1F5FD8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7AE3A0-E46A-754F-BED7-AFA8C287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266D9-DA1B-9249-B19C-C73A694428BA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CB315D-6B95-0B41-8C70-A01DD9D01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A54ACC-5153-0247-9AB8-835F67337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1F7-5B27-0448-964B-46FB304EBF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66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67DB61-AFC7-A244-8003-EDE4F2765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76CB1A-0A6E-004C-BB3B-720856CDE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77EE34-D585-044F-B7C4-5F9164893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53CE3A6-714D-FA48-809E-E41A17B38B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1875994-5D60-C345-9ACF-FB4E678316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9599BCA-ADED-3E47-9A2B-E2A63D00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266D9-DA1B-9249-B19C-C73A694428BA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C9646B6-CF98-2548-8C81-05FE1B61F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6C2193C-02A1-9B44-80A4-8824C830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1F7-5B27-0448-964B-46FB304EBF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334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BB103E-ECC4-3346-955C-12E5A476A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3DFF0D4-37B4-F949-8F2E-90379E363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266D9-DA1B-9249-B19C-C73A694428BA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1F4AC4F-5033-F14F-8BDD-F725F57B6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90BF5F3-1EC4-684A-A48B-B768D807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1F7-5B27-0448-964B-46FB304EBF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201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3A6A321-352A-DA42-88BC-9B4EF2A5A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266D9-DA1B-9249-B19C-C73A694428BA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BE1E49-BFFC-6C47-82D5-C783F261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C67D30-7289-AD40-BE97-4B1993FD6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1F7-5B27-0448-964B-46FB304EBF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353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99906-1D8F-9245-8BE7-2D1C9801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796EE3-0D60-C949-A429-DE8CD11D4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05D5BA-5DC1-A047-B5EE-FB6B05DAA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68999E-B6CE-884E-A5BB-2478F4685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266D9-DA1B-9249-B19C-C73A694428BA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1478BF-E731-F14E-9D87-3B093512A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199EA0-9685-AB41-B31F-926A1E655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1F7-5B27-0448-964B-46FB304EBF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10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B3D8C0-C022-AB4F-ADF4-87D48D8D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676B528-ED66-5D43-A8A6-1AD853CCF7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3FD7A5-EBF9-2747-8E8D-81FBFF20C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6E39D7-4921-7641-8955-4E15BBB0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266D9-DA1B-9249-B19C-C73A694428BA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1AF98E-81BF-664E-831B-5B82895AA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F55457-D55A-594F-9A2B-22E3DF7CE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781F7-5B27-0448-964B-46FB304EBF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95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FA11F09-8EBA-4040-844F-B374CB2FA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7374174-8988-8042-90EC-257BA8D51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FD8CB5-5496-E649-B66F-D150F092C4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266D9-DA1B-9249-B19C-C73A694428BA}" type="datetimeFigureOut">
              <a:rPr lang="fr-FR" smtClean="0"/>
              <a:t>18/09/2023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3FBF2E-311E-7643-8149-E08664CD9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7F2481-1A43-D34E-A6E0-1351BEFAE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781F7-5B27-0448-964B-46FB304EBF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8155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kqcOIRrzAIo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s://www.youtube.com/watch?v=4VxwDMlIoyw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ervice-public.fr/particuliers/vosdroits/R58676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6DB06D-6F0F-E44A-B9D2-68F32DDF9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222" y="871351"/>
            <a:ext cx="9144000" cy="2387600"/>
          </a:xfrm>
        </p:spPr>
        <p:txBody>
          <a:bodyPr/>
          <a:lstStyle/>
          <a:p>
            <a:r>
              <a:rPr lang="fr-FR" b="1" dirty="0">
                <a:latin typeface="+mn-lt"/>
              </a:rPr>
              <a:t>TUBERCULOSE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BB1EFA0-ADE0-B74F-9FA5-7EA3F80AA4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762" y="3258951"/>
            <a:ext cx="10434920" cy="3229069"/>
          </a:xfrm>
        </p:spPr>
        <p:txBody>
          <a:bodyPr>
            <a:normAutofit/>
          </a:bodyPr>
          <a:lstStyle/>
          <a:p>
            <a:r>
              <a:rPr lang="fr-FR" sz="3600" b="1" i="1" dirty="0">
                <a:latin typeface="+mj-lt"/>
              </a:rPr>
              <a:t>Diagnostic et prise en charge </a:t>
            </a:r>
          </a:p>
          <a:p>
            <a:endParaRPr lang="fr-FR" dirty="0"/>
          </a:p>
          <a:p>
            <a:endParaRPr lang="fr-FR" b="1" dirty="0"/>
          </a:p>
          <a:p>
            <a:pPr algn="l"/>
            <a:r>
              <a:rPr lang="fr-FR" b="1" dirty="0"/>
              <a:t>Docteur Laura RUZZA 	                                        	  IFSI Sarrebourg 	</a:t>
            </a:r>
            <a:br>
              <a:rPr lang="fr-FR" b="1" dirty="0"/>
            </a:br>
            <a:r>
              <a:rPr lang="fr-FR" b="1" dirty="0"/>
              <a:t>Assistante spécialiste Pédiatrie		               Vendredi 15 septembre 2023						  	  UE 2.5 S3 </a:t>
            </a:r>
          </a:p>
          <a:p>
            <a:pPr algn="l"/>
            <a:r>
              <a:rPr lang="fr-FR" b="1" dirty="0"/>
              <a:t>                                                                                                Promotion 2022/2025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87C6AC-3E3E-DD48-95B6-51C173B8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60" y="340565"/>
            <a:ext cx="2555723" cy="157788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E354184-3E69-E742-A626-E68914E86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099" y="0"/>
            <a:ext cx="3979986" cy="233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77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CAS CLINIQUE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Comment se pratique un tubage gastrique ? </a:t>
            </a:r>
          </a:p>
          <a:p>
            <a:pPr>
              <a:buFontTx/>
              <a:buChar char="-"/>
            </a:pPr>
            <a:r>
              <a:rPr lang="fr-FR" dirty="0">
                <a:hlinkClick r:id="rId2"/>
              </a:rPr>
              <a:t>https://www.youtube.com/watch?v=kqcOIRrzAIo</a:t>
            </a:r>
            <a:endParaRPr lang="fr-FR" dirty="0"/>
          </a:p>
          <a:p>
            <a:pPr marL="0" indent="0">
              <a:buNone/>
            </a:pPr>
            <a:br>
              <a:rPr lang="fr-FR" dirty="0"/>
            </a:br>
            <a:r>
              <a:rPr lang="fr-FR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8232C6-3BF9-B140-A8DB-95A1D1589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584" y="3102351"/>
            <a:ext cx="4723732" cy="320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CAS CLINIQUE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u="sng" dirty="0"/>
              <a:t>L’examen direct </a:t>
            </a:r>
            <a:r>
              <a:rPr lang="fr-FR" dirty="0"/>
              <a:t>au </a:t>
            </a:r>
            <a:r>
              <a:rPr lang="fr-FR" b="1" u="sng" dirty="0"/>
              <a:t>microscope</a:t>
            </a:r>
            <a:r>
              <a:rPr lang="fr-FR" dirty="0"/>
              <a:t> confirme le diagnostic de tuberculose. Votre patient sera donc hospitalisé pendant une durée de </a:t>
            </a:r>
            <a:r>
              <a:rPr lang="fr-FR" b="1" u="sng" dirty="0"/>
              <a:t>15 jours</a:t>
            </a:r>
            <a:r>
              <a:rPr lang="fr-FR" dirty="0"/>
              <a:t>, le temps de mettre en place les traitements et de s’assurer de la négativation de l’examen direct des crachats.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Pendant ce long séjour, votre patient a longuement réfléchi. Il s’est rappelé qu’il vivait avec un cousin. Il s’inquiète de l’avoir </a:t>
            </a:r>
            <a:r>
              <a:rPr lang="fr-FR" b="1" u="sng" dirty="0"/>
              <a:t>contaminé </a:t>
            </a:r>
            <a:r>
              <a:rPr lang="fr-FR" dirty="0"/>
              <a:t>même s’il n’a </a:t>
            </a:r>
            <a:r>
              <a:rPr lang="fr-FR" b="1" u="sng" dirty="0"/>
              <a:t>aucuns symptômes </a:t>
            </a:r>
            <a:r>
              <a:rPr lang="fr-FR" dirty="0"/>
              <a:t>et vous demande quoi faire au moment de sa sortie… Vous en parlez au médecin qui vous propose de convoquer le cousin pour réaliser un </a:t>
            </a:r>
            <a:r>
              <a:rPr lang="fr-FR" b="1" u="sng" dirty="0"/>
              <a:t>IDR</a:t>
            </a:r>
            <a:r>
              <a:rPr lang="fr-FR" dirty="0"/>
              <a:t> afin de dépister une </a:t>
            </a:r>
            <a:r>
              <a:rPr lang="fr-FR" b="1" u="sng" dirty="0"/>
              <a:t>ITL</a:t>
            </a:r>
            <a:r>
              <a:rPr lang="fr-FR" dirty="0"/>
              <a:t> (infection tuberculeuse latente)</a:t>
            </a:r>
          </a:p>
        </p:txBody>
      </p:sp>
    </p:spTree>
    <p:extLst>
      <p:ext uri="{BB962C8B-B14F-4D97-AF65-F5344CB8AC3E}">
        <p14:creationId xmlns:p14="http://schemas.microsoft.com/office/powerpoint/2010/main" val="2760993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CAS CLINIQUE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Comment se réalise un IDR ? </a:t>
            </a:r>
          </a:p>
          <a:p>
            <a:pPr marL="0" indent="0">
              <a:buNone/>
            </a:pPr>
            <a:r>
              <a:rPr lang="fr-FR" sz="2000" dirty="0"/>
              <a:t>Injection intradermique de 0,1 </a:t>
            </a:r>
            <a:r>
              <a:rPr lang="fr-FR" sz="2000" dirty="0" err="1"/>
              <a:t>mL</a:t>
            </a:r>
            <a:r>
              <a:rPr lang="fr-FR" sz="2000" dirty="0"/>
              <a:t> (5 UI de tuberculine = </a:t>
            </a:r>
            <a:r>
              <a:rPr lang="fr-FR" sz="2000" dirty="0" err="1"/>
              <a:t>Tubertest</a:t>
            </a:r>
            <a:r>
              <a:rPr lang="fr-FR" sz="2000" dirty="0"/>
              <a:t>) puis lecture à 72h </a:t>
            </a:r>
            <a:br>
              <a:rPr lang="fr-FR" sz="2000" dirty="0"/>
            </a:br>
            <a:br>
              <a:rPr lang="fr-FR" sz="2000" dirty="0"/>
            </a:br>
            <a:r>
              <a:rPr lang="fr-FR" sz="2000" dirty="0"/>
              <a:t>	</a:t>
            </a:r>
            <a:r>
              <a:rPr lang="fr-FR" sz="2000" b="1" i="1" u="sng" dirty="0"/>
              <a:t>Critères statiques </a:t>
            </a:r>
            <a:r>
              <a:rPr lang="fr-FR" sz="2000" dirty="0"/>
              <a:t>			</a:t>
            </a:r>
            <a:r>
              <a:rPr lang="fr-FR" sz="2000" b="1" i="1" u="sng" dirty="0"/>
              <a:t>Critères dynamiques</a:t>
            </a:r>
            <a:br>
              <a:rPr lang="fr-FR" sz="2000" dirty="0"/>
            </a:br>
            <a:r>
              <a:rPr lang="fr-FR" sz="2000" dirty="0"/>
              <a:t>	Anergie 					↑du ⌀ de l’induration &gt; ou = à </a:t>
            </a:r>
            <a:r>
              <a:rPr lang="fr-FR" sz="2000" b="1" dirty="0"/>
              <a:t>10 mm </a:t>
            </a:r>
            <a:r>
              <a:rPr lang="fr-FR" sz="2000" dirty="0"/>
              <a:t>entre</a:t>
            </a:r>
            <a:br>
              <a:rPr lang="fr-FR" sz="2000" dirty="0"/>
            </a:br>
            <a:r>
              <a:rPr lang="fr-FR" sz="2000" dirty="0"/>
              <a:t>	</a:t>
            </a:r>
            <a:r>
              <a:rPr lang="fr-FR" sz="2000" b="1" dirty="0"/>
              <a:t>&gt; ou = 5 mm </a:t>
            </a:r>
            <a:r>
              <a:rPr lang="fr-FR" sz="2000" dirty="0"/>
              <a:t>: positif 			2 IDR à </a:t>
            </a:r>
            <a:r>
              <a:rPr lang="fr-FR" sz="2000" b="1" dirty="0"/>
              <a:t>2 mois </a:t>
            </a:r>
            <a:r>
              <a:rPr lang="fr-FR" sz="2000" dirty="0"/>
              <a:t>d’intervalle </a:t>
            </a:r>
            <a:br>
              <a:rPr lang="fr-FR" sz="2000" dirty="0"/>
            </a:br>
            <a:r>
              <a:rPr lang="fr-FR" sz="2000" dirty="0"/>
              <a:t>	(non vacciné BCG)			= </a:t>
            </a:r>
            <a:r>
              <a:rPr lang="fr-FR" sz="2000" b="1" dirty="0"/>
              <a:t>virage tuberculinique </a:t>
            </a:r>
            <a:br>
              <a:rPr lang="fr-FR" sz="2000" dirty="0"/>
            </a:br>
            <a:r>
              <a:rPr lang="fr-FR" sz="2000" dirty="0"/>
              <a:t>	</a:t>
            </a:r>
            <a:r>
              <a:rPr lang="fr-FR" sz="2000" b="1" dirty="0"/>
              <a:t>&gt; ou = 10 mm </a:t>
            </a:r>
            <a:r>
              <a:rPr lang="fr-FR" sz="2000" dirty="0"/>
              <a:t>: suspicion ITL</a:t>
            </a:r>
            <a:br>
              <a:rPr lang="fr-FR" sz="2000" dirty="0"/>
            </a:br>
            <a:r>
              <a:rPr lang="fr-FR" sz="2000" dirty="0"/>
              <a:t>	(non vacciné BCG ou &gt; 10 ans) </a:t>
            </a:r>
            <a:br>
              <a:rPr lang="fr-FR" sz="2000" dirty="0"/>
            </a:br>
            <a:r>
              <a:rPr lang="fr-FR" sz="2000" dirty="0"/>
              <a:t>	</a:t>
            </a:r>
            <a:r>
              <a:rPr lang="fr-FR" sz="2000" b="1" dirty="0"/>
              <a:t>&gt; ou = 15 mm ou phlyctène </a:t>
            </a:r>
            <a:r>
              <a:rPr lang="fr-FR" sz="2000" dirty="0"/>
              <a:t>: ITL  </a:t>
            </a:r>
            <a:br>
              <a:rPr lang="fr-FR" sz="2000" dirty="0"/>
            </a:br>
            <a:r>
              <a:rPr lang="fr-FR" sz="2000" dirty="0"/>
              <a:t>	(non vacciné BCG ou &gt; 10 ans  	</a:t>
            </a:r>
          </a:p>
          <a:p>
            <a:pPr marL="0" indent="0">
              <a:buNone/>
            </a:pPr>
            <a:endParaRPr lang="fr-FR" dirty="0">
              <a:hlinkClick r:id="rId2"/>
            </a:endParaRPr>
          </a:p>
          <a:p>
            <a:pPr marL="0" indent="0">
              <a:buNone/>
            </a:pPr>
            <a:r>
              <a:rPr lang="fr-FR" sz="2400" dirty="0">
                <a:hlinkClick r:id="rId2"/>
              </a:rPr>
              <a:t>https://www.youtube.com/watch?v=4VxwDMlIoyw</a:t>
            </a:r>
            <a:br>
              <a:rPr lang="fr-FR" dirty="0"/>
            </a:br>
            <a:r>
              <a:rPr lang="fr-FR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F955E6-7C64-E549-A7AB-586BEE5E3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012" y="3936884"/>
            <a:ext cx="4101402" cy="269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 GÉNÉRALITÉS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712116" cy="4527049"/>
          </a:xfrm>
        </p:spPr>
        <p:txBody>
          <a:bodyPr>
            <a:normAutofit lnSpcReduction="10000"/>
          </a:bodyPr>
          <a:lstStyle/>
          <a:p>
            <a:r>
              <a:rPr lang="fr-FR" dirty="0"/>
              <a:t>Maladie</a:t>
            </a:r>
            <a:r>
              <a:rPr lang="fr-FR" b="1" u="sng" dirty="0"/>
              <a:t> infectieuse </a:t>
            </a:r>
            <a:r>
              <a:rPr lang="fr-FR" dirty="0"/>
              <a:t>à </a:t>
            </a:r>
            <a:r>
              <a:rPr lang="fr-FR" b="1" u="sng" dirty="0"/>
              <a:t>transmission aérienne interhumaine </a:t>
            </a:r>
          </a:p>
          <a:p>
            <a:r>
              <a:rPr lang="fr-FR" b="1" u="sng" dirty="0"/>
              <a:t>Mycobactéries</a:t>
            </a:r>
            <a:r>
              <a:rPr lang="fr-FR" dirty="0"/>
              <a:t> : groupe </a:t>
            </a:r>
            <a:r>
              <a:rPr lang="fr-FR" dirty="0" err="1"/>
              <a:t>Mycobacterium</a:t>
            </a:r>
            <a:r>
              <a:rPr lang="fr-FR" dirty="0"/>
              <a:t> </a:t>
            </a:r>
            <a:r>
              <a:rPr lang="fr-FR" dirty="0" err="1"/>
              <a:t>Tuberculosis</a:t>
            </a:r>
            <a:r>
              <a:rPr lang="fr-FR" dirty="0"/>
              <a:t> </a:t>
            </a:r>
            <a:r>
              <a:rPr lang="fr-FR" dirty="0" err="1"/>
              <a:t>Complex</a:t>
            </a:r>
            <a:r>
              <a:rPr lang="fr-FR" dirty="0"/>
              <a:t> (MTBC), 7 espèces dont </a:t>
            </a:r>
            <a:r>
              <a:rPr lang="fr-FR" dirty="0" err="1"/>
              <a:t>Mycobacterium</a:t>
            </a:r>
            <a:r>
              <a:rPr lang="fr-FR" dirty="0"/>
              <a:t> </a:t>
            </a:r>
            <a:r>
              <a:rPr lang="fr-FR" dirty="0" err="1"/>
              <a:t>tuberculosis</a:t>
            </a:r>
            <a:r>
              <a:rPr lang="fr-FR" dirty="0"/>
              <a:t> ou </a:t>
            </a:r>
            <a:r>
              <a:rPr lang="fr-FR" b="1" u="sng" dirty="0"/>
              <a:t>Bacille de Koch (BK) </a:t>
            </a:r>
            <a:r>
              <a:rPr lang="fr-FR" dirty="0"/>
              <a:t>95% des cas </a:t>
            </a:r>
          </a:p>
          <a:p>
            <a:r>
              <a:rPr lang="fr-FR" dirty="0"/>
              <a:t>Bacille </a:t>
            </a:r>
            <a:r>
              <a:rPr lang="fr-FR" dirty="0" err="1"/>
              <a:t>Acido</a:t>
            </a:r>
            <a:r>
              <a:rPr lang="fr-FR" dirty="0"/>
              <a:t> </a:t>
            </a:r>
            <a:r>
              <a:rPr lang="fr-FR" dirty="0" err="1"/>
              <a:t>Alcoolo-Résistant</a:t>
            </a:r>
            <a:r>
              <a:rPr lang="fr-FR" dirty="0"/>
              <a:t> </a:t>
            </a:r>
            <a:r>
              <a:rPr lang="fr-FR" b="1" u="sng" dirty="0"/>
              <a:t>(BAAR) </a:t>
            </a:r>
            <a:r>
              <a:rPr lang="fr-FR" dirty="0"/>
              <a:t>au microscope </a:t>
            </a:r>
          </a:p>
          <a:p>
            <a:r>
              <a:rPr lang="fr-FR" b="1" u="sng" dirty="0"/>
              <a:t>Maladie infectieuse endémo épidémique</a:t>
            </a:r>
            <a:r>
              <a:rPr lang="fr-FR" dirty="0"/>
              <a:t>, 3 </a:t>
            </a:r>
            <a:r>
              <a:rPr lang="fr-FR" dirty="0" err="1"/>
              <a:t>ème</a:t>
            </a:r>
            <a:r>
              <a:rPr lang="fr-FR" dirty="0"/>
              <a:t> cause de mortalité dans le monde : ++ Afrique subsaharienne, Asie et Pays d’Europe Centrale et de l’Est, Amérique Latine </a:t>
            </a:r>
          </a:p>
          <a:p>
            <a:r>
              <a:rPr lang="fr-FR" dirty="0"/>
              <a:t>France : 5000 cas/an ++ </a:t>
            </a:r>
            <a:r>
              <a:rPr lang="fr-FR" b="1" u="sng" dirty="0" err="1"/>
              <a:t>île-de-France</a:t>
            </a:r>
            <a:r>
              <a:rPr lang="fr-FR" dirty="0"/>
              <a:t>, Mayotte et Guyane </a:t>
            </a:r>
          </a:p>
          <a:p>
            <a:r>
              <a:rPr lang="fr-FR" dirty="0"/>
              <a:t>Émergence de </a:t>
            </a:r>
            <a:r>
              <a:rPr lang="fr-FR" b="1" u="sng" dirty="0" err="1"/>
              <a:t>multirésistance</a:t>
            </a:r>
            <a:r>
              <a:rPr lang="fr-FR" b="1" u="sng" dirty="0"/>
              <a:t> </a:t>
            </a:r>
            <a:r>
              <a:rPr lang="fr-FR" dirty="0"/>
              <a:t>vis-à-vis des antituberculeux de 1</a:t>
            </a:r>
            <a:r>
              <a:rPr lang="fr-FR" baseline="30000" dirty="0"/>
              <a:t>ère</a:t>
            </a:r>
            <a:r>
              <a:rPr lang="fr-FR" dirty="0"/>
              <a:t> ligne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6664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 GÉNÉRALITÉS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u="sng" dirty="0"/>
              <a:t>Facteurs de risques importants : </a:t>
            </a:r>
          </a:p>
          <a:p>
            <a:pPr marL="0" indent="0">
              <a:buNone/>
            </a:pPr>
            <a:r>
              <a:rPr lang="fr-FR" dirty="0"/>
              <a:t>	- Dénutrition </a:t>
            </a:r>
          </a:p>
          <a:p>
            <a:pPr marL="0" indent="0">
              <a:buNone/>
            </a:pPr>
            <a:r>
              <a:rPr lang="fr-FR" dirty="0"/>
              <a:t>	- Sujet âgé</a:t>
            </a:r>
          </a:p>
          <a:p>
            <a:pPr marL="0" indent="0">
              <a:buNone/>
            </a:pPr>
            <a:r>
              <a:rPr lang="fr-FR" dirty="0"/>
              <a:t>	- Les conditions socio économiques défavorables (milieu carcéral)</a:t>
            </a:r>
          </a:p>
          <a:p>
            <a:pPr marL="0" indent="0">
              <a:buNone/>
            </a:pPr>
            <a:r>
              <a:rPr lang="fr-FR" dirty="0"/>
              <a:t>	- L’émigration en provenance des zones de forte endémie </a:t>
            </a:r>
          </a:p>
          <a:p>
            <a:pPr marL="0" indent="0">
              <a:buNone/>
            </a:pPr>
            <a:r>
              <a:rPr lang="fr-FR" dirty="0"/>
              <a:t>	- Une immunodépression acquise (VIH/SIDA)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1004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 GÉNÉRALITÉS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BK attaque les </a:t>
            </a:r>
            <a:r>
              <a:rPr lang="fr-FR" b="1" u="sng" dirty="0"/>
              <a:t>macrophages pulmonaires </a:t>
            </a:r>
          </a:p>
          <a:p>
            <a:pPr marL="0" indent="0">
              <a:buNone/>
            </a:pPr>
            <a:r>
              <a:rPr lang="fr-FR" dirty="0"/>
              <a:t>	-  Histologie : </a:t>
            </a:r>
            <a:r>
              <a:rPr lang="fr-FR" b="1" u="sng" dirty="0"/>
              <a:t>granulome </a:t>
            </a:r>
            <a:r>
              <a:rPr lang="fr-FR" dirty="0" err="1"/>
              <a:t>épithélloide</a:t>
            </a:r>
            <a:r>
              <a:rPr lang="fr-FR" dirty="0"/>
              <a:t> et </a:t>
            </a:r>
            <a:r>
              <a:rPr lang="fr-FR" dirty="0" err="1"/>
              <a:t>giganto-cellulaire</a:t>
            </a:r>
            <a:r>
              <a:rPr lang="fr-FR" dirty="0"/>
              <a:t> avec nécrose caséeuse </a:t>
            </a:r>
          </a:p>
          <a:p>
            <a:pPr marL="0" indent="0">
              <a:buNone/>
            </a:pPr>
            <a:r>
              <a:rPr lang="fr-FR" dirty="0"/>
              <a:t>	- involution et </a:t>
            </a:r>
            <a:r>
              <a:rPr lang="fr-FR" b="1" u="sng" dirty="0"/>
              <a:t>calcification</a:t>
            </a:r>
            <a:r>
              <a:rPr lang="fr-FR" dirty="0"/>
              <a:t> ou </a:t>
            </a:r>
            <a:r>
              <a:rPr lang="fr-FR" b="1" u="sng" dirty="0"/>
              <a:t>caverne </a:t>
            </a:r>
            <a:r>
              <a:rPr lang="fr-FR" dirty="0"/>
              <a:t>(Lymphocytes </a:t>
            </a:r>
            <a:r>
              <a:rPr lang="fr-FR" dirty="0" err="1"/>
              <a:t>T</a:t>
            </a:r>
            <a:r>
              <a:rPr lang="fr-FR" dirty="0"/>
              <a:t>) </a:t>
            </a:r>
          </a:p>
          <a:p>
            <a:pPr marL="0" indent="0">
              <a:buNone/>
            </a:pPr>
            <a:r>
              <a:rPr lang="fr-FR" dirty="0"/>
              <a:t>	- « quiescent »</a:t>
            </a:r>
          </a:p>
          <a:p>
            <a:pPr marL="0" indent="0">
              <a:buNone/>
            </a:pPr>
            <a:r>
              <a:rPr lang="fr-FR" dirty="0"/>
              <a:t>	- rupture et dissémination </a:t>
            </a:r>
          </a:p>
          <a:p>
            <a:pPr marL="0" indent="0">
              <a:buNone/>
            </a:pPr>
            <a:r>
              <a:rPr lang="fr-FR" dirty="0"/>
              <a:t>	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AAD9BB-8BEC-2A4C-82B0-8779505A8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531" y="3810022"/>
            <a:ext cx="3746269" cy="26725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3261B3-CAF5-CA43-A479-3042BDC90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109" y="-5108"/>
            <a:ext cx="3715190" cy="23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8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 GÉNÉRALITÉS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Histoire naturelle de la tuberculose humaine après contamination	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	-  Primo infection (1/3)</a:t>
            </a:r>
            <a:br>
              <a:rPr lang="fr-FR" dirty="0"/>
            </a:br>
            <a:r>
              <a:rPr lang="fr-FR" dirty="0"/>
              <a:t>                        ↘︎ </a:t>
            </a:r>
            <a:r>
              <a:rPr lang="fr-FR" b="1" u="sng" dirty="0"/>
              <a:t>Tuberculose Primaire </a:t>
            </a:r>
          </a:p>
          <a:p>
            <a:pPr marL="0" indent="0">
              <a:buNone/>
            </a:pPr>
            <a:r>
              <a:rPr lang="fr-FR" dirty="0"/>
              <a:t>	             ↘︎ </a:t>
            </a:r>
            <a:r>
              <a:rPr lang="fr-FR" b="1" u="sng" dirty="0"/>
              <a:t>ITL</a:t>
            </a:r>
            <a:r>
              <a:rPr lang="fr-FR" dirty="0"/>
              <a:t> (infection tuberculeuse latente) </a:t>
            </a:r>
            <a:br>
              <a:rPr lang="fr-FR" dirty="0"/>
            </a:br>
            <a:r>
              <a:rPr lang="fr-FR" dirty="0"/>
              <a:t>		  ↘︎ Guérison </a:t>
            </a:r>
          </a:p>
          <a:p>
            <a:pPr marL="0" indent="0">
              <a:buNone/>
            </a:pPr>
            <a:r>
              <a:rPr lang="fr-FR" dirty="0"/>
              <a:t>             - </a:t>
            </a:r>
            <a:r>
              <a:rPr lang="fr-FR" b="1" u="sng" dirty="0"/>
              <a:t>Non infecté (2/3) </a:t>
            </a:r>
          </a:p>
          <a:p>
            <a:pPr marL="0" indent="0">
              <a:buNone/>
            </a:pPr>
            <a:r>
              <a:rPr lang="fr-FR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774007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 DIAGNOSTIC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16244" cy="4608426"/>
          </a:xfrm>
        </p:spPr>
        <p:txBody>
          <a:bodyPr>
            <a:normAutofit fontScale="92500"/>
          </a:bodyPr>
          <a:lstStyle/>
          <a:p>
            <a:r>
              <a:rPr lang="fr-FR" b="1" u="sng" dirty="0"/>
              <a:t>Primo infection tuberculeuse </a:t>
            </a:r>
            <a:r>
              <a:rPr lang="fr-FR" dirty="0"/>
              <a:t>	</a:t>
            </a:r>
          </a:p>
          <a:p>
            <a:pPr marL="0" indent="0">
              <a:buNone/>
            </a:pPr>
            <a:r>
              <a:rPr lang="fr-FR" dirty="0"/>
              <a:t>	- Incubation </a:t>
            </a:r>
            <a:r>
              <a:rPr lang="fr-FR" b="1" u="sng" dirty="0"/>
              <a:t>1 à 3 mois </a:t>
            </a:r>
            <a:br>
              <a:rPr lang="fr-FR" dirty="0"/>
            </a:br>
            <a:r>
              <a:rPr lang="fr-FR" dirty="0"/>
              <a:t>	- asymptomatique </a:t>
            </a:r>
          </a:p>
          <a:p>
            <a:pPr marL="0" indent="0">
              <a:buNone/>
            </a:pPr>
            <a:r>
              <a:rPr lang="fr-FR" dirty="0"/>
              <a:t>	- Examens complémentaires : imagerie, IDR, </a:t>
            </a:r>
            <a:r>
              <a:rPr lang="fr-FR" b="1" u="sng" dirty="0"/>
              <a:t>Test IFN Gamma </a:t>
            </a:r>
            <a:br>
              <a:rPr lang="fr-FR" dirty="0"/>
            </a:br>
            <a:r>
              <a:rPr lang="fr-FR" dirty="0"/>
              <a:t>              (prise de sang, non influencée par la vaccination BCG)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→ pas de développement de la maladie dans </a:t>
            </a:r>
            <a:r>
              <a:rPr lang="fr-FR" b="1" u="sng" dirty="0"/>
              <a:t>90%</a:t>
            </a:r>
            <a:r>
              <a:rPr lang="fr-FR" dirty="0"/>
              <a:t> des cas en absence d’immunodépression ou évolution vers une </a:t>
            </a:r>
            <a:r>
              <a:rPr lang="fr-FR" b="1" u="sng" dirty="0"/>
              <a:t>ITL </a:t>
            </a:r>
            <a:r>
              <a:rPr lang="fr-FR" dirty="0"/>
              <a:t>(infection tuberculeuse latente)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→ possibles séquelles radiologiques </a:t>
            </a:r>
            <a:r>
              <a:rPr lang="fr-FR" b="1" u="sng" dirty="0"/>
              <a:t>(calcifications) </a:t>
            </a:r>
          </a:p>
        </p:txBody>
      </p:sp>
    </p:spTree>
    <p:extLst>
      <p:ext uri="{BB962C8B-B14F-4D97-AF65-F5344CB8AC3E}">
        <p14:creationId xmlns:p14="http://schemas.microsoft.com/office/powerpoint/2010/main" val="1797225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 DIAGNOSTIC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4765"/>
            <a:ext cx="11000874" cy="5233235"/>
          </a:xfrm>
        </p:spPr>
        <p:txBody>
          <a:bodyPr>
            <a:noAutofit/>
          </a:bodyPr>
          <a:lstStyle/>
          <a:p>
            <a:r>
              <a:rPr lang="fr-FR" sz="2400" b="1" u="sng" dirty="0"/>
              <a:t>Tuberculose maladie </a:t>
            </a:r>
          </a:p>
          <a:p>
            <a:pPr marL="0" indent="0">
              <a:buNone/>
            </a:pPr>
            <a:r>
              <a:rPr lang="fr-FR" sz="2400" dirty="0"/>
              <a:t>	- </a:t>
            </a:r>
            <a:r>
              <a:rPr lang="fr-FR" sz="2400" b="1" u="sng" dirty="0"/>
              <a:t>symptomatique </a:t>
            </a:r>
            <a:r>
              <a:rPr lang="fr-FR" sz="2400" dirty="0"/>
              <a:t> (AEG, toux, douleurs) </a:t>
            </a:r>
            <a:br>
              <a:rPr lang="fr-FR" sz="2400" dirty="0"/>
            </a:br>
            <a:r>
              <a:rPr lang="fr-FR" sz="2400" dirty="0"/>
              <a:t>	- Examens complémentaires : </a:t>
            </a:r>
            <a:r>
              <a:rPr lang="fr-FR" sz="2400" b="1" u="sng" dirty="0"/>
              <a:t>imagerie, bactériologie = certitude</a:t>
            </a:r>
            <a:br>
              <a:rPr lang="fr-FR" sz="2400" b="1" u="sng" dirty="0"/>
            </a:br>
            <a:r>
              <a:rPr lang="fr-FR" sz="2400" b="1" dirty="0"/>
              <a:t>			</a:t>
            </a:r>
            <a:r>
              <a:rPr lang="fr-FR" sz="2400" dirty="0"/>
              <a:t> → </a:t>
            </a:r>
            <a:r>
              <a:rPr lang="fr-FR" sz="2400" b="1" u="sng" dirty="0"/>
              <a:t>ECBC</a:t>
            </a:r>
            <a:r>
              <a:rPr lang="fr-FR" sz="2400" dirty="0"/>
              <a:t> (examen </a:t>
            </a:r>
            <a:r>
              <a:rPr lang="fr-FR" sz="2400" dirty="0" err="1"/>
              <a:t>cytobatériologique</a:t>
            </a:r>
            <a:r>
              <a:rPr lang="fr-FR" sz="2400" dirty="0"/>
              <a:t> des crachats)</a:t>
            </a:r>
            <a:br>
              <a:rPr lang="fr-FR" sz="2400" dirty="0"/>
            </a:br>
            <a:r>
              <a:rPr lang="fr-FR" sz="2400" dirty="0"/>
              <a:t>                                           3j de suite </a:t>
            </a:r>
            <a:br>
              <a:rPr lang="fr-FR" sz="2400" dirty="0"/>
            </a:br>
            <a:r>
              <a:rPr lang="fr-FR" sz="2400" dirty="0"/>
              <a:t> 			 → </a:t>
            </a:r>
            <a:r>
              <a:rPr lang="fr-FR" sz="2400" b="1" u="sng" dirty="0"/>
              <a:t>Tubage gastrique </a:t>
            </a:r>
            <a:r>
              <a:rPr lang="fr-FR" sz="2400" dirty="0"/>
              <a:t>le matin à jeun 3j de suite </a:t>
            </a:r>
            <a:r>
              <a:rPr lang="fr-FR" sz="2400" b="1" u="sng" dirty="0"/>
              <a:t>SI </a:t>
            </a:r>
            <a:br>
              <a:rPr lang="fr-FR" sz="2400" dirty="0"/>
            </a:br>
            <a:r>
              <a:rPr lang="fr-FR" sz="2400" dirty="0"/>
              <a:t>                                        pas d’expectorations </a:t>
            </a:r>
            <a:br>
              <a:rPr lang="fr-FR" sz="2400" dirty="0"/>
            </a:br>
            <a:r>
              <a:rPr lang="fr-FR" sz="2400" dirty="0"/>
              <a:t> 			 → </a:t>
            </a:r>
            <a:r>
              <a:rPr lang="fr-FR" sz="2400" b="1" u="sng" dirty="0"/>
              <a:t>LBA </a:t>
            </a:r>
            <a:r>
              <a:rPr lang="fr-FR" sz="2400" dirty="0"/>
              <a:t>(lavage broncho alvéolaire) si nécessaire </a:t>
            </a:r>
          </a:p>
          <a:p>
            <a:pPr marL="0" indent="0">
              <a:buNone/>
            </a:pPr>
            <a:r>
              <a:rPr lang="fr-FR" sz="2400" b="1" u="sng" dirty="0"/>
              <a:t>PUIS </a:t>
            </a:r>
            <a:r>
              <a:rPr lang="fr-FR" sz="2400" dirty="0"/>
              <a:t>examen microscopique (examen direct, PCR), cultures (3-4 semaines), </a:t>
            </a:r>
            <a:r>
              <a:rPr lang="fr-FR" sz="2400" b="1" u="sng" dirty="0"/>
              <a:t>antibiogramme</a:t>
            </a:r>
            <a:r>
              <a:rPr lang="fr-FR" sz="2400" dirty="0"/>
              <a:t> et histologie </a:t>
            </a:r>
            <a:br>
              <a:rPr lang="fr-FR" sz="2400" dirty="0"/>
            </a:br>
            <a:endParaRPr lang="fr-FR" sz="2400" dirty="0"/>
          </a:p>
          <a:p>
            <a:pPr marL="0" indent="0">
              <a:buNone/>
            </a:pPr>
            <a:r>
              <a:rPr lang="fr-FR" sz="2400" dirty="0"/>
              <a:t>→ Si non traitée </a:t>
            </a:r>
            <a:r>
              <a:rPr lang="fr-FR" sz="2400" u="sng" dirty="0"/>
              <a:t>: </a:t>
            </a:r>
            <a:r>
              <a:rPr lang="fr-FR" sz="2400" b="1" u="sng" dirty="0"/>
              <a:t>MORTELLE </a:t>
            </a:r>
            <a:r>
              <a:rPr lang="fr-FR" sz="2400" dirty="0"/>
              <a:t>(50%), guérison spontanée (25%), évolution chronique (25%) et </a:t>
            </a:r>
            <a:r>
              <a:rPr lang="fr-FR" sz="2400" b="1" u="sng" dirty="0"/>
              <a:t>COMPLICATIONS</a:t>
            </a:r>
            <a:r>
              <a:rPr lang="fr-FR" sz="2400" dirty="0"/>
              <a:t> avec </a:t>
            </a:r>
            <a:r>
              <a:rPr lang="fr-FR" sz="2400" b="1" u="sng" dirty="0"/>
              <a:t>DISSÉMINATIONS </a:t>
            </a:r>
            <a:r>
              <a:rPr lang="fr-FR" sz="2400" u="sng" dirty="0"/>
              <a:t>(</a:t>
            </a:r>
            <a:r>
              <a:rPr lang="fr-FR" sz="2400" dirty="0"/>
              <a:t>ganglions, os, </a:t>
            </a:r>
            <a:r>
              <a:rPr lang="fr-FR" sz="2400" dirty="0" err="1"/>
              <a:t>neuroméningé</a:t>
            </a:r>
            <a:r>
              <a:rPr lang="fr-FR" sz="2400" dirty="0"/>
              <a:t>, séreuses, digestif, ORL) </a:t>
            </a:r>
            <a:endParaRPr lang="fr-FR" sz="2400" b="1" u="sng" dirty="0"/>
          </a:p>
        </p:txBody>
      </p:sp>
    </p:spTree>
    <p:extLst>
      <p:ext uri="{BB962C8B-B14F-4D97-AF65-F5344CB8AC3E}">
        <p14:creationId xmlns:p14="http://schemas.microsoft.com/office/powerpoint/2010/main" val="3149656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 DIAGNOSTIC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662"/>
            <a:ext cx="11000874" cy="5233235"/>
          </a:xfrm>
        </p:spPr>
        <p:txBody>
          <a:bodyPr>
            <a:noAutofit/>
          </a:bodyPr>
          <a:lstStyle/>
          <a:p>
            <a:r>
              <a:rPr lang="fr-FR" sz="2400" b="1" u="sng" dirty="0"/>
              <a:t>Tuberculose miliaire :  </a:t>
            </a:r>
            <a:br>
              <a:rPr lang="fr-FR" sz="2400" b="1" u="sng" dirty="0"/>
            </a:br>
            <a:r>
              <a:rPr lang="fr-FR" sz="2400" dirty="0"/>
              <a:t>	- peu après la </a:t>
            </a:r>
            <a:r>
              <a:rPr lang="fr-FR" sz="2400" dirty="0" err="1"/>
              <a:t>primoinfection</a:t>
            </a:r>
            <a:r>
              <a:rPr lang="fr-FR" sz="2400" dirty="0"/>
              <a:t> (dissémination par voie hématogène) ou phase</a:t>
            </a:r>
            <a:br>
              <a:rPr lang="fr-FR" sz="2400" dirty="0"/>
            </a:br>
            <a:r>
              <a:rPr lang="fr-FR" sz="2400" dirty="0"/>
              <a:t>	terminale d’une tuberculose chronique non traitée </a:t>
            </a:r>
            <a:br>
              <a:rPr lang="fr-FR" sz="2400" dirty="0"/>
            </a:br>
            <a:r>
              <a:rPr lang="fr-FR" sz="2400" dirty="0"/>
              <a:t>		 → poumon, rein, foie, </a:t>
            </a:r>
            <a:r>
              <a:rPr lang="fr-FR" sz="2400" dirty="0" err="1"/>
              <a:t>rate,méninges</a:t>
            </a:r>
            <a:r>
              <a:rPr lang="fr-FR" sz="2400" dirty="0"/>
              <a:t>, os, péricarde    </a:t>
            </a:r>
            <a:endParaRPr lang="fr-FR" sz="2400" b="1" u="sng" dirty="0"/>
          </a:p>
          <a:p>
            <a:pPr marL="0" indent="0">
              <a:buNone/>
            </a:pPr>
            <a:r>
              <a:rPr lang="fr-FR" sz="2400" dirty="0"/>
              <a:t>	- </a:t>
            </a:r>
            <a:r>
              <a:rPr lang="fr-FR" sz="2400" b="1" u="sng" dirty="0"/>
              <a:t>symptomatique </a:t>
            </a:r>
            <a:r>
              <a:rPr lang="fr-FR" sz="2400" dirty="0"/>
              <a:t> (AEG, toux, douleurs, détresse respiratoire, signes neuro) </a:t>
            </a:r>
            <a:br>
              <a:rPr lang="fr-FR" sz="2400" dirty="0"/>
            </a:br>
            <a:r>
              <a:rPr lang="fr-FR" sz="2400" dirty="0"/>
              <a:t>	- Examens complémentaires : </a:t>
            </a:r>
            <a:r>
              <a:rPr lang="fr-FR" sz="2400" b="1" u="sng" dirty="0"/>
              <a:t>imagerie, bactériologie = certitude, </a:t>
            </a:r>
            <a:r>
              <a:rPr lang="fr-FR" sz="2400" dirty="0"/>
              <a:t>perturbation </a:t>
            </a:r>
            <a:br>
              <a:rPr lang="fr-FR" sz="2400" dirty="0"/>
            </a:br>
            <a:r>
              <a:rPr lang="fr-FR" sz="2400" dirty="0"/>
              <a:t>	du bilan biologique (cholestase, </a:t>
            </a:r>
            <a:r>
              <a:rPr lang="fr-FR" sz="2400" dirty="0" err="1"/>
              <a:t>pancytopénie</a:t>
            </a:r>
            <a:r>
              <a:rPr lang="fr-FR" sz="2400" dirty="0"/>
              <a:t>, insuffisance rénale..), ponction</a:t>
            </a:r>
            <a:br>
              <a:rPr lang="fr-FR" sz="2400" dirty="0"/>
            </a:br>
            <a:r>
              <a:rPr lang="fr-FR" sz="2400" dirty="0"/>
              <a:t>	osseuse, ponction lombaire : </a:t>
            </a:r>
            <a:r>
              <a:rPr lang="fr-FR" sz="2400" b="1" u="sng" dirty="0"/>
              <a:t>examens fonction organe touché </a:t>
            </a:r>
          </a:p>
          <a:p>
            <a:pPr marL="0" indent="0">
              <a:buNone/>
            </a:pPr>
            <a:endParaRPr lang="fr-FR" sz="2400" b="1" u="sng" dirty="0"/>
          </a:p>
          <a:p>
            <a:r>
              <a:rPr lang="fr-FR" sz="2400" b="1" u="sng" dirty="0"/>
              <a:t>Tuberculose ganglionnaire </a:t>
            </a:r>
            <a:br>
              <a:rPr lang="fr-FR" sz="2400" b="1" u="sng" dirty="0"/>
            </a:br>
            <a:r>
              <a:rPr lang="fr-FR" sz="2400" dirty="0"/>
              <a:t>	- adénite : ponction </a:t>
            </a:r>
          </a:p>
          <a:p>
            <a:r>
              <a:rPr lang="fr-FR" sz="2400" b="1" u="sng" dirty="0"/>
              <a:t>Tuberculose osseuse </a:t>
            </a:r>
            <a:br>
              <a:rPr lang="fr-FR" sz="2400" b="1" u="sng" dirty="0"/>
            </a:br>
            <a:r>
              <a:rPr lang="fr-FR" sz="2400" dirty="0"/>
              <a:t>	- fracture, douleurs osseuses ++ vertébrale : </a:t>
            </a:r>
            <a:r>
              <a:rPr lang="fr-FR" sz="2400" dirty="0" err="1"/>
              <a:t>spondylodiscite</a:t>
            </a:r>
            <a:r>
              <a:rPr lang="fr-FR" sz="2400" dirty="0"/>
              <a:t> tuberculeuse ou</a:t>
            </a:r>
            <a:br>
              <a:rPr lang="fr-FR" sz="2400" dirty="0"/>
            </a:br>
            <a:r>
              <a:rPr lang="fr-FR" sz="2400" dirty="0"/>
              <a:t>	Mal de </a:t>
            </a:r>
            <a:r>
              <a:rPr lang="fr-FR" sz="2400" dirty="0" err="1"/>
              <a:t>Prott</a:t>
            </a:r>
            <a:r>
              <a:rPr lang="fr-FR" sz="2400" dirty="0"/>
              <a:t> </a:t>
            </a:r>
            <a:br>
              <a:rPr lang="fr-FR" sz="2400" b="1" u="sng" dirty="0"/>
            </a:br>
            <a:r>
              <a:rPr lang="fr-FR" sz="2400" b="1" dirty="0"/>
              <a:t>			</a:t>
            </a:r>
            <a:br>
              <a:rPr lang="fr-FR" sz="2400" dirty="0"/>
            </a:b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81607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CAS CLINIQUE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Vous êtes infirmier(e) en poste dans un service de médecine polyvalente. </a:t>
            </a:r>
            <a:br>
              <a:rPr lang="fr-FR" dirty="0"/>
            </a:br>
            <a:endParaRPr lang="fr-FR" dirty="0"/>
          </a:p>
          <a:p>
            <a:pPr marL="0" indent="0">
              <a:buNone/>
            </a:pPr>
            <a:r>
              <a:rPr lang="fr-FR" dirty="0"/>
              <a:t>Dans l’après midi, le médecin vous appelle, fâché il vous explique qu’il a été dérangé pendant ses consultations pour un patient des urgences qui </a:t>
            </a:r>
            <a:r>
              <a:rPr lang="fr-FR" b="1" u="sng" dirty="0"/>
              <a:t>tousse </a:t>
            </a:r>
            <a:r>
              <a:rPr lang="fr-FR" dirty="0"/>
              <a:t>et qui a de la </a:t>
            </a:r>
            <a:r>
              <a:rPr lang="fr-FR" b="1" u="sng" dirty="0"/>
              <a:t>fièvre </a:t>
            </a:r>
            <a:r>
              <a:rPr lang="fr-FR" dirty="0"/>
              <a:t>depuis plus d’un mois. Voilà maintenant 12h qu’il patiente dans un box, évidemment personne n’a pensé à demander un avis plus tôt dans la matinée, lorsque le médecin était encore au service. Il suspecte une </a:t>
            </a:r>
            <a:r>
              <a:rPr lang="fr-FR" b="1" u="sng" dirty="0"/>
              <a:t>tuberculose </a:t>
            </a:r>
            <a:r>
              <a:rPr lang="fr-FR" dirty="0"/>
              <a:t>et souhaite l’hospitaliser. </a:t>
            </a:r>
          </a:p>
        </p:txBody>
      </p:sp>
    </p:spTree>
    <p:extLst>
      <p:ext uri="{BB962C8B-B14F-4D97-AF65-F5344CB8AC3E}">
        <p14:creationId xmlns:p14="http://schemas.microsoft.com/office/powerpoint/2010/main" val="1864133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 DIAGNOSTIC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662"/>
            <a:ext cx="11000874" cy="5233235"/>
          </a:xfrm>
        </p:spPr>
        <p:txBody>
          <a:bodyPr>
            <a:noAutofit/>
          </a:bodyPr>
          <a:lstStyle/>
          <a:p>
            <a:r>
              <a:rPr lang="fr-FR" sz="2400" b="1" u="sng" dirty="0"/>
              <a:t>Pleurésie tuberculeuse :  </a:t>
            </a:r>
            <a:br>
              <a:rPr lang="fr-FR" sz="2400" b="1" u="sng" dirty="0"/>
            </a:br>
            <a:r>
              <a:rPr lang="fr-FR" sz="2400" dirty="0"/>
              <a:t>	- épanchement pleural : douleur, toux, détresse respiratoire </a:t>
            </a:r>
            <a:br>
              <a:rPr lang="fr-FR" sz="2400" dirty="0"/>
            </a:br>
            <a:r>
              <a:rPr lang="fr-FR" sz="2400" dirty="0"/>
              <a:t>		 → ponction pleurale </a:t>
            </a:r>
            <a:endParaRPr lang="fr-FR" sz="2400" b="1" u="sng" dirty="0"/>
          </a:p>
          <a:p>
            <a:r>
              <a:rPr lang="fr-FR" sz="2400" b="1" u="sng" dirty="0"/>
              <a:t>Péricardite tuberculeuse </a:t>
            </a:r>
            <a:br>
              <a:rPr lang="fr-FR" sz="2400" b="1" u="sng" dirty="0"/>
            </a:br>
            <a:r>
              <a:rPr lang="fr-FR" sz="2400" dirty="0"/>
              <a:t>	- douleurs thoraciques, difficultés respiratoire </a:t>
            </a:r>
            <a:br>
              <a:rPr lang="fr-FR" sz="2400" dirty="0"/>
            </a:br>
            <a:r>
              <a:rPr lang="fr-FR" sz="2400" dirty="0"/>
              <a:t>		 →  ECG, échographie cardiaque, ponction </a:t>
            </a:r>
          </a:p>
          <a:p>
            <a:r>
              <a:rPr lang="fr-FR" sz="2400" b="1" u="sng" dirty="0"/>
              <a:t>Tuberculose digestive </a:t>
            </a:r>
            <a:br>
              <a:rPr lang="fr-FR" sz="2400" b="1" u="sng" dirty="0"/>
            </a:br>
            <a:r>
              <a:rPr lang="fr-FR" sz="2400" dirty="0"/>
              <a:t>	- douleurs abdominales, diarrhées, anorexie </a:t>
            </a:r>
            <a:br>
              <a:rPr lang="fr-FR" sz="2400" dirty="0"/>
            </a:br>
            <a:r>
              <a:rPr lang="fr-FR" sz="2400" dirty="0"/>
              <a:t>		 →  fibroscopie et biopsies </a:t>
            </a:r>
          </a:p>
          <a:p>
            <a:r>
              <a:rPr lang="fr-FR" sz="2400" b="1" u="sng" dirty="0"/>
              <a:t>Tuberculose </a:t>
            </a:r>
            <a:r>
              <a:rPr lang="fr-FR" sz="2400" b="1" u="sng" dirty="0" err="1"/>
              <a:t>neuroméningée</a:t>
            </a:r>
            <a:r>
              <a:rPr lang="fr-FR" sz="2400" b="1" u="sng" dirty="0"/>
              <a:t> </a:t>
            </a:r>
            <a:br>
              <a:rPr lang="fr-FR" sz="2400" b="1" u="sng" dirty="0"/>
            </a:br>
            <a:r>
              <a:rPr lang="fr-FR" sz="2400" dirty="0"/>
              <a:t>	- Syndrome méningé, </a:t>
            </a:r>
            <a:r>
              <a:rPr lang="fr-FR" sz="2400" dirty="0" err="1"/>
              <a:t>encéphalie</a:t>
            </a:r>
            <a:r>
              <a:rPr lang="fr-FR" sz="2400" dirty="0"/>
              <a:t> </a:t>
            </a:r>
            <a:br>
              <a:rPr lang="fr-FR" sz="2400" dirty="0"/>
            </a:br>
            <a:r>
              <a:rPr lang="fr-FR" sz="2400" dirty="0"/>
              <a:t>		 → imagerie, ponction lombaire </a:t>
            </a:r>
            <a:br>
              <a:rPr lang="fr-FR" sz="2400" b="1" u="sng" dirty="0"/>
            </a:br>
            <a:r>
              <a:rPr lang="fr-FR" sz="2400" b="1" dirty="0"/>
              <a:t>			</a:t>
            </a:r>
            <a:br>
              <a:rPr lang="fr-FR" sz="2400" dirty="0"/>
            </a:b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042069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 DIAGNOSTIC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9662"/>
            <a:ext cx="11000874" cy="5233235"/>
          </a:xfrm>
        </p:spPr>
        <p:txBody>
          <a:bodyPr>
            <a:noAutofit/>
          </a:bodyPr>
          <a:lstStyle/>
          <a:p>
            <a:r>
              <a:rPr lang="fr-FR" sz="2400" b="1" u="sng" dirty="0"/>
              <a:t>Tuberculose des voies urinaires </a:t>
            </a:r>
            <a:br>
              <a:rPr lang="fr-FR" sz="2400" b="1" u="sng" dirty="0"/>
            </a:br>
            <a:r>
              <a:rPr lang="fr-FR" sz="2400" dirty="0"/>
              <a:t>	- dysurie, asymptomatique, douleurs dans les flancs </a:t>
            </a:r>
            <a:br>
              <a:rPr lang="fr-FR" sz="2400" dirty="0"/>
            </a:br>
            <a:r>
              <a:rPr lang="fr-FR" sz="2400" dirty="0"/>
              <a:t>		 → ECBU : </a:t>
            </a:r>
            <a:r>
              <a:rPr lang="fr-FR" sz="2400" dirty="0" err="1"/>
              <a:t>leucocyturie</a:t>
            </a:r>
            <a:r>
              <a:rPr lang="fr-FR" sz="2400" dirty="0"/>
              <a:t> asymptomatique </a:t>
            </a:r>
            <a:endParaRPr lang="fr-FR" sz="2400" b="1" u="sng" dirty="0"/>
          </a:p>
          <a:p>
            <a:r>
              <a:rPr lang="fr-FR" sz="2400" b="1" u="sng" dirty="0"/>
              <a:t>Tuberculose génitale</a:t>
            </a:r>
            <a:br>
              <a:rPr lang="fr-FR" sz="2400" b="1" u="sng" dirty="0"/>
            </a:br>
            <a:r>
              <a:rPr lang="fr-FR" sz="2400" dirty="0"/>
              <a:t>	- troubles menstruels, stérilité, masse testiculaires, dysurie </a:t>
            </a:r>
            <a:br>
              <a:rPr lang="fr-FR" sz="2400" dirty="0"/>
            </a:br>
            <a:r>
              <a:rPr lang="fr-FR" sz="2400" dirty="0"/>
              <a:t>		 → frottis cervicaux </a:t>
            </a:r>
          </a:p>
        </p:txBody>
      </p:sp>
    </p:spTree>
    <p:extLst>
      <p:ext uri="{BB962C8B-B14F-4D97-AF65-F5344CB8AC3E}">
        <p14:creationId xmlns:p14="http://schemas.microsoft.com/office/powerpoint/2010/main" val="625865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 TRAITEMENT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702"/>
            <a:ext cx="10808368" cy="4848224"/>
          </a:xfrm>
        </p:spPr>
        <p:txBody>
          <a:bodyPr>
            <a:normAutofit fontScale="92500" lnSpcReduction="10000"/>
          </a:bodyPr>
          <a:lstStyle/>
          <a:p>
            <a:r>
              <a:rPr lang="fr-FR" b="1" u="sng" dirty="0"/>
              <a:t>Probabiliste </a:t>
            </a:r>
            <a:r>
              <a:rPr lang="fr-FR" dirty="0"/>
              <a:t>puis adapté à </a:t>
            </a:r>
            <a:r>
              <a:rPr lang="fr-FR" b="1" u="sng" dirty="0"/>
              <a:t>l’antibiogramme, LONGUE DURÉE 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	- Rifampicine  </a:t>
            </a:r>
            <a:br>
              <a:rPr lang="fr-FR" dirty="0"/>
            </a:br>
            <a:r>
              <a:rPr lang="fr-FR" dirty="0"/>
              <a:t>	- Isoniazide (INH) </a:t>
            </a:r>
          </a:p>
          <a:p>
            <a:pPr marL="0" indent="0">
              <a:buNone/>
            </a:pPr>
            <a:r>
              <a:rPr lang="fr-FR" dirty="0"/>
              <a:t>	- </a:t>
            </a:r>
            <a:r>
              <a:rPr lang="fr-FR" dirty="0" err="1"/>
              <a:t>Pyrazinamide</a:t>
            </a:r>
            <a:r>
              <a:rPr lang="fr-FR" dirty="0"/>
              <a:t> (PZA) </a:t>
            </a:r>
          </a:p>
          <a:p>
            <a:pPr marL="0" indent="0">
              <a:buNone/>
            </a:pPr>
            <a:r>
              <a:rPr lang="fr-FR" dirty="0"/>
              <a:t>	- </a:t>
            </a:r>
            <a:r>
              <a:rPr lang="fr-FR" dirty="0" err="1"/>
              <a:t>Éthambutol</a:t>
            </a:r>
            <a:r>
              <a:rPr lang="fr-FR" dirty="0"/>
              <a:t>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→ </a:t>
            </a:r>
            <a:r>
              <a:rPr lang="fr-FR" b="1" u="sng" dirty="0"/>
              <a:t>effets indésirables</a:t>
            </a:r>
            <a:r>
              <a:rPr lang="fr-FR" dirty="0"/>
              <a:t> : surveillance bilan hépatique, NFS, Fond d’</a:t>
            </a:r>
            <a:r>
              <a:rPr lang="fr-FR" dirty="0" err="1"/>
              <a:t>Oeil</a:t>
            </a:r>
            <a:r>
              <a:rPr lang="fr-FR" dirty="0"/>
              <a:t>, champ visuel, vison des couleurs, ++ ajout </a:t>
            </a:r>
            <a:r>
              <a:rPr lang="fr-FR" b="1" u="sng" dirty="0"/>
              <a:t>vitamine B6</a:t>
            </a:r>
            <a:r>
              <a:rPr lang="fr-FR" dirty="0"/>
              <a:t> voir corticoïdes</a:t>
            </a:r>
          </a:p>
          <a:p>
            <a:pPr marL="0" indent="0">
              <a:buNone/>
            </a:pPr>
            <a:r>
              <a:rPr lang="fr-FR" dirty="0"/>
              <a:t>→ efficacité sur amélioration clinique, radio thorax (J30, M2 et M6), </a:t>
            </a:r>
            <a:r>
              <a:rPr lang="fr-FR" b="1" u="sng" dirty="0"/>
              <a:t>recherche systématique de BK à J15 </a:t>
            </a:r>
            <a:r>
              <a:rPr lang="fr-FR" dirty="0"/>
              <a:t>en cas de tuberculose maladie (levée des précautions et sortie) </a:t>
            </a:r>
          </a:p>
          <a:p>
            <a:pPr marL="0" indent="0">
              <a:buNone/>
            </a:pPr>
            <a:r>
              <a:rPr lang="fr-FR" dirty="0"/>
              <a:t>→Prise en charge </a:t>
            </a:r>
            <a:r>
              <a:rPr lang="fr-FR" b="1" u="sng" dirty="0"/>
              <a:t>ALD </a:t>
            </a:r>
            <a:r>
              <a:rPr lang="fr-FR" dirty="0"/>
              <a:t>100%</a:t>
            </a:r>
          </a:p>
          <a:p>
            <a:pPr marL="0" indent="0">
              <a:buNone/>
            </a:pPr>
            <a:endParaRPr lang="fr-FR" b="1" u="sng" dirty="0"/>
          </a:p>
        </p:txBody>
      </p:sp>
    </p:spTree>
    <p:extLst>
      <p:ext uri="{BB962C8B-B14F-4D97-AF65-F5344CB8AC3E}">
        <p14:creationId xmlns:p14="http://schemas.microsoft.com/office/powerpoint/2010/main" val="3597383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 TRAITEMENT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702"/>
            <a:ext cx="10808368" cy="4848224"/>
          </a:xfrm>
        </p:spPr>
        <p:txBody>
          <a:bodyPr>
            <a:normAutofit lnSpcReduction="10000"/>
          </a:bodyPr>
          <a:lstStyle/>
          <a:p>
            <a:r>
              <a:rPr lang="fr-FR" sz="2400" b="1" u="sng" dirty="0"/>
              <a:t>Planification du suivi du patient sous traitement antituberculeux </a:t>
            </a:r>
            <a:br>
              <a:rPr lang="fr-FR" sz="2400" b="1" u="sng" dirty="0"/>
            </a:br>
            <a:endParaRPr lang="fr-FR" sz="2400" b="1" u="sng" dirty="0"/>
          </a:p>
          <a:p>
            <a:pPr marL="0" indent="0">
              <a:buNone/>
            </a:pPr>
            <a:r>
              <a:rPr lang="fr-FR" sz="2400" dirty="0"/>
              <a:t>			J0    	J15   	J30  	2 mois        4 mois	6 mois 	      9 mois  </a:t>
            </a:r>
          </a:p>
          <a:p>
            <a:pPr marL="0" indent="0">
              <a:buNone/>
            </a:pPr>
            <a:r>
              <a:rPr lang="fr-FR" sz="2400" dirty="0"/>
              <a:t>Consultation 		X	X	X	X	       X		X	       X</a:t>
            </a:r>
          </a:p>
          <a:p>
            <a:pPr marL="0" indent="0">
              <a:buNone/>
            </a:pPr>
            <a:r>
              <a:rPr lang="fr-FR" sz="2400" dirty="0"/>
              <a:t>Recherche de BK 	X	X</a:t>
            </a:r>
          </a:p>
          <a:p>
            <a:pPr marL="0" indent="0">
              <a:buNone/>
            </a:pPr>
            <a:r>
              <a:rPr lang="fr-FR" sz="2400" dirty="0" err="1"/>
              <a:t>Rx</a:t>
            </a:r>
            <a:r>
              <a:rPr lang="fr-FR" sz="2400" dirty="0"/>
              <a:t> Thorax 		X		X	X			X	        X</a:t>
            </a:r>
          </a:p>
          <a:p>
            <a:pPr marL="0" indent="0">
              <a:buNone/>
            </a:pPr>
            <a:r>
              <a:rPr lang="fr-FR" sz="2400" dirty="0"/>
              <a:t>ASAT/ALAT 		X	X	X	X</a:t>
            </a:r>
          </a:p>
          <a:p>
            <a:pPr marL="0" indent="0">
              <a:buNone/>
            </a:pPr>
            <a:r>
              <a:rPr lang="fr-FR" sz="2400" dirty="0"/>
              <a:t>NFS, plaquettes, 	X	X	X	Si anomalies présentes </a:t>
            </a:r>
            <a:br>
              <a:rPr lang="fr-FR" sz="2400" dirty="0"/>
            </a:br>
            <a:r>
              <a:rPr lang="fr-FR" sz="2400" dirty="0"/>
              <a:t>créatinémie </a:t>
            </a:r>
          </a:p>
          <a:p>
            <a:pPr marL="0" indent="0">
              <a:buNone/>
            </a:pPr>
            <a:r>
              <a:rPr lang="fr-FR" sz="2400" dirty="0"/>
              <a:t>Examen Ophtalmo	X		X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dirty="0"/>
              <a:t>	</a:t>
            </a:r>
            <a:endParaRPr lang="fr-FR" b="1" u="sng" dirty="0"/>
          </a:p>
        </p:txBody>
      </p:sp>
    </p:spTree>
    <p:extLst>
      <p:ext uri="{BB962C8B-B14F-4D97-AF65-F5344CB8AC3E}">
        <p14:creationId xmlns:p14="http://schemas.microsoft.com/office/powerpoint/2010/main" val="3654705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 TRAITEMENT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fr-FR" b="1" u="sng" dirty="0"/>
              <a:t>ITL</a:t>
            </a:r>
            <a:r>
              <a:rPr lang="fr-FR" dirty="0"/>
              <a:t> : infection tuberculeuse latente </a:t>
            </a:r>
          </a:p>
          <a:p>
            <a:pPr marL="0" indent="0">
              <a:buNone/>
            </a:pPr>
            <a:r>
              <a:rPr lang="fr-FR" dirty="0"/>
              <a:t>	- réduire le réservoir des patients infectés, éliminer au préalable </a:t>
            </a:r>
            <a:br>
              <a:rPr lang="fr-FR" dirty="0"/>
            </a:br>
            <a:r>
              <a:rPr lang="fr-FR" dirty="0"/>
              <a:t>             une tuberculose maladie 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	- </a:t>
            </a:r>
            <a:r>
              <a:rPr lang="fr-FR" b="1" u="sng" dirty="0"/>
              <a:t>intérêt si : </a:t>
            </a:r>
            <a:r>
              <a:rPr lang="fr-FR" dirty="0"/>
              <a:t>immunodéprimé, infection tuberculeuse récente (cas  </a:t>
            </a:r>
            <a:br>
              <a:rPr lang="fr-FR" dirty="0"/>
            </a:br>
            <a:r>
              <a:rPr lang="fr-FR" dirty="0"/>
              <a:t>              contact), enfants (âge &lt; 15 ans) </a:t>
            </a:r>
          </a:p>
          <a:p>
            <a:pPr marL="0" indent="0">
              <a:buNone/>
            </a:pPr>
            <a:r>
              <a:rPr lang="fr-FR" dirty="0"/>
              <a:t>	</a:t>
            </a:r>
          </a:p>
          <a:p>
            <a:pPr marL="0" indent="0">
              <a:buNone/>
            </a:pPr>
            <a:r>
              <a:rPr lang="fr-FR" dirty="0"/>
              <a:t>→ Traitement par isoniazide seule pendant 9 mois puis rifampicine et isoniazide pendant 3 mois </a:t>
            </a:r>
          </a:p>
        </p:txBody>
      </p:sp>
    </p:spTree>
    <p:extLst>
      <p:ext uri="{BB962C8B-B14F-4D97-AF65-F5344CB8AC3E}">
        <p14:creationId xmlns:p14="http://schemas.microsoft.com/office/powerpoint/2010/main" val="2888536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 TRAITEMENT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fr-FR" b="1" u="sng" dirty="0"/>
              <a:t>PIT</a:t>
            </a:r>
            <a:r>
              <a:rPr lang="fr-FR" dirty="0"/>
              <a:t>: primo infection tuberculeuse </a:t>
            </a:r>
          </a:p>
          <a:p>
            <a:pPr marL="0" indent="0">
              <a:buNone/>
            </a:pPr>
            <a:r>
              <a:rPr lang="fr-FR" dirty="0"/>
              <a:t>	- discussion au cas par cas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	- </a:t>
            </a:r>
            <a:r>
              <a:rPr lang="fr-FR" b="1" u="sng" dirty="0"/>
              <a:t>intérêt si : </a:t>
            </a:r>
            <a:r>
              <a:rPr lang="fr-FR" dirty="0"/>
              <a:t>immunodéprimé, infection tuberculeuse récente (cas  </a:t>
            </a:r>
            <a:br>
              <a:rPr lang="fr-FR" dirty="0"/>
            </a:br>
            <a:r>
              <a:rPr lang="fr-FR" dirty="0"/>
              <a:t>              contact), enfants (âge &lt; 15 ans) </a:t>
            </a:r>
          </a:p>
          <a:p>
            <a:pPr marL="0" indent="0">
              <a:buNone/>
            </a:pPr>
            <a:r>
              <a:rPr lang="fr-FR" dirty="0"/>
              <a:t>	</a:t>
            </a:r>
          </a:p>
          <a:p>
            <a:pPr marL="0" indent="0">
              <a:buNone/>
            </a:pPr>
            <a:r>
              <a:rPr lang="fr-FR" dirty="0"/>
              <a:t>→ Séquence de traitement</a:t>
            </a:r>
            <a:r>
              <a:rPr lang="fr-FR" b="1" u="sng" dirty="0"/>
              <a:t> identique </a:t>
            </a:r>
            <a:r>
              <a:rPr lang="fr-FR" dirty="0"/>
              <a:t>à la tuberculose maladie </a:t>
            </a:r>
          </a:p>
        </p:txBody>
      </p:sp>
    </p:spTree>
    <p:extLst>
      <p:ext uri="{BB962C8B-B14F-4D97-AF65-F5344CB8AC3E}">
        <p14:creationId xmlns:p14="http://schemas.microsoft.com/office/powerpoint/2010/main" val="4248339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 TRAITEMENT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fr-FR" b="1" u="sng" dirty="0"/>
              <a:t>Tuberculose maladie </a:t>
            </a:r>
          </a:p>
          <a:p>
            <a:pPr marL="0" indent="0">
              <a:buNone/>
            </a:pPr>
            <a:r>
              <a:rPr lang="fr-FR" dirty="0"/>
              <a:t>	- Hospitalisation systématique en chambre individuelle et</a:t>
            </a:r>
            <a:br>
              <a:rPr lang="fr-FR" dirty="0"/>
            </a:br>
            <a:r>
              <a:rPr lang="fr-FR" dirty="0"/>
              <a:t>              précautions type AIR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	- prise orale quotidienne à jeun 1h avant ou 2 heures après le </a:t>
            </a:r>
            <a:br>
              <a:rPr lang="fr-FR" dirty="0"/>
            </a:br>
            <a:r>
              <a:rPr lang="fr-FR" dirty="0"/>
              <a:t>              repas 	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→ quadrithérapie pendant les 2 premiers mois puis bithérapie (INH et rifampicine) pendant 4 mois</a:t>
            </a:r>
          </a:p>
        </p:txBody>
      </p:sp>
    </p:spTree>
    <p:extLst>
      <p:ext uri="{BB962C8B-B14F-4D97-AF65-F5344CB8AC3E}">
        <p14:creationId xmlns:p14="http://schemas.microsoft.com/office/powerpoint/2010/main" val="33555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 PRÉVENTION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fr-FR" b="1" u="sng" dirty="0"/>
              <a:t>Déclaration obligatoire faite auprès de l’ARS  </a:t>
            </a:r>
          </a:p>
          <a:p>
            <a:pPr marL="0" indent="0">
              <a:buNone/>
            </a:pPr>
            <a:r>
              <a:rPr lang="fr-FR" dirty="0"/>
              <a:t>	- déclenchement d’un signalement auprès du </a:t>
            </a:r>
            <a:r>
              <a:rPr lang="fr-FR" b="1" u="sng" dirty="0"/>
              <a:t>CLAT</a:t>
            </a:r>
            <a:r>
              <a:rPr lang="fr-FR" dirty="0"/>
              <a:t> (Centre de </a:t>
            </a:r>
            <a:br>
              <a:rPr lang="fr-FR" dirty="0"/>
            </a:br>
            <a:r>
              <a:rPr lang="fr-FR" dirty="0"/>
              <a:t> 	Lutte </a:t>
            </a:r>
            <a:r>
              <a:rPr lang="fr-FR" dirty="0" err="1"/>
              <a:t>Anti-Tuberculeuse</a:t>
            </a:r>
            <a:r>
              <a:rPr lang="fr-FR" dirty="0"/>
              <a:t>) </a:t>
            </a:r>
            <a:br>
              <a:rPr lang="fr-FR" dirty="0"/>
            </a:br>
            <a:r>
              <a:rPr lang="fr-FR" dirty="0"/>
              <a:t> 		 → enquête autour d’un cas : radiographie thoracique et </a:t>
            </a:r>
            <a:br>
              <a:rPr lang="fr-FR" dirty="0"/>
            </a:br>
            <a:r>
              <a:rPr lang="fr-FR" dirty="0"/>
              <a:t>                             Test immunologique à </a:t>
            </a:r>
            <a:r>
              <a:rPr lang="fr-FR" b="1" u="sng" dirty="0"/>
              <a:t>8 semaines </a:t>
            </a:r>
            <a:r>
              <a:rPr lang="fr-FR" dirty="0"/>
              <a:t>après la dernière</a:t>
            </a:r>
            <a:br>
              <a:rPr lang="fr-FR" dirty="0"/>
            </a:br>
            <a:r>
              <a:rPr lang="fr-FR" dirty="0"/>
              <a:t>                             exposition</a:t>
            </a:r>
          </a:p>
          <a:p>
            <a:pPr marL="0" indent="0">
              <a:buNone/>
            </a:pPr>
            <a:r>
              <a:rPr lang="fr-FR" dirty="0"/>
              <a:t>	- </a:t>
            </a:r>
            <a:r>
              <a:rPr lang="fr-FR" dirty="0">
                <a:hlinkClick r:id="rId2"/>
              </a:rPr>
              <a:t>https://www.service-public.fr/particuliers/vosdroits/R58676</a:t>
            </a:r>
            <a:endParaRPr lang="fr-FR" dirty="0"/>
          </a:p>
          <a:p>
            <a:pPr marL="0" indent="0">
              <a:buNone/>
            </a:pPr>
            <a:br>
              <a:rPr lang="fr-FR" dirty="0"/>
            </a:br>
            <a:br>
              <a:rPr lang="fr-FR" dirty="0"/>
            </a:br>
            <a:r>
              <a:rPr lang="fr-FR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902233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 PRÉVENTION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fr-FR" b="1" u="sng" dirty="0"/>
              <a:t>Vaccination par le BCG   </a:t>
            </a:r>
          </a:p>
          <a:p>
            <a:pPr marL="0" indent="0">
              <a:buNone/>
            </a:pPr>
            <a:r>
              <a:rPr lang="fr-FR" dirty="0"/>
              <a:t>	- vaccin vivant atténué injecté par voie intra dermique partie </a:t>
            </a:r>
            <a:br>
              <a:rPr lang="fr-FR" dirty="0"/>
            </a:br>
            <a:r>
              <a:rPr lang="fr-FR" dirty="0"/>
              <a:t>              postéro interne du bras </a:t>
            </a:r>
          </a:p>
          <a:p>
            <a:pPr marL="0" indent="0">
              <a:buNone/>
            </a:pPr>
            <a:r>
              <a:rPr lang="fr-FR" dirty="0"/>
              <a:t>	- prévention primaire chez </a:t>
            </a:r>
            <a:r>
              <a:rPr lang="fr-FR" b="1" u="sng" dirty="0"/>
              <a:t>l’enfant </a:t>
            </a:r>
            <a:r>
              <a:rPr lang="fr-FR" dirty="0"/>
              <a:t>contre une méningite 	</a:t>
            </a:r>
            <a:br>
              <a:rPr lang="fr-FR" dirty="0"/>
            </a:br>
            <a:r>
              <a:rPr lang="fr-FR" dirty="0"/>
              <a:t>              tuberculeuse et une miliaire, controversé chez adulte </a:t>
            </a:r>
          </a:p>
          <a:p>
            <a:pPr marL="0" indent="0">
              <a:buNone/>
            </a:pPr>
            <a:r>
              <a:rPr lang="fr-FR" dirty="0"/>
              <a:t>	- durée de protection vaccinale évaluée à 15 ans  	</a:t>
            </a:r>
          </a:p>
          <a:p>
            <a:pPr marL="0" indent="0">
              <a:buNone/>
            </a:pPr>
            <a:r>
              <a:rPr lang="fr-FR" dirty="0"/>
              <a:t>	- indiqué précocement dès la première année de vie chez les </a:t>
            </a:r>
            <a:br>
              <a:rPr lang="fr-FR" dirty="0"/>
            </a:br>
            <a:r>
              <a:rPr lang="fr-FR" dirty="0"/>
              <a:t>              les enfants à risque élevé de tuberculose </a:t>
            </a:r>
            <a:br>
              <a:rPr lang="fr-FR" dirty="0"/>
            </a:br>
            <a:r>
              <a:rPr lang="fr-FR" dirty="0"/>
              <a:t> 		</a:t>
            </a:r>
            <a:br>
              <a:rPr lang="fr-FR" dirty="0"/>
            </a:br>
            <a:r>
              <a:rPr lang="fr-FR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923539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 EN RÉSUMÉ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fr-FR" dirty="0"/>
              <a:t>Tuberculose : maladie infectieuse à transmission interhumaine due à une mycobactérie. Maladie de transmission respiratoire, par des gouttelettes </a:t>
            </a:r>
          </a:p>
          <a:p>
            <a:r>
              <a:rPr lang="fr-FR" dirty="0"/>
              <a:t> Touche ++ les poumons, mais dissémination possible </a:t>
            </a:r>
          </a:p>
          <a:p>
            <a:r>
              <a:rPr lang="fr-FR" dirty="0"/>
              <a:t>On distingue : </a:t>
            </a:r>
            <a:br>
              <a:rPr lang="fr-FR" dirty="0"/>
            </a:br>
            <a:r>
              <a:rPr lang="fr-FR" dirty="0"/>
              <a:t>	- Primo infection tuberculeuse (PIT) </a:t>
            </a:r>
            <a:br>
              <a:rPr lang="fr-FR" dirty="0"/>
            </a:br>
            <a:r>
              <a:rPr lang="fr-FR" dirty="0"/>
              <a:t>	- Tuberculose maladie </a:t>
            </a:r>
            <a:br>
              <a:rPr lang="fr-FR" dirty="0"/>
            </a:br>
            <a:r>
              <a:rPr lang="fr-FR" dirty="0"/>
              <a:t>	- Infection tuberculeuse latente (ITL) </a:t>
            </a:r>
          </a:p>
          <a:p>
            <a:r>
              <a:rPr lang="fr-FR" dirty="0"/>
              <a:t>Facteurs de risque </a:t>
            </a:r>
          </a:p>
          <a:p>
            <a:r>
              <a:rPr lang="fr-FR" dirty="0"/>
              <a:t>Signes : toux, hémoptysie, fièvre, sueurs nocturnes, anorexie, asthénie </a:t>
            </a:r>
            <a:br>
              <a:rPr lang="fr-FR" dirty="0"/>
            </a:br>
            <a:r>
              <a:rPr lang="fr-FR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596035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CAS CLINIQUE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Comment allez vous accueillir ce patient dans votre service et l’installer ? </a:t>
            </a:r>
          </a:p>
          <a:p>
            <a:pPr marL="0" indent="0">
              <a:buNone/>
            </a:pPr>
            <a:endParaRPr lang="fr-FR" dirty="0"/>
          </a:p>
          <a:p>
            <a:pPr>
              <a:buFontTx/>
              <a:buChar char="-"/>
            </a:pPr>
            <a:r>
              <a:rPr lang="fr-FR" dirty="0"/>
              <a:t>Chambre seule </a:t>
            </a:r>
          </a:p>
          <a:p>
            <a:pPr>
              <a:buFontTx/>
              <a:buChar char="-"/>
            </a:pPr>
            <a:r>
              <a:rPr lang="fr-FR" b="1" u="sng" dirty="0"/>
              <a:t>Précautions complémentaires type AIR </a:t>
            </a:r>
            <a:br>
              <a:rPr lang="fr-FR" dirty="0"/>
            </a:b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8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 EN RÉSUMÉ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fr-FR" sz="2400" dirty="0"/>
              <a:t>Examens complémentaires : </a:t>
            </a:r>
          </a:p>
          <a:p>
            <a:pPr marL="0" indent="0">
              <a:buNone/>
            </a:pPr>
            <a:r>
              <a:rPr lang="fr-FR" sz="2400" dirty="0"/>
              <a:t>	- ECBC, Tubage gastrique, radiographie thorax +/- scanner, </a:t>
            </a:r>
            <a:br>
              <a:rPr lang="fr-FR" sz="2400" dirty="0"/>
            </a:br>
            <a:r>
              <a:rPr lang="fr-FR" sz="2400" dirty="0"/>
              <a:t>	bilan biologique, hémocultures, IDR, Test </a:t>
            </a:r>
            <a:r>
              <a:rPr lang="fr-FR" sz="2400" dirty="0" err="1"/>
              <a:t>quantiféron</a:t>
            </a:r>
            <a:r>
              <a:rPr lang="fr-FR" sz="2400" dirty="0"/>
              <a:t> </a:t>
            </a:r>
            <a:br>
              <a:rPr lang="fr-FR" sz="2400" dirty="0"/>
            </a:br>
            <a:r>
              <a:rPr lang="fr-FR" sz="2400" dirty="0"/>
              <a:t>	- examens plus spécifiques selon la localisation </a:t>
            </a:r>
          </a:p>
          <a:p>
            <a:r>
              <a:rPr lang="fr-FR" sz="2400" dirty="0"/>
              <a:t>Traitements : </a:t>
            </a:r>
            <a:br>
              <a:rPr lang="fr-FR" sz="2400" dirty="0"/>
            </a:br>
            <a:r>
              <a:rPr lang="fr-FR" sz="2400" dirty="0"/>
              <a:t>	- préventif (vaccination) </a:t>
            </a:r>
            <a:br>
              <a:rPr lang="fr-FR" sz="2400" dirty="0"/>
            </a:br>
            <a:r>
              <a:rPr lang="fr-FR" sz="2400" dirty="0"/>
              <a:t>	- curatif (antibiotiques) </a:t>
            </a:r>
            <a:r>
              <a:rPr lang="fr-F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10621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54407" cy="2199399"/>
          </a:xfrm>
        </p:spPr>
        <p:txBody>
          <a:bodyPr/>
          <a:lstStyle/>
          <a:p>
            <a:pPr algn="ctr"/>
            <a:r>
              <a:rPr lang="fr-FR" b="1" dirty="0">
                <a:latin typeface="+mn-lt"/>
              </a:rPr>
              <a:t>MERCI POUR VOTRE ATTENTION !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	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428EEDE-56AE-304F-AF91-8DCB79F38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485" y="1825625"/>
            <a:ext cx="4939030" cy="395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63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CAS CLINIQUE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F7D9E62F-BC04-4545-B7E1-B6E9A7E80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9504" y="1690688"/>
            <a:ext cx="7714426" cy="4850208"/>
          </a:xfrm>
        </p:spPr>
      </p:pic>
    </p:spTree>
    <p:extLst>
      <p:ext uri="{BB962C8B-B14F-4D97-AF65-F5344CB8AC3E}">
        <p14:creationId xmlns:p14="http://schemas.microsoft.com/office/powerpoint/2010/main" val="2377046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CAS CLINIQUE 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E60CE781-AA85-CD45-94A2-745D95797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683" y="1690688"/>
            <a:ext cx="7070634" cy="4651733"/>
          </a:xfrm>
        </p:spPr>
      </p:pic>
    </p:spTree>
    <p:extLst>
      <p:ext uri="{BB962C8B-B14F-4D97-AF65-F5344CB8AC3E}">
        <p14:creationId xmlns:p14="http://schemas.microsoft.com/office/powerpoint/2010/main" val="3104036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CAS CLINIQUE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Après son installation, vous réalisez l’interrogatoire du patient pour compléter votre dossier. Quelles informations recherchez vous ? </a:t>
            </a:r>
          </a:p>
          <a:p>
            <a:pPr marL="0" indent="0">
              <a:buNone/>
            </a:pPr>
            <a:endParaRPr lang="fr-FR" dirty="0"/>
          </a:p>
          <a:p>
            <a:pPr>
              <a:buFontTx/>
              <a:buChar char="-"/>
            </a:pPr>
            <a:r>
              <a:rPr lang="fr-FR" dirty="0"/>
              <a:t>Adresse, conditions de vie, situation familiale </a:t>
            </a:r>
          </a:p>
          <a:p>
            <a:pPr>
              <a:buFontTx/>
              <a:buChar char="-"/>
            </a:pPr>
            <a:r>
              <a:rPr lang="fr-FR" dirty="0"/>
              <a:t>Antécédents, maladies, traitements, allergies </a:t>
            </a:r>
            <a:br>
              <a:rPr lang="fr-FR" dirty="0"/>
            </a:b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303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CAS CLINIQUE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Le patient éprouve des difficultés à s’exprimer car il parle peu français. Il vous dit être originaire </a:t>
            </a:r>
            <a:r>
              <a:rPr lang="fr-FR" b="1" u="sng" dirty="0"/>
              <a:t>d’Afrique</a:t>
            </a:r>
            <a:r>
              <a:rPr lang="fr-FR" dirty="0"/>
              <a:t>, de la Namibie précisément. </a:t>
            </a:r>
            <a:r>
              <a:rPr lang="fr-FR" b="1" u="sng" dirty="0"/>
              <a:t>Migrant,</a:t>
            </a:r>
            <a:r>
              <a:rPr lang="fr-FR" dirty="0"/>
              <a:t> Il est arrivé récemment en France. Il n’a pas d’antécédents notables. </a:t>
            </a:r>
          </a:p>
          <a:p>
            <a:pPr marL="0" indent="0">
              <a:buNone/>
            </a:pPr>
            <a:r>
              <a:rPr lang="fr-FR" dirty="0"/>
              <a:t>La fin de cette journée se déroule sans évènements majeurs.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Vous revenez travailler le lendemain matin, vous faites la visite du service avec le médecin qui désire vous montrer une belle </a:t>
            </a:r>
            <a:r>
              <a:rPr lang="fr-FR" b="1" u="sng" dirty="0"/>
              <a:t>caverne </a:t>
            </a:r>
            <a:r>
              <a:rPr lang="fr-FR" dirty="0"/>
              <a:t>tuberculeuse sur la radiographie pulmonaire et le scanner du patient. </a:t>
            </a:r>
          </a:p>
        </p:txBody>
      </p:sp>
    </p:spTree>
    <p:extLst>
      <p:ext uri="{BB962C8B-B14F-4D97-AF65-F5344CB8AC3E}">
        <p14:creationId xmlns:p14="http://schemas.microsoft.com/office/powerpoint/2010/main" val="1974707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CAS CLINIQUE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F859F93-0DDC-0746-B7E3-3FD14544F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6419F0C-8670-7548-8910-4043116F8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446" y="1690688"/>
            <a:ext cx="6992471" cy="41954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6353D2-35EE-CD40-95B5-4324AABBD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83" y="1825625"/>
            <a:ext cx="4494666" cy="317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85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B93241-68FA-7842-BE25-466452C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CAS CLINIQUE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7989FC-7286-FC47-A420-B9441E726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Le médecin est certain de son diagnostic, mais il vous explique que la médecine est une affaire de preuves. Ainsi, il a besoin d’examens bactériologiques, notamment pour le choix des traitements. Pour cela, Il faut analyser les </a:t>
            </a:r>
            <a:r>
              <a:rPr lang="fr-FR" b="1" u="sng" dirty="0"/>
              <a:t>crachats</a:t>
            </a:r>
            <a:r>
              <a:rPr lang="fr-FR" dirty="0"/>
              <a:t> du patient, le problème est que celui-ci n’expectore pas. Il vous prie donc de réaliser un </a:t>
            </a:r>
            <a:r>
              <a:rPr lang="fr-FR" b="1" u="sng" dirty="0"/>
              <a:t>tubage gastrique </a:t>
            </a:r>
            <a:r>
              <a:rPr lang="fr-FR" dirty="0"/>
              <a:t>pendant 3 jours le matin à jeun. </a:t>
            </a:r>
          </a:p>
        </p:txBody>
      </p:sp>
    </p:spTree>
    <p:extLst>
      <p:ext uri="{BB962C8B-B14F-4D97-AF65-F5344CB8AC3E}">
        <p14:creationId xmlns:p14="http://schemas.microsoft.com/office/powerpoint/2010/main" val="11466569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2008</Words>
  <Application>Microsoft Office PowerPoint</Application>
  <PresentationFormat>Grand écran</PresentationFormat>
  <Paragraphs>156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Thème Office</vt:lpstr>
      <vt:lpstr>TUBERCULOSE </vt:lpstr>
      <vt:lpstr>CAS CLINIQUE </vt:lpstr>
      <vt:lpstr>CAS CLINIQUE </vt:lpstr>
      <vt:lpstr>CAS CLINIQUE </vt:lpstr>
      <vt:lpstr>CAS CLINIQUE </vt:lpstr>
      <vt:lpstr>CAS CLINIQUE </vt:lpstr>
      <vt:lpstr>CAS CLINIQUE </vt:lpstr>
      <vt:lpstr>CAS CLINIQUE </vt:lpstr>
      <vt:lpstr>CAS CLINIQUE </vt:lpstr>
      <vt:lpstr>CAS CLINIQUE </vt:lpstr>
      <vt:lpstr>CAS CLINIQUE </vt:lpstr>
      <vt:lpstr>CAS CLINIQUE </vt:lpstr>
      <vt:lpstr> GÉNÉRALITÉS</vt:lpstr>
      <vt:lpstr> GÉNÉRALITÉS</vt:lpstr>
      <vt:lpstr> GÉNÉRALITÉS</vt:lpstr>
      <vt:lpstr> GÉNÉRALITÉS</vt:lpstr>
      <vt:lpstr> DIAGNOSTIC </vt:lpstr>
      <vt:lpstr> DIAGNOSTIC </vt:lpstr>
      <vt:lpstr> DIAGNOSTIC </vt:lpstr>
      <vt:lpstr> DIAGNOSTIC </vt:lpstr>
      <vt:lpstr> DIAGNOSTIC </vt:lpstr>
      <vt:lpstr> TRAITEMENT </vt:lpstr>
      <vt:lpstr> TRAITEMENT </vt:lpstr>
      <vt:lpstr> TRAITEMENT </vt:lpstr>
      <vt:lpstr> TRAITEMENT </vt:lpstr>
      <vt:lpstr> TRAITEMENT </vt:lpstr>
      <vt:lpstr> PRÉVENTION </vt:lpstr>
      <vt:lpstr> PRÉVENTION </vt:lpstr>
      <vt:lpstr> EN RÉSUMÉ</vt:lpstr>
      <vt:lpstr> EN RÉSUMÉ</vt:lpstr>
      <vt:lpstr>MERCI POUR VOTRE ATTENTION 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TUBERCULOSE </dc:title>
  <dc:creator>D R</dc:creator>
  <cp:lastModifiedBy>Daniel Henrion</cp:lastModifiedBy>
  <cp:revision>34</cp:revision>
  <dcterms:created xsi:type="dcterms:W3CDTF">2022-12-01T18:25:32Z</dcterms:created>
  <dcterms:modified xsi:type="dcterms:W3CDTF">2023-09-18T13:53:17Z</dcterms:modified>
</cp:coreProperties>
</file>