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5" r:id="rId1"/>
  </p:sldMasterIdLst>
  <p:sldIdLst>
    <p:sldId id="256" r:id="rId2"/>
    <p:sldId id="257" r:id="rId3"/>
    <p:sldId id="322" r:id="rId4"/>
    <p:sldId id="259" r:id="rId5"/>
    <p:sldId id="260" r:id="rId6"/>
    <p:sldId id="317" r:id="rId7"/>
    <p:sldId id="318" r:id="rId8"/>
    <p:sldId id="313" r:id="rId9"/>
    <p:sldId id="319" r:id="rId10"/>
    <p:sldId id="262" r:id="rId11"/>
    <p:sldId id="264" r:id="rId12"/>
    <p:sldId id="320" r:id="rId13"/>
    <p:sldId id="323" r:id="rId14"/>
    <p:sldId id="321" r:id="rId15"/>
    <p:sldId id="310" r:id="rId16"/>
    <p:sldId id="311" r:id="rId17"/>
    <p:sldId id="324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275" r:id="rId32"/>
    <p:sldId id="347" r:id="rId33"/>
    <p:sldId id="345" r:id="rId34"/>
    <p:sldId id="348" r:id="rId35"/>
    <p:sldId id="350" r:id="rId36"/>
    <p:sldId id="346" r:id="rId37"/>
    <p:sldId id="349" r:id="rId38"/>
    <p:sldId id="325" r:id="rId39"/>
    <p:sldId id="353" r:id="rId40"/>
    <p:sldId id="354" r:id="rId41"/>
    <p:sldId id="356" r:id="rId42"/>
    <p:sldId id="355" r:id="rId43"/>
    <p:sldId id="358" r:id="rId44"/>
    <p:sldId id="368" r:id="rId45"/>
    <p:sldId id="363" r:id="rId46"/>
    <p:sldId id="365" r:id="rId47"/>
    <p:sldId id="364" r:id="rId48"/>
    <p:sldId id="367" r:id="rId49"/>
    <p:sldId id="369" r:id="rId50"/>
    <p:sldId id="278" r:id="rId51"/>
    <p:sldId id="360" r:id="rId52"/>
    <p:sldId id="374" r:id="rId53"/>
    <p:sldId id="376" r:id="rId54"/>
    <p:sldId id="375" r:id="rId55"/>
    <p:sldId id="377" r:id="rId56"/>
    <p:sldId id="359" r:id="rId57"/>
    <p:sldId id="351" r:id="rId58"/>
    <p:sldId id="357" r:id="rId59"/>
    <p:sldId id="362" r:id="rId60"/>
    <p:sldId id="276" r:id="rId61"/>
    <p:sldId id="293" r:id="rId62"/>
    <p:sldId id="378" r:id="rId63"/>
    <p:sldId id="379" r:id="rId64"/>
    <p:sldId id="380" r:id="rId65"/>
    <p:sldId id="381" r:id="rId66"/>
    <p:sldId id="372" r:id="rId67"/>
    <p:sldId id="271" r:id="rId68"/>
    <p:sldId id="307" r:id="rId69"/>
    <p:sldId id="373" r:id="rId70"/>
    <p:sldId id="316" r:id="rId71"/>
    <p:sldId id="279" r:id="rId72"/>
    <p:sldId id="280" r:id="rId7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65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01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251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287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704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189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202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636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774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003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47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733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00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30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803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04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243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6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  <p:sldLayoutId id="214748388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C15B96-9F0D-4FF7-B0ED-8C39E287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928596" cy="2387600"/>
          </a:xfrm>
        </p:spPr>
        <p:txBody>
          <a:bodyPr>
            <a:normAutofit fontScale="90000"/>
          </a:bodyPr>
          <a:lstStyle/>
          <a:p>
            <a:r>
              <a:rPr lang="fr-FR" sz="4400"/>
              <a:t>UE 2.8 </a:t>
            </a:r>
            <a:r>
              <a:rPr lang="fr-FR" sz="4400" dirty="0"/>
              <a:t>S3</a:t>
            </a:r>
            <a:br>
              <a:rPr lang="fr-FR" dirty="0"/>
            </a:br>
            <a:r>
              <a:rPr lang="fr-FR" dirty="0"/>
              <a:t>Comprendre un bilan sanguin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BC875A8-9C32-408F-A80A-60101C2402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223370"/>
          </a:xfrm>
        </p:spPr>
        <p:txBody>
          <a:bodyPr>
            <a:noAutofit/>
          </a:bodyPr>
          <a:lstStyle/>
          <a:p>
            <a:r>
              <a:rPr lang="fr-FR" sz="1400" cap="none" dirty="0"/>
              <a:t>Aurélie</a:t>
            </a:r>
            <a:r>
              <a:rPr lang="fr-FR" sz="1400" dirty="0"/>
              <a:t> SCHAEFFER	</a:t>
            </a:r>
          </a:p>
          <a:p>
            <a:pPr algn="r"/>
            <a:r>
              <a:rPr lang="fr-FR" sz="1400" cap="none" dirty="0"/>
              <a:t>Promotion </a:t>
            </a:r>
            <a:r>
              <a:rPr lang="fr-FR" sz="1400" dirty="0"/>
              <a:t>2022-2025</a:t>
            </a:r>
          </a:p>
          <a:p>
            <a:pPr algn="r"/>
            <a:r>
              <a:rPr lang="fr-FR" sz="1400" cap="none" dirty="0"/>
              <a:t>Année</a:t>
            </a:r>
            <a:r>
              <a:rPr lang="fr-FR" sz="1400" dirty="0"/>
              <a:t> 2023-2024</a:t>
            </a:r>
          </a:p>
        </p:txBody>
      </p:sp>
    </p:spTree>
    <p:extLst>
      <p:ext uri="{BB962C8B-B14F-4D97-AF65-F5344CB8AC3E}">
        <p14:creationId xmlns:p14="http://schemas.microsoft.com/office/powerpoint/2010/main" val="3552399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1E02DB-3DF0-4F60-9EC0-271B85CE6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Les notions essentielles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85221D-2C4F-48D8-9468-9F51B8F9A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761413" cy="3754438"/>
          </a:xfrm>
        </p:spPr>
        <p:txBody>
          <a:bodyPr>
            <a:normAutofit/>
          </a:bodyPr>
          <a:lstStyle/>
          <a:p>
            <a:r>
              <a:rPr lang="fr-FR" u="sng" dirty="0"/>
              <a:t>Identitovigilance</a:t>
            </a: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dirty="0"/>
              <a:t>Vérifier la prescription</a:t>
            </a:r>
          </a:p>
          <a:p>
            <a:pPr marL="0" indent="0">
              <a:buNone/>
            </a:pPr>
            <a:r>
              <a:rPr lang="fr-FR" dirty="0"/>
              <a:t>Contrôler l’identité du patient</a:t>
            </a:r>
          </a:p>
          <a:p>
            <a:pPr marL="0" indent="0">
              <a:buNone/>
            </a:pPr>
            <a:r>
              <a:rPr lang="fr-FR" dirty="0"/>
              <a:t>Renseigner correctement les demandes d’examen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u="sng" dirty="0" err="1"/>
              <a:t>Matériovogilance</a:t>
            </a:r>
            <a:endParaRPr lang="fr-FR" u="sng" dirty="0"/>
          </a:p>
          <a:p>
            <a:pPr marL="0" indent="0">
              <a:buNone/>
            </a:pPr>
            <a:r>
              <a:rPr lang="fr-FR" dirty="0"/>
              <a:t>S’assurer que le matériel utilisé soit conforme et adapté au soin à réaliser (péremption, aspect général, matériel prévu pour le soin souhaité)</a:t>
            </a:r>
          </a:p>
        </p:txBody>
      </p:sp>
    </p:spTree>
    <p:extLst>
      <p:ext uri="{BB962C8B-B14F-4D97-AF65-F5344CB8AC3E}">
        <p14:creationId xmlns:p14="http://schemas.microsoft.com/office/powerpoint/2010/main" val="1082418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F3CF67-AFD3-41AD-9575-AEBB23FE9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Les notions essentielles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12E5FF-7217-4D13-9B00-F9C81CC36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Informer le patient du soin à réaliser</a:t>
            </a:r>
          </a:p>
          <a:p>
            <a:r>
              <a:rPr lang="fr-FR" dirty="0"/>
              <a:t>Réaliser le soin en respectant les règles d’hygiène et d’asepsie.</a:t>
            </a:r>
          </a:p>
          <a:p>
            <a:r>
              <a:rPr lang="fr-FR" dirty="0"/>
              <a:t>Respecter l’ordre de prélèvement des tubes</a:t>
            </a:r>
          </a:p>
          <a:p>
            <a:r>
              <a:rPr lang="fr-FR" dirty="0"/>
              <a:t>Respecter le niveau de remplissage des tubes</a:t>
            </a:r>
          </a:p>
          <a:p>
            <a:r>
              <a:rPr lang="fr-FR" dirty="0"/>
              <a:t>Si possible ne pas dépasser 1 minute de garrot</a:t>
            </a:r>
          </a:p>
          <a:p>
            <a:r>
              <a:rPr lang="fr-FR" dirty="0"/>
              <a:t>Acheminer le plus rapidement possible les tubes au laboratoire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3290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F3CF67-AFD3-41AD-9575-AEBB23FE9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Les notions essentielles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12E5FF-7217-4D13-9B00-F9C81CC36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Tracer le soin réalisé dans le dossier de soin</a:t>
            </a:r>
          </a:p>
          <a:p>
            <a:r>
              <a:rPr lang="fr-FR" dirty="0"/>
              <a:t>Se tenir informé des résultats d’examen</a:t>
            </a:r>
          </a:p>
          <a:p>
            <a:r>
              <a:rPr lang="fr-FR" dirty="0"/>
              <a:t>Repérer les anomalies</a:t>
            </a:r>
          </a:p>
          <a:p>
            <a:r>
              <a:rPr lang="fr-FR" dirty="0"/>
              <a:t>Informer le médecin des résultats obtenus (immédiatement lors de la présence de valeurs critiques)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6920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C063E1-6AEA-4E7E-9433-FF4BD3CDD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Contre-indications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9EB156-0BEC-47D6-B3A7-CD2B27263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46363"/>
            <a:ext cx="10089309" cy="3416300"/>
          </a:xfrm>
        </p:spPr>
        <p:txBody>
          <a:bodyPr/>
          <a:lstStyle/>
          <a:p>
            <a:r>
              <a:rPr lang="fr-FR" dirty="0"/>
              <a:t>Prélever sur le bras opposé à la perfusion</a:t>
            </a:r>
          </a:p>
          <a:p>
            <a:r>
              <a:rPr lang="fr-FR" dirty="0"/>
              <a:t>Ne pas prélever, sauf absolue nécessité et accord strict et documenté (médecin et patient)</a:t>
            </a:r>
          </a:p>
          <a:p>
            <a:pPr lvl="1"/>
            <a:r>
              <a:rPr lang="fr-FR" sz="1800" dirty="0"/>
              <a:t>Sur le bras porteur d’une fistule </a:t>
            </a:r>
            <a:r>
              <a:rPr lang="fr-FR" sz="1800" dirty="0" err="1"/>
              <a:t>artério-veineuse</a:t>
            </a:r>
            <a:r>
              <a:rPr lang="fr-FR" sz="1800" dirty="0"/>
              <a:t>, </a:t>
            </a:r>
          </a:p>
          <a:p>
            <a:pPr lvl="1"/>
            <a:r>
              <a:rPr lang="fr-FR" sz="1800" dirty="0"/>
              <a:t>Un membre situé du côté d’un curage ganglionnaire axillaire</a:t>
            </a:r>
          </a:p>
          <a:p>
            <a:pPr lvl="1"/>
            <a:r>
              <a:rPr lang="fr-FR" sz="1800" dirty="0"/>
              <a:t>Un membre invalide (hémiplégie)</a:t>
            </a:r>
          </a:p>
          <a:p>
            <a:pPr lvl="1"/>
            <a:r>
              <a:rPr lang="fr-FR" sz="1800" dirty="0"/>
              <a:t>Un membre accidenté, œdématié ou présentant des lésions cutanées</a:t>
            </a:r>
          </a:p>
        </p:txBody>
      </p:sp>
    </p:spTree>
    <p:extLst>
      <p:ext uri="{BB962C8B-B14F-4D97-AF65-F5344CB8AC3E}">
        <p14:creationId xmlns:p14="http://schemas.microsoft.com/office/powerpoint/2010/main" val="101265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39CA81-2638-418C-9E03-A0F49CD5F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différents bilans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27325D-F096-4BAD-9B19-A91ABCF7D0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642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F42C65-F8B9-44D8-9277-FCA23EB5B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différents bilans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142B2D-17B7-4AA9-BE6B-167EC29B8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764058" cy="3416300"/>
          </a:xfrm>
        </p:spPr>
        <p:txBody>
          <a:bodyPr>
            <a:normAutofit/>
          </a:bodyPr>
          <a:lstStyle/>
          <a:p>
            <a:r>
              <a:rPr lang="fr-FR" dirty="0"/>
              <a:t>Bilan anémie : NFS, ferritine, CST, B9, B12, réticulocytes</a:t>
            </a:r>
          </a:p>
          <a:p>
            <a:r>
              <a:rPr lang="fr-FR" dirty="0"/>
              <a:t>Bilan martial : Fer, ferritine, CST</a:t>
            </a:r>
          </a:p>
          <a:p>
            <a:r>
              <a:rPr lang="fr-FR" dirty="0"/>
              <a:t>Bilan d’inflammation : CRP, VS</a:t>
            </a:r>
          </a:p>
          <a:p>
            <a:r>
              <a:rPr lang="fr-FR" dirty="0"/>
              <a:t>Bilan lipidique (EAL = exploration anomalie lipidique) : HDL, LDL , cholestérol total, triglycérides</a:t>
            </a:r>
          </a:p>
          <a:p>
            <a:r>
              <a:rPr lang="fr-FR" dirty="0"/>
              <a:t>Bilan infectieux : NFS, CRP, VS, </a:t>
            </a:r>
            <a:r>
              <a:rPr lang="fr-FR" dirty="0" err="1"/>
              <a:t>Ig</a:t>
            </a:r>
            <a:r>
              <a:rPr lang="fr-FR" dirty="0"/>
              <a:t> A G M</a:t>
            </a:r>
          </a:p>
          <a:p>
            <a:r>
              <a:rPr lang="fr-FR" dirty="0"/>
              <a:t>Gazométrie sanguine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0654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F42C65-F8B9-44D8-9277-FCA23EB5B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différents bilans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142B2D-17B7-4AA9-BE6B-167EC29B8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Bilan cardiaque : transaminases, CPK, troponine</a:t>
            </a:r>
          </a:p>
          <a:p>
            <a:r>
              <a:rPr lang="fr-FR" dirty="0"/>
              <a:t>Bilan rénal : Iono, Urée, créatinine, clairance de la créatinine (DFG)</a:t>
            </a:r>
          </a:p>
          <a:p>
            <a:r>
              <a:rPr lang="fr-FR" dirty="0"/>
              <a:t>Bilan hépatique : Bilirubine, transaminases, GGT, phosphatase alcaline, fibrinogènes</a:t>
            </a:r>
          </a:p>
          <a:p>
            <a:r>
              <a:rPr lang="fr-FR" dirty="0"/>
              <a:t>Bilan pancréatique : amylase, lipase, insuline, glucagon</a:t>
            </a:r>
          </a:p>
          <a:p>
            <a:r>
              <a:rPr lang="fr-FR" dirty="0"/>
              <a:t>Bilan thyroïdien : TSH, T3, T4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4570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DA0D5-0EAE-4E15-8034-091F03440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Numération Formule Sanguine (NFS)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9F9407-A452-4B74-AE3E-F56253719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6" y="3092824"/>
            <a:ext cx="11387138" cy="3193676"/>
          </a:xfrm>
        </p:spPr>
        <p:txBody>
          <a:bodyPr>
            <a:normAutofit/>
          </a:bodyPr>
          <a:lstStyle/>
          <a:p>
            <a:pPr lvl="1" algn="just"/>
            <a:r>
              <a:rPr lang="fr-FR" sz="1800" dirty="0"/>
              <a:t>La NFS (ou hémogramme) est l’analyse quantitative (numération globulaire) et qualitative (formule leucocytaire) des éléments figurés du sang.</a:t>
            </a:r>
          </a:p>
          <a:p>
            <a:pPr lvl="1" algn="just"/>
            <a:endParaRPr lang="fr-FR" sz="1800" dirty="0"/>
          </a:p>
          <a:p>
            <a:pPr lvl="1" algn="just"/>
            <a:r>
              <a:rPr lang="fr-FR" sz="1800" dirty="0"/>
              <a:t>Les valeurs de références peuvent varier en fonction de l’origine géographique, du sexe, de l'âge des individus et des techniques d’analyse utilisées par le laboratoires</a:t>
            </a:r>
          </a:p>
          <a:p>
            <a:pPr lvl="1" algn="just"/>
            <a:r>
              <a:rPr lang="fr-FR" sz="1800" dirty="0"/>
              <a:t>L’expression de valeurs de référence est préférable à celles de valeurs usuelles/normales ou de norme</a:t>
            </a:r>
          </a:p>
          <a:p>
            <a:pPr lvl="1" algn="just"/>
            <a:endParaRPr lang="fr-FR" sz="1800" dirty="0"/>
          </a:p>
          <a:p>
            <a:pPr lvl="1" algn="just"/>
            <a:endParaRPr lang="fr-FR" sz="18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3581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DA0D5-0EAE-4E15-8034-091F03440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Numération Formule Sanguine (NFS)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9F9407-A452-4B74-AE3E-F56253719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6" y="2603500"/>
            <a:ext cx="11387138" cy="3683000"/>
          </a:xfrm>
        </p:spPr>
        <p:txBody>
          <a:bodyPr>
            <a:normAutofit/>
          </a:bodyPr>
          <a:lstStyle/>
          <a:p>
            <a:pPr lvl="1" algn="just"/>
            <a:r>
              <a:rPr lang="fr-FR" sz="1800" dirty="0"/>
              <a:t>Les </a:t>
            </a:r>
            <a:r>
              <a:rPr lang="fr-FR" sz="1800" b="1" dirty="0"/>
              <a:t>érythrocytes/hématies</a:t>
            </a:r>
            <a:r>
              <a:rPr lang="fr-FR" sz="1800" dirty="0"/>
              <a:t>, qui transportent l’oxygène</a:t>
            </a:r>
          </a:p>
          <a:p>
            <a:pPr lvl="1" algn="just"/>
            <a:r>
              <a:rPr lang="fr-FR" sz="1800" dirty="0"/>
              <a:t>L’</a:t>
            </a:r>
            <a:r>
              <a:rPr lang="fr-FR" sz="1800" b="1" dirty="0"/>
              <a:t>hémoglobine</a:t>
            </a:r>
            <a:r>
              <a:rPr lang="fr-FR" sz="1800" dirty="0"/>
              <a:t>, une protéine des érythrocytes qui sert à fixer l’oxygène sur les hématies</a:t>
            </a:r>
          </a:p>
          <a:p>
            <a:pPr lvl="1" algn="just"/>
            <a:r>
              <a:rPr lang="fr-FR" sz="1800" dirty="0"/>
              <a:t>L’</a:t>
            </a:r>
            <a:r>
              <a:rPr lang="fr-FR" sz="1800" b="1" dirty="0"/>
              <a:t>hématocrite</a:t>
            </a:r>
            <a:r>
              <a:rPr lang="fr-FR" sz="1800" dirty="0"/>
              <a:t>, mesure de la portion du sang occupée par les cellules (globules rouges, globules blancs et plaquettes).</a:t>
            </a:r>
          </a:p>
          <a:p>
            <a:pPr lvl="1" algn="just"/>
            <a:r>
              <a:rPr lang="fr-FR" sz="1800" dirty="0"/>
              <a:t>Les </a:t>
            </a:r>
            <a:r>
              <a:rPr lang="fr-FR" sz="1800" b="1" dirty="0"/>
              <a:t>leucocytes</a:t>
            </a:r>
            <a:r>
              <a:rPr lang="fr-FR" sz="1800" dirty="0"/>
              <a:t>, qui combattent les infections. Il existe cinq grands types de globules blancs. La NFS mesure le nombre total de globules blancs dans votre sang. </a:t>
            </a:r>
          </a:p>
          <a:p>
            <a:pPr lvl="1" algn="just"/>
            <a:r>
              <a:rPr lang="fr-FR" sz="1800" dirty="0"/>
              <a:t>Les </a:t>
            </a:r>
            <a:r>
              <a:rPr lang="fr-FR" sz="1800" b="1" dirty="0"/>
              <a:t>plaquettes</a:t>
            </a:r>
            <a:r>
              <a:rPr lang="fr-FR" sz="1800" dirty="0"/>
              <a:t>, qui participent à l’hémostase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5788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D02C61-9443-4B7E-A07B-A81875EFD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EBC2D51-2744-4C88-B905-B39ACC81D8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5151" y="947920"/>
            <a:ext cx="6941697" cy="551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72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41FA47-510F-4A43-850B-805F7C0F2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Objectifs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B01DDE-B6DD-40C8-8B30-78BBFD464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Savoir remplir une demande d’examen sanguin</a:t>
            </a:r>
          </a:p>
          <a:p>
            <a:r>
              <a:rPr lang="fr-FR" dirty="0"/>
              <a:t>Savoir comprendre les résultats obtenus</a:t>
            </a:r>
          </a:p>
          <a:p>
            <a:r>
              <a:rPr lang="fr-FR" dirty="0"/>
              <a:t>Savoir repérer les valeurs critiques</a:t>
            </a:r>
          </a:p>
          <a:p>
            <a:r>
              <a:rPr lang="fr-FR" dirty="0"/>
              <a:t>Savoir faire le lien entre les résultats et les pathologies</a:t>
            </a:r>
          </a:p>
        </p:txBody>
      </p:sp>
    </p:spTree>
    <p:extLst>
      <p:ext uri="{BB962C8B-B14F-4D97-AF65-F5344CB8AC3E}">
        <p14:creationId xmlns:p14="http://schemas.microsoft.com/office/powerpoint/2010/main" val="3002854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5B02FF-249A-492C-BF0E-9334F523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B38045-4F4B-432A-A9E2-E11EC6891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9A4D0EE-F866-449C-8044-44A258A9D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801" y="838200"/>
            <a:ext cx="6816398" cy="585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82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BCB4A6-4A7A-4891-A26C-F92B9C824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Numération Formule Sanguine (NFS): interprétation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62F06A-F7E4-4647-85E7-9C274B915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Erythrocytes </a:t>
            </a:r>
          </a:p>
          <a:p>
            <a:pPr marL="457200" lvl="1" indent="0">
              <a:buNone/>
            </a:pPr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D84F9251-F923-450B-9FBE-F372C2E54E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835957"/>
              </p:ext>
            </p:extLst>
          </p:nvPr>
        </p:nvGraphicFramePr>
        <p:xfrm>
          <a:off x="2068606" y="3053080"/>
          <a:ext cx="805478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7394">
                  <a:extLst>
                    <a:ext uri="{9D8B030D-6E8A-4147-A177-3AD203B41FA5}">
                      <a16:colId xmlns:a16="http://schemas.microsoft.com/office/drawing/2014/main" val="4093305073"/>
                    </a:ext>
                  </a:extLst>
                </a:gridCol>
                <a:gridCol w="4027394">
                  <a:extLst>
                    <a:ext uri="{9D8B030D-6E8A-4147-A177-3AD203B41FA5}">
                      <a16:colId xmlns:a16="http://schemas.microsoft.com/office/drawing/2014/main" val="37847628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Diminution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Augmentation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30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Anémie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Polyglobulie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260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Hémodilution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Haute altitude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211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Hyperhydratation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Hémoconcentration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934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Hémorragie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987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Hémolyse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706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Carence nutritionnelle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37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Leucémie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12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6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BCB4A6-4A7A-4891-A26C-F92B9C824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Numération Formule Sanguine (NFS): interprétation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62F06A-F7E4-4647-85E7-9C274B915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8728"/>
            <a:ext cx="8761413" cy="3411071"/>
          </a:xfrm>
        </p:spPr>
        <p:txBody>
          <a:bodyPr/>
          <a:lstStyle/>
          <a:p>
            <a:r>
              <a:rPr lang="fr-FR" dirty="0"/>
              <a:t>Hémoglobine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Hématocrite 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6E8DDF1E-157A-4EF5-86F3-4C266A50B1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508279"/>
              </p:ext>
            </p:extLst>
          </p:nvPr>
        </p:nvGraphicFramePr>
        <p:xfrm>
          <a:off x="2534023" y="3005666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52760679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3510598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Diminution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Augmentation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77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Anémie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Polyglobulie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617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Hémodilution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625830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D08BE6B1-AF51-4E38-822B-A901216FE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977069"/>
              </p:ext>
            </p:extLst>
          </p:nvPr>
        </p:nvGraphicFramePr>
        <p:xfrm>
          <a:off x="2534023" y="4677584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52760679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3510598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Diminution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Augmentation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77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Anémie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Polyglobulie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617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Surcharge liquidienne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Déshydratation extracellulaire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625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171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BCB4A6-4A7A-4891-A26C-F92B9C824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Numération Formule Sanguine (NFS): interprétation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62F06A-F7E4-4647-85E7-9C274B915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fr-FR" dirty="0"/>
              <a:t>Réticulocytes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640A0F71-A9E3-4D0E-99F4-CC45E1B3D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577667"/>
              </p:ext>
            </p:extLst>
          </p:nvPr>
        </p:nvGraphicFramePr>
        <p:xfrm>
          <a:off x="2032000" y="3199130"/>
          <a:ext cx="8128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27923253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941130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Diminution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Augmentation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520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Anémie régénérative d’origine périphérique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Anémie peu ou non régénérative d’origine centrale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983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888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BCB4A6-4A7A-4891-A26C-F92B9C824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Numération Formule Sanguine (NFS): interprétation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62F06A-F7E4-4647-85E7-9C274B915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Leucocytes 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3EA42D80-7B50-4382-8987-C735BFAC8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668200"/>
              </p:ext>
            </p:extLst>
          </p:nvPr>
        </p:nvGraphicFramePr>
        <p:xfrm>
          <a:off x="2032000" y="3099796"/>
          <a:ext cx="8128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35219919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975029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Diminution = leucopénie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Augmentation = hyperleucocytose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327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Insuffisance de la fonction médullaire osseuse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Inflammation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773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Toxicité médicamenteuse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Infection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884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Infection foudroyante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Stress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038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Malnutrition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Nécrose tissulaire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517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732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BCB4A6-4A7A-4891-A26C-F92B9C824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Numération Formule Sanguine (NFS): interprétation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62F06A-F7E4-4647-85E7-9C274B915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Granulocytes neutrophiles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3EA42D80-7B50-4382-8987-C735BFAC8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960887"/>
              </p:ext>
            </p:extLst>
          </p:nvPr>
        </p:nvGraphicFramePr>
        <p:xfrm>
          <a:off x="2032000" y="3099796"/>
          <a:ext cx="81280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35219919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975029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Diminution = neutropénie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Augmentation = </a:t>
                      </a:r>
                      <a:r>
                        <a:rPr lang="fr-FR" dirty="0" err="1"/>
                        <a:t>hyperneutrophilie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327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Infection virale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Stress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773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Infection bactérienne grave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Syndrome de Cushing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884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Affection de la moelle (myélome, lymphome, leucémie, cancer)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Troubles inflammatoires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038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Aplasie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Acidocétose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517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Anémie aplasique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265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060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BCB4A6-4A7A-4891-A26C-F92B9C824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Numération Formule Sanguine (NFS): interprétation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62F06A-F7E4-4647-85E7-9C274B915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Granulocytes éosinophiles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3EA42D80-7B50-4382-8987-C735BFAC8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660048"/>
              </p:ext>
            </p:extLst>
          </p:nvPr>
        </p:nvGraphicFramePr>
        <p:xfrm>
          <a:off x="2032000" y="3099796"/>
          <a:ext cx="8128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35219919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975029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Diminution = </a:t>
                      </a:r>
                      <a:r>
                        <a:rPr lang="fr-FR" dirty="0" err="1"/>
                        <a:t>hypoéosinophilie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Augmentation = hyperéosinophilie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327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Production excessive de corticostéroïdes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Réaction allergique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773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Infection parasitaire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884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Leucémie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038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Maladie auto immune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517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710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BCB4A6-4A7A-4891-A26C-F92B9C824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Numération Formule Sanguine (NFS): interprétation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62F06A-F7E4-4647-85E7-9C274B915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Granulocytes basophiles</a:t>
            </a:r>
          </a:p>
          <a:p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3EA42D80-7B50-4382-8987-C735BFAC8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347266"/>
              </p:ext>
            </p:extLst>
          </p:nvPr>
        </p:nvGraphicFramePr>
        <p:xfrm>
          <a:off x="2032000" y="3099796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35219919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975029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Diminution = </a:t>
                      </a:r>
                      <a:r>
                        <a:rPr lang="fr-FR" dirty="0" err="1"/>
                        <a:t>hypobasophilie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Augmentation = </a:t>
                      </a:r>
                      <a:r>
                        <a:rPr lang="fr-FR" dirty="0" err="1"/>
                        <a:t>hyperbasophilie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327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Réaction allergique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Syndrome myéloprolifératif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773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Stress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Leucémie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884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Hyperthyroïdie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038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5878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BCB4A6-4A7A-4891-A26C-F92B9C824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Numération Formule Sanguine (NFS): interprétation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62F06A-F7E4-4647-85E7-9C274B915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Monocytes  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3EA42D80-7B50-4382-8987-C735BFAC8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382228"/>
              </p:ext>
            </p:extLst>
          </p:nvPr>
        </p:nvGraphicFramePr>
        <p:xfrm>
          <a:off x="2032000" y="3099796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35219919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975029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Diminution = </a:t>
                      </a:r>
                      <a:r>
                        <a:rPr lang="fr-FR" dirty="0" err="1"/>
                        <a:t>hypomonocytose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Augmentation = </a:t>
                      </a:r>
                      <a:r>
                        <a:rPr lang="fr-FR" dirty="0" err="1"/>
                        <a:t>hypermonocytose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327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Corticothérapie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Troubles inflammatoires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773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Infection virale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884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Tuberculose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038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885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BCB4A6-4A7A-4891-A26C-F92B9C824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Numération Formule Sanguine (NFS): interprétation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62F06A-F7E4-4647-85E7-9C274B915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Lymphocytes 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3EA42D80-7B50-4382-8987-C735BFAC8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542159"/>
              </p:ext>
            </p:extLst>
          </p:nvPr>
        </p:nvGraphicFramePr>
        <p:xfrm>
          <a:off x="2032000" y="3099796"/>
          <a:ext cx="8128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35219919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975029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Diminution = lymphopénie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Augmentation = hyperleucocytose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327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Syndrome d’immunodéficience acquise (SIDA)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Infection bactérienne chronique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773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Leucémie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Oreillons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884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Cancer + TTT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Rubéole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038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TTT corticoïde, immunosuppresseur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Leucémie </a:t>
                      </a:r>
                      <a:r>
                        <a:rPr lang="fr-FR" dirty="0" err="1"/>
                        <a:t>lymphocytique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517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Lupus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265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Insuffisance rénale chronique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Hépatite infectieuse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42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967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379216-FA29-4E3F-B895-1BEAB4A13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800566-50CE-48BD-912A-FD7EB592E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95559" y="2677643"/>
            <a:ext cx="3757545" cy="3308819"/>
          </a:xfrm>
        </p:spPr>
        <p:txBody>
          <a:bodyPr>
            <a:normAutofit/>
          </a:bodyPr>
          <a:lstStyle/>
          <a:p>
            <a:r>
              <a:rPr lang="fr-FR" cap="none" dirty="0"/>
              <a:t>Présentation du matériel de prélèvement</a:t>
            </a:r>
          </a:p>
          <a:p>
            <a:endParaRPr lang="fr-FR" cap="none" dirty="0"/>
          </a:p>
          <a:p>
            <a:r>
              <a:rPr lang="fr-FR" cap="none" dirty="0"/>
              <a:t>Déroulement du soin</a:t>
            </a:r>
          </a:p>
          <a:p>
            <a:endParaRPr lang="fr-FR" cap="none" dirty="0"/>
          </a:p>
          <a:p>
            <a:r>
              <a:rPr lang="fr-FR" cap="none" dirty="0"/>
              <a:t>Règles de bonnes pratiques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23925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BCB4A6-4A7A-4891-A26C-F92B9C824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Numération Formule Sanguine (NFS): interprétation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62F06A-F7E4-4647-85E7-9C274B915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Plaquettes (interviennent dans la formation du clou plaquettaire)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3EA42D80-7B50-4382-8987-C735BFAC8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373608"/>
              </p:ext>
            </p:extLst>
          </p:nvPr>
        </p:nvGraphicFramePr>
        <p:xfrm>
          <a:off x="2032000" y="3099796"/>
          <a:ext cx="81280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35219919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975029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Diminution = thrombopénie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Augmentation = thrombocytose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327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Insuffisance de production médullaire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Hyperproduction médullaire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773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Transfusion massive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Splénectomie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884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Hémorragie importante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038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Lymphome hodgkinien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517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Lymphome non hodgkinien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265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3961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2DE28A-76D1-4A99-8045-4D4825AE7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L’Hémostase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D1138F-F69F-4F3F-9E66-73437E214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La coagulation sanguine est un phénomène qui aboutit à la solidification du sang et la formation d’un caillot empêchant l’hémorragie.</a:t>
            </a:r>
          </a:p>
          <a:p>
            <a:r>
              <a:rPr lang="fr-FR" dirty="0"/>
              <a:t>Le bilan d’hémostase permet de rechercher d’éventuelles anomalies dans la cascade de coagulation.</a:t>
            </a:r>
          </a:p>
          <a:p>
            <a:r>
              <a:rPr lang="fr-FR" dirty="0"/>
              <a:t>Les principaux dosages sont le TCA, le TP (INR), le fibrinogène et les plaquettes</a:t>
            </a:r>
          </a:p>
        </p:txBody>
      </p:sp>
    </p:spTree>
    <p:extLst>
      <p:ext uri="{BB962C8B-B14F-4D97-AF65-F5344CB8AC3E}">
        <p14:creationId xmlns:p14="http://schemas.microsoft.com/office/powerpoint/2010/main" val="10557319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2DE28A-76D1-4A99-8045-4D4825AE7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L’Hémostase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C4B8F8BE-5D58-487B-9B18-79FD81E33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3130" y="2306873"/>
            <a:ext cx="4725059" cy="64779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5CB3691-C7B2-4596-A3F1-71170E2C7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840" y="2954663"/>
            <a:ext cx="4753638" cy="289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692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2DE28A-76D1-4A99-8045-4D4825AE7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L’Hémostase : interprétation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D1138F-F69F-4F3F-9E66-73437E214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151529"/>
            <a:ext cx="9750611" cy="4182036"/>
          </a:xfrm>
        </p:spPr>
        <p:txBody>
          <a:bodyPr>
            <a:normAutofit lnSpcReduction="10000"/>
          </a:bodyPr>
          <a:lstStyle/>
          <a:p>
            <a:r>
              <a:rPr lang="fr-FR" b="1" dirty="0"/>
              <a:t>TCA (temps de céphaline avec activateur)</a:t>
            </a:r>
          </a:p>
          <a:p>
            <a:r>
              <a:rPr lang="fr-FR" dirty="0"/>
              <a:t>Intérêt : </a:t>
            </a:r>
          </a:p>
          <a:p>
            <a:pPr lvl="1"/>
            <a:r>
              <a:rPr lang="fr-FR" dirty="0"/>
              <a:t>Évaluer la coagulation sanguine par les facteurs de coagulation, hormis le facteur VII</a:t>
            </a:r>
          </a:p>
          <a:p>
            <a:pPr lvl="1"/>
            <a:r>
              <a:rPr lang="fr-FR" dirty="0"/>
              <a:t>Surveillance d’un traitement par héparine : 1,5 à 3 fois celui du témoin pour un bon équilibre</a:t>
            </a:r>
          </a:p>
          <a:p>
            <a:pPr lvl="1"/>
            <a:r>
              <a:rPr lang="fr-FR" dirty="0"/>
              <a:t>Dépister un risque hémorragique (allongement du TAC)</a:t>
            </a:r>
          </a:p>
          <a:p>
            <a:pPr lvl="1"/>
            <a:endParaRPr lang="fr-FR" dirty="0"/>
          </a:p>
          <a:p>
            <a:r>
              <a:rPr lang="fr-FR" dirty="0"/>
              <a:t>Augmentation du TCA</a:t>
            </a:r>
          </a:p>
          <a:p>
            <a:pPr lvl="1"/>
            <a:r>
              <a:rPr lang="fr-FR" dirty="0"/>
              <a:t>Atteinte hépatique</a:t>
            </a:r>
          </a:p>
          <a:p>
            <a:pPr lvl="1"/>
            <a:r>
              <a:rPr lang="fr-FR" dirty="0"/>
              <a:t>Coagulation intravasculaire disséminée (CIVD)</a:t>
            </a:r>
          </a:p>
          <a:p>
            <a:pPr lvl="1"/>
            <a:r>
              <a:rPr lang="fr-FR" dirty="0"/>
              <a:t>Déficit en facteurs de coagulation </a:t>
            </a:r>
          </a:p>
          <a:p>
            <a:pPr lvl="1"/>
            <a:r>
              <a:rPr lang="fr-FR" dirty="0"/>
              <a:t>Présence d’un anticoagulant circulant</a:t>
            </a:r>
          </a:p>
        </p:txBody>
      </p:sp>
    </p:spTree>
    <p:extLst>
      <p:ext uri="{BB962C8B-B14F-4D97-AF65-F5344CB8AC3E}">
        <p14:creationId xmlns:p14="http://schemas.microsoft.com/office/powerpoint/2010/main" val="32963595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2DE28A-76D1-4A99-8045-4D4825AE7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L’Hémostase : interprétation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D1138F-F69F-4F3F-9E66-73437E214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99447"/>
            <a:ext cx="10396070" cy="3993777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/>
              <a:t>TP (taux de prothrombine) ou temps de Quick</a:t>
            </a:r>
          </a:p>
          <a:p>
            <a:r>
              <a:rPr lang="fr-FR" dirty="0"/>
              <a:t>Intérêt </a:t>
            </a:r>
          </a:p>
          <a:p>
            <a:pPr lvl="1"/>
            <a:r>
              <a:rPr lang="fr-FR" dirty="0"/>
              <a:t>Surveillance d’un patient sous AVK</a:t>
            </a:r>
          </a:p>
          <a:p>
            <a:pPr lvl="1"/>
            <a:r>
              <a:rPr lang="fr-FR" dirty="0"/>
              <a:t>Dépister un risque hémorragique</a:t>
            </a:r>
          </a:p>
          <a:p>
            <a:r>
              <a:rPr lang="fr-FR" dirty="0"/>
              <a:t>Diminution du TP</a:t>
            </a:r>
          </a:p>
          <a:p>
            <a:pPr lvl="1"/>
            <a:r>
              <a:rPr lang="fr-FR" dirty="0"/>
              <a:t>Carence en vitamine K</a:t>
            </a:r>
          </a:p>
          <a:p>
            <a:pPr lvl="1"/>
            <a:r>
              <a:rPr lang="fr-FR" dirty="0"/>
              <a:t>Insuffisance hépatocellulaire</a:t>
            </a:r>
          </a:p>
          <a:p>
            <a:pPr lvl="1"/>
            <a:r>
              <a:rPr lang="fr-FR" dirty="0"/>
              <a:t>CIVD</a:t>
            </a:r>
          </a:p>
          <a:p>
            <a:pPr lvl="1"/>
            <a:r>
              <a:rPr lang="fr-FR" dirty="0"/>
              <a:t>Présence d’un anticoagulant circulant</a:t>
            </a:r>
          </a:p>
          <a:p>
            <a:pPr lvl="1"/>
            <a:endParaRPr lang="fr-FR" dirty="0"/>
          </a:p>
          <a:p>
            <a:r>
              <a:rPr lang="fr-FR" b="1" dirty="0"/>
              <a:t>INR</a:t>
            </a:r>
          </a:p>
          <a:p>
            <a:r>
              <a:rPr lang="fr-FR" dirty="0"/>
              <a:t>Expression du résultat du TP</a:t>
            </a:r>
          </a:p>
        </p:txBody>
      </p:sp>
    </p:spTree>
    <p:extLst>
      <p:ext uri="{BB962C8B-B14F-4D97-AF65-F5344CB8AC3E}">
        <p14:creationId xmlns:p14="http://schemas.microsoft.com/office/powerpoint/2010/main" val="12845331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2DE28A-76D1-4A99-8045-4D4825AE7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L’Hémostase : interprétation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D1138F-F69F-4F3F-9E66-73437E214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99447"/>
            <a:ext cx="10396070" cy="3993777"/>
          </a:xfrm>
        </p:spPr>
        <p:txBody>
          <a:bodyPr>
            <a:normAutofit/>
          </a:bodyPr>
          <a:lstStyle/>
          <a:p>
            <a:r>
              <a:rPr lang="fr-FR" b="1" dirty="0"/>
              <a:t>INR</a:t>
            </a:r>
          </a:p>
          <a:p>
            <a:r>
              <a:rPr lang="fr-FR" dirty="0"/>
              <a:t>Expression du résultat du TP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Patient sans traitement =&gt; INR = 1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Patient sous traitement =&gt; </a:t>
            </a:r>
            <a:r>
              <a:rPr lang="fr-FR" dirty="0">
                <a:solidFill>
                  <a:schemeClr val="tx1"/>
                </a:solidFill>
                <a:highlight>
                  <a:srgbClr val="FF0000"/>
                </a:highlight>
              </a:rPr>
              <a:t>INR &gt; 2 = sous dosage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                                       	   INR compris entre 2 et 3 = norme pour une prévention de la TVP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	                			   INR compris en 3 et 4,5 = norme pour patient porteur de valve ou post greffe ou à très haut risque de TVP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	                  		   </a:t>
            </a:r>
            <a:r>
              <a:rPr lang="fr-FR" dirty="0">
                <a:solidFill>
                  <a:schemeClr val="tx1"/>
                </a:solidFill>
                <a:highlight>
                  <a:srgbClr val="FF0000"/>
                </a:highlight>
              </a:rPr>
              <a:t>INR &lt; 5 = surdosage, risque hémorragique</a:t>
            </a:r>
          </a:p>
        </p:txBody>
      </p:sp>
    </p:spTree>
    <p:extLst>
      <p:ext uri="{BB962C8B-B14F-4D97-AF65-F5344CB8AC3E}">
        <p14:creationId xmlns:p14="http://schemas.microsoft.com/office/powerpoint/2010/main" val="11150373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2DE28A-76D1-4A99-8045-4D4825AE7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L’Hémostase : interprétation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D1138F-F69F-4F3F-9E66-73437E214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12893"/>
            <a:ext cx="10100234" cy="3993777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/>
              <a:t>Fibrinogène (facteur I)</a:t>
            </a:r>
          </a:p>
          <a:p>
            <a:r>
              <a:rPr lang="fr-FR" dirty="0"/>
              <a:t>Intérêt </a:t>
            </a:r>
          </a:p>
          <a:p>
            <a:pPr lvl="1"/>
            <a:r>
              <a:rPr lang="fr-FR" dirty="0"/>
              <a:t>Dépister un trouble de la coagulation sanguine et de la fonction hépatique</a:t>
            </a:r>
          </a:p>
          <a:p>
            <a:pPr lvl="1"/>
            <a:r>
              <a:rPr lang="fr-FR" dirty="0"/>
              <a:t>Son augmentation démontre un risque de formation d’un thrombus, sa diminution une insuffisance hépatique</a:t>
            </a:r>
          </a:p>
          <a:p>
            <a:r>
              <a:rPr lang="fr-FR" dirty="0"/>
              <a:t>Augmentation </a:t>
            </a:r>
          </a:p>
          <a:p>
            <a:pPr lvl="1"/>
            <a:r>
              <a:rPr lang="fr-FR" dirty="0"/>
              <a:t>Maladies infectieuses</a:t>
            </a:r>
          </a:p>
          <a:p>
            <a:pPr lvl="1"/>
            <a:r>
              <a:rPr lang="fr-FR" dirty="0"/>
              <a:t>Insuffisance hépatique</a:t>
            </a:r>
          </a:p>
          <a:p>
            <a:pPr lvl="1"/>
            <a:r>
              <a:rPr lang="fr-FR" dirty="0"/>
              <a:t>Traumatismes</a:t>
            </a:r>
          </a:p>
          <a:p>
            <a:pPr lvl="1"/>
            <a:r>
              <a:rPr lang="fr-FR" dirty="0"/>
              <a:t>Brûlures étendues</a:t>
            </a:r>
          </a:p>
          <a:p>
            <a:pPr lvl="1"/>
            <a:r>
              <a:rPr lang="fr-FR" dirty="0"/>
              <a:t>Infarctus du myocarde</a:t>
            </a:r>
          </a:p>
          <a:p>
            <a:pPr lvl="1"/>
            <a:r>
              <a:rPr lang="fr-FR" dirty="0"/>
              <a:t>Fibrinolyse</a:t>
            </a:r>
          </a:p>
          <a:p>
            <a:pPr lvl="1"/>
            <a:r>
              <a:rPr lang="fr-FR" dirty="0"/>
              <a:t>CIVD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00367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2DE28A-76D1-4A99-8045-4D4825AE7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L’Hémostase : interprétation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D1138F-F69F-4F3F-9E66-73437E214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D-dimères</a:t>
            </a:r>
          </a:p>
          <a:p>
            <a:r>
              <a:rPr lang="fr-FR" dirty="0"/>
              <a:t>Les D-dimères sont des produits de dégradation spécifique de la fibrine. L’élévation du taux témoigne d’une fibrinolyse excessive</a:t>
            </a:r>
          </a:p>
          <a:p>
            <a:endParaRPr lang="fr-FR" dirty="0"/>
          </a:p>
          <a:p>
            <a:r>
              <a:rPr lang="fr-FR" dirty="0"/>
              <a:t>Augmentation</a:t>
            </a:r>
          </a:p>
          <a:p>
            <a:pPr lvl="1"/>
            <a:r>
              <a:rPr lang="fr-FR" dirty="0"/>
              <a:t>Thrombose veineuse profonde</a:t>
            </a:r>
          </a:p>
          <a:p>
            <a:pPr lvl="1"/>
            <a:r>
              <a:rPr lang="fr-FR" dirty="0"/>
              <a:t>CIVD</a:t>
            </a:r>
          </a:p>
          <a:p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9407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BC9CD1-4B4E-4B4F-AF04-E300EADD8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Biochimie : électrolytes (Ionogramme)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C2E6F5BA-588E-41D5-884D-57D323F96A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7916" y="1736261"/>
            <a:ext cx="4763473" cy="447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58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BC9CD1-4B4E-4B4F-AF04-E300EADD8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Biochimie : électrolytes (Ionogramme)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A7E417-5E98-4F5D-83DA-B1D7A3F89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394" y="2278627"/>
            <a:ext cx="9979211" cy="3416300"/>
          </a:xfrm>
        </p:spPr>
        <p:txBody>
          <a:bodyPr/>
          <a:lstStyle/>
          <a:p>
            <a:r>
              <a:rPr lang="fr-FR" b="1" dirty="0"/>
              <a:t>Sodium = natrémie</a:t>
            </a:r>
          </a:p>
          <a:p>
            <a:r>
              <a:rPr lang="fr-FR" dirty="0">
                <a:solidFill>
                  <a:schemeClr val="tx1"/>
                </a:solidFill>
              </a:rPr>
              <a:t>indiqué dans la suspicion de déshydratation et affections rénales, digestives et hormonales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endParaRPr lang="fr-FR" b="1" dirty="0"/>
          </a:p>
          <a:p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87E66773-C437-49B9-BF32-ECEA95B987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311649"/>
              </p:ext>
            </p:extLst>
          </p:nvPr>
        </p:nvGraphicFramePr>
        <p:xfrm>
          <a:off x="2031999" y="3301502"/>
          <a:ext cx="812800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73237269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0951546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Diminution = hyponatrémie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Augmentation = hypernatrémie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95814"/>
                  </a:ext>
                </a:extLst>
              </a:tr>
              <a:tr h="321435">
                <a:tc>
                  <a:txBody>
                    <a:bodyPr/>
                    <a:lstStyle/>
                    <a:p>
                      <a:r>
                        <a:rPr lang="fr-FR" sz="1600" dirty="0"/>
                        <a:t>Déficit d’apport en sodium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Excès d’apport en sodium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137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/>
                        <a:t>Excès d’apport hydrique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Déficit d’apport hydrique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750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/>
                        <a:t>Aspiration digestive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Diarrhée / vomissement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555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/>
                        <a:t>Sudation abondante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712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/>
                        <a:t>Surcharge hydrique extracellulaire = hyponatrémie par dilution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17476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chemeClr val="bg1"/>
                          </a:solidFill>
                        </a:rPr>
                        <a:t>Risques 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752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/>
                        <a:t>Insuffisances cardiaques / rénales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déshydratation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005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055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DED322-8640-481D-B274-F2806CEA2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 matériel de prélèvement</a:t>
            </a:r>
          </a:p>
        </p:txBody>
      </p:sp>
      <p:pic>
        <p:nvPicPr>
          <p:cNvPr id="6" name="Picture 2" descr="Aiguille BD Vacutainer Eclipse - Becton Dickinson - Materiel médical">
            <a:extLst>
              <a:ext uri="{FF2B5EF4-FFF2-40B4-BE49-F238E27FC236}">
                <a16:creationId xmlns:a16="http://schemas.microsoft.com/office/drawing/2014/main" id="{832F4CF9-D65B-4B2D-8E88-80F4E1F8F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49" y="2420018"/>
            <a:ext cx="1676560" cy="16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daptateur Luer BD Vacutainer®">
            <a:extLst>
              <a:ext uri="{FF2B5EF4-FFF2-40B4-BE49-F238E27FC236}">
                <a16:creationId xmlns:a16="http://schemas.microsoft.com/office/drawing/2014/main" id="{0ADA69F8-DE32-43E9-8A7B-6CB6C3FFE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78" y="2526014"/>
            <a:ext cx="1588320" cy="16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UNITE DE PRELEVEMENT DE SANG BD VACUTAINER 367282 * VERT * AVEC ADAPTATEUR.  LA BOITE DE 50 BD 3572 : Matériel médical | articles hospitalisation à  domicile | Unodis">
            <a:extLst>
              <a:ext uri="{FF2B5EF4-FFF2-40B4-BE49-F238E27FC236}">
                <a16:creationId xmlns:a16="http://schemas.microsoft.com/office/drawing/2014/main" id="{522D1A11-F086-45C9-B2D8-3E415F5A1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148" y="2420018"/>
            <a:ext cx="1676559" cy="167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41C9FCB-7D1B-41AB-AD91-BB6E6B930DC8}"/>
              </a:ext>
            </a:extLst>
          </p:cNvPr>
          <p:cNvSpPr txBox="1"/>
          <p:nvPr/>
        </p:nvSpPr>
        <p:spPr>
          <a:xfrm>
            <a:off x="348346" y="4394208"/>
            <a:ext cx="212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Aiguille sécurisée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67DB033-AF1A-4CE0-97A6-57E4A2DAECFD}"/>
              </a:ext>
            </a:extLst>
          </p:cNvPr>
          <p:cNvSpPr txBox="1"/>
          <p:nvPr/>
        </p:nvSpPr>
        <p:spPr>
          <a:xfrm>
            <a:off x="7095150" y="4331075"/>
            <a:ext cx="224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Adaptateur </a:t>
            </a:r>
            <a:r>
              <a:rPr lang="fr-FR" dirty="0" err="1"/>
              <a:t>luer</a:t>
            </a:r>
            <a:r>
              <a:rPr lang="fr-FR" dirty="0"/>
              <a:t>-lock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B8B1A8A-E2FE-4ED1-B9DA-84FC3D0608F5}"/>
              </a:ext>
            </a:extLst>
          </p:cNvPr>
          <p:cNvSpPr txBox="1"/>
          <p:nvPr/>
        </p:nvSpPr>
        <p:spPr>
          <a:xfrm>
            <a:off x="9521148" y="4331075"/>
            <a:ext cx="2339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Ailette de prélèvement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57B1E43-719B-40E4-AC89-2FF5BB04EB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930" r="21735"/>
          <a:stretch/>
        </p:blipFill>
        <p:spPr>
          <a:xfrm>
            <a:off x="2670852" y="2361957"/>
            <a:ext cx="1676560" cy="15621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21503A5-425D-44F8-AFC1-78822BFEDE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7412" y="2366294"/>
            <a:ext cx="3009900" cy="15621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39260C5B-DD9C-4264-9A77-09FFD389DE92}"/>
              </a:ext>
            </a:extLst>
          </p:cNvPr>
          <p:cNvSpPr txBox="1"/>
          <p:nvPr/>
        </p:nvSpPr>
        <p:spPr>
          <a:xfrm>
            <a:off x="2855674" y="4337058"/>
            <a:ext cx="3899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Lancettes de prélèvement</a:t>
            </a:r>
          </a:p>
        </p:txBody>
      </p:sp>
    </p:spTree>
    <p:extLst>
      <p:ext uri="{BB962C8B-B14F-4D97-AF65-F5344CB8AC3E}">
        <p14:creationId xmlns:p14="http://schemas.microsoft.com/office/powerpoint/2010/main" val="37921420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BC9CD1-4B4E-4B4F-AF04-E300EADD8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Biochimie : électrolytes (Ionogramme)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A7E417-5E98-4F5D-83DA-B1D7A3F89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78627"/>
            <a:ext cx="10275046" cy="3416300"/>
          </a:xfrm>
        </p:spPr>
        <p:txBody>
          <a:bodyPr/>
          <a:lstStyle/>
          <a:p>
            <a:r>
              <a:rPr lang="fr-FR" b="1" dirty="0"/>
              <a:t>Potassium = Kaliémie</a:t>
            </a:r>
          </a:p>
          <a:p>
            <a:endParaRPr lang="fr-FR" b="1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13876F1-DEDE-42F8-A083-2FA021F353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908954"/>
              </p:ext>
            </p:extLst>
          </p:nvPr>
        </p:nvGraphicFramePr>
        <p:xfrm>
          <a:off x="2032000" y="2770117"/>
          <a:ext cx="8128000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988721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0319543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Diminution = hypokaliémie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Augmentation = hyperkaliémie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445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/>
                        <a:t>Déficit d’apport en potassium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Excès d’apport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973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/>
                        <a:t>Perte digestive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Insuffisance rénale sévère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869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/>
                        <a:t>Perte rénale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Anurie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893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/>
                        <a:t>Hyperglycémie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Ecrasement musculaire, exercice physique intense, rhabdomyolyse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637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/>
                        <a:t>Diurétique de l’anse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Hémolyse, </a:t>
                      </a:r>
                      <a:r>
                        <a:rPr lang="fr-FR" sz="1600" dirty="0" err="1"/>
                        <a:t>crush</a:t>
                      </a:r>
                      <a:r>
                        <a:rPr lang="fr-FR" sz="1600" dirty="0"/>
                        <a:t> </a:t>
                      </a:r>
                      <a:r>
                        <a:rPr lang="fr-FR" sz="1600" dirty="0" err="1"/>
                        <a:t>syndrom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01302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chemeClr val="bg1"/>
                          </a:solidFill>
                        </a:rPr>
                        <a:t>Risques 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796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/>
                        <a:t>Fatigue / faiblesse musculaire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Troubles cardiaques / bradycardie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478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9369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BC9CD1-4B4E-4B4F-AF04-E300EADD8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Biochimie : électrolytes (Ionogramme)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A7E417-5E98-4F5D-83DA-B1D7A3F89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Bicarbonates</a:t>
            </a:r>
            <a:r>
              <a:rPr lang="fr-FR" dirty="0"/>
              <a:t> </a:t>
            </a:r>
          </a:p>
          <a:p>
            <a:r>
              <a:rPr lang="fr-FR" dirty="0"/>
              <a:t>Réserves alcalines, permet de dépister un déséquilibre en ions H+</a:t>
            </a:r>
          </a:p>
          <a:p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8BA86A90-8226-4615-B9C2-93312D4B3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85246"/>
              </p:ext>
            </p:extLst>
          </p:nvPr>
        </p:nvGraphicFramePr>
        <p:xfrm>
          <a:off x="2032000" y="3637678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85145909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8375317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Diminution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Augmentation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144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b="0" dirty="0"/>
                        <a:t>Insuffisance rénale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Insuffisance respiratoire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155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État de choc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Vomissements répétés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26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Hyperventilation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Diarrhées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341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01312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BC9CD1-4B4E-4B4F-AF04-E300EADD8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Biochimie : électrolytes (Ionogramme)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A7E417-5E98-4F5D-83DA-B1D7A3F89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Fer = sidérémie </a:t>
            </a:r>
            <a:endParaRPr lang="fr-FR" dirty="0"/>
          </a:p>
          <a:p>
            <a:r>
              <a:rPr lang="fr-FR" dirty="0"/>
              <a:t>Intervient dans l’érythropoïèse</a:t>
            </a:r>
          </a:p>
          <a:p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7A485006-5068-456A-8C3B-9E7AD25CFA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20641"/>
              </p:ext>
            </p:extLst>
          </p:nvPr>
        </p:nvGraphicFramePr>
        <p:xfrm>
          <a:off x="2032000" y="3603812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29102685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200187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Diminution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Augmentation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648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Carences en apport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Hémochromatose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153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Pertes sanguines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Cytolyse </a:t>
                      </a:r>
                      <a:r>
                        <a:rPr lang="fr-FR" dirty="0" err="1"/>
                        <a:t>hépatitque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096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Grossesse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Transfusion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928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Anémies (diverses étiologies)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81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8436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BC9CD1-4B4E-4B4F-AF04-E300EADD8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Biochimie : les protéines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BA073ECC-A859-446F-B023-DAB005A339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4280" y="2267324"/>
            <a:ext cx="4271191" cy="436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923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BC9CD1-4B4E-4B4F-AF04-E300EADD8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Biochimie : les protéines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67AB70A-2367-45ED-B33F-A96BB76D0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Protéines = protidémie</a:t>
            </a:r>
            <a:r>
              <a:rPr lang="fr-FR" dirty="0"/>
              <a:t> forment la masse essentielle du cytoplasme des cellules et du plasma sanguin</a:t>
            </a:r>
          </a:p>
          <a:p>
            <a:endParaRPr lang="fr-FR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DA86EA1B-E4FD-4E80-B592-FBC391BE2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777075"/>
              </p:ext>
            </p:extLst>
          </p:nvPr>
        </p:nvGraphicFramePr>
        <p:xfrm>
          <a:off x="1788367" y="3306706"/>
          <a:ext cx="8128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33919365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52918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Diminution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Augmentation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702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Hémodilution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Hémoconcentration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430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Dénutrition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Myélome multiple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497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Malabsorption digestive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Endocardite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569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Syndrome néphrotique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405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Brûlures étendues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574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Hépatite grave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422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44256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BC9CD1-4B4E-4B4F-AF04-E300EADD8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Biochimie : les protéines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67AB70A-2367-45ED-B33F-A96BB76D0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Albumine</a:t>
            </a:r>
            <a:r>
              <a:rPr lang="fr-FR" dirty="0"/>
              <a:t> protéine synthétisée par le foie, représente 55% des protéines plasmatiques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08DE0A69-B77A-4F10-8881-D77113E79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629972"/>
              </p:ext>
            </p:extLst>
          </p:nvPr>
        </p:nvGraphicFramePr>
        <p:xfrm>
          <a:off x="2032000" y="3384550"/>
          <a:ext cx="8128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92435749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620404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Diminution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Augmentation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396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Dénutrition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Déshydratation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195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Insuffisance hépatique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Hémoconcentration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689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Syndrome néphrotique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319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Brûlures étendues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808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Inflammation sévère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511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Maladie de </a:t>
                      </a:r>
                      <a:r>
                        <a:rPr lang="fr-FR" dirty="0" err="1"/>
                        <a:t>Crohn</a:t>
                      </a:r>
                      <a:r>
                        <a:rPr lang="fr-FR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304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86514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BC9CD1-4B4E-4B4F-AF04-E300EADD8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Biochimie : les protéines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67AB70A-2367-45ED-B33F-A96BB76D0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Urée</a:t>
            </a:r>
            <a:r>
              <a:rPr lang="fr-FR" dirty="0"/>
              <a:t> déchet azoté provenant de la dégradation des protéines par le foie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4A54DA7D-00B0-4542-8875-C5C9C7E87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953697"/>
              </p:ext>
            </p:extLst>
          </p:nvPr>
        </p:nvGraphicFramePr>
        <p:xfrm>
          <a:off x="2032000" y="3126690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77366397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6345695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Diminution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Augmentation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647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Dénutrition protéique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Néphropathie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982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Insuffisance hépatique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Obstacle sur les voies biliaires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630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Insuffisance cardiaque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241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Cirrhose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702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Déshydratation extracellulaire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36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6561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BC9CD1-4B4E-4B4F-AF04-E300EADD8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Biochimie : les protéines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67AB70A-2367-45ED-B33F-A96BB76D0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Créatinine</a:t>
            </a:r>
            <a:r>
              <a:rPr lang="fr-FR" dirty="0"/>
              <a:t> déchet azoté provenant de la dégradation de la créatine musculaire</a:t>
            </a:r>
          </a:p>
          <a:p>
            <a:r>
              <a:rPr lang="fr-FR" b="1" dirty="0"/>
              <a:t>Clairance de la Créatinine </a:t>
            </a:r>
          </a:p>
          <a:p>
            <a:pPr marL="0" indent="0">
              <a:buNone/>
            </a:pPr>
            <a:r>
              <a:rPr lang="fr-FR" dirty="0"/>
              <a:t>	Indicateurs de la fonction rénale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>Bilirubine</a:t>
            </a:r>
            <a:r>
              <a:rPr lang="fr-FR" dirty="0"/>
              <a:t> : permet d’objectiver un diagnostic d’ictère</a:t>
            </a:r>
          </a:p>
          <a:p>
            <a:r>
              <a:rPr lang="fr-FR" b="1" dirty="0"/>
              <a:t>Troponine</a:t>
            </a:r>
            <a:r>
              <a:rPr lang="fr-FR" dirty="0"/>
              <a:t> : marqueur cardiaque permettant de diagnostiquer un infarctus du myocarde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13604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BC9CD1-4B4E-4B4F-AF04-E300EADD8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Biochimie : les protéines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67AB70A-2367-45ED-B33F-A96BB76D0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CRP</a:t>
            </a:r>
            <a:r>
              <a:rPr lang="fr-FR" dirty="0"/>
              <a:t> marqueur d’inflammation </a:t>
            </a:r>
          </a:p>
          <a:p>
            <a:pPr marL="0" indent="0">
              <a:buNone/>
            </a:pPr>
            <a:r>
              <a:rPr lang="fr-FR" dirty="0"/>
              <a:t>	Norme &lt; 5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>Ferritine</a:t>
            </a:r>
            <a:r>
              <a:rPr lang="fr-FR" dirty="0"/>
              <a:t> protéine hépatique intervenant dans le stockage du fer</a:t>
            </a:r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080C9035-A649-400E-B634-13C1B5A3B2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919810"/>
              </p:ext>
            </p:extLst>
          </p:nvPr>
        </p:nvGraphicFramePr>
        <p:xfrm>
          <a:off x="2032000" y="4311650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22732093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2931113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Diminution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Augmentation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456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Carence en 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Hémochromatose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296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Syndrome inflammatoire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776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Poly transfusion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800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Anomalie de l’érythropoïèse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956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82150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BC9CD1-4B4E-4B4F-AF04-E300EADD8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Biochimie : les protéines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67AB70A-2367-45ED-B33F-A96BB76D0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Hémoglobine glyquée </a:t>
            </a:r>
          </a:p>
          <a:p>
            <a:r>
              <a:rPr lang="fr-FR" dirty="0"/>
              <a:t>Hba1c : indiqué dans la surveillance du diabète sur le long terme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Norme : 4 à 6%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Cible pour un patient diabétique =&gt; entre 6,5% et 7,5%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1682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474644-115F-4D7B-BABA-03EE86F88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 matériel de prélèvement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5EAD9C8C-2A3D-4824-A818-3DDD9A3F2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   </a:t>
            </a:r>
          </a:p>
        </p:txBody>
      </p:sp>
      <p:pic>
        <p:nvPicPr>
          <p:cNvPr id="16" name="Picture 2" descr="Garrot sans latex - lot de 5">
            <a:extLst>
              <a:ext uri="{FF2B5EF4-FFF2-40B4-BE49-F238E27FC236}">
                <a16:creationId xmlns:a16="http://schemas.microsoft.com/office/drawing/2014/main" id="{B5C66CC4-8EBA-469A-9D13-E763F18A9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938" y="2478410"/>
            <a:ext cx="1657416" cy="165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orps prélèvement hémoculture – BACT/ALERT® – GERES">
            <a:extLst>
              <a:ext uri="{FF2B5EF4-FFF2-40B4-BE49-F238E27FC236}">
                <a16:creationId xmlns:a16="http://schemas.microsoft.com/office/drawing/2014/main" id="{157B34CC-7861-413A-9386-BBC943CA3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528" y="2478410"/>
            <a:ext cx="2846068" cy="165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rps de prélèvement BD Vacutainer®">
            <a:extLst>
              <a:ext uri="{FF2B5EF4-FFF2-40B4-BE49-F238E27FC236}">
                <a16:creationId xmlns:a16="http://schemas.microsoft.com/office/drawing/2014/main" id="{93EADFBF-74C6-4716-A0B4-D54B70A39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538" y="2478410"/>
            <a:ext cx="1588320" cy="16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0C5DEB3-E7BB-4373-B4FE-8943ACED2097}"/>
              </a:ext>
            </a:extLst>
          </p:cNvPr>
          <p:cNvSpPr txBox="1"/>
          <p:nvPr/>
        </p:nvSpPr>
        <p:spPr>
          <a:xfrm>
            <a:off x="6096000" y="4580111"/>
            <a:ext cx="233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Corps de prélèvement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B0479B0-FA5F-4A3D-8326-30A3A196328C}"/>
              </a:ext>
            </a:extLst>
          </p:cNvPr>
          <p:cNvSpPr txBox="1"/>
          <p:nvPr/>
        </p:nvSpPr>
        <p:spPr>
          <a:xfrm>
            <a:off x="1718115" y="4753170"/>
            <a:ext cx="1907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Garrot</a:t>
            </a:r>
          </a:p>
        </p:txBody>
      </p:sp>
    </p:spTree>
    <p:extLst>
      <p:ext uri="{BB962C8B-B14F-4D97-AF65-F5344CB8AC3E}">
        <p14:creationId xmlns:p14="http://schemas.microsoft.com/office/powerpoint/2010/main" val="25302945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6CDC87-4A5E-41A0-A5E3-FD8189316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biochimie - Les Hormones Thyroïdiennes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2AB0B5-76BD-42D4-8759-EB31011B7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TSH / T3 / T4 : bilan thyroïdien </a:t>
            </a:r>
          </a:p>
          <a:p>
            <a:pPr marL="0" indent="0">
              <a:buNone/>
            </a:pPr>
            <a:r>
              <a:rPr lang="fr-FR" dirty="0"/>
              <a:t>La TSH stimule la sécrétion d’hormone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Norme : TSH 0.3 à 5 </a:t>
            </a:r>
            <a:r>
              <a:rPr lang="fr-FR" dirty="0" err="1">
                <a:solidFill>
                  <a:schemeClr val="tx1"/>
                </a:solidFill>
              </a:rPr>
              <a:t>mUI</a:t>
            </a:r>
            <a:r>
              <a:rPr lang="fr-FR" dirty="0">
                <a:solidFill>
                  <a:schemeClr val="tx1"/>
                </a:solidFill>
              </a:rPr>
              <a:t>/L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F58343DC-EE42-4D83-A83D-FAE010F040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040207"/>
              </p:ext>
            </p:extLst>
          </p:nvPr>
        </p:nvGraphicFramePr>
        <p:xfrm>
          <a:off x="2032000" y="4311650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18277011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0117766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Diminution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Augmentation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070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hypothyroïdie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hyperthyroïdie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16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6472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BC9CD1-4B4E-4B4F-AF04-E300EADD8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Biochimie : les enzymes</a:t>
            </a:r>
          </a:p>
        </p:txBody>
      </p:sp>
      <p:pic>
        <p:nvPicPr>
          <p:cNvPr id="3" name="Espace réservé du contenu 2">
            <a:extLst>
              <a:ext uri="{FF2B5EF4-FFF2-40B4-BE49-F238E27FC236}">
                <a16:creationId xmlns:a16="http://schemas.microsoft.com/office/drawing/2014/main" id="{5E2A32E6-AC89-4D66-910B-E2E1A1A53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6522" y="1676400"/>
            <a:ext cx="3758275" cy="507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63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BC9CD1-4B4E-4B4F-AF04-E300EADD8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Biochimie : les enzymes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DFE638A-E506-4E4C-A6C3-94448D8E7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72553"/>
            <a:ext cx="10207811" cy="4370294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/>
              <a:t>Transaminases = ASAT ALAT</a:t>
            </a:r>
          </a:p>
          <a:p>
            <a:r>
              <a:rPr lang="fr-FR" dirty="0"/>
              <a:t>L’augmentation des transaminases reflète une lésion cellulaire, en particulier au niveau hépatique, cardiaque, rénal ou musculaire</a:t>
            </a:r>
          </a:p>
          <a:p>
            <a:r>
              <a:rPr lang="fr-FR" b="1" dirty="0"/>
              <a:t>Élévation ALAT &gt; ASAT </a:t>
            </a:r>
            <a:r>
              <a:rPr lang="fr-FR" dirty="0"/>
              <a:t>= cytolyse hépatique</a:t>
            </a:r>
          </a:p>
          <a:p>
            <a:pPr lvl="1"/>
            <a:r>
              <a:rPr lang="fr-FR" dirty="0"/>
              <a:t>Hépatite</a:t>
            </a:r>
          </a:p>
          <a:p>
            <a:pPr lvl="1"/>
            <a:r>
              <a:rPr lang="fr-FR" dirty="0"/>
              <a:t>Obstruction veineuse hépatique</a:t>
            </a:r>
          </a:p>
          <a:p>
            <a:pPr lvl="1"/>
            <a:r>
              <a:rPr lang="fr-FR" dirty="0"/>
              <a:t>Stéatose hépatique</a:t>
            </a:r>
          </a:p>
          <a:p>
            <a:r>
              <a:rPr lang="fr-FR" b="1" dirty="0"/>
              <a:t>Élévation ASAT &gt; ALAT </a:t>
            </a:r>
            <a:r>
              <a:rPr lang="fr-FR" dirty="0"/>
              <a:t>= nécrose musculaire et/ou cardiaque</a:t>
            </a:r>
          </a:p>
          <a:p>
            <a:pPr lvl="1"/>
            <a:r>
              <a:rPr lang="fr-FR" dirty="0"/>
              <a:t>Infarctus du myocarde</a:t>
            </a:r>
          </a:p>
          <a:p>
            <a:pPr lvl="1"/>
            <a:r>
              <a:rPr lang="fr-FR" dirty="0"/>
              <a:t>Myocardite</a:t>
            </a:r>
          </a:p>
          <a:p>
            <a:pPr lvl="1"/>
            <a:r>
              <a:rPr lang="fr-FR" dirty="0"/>
              <a:t>Effort musculaire intense</a:t>
            </a:r>
          </a:p>
          <a:p>
            <a:pPr lvl="1"/>
            <a:r>
              <a:rPr lang="fr-FR" dirty="0"/>
              <a:t>Rhabdomyolyse</a:t>
            </a:r>
          </a:p>
          <a:p>
            <a:pPr lvl="1"/>
            <a:r>
              <a:rPr lang="fr-FR" dirty="0"/>
              <a:t>Hématome </a:t>
            </a:r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3967920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BC9CD1-4B4E-4B4F-AF04-E300EADD8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Biochimie : les enzymes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DFE638A-E506-4E4C-A6C3-94448D8E7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Phosphatase alcaline = PAL</a:t>
            </a:r>
          </a:p>
          <a:p>
            <a:r>
              <a:rPr lang="fr-FR" dirty="0">
                <a:solidFill>
                  <a:schemeClr val="tx1"/>
                </a:solidFill>
              </a:rPr>
              <a:t>Si augmentation : grossesse (augmentation physiologique), maladie osseuse, cholestase hépatique (diminution de la production de la bile), hépatites</a:t>
            </a:r>
            <a:endParaRPr lang="fr-FR" dirty="0"/>
          </a:p>
          <a:p>
            <a:r>
              <a:rPr lang="fr-FR" b="1" dirty="0"/>
              <a:t>Gamma GT</a:t>
            </a:r>
          </a:p>
          <a:p>
            <a:r>
              <a:rPr lang="fr-FR" dirty="0">
                <a:solidFill>
                  <a:schemeClr val="tx1"/>
                </a:solidFill>
              </a:rPr>
              <a:t>Si augmentation : cirrhoses, hépatite, cancer, consommation de certains médicaments, consommation d’alcool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95669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BC9CD1-4B4E-4B4F-AF04-E300EADD8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Biochimie : les enzymes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DFE638A-E506-4E4C-A6C3-94448D8E7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Lipase   </a:t>
            </a:r>
            <a:r>
              <a:rPr lang="fr-FR" dirty="0">
                <a:solidFill>
                  <a:schemeClr val="tx1"/>
                </a:solidFill>
              </a:rPr>
              <a:t>Enzyme pancréatique qui hydrolyse les graisses alimentaires</a:t>
            </a:r>
          </a:p>
          <a:p>
            <a:r>
              <a:rPr lang="fr-FR" dirty="0">
                <a:solidFill>
                  <a:schemeClr val="tx1"/>
                </a:solidFill>
              </a:rPr>
              <a:t>A associé avec le dosage de l’amylase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Si augmentation =&gt; pancréatite aigüe+++, éthylisme chronique, ulcère perforée du pancréas, cancer du pancréas. 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Si diminution =&gt; pancréatite chronique, post-pancréatectomie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>Amylase  </a:t>
            </a:r>
            <a:r>
              <a:rPr lang="fr-FR" dirty="0"/>
              <a:t>Enzyme pancréatique et salivaire  qui hydrolyse l’amidon et le glycogène</a:t>
            </a:r>
            <a:endParaRPr lang="fr-FR" b="1" dirty="0"/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4703971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BC9CD1-4B4E-4B4F-AF04-E300EADD8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Biochimie : les enzymes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DFE638A-E506-4E4C-A6C3-94448D8E7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Créatine phosphokinase = CPK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Enzyme libéré lors de la nécrose cellulaire (en urgence lors d’une suspicion d’infarctus du myocarde)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Augmentation dans les 3 à 8 heures suivant une douleur thoracique =&gt; infarctus du myocarde</a:t>
            </a:r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4182995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BC9CD1-4B4E-4B4F-AF04-E300EADD8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Biochimie : lipides 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58E5000-130B-481B-8526-80EC5986B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1254" y="2287401"/>
            <a:ext cx="5469491" cy="387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350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BC9CD1-4B4E-4B4F-AF04-E300EADD8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Biochimie : lipides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A7E417-5E98-4F5D-83DA-B1D7A3F89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Cholestérol total </a:t>
            </a:r>
            <a:r>
              <a:rPr lang="fr-FR" dirty="0"/>
              <a:t>précurseur des acides biliaires, des hormones stéroïdes et de la vit D3</a:t>
            </a:r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AC6B544-FF79-41A8-9679-F10587742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493367"/>
              </p:ext>
            </p:extLst>
          </p:nvPr>
        </p:nvGraphicFramePr>
        <p:xfrm>
          <a:off x="2032000" y="3384550"/>
          <a:ext cx="8128000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5356162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6312794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Diminution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Augmentation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068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Insuffisance hépatique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Hypercholestérolémie primitive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703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Hyperthyroïdie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Hypercholestérolémie secondaire (syndrome néphrotique, hypothyroïdie)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569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Maladie cœliaque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219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73643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BC9CD1-4B4E-4B4F-AF04-E300EADD8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Biochimie : lipides 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4AFF0689-6D5B-4DBA-8289-CC1EF94F1E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673491"/>
              </p:ext>
            </p:extLst>
          </p:nvPr>
        </p:nvGraphicFramePr>
        <p:xfrm>
          <a:off x="1715293" y="3092823"/>
          <a:ext cx="8761414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0707">
                  <a:extLst>
                    <a:ext uri="{9D8B030D-6E8A-4147-A177-3AD203B41FA5}">
                      <a16:colId xmlns:a16="http://schemas.microsoft.com/office/drawing/2014/main" val="3083733260"/>
                    </a:ext>
                  </a:extLst>
                </a:gridCol>
                <a:gridCol w="4380707">
                  <a:extLst>
                    <a:ext uri="{9D8B030D-6E8A-4147-A177-3AD203B41FA5}">
                      <a16:colId xmlns:a16="http://schemas.microsoft.com/office/drawing/2014/main" val="3666571888"/>
                    </a:ext>
                  </a:extLst>
                </a:gridCol>
              </a:tblGrid>
              <a:tr h="338717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Hdl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Ldl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507866"/>
                  </a:ext>
                </a:extLst>
              </a:tr>
              <a:tr h="548491">
                <a:tc>
                  <a:txBody>
                    <a:bodyPr/>
                    <a:lstStyle/>
                    <a:p>
                      <a:r>
                        <a:rPr lang="fr-FR" dirty="0"/>
                        <a:t>Diminution : risque athérogène accru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Augmentation : risque athérogène accru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244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9749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BC9CD1-4B4E-4B4F-AF04-E300EADD8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Biochimie : lipides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A7E417-5E98-4F5D-83DA-B1D7A3F89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Triglycérides</a:t>
            </a:r>
            <a:r>
              <a:rPr lang="fr-FR" dirty="0"/>
              <a:t> : stockés dans le tissus adipeux, réserve d’énergie pour l’organisme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7E5426A-C5E5-4523-8FD7-BAE06D2783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17330"/>
              </p:ext>
            </p:extLst>
          </p:nvPr>
        </p:nvGraphicFramePr>
        <p:xfrm>
          <a:off x="1788367" y="3429000"/>
          <a:ext cx="8128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867733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110773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Diminution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Augmentation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400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Dénutrition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Alcoolisme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187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Hyperthyroïdie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Diabète déséquilibré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776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Insuffisance hépatocellulaire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Hypothyroïdie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164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Syndrome néphrotique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436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Pancréatite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006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Obésité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913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108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474644-115F-4D7B-BABA-03EE86F88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 matériel de prélèvement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5EAD9C8C-2A3D-4824-A818-3DDD9A3F2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  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DFB9173-140C-4911-9139-0F91E7C7B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63396"/>
            <a:ext cx="3196140" cy="239710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148EB65-EEC4-42BC-9D5D-96FDBDA44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729" y="1976073"/>
            <a:ext cx="3429000" cy="257175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6456045-63F2-43DA-95B4-98D830535119}"/>
              </a:ext>
            </a:extLst>
          </p:cNvPr>
          <p:cNvSpPr txBox="1"/>
          <p:nvPr/>
        </p:nvSpPr>
        <p:spPr>
          <a:xfrm>
            <a:off x="874059" y="4815577"/>
            <a:ext cx="356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Tubes de prélèvements en </a:t>
            </a:r>
            <a:r>
              <a:rPr lang="fr-FR" dirty="0" err="1"/>
              <a:t>microméthodes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2D3DA32-F2A6-4556-88E0-CA3BD07598DA}"/>
              </a:ext>
            </a:extLst>
          </p:cNvPr>
          <p:cNvSpPr txBox="1"/>
          <p:nvPr/>
        </p:nvSpPr>
        <p:spPr>
          <a:xfrm>
            <a:off x="5137897" y="4848562"/>
            <a:ext cx="2709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Tubes de prélèvement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AF08B3F-443A-4CE0-8966-FDC998EA8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9772" y="2338329"/>
            <a:ext cx="2816596" cy="165215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442D908-F02E-47C7-B128-4D6C09C734BC}"/>
              </a:ext>
            </a:extLst>
          </p:cNvPr>
          <p:cNvSpPr txBox="1"/>
          <p:nvPr/>
        </p:nvSpPr>
        <p:spPr>
          <a:xfrm>
            <a:off x="8700247" y="4693024"/>
            <a:ext cx="2382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Seringue pour gaz du sang</a:t>
            </a:r>
          </a:p>
        </p:txBody>
      </p:sp>
    </p:spTree>
    <p:extLst>
      <p:ext uri="{BB962C8B-B14F-4D97-AF65-F5344CB8AC3E}">
        <p14:creationId xmlns:p14="http://schemas.microsoft.com/office/powerpoint/2010/main" val="6442394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03C11A-0427-4F95-AAEF-F51AC4B1D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gaz du sang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797614-A0C7-40A6-8EE2-69AB60687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Examen à réaliser en air ambiant (AA)</a:t>
            </a:r>
          </a:p>
          <a:p>
            <a:r>
              <a:rPr lang="fr-FR" dirty="0">
                <a:solidFill>
                  <a:schemeClr val="tx1"/>
                </a:solidFill>
              </a:rPr>
              <a:t>O2 : précisez le débit d’O2 lors de la réalisation du prélèvement si patient  sous oxygénothérapie</a:t>
            </a:r>
          </a:p>
          <a:p>
            <a:r>
              <a:rPr lang="fr-FR" dirty="0">
                <a:solidFill>
                  <a:schemeClr val="tx1"/>
                </a:solidFill>
              </a:rPr>
              <a:t>HBCO : Carboxyhémoglobine =&gt; recherché en cas d’intoxication au monoxyde de carbone (CO) </a:t>
            </a:r>
          </a:p>
          <a:p>
            <a:r>
              <a:rPr lang="fr-FR" dirty="0">
                <a:solidFill>
                  <a:schemeClr val="tx1"/>
                </a:solidFill>
              </a:rPr>
              <a:t>Permet l’analyse de l’équilibre acido-basique et des lactates du sang artériel ou veineux</a:t>
            </a:r>
          </a:p>
        </p:txBody>
      </p:sp>
    </p:spTree>
    <p:extLst>
      <p:ext uri="{BB962C8B-B14F-4D97-AF65-F5344CB8AC3E}">
        <p14:creationId xmlns:p14="http://schemas.microsoft.com/office/powerpoint/2010/main" val="24449845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2213DE-7317-4CFE-81EC-5FC688924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gaz du sang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C500427-F149-4B82-B2CD-AE69BE8AA1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0939" y="1783578"/>
            <a:ext cx="2857366" cy="489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09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2213DE-7317-4CFE-81EC-5FC688924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gaz du sang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681DB9-3089-4A11-858A-7B040B0FB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chemeClr val="tx1"/>
                </a:solidFill>
              </a:rPr>
              <a:t>pH 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permet d’apprécier l’équilibre acido-basique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C4E92DBF-EA80-415C-AB30-9E25676E1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395329"/>
              </p:ext>
            </p:extLst>
          </p:nvPr>
        </p:nvGraphicFramePr>
        <p:xfrm>
          <a:off x="2032000" y="3572809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93654857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1772349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Diminution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Augmentation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245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Acidose métabolique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Alcalose métabolique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237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Acidose respiratoire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Alcalose respiratoire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127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8085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2213DE-7317-4CFE-81EC-5FC688924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gaz du sang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681DB9-3089-4A11-858A-7B040B0FB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chemeClr val="tx1"/>
                </a:solidFill>
              </a:rPr>
              <a:t>pCO2 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Pression partielle du CO2 dans le sang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Permet d’apprécier la fonction respiratoire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C4E92DBF-EA80-415C-AB30-9E25676E1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978531"/>
              </p:ext>
            </p:extLst>
          </p:nvPr>
        </p:nvGraphicFramePr>
        <p:xfrm>
          <a:off x="2032000" y="4311650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93654857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1772349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Diminution = </a:t>
                      </a: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hypocapnie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Augmentation = </a:t>
                      </a: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hypercapnie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245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Hyperventilation alvéolaire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Hypoventilation alvéolaire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237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1441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2213DE-7317-4CFE-81EC-5FC688924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gaz du sang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681DB9-3089-4A11-858A-7B040B0FB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chemeClr val="tx1"/>
                </a:solidFill>
              </a:rPr>
              <a:t>pO2 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Pression partielle du O2 dans le sang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Permet d’apprécier la fonction respiratoire : reflet de la quantité d’O2 transportée par le sang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C4E92DBF-EA80-415C-AB30-9E25676E1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225326"/>
              </p:ext>
            </p:extLst>
          </p:nvPr>
        </p:nvGraphicFramePr>
        <p:xfrm>
          <a:off x="2032000" y="4177926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93654857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1772349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Diminution = hypoxie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Augmentation = hyperoxie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245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Perturbation des échanges gazeux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Intoxication par l’O2 sous pression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237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Ralentissement circulatoire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127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Intoxication au 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075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3503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2213DE-7317-4CFE-81EC-5FC688924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gaz du sang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681DB9-3089-4A11-858A-7B040B0FB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chemeClr val="tx1"/>
                </a:solidFill>
              </a:rPr>
              <a:t>Lactates 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Produit de la fermentation du glucose par des bactéries et du catabolisme des mitochondries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Augmentation = acidose lactique 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     				      état de choc</a:t>
            </a:r>
          </a:p>
        </p:txBody>
      </p:sp>
    </p:spTree>
    <p:extLst>
      <p:ext uri="{BB962C8B-B14F-4D97-AF65-F5344CB8AC3E}">
        <p14:creationId xmlns:p14="http://schemas.microsoft.com/office/powerpoint/2010/main" val="41462552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72B2B6-4E14-4DB3-AFD1-3735C9F76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différents bilans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410D43-60B8-43CD-B271-F6C7873F9E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3200" b="1" dirty="0"/>
              <a:t>Groupe / RAI</a:t>
            </a:r>
          </a:p>
        </p:txBody>
      </p:sp>
    </p:spTree>
    <p:extLst>
      <p:ext uri="{BB962C8B-B14F-4D97-AF65-F5344CB8AC3E}">
        <p14:creationId xmlns:p14="http://schemas.microsoft.com/office/powerpoint/2010/main" val="18771892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D56D9E-717B-4353-B860-20641E253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9012D2-F251-4DF1-B392-DADD4B011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6AC54C4-DC06-4F5A-8610-854AC018B9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05" t="15538" r="35109" b="5486"/>
          <a:stretch/>
        </p:blipFill>
        <p:spPr>
          <a:xfrm>
            <a:off x="3695767" y="0"/>
            <a:ext cx="4797287" cy="685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865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3A12C3-D1F4-4BDE-9C51-7BA24BBEF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GROUPE + RAI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D55EC1-A0EC-4E3E-8A99-9A705FF8F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Détermination des groupes :</a:t>
            </a:r>
          </a:p>
          <a:p>
            <a:pPr marL="0" indent="0">
              <a:buNone/>
            </a:pPr>
            <a:r>
              <a:rPr lang="fr-FR" dirty="0"/>
              <a:t>2 détermination nécessaires pour une carte de groupe.</a:t>
            </a:r>
          </a:p>
          <a:p>
            <a:pPr marL="0" indent="0">
              <a:buNone/>
            </a:pPr>
            <a:r>
              <a:rPr lang="fr-FR" dirty="0"/>
              <a:t>1 détermination nécessaires si carte de groupe déjà existante sur la structure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RAI :</a:t>
            </a:r>
          </a:p>
          <a:p>
            <a:pPr marL="0" indent="0">
              <a:buNone/>
            </a:pPr>
            <a:r>
              <a:rPr lang="fr-FR" dirty="0"/>
              <a:t>Attention à la validité des RAI</a:t>
            </a:r>
          </a:p>
          <a:p>
            <a:pPr marL="0" indent="0">
              <a:buNone/>
            </a:pPr>
            <a:r>
              <a:rPr lang="fr-FR" dirty="0"/>
              <a:t>72h si le patient a eu une transfusion il y a plus de 21 jours et moins de 6 mois</a:t>
            </a:r>
          </a:p>
          <a:p>
            <a:pPr marL="0" indent="0">
              <a:buNone/>
            </a:pPr>
            <a:r>
              <a:rPr lang="fr-FR" dirty="0"/>
              <a:t>21 jours si pas de transfusion ou antécédents obstétricaux dans les 6 derniers moi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834823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EBFC99-F71F-45B1-969B-F7B83B936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différents bilans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A571DF-4039-44E4-8B47-337707D112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2800" b="1" dirty="0"/>
              <a:t>Examens bactériologiques</a:t>
            </a:r>
          </a:p>
        </p:txBody>
      </p:sp>
    </p:spTree>
    <p:extLst>
      <p:ext uri="{BB962C8B-B14F-4D97-AF65-F5344CB8AC3E}">
        <p14:creationId xmlns:p14="http://schemas.microsoft.com/office/powerpoint/2010/main" val="2590180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474644-115F-4D7B-BABA-03EE86F88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 matériel de prélèvement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5EAD9C8C-2A3D-4824-A818-3DDD9A3F2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  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931D3EB-B062-4C01-B285-149234791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895" y="2360056"/>
            <a:ext cx="1917013" cy="355002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53057D0-3FBB-4F2B-B962-82E55A2E3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784" y="2391113"/>
            <a:ext cx="3684494" cy="368449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AFD32B3-2F4C-48C7-B2FC-BCC4365AF7F5}"/>
              </a:ext>
            </a:extLst>
          </p:cNvPr>
          <p:cNvSpPr txBox="1"/>
          <p:nvPr/>
        </p:nvSpPr>
        <p:spPr>
          <a:xfrm>
            <a:off x="4650441" y="3429000"/>
            <a:ext cx="2891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Flacons</a:t>
            </a:r>
            <a:r>
              <a:rPr lang="fr-FR" dirty="0"/>
              <a:t> </a:t>
            </a:r>
            <a:r>
              <a:rPr lang="fr-FR" sz="2000" dirty="0"/>
              <a:t>d’hémocultures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316428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63F764-7008-4429-9DBE-30A9967C9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Hémocultures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7E1AFA-9544-4B32-A6B5-5686D2AD7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Suspicion de bactériémie</a:t>
            </a:r>
          </a:p>
          <a:p>
            <a:r>
              <a:rPr lang="fr-FR" dirty="0"/>
              <a:t>Spécifier le point de ponction</a:t>
            </a:r>
          </a:p>
          <a:p>
            <a:r>
              <a:rPr lang="fr-FR" dirty="0"/>
              <a:t>Renseigner la température du patient au moment du prélèvement</a:t>
            </a:r>
          </a:p>
          <a:p>
            <a:r>
              <a:rPr lang="fr-FR" dirty="0"/>
              <a:t>Tube aérobie en premier puis anaérobie </a:t>
            </a:r>
          </a:p>
          <a:p>
            <a:r>
              <a:rPr lang="fr-FR" dirty="0"/>
              <a:t>Un train d’hémoculture = répéter les prélèvements sur des temps différents (</a:t>
            </a:r>
            <a:r>
              <a:rPr lang="fr-FR" dirty="0" err="1"/>
              <a:t>cf</a:t>
            </a:r>
            <a:r>
              <a:rPr lang="fr-FR" dirty="0"/>
              <a:t> protocoles / PM)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656301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AD539-BA30-4F42-93B9-732C97E78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Examen Urinaire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1A9FBF-16B2-4BE2-8FE2-BE69937D1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Toujours après une petite toilette avec antiseptique (Dakin ou </a:t>
            </a:r>
            <a:r>
              <a:rPr lang="fr-FR" dirty="0" err="1"/>
              <a:t>Amukine</a:t>
            </a:r>
            <a:r>
              <a:rPr lang="fr-FR" dirty="0"/>
              <a:t>)</a:t>
            </a:r>
          </a:p>
          <a:p>
            <a:r>
              <a:rPr lang="fr-FR" dirty="0"/>
              <a:t>BU à réaliser en première intention</a:t>
            </a:r>
          </a:p>
          <a:p>
            <a:r>
              <a:rPr lang="fr-FR" dirty="0"/>
              <a:t>ECBU : à faire avant début ATB thérapie, si déjà en cours préciser l’ATB. Préciser le mode de prélèvement et les signes cliniques.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9988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C3CC55-5707-4C5A-B884-13B48E68B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Prélèvements de selles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A8A460-2A20-432C-BE3D-8E8635207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Coproculture</a:t>
            </a:r>
          </a:p>
          <a:p>
            <a:r>
              <a:rPr lang="fr-FR" dirty="0" err="1"/>
              <a:t>Gaiac</a:t>
            </a:r>
            <a:endParaRPr lang="fr-FR" dirty="0"/>
          </a:p>
          <a:p>
            <a:r>
              <a:rPr lang="fr-FR" dirty="0"/>
              <a:t>Stéatorrhée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2646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53026E-3A92-43FF-8BD9-07A94334E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L’ordre de prélèvement</a:t>
            </a:r>
          </a:p>
        </p:txBody>
      </p:sp>
      <p:pic>
        <p:nvPicPr>
          <p:cNvPr id="8" name="Espace réservé du contenu 5">
            <a:extLst>
              <a:ext uri="{FF2B5EF4-FFF2-40B4-BE49-F238E27FC236}">
                <a16:creationId xmlns:a16="http://schemas.microsoft.com/office/drawing/2014/main" id="{4A068990-A41B-459D-A9A2-6E1E51D72B1C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586038" y="2257425"/>
            <a:ext cx="7886700" cy="4600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4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53026E-3A92-43FF-8BD9-07A94334E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niveaux de remplissage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5CE6CF7-3D38-434E-A624-8389FED3EE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9778" y="2265180"/>
            <a:ext cx="6232444" cy="442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799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le d’ions">
  <a:themeElements>
    <a:clrScheme name="Salle d’ions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Salle d’ions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le d’ions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6817</TotalTime>
  <Words>2303</Words>
  <Application>Microsoft Office PowerPoint</Application>
  <PresentationFormat>Grand écran</PresentationFormat>
  <Paragraphs>511</Paragraphs>
  <Slides>72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72</vt:i4>
      </vt:variant>
    </vt:vector>
  </HeadingPairs>
  <TitlesOfParts>
    <vt:vector size="76" baseType="lpstr">
      <vt:lpstr>Arial</vt:lpstr>
      <vt:lpstr>Century Gothic</vt:lpstr>
      <vt:lpstr>Wingdings 3</vt:lpstr>
      <vt:lpstr>Salle d’ions</vt:lpstr>
      <vt:lpstr>UE 2.8 S3 Comprendre un bilan sanguin</vt:lpstr>
      <vt:lpstr>Objectifs</vt:lpstr>
      <vt:lpstr>Rappels</vt:lpstr>
      <vt:lpstr>Le matériel de prélèvement</vt:lpstr>
      <vt:lpstr>Le matériel de prélèvement</vt:lpstr>
      <vt:lpstr>Le matériel de prélèvement</vt:lpstr>
      <vt:lpstr>Le matériel de prélèvement</vt:lpstr>
      <vt:lpstr>L’ordre de prélèvement</vt:lpstr>
      <vt:lpstr>Les niveaux de remplissage</vt:lpstr>
      <vt:lpstr>Les notions essentielles</vt:lpstr>
      <vt:lpstr>Les notions essentielles</vt:lpstr>
      <vt:lpstr>Les notions essentielles</vt:lpstr>
      <vt:lpstr>Contre-indications </vt:lpstr>
      <vt:lpstr>Les différents bilans</vt:lpstr>
      <vt:lpstr>Les différents bilans</vt:lpstr>
      <vt:lpstr>Les différents bilans</vt:lpstr>
      <vt:lpstr>Numération Formule Sanguine (NFS)</vt:lpstr>
      <vt:lpstr>Numération Formule Sanguine (NFS)</vt:lpstr>
      <vt:lpstr>Présentation PowerPoint</vt:lpstr>
      <vt:lpstr>Présentation PowerPoint</vt:lpstr>
      <vt:lpstr>Numération Formule Sanguine (NFS): interprétation</vt:lpstr>
      <vt:lpstr>Numération Formule Sanguine (NFS): interprétation</vt:lpstr>
      <vt:lpstr>Numération Formule Sanguine (NFS): interprétation</vt:lpstr>
      <vt:lpstr>Numération Formule Sanguine (NFS): interprétation</vt:lpstr>
      <vt:lpstr>Numération Formule Sanguine (NFS): interprétation</vt:lpstr>
      <vt:lpstr>Numération Formule Sanguine (NFS): interprétation</vt:lpstr>
      <vt:lpstr>Numération Formule Sanguine (NFS): interprétation</vt:lpstr>
      <vt:lpstr>Numération Formule Sanguine (NFS): interprétation</vt:lpstr>
      <vt:lpstr>Numération Formule Sanguine (NFS): interprétation</vt:lpstr>
      <vt:lpstr>Numération Formule Sanguine (NFS): interprétation</vt:lpstr>
      <vt:lpstr>L’Hémostase</vt:lpstr>
      <vt:lpstr>L’Hémostase</vt:lpstr>
      <vt:lpstr>L’Hémostase : interprétation</vt:lpstr>
      <vt:lpstr>L’Hémostase : interprétation</vt:lpstr>
      <vt:lpstr>L’Hémostase : interprétation</vt:lpstr>
      <vt:lpstr>L’Hémostase : interprétation</vt:lpstr>
      <vt:lpstr>L’Hémostase : interprétation</vt:lpstr>
      <vt:lpstr>Biochimie : électrolytes (Ionogramme)</vt:lpstr>
      <vt:lpstr>Biochimie : électrolytes (Ionogramme)</vt:lpstr>
      <vt:lpstr>Biochimie : électrolytes (Ionogramme)</vt:lpstr>
      <vt:lpstr>Biochimie : électrolytes (Ionogramme)</vt:lpstr>
      <vt:lpstr>Biochimie : électrolytes (Ionogramme)</vt:lpstr>
      <vt:lpstr>Biochimie : les protéines</vt:lpstr>
      <vt:lpstr>Biochimie : les protéines</vt:lpstr>
      <vt:lpstr>Biochimie : les protéines</vt:lpstr>
      <vt:lpstr>Biochimie : les protéines</vt:lpstr>
      <vt:lpstr>Biochimie : les protéines</vt:lpstr>
      <vt:lpstr>Biochimie : les protéines</vt:lpstr>
      <vt:lpstr>Biochimie : les protéines</vt:lpstr>
      <vt:lpstr>La biochimie - Les Hormones Thyroïdiennes</vt:lpstr>
      <vt:lpstr>Biochimie : les enzymes</vt:lpstr>
      <vt:lpstr>Biochimie : les enzymes</vt:lpstr>
      <vt:lpstr>Biochimie : les enzymes</vt:lpstr>
      <vt:lpstr>Biochimie : les enzymes</vt:lpstr>
      <vt:lpstr>Biochimie : les enzymes</vt:lpstr>
      <vt:lpstr>Biochimie : lipides </vt:lpstr>
      <vt:lpstr>Biochimie : lipides </vt:lpstr>
      <vt:lpstr>Biochimie : lipides </vt:lpstr>
      <vt:lpstr>Biochimie : lipides </vt:lpstr>
      <vt:lpstr>Les gaz du sang</vt:lpstr>
      <vt:lpstr>Les gaz du sang</vt:lpstr>
      <vt:lpstr>Les gaz du sang</vt:lpstr>
      <vt:lpstr>Les gaz du sang</vt:lpstr>
      <vt:lpstr>Les gaz du sang</vt:lpstr>
      <vt:lpstr>Les gaz du sang</vt:lpstr>
      <vt:lpstr>Les différents bilans</vt:lpstr>
      <vt:lpstr>Présentation PowerPoint</vt:lpstr>
      <vt:lpstr>GROUPE + RAI</vt:lpstr>
      <vt:lpstr>Les différents bilans</vt:lpstr>
      <vt:lpstr>Hémocultures</vt:lpstr>
      <vt:lpstr>Examen Urinaire</vt:lpstr>
      <vt:lpstr>Prélèvements de selles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UE 5.3 S3 Comprendre un bilan sanguin</dc:title>
  <dc:creator>Lordel Guillaume</dc:creator>
  <cp:lastModifiedBy>SCHAEFFER Marie-Aurélie</cp:lastModifiedBy>
  <cp:revision>168</cp:revision>
  <dcterms:created xsi:type="dcterms:W3CDTF">2021-10-12T06:24:24Z</dcterms:created>
  <dcterms:modified xsi:type="dcterms:W3CDTF">2023-10-25T09:55:46Z</dcterms:modified>
</cp:coreProperties>
</file>