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1" r:id="rId13"/>
    <p:sldId id="285" r:id="rId14"/>
    <p:sldId id="266" r:id="rId15"/>
    <p:sldId id="268" r:id="rId16"/>
    <p:sldId id="269" r:id="rId17"/>
    <p:sldId id="270" r:id="rId18"/>
    <p:sldId id="281" r:id="rId19"/>
    <p:sldId id="272" r:id="rId20"/>
    <p:sldId id="274" r:id="rId21"/>
    <p:sldId id="276" r:id="rId22"/>
    <p:sldId id="277" r:id="rId23"/>
    <p:sldId id="278" r:id="rId24"/>
    <p:sldId id="279"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4467B9-2F37-483F-9D04-E41629815957}" v="103" dt="2023-08-28T09:07:57.382"/>
    <p1510:client id="{718596A0-7F14-4EC6-ACC2-CD54206DCF30}" v="5" dt="2023-09-04T16:18:23.469"/>
    <p1510:client id="{5515B60E-D2EA-4502-ADA1-627CF32EC73B}" v="21" dt="2023-09-03T17:33:08.580"/>
    <p1510:client id="{0D1A8E86-4021-4144-993D-8B1CE1A18176}" v="8" dt="2023-08-26T18:56:50.242"/>
    <p1510:client id="{980FDBAA-11BD-4E27-8BDE-DD4215671778}" v="1" dt="2023-08-26T18:32:08.878"/>
    <p1510:client id="{4B630EE6-C5C2-476B-8BCA-416B7D480AD4}" v="30" dt="2023-08-27T20:15:41.604"/>
    <p1510:client id="{55752E1F-E78D-468B-8AFF-B28E5F37B91E}" v="7" dt="2023-08-26T18:48:02.894"/>
    <p1510:client id="{81400325-2EBD-433A-8324-C12E04F0FF5C}" v="709" dt="2023-08-28T09:47:31.368"/>
    <p1510:client id="{B5DCCF52-AABD-4B7F-AA55-948B19CA5A8A}" v="11" dt="2023-08-26T18:28:08.968"/>
    <p1510:client id="{BCAFE2E7-9463-4991-86C5-593E225568DA}" v="26" dt="2023-08-26T18:52:56.993"/>
    <p1510:client id="{D4FDEDFC-85AF-4DA2-BDE2-B88C88EF934D}" v="52" dt="2023-08-28T14:35:11.491"/>
    <p1510:client id="{D7F56EB1-1EF0-404C-A44B-1922D9B1C7A1}" v="45" dt="2023-09-03T17:25:47.305"/>
    <p1510:client id="{E36E0F25-69E9-4F76-82F0-3244D49CA535}" v="314" dt="2023-08-28T13:19:34.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2/12/2024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6" Type="http://schemas.openxmlformats.org/officeDocument/2006/relationships/image" Target="../media/image37.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47" Type="http://schemas.openxmlformats.org/officeDocument/2006/relationships/image" Target="../media/image58.png"/><Relationship Id="rId50" Type="http://schemas.openxmlformats.org/officeDocument/2006/relationships/image" Target="../media/image61.png"/><Relationship Id="rId55" Type="http://schemas.openxmlformats.org/officeDocument/2006/relationships/image" Target="../media/image66.png"/><Relationship Id="rId63" Type="http://schemas.openxmlformats.org/officeDocument/2006/relationships/image" Target="../media/image74.png"/><Relationship Id="rId7" Type="http://schemas.openxmlformats.org/officeDocument/2006/relationships/image" Target="../media/image18.png"/><Relationship Id="rId2" Type="http://schemas.openxmlformats.org/officeDocument/2006/relationships/image" Target="../media/image13.png"/><Relationship Id="rId16" Type="http://schemas.openxmlformats.org/officeDocument/2006/relationships/image" Target="../media/image27.png"/><Relationship Id="rId29" Type="http://schemas.openxmlformats.org/officeDocument/2006/relationships/image" Target="../media/image40.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4.png"/><Relationship Id="rId58" Type="http://schemas.openxmlformats.org/officeDocument/2006/relationships/image" Target="../media/image69.png"/><Relationship Id="rId66" Type="http://schemas.openxmlformats.org/officeDocument/2006/relationships/image" Target="../media/image12.jpg"/><Relationship Id="rId5" Type="http://schemas.openxmlformats.org/officeDocument/2006/relationships/image" Target="../media/image16.png"/><Relationship Id="rId61" Type="http://schemas.openxmlformats.org/officeDocument/2006/relationships/image" Target="../media/image72.png"/><Relationship Id="rId19" Type="http://schemas.openxmlformats.org/officeDocument/2006/relationships/image" Target="../media/image3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 Id="rId48" Type="http://schemas.openxmlformats.org/officeDocument/2006/relationships/image" Target="../media/image59.png"/><Relationship Id="rId56" Type="http://schemas.openxmlformats.org/officeDocument/2006/relationships/image" Target="../media/image67.png"/><Relationship Id="rId64" Type="http://schemas.openxmlformats.org/officeDocument/2006/relationships/image" Target="../media/image75.png"/><Relationship Id="rId8" Type="http://schemas.openxmlformats.org/officeDocument/2006/relationships/image" Target="../media/image19.png"/><Relationship Id="rId51" Type="http://schemas.openxmlformats.org/officeDocument/2006/relationships/image" Target="../media/image62.png"/><Relationship Id="rId3" Type="http://schemas.openxmlformats.org/officeDocument/2006/relationships/image" Target="../media/image14.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59" Type="http://schemas.openxmlformats.org/officeDocument/2006/relationships/image" Target="../media/image70.png"/><Relationship Id="rId20" Type="http://schemas.openxmlformats.org/officeDocument/2006/relationships/image" Target="../media/image31.png"/><Relationship Id="rId41" Type="http://schemas.openxmlformats.org/officeDocument/2006/relationships/image" Target="../media/image52.png"/><Relationship Id="rId54" Type="http://schemas.openxmlformats.org/officeDocument/2006/relationships/image" Target="../media/image65.png"/><Relationship Id="rId6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 Id="rId57" Type="http://schemas.openxmlformats.org/officeDocument/2006/relationships/image" Target="../media/image68.png"/><Relationship Id="rId10" Type="http://schemas.openxmlformats.org/officeDocument/2006/relationships/image" Target="../media/image21.png"/><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3.png"/><Relationship Id="rId60" Type="http://schemas.openxmlformats.org/officeDocument/2006/relationships/image" Target="../media/image71.png"/><Relationship Id="rId65" Type="http://schemas.openxmlformats.org/officeDocument/2006/relationships/image" Target="../media/image76.png"/><Relationship Id="rId4" Type="http://schemas.openxmlformats.org/officeDocument/2006/relationships/image" Target="../media/image15.png"/><Relationship Id="rId9"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39"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hyperlink" Target="https://clemedicine.com/13-systeme-urinaire/" TargetMode="External"/><Relationship Id="rId2" Type="http://schemas.openxmlformats.org/officeDocument/2006/relationships/image" Target="../media/image77.jpe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13.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lookfordiagnosis.com/mesh_info.php?term=appareil+juxtaglom%C3%A9rulaire&amp;lang=4" TargetMode="Externa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nterest.com/pin/858709853932874320/" TargetMode="External"/><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larousse.fr/encyclopedie/medical/n%C3%A9phron/14759" TargetMode="External"/><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84.png"/><Relationship Id="rId1" Type="http://schemas.openxmlformats.org/officeDocument/2006/relationships/slideLayout" Target="../slideLayouts/slideLayout4.xml"/><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9.jpeg"/></Relationships>
</file>

<file path=ppt/slides/_rels/slide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urologie-clinique-yvette.com/pathologies/la-prostate/" TargetMode="External"/><Relationship Id="rId2" Type="http://schemas.openxmlformats.org/officeDocument/2006/relationships/image" Target="../media/image91.jpeg"/><Relationship Id="rId1" Type="http://schemas.openxmlformats.org/officeDocument/2006/relationships/slideLayout" Target="../slideLayouts/slideLayout4.xml"/><Relationship Id="rId5" Type="http://schemas.openxmlformats.org/officeDocument/2006/relationships/hyperlink" Target="https://santeetchi.blogspot.com/2015/01/perinee-anterieur-ou-uro-genital.html" TargetMode="External"/><Relationship Id="rId4" Type="http://schemas.openxmlformats.org/officeDocument/2006/relationships/image" Target="../media/image92.jpeg"/></Relationships>
</file>

<file path=ppt/slides/_rels/slide2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images.frompo.com/i/rein" TargetMode="External"/><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clemedicine.com/13-systeme-urinaire/"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edecineegypte.canalblog.com/pages/abdomen---vi/34976680.html"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1CD8D5E-669C-4A2F-9CD0-7D5E5B7E3910}"/>
              </a:ext>
            </a:extLst>
          </p:cNvPr>
          <p:cNvPicPr>
            <a:picLocks noChangeAspect="1"/>
          </p:cNvPicPr>
          <p:nvPr/>
        </p:nvPicPr>
        <p:blipFill>
          <a:blip r:embed="rId2"/>
          <a:stretch>
            <a:fillRect/>
          </a:stretch>
        </p:blipFill>
        <p:spPr>
          <a:xfrm>
            <a:off x="502443" y="-18385"/>
            <a:ext cx="11187113" cy="6876385"/>
          </a:xfrm>
          <a:prstGeom prst="rect">
            <a:avLst/>
          </a:prstGeom>
        </p:spPr>
      </p:pic>
      <p:sp>
        <p:nvSpPr>
          <p:cNvPr id="2" name="ZoneTexte 1">
            <a:extLst>
              <a:ext uri="{FF2B5EF4-FFF2-40B4-BE49-F238E27FC236}">
                <a16:creationId xmlns:a16="http://schemas.microsoft.com/office/drawing/2014/main" id="{30DE1DCE-316B-4FDF-9FD3-61281B719B23}"/>
              </a:ext>
            </a:extLst>
          </p:cNvPr>
          <p:cNvSpPr txBox="1"/>
          <p:nvPr/>
        </p:nvSpPr>
        <p:spPr>
          <a:xfrm>
            <a:off x="2914650" y="5843588"/>
            <a:ext cx="6600825" cy="646331"/>
          </a:xfrm>
          <a:prstGeom prst="rect">
            <a:avLst/>
          </a:prstGeom>
          <a:noFill/>
        </p:spPr>
        <p:txBody>
          <a:bodyPr wrap="square" rtlCol="0">
            <a:spAutoFit/>
          </a:bodyPr>
          <a:lstStyle/>
          <a:p>
            <a:r>
              <a:rPr lang="fr-FR" dirty="0">
                <a:solidFill>
                  <a:schemeClr val="bg1"/>
                </a:solidFill>
              </a:rPr>
              <a:t>AIBECHE </a:t>
            </a:r>
            <a:r>
              <a:rPr lang="fr-FR">
                <a:solidFill>
                  <a:schemeClr val="bg1"/>
                </a:solidFill>
              </a:rPr>
              <a:t>Zoulika          UE </a:t>
            </a:r>
            <a:r>
              <a:rPr lang="fr-FR" dirty="0">
                <a:solidFill>
                  <a:schemeClr val="bg1"/>
                </a:solidFill>
              </a:rPr>
              <a:t>2.2 S1 Cycle de la vie et </a:t>
            </a:r>
            <a:r>
              <a:rPr lang="fr-FR">
                <a:solidFill>
                  <a:schemeClr val="bg1"/>
                </a:solidFill>
              </a:rPr>
              <a:t>grandes fonctions</a:t>
            </a:r>
            <a:endParaRPr lang="fr-FR" dirty="0">
              <a:solidFill>
                <a:schemeClr val="bg1"/>
              </a:solidFill>
            </a:endParaRPr>
          </a:p>
          <a:p>
            <a:r>
              <a:rPr lang="fr-FR" dirty="0">
                <a:solidFill>
                  <a:schemeClr val="bg1"/>
                </a:solidFill>
              </a:rPr>
              <a:t>Promotion 2023/2026</a:t>
            </a:r>
          </a:p>
        </p:txBody>
      </p:sp>
    </p:spTree>
    <p:extLst>
      <p:ext uri="{BB962C8B-B14F-4D97-AF65-F5344CB8AC3E}">
        <p14:creationId xmlns:p14="http://schemas.microsoft.com/office/powerpoint/2010/main" val="547213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25490C-34E6-4986-9797-49D13153C959}"/>
              </a:ext>
            </a:extLst>
          </p:cNvPr>
          <p:cNvSpPr>
            <a:spLocks noGrp="1"/>
          </p:cNvSpPr>
          <p:nvPr>
            <p:ph type="title"/>
          </p:nvPr>
        </p:nvSpPr>
        <p:spPr>
          <a:xfrm>
            <a:off x="913775" y="618517"/>
            <a:ext cx="10364451" cy="678655"/>
          </a:xfrm>
        </p:spPr>
        <p:txBody>
          <a:bodyPr/>
          <a:lstStyle/>
          <a:p>
            <a:r>
              <a:rPr lang="fr-FR"/>
              <a:t>ii. Vascularisation et innervation du rein</a:t>
            </a:r>
          </a:p>
        </p:txBody>
      </p:sp>
      <p:sp>
        <p:nvSpPr>
          <p:cNvPr id="4" name="Espace réservé du contenu 3">
            <a:extLst>
              <a:ext uri="{FF2B5EF4-FFF2-40B4-BE49-F238E27FC236}">
                <a16:creationId xmlns:a16="http://schemas.microsoft.com/office/drawing/2014/main" id="{DCE6856F-01D5-4A61-9F7D-6045009579DC}"/>
              </a:ext>
            </a:extLst>
          </p:cNvPr>
          <p:cNvSpPr>
            <a:spLocks noGrp="1"/>
          </p:cNvSpPr>
          <p:nvPr>
            <p:ph sz="quarter" idx="13"/>
          </p:nvPr>
        </p:nvSpPr>
        <p:spPr>
          <a:xfrm>
            <a:off x="-1" y="1637414"/>
            <a:ext cx="6613452" cy="5220586"/>
          </a:xfrm>
        </p:spPr>
        <p:txBody>
          <a:bodyPr vert="horz" lIns="91440" tIns="45720" rIns="91440" bIns="45720" rtlCol="0" anchor="t">
            <a:normAutofit/>
          </a:bodyPr>
          <a:lstStyle/>
          <a:p>
            <a:r>
              <a:rPr lang="fr-FR" sz="1800"/>
              <a:t>Au repos ,les artères rénales acheminent aux reins </a:t>
            </a:r>
            <a:r>
              <a:rPr lang="fr-FR" sz="1800" b="1"/>
              <a:t>180l de sang </a:t>
            </a:r>
            <a:r>
              <a:rPr lang="fr-FR" sz="1800"/>
              <a:t>par jour. L'artère rénale pénètre le rein par le hile et exerce sa fct </a:t>
            </a:r>
            <a:r>
              <a:rPr lang="fr-FR" sz="1800" err="1"/>
              <a:t>nourriçière</a:t>
            </a:r>
            <a:r>
              <a:rPr lang="fr-FR" sz="1800"/>
              <a:t> de l'organe ( apport de nutriments et o2). </a:t>
            </a:r>
          </a:p>
          <a:p>
            <a:r>
              <a:rPr lang="fr-FR" sz="1800" b="1"/>
              <a:t>Artère et veine rénale </a:t>
            </a:r>
            <a:r>
              <a:rPr lang="fr-FR" sz="1800"/>
              <a:t>se ÷en 5 artères et veines segmentaires,; la veine rénale ressort du rein par le hile et exerce sa fct d'épuration de l'organe (déchets et co2) Les veines suivent le même trajet que les artères et finissent par se jeter dans la VCI.</a:t>
            </a:r>
          </a:p>
          <a:p>
            <a:r>
              <a:rPr lang="fr-FR" sz="1800"/>
              <a:t>+de 90% du sang entrant dans le rein irrigue le cortex qui contient la majeure partie des néphrons</a:t>
            </a:r>
          </a:p>
          <a:p>
            <a:r>
              <a:rPr lang="fr-FR" sz="1800"/>
              <a:t>L’INNERVATION DU REIN </a:t>
            </a:r>
            <a:r>
              <a:rPr lang="fr-FR" sz="1800" err="1"/>
              <a:t>EsT</a:t>
            </a:r>
            <a:r>
              <a:rPr lang="fr-FR" sz="1800"/>
              <a:t> fournie par le plexus rénal. Ces neurofibres vasomotrices régissent le débit sanguin en ajustant le diamètre des artérioles</a:t>
            </a:r>
          </a:p>
        </p:txBody>
      </p:sp>
      <p:pic>
        <p:nvPicPr>
          <p:cNvPr id="6" name="object 109">
            <a:extLst>
              <a:ext uri="{FF2B5EF4-FFF2-40B4-BE49-F238E27FC236}">
                <a16:creationId xmlns:a16="http://schemas.microsoft.com/office/drawing/2014/main" id="{5DC96CC3-E6D7-48B4-8D67-29AAF0DCE054}"/>
              </a:ext>
            </a:extLst>
          </p:cNvPr>
          <p:cNvPicPr>
            <a:picLocks noGrp="1"/>
          </p:cNvPicPr>
          <p:nvPr>
            <p:ph sz="quarter" idx="14"/>
          </p:nvPr>
        </p:nvPicPr>
        <p:blipFill>
          <a:blip r:embed="rId2" cstate="print"/>
          <a:stretch>
            <a:fillRect/>
          </a:stretch>
        </p:blipFill>
        <p:spPr>
          <a:xfrm>
            <a:off x="6772940" y="1828801"/>
            <a:ext cx="5419060" cy="4710222"/>
          </a:xfrm>
          <a:prstGeom prst="rect">
            <a:avLst/>
          </a:prstGeom>
        </p:spPr>
      </p:pic>
    </p:spTree>
    <p:extLst>
      <p:ext uri="{BB962C8B-B14F-4D97-AF65-F5344CB8AC3E}">
        <p14:creationId xmlns:p14="http://schemas.microsoft.com/office/powerpoint/2010/main" val="234050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4">
            <a:extLst>
              <a:ext uri="{FF2B5EF4-FFF2-40B4-BE49-F238E27FC236}">
                <a16:creationId xmlns:a16="http://schemas.microsoft.com/office/drawing/2014/main" id="{AE5352CE-4B84-4644-964C-4D2F37B1E02E}"/>
              </a:ext>
            </a:extLst>
          </p:cNvPr>
          <p:cNvSpPr txBox="1"/>
          <p:nvPr/>
        </p:nvSpPr>
        <p:spPr>
          <a:xfrm>
            <a:off x="536575" y="449199"/>
            <a:ext cx="2727960" cy="382797"/>
          </a:xfrm>
          <a:prstGeom prst="rect">
            <a:avLst/>
          </a:prstGeom>
        </p:spPr>
        <p:txBody>
          <a:bodyPr vert="horz" wrap="square" lIns="0" tIns="13335" rIns="0" bIns="0" rtlCol="0">
            <a:spAutoFit/>
          </a:bodyPr>
          <a:lstStyle/>
          <a:p>
            <a:pPr marL="12700">
              <a:lnSpc>
                <a:spcPct val="100000"/>
              </a:lnSpc>
              <a:spcBef>
                <a:spcPts val="105"/>
              </a:spcBef>
            </a:pPr>
            <a:r>
              <a:rPr sz="2400" i="1" u="sng" spc="-15">
                <a:latin typeface="Calibri"/>
                <a:cs typeface="Calibri"/>
              </a:rPr>
              <a:t>Vascularisation</a:t>
            </a:r>
            <a:r>
              <a:rPr sz="2400" i="1" u="sng" spc="-80">
                <a:latin typeface="Calibri"/>
                <a:cs typeface="Calibri"/>
              </a:rPr>
              <a:t> </a:t>
            </a:r>
            <a:r>
              <a:rPr sz="2400" i="1" u="sng" spc="-10">
                <a:latin typeface="Calibri"/>
                <a:cs typeface="Calibri"/>
              </a:rPr>
              <a:t>rénale</a:t>
            </a:r>
            <a:endParaRPr sz="2400" i="1" u="sng">
              <a:latin typeface="Calibri"/>
              <a:cs typeface="Calibri"/>
            </a:endParaRPr>
          </a:p>
        </p:txBody>
      </p:sp>
      <p:grpSp>
        <p:nvGrpSpPr>
          <p:cNvPr id="27" name="object 5">
            <a:extLst>
              <a:ext uri="{FF2B5EF4-FFF2-40B4-BE49-F238E27FC236}">
                <a16:creationId xmlns:a16="http://schemas.microsoft.com/office/drawing/2014/main" id="{69C13343-D87B-46D1-B168-022BA04EE1D1}"/>
              </a:ext>
            </a:extLst>
          </p:cNvPr>
          <p:cNvGrpSpPr/>
          <p:nvPr/>
        </p:nvGrpSpPr>
        <p:grpSpPr>
          <a:xfrm>
            <a:off x="495300" y="1971675"/>
            <a:ext cx="962025" cy="600075"/>
            <a:chOff x="495300" y="1971675"/>
            <a:chExt cx="962025" cy="600075"/>
          </a:xfrm>
        </p:grpSpPr>
        <p:pic>
          <p:nvPicPr>
            <p:cNvPr id="28" name="object 6">
              <a:extLst>
                <a:ext uri="{FF2B5EF4-FFF2-40B4-BE49-F238E27FC236}">
                  <a16:creationId xmlns:a16="http://schemas.microsoft.com/office/drawing/2014/main" id="{6EE2F0A0-C1F3-4603-AB57-44735616CD21}"/>
                </a:ext>
              </a:extLst>
            </p:cNvPr>
            <p:cNvPicPr/>
            <p:nvPr/>
          </p:nvPicPr>
          <p:blipFill>
            <a:blip r:embed="rId2" cstate="print"/>
            <a:stretch>
              <a:fillRect/>
            </a:stretch>
          </p:blipFill>
          <p:spPr>
            <a:xfrm>
              <a:off x="495300" y="1971675"/>
              <a:ext cx="885825" cy="590550"/>
            </a:xfrm>
            <a:prstGeom prst="rect">
              <a:avLst/>
            </a:prstGeom>
          </p:spPr>
        </p:pic>
        <p:pic>
          <p:nvPicPr>
            <p:cNvPr id="29" name="object 7">
              <a:extLst>
                <a:ext uri="{FF2B5EF4-FFF2-40B4-BE49-F238E27FC236}">
                  <a16:creationId xmlns:a16="http://schemas.microsoft.com/office/drawing/2014/main" id="{5C3225FE-8E9D-4908-93D1-94809618A4D9}"/>
                </a:ext>
              </a:extLst>
            </p:cNvPr>
            <p:cNvPicPr/>
            <p:nvPr/>
          </p:nvPicPr>
          <p:blipFill>
            <a:blip r:embed="rId3" cstate="print"/>
            <a:stretch>
              <a:fillRect/>
            </a:stretch>
          </p:blipFill>
          <p:spPr>
            <a:xfrm>
              <a:off x="523875" y="2028825"/>
              <a:ext cx="933450" cy="542925"/>
            </a:xfrm>
            <a:prstGeom prst="rect">
              <a:avLst/>
            </a:prstGeom>
          </p:spPr>
        </p:pic>
        <p:pic>
          <p:nvPicPr>
            <p:cNvPr id="30" name="object 8">
              <a:extLst>
                <a:ext uri="{FF2B5EF4-FFF2-40B4-BE49-F238E27FC236}">
                  <a16:creationId xmlns:a16="http://schemas.microsoft.com/office/drawing/2014/main" id="{3E7D4BB5-0327-4B49-A168-666C09314D21}"/>
                </a:ext>
              </a:extLst>
            </p:cNvPr>
            <p:cNvPicPr/>
            <p:nvPr/>
          </p:nvPicPr>
          <p:blipFill>
            <a:blip r:embed="rId4" cstate="print"/>
            <a:stretch>
              <a:fillRect/>
            </a:stretch>
          </p:blipFill>
          <p:spPr>
            <a:xfrm>
              <a:off x="539546" y="1988832"/>
              <a:ext cx="792086" cy="504050"/>
            </a:xfrm>
            <a:prstGeom prst="rect">
              <a:avLst/>
            </a:prstGeom>
          </p:spPr>
        </p:pic>
      </p:grpSp>
      <p:sp>
        <p:nvSpPr>
          <p:cNvPr id="31" name="object 9">
            <a:extLst>
              <a:ext uri="{FF2B5EF4-FFF2-40B4-BE49-F238E27FC236}">
                <a16:creationId xmlns:a16="http://schemas.microsoft.com/office/drawing/2014/main" id="{BA9C43A1-084F-4DB5-835F-6B2FFD0D882D}"/>
              </a:ext>
            </a:extLst>
          </p:cNvPr>
          <p:cNvSpPr txBox="1"/>
          <p:nvPr/>
        </p:nvSpPr>
        <p:spPr>
          <a:xfrm>
            <a:off x="539546" y="1988832"/>
            <a:ext cx="792480" cy="366767"/>
          </a:xfrm>
          <a:prstGeom prst="rect">
            <a:avLst/>
          </a:prstGeom>
          <a:ln w="9534">
            <a:solidFill>
              <a:srgbClr val="C4642C"/>
            </a:solidFill>
          </a:ln>
        </p:spPr>
        <p:txBody>
          <a:bodyPr vert="horz" wrap="square" lIns="0" tIns="127000" rIns="0" bIns="0" rtlCol="0">
            <a:spAutoFit/>
          </a:bodyPr>
          <a:lstStyle/>
          <a:p>
            <a:pPr marL="168275">
              <a:lnSpc>
                <a:spcPct val="100000"/>
              </a:lnSpc>
              <a:spcBef>
                <a:spcPts val="1000"/>
              </a:spcBef>
            </a:pPr>
            <a:r>
              <a:rPr sz="1550">
                <a:latin typeface="Calibri"/>
                <a:cs typeface="Calibri"/>
              </a:rPr>
              <a:t>Aorte</a:t>
            </a:r>
          </a:p>
        </p:txBody>
      </p:sp>
      <p:grpSp>
        <p:nvGrpSpPr>
          <p:cNvPr id="32" name="object 10">
            <a:extLst>
              <a:ext uri="{FF2B5EF4-FFF2-40B4-BE49-F238E27FC236}">
                <a16:creationId xmlns:a16="http://schemas.microsoft.com/office/drawing/2014/main" id="{E00DFF97-E694-48CA-8E05-E82A134AED4D}"/>
              </a:ext>
            </a:extLst>
          </p:cNvPr>
          <p:cNvGrpSpPr/>
          <p:nvPr/>
        </p:nvGrpSpPr>
        <p:grpSpPr>
          <a:xfrm>
            <a:off x="1790700" y="1905000"/>
            <a:ext cx="990600" cy="790575"/>
            <a:chOff x="1790700" y="1905000"/>
            <a:chExt cx="990600" cy="790575"/>
          </a:xfrm>
        </p:grpSpPr>
        <p:pic>
          <p:nvPicPr>
            <p:cNvPr id="33" name="object 11">
              <a:extLst>
                <a:ext uri="{FF2B5EF4-FFF2-40B4-BE49-F238E27FC236}">
                  <a16:creationId xmlns:a16="http://schemas.microsoft.com/office/drawing/2014/main" id="{6B8E2EA4-AB4C-4307-A488-B8E1AAF91F59}"/>
                </a:ext>
              </a:extLst>
            </p:cNvPr>
            <p:cNvPicPr/>
            <p:nvPr/>
          </p:nvPicPr>
          <p:blipFill>
            <a:blip r:embed="rId5" cstate="print"/>
            <a:stretch>
              <a:fillRect/>
            </a:stretch>
          </p:blipFill>
          <p:spPr>
            <a:xfrm>
              <a:off x="1790700" y="1971675"/>
              <a:ext cx="885825" cy="590550"/>
            </a:xfrm>
            <a:prstGeom prst="rect">
              <a:avLst/>
            </a:prstGeom>
          </p:spPr>
        </p:pic>
        <p:pic>
          <p:nvPicPr>
            <p:cNvPr id="34" name="object 12">
              <a:extLst>
                <a:ext uri="{FF2B5EF4-FFF2-40B4-BE49-F238E27FC236}">
                  <a16:creationId xmlns:a16="http://schemas.microsoft.com/office/drawing/2014/main" id="{941ED657-DCAB-456F-A184-AC17E702171F}"/>
                </a:ext>
              </a:extLst>
            </p:cNvPr>
            <p:cNvPicPr/>
            <p:nvPr/>
          </p:nvPicPr>
          <p:blipFill>
            <a:blip r:embed="rId6" cstate="print"/>
            <a:stretch>
              <a:fillRect/>
            </a:stretch>
          </p:blipFill>
          <p:spPr>
            <a:xfrm>
              <a:off x="1790700" y="1905000"/>
              <a:ext cx="990600" cy="790575"/>
            </a:xfrm>
            <a:prstGeom prst="rect">
              <a:avLst/>
            </a:prstGeom>
          </p:spPr>
        </p:pic>
        <p:pic>
          <p:nvPicPr>
            <p:cNvPr id="35" name="object 13">
              <a:extLst>
                <a:ext uri="{FF2B5EF4-FFF2-40B4-BE49-F238E27FC236}">
                  <a16:creationId xmlns:a16="http://schemas.microsoft.com/office/drawing/2014/main" id="{CFD0194B-EE0E-42D8-8158-E2EBB97DE3CA}"/>
                </a:ext>
              </a:extLst>
            </p:cNvPr>
            <p:cNvPicPr/>
            <p:nvPr/>
          </p:nvPicPr>
          <p:blipFill>
            <a:blip r:embed="rId7" cstate="print"/>
            <a:stretch>
              <a:fillRect/>
            </a:stretch>
          </p:blipFill>
          <p:spPr>
            <a:xfrm>
              <a:off x="1835657" y="1988832"/>
              <a:ext cx="792086" cy="504050"/>
            </a:xfrm>
            <a:prstGeom prst="rect">
              <a:avLst/>
            </a:prstGeom>
          </p:spPr>
        </p:pic>
      </p:grpSp>
      <p:sp>
        <p:nvSpPr>
          <p:cNvPr id="36" name="object 14">
            <a:extLst>
              <a:ext uri="{FF2B5EF4-FFF2-40B4-BE49-F238E27FC236}">
                <a16:creationId xmlns:a16="http://schemas.microsoft.com/office/drawing/2014/main" id="{A6D8396D-2D01-4932-9175-6ECCC83F2782}"/>
              </a:ext>
            </a:extLst>
          </p:cNvPr>
          <p:cNvSpPr txBox="1"/>
          <p:nvPr/>
        </p:nvSpPr>
        <p:spPr>
          <a:xfrm>
            <a:off x="1835657" y="1988832"/>
            <a:ext cx="792480" cy="504190"/>
          </a:xfrm>
          <a:prstGeom prst="rect">
            <a:avLst/>
          </a:prstGeom>
          <a:ln w="9534">
            <a:solidFill>
              <a:srgbClr val="C4642C"/>
            </a:solidFill>
          </a:ln>
        </p:spPr>
        <p:txBody>
          <a:bodyPr vert="horz" wrap="square" lIns="0" tIns="4445" rIns="0" bIns="0" rtlCol="0">
            <a:spAutoFit/>
          </a:bodyPr>
          <a:lstStyle/>
          <a:p>
            <a:pPr marL="141605">
              <a:lnSpc>
                <a:spcPct val="100000"/>
              </a:lnSpc>
              <a:spcBef>
                <a:spcPts val="35"/>
              </a:spcBef>
            </a:pPr>
            <a:r>
              <a:rPr sz="1550" spc="-10">
                <a:latin typeface="Calibri"/>
                <a:cs typeface="Calibri"/>
              </a:rPr>
              <a:t>Artère</a:t>
            </a:r>
            <a:endParaRPr sz="1550">
              <a:latin typeface="Calibri"/>
              <a:cs typeface="Calibri"/>
            </a:endParaRPr>
          </a:p>
          <a:p>
            <a:pPr marL="141605">
              <a:lnSpc>
                <a:spcPct val="100000"/>
              </a:lnSpc>
              <a:spcBef>
                <a:spcPts val="95"/>
              </a:spcBef>
            </a:pPr>
            <a:r>
              <a:rPr sz="1550" spc="-5">
                <a:latin typeface="Calibri"/>
                <a:cs typeface="Calibri"/>
              </a:rPr>
              <a:t>rénale</a:t>
            </a:r>
            <a:endParaRPr sz="1550">
              <a:latin typeface="Calibri"/>
              <a:cs typeface="Calibri"/>
            </a:endParaRPr>
          </a:p>
        </p:txBody>
      </p:sp>
      <p:grpSp>
        <p:nvGrpSpPr>
          <p:cNvPr id="37" name="object 15">
            <a:extLst>
              <a:ext uri="{FF2B5EF4-FFF2-40B4-BE49-F238E27FC236}">
                <a16:creationId xmlns:a16="http://schemas.microsoft.com/office/drawing/2014/main" id="{9D3EABA2-5DDC-400E-B1D0-BB7FBC6A7AFD}"/>
              </a:ext>
            </a:extLst>
          </p:cNvPr>
          <p:cNvGrpSpPr/>
          <p:nvPr/>
        </p:nvGrpSpPr>
        <p:grpSpPr>
          <a:xfrm>
            <a:off x="3057525" y="1905000"/>
            <a:ext cx="1419225" cy="790575"/>
            <a:chOff x="3057525" y="1905000"/>
            <a:chExt cx="1419225" cy="790575"/>
          </a:xfrm>
        </p:grpSpPr>
        <p:pic>
          <p:nvPicPr>
            <p:cNvPr id="38" name="object 16">
              <a:extLst>
                <a:ext uri="{FF2B5EF4-FFF2-40B4-BE49-F238E27FC236}">
                  <a16:creationId xmlns:a16="http://schemas.microsoft.com/office/drawing/2014/main" id="{EAD5E351-5965-4347-AB33-F4D781EDD53A}"/>
                </a:ext>
              </a:extLst>
            </p:cNvPr>
            <p:cNvPicPr/>
            <p:nvPr/>
          </p:nvPicPr>
          <p:blipFill>
            <a:blip r:embed="rId8" cstate="print"/>
            <a:stretch>
              <a:fillRect/>
            </a:stretch>
          </p:blipFill>
          <p:spPr>
            <a:xfrm>
              <a:off x="3086100" y="1971675"/>
              <a:ext cx="1323975" cy="590550"/>
            </a:xfrm>
            <a:prstGeom prst="rect">
              <a:avLst/>
            </a:prstGeom>
          </p:spPr>
        </p:pic>
        <p:pic>
          <p:nvPicPr>
            <p:cNvPr id="39" name="object 17">
              <a:extLst>
                <a:ext uri="{FF2B5EF4-FFF2-40B4-BE49-F238E27FC236}">
                  <a16:creationId xmlns:a16="http://schemas.microsoft.com/office/drawing/2014/main" id="{6EDE3FAC-E180-4B60-9BBC-8EC2AC658A53}"/>
                </a:ext>
              </a:extLst>
            </p:cNvPr>
            <p:cNvPicPr/>
            <p:nvPr/>
          </p:nvPicPr>
          <p:blipFill>
            <a:blip r:embed="rId9" cstate="print"/>
            <a:stretch>
              <a:fillRect/>
            </a:stretch>
          </p:blipFill>
          <p:spPr>
            <a:xfrm>
              <a:off x="3057525" y="1905000"/>
              <a:ext cx="1419225" cy="790575"/>
            </a:xfrm>
            <a:prstGeom prst="rect">
              <a:avLst/>
            </a:prstGeom>
          </p:spPr>
        </p:pic>
        <p:pic>
          <p:nvPicPr>
            <p:cNvPr id="40" name="object 18">
              <a:extLst>
                <a:ext uri="{FF2B5EF4-FFF2-40B4-BE49-F238E27FC236}">
                  <a16:creationId xmlns:a16="http://schemas.microsoft.com/office/drawing/2014/main" id="{03F07439-8AA0-495A-BC37-C30DA899E883}"/>
                </a:ext>
              </a:extLst>
            </p:cNvPr>
            <p:cNvPicPr/>
            <p:nvPr/>
          </p:nvPicPr>
          <p:blipFill>
            <a:blip r:embed="rId10" cstate="print"/>
            <a:stretch>
              <a:fillRect/>
            </a:stretch>
          </p:blipFill>
          <p:spPr>
            <a:xfrm>
              <a:off x="3131819" y="1988832"/>
              <a:ext cx="1231188" cy="504050"/>
            </a:xfrm>
            <a:prstGeom prst="rect">
              <a:avLst/>
            </a:prstGeom>
          </p:spPr>
        </p:pic>
      </p:grpSp>
      <p:sp>
        <p:nvSpPr>
          <p:cNvPr id="41" name="object 19">
            <a:extLst>
              <a:ext uri="{FF2B5EF4-FFF2-40B4-BE49-F238E27FC236}">
                <a16:creationId xmlns:a16="http://schemas.microsoft.com/office/drawing/2014/main" id="{F8FEDC5E-000C-486B-9A66-95762B88EEC1}"/>
              </a:ext>
            </a:extLst>
          </p:cNvPr>
          <p:cNvSpPr txBox="1"/>
          <p:nvPr/>
        </p:nvSpPr>
        <p:spPr>
          <a:xfrm>
            <a:off x="3131820" y="1988832"/>
            <a:ext cx="1231265" cy="504190"/>
          </a:xfrm>
          <a:prstGeom prst="rect">
            <a:avLst/>
          </a:prstGeom>
          <a:ln w="9534">
            <a:solidFill>
              <a:srgbClr val="C4642C"/>
            </a:solidFill>
          </a:ln>
        </p:spPr>
        <p:txBody>
          <a:bodyPr vert="horz" wrap="square" lIns="0" tIns="4445" rIns="0" bIns="0" rtlCol="0">
            <a:spAutoFit/>
          </a:bodyPr>
          <a:lstStyle/>
          <a:p>
            <a:pPr marL="1905" algn="ctr">
              <a:lnSpc>
                <a:spcPct val="100000"/>
              </a:lnSpc>
              <a:spcBef>
                <a:spcPts val="35"/>
              </a:spcBef>
            </a:pPr>
            <a:r>
              <a:rPr sz="1550" spc="-10">
                <a:latin typeface="Calibri"/>
                <a:cs typeface="Calibri"/>
              </a:rPr>
              <a:t>Artère</a:t>
            </a:r>
            <a:endParaRPr sz="1550">
              <a:latin typeface="Calibri"/>
              <a:cs typeface="Calibri"/>
            </a:endParaRPr>
          </a:p>
          <a:p>
            <a:pPr marL="635" algn="ctr">
              <a:lnSpc>
                <a:spcPct val="100000"/>
              </a:lnSpc>
              <a:spcBef>
                <a:spcPts val="95"/>
              </a:spcBef>
            </a:pPr>
            <a:r>
              <a:rPr sz="1550">
                <a:latin typeface="Calibri"/>
                <a:cs typeface="Calibri"/>
              </a:rPr>
              <a:t>segmentaire</a:t>
            </a:r>
          </a:p>
        </p:txBody>
      </p:sp>
      <p:grpSp>
        <p:nvGrpSpPr>
          <p:cNvPr id="42" name="object 20">
            <a:extLst>
              <a:ext uri="{FF2B5EF4-FFF2-40B4-BE49-F238E27FC236}">
                <a16:creationId xmlns:a16="http://schemas.microsoft.com/office/drawing/2014/main" id="{86ED7949-5FD0-4033-96AB-B1B746BD10AC}"/>
              </a:ext>
            </a:extLst>
          </p:cNvPr>
          <p:cNvGrpSpPr/>
          <p:nvPr/>
        </p:nvGrpSpPr>
        <p:grpSpPr>
          <a:xfrm>
            <a:off x="4791075" y="1905000"/>
            <a:ext cx="981075" cy="790575"/>
            <a:chOff x="4791075" y="1905000"/>
            <a:chExt cx="981075" cy="790575"/>
          </a:xfrm>
        </p:grpSpPr>
        <p:pic>
          <p:nvPicPr>
            <p:cNvPr id="43" name="object 21">
              <a:extLst>
                <a:ext uri="{FF2B5EF4-FFF2-40B4-BE49-F238E27FC236}">
                  <a16:creationId xmlns:a16="http://schemas.microsoft.com/office/drawing/2014/main" id="{5E725AC5-CB9A-45DB-8D38-E80640E82205}"/>
                </a:ext>
              </a:extLst>
            </p:cNvPr>
            <p:cNvPicPr/>
            <p:nvPr/>
          </p:nvPicPr>
          <p:blipFill>
            <a:blip r:embed="rId11" cstate="print"/>
            <a:stretch>
              <a:fillRect/>
            </a:stretch>
          </p:blipFill>
          <p:spPr>
            <a:xfrm>
              <a:off x="4810125" y="1971675"/>
              <a:ext cx="885825" cy="590550"/>
            </a:xfrm>
            <a:prstGeom prst="rect">
              <a:avLst/>
            </a:prstGeom>
          </p:spPr>
        </p:pic>
        <p:pic>
          <p:nvPicPr>
            <p:cNvPr id="44" name="object 22">
              <a:extLst>
                <a:ext uri="{FF2B5EF4-FFF2-40B4-BE49-F238E27FC236}">
                  <a16:creationId xmlns:a16="http://schemas.microsoft.com/office/drawing/2014/main" id="{575995A5-1A35-4238-AB5D-D980A8858798}"/>
                </a:ext>
              </a:extLst>
            </p:cNvPr>
            <p:cNvPicPr/>
            <p:nvPr/>
          </p:nvPicPr>
          <p:blipFill>
            <a:blip r:embed="rId12" cstate="print"/>
            <a:stretch>
              <a:fillRect/>
            </a:stretch>
          </p:blipFill>
          <p:spPr>
            <a:xfrm>
              <a:off x="4791075" y="1905000"/>
              <a:ext cx="981075" cy="790575"/>
            </a:xfrm>
            <a:prstGeom prst="rect">
              <a:avLst/>
            </a:prstGeom>
          </p:spPr>
        </p:pic>
        <p:pic>
          <p:nvPicPr>
            <p:cNvPr id="45" name="object 23">
              <a:extLst>
                <a:ext uri="{FF2B5EF4-FFF2-40B4-BE49-F238E27FC236}">
                  <a16:creationId xmlns:a16="http://schemas.microsoft.com/office/drawing/2014/main" id="{E302D7DB-DC48-45FB-B536-19FF6BD8FD94}"/>
                </a:ext>
              </a:extLst>
            </p:cNvPr>
            <p:cNvPicPr/>
            <p:nvPr/>
          </p:nvPicPr>
          <p:blipFill>
            <a:blip r:embed="rId13" cstate="print"/>
            <a:stretch>
              <a:fillRect/>
            </a:stretch>
          </p:blipFill>
          <p:spPr>
            <a:xfrm>
              <a:off x="4860035" y="1988832"/>
              <a:ext cx="792086" cy="504050"/>
            </a:xfrm>
            <a:prstGeom prst="rect">
              <a:avLst/>
            </a:prstGeom>
          </p:spPr>
        </p:pic>
      </p:grpSp>
      <p:sp>
        <p:nvSpPr>
          <p:cNvPr id="46" name="object 24">
            <a:extLst>
              <a:ext uri="{FF2B5EF4-FFF2-40B4-BE49-F238E27FC236}">
                <a16:creationId xmlns:a16="http://schemas.microsoft.com/office/drawing/2014/main" id="{C04B746F-1D13-4E95-A860-E79305310341}"/>
              </a:ext>
            </a:extLst>
          </p:cNvPr>
          <p:cNvSpPr txBox="1"/>
          <p:nvPr/>
        </p:nvSpPr>
        <p:spPr>
          <a:xfrm>
            <a:off x="4860035" y="1988832"/>
            <a:ext cx="792480" cy="504190"/>
          </a:xfrm>
          <a:prstGeom prst="rect">
            <a:avLst/>
          </a:prstGeom>
          <a:ln w="9534">
            <a:solidFill>
              <a:srgbClr val="C4642C"/>
            </a:solidFill>
          </a:ln>
        </p:spPr>
        <p:txBody>
          <a:bodyPr vert="horz" wrap="square" lIns="0" tIns="4445" rIns="0" bIns="0" rtlCol="0">
            <a:spAutoFit/>
          </a:bodyPr>
          <a:lstStyle/>
          <a:p>
            <a:pPr marL="144145">
              <a:lnSpc>
                <a:spcPct val="100000"/>
              </a:lnSpc>
              <a:spcBef>
                <a:spcPts val="35"/>
              </a:spcBef>
            </a:pPr>
            <a:r>
              <a:rPr sz="1550" spc="-10">
                <a:latin typeface="Calibri"/>
                <a:cs typeface="Calibri"/>
              </a:rPr>
              <a:t>Artère</a:t>
            </a:r>
            <a:endParaRPr sz="1550">
              <a:latin typeface="Calibri"/>
              <a:cs typeface="Calibri"/>
            </a:endParaRPr>
          </a:p>
          <a:p>
            <a:pPr marL="115570">
              <a:lnSpc>
                <a:spcPct val="100000"/>
              </a:lnSpc>
              <a:spcBef>
                <a:spcPts val="95"/>
              </a:spcBef>
            </a:pPr>
            <a:r>
              <a:rPr sz="1550" spc="-5">
                <a:latin typeface="Calibri"/>
                <a:cs typeface="Calibri"/>
              </a:rPr>
              <a:t>arquée</a:t>
            </a:r>
            <a:endParaRPr sz="1550">
              <a:latin typeface="Calibri"/>
              <a:cs typeface="Calibri"/>
            </a:endParaRPr>
          </a:p>
        </p:txBody>
      </p:sp>
      <p:grpSp>
        <p:nvGrpSpPr>
          <p:cNvPr id="47" name="object 25">
            <a:extLst>
              <a:ext uri="{FF2B5EF4-FFF2-40B4-BE49-F238E27FC236}">
                <a16:creationId xmlns:a16="http://schemas.microsoft.com/office/drawing/2014/main" id="{EC9A11D5-E99B-406C-9130-21DF37ECC4D2}"/>
              </a:ext>
            </a:extLst>
          </p:cNvPr>
          <p:cNvGrpSpPr/>
          <p:nvPr/>
        </p:nvGrpSpPr>
        <p:grpSpPr>
          <a:xfrm>
            <a:off x="6029325" y="1905000"/>
            <a:ext cx="1514475" cy="790575"/>
            <a:chOff x="6029325" y="1905000"/>
            <a:chExt cx="1514475" cy="790575"/>
          </a:xfrm>
        </p:grpSpPr>
        <p:pic>
          <p:nvPicPr>
            <p:cNvPr id="48" name="object 26">
              <a:extLst>
                <a:ext uri="{FF2B5EF4-FFF2-40B4-BE49-F238E27FC236}">
                  <a16:creationId xmlns:a16="http://schemas.microsoft.com/office/drawing/2014/main" id="{E729EAFA-974E-40AB-8147-98155334D08E}"/>
                </a:ext>
              </a:extLst>
            </p:cNvPr>
            <p:cNvPicPr/>
            <p:nvPr/>
          </p:nvPicPr>
          <p:blipFill>
            <a:blip r:embed="rId14" cstate="print"/>
            <a:stretch>
              <a:fillRect/>
            </a:stretch>
          </p:blipFill>
          <p:spPr>
            <a:xfrm>
              <a:off x="6038850" y="1971675"/>
              <a:ext cx="1457325" cy="590550"/>
            </a:xfrm>
            <a:prstGeom prst="rect">
              <a:avLst/>
            </a:prstGeom>
          </p:spPr>
        </p:pic>
        <p:pic>
          <p:nvPicPr>
            <p:cNvPr id="49" name="object 27">
              <a:extLst>
                <a:ext uri="{FF2B5EF4-FFF2-40B4-BE49-F238E27FC236}">
                  <a16:creationId xmlns:a16="http://schemas.microsoft.com/office/drawing/2014/main" id="{28682AAF-258F-490D-B0AC-FF4DC88D7B15}"/>
                </a:ext>
              </a:extLst>
            </p:cNvPr>
            <p:cNvPicPr/>
            <p:nvPr/>
          </p:nvPicPr>
          <p:blipFill>
            <a:blip r:embed="rId15" cstate="print"/>
            <a:stretch>
              <a:fillRect/>
            </a:stretch>
          </p:blipFill>
          <p:spPr>
            <a:xfrm>
              <a:off x="6029325" y="1905000"/>
              <a:ext cx="1514475" cy="790575"/>
            </a:xfrm>
            <a:prstGeom prst="rect">
              <a:avLst/>
            </a:prstGeom>
          </p:spPr>
        </p:pic>
        <p:pic>
          <p:nvPicPr>
            <p:cNvPr id="50" name="object 28">
              <a:extLst>
                <a:ext uri="{FF2B5EF4-FFF2-40B4-BE49-F238E27FC236}">
                  <a16:creationId xmlns:a16="http://schemas.microsoft.com/office/drawing/2014/main" id="{30A1F0EB-3F55-4A97-9776-286FDDB58F40}"/>
                </a:ext>
              </a:extLst>
            </p:cNvPr>
            <p:cNvPicPr/>
            <p:nvPr/>
          </p:nvPicPr>
          <p:blipFill>
            <a:blip r:embed="rId16" cstate="print"/>
            <a:stretch>
              <a:fillRect/>
            </a:stretch>
          </p:blipFill>
          <p:spPr>
            <a:xfrm>
              <a:off x="6084189" y="1988832"/>
              <a:ext cx="1368170" cy="504050"/>
            </a:xfrm>
            <a:prstGeom prst="rect">
              <a:avLst/>
            </a:prstGeom>
          </p:spPr>
        </p:pic>
      </p:grpSp>
      <p:sp>
        <p:nvSpPr>
          <p:cNvPr id="51" name="object 29">
            <a:extLst>
              <a:ext uri="{FF2B5EF4-FFF2-40B4-BE49-F238E27FC236}">
                <a16:creationId xmlns:a16="http://schemas.microsoft.com/office/drawing/2014/main" id="{E2D021DD-ADBC-47D4-ABAA-8D6A441873B8}"/>
              </a:ext>
            </a:extLst>
          </p:cNvPr>
          <p:cNvSpPr txBox="1"/>
          <p:nvPr/>
        </p:nvSpPr>
        <p:spPr>
          <a:xfrm>
            <a:off x="6084189" y="1988832"/>
            <a:ext cx="1368425" cy="504190"/>
          </a:xfrm>
          <a:prstGeom prst="rect">
            <a:avLst/>
          </a:prstGeom>
          <a:ln w="9534">
            <a:solidFill>
              <a:srgbClr val="C4642C"/>
            </a:solidFill>
          </a:ln>
        </p:spPr>
        <p:txBody>
          <a:bodyPr vert="horz" wrap="square" lIns="0" tIns="4445" rIns="0" bIns="0" rtlCol="0">
            <a:spAutoFit/>
          </a:bodyPr>
          <a:lstStyle/>
          <a:p>
            <a:pPr marL="5080" algn="ctr">
              <a:lnSpc>
                <a:spcPct val="100000"/>
              </a:lnSpc>
              <a:spcBef>
                <a:spcPts val="35"/>
              </a:spcBef>
            </a:pPr>
            <a:r>
              <a:rPr sz="1550" spc="-10">
                <a:latin typeface="Calibri"/>
                <a:cs typeface="Calibri"/>
              </a:rPr>
              <a:t>Artère</a:t>
            </a:r>
            <a:endParaRPr sz="1550">
              <a:latin typeface="Calibri"/>
              <a:cs typeface="Calibri"/>
            </a:endParaRPr>
          </a:p>
          <a:p>
            <a:pPr marL="3810" algn="ctr">
              <a:lnSpc>
                <a:spcPct val="100000"/>
              </a:lnSpc>
              <a:spcBef>
                <a:spcPts val="95"/>
              </a:spcBef>
            </a:pPr>
            <a:r>
              <a:rPr sz="1550">
                <a:latin typeface="Calibri"/>
                <a:cs typeface="Calibri"/>
              </a:rPr>
              <a:t>interlobulaire</a:t>
            </a:r>
          </a:p>
        </p:txBody>
      </p:sp>
      <p:sp>
        <p:nvSpPr>
          <p:cNvPr id="52" name="object 30">
            <a:extLst>
              <a:ext uri="{FF2B5EF4-FFF2-40B4-BE49-F238E27FC236}">
                <a16:creationId xmlns:a16="http://schemas.microsoft.com/office/drawing/2014/main" id="{08C3C30C-0E9E-451F-BEF7-BD5F4EA8D057}"/>
              </a:ext>
            </a:extLst>
          </p:cNvPr>
          <p:cNvSpPr txBox="1"/>
          <p:nvPr/>
        </p:nvSpPr>
        <p:spPr>
          <a:xfrm>
            <a:off x="7020306" y="2924949"/>
            <a:ext cx="1368425" cy="504190"/>
          </a:xfrm>
          <a:prstGeom prst="rect">
            <a:avLst/>
          </a:prstGeom>
          <a:ln w="19050">
            <a:solidFill>
              <a:srgbClr val="C4642C"/>
            </a:solidFill>
          </a:ln>
        </p:spPr>
        <p:txBody>
          <a:bodyPr vert="horz" wrap="square" lIns="0" tIns="4445" rIns="0" bIns="0" rtlCol="0">
            <a:spAutoFit/>
          </a:bodyPr>
          <a:lstStyle/>
          <a:p>
            <a:pPr marL="328295" marR="300990" indent="9525">
              <a:lnSpc>
                <a:spcPts val="1950"/>
              </a:lnSpc>
              <a:spcBef>
                <a:spcPts val="35"/>
              </a:spcBef>
            </a:pPr>
            <a:r>
              <a:rPr sz="1550">
                <a:solidFill>
                  <a:srgbClr val="C00000"/>
                </a:solidFill>
                <a:latin typeface="Calibri"/>
                <a:cs typeface="Calibri"/>
              </a:rPr>
              <a:t>A</a:t>
            </a:r>
            <a:r>
              <a:rPr sz="1550" spc="-20">
                <a:solidFill>
                  <a:srgbClr val="C00000"/>
                </a:solidFill>
                <a:latin typeface="Calibri"/>
                <a:cs typeface="Calibri"/>
              </a:rPr>
              <a:t>r</a:t>
            </a:r>
            <a:r>
              <a:rPr sz="1550" spc="5">
                <a:solidFill>
                  <a:srgbClr val="C00000"/>
                </a:solidFill>
                <a:latin typeface="Calibri"/>
                <a:cs typeface="Calibri"/>
              </a:rPr>
              <a:t>t</a:t>
            </a:r>
            <a:r>
              <a:rPr sz="1550" spc="-25">
                <a:solidFill>
                  <a:srgbClr val="C00000"/>
                </a:solidFill>
                <a:latin typeface="Calibri"/>
                <a:cs typeface="Calibri"/>
              </a:rPr>
              <a:t>é</a:t>
            </a:r>
            <a:r>
              <a:rPr sz="1550" spc="-20">
                <a:solidFill>
                  <a:srgbClr val="C00000"/>
                </a:solidFill>
                <a:latin typeface="Calibri"/>
                <a:cs typeface="Calibri"/>
              </a:rPr>
              <a:t>r</a:t>
            </a:r>
            <a:r>
              <a:rPr sz="1550" spc="15">
                <a:solidFill>
                  <a:srgbClr val="C00000"/>
                </a:solidFill>
                <a:latin typeface="Calibri"/>
                <a:cs typeface="Calibri"/>
              </a:rPr>
              <a:t>i</a:t>
            </a:r>
            <a:r>
              <a:rPr sz="1550" spc="5">
                <a:solidFill>
                  <a:srgbClr val="C00000"/>
                </a:solidFill>
                <a:latin typeface="Calibri"/>
                <a:cs typeface="Calibri"/>
              </a:rPr>
              <a:t>o</a:t>
            </a:r>
            <a:r>
              <a:rPr sz="1550" spc="10">
                <a:solidFill>
                  <a:srgbClr val="C00000"/>
                </a:solidFill>
                <a:latin typeface="Calibri"/>
                <a:cs typeface="Calibri"/>
              </a:rPr>
              <a:t>l</a:t>
            </a:r>
            <a:r>
              <a:rPr sz="1550" spc="5">
                <a:solidFill>
                  <a:srgbClr val="C00000"/>
                </a:solidFill>
                <a:latin typeface="Calibri"/>
                <a:cs typeface="Calibri"/>
              </a:rPr>
              <a:t>e  a</a:t>
            </a:r>
            <a:r>
              <a:rPr sz="1550" spc="-30">
                <a:solidFill>
                  <a:srgbClr val="C00000"/>
                </a:solidFill>
                <a:latin typeface="Calibri"/>
                <a:cs typeface="Calibri"/>
              </a:rPr>
              <a:t>f</a:t>
            </a:r>
            <a:r>
              <a:rPr sz="1550" spc="-100">
                <a:solidFill>
                  <a:srgbClr val="C00000"/>
                </a:solidFill>
                <a:latin typeface="Calibri"/>
                <a:cs typeface="Calibri"/>
              </a:rPr>
              <a:t>f</a:t>
            </a:r>
            <a:r>
              <a:rPr sz="1550" spc="-25">
                <a:solidFill>
                  <a:srgbClr val="C00000"/>
                </a:solidFill>
                <a:latin typeface="Calibri"/>
                <a:cs typeface="Calibri"/>
              </a:rPr>
              <a:t>é</a:t>
            </a:r>
            <a:r>
              <a:rPr sz="1550" spc="-20">
                <a:solidFill>
                  <a:srgbClr val="C00000"/>
                </a:solidFill>
                <a:latin typeface="Calibri"/>
                <a:cs typeface="Calibri"/>
              </a:rPr>
              <a:t>r</a:t>
            </a:r>
            <a:r>
              <a:rPr sz="1550" spc="-25">
                <a:solidFill>
                  <a:srgbClr val="C00000"/>
                </a:solidFill>
                <a:latin typeface="Calibri"/>
                <a:cs typeface="Calibri"/>
              </a:rPr>
              <a:t>e</a:t>
            </a:r>
            <a:r>
              <a:rPr sz="1550" spc="5">
                <a:solidFill>
                  <a:srgbClr val="C00000"/>
                </a:solidFill>
                <a:latin typeface="Calibri"/>
                <a:cs typeface="Calibri"/>
              </a:rPr>
              <a:t>nte</a:t>
            </a:r>
            <a:endParaRPr sz="1550">
              <a:latin typeface="Calibri"/>
              <a:cs typeface="Calibri"/>
            </a:endParaRPr>
          </a:p>
        </p:txBody>
      </p:sp>
      <p:grpSp>
        <p:nvGrpSpPr>
          <p:cNvPr id="53" name="object 31">
            <a:extLst>
              <a:ext uri="{FF2B5EF4-FFF2-40B4-BE49-F238E27FC236}">
                <a16:creationId xmlns:a16="http://schemas.microsoft.com/office/drawing/2014/main" id="{43A7529E-C406-443C-B8C3-2C4E358F5957}"/>
              </a:ext>
            </a:extLst>
          </p:cNvPr>
          <p:cNvGrpSpPr/>
          <p:nvPr/>
        </p:nvGrpSpPr>
        <p:grpSpPr>
          <a:xfrm>
            <a:off x="7894378" y="3797490"/>
            <a:ext cx="1476375" cy="1028700"/>
            <a:chOff x="7620000" y="3800475"/>
            <a:chExt cx="1476375" cy="1028700"/>
          </a:xfrm>
        </p:grpSpPr>
        <p:pic>
          <p:nvPicPr>
            <p:cNvPr id="54" name="object 32">
              <a:extLst>
                <a:ext uri="{FF2B5EF4-FFF2-40B4-BE49-F238E27FC236}">
                  <a16:creationId xmlns:a16="http://schemas.microsoft.com/office/drawing/2014/main" id="{5D0F9306-5834-4229-A32D-592FF7CFFD03}"/>
                </a:ext>
              </a:extLst>
            </p:cNvPr>
            <p:cNvPicPr/>
            <p:nvPr/>
          </p:nvPicPr>
          <p:blipFill>
            <a:blip r:embed="rId17" cstate="print"/>
            <a:stretch>
              <a:fillRect/>
            </a:stretch>
          </p:blipFill>
          <p:spPr>
            <a:xfrm>
              <a:off x="7620000" y="3838575"/>
              <a:ext cx="1466850" cy="885825"/>
            </a:xfrm>
            <a:prstGeom prst="rect">
              <a:avLst/>
            </a:prstGeom>
          </p:spPr>
        </p:pic>
        <p:pic>
          <p:nvPicPr>
            <p:cNvPr id="55" name="object 33">
              <a:extLst>
                <a:ext uri="{FF2B5EF4-FFF2-40B4-BE49-F238E27FC236}">
                  <a16:creationId xmlns:a16="http://schemas.microsoft.com/office/drawing/2014/main" id="{0BE8E7D1-6D35-4333-B01B-739341D97138}"/>
                </a:ext>
              </a:extLst>
            </p:cNvPr>
            <p:cNvPicPr/>
            <p:nvPr/>
          </p:nvPicPr>
          <p:blipFill>
            <a:blip r:embed="rId18" cstate="print"/>
            <a:stretch>
              <a:fillRect/>
            </a:stretch>
          </p:blipFill>
          <p:spPr>
            <a:xfrm>
              <a:off x="7658100" y="3800475"/>
              <a:ext cx="1438275" cy="1028700"/>
            </a:xfrm>
            <a:prstGeom prst="rect">
              <a:avLst/>
            </a:prstGeom>
          </p:spPr>
        </p:pic>
        <p:pic>
          <p:nvPicPr>
            <p:cNvPr id="56" name="object 34">
              <a:extLst>
                <a:ext uri="{FF2B5EF4-FFF2-40B4-BE49-F238E27FC236}">
                  <a16:creationId xmlns:a16="http://schemas.microsoft.com/office/drawing/2014/main" id="{5A7A345D-5912-4188-86A2-E61D6865D8E2}"/>
                </a:ext>
              </a:extLst>
            </p:cNvPr>
            <p:cNvPicPr/>
            <p:nvPr/>
          </p:nvPicPr>
          <p:blipFill>
            <a:blip r:embed="rId19" cstate="print"/>
            <a:stretch>
              <a:fillRect/>
            </a:stretch>
          </p:blipFill>
          <p:spPr>
            <a:xfrm>
              <a:off x="7668386" y="3861066"/>
              <a:ext cx="1368171" cy="792086"/>
            </a:xfrm>
            <a:prstGeom prst="rect">
              <a:avLst/>
            </a:prstGeom>
          </p:spPr>
        </p:pic>
      </p:grpSp>
      <p:sp>
        <p:nvSpPr>
          <p:cNvPr id="57" name="object 35">
            <a:extLst>
              <a:ext uri="{FF2B5EF4-FFF2-40B4-BE49-F238E27FC236}">
                <a16:creationId xmlns:a16="http://schemas.microsoft.com/office/drawing/2014/main" id="{6F48D977-B683-496E-9C96-EB9B995671EE}"/>
              </a:ext>
            </a:extLst>
          </p:cNvPr>
          <p:cNvSpPr txBox="1"/>
          <p:nvPr/>
        </p:nvSpPr>
        <p:spPr>
          <a:xfrm>
            <a:off x="7668386" y="3861066"/>
            <a:ext cx="1368425" cy="792480"/>
          </a:xfrm>
          <a:prstGeom prst="rect">
            <a:avLst/>
          </a:prstGeom>
          <a:ln w="9534">
            <a:solidFill>
              <a:srgbClr val="9F4DA2"/>
            </a:solidFill>
          </a:ln>
        </p:spPr>
        <p:txBody>
          <a:bodyPr vert="horz" wrap="square" lIns="0" tIns="22225" rIns="0" bIns="0" rtlCol="0">
            <a:spAutoFit/>
          </a:bodyPr>
          <a:lstStyle/>
          <a:p>
            <a:pPr marL="175895" marR="162560" indent="-1270" algn="ctr">
              <a:lnSpc>
                <a:spcPct val="103000"/>
              </a:lnSpc>
              <a:spcBef>
                <a:spcPts val="175"/>
              </a:spcBef>
            </a:pPr>
            <a:r>
              <a:rPr sz="1550">
                <a:latin typeface="Calibri"/>
                <a:cs typeface="Calibri"/>
              </a:rPr>
              <a:t>Glomérules </a:t>
            </a:r>
            <a:r>
              <a:rPr sz="1550" spc="5">
                <a:latin typeface="Calibri"/>
                <a:cs typeface="Calibri"/>
              </a:rPr>
              <a:t> </a:t>
            </a:r>
            <a:r>
              <a:rPr sz="1550" spc="10">
                <a:latin typeface="Calibri"/>
                <a:cs typeface="Calibri"/>
              </a:rPr>
              <a:t>du </a:t>
            </a:r>
            <a:r>
              <a:rPr sz="1550" spc="-5">
                <a:latin typeface="Calibri"/>
                <a:cs typeface="Calibri"/>
              </a:rPr>
              <a:t>rein </a:t>
            </a:r>
            <a:r>
              <a:rPr sz="1550">
                <a:latin typeface="Calibri"/>
                <a:cs typeface="Calibri"/>
              </a:rPr>
              <a:t> </a:t>
            </a:r>
            <a:r>
              <a:rPr sz="1550" spc="-25">
                <a:latin typeface="Calibri"/>
                <a:cs typeface="Calibri"/>
              </a:rPr>
              <a:t>(</a:t>
            </a:r>
            <a:r>
              <a:rPr sz="1550" spc="-30">
                <a:latin typeface="Calibri"/>
                <a:cs typeface="Calibri"/>
              </a:rPr>
              <a:t>=</a:t>
            </a:r>
            <a:r>
              <a:rPr sz="1550" spc="15">
                <a:latin typeface="Calibri"/>
                <a:cs typeface="Calibri"/>
              </a:rPr>
              <a:t>c</a:t>
            </a:r>
            <a:r>
              <a:rPr sz="1550">
                <a:latin typeface="Calibri"/>
                <a:cs typeface="Calibri"/>
              </a:rPr>
              <a:t>a</a:t>
            </a:r>
            <a:r>
              <a:rPr sz="1550" spc="5">
                <a:latin typeface="Calibri"/>
                <a:cs typeface="Calibri"/>
              </a:rPr>
              <a:t>p</a:t>
            </a:r>
            <a:r>
              <a:rPr sz="1550" spc="10">
                <a:latin typeface="Calibri"/>
                <a:cs typeface="Calibri"/>
              </a:rPr>
              <a:t>i</a:t>
            </a:r>
            <a:r>
              <a:rPr sz="1550" spc="15">
                <a:latin typeface="Calibri"/>
                <a:cs typeface="Calibri"/>
              </a:rPr>
              <a:t>ll</a:t>
            </a:r>
            <a:r>
              <a:rPr sz="1550">
                <a:latin typeface="Calibri"/>
                <a:cs typeface="Calibri"/>
              </a:rPr>
              <a:t>a</a:t>
            </a:r>
            <a:r>
              <a:rPr sz="1550" spc="15">
                <a:latin typeface="Calibri"/>
                <a:cs typeface="Calibri"/>
              </a:rPr>
              <a:t>i</a:t>
            </a:r>
            <a:r>
              <a:rPr sz="1550" spc="-20">
                <a:latin typeface="Calibri"/>
                <a:cs typeface="Calibri"/>
              </a:rPr>
              <a:t>r</a:t>
            </a:r>
            <a:r>
              <a:rPr sz="1550" spc="-30">
                <a:latin typeface="Calibri"/>
                <a:cs typeface="Calibri"/>
              </a:rPr>
              <a:t>e</a:t>
            </a:r>
            <a:r>
              <a:rPr sz="1550" spc="-10">
                <a:latin typeface="Calibri"/>
                <a:cs typeface="Calibri"/>
              </a:rPr>
              <a:t>s</a:t>
            </a:r>
            <a:r>
              <a:rPr sz="1550" spc="5">
                <a:latin typeface="Calibri"/>
                <a:cs typeface="Calibri"/>
              </a:rPr>
              <a:t>)</a:t>
            </a:r>
            <a:endParaRPr sz="1550">
              <a:latin typeface="Calibri"/>
              <a:cs typeface="Calibri"/>
            </a:endParaRPr>
          </a:p>
        </p:txBody>
      </p:sp>
      <p:grpSp>
        <p:nvGrpSpPr>
          <p:cNvPr id="58" name="object 36">
            <a:extLst>
              <a:ext uri="{FF2B5EF4-FFF2-40B4-BE49-F238E27FC236}">
                <a16:creationId xmlns:a16="http://schemas.microsoft.com/office/drawing/2014/main" id="{775D48FE-E6B0-4DDC-907C-9F2BCE34FACD}"/>
              </a:ext>
            </a:extLst>
          </p:cNvPr>
          <p:cNvGrpSpPr/>
          <p:nvPr/>
        </p:nvGrpSpPr>
        <p:grpSpPr>
          <a:xfrm>
            <a:off x="228600" y="5495925"/>
            <a:ext cx="1295400" cy="962025"/>
            <a:chOff x="228600" y="5495925"/>
            <a:chExt cx="1295400" cy="962025"/>
          </a:xfrm>
        </p:grpSpPr>
        <p:pic>
          <p:nvPicPr>
            <p:cNvPr id="59" name="object 37">
              <a:extLst>
                <a:ext uri="{FF2B5EF4-FFF2-40B4-BE49-F238E27FC236}">
                  <a16:creationId xmlns:a16="http://schemas.microsoft.com/office/drawing/2014/main" id="{4ABC2320-1069-4174-8E10-5D67C63B5448}"/>
                </a:ext>
              </a:extLst>
            </p:cNvPr>
            <p:cNvPicPr/>
            <p:nvPr/>
          </p:nvPicPr>
          <p:blipFill>
            <a:blip r:embed="rId20" cstate="print"/>
            <a:stretch>
              <a:fillRect/>
            </a:stretch>
          </p:blipFill>
          <p:spPr>
            <a:xfrm>
              <a:off x="238125" y="5495925"/>
              <a:ext cx="1209675" cy="962025"/>
            </a:xfrm>
            <a:prstGeom prst="rect">
              <a:avLst/>
            </a:prstGeom>
          </p:spPr>
        </p:pic>
        <p:pic>
          <p:nvPicPr>
            <p:cNvPr id="60" name="object 38">
              <a:extLst>
                <a:ext uri="{FF2B5EF4-FFF2-40B4-BE49-F238E27FC236}">
                  <a16:creationId xmlns:a16="http://schemas.microsoft.com/office/drawing/2014/main" id="{892DFD44-661A-4F50-9BF2-BE38F84ADD07}"/>
                </a:ext>
              </a:extLst>
            </p:cNvPr>
            <p:cNvPicPr/>
            <p:nvPr/>
          </p:nvPicPr>
          <p:blipFill>
            <a:blip r:embed="rId21" cstate="print"/>
            <a:stretch>
              <a:fillRect/>
            </a:stretch>
          </p:blipFill>
          <p:spPr>
            <a:xfrm>
              <a:off x="228600" y="5619750"/>
              <a:ext cx="1295400" cy="790575"/>
            </a:xfrm>
            <a:prstGeom prst="rect">
              <a:avLst/>
            </a:prstGeom>
          </p:spPr>
        </p:pic>
        <p:pic>
          <p:nvPicPr>
            <p:cNvPr id="61" name="object 39">
              <a:extLst>
                <a:ext uri="{FF2B5EF4-FFF2-40B4-BE49-F238E27FC236}">
                  <a16:creationId xmlns:a16="http://schemas.microsoft.com/office/drawing/2014/main" id="{EED45BC6-B104-4A9D-A586-0EA3238826F1}"/>
                </a:ext>
              </a:extLst>
            </p:cNvPr>
            <p:cNvPicPr/>
            <p:nvPr/>
          </p:nvPicPr>
          <p:blipFill>
            <a:blip r:embed="rId22" cstate="print"/>
            <a:stretch>
              <a:fillRect/>
            </a:stretch>
          </p:blipFill>
          <p:spPr>
            <a:xfrm>
              <a:off x="288035" y="5517235"/>
              <a:ext cx="1115618" cy="864095"/>
            </a:xfrm>
            <a:prstGeom prst="rect">
              <a:avLst/>
            </a:prstGeom>
          </p:spPr>
        </p:pic>
      </p:grpSp>
      <p:sp>
        <p:nvSpPr>
          <p:cNvPr id="62" name="object 40">
            <a:extLst>
              <a:ext uri="{FF2B5EF4-FFF2-40B4-BE49-F238E27FC236}">
                <a16:creationId xmlns:a16="http://schemas.microsoft.com/office/drawing/2014/main" id="{09F9B4F8-9DA2-413F-A312-3A9E9FEE06DE}"/>
              </a:ext>
            </a:extLst>
          </p:cNvPr>
          <p:cNvSpPr txBox="1"/>
          <p:nvPr/>
        </p:nvSpPr>
        <p:spPr>
          <a:xfrm>
            <a:off x="288036" y="5517235"/>
            <a:ext cx="1115695" cy="864235"/>
          </a:xfrm>
          <a:prstGeom prst="rect">
            <a:avLst/>
          </a:prstGeom>
          <a:ln w="9534">
            <a:solidFill>
              <a:srgbClr val="5C92B5"/>
            </a:solidFill>
          </a:ln>
        </p:spPr>
        <p:txBody>
          <a:bodyPr vert="horz" wrap="square" lIns="0" tIns="178435" rIns="0" bIns="0" rtlCol="0">
            <a:spAutoFit/>
          </a:bodyPr>
          <a:lstStyle/>
          <a:p>
            <a:pPr marL="168275" marR="113664" indent="-47625">
              <a:lnSpc>
                <a:spcPct val="105000"/>
              </a:lnSpc>
              <a:spcBef>
                <a:spcPts val="1405"/>
              </a:spcBef>
            </a:pPr>
            <a:r>
              <a:rPr sz="1550" spc="-10">
                <a:latin typeface="Calibri"/>
                <a:cs typeface="Calibri"/>
              </a:rPr>
              <a:t>Veine</a:t>
            </a:r>
            <a:r>
              <a:rPr sz="1550" spc="-5">
                <a:latin typeface="Calibri"/>
                <a:cs typeface="Calibri"/>
              </a:rPr>
              <a:t> </a:t>
            </a:r>
            <a:r>
              <a:rPr sz="1550">
                <a:latin typeface="Calibri"/>
                <a:cs typeface="Calibri"/>
              </a:rPr>
              <a:t>cave </a:t>
            </a:r>
            <a:r>
              <a:rPr sz="1550" spc="-335">
                <a:latin typeface="Calibri"/>
                <a:cs typeface="Calibri"/>
              </a:rPr>
              <a:t> </a:t>
            </a:r>
            <a:r>
              <a:rPr sz="1550" spc="-15">
                <a:latin typeface="Calibri"/>
                <a:cs typeface="Calibri"/>
              </a:rPr>
              <a:t>inférieure</a:t>
            </a:r>
            <a:endParaRPr sz="1550">
              <a:latin typeface="Calibri"/>
              <a:cs typeface="Calibri"/>
            </a:endParaRPr>
          </a:p>
        </p:txBody>
      </p:sp>
      <p:grpSp>
        <p:nvGrpSpPr>
          <p:cNvPr id="63" name="object 41">
            <a:extLst>
              <a:ext uri="{FF2B5EF4-FFF2-40B4-BE49-F238E27FC236}">
                <a16:creationId xmlns:a16="http://schemas.microsoft.com/office/drawing/2014/main" id="{294463DC-93CC-4C14-B1E5-97A529BE7552}"/>
              </a:ext>
            </a:extLst>
          </p:cNvPr>
          <p:cNvGrpSpPr/>
          <p:nvPr/>
        </p:nvGrpSpPr>
        <p:grpSpPr>
          <a:xfrm>
            <a:off x="1790700" y="5800725"/>
            <a:ext cx="990600" cy="790575"/>
            <a:chOff x="1790700" y="5800725"/>
            <a:chExt cx="990600" cy="790575"/>
          </a:xfrm>
        </p:grpSpPr>
        <p:pic>
          <p:nvPicPr>
            <p:cNvPr id="64" name="object 42">
              <a:extLst>
                <a:ext uri="{FF2B5EF4-FFF2-40B4-BE49-F238E27FC236}">
                  <a16:creationId xmlns:a16="http://schemas.microsoft.com/office/drawing/2014/main" id="{41415C63-FC97-457F-9D80-2010DDC1F554}"/>
                </a:ext>
              </a:extLst>
            </p:cNvPr>
            <p:cNvPicPr/>
            <p:nvPr/>
          </p:nvPicPr>
          <p:blipFill>
            <a:blip r:embed="rId23" cstate="print"/>
            <a:stretch>
              <a:fillRect/>
            </a:stretch>
          </p:blipFill>
          <p:spPr>
            <a:xfrm>
              <a:off x="1790700" y="5857875"/>
              <a:ext cx="885825" cy="600075"/>
            </a:xfrm>
            <a:prstGeom prst="rect">
              <a:avLst/>
            </a:prstGeom>
          </p:spPr>
        </p:pic>
        <p:pic>
          <p:nvPicPr>
            <p:cNvPr id="65" name="object 43">
              <a:extLst>
                <a:ext uri="{FF2B5EF4-FFF2-40B4-BE49-F238E27FC236}">
                  <a16:creationId xmlns:a16="http://schemas.microsoft.com/office/drawing/2014/main" id="{EA60F8D6-1D58-4EA9-9761-6873CD67FA2B}"/>
                </a:ext>
              </a:extLst>
            </p:cNvPr>
            <p:cNvPicPr/>
            <p:nvPr/>
          </p:nvPicPr>
          <p:blipFill>
            <a:blip r:embed="rId24" cstate="print"/>
            <a:stretch>
              <a:fillRect/>
            </a:stretch>
          </p:blipFill>
          <p:spPr>
            <a:xfrm>
              <a:off x="1790700" y="5800725"/>
              <a:ext cx="990600" cy="790575"/>
            </a:xfrm>
            <a:prstGeom prst="rect">
              <a:avLst/>
            </a:prstGeom>
          </p:spPr>
        </p:pic>
        <p:pic>
          <p:nvPicPr>
            <p:cNvPr id="66" name="object 44">
              <a:extLst>
                <a:ext uri="{FF2B5EF4-FFF2-40B4-BE49-F238E27FC236}">
                  <a16:creationId xmlns:a16="http://schemas.microsoft.com/office/drawing/2014/main" id="{8F67A739-AEB4-4261-BA30-D80D5B1EADFD}"/>
                </a:ext>
              </a:extLst>
            </p:cNvPr>
            <p:cNvPicPr/>
            <p:nvPr/>
          </p:nvPicPr>
          <p:blipFill>
            <a:blip r:embed="rId25" cstate="print"/>
            <a:stretch>
              <a:fillRect/>
            </a:stretch>
          </p:blipFill>
          <p:spPr>
            <a:xfrm>
              <a:off x="1835657" y="5877280"/>
              <a:ext cx="792086" cy="504050"/>
            </a:xfrm>
            <a:prstGeom prst="rect">
              <a:avLst/>
            </a:prstGeom>
          </p:spPr>
        </p:pic>
      </p:grpSp>
      <p:sp>
        <p:nvSpPr>
          <p:cNvPr id="67" name="object 45">
            <a:extLst>
              <a:ext uri="{FF2B5EF4-FFF2-40B4-BE49-F238E27FC236}">
                <a16:creationId xmlns:a16="http://schemas.microsoft.com/office/drawing/2014/main" id="{FF8D8992-3649-42B8-AB20-DD1ED1BB629D}"/>
              </a:ext>
            </a:extLst>
          </p:cNvPr>
          <p:cNvSpPr txBox="1"/>
          <p:nvPr/>
        </p:nvSpPr>
        <p:spPr>
          <a:xfrm>
            <a:off x="1835657" y="5877280"/>
            <a:ext cx="792480" cy="504190"/>
          </a:xfrm>
          <a:prstGeom prst="rect">
            <a:avLst/>
          </a:prstGeom>
          <a:ln w="9534">
            <a:solidFill>
              <a:srgbClr val="5C92B5"/>
            </a:solidFill>
          </a:ln>
        </p:spPr>
        <p:txBody>
          <a:bodyPr vert="horz" wrap="square" lIns="0" tIns="8890" rIns="0" bIns="0" rtlCol="0">
            <a:spAutoFit/>
          </a:bodyPr>
          <a:lstStyle/>
          <a:p>
            <a:pPr marL="141605" marR="133350" indent="28575">
              <a:lnSpc>
                <a:spcPts val="1950"/>
              </a:lnSpc>
              <a:spcBef>
                <a:spcPts val="70"/>
              </a:spcBef>
            </a:pPr>
            <a:r>
              <a:rPr sz="1550" spc="-10">
                <a:latin typeface="Calibri"/>
                <a:cs typeface="Calibri"/>
              </a:rPr>
              <a:t>Veine </a:t>
            </a:r>
            <a:r>
              <a:rPr sz="1550" spc="-340">
                <a:latin typeface="Calibri"/>
                <a:cs typeface="Calibri"/>
              </a:rPr>
              <a:t> </a:t>
            </a:r>
            <a:r>
              <a:rPr sz="1550" spc="-20">
                <a:latin typeface="Calibri"/>
                <a:cs typeface="Calibri"/>
              </a:rPr>
              <a:t>r</a:t>
            </a:r>
            <a:r>
              <a:rPr sz="1550" spc="-30">
                <a:latin typeface="Calibri"/>
                <a:cs typeface="Calibri"/>
              </a:rPr>
              <a:t>é</a:t>
            </a:r>
            <a:r>
              <a:rPr sz="1550" spc="5">
                <a:latin typeface="Calibri"/>
                <a:cs typeface="Calibri"/>
              </a:rPr>
              <a:t>n</a:t>
            </a:r>
            <a:r>
              <a:rPr sz="1550" spc="-5">
                <a:latin typeface="Calibri"/>
                <a:cs typeface="Calibri"/>
              </a:rPr>
              <a:t>a</a:t>
            </a:r>
            <a:r>
              <a:rPr sz="1550" spc="15">
                <a:latin typeface="Calibri"/>
                <a:cs typeface="Calibri"/>
              </a:rPr>
              <a:t>l</a:t>
            </a:r>
            <a:r>
              <a:rPr sz="1550" spc="10">
                <a:latin typeface="Calibri"/>
                <a:cs typeface="Calibri"/>
              </a:rPr>
              <a:t>e</a:t>
            </a:r>
            <a:endParaRPr sz="1550">
              <a:latin typeface="Calibri"/>
              <a:cs typeface="Calibri"/>
            </a:endParaRPr>
          </a:p>
        </p:txBody>
      </p:sp>
      <p:grpSp>
        <p:nvGrpSpPr>
          <p:cNvPr id="68" name="object 46">
            <a:extLst>
              <a:ext uri="{FF2B5EF4-FFF2-40B4-BE49-F238E27FC236}">
                <a16:creationId xmlns:a16="http://schemas.microsoft.com/office/drawing/2014/main" id="{3685E68A-EA4C-4947-BB7F-BDD44EF261A7}"/>
              </a:ext>
            </a:extLst>
          </p:cNvPr>
          <p:cNvGrpSpPr/>
          <p:nvPr/>
        </p:nvGrpSpPr>
        <p:grpSpPr>
          <a:xfrm>
            <a:off x="3086100" y="5800725"/>
            <a:ext cx="1362075" cy="790575"/>
            <a:chOff x="3086100" y="5800725"/>
            <a:chExt cx="1362075" cy="790575"/>
          </a:xfrm>
        </p:grpSpPr>
        <p:pic>
          <p:nvPicPr>
            <p:cNvPr id="69" name="object 47">
              <a:extLst>
                <a:ext uri="{FF2B5EF4-FFF2-40B4-BE49-F238E27FC236}">
                  <a16:creationId xmlns:a16="http://schemas.microsoft.com/office/drawing/2014/main" id="{2F8066A2-25BA-4943-A942-117A05889BAD}"/>
                </a:ext>
              </a:extLst>
            </p:cNvPr>
            <p:cNvPicPr/>
            <p:nvPr/>
          </p:nvPicPr>
          <p:blipFill>
            <a:blip r:embed="rId26" cstate="print"/>
            <a:stretch>
              <a:fillRect/>
            </a:stretch>
          </p:blipFill>
          <p:spPr>
            <a:xfrm>
              <a:off x="3086100" y="5857875"/>
              <a:ext cx="1323975" cy="600075"/>
            </a:xfrm>
            <a:prstGeom prst="rect">
              <a:avLst/>
            </a:prstGeom>
          </p:spPr>
        </p:pic>
        <p:pic>
          <p:nvPicPr>
            <p:cNvPr id="70" name="object 48">
              <a:extLst>
                <a:ext uri="{FF2B5EF4-FFF2-40B4-BE49-F238E27FC236}">
                  <a16:creationId xmlns:a16="http://schemas.microsoft.com/office/drawing/2014/main" id="{04009058-6951-4A08-8997-4D208A7F3601}"/>
                </a:ext>
              </a:extLst>
            </p:cNvPr>
            <p:cNvPicPr/>
            <p:nvPr/>
          </p:nvPicPr>
          <p:blipFill>
            <a:blip r:embed="rId27" cstate="print"/>
            <a:stretch>
              <a:fillRect/>
            </a:stretch>
          </p:blipFill>
          <p:spPr>
            <a:xfrm>
              <a:off x="3086100" y="5800725"/>
              <a:ext cx="1362075" cy="790575"/>
            </a:xfrm>
            <a:prstGeom prst="rect">
              <a:avLst/>
            </a:prstGeom>
          </p:spPr>
        </p:pic>
        <p:pic>
          <p:nvPicPr>
            <p:cNvPr id="71" name="object 49">
              <a:extLst>
                <a:ext uri="{FF2B5EF4-FFF2-40B4-BE49-F238E27FC236}">
                  <a16:creationId xmlns:a16="http://schemas.microsoft.com/office/drawing/2014/main" id="{6A1236C3-69BB-47B3-BAB4-64AFEE24ACFC}"/>
                </a:ext>
              </a:extLst>
            </p:cNvPr>
            <p:cNvPicPr/>
            <p:nvPr/>
          </p:nvPicPr>
          <p:blipFill>
            <a:blip r:embed="rId28" cstate="print"/>
            <a:stretch>
              <a:fillRect/>
            </a:stretch>
          </p:blipFill>
          <p:spPr>
            <a:xfrm>
              <a:off x="3131819" y="5877280"/>
              <a:ext cx="1231188" cy="504050"/>
            </a:xfrm>
            <a:prstGeom prst="rect">
              <a:avLst/>
            </a:prstGeom>
          </p:spPr>
        </p:pic>
      </p:grpSp>
      <p:sp>
        <p:nvSpPr>
          <p:cNvPr id="72" name="object 50">
            <a:extLst>
              <a:ext uri="{FF2B5EF4-FFF2-40B4-BE49-F238E27FC236}">
                <a16:creationId xmlns:a16="http://schemas.microsoft.com/office/drawing/2014/main" id="{F67045ED-EF74-48C7-BA88-E98EE288FB3E}"/>
              </a:ext>
            </a:extLst>
          </p:cNvPr>
          <p:cNvSpPr txBox="1"/>
          <p:nvPr/>
        </p:nvSpPr>
        <p:spPr>
          <a:xfrm>
            <a:off x="3131820" y="5877280"/>
            <a:ext cx="1231265" cy="504190"/>
          </a:xfrm>
          <a:prstGeom prst="rect">
            <a:avLst/>
          </a:prstGeom>
          <a:ln w="9534">
            <a:solidFill>
              <a:srgbClr val="5C92B5"/>
            </a:solidFill>
          </a:ln>
        </p:spPr>
        <p:txBody>
          <a:bodyPr vert="horz" wrap="square" lIns="0" tIns="8890" rIns="0" bIns="0" rtlCol="0">
            <a:spAutoFit/>
          </a:bodyPr>
          <a:lstStyle/>
          <a:p>
            <a:pPr marL="142875" marR="133350" indent="247650">
              <a:lnSpc>
                <a:spcPts val="1950"/>
              </a:lnSpc>
              <a:spcBef>
                <a:spcPts val="70"/>
              </a:spcBef>
            </a:pPr>
            <a:r>
              <a:rPr sz="1550" spc="-10">
                <a:latin typeface="Calibri"/>
                <a:cs typeface="Calibri"/>
              </a:rPr>
              <a:t>Veine </a:t>
            </a:r>
            <a:r>
              <a:rPr sz="1550" spc="-5">
                <a:latin typeface="Calibri"/>
                <a:cs typeface="Calibri"/>
              </a:rPr>
              <a:t> </a:t>
            </a:r>
            <a:r>
              <a:rPr sz="1550" spc="15">
                <a:latin typeface="Calibri"/>
                <a:cs typeface="Calibri"/>
              </a:rPr>
              <a:t>i</a:t>
            </a:r>
            <a:r>
              <a:rPr sz="1550" spc="5">
                <a:latin typeface="Calibri"/>
                <a:cs typeface="Calibri"/>
              </a:rPr>
              <a:t>n</a:t>
            </a:r>
            <a:r>
              <a:rPr sz="1550" spc="-5">
                <a:latin typeface="Calibri"/>
                <a:cs typeface="Calibri"/>
              </a:rPr>
              <a:t>t</a:t>
            </a:r>
            <a:r>
              <a:rPr sz="1550" spc="-30">
                <a:latin typeface="Calibri"/>
                <a:cs typeface="Calibri"/>
              </a:rPr>
              <a:t>e</a:t>
            </a:r>
            <a:r>
              <a:rPr sz="1550" spc="-20">
                <a:latin typeface="Calibri"/>
                <a:cs typeface="Calibri"/>
              </a:rPr>
              <a:t>r</a:t>
            </a:r>
            <a:r>
              <a:rPr sz="1550" spc="15">
                <a:latin typeface="Calibri"/>
                <a:cs typeface="Calibri"/>
              </a:rPr>
              <a:t>l</a:t>
            </a:r>
            <a:r>
              <a:rPr sz="1550">
                <a:latin typeface="Calibri"/>
                <a:cs typeface="Calibri"/>
              </a:rPr>
              <a:t>o</a:t>
            </a:r>
            <a:r>
              <a:rPr sz="1550" spc="5">
                <a:latin typeface="Calibri"/>
                <a:cs typeface="Calibri"/>
              </a:rPr>
              <a:t>b</a:t>
            </a:r>
            <a:r>
              <a:rPr sz="1550" spc="-5">
                <a:latin typeface="Calibri"/>
                <a:cs typeface="Calibri"/>
              </a:rPr>
              <a:t>a</a:t>
            </a:r>
            <a:r>
              <a:rPr sz="1550" spc="15">
                <a:latin typeface="Calibri"/>
                <a:cs typeface="Calibri"/>
              </a:rPr>
              <a:t>i</a:t>
            </a:r>
            <a:r>
              <a:rPr sz="1550" spc="-20">
                <a:latin typeface="Calibri"/>
                <a:cs typeface="Calibri"/>
              </a:rPr>
              <a:t>r</a:t>
            </a:r>
            <a:r>
              <a:rPr sz="1550" spc="10">
                <a:latin typeface="Calibri"/>
                <a:cs typeface="Calibri"/>
              </a:rPr>
              <a:t>e</a:t>
            </a:r>
            <a:endParaRPr sz="1550">
              <a:latin typeface="Calibri"/>
              <a:cs typeface="Calibri"/>
            </a:endParaRPr>
          </a:p>
        </p:txBody>
      </p:sp>
      <p:grpSp>
        <p:nvGrpSpPr>
          <p:cNvPr id="73" name="object 51">
            <a:extLst>
              <a:ext uri="{FF2B5EF4-FFF2-40B4-BE49-F238E27FC236}">
                <a16:creationId xmlns:a16="http://schemas.microsoft.com/office/drawing/2014/main" id="{5E85E825-444E-4967-9266-51C80B251104}"/>
              </a:ext>
            </a:extLst>
          </p:cNvPr>
          <p:cNvGrpSpPr/>
          <p:nvPr/>
        </p:nvGrpSpPr>
        <p:grpSpPr>
          <a:xfrm>
            <a:off x="4791075" y="5800725"/>
            <a:ext cx="981075" cy="790575"/>
            <a:chOff x="4791075" y="5800725"/>
            <a:chExt cx="981075" cy="790575"/>
          </a:xfrm>
        </p:grpSpPr>
        <p:pic>
          <p:nvPicPr>
            <p:cNvPr id="74" name="object 52">
              <a:extLst>
                <a:ext uri="{FF2B5EF4-FFF2-40B4-BE49-F238E27FC236}">
                  <a16:creationId xmlns:a16="http://schemas.microsoft.com/office/drawing/2014/main" id="{3EDB0860-B7D4-45AB-B68E-45930DFE5E4D}"/>
                </a:ext>
              </a:extLst>
            </p:cNvPr>
            <p:cNvPicPr/>
            <p:nvPr/>
          </p:nvPicPr>
          <p:blipFill>
            <a:blip r:embed="rId29" cstate="print"/>
            <a:stretch>
              <a:fillRect/>
            </a:stretch>
          </p:blipFill>
          <p:spPr>
            <a:xfrm>
              <a:off x="4810125" y="5857875"/>
              <a:ext cx="885825" cy="600075"/>
            </a:xfrm>
            <a:prstGeom prst="rect">
              <a:avLst/>
            </a:prstGeom>
          </p:spPr>
        </p:pic>
        <p:pic>
          <p:nvPicPr>
            <p:cNvPr id="75" name="object 53">
              <a:extLst>
                <a:ext uri="{FF2B5EF4-FFF2-40B4-BE49-F238E27FC236}">
                  <a16:creationId xmlns:a16="http://schemas.microsoft.com/office/drawing/2014/main" id="{1D1E3AF9-8448-4F09-A6A6-5D51937E7EB0}"/>
                </a:ext>
              </a:extLst>
            </p:cNvPr>
            <p:cNvPicPr/>
            <p:nvPr/>
          </p:nvPicPr>
          <p:blipFill>
            <a:blip r:embed="rId30" cstate="print"/>
            <a:stretch>
              <a:fillRect/>
            </a:stretch>
          </p:blipFill>
          <p:spPr>
            <a:xfrm>
              <a:off x="4791075" y="5800725"/>
              <a:ext cx="981075" cy="790575"/>
            </a:xfrm>
            <a:prstGeom prst="rect">
              <a:avLst/>
            </a:prstGeom>
          </p:spPr>
        </p:pic>
        <p:pic>
          <p:nvPicPr>
            <p:cNvPr id="76" name="object 54">
              <a:extLst>
                <a:ext uri="{FF2B5EF4-FFF2-40B4-BE49-F238E27FC236}">
                  <a16:creationId xmlns:a16="http://schemas.microsoft.com/office/drawing/2014/main" id="{10A4B352-6BF7-4CEC-9CEB-7F536FBA30E3}"/>
                </a:ext>
              </a:extLst>
            </p:cNvPr>
            <p:cNvPicPr/>
            <p:nvPr/>
          </p:nvPicPr>
          <p:blipFill>
            <a:blip r:embed="rId31" cstate="print"/>
            <a:stretch>
              <a:fillRect/>
            </a:stretch>
          </p:blipFill>
          <p:spPr>
            <a:xfrm>
              <a:off x="4860035" y="5877280"/>
              <a:ext cx="792086" cy="504050"/>
            </a:xfrm>
            <a:prstGeom prst="rect">
              <a:avLst/>
            </a:prstGeom>
          </p:spPr>
        </p:pic>
      </p:grpSp>
      <p:sp>
        <p:nvSpPr>
          <p:cNvPr id="77" name="object 55">
            <a:extLst>
              <a:ext uri="{FF2B5EF4-FFF2-40B4-BE49-F238E27FC236}">
                <a16:creationId xmlns:a16="http://schemas.microsoft.com/office/drawing/2014/main" id="{C92BAFDE-B25F-4C2D-BC46-355B0B24CCE9}"/>
              </a:ext>
            </a:extLst>
          </p:cNvPr>
          <p:cNvSpPr txBox="1"/>
          <p:nvPr/>
        </p:nvSpPr>
        <p:spPr>
          <a:xfrm>
            <a:off x="4860035" y="5877280"/>
            <a:ext cx="792480" cy="504190"/>
          </a:xfrm>
          <a:prstGeom prst="rect">
            <a:avLst/>
          </a:prstGeom>
          <a:ln w="9534">
            <a:solidFill>
              <a:srgbClr val="5C92B5"/>
            </a:solidFill>
          </a:ln>
        </p:spPr>
        <p:txBody>
          <a:bodyPr vert="horz" wrap="square" lIns="0" tIns="8890" rIns="0" bIns="0" rtlCol="0">
            <a:spAutoFit/>
          </a:bodyPr>
          <a:lstStyle/>
          <a:p>
            <a:pPr marL="115570" marR="101600" indent="66675">
              <a:lnSpc>
                <a:spcPts val="1950"/>
              </a:lnSpc>
              <a:spcBef>
                <a:spcPts val="70"/>
              </a:spcBef>
            </a:pPr>
            <a:r>
              <a:rPr sz="1550" spc="-5">
                <a:latin typeface="Calibri"/>
                <a:cs typeface="Calibri"/>
              </a:rPr>
              <a:t>veine </a:t>
            </a:r>
            <a:r>
              <a:rPr sz="1550">
                <a:latin typeface="Calibri"/>
                <a:cs typeface="Calibri"/>
              </a:rPr>
              <a:t> a</a:t>
            </a:r>
            <a:r>
              <a:rPr sz="1550" spc="-20">
                <a:latin typeface="Calibri"/>
                <a:cs typeface="Calibri"/>
              </a:rPr>
              <a:t>r</a:t>
            </a:r>
            <a:r>
              <a:rPr sz="1550" spc="5">
                <a:latin typeface="Calibri"/>
                <a:cs typeface="Calibri"/>
              </a:rPr>
              <a:t>q</a:t>
            </a:r>
            <a:r>
              <a:rPr sz="1550">
                <a:latin typeface="Calibri"/>
                <a:cs typeface="Calibri"/>
              </a:rPr>
              <a:t>u</a:t>
            </a:r>
            <a:r>
              <a:rPr sz="1550" spc="-30">
                <a:latin typeface="Calibri"/>
                <a:cs typeface="Calibri"/>
              </a:rPr>
              <a:t>é</a:t>
            </a:r>
            <a:r>
              <a:rPr sz="1550" spc="10">
                <a:latin typeface="Calibri"/>
                <a:cs typeface="Calibri"/>
              </a:rPr>
              <a:t>e</a:t>
            </a:r>
            <a:endParaRPr sz="1550">
              <a:latin typeface="Calibri"/>
              <a:cs typeface="Calibri"/>
            </a:endParaRPr>
          </a:p>
        </p:txBody>
      </p:sp>
      <p:grpSp>
        <p:nvGrpSpPr>
          <p:cNvPr id="78" name="object 56">
            <a:extLst>
              <a:ext uri="{FF2B5EF4-FFF2-40B4-BE49-F238E27FC236}">
                <a16:creationId xmlns:a16="http://schemas.microsoft.com/office/drawing/2014/main" id="{7EFE1B4F-6C20-422F-BD0E-A2C52F800E54}"/>
              </a:ext>
            </a:extLst>
          </p:cNvPr>
          <p:cNvGrpSpPr/>
          <p:nvPr/>
        </p:nvGrpSpPr>
        <p:grpSpPr>
          <a:xfrm>
            <a:off x="6115050" y="5880252"/>
            <a:ext cx="1514475" cy="790575"/>
            <a:chOff x="6029325" y="5800725"/>
            <a:chExt cx="1514475" cy="790575"/>
          </a:xfrm>
        </p:grpSpPr>
        <p:pic>
          <p:nvPicPr>
            <p:cNvPr id="79" name="object 57">
              <a:extLst>
                <a:ext uri="{FF2B5EF4-FFF2-40B4-BE49-F238E27FC236}">
                  <a16:creationId xmlns:a16="http://schemas.microsoft.com/office/drawing/2014/main" id="{A9153A39-3D84-4D47-8025-9D2C6985E604}"/>
                </a:ext>
              </a:extLst>
            </p:cNvPr>
            <p:cNvPicPr/>
            <p:nvPr/>
          </p:nvPicPr>
          <p:blipFill>
            <a:blip r:embed="rId32" cstate="print"/>
            <a:stretch>
              <a:fillRect/>
            </a:stretch>
          </p:blipFill>
          <p:spPr>
            <a:xfrm>
              <a:off x="6038850" y="5857875"/>
              <a:ext cx="1457325" cy="600075"/>
            </a:xfrm>
            <a:prstGeom prst="rect">
              <a:avLst/>
            </a:prstGeom>
          </p:spPr>
        </p:pic>
        <p:pic>
          <p:nvPicPr>
            <p:cNvPr id="80" name="object 58">
              <a:extLst>
                <a:ext uri="{FF2B5EF4-FFF2-40B4-BE49-F238E27FC236}">
                  <a16:creationId xmlns:a16="http://schemas.microsoft.com/office/drawing/2014/main" id="{4D9D7F86-C1C2-4239-B97A-EDC02A39D1DD}"/>
                </a:ext>
              </a:extLst>
            </p:cNvPr>
            <p:cNvPicPr/>
            <p:nvPr/>
          </p:nvPicPr>
          <p:blipFill>
            <a:blip r:embed="rId33" cstate="print"/>
            <a:stretch>
              <a:fillRect/>
            </a:stretch>
          </p:blipFill>
          <p:spPr>
            <a:xfrm>
              <a:off x="6029325" y="5800725"/>
              <a:ext cx="1514475" cy="790575"/>
            </a:xfrm>
            <a:prstGeom prst="rect">
              <a:avLst/>
            </a:prstGeom>
          </p:spPr>
        </p:pic>
        <p:pic>
          <p:nvPicPr>
            <p:cNvPr id="81" name="object 59">
              <a:extLst>
                <a:ext uri="{FF2B5EF4-FFF2-40B4-BE49-F238E27FC236}">
                  <a16:creationId xmlns:a16="http://schemas.microsoft.com/office/drawing/2014/main" id="{DBD427B8-655A-4D37-A19C-6655D260095C}"/>
                </a:ext>
              </a:extLst>
            </p:cNvPr>
            <p:cNvPicPr/>
            <p:nvPr/>
          </p:nvPicPr>
          <p:blipFill>
            <a:blip r:embed="rId34" cstate="print"/>
            <a:stretch>
              <a:fillRect/>
            </a:stretch>
          </p:blipFill>
          <p:spPr>
            <a:xfrm>
              <a:off x="6084189" y="5877280"/>
              <a:ext cx="1368170" cy="504050"/>
            </a:xfrm>
            <a:prstGeom prst="rect">
              <a:avLst/>
            </a:prstGeom>
          </p:spPr>
        </p:pic>
      </p:grpSp>
      <p:sp>
        <p:nvSpPr>
          <p:cNvPr id="82" name="object 60">
            <a:extLst>
              <a:ext uri="{FF2B5EF4-FFF2-40B4-BE49-F238E27FC236}">
                <a16:creationId xmlns:a16="http://schemas.microsoft.com/office/drawing/2014/main" id="{8AE287A8-E100-4F27-A2B8-7A5AC893C552}"/>
              </a:ext>
            </a:extLst>
          </p:cNvPr>
          <p:cNvSpPr txBox="1"/>
          <p:nvPr/>
        </p:nvSpPr>
        <p:spPr>
          <a:xfrm>
            <a:off x="6084189" y="5877280"/>
            <a:ext cx="1368425" cy="504190"/>
          </a:xfrm>
          <a:prstGeom prst="rect">
            <a:avLst/>
          </a:prstGeom>
          <a:ln w="9534">
            <a:solidFill>
              <a:srgbClr val="5C92B5"/>
            </a:solidFill>
          </a:ln>
        </p:spPr>
        <p:txBody>
          <a:bodyPr vert="horz" wrap="square" lIns="0" tIns="8890" rIns="0" bIns="0" rtlCol="0">
            <a:spAutoFit/>
          </a:bodyPr>
          <a:lstStyle/>
          <a:p>
            <a:pPr marL="136525" marR="124460" indent="323850">
              <a:lnSpc>
                <a:spcPts val="1950"/>
              </a:lnSpc>
              <a:spcBef>
                <a:spcPts val="70"/>
              </a:spcBef>
            </a:pPr>
            <a:r>
              <a:rPr sz="1550" spc="-10">
                <a:latin typeface="Calibri"/>
                <a:cs typeface="Calibri"/>
              </a:rPr>
              <a:t>Veine </a:t>
            </a:r>
            <a:r>
              <a:rPr sz="1550" spc="-5">
                <a:latin typeface="Calibri"/>
                <a:cs typeface="Calibri"/>
              </a:rPr>
              <a:t> </a:t>
            </a:r>
            <a:r>
              <a:rPr sz="1550" spc="15">
                <a:latin typeface="Calibri"/>
                <a:cs typeface="Calibri"/>
              </a:rPr>
              <a:t>i</a:t>
            </a:r>
            <a:r>
              <a:rPr sz="1550" spc="5">
                <a:latin typeface="Calibri"/>
                <a:cs typeface="Calibri"/>
              </a:rPr>
              <a:t>n</a:t>
            </a:r>
            <a:r>
              <a:rPr sz="1550" spc="-5">
                <a:latin typeface="Calibri"/>
                <a:cs typeface="Calibri"/>
              </a:rPr>
              <a:t>t</a:t>
            </a:r>
            <a:r>
              <a:rPr sz="1550" spc="-30">
                <a:latin typeface="Calibri"/>
                <a:cs typeface="Calibri"/>
              </a:rPr>
              <a:t>e</a:t>
            </a:r>
            <a:r>
              <a:rPr sz="1550" spc="-20">
                <a:latin typeface="Calibri"/>
                <a:cs typeface="Calibri"/>
              </a:rPr>
              <a:t>r</a:t>
            </a:r>
            <a:r>
              <a:rPr sz="1550" spc="15">
                <a:latin typeface="Calibri"/>
                <a:cs typeface="Calibri"/>
              </a:rPr>
              <a:t>l</a:t>
            </a:r>
            <a:r>
              <a:rPr sz="1550">
                <a:latin typeface="Calibri"/>
                <a:cs typeface="Calibri"/>
              </a:rPr>
              <a:t>o</a:t>
            </a:r>
            <a:r>
              <a:rPr sz="1550" spc="5">
                <a:latin typeface="Calibri"/>
                <a:cs typeface="Calibri"/>
              </a:rPr>
              <a:t>b</a:t>
            </a:r>
            <a:r>
              <a:rPr sz="1550">
                <a:latin typeface="Calibri"/>
                <a:cs typeface="Calibri"/>
              </a:rPr>
              <a:t>u</a:t>
            </a:r>
            <a:r>
              <a:rPr sz="1550" spc="15">
                <a:latin typeface="Calibri"/>
                <a:cs typeface="Calibri"/>
              </a:rPr>
              <a:t>l</a:t>
            </a:r>
            <a:r>
              <a:rPr sz="1550">
                <a:latin typeface="Calibri"/>
                <a:cs typeface="Calibri"/>
              </a:rPr>
              <a:t>a</a:t>
            </a:r>
            <a:r>
              <a:rPr sz="1550" spc="15">
                <a:latin typeface="Calibri"/>
                <a:cs typeface="Calibri"/>
              </a:rPr>
              <a:t>i</a:t>
            </a:r>
            <a:r>
              <a:rPr sz="1550" spc="-20">
                <a:latin typeface="Calibri"/>
                <a:cs typeface="Calibri"/>
              </a:rPr>
              <a:t>r</a:t>
            </a:r>
            <a:r>
              <a:rPr sz="1550" spc="10">
                <a:latin typeface="Calibri"/>
                <a:cs typeface="Calibri"/>
              </a:rPr>
              <a:t>e</a:t>
            </a:r>
            <a:endParaRPr sz="1550">
              <a:latin typeface="Calibri"/>
              <a:cs typeface="Calibri"/>
            </a:endParaRPr>
          </a:p>
        </p:txBody>
      </p:sp>
      <p:sp>
        <p:nvSpPr>
          <p:cNvPr id="83" name="object 61">
            <a:extLst>
              <a:ext uri="{FF2B5EF4-FFF2-40B4-BE49-F238E27FC236}">
                <a16:creationId xmlns:a16="http://schemas.microsoft.com/office/drawing/2014/main" id="{23059A50-A7E7-4281-A565-860438865588}"/>
              </a:ext>
            </a:extLst>
          </p:cNvPr>
          <p:cNvSpPr/>
          <p:nvPr/>
        </p:nvSpPr>
        <p:spPr>
          <a:xfrm>
            <a:off x="7020306" y="5013210"/>
            <a:ext cx="1368425" cy="504190"/>
          </a:xfrm>
          <a:custGeom>
            <a:avLst/>
            <a:gdLst/>
            <a:ahLst/>
            <a:cxnLst/>
            <a:rect l="l" t="t" r="r" b="b"/>
            <a:pathLst>
              <a:path w="1368425" h="504189">
                <a:moveTo>
                  <a:pt x="0" y="504050"/>
                </a:moveTo>
                <a:lnTo>
                  <a:pt x="1368171" y="504050"/>
                </a:lnTo>
                <a:lnTo>
                  <a:pt x="1368171" y="0"/>
                </a:lnTo>
                <a:lnTo>
                  <a:pt x="0" y="0"/>
                </a:lnTo>
                <a:lnTo>
                  <a:pt x="0" y="504050"/>
                </a:lnTo>
                <a:close/>
              </a:path>
            </a:pathLst>
          </a:custGeom>
          <a:ln w="19050">
            <a:solidFill>
              <a:srgbClr val="C4642C"/>
            </a:solidFill>
          </a:ln>
        </p:spPr>
        <p:txBody>
          <a:bodyPr wrap="square" lIns="0" tIns="0" rIns="0" bIns="0" rtlCol="0"/>
          <a:lstStyle/>
          <a:p>
            <a:endParaRPr/>
          </a:p>
        </p:txBody>
      </p:sp>
      <p:sp>
        <p:nvSpPr>
          <p:cNvPr id="84" name="object 62">
            <a:extLst>
              <a:ext uri="{FF2B5EF4-FFF2-40B4-BE49-F238E27FC236}">
                <a16:creationId xmlns:a16="http://schemas.microsoft.com/office/drawing/2014/main" id="{B4F03B90-E109-4317-AB02-BD9EC724E0BA}"/>
              </a:ext>
            </a:extLst>
          </p:cNvPr>
          <p:cNvSpPr txBox="1"/>
          <p:nvPr/>
        </p:nvSpPr>
        <p:spPr>
          <a:xfrm>
            <a:off x="7335901" y="5006022"/>
            <a:ext cx="756285" cy="514350"/>
          </a:xfrm>
          <a:prstGeom prst="rect">
            <a:avLst/>
          </a:prstGeom>
        </p:spPr>
        <p:txBody>
          <a:bodyPr vert="horz" wrap="square" lIns="0" tIns="4445" rIns="0" bIns="0" rtlCol="0">
            <a:spAutoFit/>
          </a:bodyPr>
          <a:lstStyle/>
          <a:p>
            <a:pPr marL="12700" marR="5080" indent="9525">
              <a:lnSpc>
                <a:spcPct val="105000"/>
              </a:lnSpc>
              <a:spcBef>
                <a:spcPts val="35"/>
              </a:spcBef>
            </a:pPr>
            <a:r>
              <a:rPr sz="1550">
                <a:solidFill>
                  <a:srgbClr val="C00000"/>
                </a:solidFill>
                <a:latin typeface="Calibri"/>
                <a:cs typeface="Calibri"/>
              </a:rPr>
              <a:t>A</a:t>
            </a:r>
            <a:r>
              <a:rPr sz="1550" spc="-20">
                <a:solidFill>
                  <a:srgbClr val="C00000"/>
                </a:solidFill>
                <a:latin typeface="Calibri"/>
                <a:cs typeface="Calibri"/>
              </a:rPr>
              <a:t>r</a:t>
            </a:r>
            <a:r>
              <a:rPr sz="1550" spc="5">
                <a:solidFill>
                  <a:srgbClr val="C00000"/>
                </a:solidFill>
                <a:latin typeface="Calibri"/>
                <a:cs typeface="Calibri"/>
              </a:rPr>
              <a:t>t</a:t>
            </a:r>
            <a:r>
              <a:rPr sz="1550" spc="-25">
                <a:solidFill>
                  <a:srgbClr val="C00000"/>
                </a:solidFill>
                <a:latin typeface="Calibri"/>
                <a:cs typeface="Calibri"/>
              </a:rPr>
              <a:t>é</a:t>
            </a:r>
            <a:r>
              <a:rPr sz="1550" spc="-20">
                <a:solidFill>
                  <a:srgbClr val="C00000"/>
                </a:solidFill>
                <a:latin typeface="Calibri"/>
                <a:cs typeface="Calibri"/>
              </a:rPr>
              <a:t>r</a:t>
            </a:r>
            <a:r>
              <a:rPr sz="1550" spc="15">
                <a:solidFill>
                  <a:srgbClr val="C00000"/>
                </a:solidFill>
                <a:latin typeface="Calibri"/>
                <a:cs typeface="Calibri"/>
              </a:rPr>
              <a:t>i</a:t>
            </a:r>
            <a:r>
              <a:rPr sz="1550" spc="5">
                <a:solidFill>
                  <a:srgbClr val="C00000"/>
                </a:solidFill>
                <a:latin typeface="Calibri"/>
                <a:cs typeface="Calibri"/>
              </a:rPr>
              <a:t>o</a:t>
            </a:r>
            <a:r>
              <a:rPr sz="1550" spc="10">
                <a:solidFill>
                  <a:srgbClr val="C00000"/>
                </a:solidFill>
                <a:latin typeface="Calibri"/>
                <a:cs typeface="Calibri"/>
              </a:rPr>
              <a:t>l</a:t>
            </a:r>
            <a:r>
              <a:rPr sz="1550" spc="5">
                <a:solidFill>
                  <a:srgbClr val="C00000"/>
                </a:solidFill>
                <a:latin typeface="Calibri"/>
                <a:cs typeface="Calibri"/>
              </a:rPr>
              <a:t>e  </a:t>
            </a:r>
            <a:r>
              <a:rPr sz="1550" spc="-25">
                <a:solidFill>
                  <a:srgbClr val="C00000"/>
                </a:solidFill>
                <a:latin typeface="Calibri"/>
                <a:cs typeface="Calibri"/>
              </a:rPr>
              <a:t>ef</a:t>
            </a:r>
            <a:r>
              <a:rPr sz="1550" spc="-100">
                <a:solidFill>
                  <a:srgbClr val="C00000"/>
                </a:solidFill>
                <a:latin typeface="Calibri"/>
                <a:cs typeface="Calibri"/>
              </a:rPr>
              <a:t>f</a:t>
            </a:r>
            <a:r>
              <a:rPr sz="1550" spc="-25">
                <a:solidFill>
                  <a:srgbClr val="C00000"/>
                </a:solidFill>
                <a:latin typeface="Calibri"/>
                <a:cs typeface="Calibri"/>
              </a:rPr>
              <a:t>é</a:t>
            </a:r>
            <a:r>
              <a:rPr sz="1550" spc="-20">
                <a:solidFill>
                  <a:srgbClr val="C00000"/>
                </a:solidFill>
                <a:latin typeface="Calibri"/>
                <a:cs typeface="Calibri"/>
              </a:rPr>
              <a:t>r</a:t>
            </a:r>
            <a:r>
              <a:rPr sz="1550" spc="-25">
                <a:solidFill>
                  <a:srgbClr val="C00000"/>
                </a:solidFill>
                <a:latin typeface="Calibri"/>
                <a:cs typeface="Calibri"/>
              </a:rPr>
              <a:t>e</a:t>
            </a:r>
            <a:r>
              <a:rPr sz="1550" spc="5">
                <a:solidFill>
                  <a:srgbClr val="C00000"/>
                </a:solidFill>
                <a:latin typeface="Calibri"/>
                <a:cs typeface="Calibri"/>
              </a:rPr>
              <a:t>nte</a:t>
            </a:r>
            <a:endParaRPr sz="1550">
              <a:latin typeface="Calibri"/>
              <a:cs typeface="Calibri"/>
            </a:endParaRPr>
          </a:p>
        </p:txBody>
      </p:sp>
      <p:grpSp>
        <p:nvGrpSpPr>
          <p:cNvPr id="85" name="object 63">
            <a:extLst>
              <a:ext uri="{FF2B5EF4-FFF2-40B4-BE49-F238E27FC236}">
                <a16:creationId xmlns:a16="http://schemas.microsoft.com/office/drawing/2014/main" id="{34FFD89F-33AA-4363-BFBA-F3B4C4FB42B3}"/>
              </a:ext>
            </a:extLst>
          </p:cNvPr>
          <p:cNvGrpSpPr/>
          <p:nvPr/>
        </p:nvGrpSpPr>
        <p:grpSpPr>
          <a:xfrm>
            <a:off x="314325" y="2069929"/>
            <a:ext cx="9746362" cy="4273721"/>
            <a:chOff x="314325" y="2076450"/>
            <a:chExt cx="8039100" cy="4267200"/>
          </a:xfrm>
        </p:grpSpPr>
        <p:pic>
          <p:nvPicPr>
            <p:cNvPr id="86" name="object 64">
              <a:extLst>
                <a:ext uri="{FF2B5EF4-FFF2-40B4-BE49-F238E27FC236}">
                  <a16:creationId xmlns:a16="http://schemas.microsoft.com/office/drawing/2014/main" id="{B6CFEA1C-C030-411A-8388-43B546E9F143}"/>
                </a:ext>
              </a:extLst>
            </p:cNvPr>
            <p:cNvPicPr/>
            <p:nvPr/>
          </p:nvPicPr>
          <p:blipFill>
            <a:blip r:embed="rId35" cstate="print"/>
            <a:stretch>
              <a:fillRect/>
            </a:stretch>
          </p:blipFill>
          <p:spPr>
            <a:xfrm>
              <a:off x="1381125" y="2076450"/>
              <a:ext cx="419100" cy="371475"/>
            </a:xfrm>
            <a:prstGeom prst="rect">
              <a:avLst/>
            </a:prstGeom>
          </p:spPr>
        </p:pic>
        <p:pic>
          <p:nvPicPr>
            <p:cNvPr id="87" name="object 65">
              <a:extLst>
                <a:ext uri="{FF2B5EF4-FFF2-40B4-BE49-F238E27FC236}">
                  <a16:creationId xmlns:a16="http://schemas.microsoft.com/office/drawing/2014/main" id="{D1FF866D-3EA2-4E3A-A00D-FF0792E5AEF6}"/>
                </a:ext>
              </a:extLst>
            </p:cNvPr>
            <p:cNvPicPr/>
            <p:nvPr/>
          </p:nvPicPr>
          <p:blipFill>
            <a:blip r:embed="rId36" cstate="print"/>
            <a:stretch>
              <a:fillRect/>
            </a:stretch>
          </p:blipFill>
          <p:spPr>
            <a:xfrm>
              <a:off x="1456308" y="2132838"/>
              <a:ext cx="271907" cy="216026"/>
            </a:xfrm>
            <a:prstGeom prst="rect">
              <a:avLst/>
            </a:prstGeom>
          </p:spPr>
        </p:pic>
        <p:sp>
          <p:nvSpPr>
            <p:cNvPr id="88" name="object 66">
              <a:extLst>
                <a:ext uri="{FF2B5EF4-FFF2-40B4-BE49-F238E27FC236}">
                  <a16:creationId xmlns:a16="http://schemas.microsoft.com/office/drawing/2014/main" id="{BB71A13B-DA11-4E76-91B0-C6FA07CD678D}"/>
                </a:ext>
              </a:extLst>
            </p:cNvPr>
            <p:cNvSpPr/>
            <p:nvPr/>
          </p:nvSpPr>
          <p:spPr>
            <a:xfrm>
              <a:off x="1456308" y="2132838"/>
              <a:ext cx="272415" cy="216535"/>
            </a:xfrm>
            <a:custGeom>
              <a:avLst/>
              <a:gdLst/>
              <a:ahLst/>
              <a:cxnLst/>
              <a:rect l="l" t="t" r="r" b="b"/>
              <a:pathLst>
                <a:path w="272414" h="216535">
                  <a:moveTo>
                    <a:pt x="0" y="53975"/>
                  </a:moveTo>
                  <a:lnTo>
                    <a:pt x="163829" y="53975"/>
                  </a:lnTo>
                  <a:lnTo>
                    <a:pt x="163829" y="0"/>
                  </a:lnTo>
                  <a:lnTo>
                    <a:pt x="271907" y="108076"/>
                  </a:lnTo>
                  <a:lnTo>
                    <a:pt x="163829" y="216026"/>
                  </a:lnTo>
                  <a:lnTo>
                    <a:pt x="163829" y="162051"/>
                  </a:lnTo>
                  <a:lnTo>
                    <a:pt x="0" y="162051"/>
                  </a:lnTo>
                  <a:lnTo>
                    <a:pt x="0" y="53975"/>
                  </a:lnTo>
                  <a:close/>
                </a:path>
              </a:pathLst>
            </a:custGeom>
            <a:ln w="9534">
              <a:solidFill>
                <a:srgbClr val="525389"/>
              </a:solidFill>
            </a:ln>
          </p:spPr>
          <p:txBody>
            <a:bodyPr wrap="square" lIns="0" tIns="0" rIns="0" bIns="0" rtlCol="0"/>
            <a:lstStyle/>
            <a:p>
              <a:endParaRPr/>
            </a:p>
          </p:txBody>
        </p:sp>
        <p:pic>
          <p:nvPicPr>
            <p:cNvPr id="89" name="object 67">
              <a:extLst>
                <a:ext uri="{FF2B5EF4-FFF2-40B4-BE49-F238E27FC236}">
                  <a16:creationId xmlns:a16="http://schemas.microsoft.com/office/drawing/2014/main" id="{F4F74F74-FBA7-4965-98F1-41AAC83F4C60}"/>
                </a:ext>
              </a:extLst>
            </p:cNvPr>
            <p:cNvPicPr/>
            <p:nvPr/>
          </p:nvPicPr>
          <p:blipFill>
            <a:blip r:embed="rId37" cstate="print"/>
            <a:stretch>
              <a:fillRect/>
            </a:stretch>
          </p:blipFill>
          <p:spPr>
            <a:xfrm>
              <a:off x="2676525" y="2076450"/>
              <a:ext cx="419100" cy="371475"/>
            </a:xfrm>
            <a:prstGeom prst="rect">
              <a:avLst/>
            </a:prstGeom>
          </p:spPr>
        </p:pic>
        <p:pic>
          <p:nvPicPr>
            <p:cNvPr id="90" name="object 68">
              <a:extLst>
                <a:ext uri="{FF2B5EF4-FFF2-40B4-BE49-F238E27FC236}">
                  <a16:creationId xmlns:a16="http://schemas.microsoft.com/office/drawing/2014/main" id="{BC0B69F0-1E1E-4AE3-8DD8-2FF3C76A6FEC}"/>
                </a:ext>
              </a:extLst>
            </p:cNvPr>
            <p:cNvPicPr/>
            <p:nvPr/>
          </p:nvPicPr>
          <p:blipFill>
            <a:blip r:embed="rId38" cstate="print"/>
            <a:stretch>
              <a:fillRect/>
            </a:stretch>
          </p:blipFill>
          <p:spPr>
            <a:xfrm>
              <a:off x="2752470" y="2132838"/>
              <a:ext cx="271906" cy="216026"/>
            </a:xfrm>
            <a:prstGeom prst="rect">
              <a:avLst/>
            </a:prstGeom>
          </p:spPr>
        </p:pic>
        <p:sp>
          <p:nvSpPr>
            <p:cNvPr id="91" name="object 69">
              <a:extLst>
                <a:ext uri="{FF2B5EF4-FFF2-40B4-BE49-F238E27FC236}">
                  <a16:creationId xmlns:a16="http://schemas.microsoft.com/office/drawing/2014/main" id="{DE142E74-4636-4C8B-80AA-BC542BDB2172}"/>
                </a:ext>
              </a:extLst>
            </p:cNvPr>
            <p:cNvSpPr/>
            <p:nvPr/>
          </p:nvSpPr>
          <p:spPr>
            <a:xfrm>
              <a:off x="2752470" y="2132838"/>
              <a:ext cx="272415" cy="216535"/>
            </a:xfrm>
            <a:custGeom>
              <a:avLst/>
              <a:gdLst/>
              <a:ahLst/>
              <a:cxnLst/>
              <a:rect l="l" t="t" r="r" b="b"/>
              <a:pathLst>
                <a:path w="272414" h="216535">
                  <a:moveTo>
                    <a:pt x="0" y="53975"/>
                  </a:moveTo>
                  <a:lnTo>
                    <a:pt x="163830" y="53975"/>
                  </a:lnTo>
                  <a:lnTo>
                    <a:pt x="163830" y="0"/>
                  </a:lnTo>
                  <a:lnTo>
                    <a:pt x="271906" y="108076"/>
                  </a:lnTo>
                  <a:lnTo>
                    <a:pt x="163830" y="216026"/>
                  </a:lnTo>
                  <a:lnTo>
                    <a:pt x="163830" y="162051"/>
                  </a:lnTo>
                  <a:lnTo>
                    <a:pt x="0" y="162051"/>
                  </a:lnTo>
                  <a:lnTo>
                    <a:pt x="0" y="53975"/>
                  </a:lnTo>
                  <a:close/>
                </a:path>
              </a:pathLst>
            </a:custGeom>
            <a:ln w="9534">
              <a:solidFill>
                <a:srgbClr val="525389"/>
              </a:solidFill>
            </a:ln>
          </p:spPr>
          <p:txBody>
            <a:bodyPr wrap="square" lIns="0" tIns="0" rIns="0" bIns="0" rtlCol="0"/>
            <a:lstStyle/>
            <a:p>
              <a:endParaRPr/>
            </a:p>
          </p:txBody>
        </p:sp>
        <p:pic>
          <p:nvPicPr>
            <p:cNvPr id="92" name="object 70">
              <a:extLst>
                <a:ext uri="{FF2B5EF4-FFF2-40B4-BE49-F238E27FC236}">
                  <a16:creationId xmlns:a16="http://schemas.microsoft.com/office/drawing/2014/main" id="{EDDC9A3F-7C99-42ED-B81A-9C71CBAAC2BA}"/>
                </a:ext>
              </a:extLst>
            </p:cNvPr>
            <p:cNvPicPr/>
            <p:nvPr/>
          </p:nvPicPr>
          <p:blipFill>
            <a:blip r:embed="rId39" cstate="print"/>
            <a:stretch>
              <a:fillRect/>
            </a:stretch>
          </p:blipFill>
          <p:spPr>
            <a:xfrm>
              <a:off x="4410075" y="2076450"/>
              <a:ext cx="419100" cy="371475"/>
            </a:xfrm>
            <a:prstGeom prst="rect">
              <a:avLst/>
            </a:prstGeom>
          </p:spPr>
        </p:pic>
        <p:pic>
          <p:nvPicPr>
            <p:cNvPr id="93" name="object 71">
              <a:extLst>
                <a:ext uri="{FF2B5EF4-FFF2-40B4-BE49-F238E27FC236}">
                  <a16:creationId xmlns:a16="http://schemas.microsoft.com/office/drawing/2014/main" id="{A6580073-6AE5-4BEB-A700-325CBA86BE51}"/>
                </a:ext>
              </a:extLst>
            </p:cNvPr>
            <p:cNvPicPr/>
            <p:nvPr/>
          </p:nvPicPr>
          <p:blipFill>
            <a:blip r:embed="rId40" cstate="print"/>
            <a:stretch>
              <a:fillRect/>
            </a:stretch>
          </p:blipFill>
          <p:spPr>
            <a:xfrm>
              <a:off x="4480559" y="2132838"/>
              <a:ext cx="271906" cy="216026"/>
            </a:xfrm>
            <a:prstGeom prst="rect">
              <a:avLst/>
            </a:prstGeom>
          </p:spPr>
        </p:pic>
        <p:sp>
          <p:nvSpPr>
            <p:cNvPr id="94" name="object 72">
              <a:extLst>
                <a:ext uri="{FF2B5EF4-FFF2-40B4-BE49-F238E27FC236}">
                  <a16:creationId xmlns:a16="http://schemas.microsoft.com/office/drawing/2014/main" id="{A69457B3-B3F7-4DC0-824B-38B180A43D54}"/>
                </a:ext>
              </a:extLst>
            </p:cNvPr>
            <p:cNvSpPr/>
            <p:nvPr/>
          </p:nvSpPr>
          <p:spPr>
            <a:xfrm>
              <a:off x="4480559" y="2132838"/>
              <a:ext cx="272415" cy="216535"/>
            </a:xfrm>
            <a:custGeom>
              <a:avLst/>
              <a:gdLst/>
              <a:ahLst/>
              <a:cxnLst/>
              <a:rect l="l" t="t" r="r" b="b"/>
              <a:pathLst>
                <a:path w="272414" h="216535">
                  <a:moveTo>
                    <a:pt x="0" y="53975"/>
                  </a:moveTo>
                  <a:lnTo>
                    <a:pt x="163956" y="53975"/>
                  </a:lnTo>
                  <a:lnTo>
                    <a:pt x="163956" y="0"/>
                  </a:lnTo>
                  <a:lnTo>
                    <a:pt x="271906" y="108076"/>
                  </a:lnTo>
                  <a:lnTo>
                    <a:pt x="163956" y="216026"/>
                  </a:lnTo>
                  <a:lnTo>
                    <a:pt x="163956" y="162051"/>
                  </a:lnTo>
                  <a:lnTo>
                    <a:pt x="0" y="162051"/>
                  </a:lnTo>
                  <a:lnTo>
                    <a:pt x="0" y="53975"/>
                  </a:lnTo>
                  <a:close/>
                </a:path>
              </a:pathLst>
            </a:custGeom>
            <a:ln w="9534">
              <a:solidFill>
                <a:srgbClr val="525389"/>
              </a:solidFill>
            </a:ln>
          </p:spPr>
          <p:txBody>
            <a:bodyPr wrap="square" lIns="0" tIns="0" rIns="0" bIns="0" rtlCol="0"/>
            <a:lstStyle/>
            <a:p>
              <a:endParaRPr/>
            </a:p>
          </p:txBody>
        </p:sp>
        <p:pic>
          <p:nvPicPr>
            <p:cNvPr id="95" name="object 73">
              <a:extLst>
                <a:ext uri="{FF2B5EF4-FFF2-40B4-BE49-F238E27FC236}">
                  <a16:creationId xmlns:a16="http://schemas.microsoft.com/office/drawing/2014/main" id="{FD245F66-E1EF-4A87-8485-436F52B35162}"/>
                </a:ext>
              </a:extLst>
            </p:cNvPr>
            <p:cNvPicPr/>
            <p:nvPr/>
          </p:nvPicPr>
          <p:blipFill>
            <a:blip r:embed="rId41" cstate="print"/>
            <a:stretch>
              <a:fillRect/>
            </a:stretch>
          </p:blipFill>
          <p:spPr>
            <a:xfrm>
              <a:off x="5686425" y="2076450"/>
              <a:ext cx="419100" cy="371475"/>
            </a:xfrm>
            <a:prstGeom prst="rect">
              <a:avLst/>
            </a:prstGeom>
          </p:spPr>
        </p:pic>
        <p:pic>
          <p:nvPicPr>
            <p:cNvPr id="96" name="object 74">
              <a:extLst>
                <a:ext uri="{FF2B5EF4-FFF2-40B4-BE49-F238E27FC236}">
                  <a16:creationId xmlns:a16="http://schemas.microsoft.com/office/drawing/2014/main" id="{958BE058-7212-4DA7-90D7-8C47E3EACA00}"/>
                </a:ext>
              </a:extLst>
            </p:cNvPr>
            <p:cNvPicPr/>
            <p:nvPr/>
          </p:nvPicPr>
          <p:blipFill>
            <a:blip r:embed="rId42" cstate="print"/>
            <a:stretch>
              <a:fillRect/>
            </a:stretch>
          </p:blipFill>
          <p:spPr>
            <a:xfrm>
              <a:off x="5760592" y="2132838"/>
              <a:ext cx="271907" cy="216026"/>
            </a:xfrm>
            <a:prstGeom prst="rect">
              <a:avLst/>
            </a:prstGeom>
          </p:spPr>
        </p:pic>
        <p:sp>
          <p:nvSpPr>
            <p:cNvPr id="97" name="object 75">
              <a:extLst>
                <a:ext uri="{FF2B5EF4-FFF2-40B4-BE49-F238E27FC236}">
                  <a16:creationId xmlns:a16="http://schemas.microsoft.com/office/drawing/2014/main" id="{6150CA77-43BA-4711-8D47-D94626CE8609}"/>
                </a:ext>
              </a:extLst>
            </p:cNvPr>
            <p:cNvSpPr/>
            <p:nvPr/>
          </p:nvSpPr>
          <p:spPr>
            <a:xfrm>
              <a:off x="5760592" y="2132838"/>
              <a:ext cx="272415" cy="216535"/>
            </a:xfrm>
            <a:custGeom>
              <a:avLst/>
              <a:gdLst/>
              <a:ahLst/>
              <a:cxnLst/>
              <a:rect l="l" t="t" r="r" b="b"/>
              <a:pathLst>
                <a:path w="272414" h="216535">
                  <a:moveTo>
                    <a:pt x="0" y="53975"/>
                  </a:moveTo>
                  <a:lnTo>
                    <a:pt x="163957" y="53975"/>
                  </a:lnTo>
                  <a:lnTo>
                    <a:pt x="163957" y="0"/>
                  </a:lnTo>
                  <a:lnTo>
                    <a:pt x="271907" y="108076"/>
                  </a:lnTo>
                  <a:lnTo>
                    <a:pt x="163957" y="216026"/>
                  </a:lnTo>
                  <a:lnTo>
                    <a:pt x="163957" y="162051"/>
                  </a:lnTo>
                  <a:lnTo>
                    <a:pt x="0" y="162051"/>
                  </a:lnTo>
                  <a:lnTo>
                    <a:pt x="0" y="53975"/>
                  </a:lnTo>
                  <a:close/>
                </a:path>
              </a:pathLst>
            </a:custGeom>
            <a:ln w="9534">
              <a:solidFill>
                <a:srgbClr val="525389"/>
              </a:solidFill>
            </a:ln>
          </p:spPr>
          <p:txBody>
            <a:bodyPr wrap="square" lIns="0" tIns="0" rIns="0" bIns="0" rtlCol="0"/>
            <a:lstStyle/>
            <a:p>
              <a:endParaRPr/>
            </a:p>
          </p:txBody>
        </p:sp>
        <p:pic>
          <p:nvPicPr>
            <p:cNvPr id="98" name="object 76">
              <a:extLst>
                <a:ext uri="{FF2B5EF4-FFF2-40B4-BE49-F238E27FC236}">
                  <a16:creationId xmlns:a16="http://schemas.microsoft.com/office/drawing/2014/main" id="{7931B3F9-1144-4972-8A0F-B9B122B8DCFE}"/>
                </a:ext>
              </a:extLst>
            </p:cNvPr>
            <p:cNvPicPr/>
            <p:nvPr/>
          </p:nvPicPr>
          <p:blipFill>
            <a:blip r:embed="rId43" cstate="print"/>
            <a:stretch>
              <a:fillRect/>
            </a:stretch>
          </p:blipFill>
          <p:spPr>
            <a:xfrm>
              <a:off x="7153275" y="2552700"/>
              <a:ext cx="371475" cy="381000"/>
            </a:xfrm>
            <a:prstGeom prst="rect">
              <a:avLst/>
            </a:prstGeom>
          </p:spPr>
        </p:pic>
        <p:pic>
          <p:nvPicPr>
            <p:cNvPr id="99" name="object 77">
              <a:extLst>
                <a:ext uri="{FF2B5EF4-FFF2-40B4-BE49-F238E27FC236}">
                  <a16:creationId xmlns:a16="http://schemas.microsoft.com/office/drawing/2014/main" id="{F40D19AC-CF61-45B8-8894-680D306106E4}"/>
                </a:ext>
              </a:extLst>
            </p:cNvPr>
            <p:cNvPicPr/>
            <p:nvPr/>
          </p:nvPicPr>
          <p:blipFill>
            <a:blip r:embed="rId44" cstate="print"/>
            <a:stretch>
              <a:fillRect/>
            </a:stretch>
          </p:blipFill>
          <p:spPr>
            <a:xfrm>
              <a:off x="7222870" y="2600325"/>
              <a:ext cx="229743" cy="240537"/>
            </a:xfrm>
            <a:prstGeom prst="rect">
              <a:avLst/>
            </a:prstGeom>
          </p:spPr>
        </p:pic>
        <p:pic>
          <p:nvPicPr>
            <p:cNvPr id="100" name="object 78">
              <a:extLst>
                <a:ext uri="{FF2B5EF4-FFF2-40B4-BE49-F238E27FC236}">
                  <a16:creationId xmlns:a16="http://schemas.microsoft.com/office/drawing/2014/main" id="{B118668A-331C-4258-A372-958234CDAF1A}"/>
                </a:ext>
              </a:extLst>
            </p:cNvPr>
            <p:cNvPicPr/>
            <p:nvPr/>
          </p:nvPicPr>
          <p:blipFill>
            <a:blip r:embed="rId45" cstate="print"/>
            <a:stretch>
              <a:fillRect/>
            </a:stretch>
          </p:blipFill>
          <p:spPr>
            <a:xfrm>
              <a:off x="7218103" y="2595557"/>
              <a:ext cx="239277" cy="250072"/>
            </a:xfrm>
            <a:prstGeom prst="rect">
              <a:avLst/>
            </a:prstGeom>
          </p:spPr>
        </p:pic>
        <p:pic>
          <p:nvPicPr>
            <p:cNvPr id="101" name="object 79">
              <a:extLst>
                <a:ext uri="{FF2B5EF4-FFF2-40B4-BE49-F238E27FC236}">
                  <a16:creationId xmlns:a16="http://schemas.microsoft.com/office/drawing/2014/main" id="{8FF4F245-7BDD-4EAC-8720-0619D0378D0E}"/>
                </a:ext>
              </a:extLst>
            </p:cNvPr>
            <p:cNvPicPr/>
            <p:nvPr/>
          </p:nvPicPr>
          <p:blipFill>
            <a:blip r:embed="rId46" cstate="print"/>
            <a:stretch>
              <a:fillRect/>
            </a:stretch>
          </p:blipFill>
          <p:spPr>
            <a:xfrm>
              <a:off x="7972425" y="3467100"/>
              <a:ext cx="371475" cy="381000"/>
            </a:xfrm>
            <a:prstGeom prst="rect">
              <a:avLst/>
            </a:prstGeom>
          </p:spPr>
        </p:pic>
        <p:pic>
          <p:nvPicPr>
            <p:cNvPr id="102" name="object 80">
              <a:extLst>
                <a:ext uri="{FF2B5EF4-FFF2-40B4-BE49-F238E27FC236}">
                  <a16:creationId xmlns:a16="http://schemas.microsoft.com/office/drawing/2014/main" id="{2D611D8F-E86F-42D2-B57B-8806E391765C}"/>
                </a:ext>
              </a:extLst>
            </p:cNvPr>
            <p:cNvPicPr/>
            <p:nvPr/>
          </p:nvPicPr>
          <p:blipFill>
            <a:blip r:embed="rId47" cstate="print"/>
            <a:stretch>
              <a:fillRect/>
            </a:stretch>
          </p:blipFill>
          <p:spPr>
            <a:xfrm>
              <a:off x="8043926" y="3511930"/>
              <a:ext cx="229870" cy="240411"/>
            </a:xfrm>
            <a:prstGeom prst="rect">
              <a:avLst/>
            </a:prstGeom>
          </p:spPr>
        </p:pic>
        <p:pic>
          <p:nvPicPr>
            <p:cNvPr id="103" name="object 81">
              <a:extLst>
                <a:ext uri="{FF2B5EF4-FFF2-40B4-BE49-F238E27FC236}">
                  <a16:creationId xmlns:a16="http://schemas.microsoft.com/office/drawing/2014/main" id="{9D204DDE-EB40-49CA-B90D-37A8711F5C67}"/>
                </a:ext>
              </a:extLst>
            </p:cNvPr>
            <p:cNvPicPr/>
            <p:nvPr/>
          </p:nvPicPr>
          <p:blipFill>
            <a:blip r:embed="rId48" cstate="print"/>
            <a:stretch>
              <a:fillRect/>
            </a:stretch>
          </p:blipFill>
          <p:spPr>
            <a:xfrm>
              <a:off x="8039158" y="3507163"/>
              <a:ext cx="239404" cy="249945"/>
            </a:xfrm>
            <a:prstGeom prst="rect">
              <a:avLst/>
            </a:prstGeom>
          </p:spPr>
        </p:pic>
        <p:pic>
          <p:nvPicPr>
            <p:cNvPr id="104" name="object 82">
              <a:extLst>
                <a:ext uri="{FF2B5EF4-FFF2-40B4-BE49-F238E27FC236}">
                  <a16:creationId xmlns:a16="http://schemas.microsoft.com/office/drawing/2014/main" id="{C135760E-A2AB-49BA-8DBE-371FAA222016}"/>
                </a:ext>
              </a:extLst>
            </p:cNvPr>
            <p:cNvPicPr/>
            <p:nvPr/>
          </p:nvPicPr>
          <p:blipFill>
            <a:blip r:embed="rId49" cstate="print"/>
            <a:stretch>
              <a:fillRect/>
            </a:stretch>
          </p:blipFill>
          <p:spPr>
            <a:xfrm>
              <a:off x="7981950" y="4657725"/>
              <a:ext cx="371475" cy="390525"/>
            </a:xfrm>
            <a:prstGeom prst="rect">
              <a:avLst/>
            </a:prstGeom>
          </p:spPr>
        </p:pic>
        <p:pic>
          <p:nvPicPr>
            <p:cNvPr id="105" name="object 83">
              <a:extLst>
                <a:ext uri="{FF2B5EF4-FFF2-40B4-BE49-F238E27FC236}">
                  <a16:creationId xmlns:a16="http://schemas.microsoft.com/office/drawing/2014/main" id="{30ABA3C8-4FCD-48CD-B53F-E818A9CC3529}"/>
                </a:ext>
              </a:extLst>
            </p:cNvPr>
            <p:cNvPicPr/>
            <p:nvPr/>
          </p:nvPicPr>
          <p:blipFill>
            <a:blip r:embed="rId50" cstate="print"/>
            <a:stretch>
              <a:fillRect/>
            </a:stretch>
          </p:blipFill>
          <p:spPr>
            <a:xfrm>
              <a:off x="8055356" y="4701413"/>
              <a:ext cx="229108" cy="244856"/>
            </a:xfrm>
            <a:prstGeom prst="rect">
              <a:avLst/>
            </a:prstGeom>
          </p:spPr>
        </p:pic>
        <p:sp>
          <p:nvSpPr>
            <p:cNvPr id="106" name="object 84">
              <a:extLst>
                <a:ext uri="{FF2B5EF4-FFF2-40B4-BE49-F238E27FC236}">
                  <a16:creationId xmlns:a16="http://schemas.microsoft.com/office/drawing/2014/main" id="{280C5370-BE9F-49D9-B1F5-5F53A8EDA1B9}"/>
                </a:ext>
              </a:extLst>
            </p:cNvPr>
            <p:cNvSpPr/>
            <p:nvPr/>
          </p:nvSpPr>
          <p:spPr>
            <a:xfrm>
              <a:off x="8055356" y="4701413"/>
              <a:ext cx="229235" cy="245110"/>
            </a:xfrm>
            <a:custGeom>
              <a:avLst/>
              <a:gdLst/>
              <a:ahLst/>
              <a:cxnLst/>
              <a:rect l="l" t="t" r="r" b="b"/>
              <a:pathLst>
                <a:path w="229234" h="245110">
                  <a:moveTo>
                    <a:pt x="229108" y="68325"/>
                  </a:moveTo>
                  <a:lnTo>
                    <a:pt x="125475" y="195325"/>
                  </a:lnTo>
                  <a:lnTo>
                    <a:pt x="167386" y="229488"/>
                  </a:lnTo>
                  <a:lnTo>
                    <a:pt x="15367" y="244856"/>
                  </a:lnTo>
                  <a:lnTo>
                    <a:pt x="0" y="92837"/>
                  </a:lnTo>
                  <a:lnTo>
                    <a:pt x="41783" y="127000"/>
                  </a:lnTo>
                  <a:lnTo>
                    <a:pt x="145542" y="0"/>
                  </a:lnTo>
                  <a:lnTo>
                    <a:pt x="229108" y="68325"/>
                  </a:lnTo>
                  <a:close/>
                </a:path>
              </a:pathLst>
            </a:custGeom>
            <a:ln w="9534">
              <a:solidFill>
                <a:srgbClr val="525389"/>
              </a:solidFill>
            </a:ln>
          </p:spPr>
          <p:txBody>
            <a:bodyPr wrap="square" lIns="0" tIns="0" rIns="0" bIns="0" rtlCol="0"/>
            <a:lstStyle/>
            <a:p>
              <a:endParaRPr/>
            </a:p>
          </p:txBody>
        </p:sp>
        <p:pic>
          <p:nvPicPr>
            <p:cNvPr id="107" name="object 85">
              <a:extLst>
                <a:ext uri="{FF2B5EF4-FFF2-40B4-BE49-F238E27FC236}">
                  <a16:creationId xmlns:a16="http://schemas.microsoft.com/office/drawing/2014/main" id="{AB0881D3-33C8-4549-A5D0-2FD702A5AA96}"/>
                </a:ext>
              </a:extLst>
            </p:cNvPr>
            <p:cNvPicPr/>
            <p:nvPr/>
          </p:nvPicPr>
          <p:blipFill>
            <a:blip r:embed="rId51" cstate="print"/>
            <a:stretch>
              <a:fillRect/>
            </a:stretch>
          </p:blipFill>
          <p:spPr>
            <a:xfrm>
              <a:off x="7181850" y="5505450"/>
              <a:ext cx="371475" cy="390525"/>
            </a:xfrm>
            <a:prstGeom prst="rect">
              <a:avLst/>
            </a:prstGeom>
          </p:spPr>
        </p:pic>
        <p:pic>
          <p:nvPicPr>
            <p:cNvPr id="108" name="object 86">
              <a:extLst>
                <a:ext uri="{FF2B5EF4-FFF2-40B4-BE49-F238E27FC236}">
                  <a16:creationId xmlns:a16="http://schemas.microsoft.com/office/drawing/2014/main" id="{22564B08-0449-42BF-9FBB-E1982D276C32}"/>
                </a:ext>
              </a:extLst>
            </p:cNvPr>
            <p:cNvPicPr/>
            <p:nvPr/>
          </p:nvPicPr>
          <p:blipFill>
            <a:blip r:embed="rId52" cstate="print"/>
            <a:stretch>
              <a:fillRect/>
            </a:stretch>
          </p:blipFill>
          <p:spPr>
            <a:xfrm>
              <a:off x="7250430" y="5551423"/>
              <a:ext cx="229108" cy="244767"/>
            </a:xfrm>
            <a:prstGeom prst="rect">
              <a:avLst/>
            </a:prstGeom>
          </p:spPr>
        </p:pic>
        <p:sp>
          <p:nvSpPr>
            <p:cNvPr id="109" name="object 87">
              <a:extLst>
                <a:ext uri="{FF2B5EF4-FFF2-40B4-BE49-F238E27FC236}">
                  <a16:creationId xmlns:a16="http://schemas.microsoft.com/office/drawing/2014/main" id="{46BAAE8F-5611-48CB-9637-07D4B22963EF}"/>
                </a:ext>
              </a:extLst>
            </p:cNvPr>
            <p:cNvSpPr/>
            <p:nvPr/>
          </p:nvSpPr>
          <p:spPr>
            <a:xfrm>
              <a:off x="7250430" y="5551423"/>
              <a:ext cx="229235" cy="245110"/>
            </a:xfrm>
            <a:custGeom>
              <a:avLst/>
              <a:gdLst/>
              <a:ahLst/>
              <a:cxnLst/>
              <a:rect l="l" t="t" r="r" b="b"/>
              <a:pathLst>
                <a:path w="229234" h="245110">
                  <a:moveTo>
                    <a:pt x="229108" y="68262"/>
                  </a:moveTo>
                  <a:lnTo>
                    <a:pt x="125475" y="195237"/>
                  </a:lnTo>
                  <a:lnTo>
                    <a:pt x="167386" y="229387"/>
                  </a:lnTo>
                  <a:lnTo>
                    <a:pt x="15367" y="244767"/>
                  </a:lnTo>
                  <a:lnTo>
                    <a:pt x="0" y="92786"/>
                  </a:lnTo>
                  <a:lnTo>
                    <a:pt x="41783" y="126936"/>
                  </a:lnTo>
                  <a:lnTo>
                    <a:pt x="145415" y="0"/>
                  </a:lnTo>
                  <a:lnTo>
                    <a:pt x="229108" y="68262"/>
                  </a:lnTo>
                  <a:close/>
                </a:path>
              </a:pathLst>
            </a:custGeom>
            <a:ln w="9534">
              <a:solidFill>
                <a:srgbClr val="525389"/>
              </a:solidFill>
            </a:ln>
          </p:spPr>
          <p:txBody>
            <a:bodyPr wrap="square" lIns="0" tIns="0" rIns="0" bIns="0" rtlCol="0"/>
            <a:lstStyle/>
            <a:p>
              <a:endParaRPr/>
            </a:p>
          </p:txBody>
        </p:sp>
        <p:pic>
          <p:nvPicPr>
            <p:cNvPr id="110" name="object 88">
              <a:extLst>
                <a:ext uri="{FF2B5EF4-FFF2-40B4-BE49-F238E27FC236}">
                  <a16:creationId xmlns:a16="http://schemas.microsoft.com/office/drawing/2014/main" id="{E2622CC3-EFA0-4B09-B1F1-DE285E2D9F0F}"/>
                </a:ext>
              </a:extLst>
            </p:cNvPr>
            <p:cNvPicPr/>
            <p:nvPr/>
          </p:nvPicPr>
          <p:blipFill>
            <a:blip r:embed="rId53" cstate="print"/>
            <a:stretch>
              <a:fillRect/>
            </a:stretch>
          </p:blipFill>
          <p:spPr>
            <a:xfrm>
              <a:off x="5629275" y="5972175"/>
              <a:ext cx="419100" cy="371475"/>
            </a:xfrm>
            <a:prstGeom prst="rect">
              <a:avLst/>
            </a:prstGeom>
          </p:spPr>
        </p:pic>
        <p:pic>
          <p:nvPicPr>
            <p:cNvPr id="111" name="object 89">
              <a:extLst>
                <a:ext uri="{FF2B5EF4-FFF2-40B4-BE49-F238E27FC236}">
                  <a16:creationId xmlns:a16="http://schemas.microsoft.com/office/drawing/2014/main" id="{D3225395-5302-4298-AA6C-97A290C70B4F}"/>
                </a:ext>
              </a:extLst>
            </p:cNvPr>
            <p:cNvPicPr/>
            <p:nvPr/>
          </p:nvPicPr>
          <p:blipFill>
            <a:blip r:embed="rId54" cstate="print"/>
            <a:stretch>
              <a:fillRect/>
            </a:stretch>
          </p:blipFill>
          <p:spPr>
            <a:xfrm>
              <a:off x="5704713" y="6021285"/>
              <a:ext cx="271907" cy="216026"/>
            </a:xfrm>
            <a:prstGeom prst="rect">
              <a:avLst/>
            </a:prstGeom>
          </p:spPr>
        </p:pic>
        <p:sp>
          <p:nvSpPr>
            <p:cNvPr id="112" name="object 90">
              <a:extLst>
                <a:ext uri="{FF2B5EF4-FFF2-40B4-BE49-F238E27FC236}">
                  <a16:creationId xmlns:a16="http://schemas.microsoft.com/office/drawing/2014/main" id="{DFFB2632-82C6-41C7-9B51-638E62E66E04}"/>
                </a:ext>
              </a:extLst>
            </p:cNvPr>
            <p:cNvSpPr/>
            <p:nvPr/>
          </p:nvSpPr>
          <p:spPr>
            <a:xfrm>
              <a:off x="5704713" y="6021285"/>
              <a:ext cx="272415" cy="216535"/>
            </a:xfrm>
            <a:custGeom>
              <a:avLst/>
              <a:gdLst/>
              <a:ahLst/>
              <a:cxnLst/>
              <a:rect l="l" t="t" r="r" b="b"/>
              <a:pathLst>
                <a:path w="272414" h="216535">
                  <a:moveTo>
                    <a:pt x="271907" y="162013"/>
                  </a:moveTo>
                  <a:lnTo>
                    <a:pt x="108076" y="162013"/>
                  </a:lnTo>
                  <a:lnTo>
                    <a:pt x="108076" y="216026"/>
                  </a:lnTo>
                  <a:lnTo>
                    <a:pt x="0" y="108013"/>
                  </a:lnTo>
                  <a:lnTo>
                    <a:pt x="108076" y="0"/>
                  </a:lnTo>
                  <a:lnTo>
                    <a:pt x="108076" y="54013"/>
                  </a:lnTo>
                  <a:lnTo>
                    <a:pt x="271907" y="54013"/>
                  </a:lnTo>
                  <a:lnTo>
                    <a:pt x="271907" y="162013"/>
                  </a:lnTo>
                  <a:close/>
                </a:path>
              </a:pathLst>
            </a:custGeom>
            <a:ln w="9534">
              <a:solidFill>
                <a:srgbClr val="525389"/>
              </a:solidFill>
            </a:ln>
          </p:spPr>
          <p:txBody>
            <a:bodyPr wrap="square" lIns="0" tIns="0" rIns="0" bIns="0" rtlCol="0"/>
            <a:lstStyle/>
            <a:p>
              <a:endParaRPr/>
            </a:p>
          </p:txBody>
        </p:sp>
        <p:pic>
          <p:nvPicPr>
            <p:cNvPr id="113" name="object 91">
              <a:extLst>
                <a:ext uri="{FF2B5EF4-FFF2-40B4-BE49-F238E27FC236}">
                  <a16:creationId xmlns:a16="http://schemas.microsoft.com/office/drawing/2014/main" id="{059B753F-D770-45F9-B25B-D2C50AF88F57}"/>
                </a:ext>
              </a:extLst>
            </p:cNvPr>
            <p:cNvPicPr/>
            <p:nvPr/>
          </p:nvPicPr>
          <p:blipFill>
            <a:blip r:embed="rId55" cstate="print"/>
            <a:stretch>
              <a:fillRect/>
            </a:stretch>
          </p:blipFill>
          <p:spPr>
            <a:xfrm>
              <a:off x="4410075" y="5972175"/>
              <a:ext cx="409575" cy="371475"/>
            </a:xfrm>
            <a:prstGeom prst="rect">
              <a:avLst/>
            </a:prstGeom>
          </p:spPr>
        </p:pic>
        <p:pic>
          <p:nvPicPr>
            <p:cNvPr id="114" name="object 92">
              <a:extLst>
                <a:ext uri="{FF2B5EF4-FFF2-40B4-BE49-F238E27FC236}">
                  <a16:creationId xmlns:a16="http://schemas.microsoft.com/office/drawing/2014/main" id="{DDB8834C-B0E1-40B7-9709-D89C23B82EC8}"/>
                </a:ext>
              </a:extLst>
            </p:cNvPr>
            <p:cNvPicPr/>
            <p:nvPr/>
          </p:nvPicPr>
          <p:blipFill>
            <a:blip r:embed="rId56" cstate="print"/>
            <a:stretch>
              <a:fillRect/>
            </a:stretch>
          </p:blipFill>
          <p:spPr>
            <a:xfrm>
              <a:off x="4480559" y="6021285"/>
              <a:ext cx="271906" cy="216026"/>
            </a:xfrm>
            <a:prstGeom prst="rect">
              <a:avLst/>
            </a:prstGeom>
          </p:spPr>
        </p:pic>
        <p:sp>
          <p:nvSpPr>
            <p:cNvPr id="115" name="object 93">
              <a:extLst>
                <a:ext uri="{FF2B5EF4-FFF2-40B4-BE49-F238E27FC236}">
                  <a16:creationId xmlns:a16="http://schemas.microsoft.com/office/drawing/2014/main" id="{D530F2D1-213E-4531-B0B4-5D082E01381B}"/>
                </a:ext>
              </a:extLst>
            </p:cNvPr>
            <p:cNvSpPr/>
            <p:nvPr/>
          </p:nvSpPr>
          <p:spPr>
            <a:xfrm>
              <a:off x="4480559" y="6021285"/>
              <a:ext cx="272415" cy="216535"/>
            </a:xfrm>
            <a:custGeom>
              <a:avLst/>
              <a:gdLst/>
              <a:ahLst/>
              <a:cxnLst/>
              <a:rect l="l" t="t" r="r" b="b"/>
              <a:pathLst>
                <a:path w="272414" h="216535">
                  <a:moveTo>
                    <a:pt x="271906" y="162013"/>
                  </a:moveTo>
                  <a:lnTo>
                    <a:pt x="108076" y="162013"/>
                  </a:lnTo>
                  <a:lnTo>
                    <a:pt x="108076" y="216026"/>
                  </a:lnTo>
                  <a:lnTo>
                    <a:pt x="0" y="108013"/>
                  </a:lnTo>
                  <a:lnTo>
                    <a:pt x="108076" y="0"/>
                  </a:lnTo>
                  <a:lnTo>
                    <a:pt x="108076" y="54013"/>
                  </a:lnTo>
                  <a:lnTo>
                    <a:pt x="271906" y="54013"/>
                  </a:lnTo>
                  <a:lnTo>
                    <a:pt x="271906" y="162013"/>
                  </a:lnTo>
                  <a:close/>
                </a:path>
              </a:pathLst>
            </a:custGeom>
            <a:ln w="9534">
              <a:solidFill>
                <a:srgbClr val="525389"/>
              </a:solidFill>
            </a:ln>
          </p:spPr>
          <p:txBody>
            <a:bodyPr wrap="square" lIns="0" tIns="0" rIns="0" bIns="0" rtlCol="0"/>
            <a:lstStyle/>
            <a:p>
              <a:endParaRPr/>
            </a:p>
          </p:txBody>
        </p:sp>
        <p:pic>
          <p:nvPicPr>
            <p:cNvPr id="116" name="object 94">
              <a:extLst>
                <a:ext uri="{FF2B5EF4-FFF2-40B4-BE49-F238E27FC236}">
                  <a16:creationId xmlns:a16="http://schemas.microsoft.com/office/drawing/2014/main" id="{C2B79288-08DC-4B5E-B53C-31BFA05E94A3}"/>
                </a:ext>
              </a:extLst>
            </p:cNvPr>
            <p:cNvPicPr/>
            <p:nvPr/>
          </p:nvPicPr>
          <p:blipFill>
            <a:blip r:embed="rId57" cstate="print"/>
            <a:stretch>
              <a:fillRect/>
            </a:stretch>
          </p:blipFill>
          <p:spPr>
            <a:xfrm>
              <a:off x="2667000" y="5972175"/>
              <a:ext cx="409575" cy="371475"/>
            </a:xfrm>
            <a:prstGeom prst="rect">
              <a:avLst/>
            </a:prstGeom>
          </p:spPr>
        </p:pic>
        <p:pic>
          <p:nvPicPr>
            <p:cNvPr id="117" name="object 95">
              <a:extLst>
                <a:ext uri="{FF2B5EF4-FFF2-40B4-BE49-F238E27FC236}">
                  <a16:creationId xmlns:a16="http://schemas.microsoft.com/office/drawing/2014/main" id="{86F2BC3C-FE23-46BB-A063-855DCC4060AD}"/>
                </a:ext>
              </a:extLst>
            </p:cNvPr>
            <p:cNvPicPr/>
            <p:nvPr/>
          </p:nvPicPr>
          <p:blipFill>
            <a:blip r:embed="rId58" cstate="print"/>
            <a:stretch>
              <a:fillRect/>
            </a:stretch>
          </p:blipFill>
          <p:spPr>
            <a:xfrm>
              <a:off x="2736342" y="6021285"/>
              <a:ext cx="271906" cy="216026"/>
            </a:xfrm>
            <a:prstGeom prst="rect">
              <a:avLst/>
            </a:prstGeom>
          </p:spPr>
        </p:pic>
        <p:sp>
          <p:nvSpPr>
            <p:cNvPr id="118" name="object 96">
              <a:extLst>
                <a:ext uri="{FF2B5EF4-FFF2-40B4-BE49-F238E27FC236}">
                  <a16:creationId xmlns:a16="http://schemas.microsoft.com/office/drawing/2014/main" id="{B42E4AA9-EAEE-4C86-85F4-907A63459219}"/>
                </a:ext>
              </a:extLst>
            </p:cNvPr>
            <p:cNvSpPr/>
            <p:nvPr/>
          </p:nvSpPr>
          <p:spPr>
            <a:xfrm>
              <a:off x="2736342" y="6021285"/>
              <a:ext cx="272415" cy="216535"/>
            </a:xfrm>
            <a:custGeom>
              <a:avLst/>
              <a:gdLst/>
              <a:ahLst/>
              <a:cxnLst/>
              <a:rect l="l" t="t" r="r" b="b"/>
              <a:pathLst>
                <a:path w="272414" h="216535">
                  <a:moveTo>
                    <a:pt x="271906" y="162013"/>
                  </a:moveTo>
                  <a:lnTo>
                    <a:pt x="107950" y="162013"/>
                  </a:lnTo>
                  <a:lnTo>
                    <a:pt x="107950" y="216026"/>
                  </a:lnTo>
                  <a:lnTo>
                    <a:pt x="0" y="108013"/>
                  </a:lnTo>
                  <a:lnTo>
                    <a:pt x="107950" y="0"/>
                  </a:lnTo>
                  <a:lnTo>
                    <a:pt x="107950" y="54013"/>
                  </a:lnTo>
                  <a:lnTo>
                    <a:pt x="271906" y="54013"/>
                  </a:lnTo>
                  <a:lnTo>
                    <a:pt x="271906" y="162013"/>
                  </a:lnTo>
                  <a:close/>
                </a:path>
              </a:pathLst>
            </a:custGeom>
            <a:ln w="9534">
              <a:solidFill>
                <a:srgbClr val="525389"/>
              </a:solidFill>
            </a:ln>
          </p:spPr>
          <p:txBody>
            <a:bodyPr wrap="square" lIns="0" tIns="0" rIns="0" bIns="0" rtlCol="0"/>
            <a:lstStyle/>
            <a:p>
              <a:endParaRPr/>
            </a:p>
          </p:txBody>
        </p:sp>
        <p:pic>
          <p:nvPicPr>
            <p:cNvPr id="119" name="object 97">
              <a:extLst>
                <a:ext uri="{FF2B5EF4-FFF2-40B4-BE49-F238E27FC236}">
                  <a16:creationId xmlns:a16="http://schemas.microsoft.com/office/drawing/2014/main" id="{7E27B7CC-CFC5-4A82-BEAC-5694AEE7537E}"/>
                </a:ext>
              </a:extLst>
            </p:cNvPr>
            <p:cNvPicPr/>
            <p:nvPr/>
          </p:nvPicPr>
          <p:blipFill>
            <a:blip r:embed="rId59" cstate="print"/>
            <a:stretch>
              <a:fillRect/>
            </a:stretch>
          </p:blipFill>
          <p:spPr>
            <a:xfrm>
              <a:off x="1438275" y="5972175"/>
              <a:ext cx="419100" cy="371475"/>
            </a:xfrm>
            <a:prstGeom prst="rect">
              <a:avLst/>
            </a:prstGeom>
          </p:spPr>
        </p:pic>
        <p:pic>
          <p:nvPicPr>
            <p:cNvPr id="120" name="object 98">
              <a:extLst>
                <a:ext uri="{FF2B5EF4-FFF2-40B4-BE49-F238E27FC236}">
                  <a16:creationId xmlns:a16="http://schemas.microsoft.com/office/drawing/2014/main" id="{1945FC1B-3CEA-4B44-899A-B9696639FE9C}"/>
                </a:ext>
              </a:extLst>
            </p:cNvPr>
            <p:cNvPicPr/>
            <p:nvPr/>
          </p:nvPicPr>
          <p:blipFill>
            <a:blip r:embed="rId60" cstate="print"/>
            <a:stretch>
              <a:fillRect/>
            </a:stretch>
          </p:blipFill>
          <p:spPr>
            <a:xfrm>
              <a:off x="1512188" y="6021285"/>
              <a:ext cx="271906" cy="216026"/>
            </a:xfrm>
            <a:prstGeom prst="rect">
              <a:avLst/>
            </a:prstGeom>
          </p:spPr>
        </p:pic>
        <p:sp>
          <p:nvSpPr>
            <p:cNvPr id="121" name="object 99">
              <a:extLst>
                <a:ext uri="{FF2B5EF4-FFF2-40B4-BE49-F238E27FC236}">
                  <a16:creationId xmlns:a16="http://schemas.microsoft.com/office/drawing/2014/main" id="{FFF798F6-37F9-4EF3-97FB-73FCBF8E9CE4}"/>
                </a:ext>
              </a:extLst>
            </p:cNvPr>
            <p:cNvSpPr/>
            <p:nvPr/>
          </p:nvSpPr>
          <p:spPr>
            <a:xfrm>
              <a:off x="1512188" y="6021285"/>
              <a:ext cx="272415" cy="216535"/>
            </a:xfrm>
            <a:custGeom>
              <a:avLst/>
              <a:gdLst/>
              <a:ahLst/>
              <a:cxnLst/>
              <a:rect l="l" t="t" r="r" b="b"/>
              <a:pathLst>
                <a:path w="272414" h="216535">
                  <a:moveTo>
                    <a:pt x="271906" y="162013"/>
                  </a:moveTo>
                  <a:lnTo>
                    <a:pt x="107950" y="162013"/>
                  </a:lnTo>
                  <a:lnTo>
                    <a:pt x="107950" y="216026"/>
                  </a:lnTo>
                  <a:lnTo>
                    <a:pt x="0" y="108013"/>
                  </a:lnTo>
                  <a:lnTo>
                    <a:pt x="107950" y="0"/>
                  </a:lnTo>
                  <a:lnTo>
                    <a:pt x="107950" y="54013"/>
                  </a:lnTo>
                  <a:lnTo>
                    <a:pt x="271906" y="54013"/>
                  </a:lnTo>
                  <a:lnTo>
                    <a:pt x="271906" y="162013"/>
                  </a:lnTo>
                  <a:close/>
                </a:path>
              </a:pathLst>
            </a:custGeom>
            <a:ln w="9534">
              <a:solidFill>
                <a:srgbClr val="525389"/>
              </a:solidFill>
            </a:ln>
          </p:spPr>
          <p:txBody>
            <a:bodyPr wrap="square" lIns="0" tIns="0" rIns="0" bIns="0" rtlCol="0"/>
            <a:lstStyle/>
            <a:p>
              <a:endParaRPr/>
            </a:p>
          </p:txBody>
        </p:sp>
        <p:pic>
          <p:nvPicPr>
            <p:cNvPr id="122" name="object 100">
              <a:extLst>
                <a:ext uri="{FF2B5EF4-FFF2-40B4-BE49-F238E27FC236}">
                  <a16:creationId xmlns:a16="http://schemas.microsoft.com/office/drawing/2014/main" id="{EC8D05C0-83A2-4537-8B07-1BF90380A0BF}"/>
                </a:ext>
              </a:extLst>
            </p:cNvPr>
            <p:cNvPicPr/>
            <p:nvPr/>
          </p:nvPicPr>
          <p:blipFill>
            <a:blip r:embed="rId61" cstate="print"/>
            <a:stretch>
              <a:fillRect/>
            </a:stretch>
          </p:blipFill>
          <p:spPr>
            <a:xfrm>
              <a:off x="314325" y="3562350"/>
              <a:ext cx="1209675" cy="952500"/>
            </a:xfrm>
            <a:prstGeom prst="rect">
              <a:avLst/>
            </a:prstGeom>
          </p:spPr>
        </p:pic>
      </p:grpSp>
      <p:sp>
        <p:nvSpPr>
          <p:cNvPr id="123" name="object 101">
            <a:extLst>
              <a:ext uri="{FF2B5EF4-FFF2-40B4-BE49-F238E27FC236}">
                <a16:creationId xmlns:a16="http://schemas.microsoft.com/office/drawing/2014/main" id="{402CCF66-CD6E-433D-AD67-F94356FF161B}"/>
              </a:ext>
            </a:extLst>
          </p:cNvPr>
          <p:cNvSpPr txBox="1"/>
          <p:nvPr/>
        </p:nvSpPr>
        <p:spPr>
          <a:xfrm>
            <a:off x="525462" y="3744277"/>
            <a:ext cx="792480" cy="513715"/>
          </a:xfrm>
          <a:prstGeom prst="rect">
            <a:avLst/>
          </a:prstGeom>
        </p:spPr>
        <p:txBody>
          <a:bodyPr vert="horz" wrap="square" lIns="0" tIns="4445" rIns="0" bIns="0" rtlCol="0">
            <a:spAutoFit/>
          </a:bodyPr>
          <a:lstStyle/>
          <a:p>
            <a:pPr marL="12700" marR="5080" indent="114300">
              <a:lnSpc>
                <a:spcPct val="104900"/>
              </a:lnSpc>
              <a:spcBef>
                <a:spcPts val="35"/>
              </a:spcBef>
            </a:pPr>
            <a:r>
              <a:rPr sz="1550" spc="5">
                <a:solidFill>
                  <a:srgbClr val="FFFFFF"/>
                </a:solidFill>
                <a:latin typeface="Calibri"/>
                <a:cs typeface="Calibri"/>
              </a:rPr>
              <a:t>Cœur/ </a:t>
            </a:r>
            <a:r>
              <a:rPr sz="1550" spc="10">
                <a:solidFill>
                  <a:srgbClr val="FFFFFF"/>
                </a:solidFill>
                <a:latin typeface="Calibri"/>
                <a:cs typeface="Calibri"/>
              </a:rPr>
              <a:t> </a:t>
            </a:r>
            <a:r>
              <a:rPr sz="1550" spc="5">
                <a:solidFill>
                  <a:srgbClr val="FFFFFF"/>
                </a:solidFill>
                <a:latin typeface="Calibri"/>
                <a:cs typeface="Calibri"/>
              </a:rPr>
              <a:t>po</a:t>
            </a:r>
            <a:r>
              <a:rPr sz="1550">
                <a:solidFill>
                  <a:srgbClr val="FFFFFF"/>
                </a:solidFill>
                <a:latin typeface="Calibri"/>
                <a:cs typeface="Calibri"/>
              </a:rPr>
              <a:t>u</a:t>
            </a:r>
            <a:r>
              <a:rPr sz="1550" spc="35">
                <a:solidFill>
                  <a:srgbClr val="FFFFFF"/>
                </a:solidFill>
                <a:latin typeface="Calibri"/>
                <a:cs typeface="Calibri"/>
              </a:rPr>
              <a:t>m</a:t>
            </a:r>
            <a:r>
              <a:rPr sz="1550" spc="5">
                <a:solidFill>
                  <a:srgbClr val="FFFFFF"/>
                </a:solidFill>
                <a:latin typeface="Calibri"/>
                <a:cs typeface="Calibri"/>
              </a:rPr>
              <a:t>ons</a:t>
            </a:r>
            <a:endParaRPr sz="1550">
              <a:latin typeface="Calibri"/>
              <a:cs typeface="Calibri"/>
            </a:endParaRPr>
          </a:p>
        </p:txBody>
      </p:sp>
      <p:grpSp>
        <p:nvGrpSpPr>
          <p:cNvPr id="124" name="object 102">
            <a:extLst>
              <a:ext uri="{FF2B5EF4-FFF2-40B4-BE49-F238E27FC236}">
                <a16:creationId xmlns:a16="http://schemas.microsoft.com/office/drawing/2014/main" id="{182AC1D4-9216-40F8-9CF9-4703100DE5A8}"/>
              </a:ext>
            </a:extLst>
          </p:cNvPr>
          <p:cNvGrpSpPr/>
          <p:nvPr/>
        </p:nvGrpSpPr>
        <p:grpSpPr>
          <a:xfrm>
            <a:off x="675220" y="2655729"/>
            <a:ext cx="6144386" cy="3082925"/>
            <a:chOff x="790575" y="2708973"/>
            <a:chExt cx="5625465" cy="3082925"/>
          </a:xfrm>
        </p:grpSpPr>
        <p:pic>
          <p:nvPicPr>
            <p:cNvPr id="125" name="object 103">
              <a:extLst>
                <a:ext uri="{FF2B5EF4-FFF2-40B4-BE49-F238E27FC236}">
                  <a16:creationId xmlns:a16="http://schemas.microsoft.com/office/drawing/2014/main" id="{058D2E05-EA94-461B-A8C3-F532CB9E0EEE}"/>
                </a:ext>
              </a:extLst>
            </p:cNvPr>
            <p:cNvPicPr/>
            <p:nvPr/>
          </p:nvPicPr>
          <p:blipFill>
            <a:blip r:embed="rId62" cstate="print"/>
            <a:stretch>
              <a:fillRect/>
            </a:stretch>
          </p:blipFill>
          <p:spPr>
            <a:xfrm>
              <a:off x="790575" y="2724149"/>
              <a:ext cx="295275" cy="704850"/>
            </a:xfrm>
            <a:prstGeom prst="rect">
              <a:avLst/>
            </a:prstGeom>
          </p:spPr>
        </p:pic>
        <p:pic>
          <p:nvPicPr>
            <p:cNvPr id="126" name="object 104">
              <a:extLst>
                <a:ext uri="{FF2B5EF4-FFF2-40B4-BE49-F238E27FC236}">
                  <a16:creationId xmlns:a16="http://schemas.microsoft.com/office/drawing/2014/main" id="{CE85F041-18B0-438F-8D41-C4B377850682}"/>
                </a:ext>
              </a:extLst>
            </p:cNvPr>
            <p:cNvPicPr/>
            <p:nvPr/>
          </p:nvPicPr>
          <p:blipFill>
            <a:blip r:embed="rId63" cstate="print"/>
            <a:stretch>
              <a:fillRect/>
            </a:stretch>
          </p:blipFill>
          <p:spPr>
            <a:xfrm>
              <a:off x="827582" y="2738373"/>
              <a:ext cx="216027" cy="618616"/>
            </a:xfrm>
            <a:prstGeom prst="rect">
              <a:avLst/>
            </a:prstGeom>
          </p:spPr>
        </p:pic>
        <p:sp>
          <p:nvSpPr>
            <p:cNvPr id="127" name="object 105">
              <a:extLst>
                <a:ext uri="{FF2B5EF4-FFF2-40B4-BE49-F238E27FC236}">
                  <a16:creationId xmlns:a16="http://schemas.microsoft.com/office/drawing/2014/main" id="{96AC2293-8473-4F9E-8821-C3ECD3ED6859}"/>
                </a:ext>
              </a:extLst>
            </p:cNvPr>
            <p:cNvSpPr/>
            <p:nvPr/>
          </p:nvSpPr>
          <p:spPr>
            <a:xfrm>
              <a:off x="827582" y="2738373"/>
              <a:ext cx="216535" cy="619125"/>
            </a:xfrm>
            <a:custGeom>
              <a:avLst/>
              <a:gdLst/>
              <a:ahLst/>
              <a:cxnLst/>
              <a:rect l="l" t="t" r="r" b="b"/>
              <a:pathLst>
                <a:path w="216534" h="619125">
                  <a:moveTo>
                    <a:pt x="54013" y="618616"/>
                  </a:moveTo>
                  <a:lnTo>
                    <a:pt x="54013" y="107950"/>
                  </a:lnTo>
                  <a:lnTo>
                    <a:pt x="0" y="107950"/>
                  </a:lnTo>
                  <a:lnTo>
                    <a:pt x="108013" y="0"/>
                  </a:lnTo>
                  <a:lnTo>
                    <a:pt x="216027" y="107950"/>
                  </a:lnTo>
                  <a:lnTo>
                    <a:pt x="162026" y="107950"/>
                  </a:lnTo>
                  <a:lnTo>
                    <a:pt x="162026" y="618616"/>
                  </a:lnTo>
                  <a:lnTo>
                    <a:pt x="54013" y="618616"/>
                  </a:lnTo>
                  <a:close/>
                </a:path>
              </a:pathLst>
            </a:custGeom>
            <a:ln w="9534">
              <a:solidFill>
                <a:srgbClr val="525389"/>
              </a:solidFill>
            </a:ln>
          </p:spPr>
          <p:txBody>
            <a:bodyPr wrap="square" lIns="0" tIns="0" rIns="0" bIns="0" rtlCol="0"/>
            <a:lstStyle/>
            <a:p>
              <a:endParaRPr/>
            </a:p>
          </p:txBody>
        </p:sp>
        <p:pic>
          <p:nvPicPr>
            <p:cNvPr id="128" name="object 106">
              <a:extLst>
                <a:ext uri="{FF2B5EF4-FFF2-40B4-BE49-F238E27FC236}">
                  <a16:creationId xmlns:a16="http://schemas.microsoft.com/office/drawing/2014/main" id="{967EF973-A434-408B-8B4B-DC637B3C4313}"/>
                </a:ext>
              </a:extLst>
            </p:cNvPr>
            <p:cNvPicPr/>
            <p:nvPr/>
          </p:nvPicPr>
          <p:blipFill>
            <a:blip r:embed="rId64" cstate="print"/>
            <a:stretch>
              <a:fillRect/>
            </a:stretch>
          </p:blipFill>
          <p:spPr>
            <a:xfrm>
              <a:off x="819150" y="4714875"/>
              <a:ext cx="304800" cy="704850"/>
            </a:xfrm>
            <a:prstGeom prst="rect">
              <a:avLst/>
            </a:prstGeom>
          </p:spPr>
        </p:pic>
        <p:pic>
          <p:nvPicPr>
            <p:cNvPr id="129" name="object 107">
              <a:extLst>
                <a:ext uri="{FF2B5EF4-FFF2-40B4-BE49-F238E27FC236}">
                  <a16:creationId xmlns:a16="http://schemas.microsoft.com/office/drawing/2014/main" id="{6E0D5E88-36D0-45D5-92A9-5D7E47E0C908}"/>
                </a:ext>
              </a:extLst>
            </p:cNvPr>
            <p:cNvPicPr/>
            <p:nvPr/>
          </p:nvPicPr>
          <p:blipFill>
            <a:blip r:embed="rId65" cstate="print"/>
            <a:stretch>
              <a:fillRect/>
            </a:stretch>
          </p:blipFill>
          <p:spPr>
            <a:xfrm>
              <a:off x="864095" y="4725161"/>
              <a:ext cx="216027" cy="618616"/>
            </a:xfrm>
            <a:prstGeom prst="rect">
              <a:avLst/>
            </a:prstGeom>
          </p:spPr>
        </p:pic>
        <p:sp>
          <p:nvSpPr>
            <p:cNvPr id="130" name="object 108">
              <a:extLst>
                <a:ext uri="{FF2B5EF4-FFF2-40B4-BE49-F238E27FC236}">
                  <a16:creationId xmlns:a16="http://schemas.microsoft.com/office/drawing/2014/main" id="{6C24826B-AB5E-4AF0-8B58-6416F0DE086A}"/>
                </a:ext>
              </a:extLst>
            </p:cNvPr>
            <p:cNvSpPr/>
            <p:nvPr/>
          </p:nvSpPr>
          <p:spPr>
            <a:xfrm>
              <a:off x="864095" y="4725161"/>
              <a:ext cx="216535" cy="619125"/>
            </a:xfrm>
            <a:custGeom>
              <a:avLst/>
              <a:gdLst/>
              <a:ahLst/>
              <a:cxnLst/>
              <a:rect l="l" t="t" r="r" b="b"/>
              <a:pathLst>
                <a:path w="216534" h="619125">
                  <a:moveTo>
                    <a:pt x="54000" y="618616"/>
                  </a:moveTo>
                  <a:lnTo>
                    <a:pt x="54000" y="107950"/>
                  </a:lnTo>
                  <a:lnTo>
                    <a:pt x="0" y="107950"/>
                  </a:lnTo>
                  <a:lnTo>
                    <a:pt x="108013" y="0"/>
                  </a:lnTo>
                  <a:lnTo>
                    <a:pt x="216027" y="107950"/>
                  </a:lnTo>
                  <a:lnTo>
                    <a:pt x="162013" y="107950"/>
                  </a:lnTo>
                  <a:lnTo>
                    <a:pt x="162013" y="618616"/>
                  </a:lnTo>
                  <a:lnTo>
                    <a:pt x="54000" y="618616"/>
                  </a:lnTo>
                  <a:close/>
                </a:path>
              </a:pathLst>
            </a:custGeom>
            <a:ln w="9534">
              <a:solidFill>
                <a:srgbClr val="525389"/>
              </a:solidFill>
            </a:ln>
          </p:spPr>
          <p:txBody>
            <a:bodyPr wrap="square" lIns="0" tIns="0" rIns="0" bIns="0" rtlCol="0"/>
            <a:lstStyle/>
            <a:p>
              <a:endParaRPr/>
            </a:p>
          </p:txBody>
        </p:sp>
        <p:pic>
          <p:nvPicPr>
            <p:cNvPr id="131" name="object 109">
              <a:extLst>
                <a:ext uri="{FF2B5EF4-FFF2-40B4-BE49-F238E27FC236}">
                  <a16:creationId xmlns:a16="http://schemas.microsoft.com/office/drawing/2014/main" id="{9D43560B-83BC-418B-9DD0-86E5B3643F6B}"/>
                </a:ext>
              </a:extLst>
            </p:cNvPr>
            <p:cNvPicPr/>
            <p:nvPr/>
          </p:nvPicPr>
          <p:blipFill>
            <a:blip r:embed="rId66" cstate="print"/>
            <a:stretch>
              <a:fillRect/>
            </a:stretch>
          </p:blipFill>
          <p:spPr>
            <a:xfrm>
              <a:off x="2123694" y="2708973"/>
              <a:ext cx="4292219" cy="3082544"/>
            </a:xfrm>
            <a:prstGeom prst="rect">
              <a:avLst/>
            </a:prstGeom>
          </p:spPr>
        </p:pic>
      </p:grpSp>
    </p:spTree>
    <p:extLst>
      <p:ext uri="{BB962C8B-B14F-4D97-AF65-F5344CB8AC3E}">
        <p14:creationId xmlns:p14="http://schemas.microsoft.com/office/powerpoint/2010/main" val="216996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AA824D-2355-4E62-A320-D22BEF4157D2}"/>
              </a:ext>
            </a:extLst>
          </p:cNvPr>
          <p:cNvSpPr>
            <a:spLocks noGrp="1"/>
          </p:cNvSpPr>
          <p:nvPr>
            <p:ph sz="quarter" idx="4294967295"/>
          </p:nvPr>
        </p:nvSpPr>
        <p:spPr>
          <a:xfrm>
            <a:off x="0" y="0"/>
            <a:ext cx="6645275" cy="6858000"/>
          </a:xfrm>
        </p:spPr>
        <p:txBody>
          <a:bodyPr>
            <a:normAutofit/>
          </a:bodyPr>
          <a:lstStyle/>
          <a:p>
            <a:r>
              <a:rPr lang="fr-FR"/>
              <a:t>Les reins reçoivent </a:t>
            </a:r>
            <a:r>
              <a:rPr lang="fr-FR" b="1"/>
              <a:t>20%du débit cardiaque</a:t>
            </a:r>
          </a:p>
          <a:p>
            <a:r>
              <a:rPr lang="fr-FR"/>
              <a:t>L’artère rénale se ÷ en artères plus petites donnant des artérioles</a:t>
            </a:r>
          </a:p>
          <a:p>
            <a:r>
              <a:rPr lang="fr-FR" b="1"/>
              <a:t>L’artériole afférente </a:t>
            </a:r>
            <a:r>
              <a:rPr lang="fr-FR"/>
              <a:t>pénètre dans la capsule glomérulaire où elle se ÷ en minuscules capillaires formant le glomérule</a:t>
            </a:r>
          </a:p>
          <a:p>
            <a:r>
              <a:rPr lang="fr-FR" b="1"/>
              <a:t>L’artériole efférente </a:t>
            </a:r>
            <a:r>
              <a:rPr lang="fr-FR"/>
              <a:t>= vaisseau quitte le glomérule; celui-ci se ÷en un 2</a:t>
            </a:r>
            <a:r>
              <a:rPr lang="fr-FR" baseline="30000"/>
              <a:t>nd</a:t>
            </a:r>
            <a:r>
              <a:rPr lang="fr-FR"/>
              <a:t> réseau capillaire péritubulaire qui s’enroule autour du reste du tubule</a:t>
            </a:r>
          </a:p>
          <a:p>
            <a:pPr>
              <a:buFont typeface="Wingdings" panose="05000000000000000000" pitchFamily="2" charset="2"/>
              <a:buChar char="Ø"/>
            </a:pPr>
            <a:r>
              <a:rPr lang="fr-FR"/>
              <a:t>Les échanges entre les liquides contenu dans les tubules et la circulation sanguine sont favorisés</a:t>
            </a:r>
          </a:p>
          <a:p>
            <a:pPr>
              <a:buFont typeface="Wingdings" panose="05000000000000000000" pitchFamily="2" charset="2"/>
              <a:buChar char="Ø"/>
            </a:pPr>
            <a:r>
              <a:rPr lang="fr-FR"/>
              <a:t>Fournissent aux tissus tubulaires </a:t>
            </a:r>
            <a:r>
              <a:rPr lang="fr-FR" b="1"/>
              <a:t>l’apport en o2 </a:t>
            </a:r>
            <a:r>
              <a:rPr lang="fr-FR"/>
              <a:t>et en nutriments et </a:t>
            </a:r>
            <a:r>
              <a:rPr lang="fr-FR" b="1"/>
              <a:t>supprime les déchets</a:t>
            </a:r>
          </a:p>
          <a:p>
            <a:pPr>
              <a:buFont typeface="Wingdings" panose="05000000000000000000" pitchFamily="2" charset="2"/>
              <a:buChar char="Ø"/>
            </a:pPr>
            <a:r>
              <a:rPr lang="fr-FR"/>
              <a:t>Le sang veineux drainé quitte le rein par la veine rénale qui se vide dans la VCI</a:t>
            </a:r>
          </a:p>
          <a:p>
            <a:endParaRPr lang="fr-FR"/>
          </a:p>
          <a:p>
            <a:endParaRPr lang="fr-FR"/>
          </a:p>
        </p:txBody>
      </p:sp>
      <p:pic>
        <p:nvPicPr>
          <p:cNvPr id="5" name="Espace réservé du contenu 4">
            <a:extLst>
              <a:ext uri="{FF2B5EF4-FFF2-40B4-BE49-F238E27FC236}">
                <a16:creationId xmlns:a16="http://schemas.microsoft.com/office/drawing/2014/main" id="{51EA9123-5FC5-4B2F-9D7E-28E39CFE123D}"/>
              </a:ext>
            </a:extLst>
          </p:cNvPr>
          <p:cNvPicPr>
            <a:picLocks noGrp="1" noChangeAspect="1"/>
          </p:cNvPicPr>
          <p:nvPr>
            <p:ph sz="quarter" idx="4294967295"/>
          </p:nvPr>
        </p:nvPicPr>
        <p:blipFill>
          <a:blip r:embed="rId2">
            <a:extLst>
              <a:ext uri="{837473B0-CC2E-450A-ABE3-18F120FF3D39}">
                <a1611:picAttrSrcUrl xmlns:a1611="http://schemas.microsoft.com/office/drawing/2016/11/main" r:id="rId3"/>
              </a:ext>
            </a:extLst>
          </a:blip>
          <a:stretch>
            <a:fillRect/>
          </a:stretch>
        </p:blipFill>
        <p:spPr>
          <a:xfrm>
            <a:off x="7016750" y="0"/>
            <a:ext cx="5175250" cy="6858000"/>
          </a:xfrm>
          <a:prstGeom prst="rect">
            <a:avLst/>
          </a:prstGeom>
        </p:spPr>
      </p:pic>
      <p:pic>
        <p:nvPicPr>
          <p:cNvPr id="4" name="Image 3">
            <a:extLst>
              <a:ext uri="{FF2B5EF4-FFF2-40B4-BE49-F238E27FC236}">
                <a16:creationId xmlns:a16="http://schemas.microsoft.com/office/drawing/2014/main" id="{FD13AC0D-24A3-4DEC-A98A-8E043D843397}"/>
              </a:ext>
            </a:extLst>
          </p:cNvPr>
          <p:cNvPicPr>
            <a:picLocks noChangeAspect="1"/>
          </p:cNvPicPr>
          <p:nvPr/>
        </p:nvPicPr>
        <p:blipFill>
          <a:blip r:embed="rId4"/>
          <a:stretch>
            <a:fillRect/>
          </a:stretch>
        </p:blipFill>
        <p:spPr>
          <a:xfrm>
            <a:off x="7260720" y="4561638"/>
            <a:ext cx="530398" cy="286537"/>
          </a:xfrm>
          <a:prstGeom prst="rect">
            <a:avLst/>
          </a:prstGeom>
        </p:spPr>
      </p:pic>
      <p:pic>
        <p:nvPicPr>
          <p:cNvPr id="6" name="Image 5">
            <a:extLst>
              <a:ext uri="{FF2B5EF4-FFF2-40B4-BE49-F238E27FC236}">
                <a16:creationId xmlns:a16="http://schemas.microsoft.com/office/drawing/2014/main" id="{A28F75A7-2A79-4B5C-A010-DAC1C7F76BFD}"/>
              </a:ext>
            </a:extLst>
          </p:cNvPr>
          <p:cNvPicPr>
            <a:picLocks noChangeAspect="1"/>
          </p:cNvPicPr>
          <p:nvPr/>
        </p:nvPicPr>
        <p:blipFill>
          <a:blip r:embed="rId5"/>
          <a:stretch>
            <a:fillRect/>
          </a:stretch>
        </p:blipFill>
        <p:spPr>
          <a:xfrm>
            <a:off x="7260721" y="5314451"/>
            <a:ext cx="618006" cy="286537"/>
          </a:xfrm>
          <a:prstGeom prst="rect">
            <a:avLst/>
          </a:prstGeom>
        </p:spPr>
      </p:pic>
      <p:sp>
        <p:nvSpPr>
          <p:cNvPr id="7" name="ZoneTexte 6">
            <a:extLst>
              <a:ext uri="{FF2B5EF4-FFF2-40B4-BE49-F238E27FC236}">
                <a16:creationId xmlns:a16="http://schemas.microsoft.com/office/drawing/2014/main" id="{762826C2-FBCF-40A8-947E-C9CFC3B6C8C6}"/>
              </a:ext>
            </a:extLst>
          </p:cNvPr>
          <p:cNvSpPr txBox="1"/>
          <p:nvPr/>
        </p:nvSpPr>
        <p:spPr>
          <a:xfrm>
            <a:off x="7017488" y="4944140"/>
            <a:ext cx="13503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rPr>
              <a:t>Flux sanguin</a:t>
            </a:r>
          </a:p>
        </p:txBody>
      </p:sp>
      <p:sp>
        <p:nvSpPr>
          <p:cNvPr id="8" name="ZoneTexte 7">
            <a:extLst>
              <a:ext uri="{FF2B5EF4-FFF2-40B4-BE49-F238E27FC236}">
                <a16:creationId xmlns:a16="http://schemas.microsoft.com/office/drawing/2014/main" id="{73C4E9F6-194A-4910-B85F-C19523E841A9}"/>
              </a:ext>
            </a:extLst>
          </p:cNvPr>
          <p:cNvSpPr txBox="1"/>
          <p:nvPr/>
        </p:nvSpPr>
        <p:spPr>
          <a:xfrm>
            <a:off x="7017489" y="5752214"/>
            <a:ext cx="157462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Tw Cen MT" panose="020B0602020104020603"/>
                <a:ea typeface="+mn-ea"/>
                <a:cs typeface="+mn-cs"/>
              </a:rPr>
              <a:t>Flux du filtrat</a:t>
            </a:r>
          </a:p>
        </p:txBody>
      </p:sp>
    </p:spTree>
    <p:extLst>
      <p:ext uri="{BB962C8B-B14F-4D97-AF65-F5344CB8AC3E}">
        <p14:creationId xmlns:p14="http://schemas.microsoft.com/office/powerpoint/2010/main" val="15036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43B927-FC83-4E36-9EBC-9E550C38C1F9}"/>
              </a:ext>
            </a:extLst>
          </p:cNvPr>
          <p:cNvSpPr>
            <a:spLocks noGrp="1"/>
          </p:cNvSpPr>
          <p:nvPr>
            <p:ph type="title"/>
          </p:nvPr>
        </p:nvSpPr>
        <p:spPr>
          <a:xfrm>
            <a:off x="913775" y="618518"/>
            <a:ext cx="10364451" cy="540432"/>
          </a:xfrm>
        </p:spPr>
        <p:txBody>
          <a:bodyPr>
            <a:normAutofit fontScale="90000"/>
          </a:bodyPr>
          <a:lstStyle/>
          <a:p>
            <a:pPr algn="l"/>
            <a:r>
              <a:rPr lang="fr-FR"/>
              <a:t>Les artérioles glomérulaires</a:t>
            </a:r>
          </a:p>
        </p:txBody>
      </p:sp>
      <p:pic>
        <p:nvPicPr>
          <p:cNvPr id="4" name="object 4">
            <a:extLst>
              <a:ext uri="{FF2B5EF4-FFF2-40B4-BE49-F238E27FC236}">
                <a16:creationId xmlns:a16="http://schemas.microsoft.com/office/drawing/2014/main" id="{0D81719A-80D1-4E41-B0DF-7FA351BA9E0D}"/>
              </a:ext>
            </a:extLst>
          </p:cNvPr>
          <p:cNvPicPr>
            <a:picLocks noGrp="1"/>
          </p:cNvPicPr>
          <p:nvPr>
            <p:ph sz="quarter" idx="13"/>
          </p:nvPr>
        </p:nvPicPr>
        <p:blipFill>
          <a:blip r:embed="rId2" cstate="print"/>
          <a:stretch>
            <a:fillRect/>
          </a:stretch>
        </p:blipFill>
        <p:spPr>
          <a:xfrm>
            <a:off x="489098" y="1435395"/>
            <a:ext cx="9127596" cy="3317358"/>
          </a:xfrm>
          <a:prstGeom prst="rect">
            <a:avLst/>
          </a:prstGeom>
        </p:spPr>
      </p:pic>
      <p:sp>
        <p:nvSpPr>
          <p:cNvPr id="6" name="ZoneTexte 5">
            <a:extLst>
              <a:ext uri="{FF2B5EF4-FFF2-40B4-BE49-F238E27FC236}">
                <a16:creationId xmlns:a16="http://schemas.microsoft.com/office/drawing/2014/main" id="{D02FA593-1F58-4999-BFC2-6818FD163076}"/>
              </a:ext>
            </a:extLst>
          </p:cNvPr>
          <p:cNvSpPr txBox="1"/>
          <p:nvPr/>
        </p:nvSpPr>
        <p:spPr>
          <a:xfrm>
            <a:off x="563526" y="5029198"/>
            <a:ext cx="4869711" cy="1042080"/>
          </a:xfrm>
          <a:prstGeom prst="rect">
            <a:avLst/>
          </a:prstGeom>
          <a:noFill/>
        </p:spPr>
        <p:txBody>
          <a:bodyPr wrap="square">
            <a:spAutoFit/>
          </a:bodyPr>
          <a:lstStyle/>
          <a:p>
            <a:pPr marL="260350" marR="5080" lvl="0" indent="-260350" algn="l" defTabSz="914400" rtl="0" eaLnBrk="1" fontAlgn="auto" latinLnBrk="0" hangingPunct="1">
              <a:lnSpc>
                <a:spcPct val="114799"/>
              </a:lnSpc>
              <a:spcBef>
                <a:spcPts val="100"/>
              </a:spcBef>
              <a:spcAft>
                <a:spcPts val="0"/>
              </a:spcAft>
              <a:buClr>
                <a:srgbClr val="9F4DA2"/>
              </a:buClr>
              <a:buSzTx/>
              <a:buFont typeface="Georgia"/>
              <a:buChar char="•"/>
              <a:tabLst>
                <a:tab pos="260350" algn="l"/>
                <a:tab pos="260985" algn="l"/>
              </a:tabLst>
              <a:defRPr/>
            </a:pPr>
            <a:r>
              <a:rPr kumimoji="0" lang="fr-FR" sz="1800" b="0" i="0" u="none" strike="noStrike" kern="1200" cap="none" spc="5" normalizeH="0" baseline="0" noProof="0">
                <a:ln>
                  <a:noFill/>
                </a:ln>
                <a:solidFill>
                  <a:prstClr val="black"/>
                </a:solidFill>
                <a:effectLst/>
                <a:uLnTx/>
                <a:uFillTx/>
                <a:latin typeface="Calibri"/>
                <a:ea typeface="+mn-ea"/>
                <a:cs typeface="Calibri"/>
              </a:rPr>
              <a:t>Diamètre</a:t>
            </a:r>
            <a:r>
              <a:rPr kumimoji="0" lang="fr-FR" sz="1800" b="0" i="0" u="none" strike="noStrike" kern="1200" cap="none" spc="-95" normalizeH="0" baseline="0" noProof="0">
                <a:ln>
                  <a:noFill/>
                </a:ln>
                <a:solidFill>
                  <a:prstClr val="black"/>
                </a:solidFill>
                <a:effectLst/>
                <a:uLnTx/>
                <a:uFillTx/>
                <a:latin typeface="Calibri"/>
                <a:ea typeface="+mn-ea"/>
                <a:cs typeface="Calibri"/>
              </a:rPr>
              <a:t> </a:t>
            </a:r>
            <a:r>
              <a:rPr kumimoji="0" lang="fr-FR" sz="1800" b="0" i="0" u="none" strike="noStrike" kern="1200" cap="none" spc="5" normalizeH="0" baseline="0" noProof="0">
                <a:ln>
                  <a:noFill/>
                </a:ln>
                <a:solidFill>
                  <a:prstClr val="black"/>
                </a:solidFill>
                <a:effectLst/>
                <a:uLnTx/>
                <a:uFillTx/>
                <a:latin typeface="Calibri"/>
                <a:ea typeface="+mn-ea"/>
                <a:cs typeface="Calibri"/>
              </a:rPr>
              <a:t>artériole</a:t>
            </a:r>
            <a:r>
              <a:rPr kumimoji="0" lang="fr-FR" sz="1800" b="0" i="0" u="none" strike="noStrike" kern="1200" cap="none" spc="-95" normalizeH="0" baseline="0" noProof="0">
                <a:ln>
                  <a:noFill/>
                </a:ln>
                <a:solidFill>
                  <a:prstClr val="black"/>
                </a:solidFill>
                <a:effectLst/>
                <a:uLnTx/>
                <a:uFillTx/>
                <a:latin typeface="Calibri"/>
                <a:ea typeface="+mn-ea"/>
                <a:cs typeface="Calibri"/>
              </a:rPr>
              <a:t> </a:t>
            </a:r>
            <a:r>
              <a:rPr kumimoji="0" lang="fr-FR" sz="1800" b="0" i="0" u="none" strike="noStrike" kern="1200" cap="none" spc="-10" normalizeH="0" baseline="0" noProof="0">
                <a:ln>
                  <a:noFill/>
                </a:ln>
                <a:solidFill>
                  <a:prstClr val="black"/>
                </a:solidFill>
                <a:effectLst/>
                <a:uLnTx/>
                <a:uFillTx/>
                <a:latin typeface="Calibri"/>
                <a:ea typeface="+mn-ea"/>
                <a:cs typeface="Calibri"/>
              </a:rPr>
              <a:t>afférente</a:t>
            </a:r>
            <a:r>
              <a:rPr kumimoji="0" lang="fr-FR" sz="1800" b="0" i="0" u="none" strike="noStrike" kern="1200" cap="none" spc="-25" normalizeH="0" baseline="0" noProof="0">
                <a:ln>
                  <a:noFill/>
                </a:ln>
                <a:solidFill>
                  <a:prstClr val="black"/>
                </a:solidFill>
                <a:effectLst/>
                <a:uLnTx/>
                <a:uFillTx/>
                <a:latin typeface="Calibri"/>
                <a:ea typeface="+mn-ea"/>
                <a:cs typeface="Calibri"/>
              </a:rPr>
              <a:t> </a:t>
            </a:r>
            <a:r>
              <a:rPr kumimoji="0" lang="fr-FR" sz="1800" b="0" i="0" u="none" strike="noStrike" kern="1200" cap="none" spc="0" normalizeH="0" baseline="0" noProof="0">
                <a:ln>
                  <a:noFill/>
                </a:ln>
                <a:solidFill>
                  <a:prstClr val="black"/>
                </a:solidFill>
                <a:effectLst/>
                <a:uLnTx/>
                <a:uFillTx/>
                <a:latin typeface="Calibri"/>
                <a:ea typeface="+mn-ea"/>
                <a:cs typeface="Calibri"/>
              </a:rPr>
              <a:t>&gt;</a:t>
            </a:r>
            <a:r>
              <a:rPr kumimoji="0" lang="fr-FR" sz="1800" b="0" i="0" u="none" strike="noStrike" kern="1200" cap="none" spc="55" normalizeH="0" baseline="0" noProof="0">
                <a:ln>
                  <a:noFill/>
                </a:ln>
                <a:solidFill>
                  <a:prstClr val="black"/>
                </a:solidFill>
                <a:effectLst/>
                <a:uLnTx/>
                <a:uFillTx/>
                <a:latin typeface="Calibri"/>
                <a:ea typeface="+mn-ea"/>
                <a:cs typeface="Calibri"/>
              </a:rPr>
              <a:t> </a:t>
            </a:r>
            <a:r>
              <a:rPr kumimoji="0" lang="fr-FR" sz="1800" b="0" i="0" u="none" strike="noStrike" kern="1200" cap="none" spc="5" normalizeH="0" baseline="0" noProof="0">
                <a:ln>
                  <a:noFill/>
                </a:ln>
                <a:solidFill>
                  <a:prstClr val="black"/>
                </a:solidFill>
                <a:effectLst/>
                <a:uLnTx/>
                <a:uFillTx/>
                <a:latin typeface="Calibri"/>
                <a:ea typeface="+mn-ea"/>
                <a:cs typeface="Calibri"/>
              </a:rPr>
              <a:t>artériole </a:t>
            </a:r>
            <a:r>
              <a:rPr kumimoji="0" lang="fr-FR" sz="1800" b="0" i="0" u="none" strike="noStrike" kern="1200" cap="none" spc="-15" normalizeH="0" baseline="0" noProof="0">
                <a:ln>
                  <a:noFill/>
                </a:ln>
                <a:solidFill>
                  <a:prstClr val="black"/>
                </a:solidFill>
                <a:effectLst/>
                <a:uLnTx/>
                <a:uFillTx/>
                <a:latin typeface="Calibri"/>
                <a:ea typeface="+mn-ea"/>
                <a:cs typeface="Calibri"/>
              </a:rPr>
              <a:t>efférente</a:t>
            </a:r>
          </a:p>
          <a:p>
            <a:pPr marL="260350" marR="5080" lvl="0" indent="-260350" algn="l" defTabSz="914400" rtl="0" eaLnBrk="1" fontAlgn="auto" latinLnBrk="0" hangingPunct="1">
              <a:lnSpc>
                <a:spcPct val="114799"/>
              </a:lnSpc>
              <a:spcBef>
                <a:spcPts val="100"/>
              </a:spcBef>
              <a:spcAft>
                <a:spcPts val="0"/>
              </a:spcAft>
              <a:buClr>
                <a:srgbClr val="9F4DA2"/>
              </a:buClr>
              <a:buSzTx/>
              <a:buFont typeface="Georgia"/>
              <a:buChar char="•"/>
              <a:tabLst>
                <a:tab pos="260350" algn="l"/>
                <a:tab pos="260985" algn="l"/>
              </a:tabLst>
              <a:defRPr/>
            </a:pPr>
            <a:r>
              <a:rPr kumimoji="0" lang="fr-FR" sz="1800" b="0" i="0" u="none" strike="noStrike" kern="1200" cap="none" spc="-15" normalizeH="0" baseline="0" noProof="0">
                <a:ln>
                  <a:noFill/>
                </a:ln>
                <a:solidFill>
                  <a:prstClr val="black"/>
                </a:solidFill>
                <a:effectLst/>
                <a:uLnTx/>
                <a:uFillTx/>
                <a:latin typeface="Calibri"/>
                <a:ea typeface="+mn-ea"/>
                <a:cs typeface="Calibri"/>
              </a:rPr>
              <a:t> </a:t>
            </a:r>
            <a:r>
              <a:rPr kumimoji="0" lang="fr-FR" sz="1800" b="0" i="0" u="none" strike="noStrike" kern="1200" cap="none" spc="-395" normalizeH="0" baseline="0" noProof="0">
                <a:ln>
                  <a:noFill/>
                </a:ln>
                <a:solidFill>
                  <a:prstClr val="black"/>
                </a:solidFill>
                <a:effectLst/>
                <a:uLnTx/>
                <a:uFillTx/>
                <a:latin typeface="Calibri"/>
                <a:ea typeface="+mn-ea"/>
                <a:cs typeface="Calibri"/>
              </a:rPr>
              <a:t> </a:t>
            </a:r>
            <a:r>
              <a:rPr kumimoji="0" lang="fr-FR" sz="1800" b="0" i="0" u="none" strike="noStrike" kern="1200" cap="none" spc="30" normalizeH="0" baseline="0" noProof="0">
                <a:ln>
                  <a:noFill/>
                </a:ln>
                <a:solidFill>
                  <a:prstClr val="black"/>
                </a:solidFill>
                <a:effectLst/>
                <a:uLnTx/>
                <a:uFillTx/>
                <a:latin typeface="Calibri"/>
                <a:ea typeface="+mn-ea"/>
                <a:cs typeface="Calibri"/>
              </a:rPr>
              <a:t>M</a:t>
            </a:r>
            <a:r>
              <a:rPr kumimoji="0" lang="fr-FR" sz="1800" b="0" i="0" u="none" strike="noStrike" kern="1200" cap="none" spc="35" normalizeH="0" baseline="0" noProof="0">
                <a:ln>
                  <a:noFill/>
                </a:ln>
                <a:solidFill>
                  <a:prstClr val="black"/>
                </a:solidFill>
                <a:effectLst/>
                <a:uLnTx/>
                <a:uFillTx/>
                <a:latin typeface="Calibri"/>
                <a:ea typeface="+mn-ea"/>
                <a:cs typeface="Calibri"/>
              </a:rPr>
              <a:t>ai</a:t>
            </a:r>
            <a:r>
              <a:rPr kumimoji="0" lang="fr-FR" sz="1800" b="0" i="0" u="none" strike="noStrike" kern="1200" cap="none" spc="25" normalizeH="0" baseline="0" noProof="0">
                <a:ln>
                  <a:noFill/>
                </a:ln>
                <a:solidFill>
                  <a:prstClr val="black"/>
                </a:solidFill>
                <a:effectLst/>
                <a:uLnTx/>
                <a:uFillTx/>
                <a:latin typeface="Calibri"/>
                <a:ea typeface="+mn-ea"/>
                <a:cs typeface="Calibri"/>
              </a:rPr>
              <a:t>n</a:t>
            </a:r>
            <a:r>
              <a:rPr kumimoji="0" lang="fr-FR" sz="1800" b="0" i="0" u="none" strike="noStrike" kern="1200" cap="none" spc="0" normalizeH="0" baseline="0" noProof="0">
                <a:ln>
                  <a:noFill/>
                </a:ln>
                <a:solidFill>
                  <a:prstClr val="black"/>
                </a:solidFill>
                <a:effectLst/>
                <a:uLnTx/>
                <a:uFillTx/>
                <a:latin typeface="Calibri"/>
                <a:ea typeface="+mn-ea"/>
                <a:cs typeface="Calibri"/>
              </a:rPr>
              <a:t>t</a:t>
            </a:r>
            <a:r>
              <a:rPr kumimoji="0" lang="fr-FR" sz="1800" b="0" i="0" u="none" strike="noStrike" kern="1200" cap="none" spc="30" normalizeH="0" baseline="0" noProof="0">
                <a:ln>
                  <a:noFill/>
                </a:ln>
                <a:solidFill>
                  <a:prstClr val="black"/>
                </a:solidFill>
                <a:effectLst/>
                <a:uLnTx/>
                <a:uFillTx/>
                <a:latin typeface="Calibri"/>
                <a:ea typeface="+mn-ea"/>
                <a:cs typeface="Calibri"/>
              </a:rPr>
              <a:t>i</a:t>
            </a:r>
            <a:r>
              <a:rPr kumimoji="0" lang="fr-FR" sz="1800" b="0" i="0" u="none" strike="noStrike" kern="1200" cap="none" spc="0" normalizeH="0" baseline="0" noProof="0">
                <a:ln>
                  <a:noFill/>
                </a:ln>
                <a:solidFill>
                  <a:prstClr val="black"/>
                </a:solidFill>
                <a:effectLst/>
                <a:uLnTx/>
                <a:uFillTx/>
                <a:latin typeface="Calibri"/>
                <a:ea typeface="+mn-ea"/>
                <a:cs typeface="Calibri"/>
              </a:rPr>
              <a:t>en</a:t>
            </a:r>
            <a:r>
              <a:rPr kumimoji="0" lang="fr-FR" sz="1800" b="0" i="0" u="none" strike="noStrike" kern="1200" cap="none" spc="-150" normalizeH="0" baseline="0" noProof="0">
                <a:ln>
                  <a:noFill/>
                </a:ln>
                <a:solidFill>
                  <a:prstClr val="black"/>
                </a:solidFill>
                <a:effectLst/>
                <a:uLnTx/>
                <a:uFillTx/>
                <a:latin typeface="Calibri"/>
                <a:ea typeface="+mn-ea"/>
                <a:cs typeface="Calibri"/>
              </a:rPr>
              <a:t> </a:t>
            </a:r>
            <a:r>
              <a:rPr kumimoji="0" lang="fr-FR" sz="1800" b="0" i="0" u="none" strike="noStrike" kern="1200" cap="none" spc="25" normalizeH="0" baseline="0" noProof="0">
                <a:ln>
                  <a:noFill/>
                </a:ln>
                <a:solidFill>
                  <a:prstClr val="black"/>
                </a:solidFill>
                <a:effectLst/>
                <a:uLnTx/>
                <a:uFillTx/>
                <a:latin typeface="Calibri"/>
                <a:ea typeface="+mn-ea"/>
                <a:cs typeface="Calibri"/>
              </a:rPr>
              <a:t>d</a:t>
            </a:r>
            <a:r>
              <a:rPr kumimoji="0" lang="fr-FR" sz="1800" b="0" i="0" u="none" strike="noStrike" kern="1200" cap="none" spc="-75" normalizeH="0" baseline="0" noProof="0">
                <a:ln>
                  <a:noFill/>
                </a:ln>
                <a:solidFill>
                  <a:prstClr val="black"/>
                </a:solidFill>
                <a:effectLst/>
                <a:uLnTx/>
                <a:uFillTx/>
                <a:latin typeface="Calibri"/>
                <a:ea typeface="+mn-ea"/>
                <a:cs typeface="Calibri"/>
              </a:rPr>
              <a:t>’</a:t>
            </a:r>
            <a:r>
              <a:rPr kumimoji="0" lang="fr-FR" sz="1800" b="0" i="0" u="none" strike="noStrike" kern="1200" cap="none" spc="25" normalizeH="0" baseline="0" noProof="0">
                <a:ln>
                  <a:noFill/>
                </a:ln>
                <a:solidFill>
                  <a:prstClr val="black"/>
                </a:solidFill>
                <a:effectLst/>
                <a:uLnTx/>
                <a:uFillTx/>
                <a:latin typeface="Calibri"/>
                <a:ea typeface="+mn-ea"/>
                <a:cs typeface="Calibri"/>
              </a:rPr>
              <a:t>un</a:t>
            </a:r>
            <a:r>
              <a:rPr kumimoji="0" lang="fr-FR" sz="1800" b="0" i="0" u="none" strike="noStrike" kern="1200" cap="none" spc="0" normalizeH="0" baseline="0" noProof="0">
                <a:ln>
                  <a:noFill/>
                </a:ln>
                <a:solidFill>
                  <a:prstClr val="black"/>
                </a:solidFill>
                <a:effectLst/>
                <a:uLnTx/>
                <a:uFillTx/>
                <a:latin typeface="Calibri"/>
                <a:ea typeface="+mn-ea"/>
                <a:cs typeface="Calibri"/>
              </a:rPr>
              <a:t>e</a:t>
            </a:r>
            <a:r>
              <a:rPr kumimoji="0" lang="fr-FR" sz="1800" b="0" i="0" u="none" strike="noStrike" kern="1200" cap="none" spc="-25" normalizeH="0" baseline="0" noProof="0">
                <a:ln>
                  <a:noFill/>
                </a:ln>
                <a:solidFill>
                  <a:prstClr val="black"/>
                </a:solidFill>
                <a:effectLst/>
                <a:uLnTx/>
                <a:uFillTx/>
                <a:latin typeface="Calibri"/>
                <a:ea typeface="+mn-ea"/>
                <a:cs typeface="Calibri"/>
              </a:rPr>
              <a:t> </a:t>
            </a:r>
            <a:r>
              <a:rPr kumimoji="0" lang="fr-FR" sz="1800" b="0" i="0" u="none" strike="noStrike" kern="1200" cap="none" spc="-180" normalizeH="0" baseline="0" noProof="0">
                <a:ln>
                  <a:noFill/>
                </a:ln>
                <a:solidFill>
                  <a:prstClr val="black"/>
                </a:solidFill>
                <a:effectLst/>
                <a:uLnTx/>
                <a:uFillTx/>
                <a:latin typeface="Calibri"/>
                <a:ea typeface="+mn-ea"/>
                <a:cs typeface="Calibri"/>
              </a:rPr>
              <a:t>P</a:t>
            </a:r>
            <a:r>
              <a:rPr kumimoji="0" lang="fr-FR" sz="1800" b="0" i="0" u="none" strike="noStrike" kern="1200" cap="none" spc="0" normalizeH="0" baseline="0" noProof="0">
                <a:ln>
                  <a:noFill/>
                </a:ln>
                <a:solidFill>
                  <a:prstClr val="black"/>
                </a:solidFill>
                <a:effectLst/>
                <a:uLnTx/>
                <a:uFillTx/>
                <a:latin typeface="Calibri"/>
                <a:ea typeface="+mn-ea"/>
                <a:cs typeface="Calibri"/>
              </a:rPr>
              <a:t>A</a:t>
            </a:r>
            <a:r>
              <a:rPr kumimoji="0" lang="fr-FR" sz="1800" b="0" i="0" u="none" strike="noStrike" kern="1200" cap="none" spc="-25" normalizeH="0" baseline="0" noProof="0">
                <a:ln>
                  <a:noFill/>
                </a:ln>
                <a:solidFill>
                  <a:prstClr val="black"/>
                </a:solidFill>
                <a:effectLst/>
                <a:uLnTx/>
                <a:uFillTx/>
                <a:latin typeface="Calibri"/>
                <a:ea typeface="+mn-ea"/>
                <a:cs typeface="Calibri"/>
              </a:rPr>
              <a:t> </a:t>
            </a:r>
            <a:r>
              <a:rPr kumimoji="0" lang="fr-FR" sz="1800" b="0" i="0" u="none" strike="noStrike" kern="1200" cap="none" spc="0" normalizeH="0" baseline="0" noProof="0">
                <a:ln>
                  <a:noFill/>
                </a:ln>
                <a:solidFill>
                  <a:prstClr val="black"/>
                </a:solidFill>
                <a:effectLst/>
                <a:uLnTx/>
                <a:uFillTx/>
                <a:latin typeface="Calibri"/>
                <a:ea typeface="+mn-ea"/>
                <a:cs typeface="Calibri"/>
              </a:rPr>
              <a:t>é</a:t>
            </a:r>
            <a:r>
              <a:rPr kumimoji="0" lang="fr-FR" sz="1800" b="0" i="0" u="none" strike="noStrike" kern="1200" cap="none" spc="40" normalizeH="0" baseline="0" noProof="0">
                <a:ln>
                  <a:noFill/>
                </a:ln>
                <a:solidFill>
                  <a:prstClr val="black"/>
                </a:solidFill>
                <a:effectLst/>
                <a:uLnTx/>
                <a:uFillTx/>
                <a:latin typeface="Calibri"/>
                <a:ea typeface="+mn-ea"/>
                <a:cs typeface="Calibri"/>
              </a:rPr>
              <a:t>l</a:t>
            </a:r>
            <a:r>
              <a:rPr kumimoji="0" lang="fr-FR" sz="1800" b="0" i="0" u="none" strike="noStrike" kern="1200" cap="none" spc="0" normalizeH="0" baseline="0" noProof="0">
                <a:ln>
                  <a:noFill/>
                </a:ln>
                <a:solidFill>
                  <a:prstClr val="black"/>
                </a:solidFill>
                <a:effectLst/>
                <a:uLnTx/>
                <a:uFillTx/>
                <a:latin typeface="Calibri"/>
                <a:ea typeface="+mn-ea"/>
                <a:cs typeface="Calibri"/>
              </a:rPr>
              <a:t>e</a:t>
            </a:r>
            <a:r>
              <a:rPr kumimoji="0" lang="fr-FR" sz="1800" b="0" i="0" u="none" strike="noStrike" kern="1200" cap="none" spc="15" normalizeH="0" baseline="0" noProof="0">
                <a:ln>
                  <a:noFill/>
                </a:ln>
                <a:solidFill>
                  <a:prstClr val="black"/>
                </a:solidFill>
                <a:effectLst/>
                <a:uLnTx/>
                <a:uFillTx/>
                <a:latin typeface="Calibri"/>
                <a:ea typeface="+mn-ea"/>
                <a:cs typeface="Calibri"/>
              </a:rPr>
              <a:t>v</a:t>
            </a:r>
            <a:r>
              <a:rPr kumimoji="0" lang="fr-FR" sz="1800" b="0" i="0" u="none" strike="noStrike" kern="1200" cap="none" spc="0" normalizeH="0" baseline="0" noProof="0">
                <a:ln>
                  <a:noFill/>
                </a:ln>
                <a:solidFill>
                  <a:prstClr val="black"/>
                </a:solidFill>
                <a:effectLst/>
                <a:uLnTx/>
                <a:uFillTx/>
                <a:latin typeface="Calibri"/>
                <a:ea typeface="+mn-ea"/>
                <a:cs typeface="Calibri"/>
              </a:rPr>
              <a:t>ée</a:t>
            </a:r>
          </a:p>
        </p:txBody>
      </p:sp>
    </p:spTree>
    <p:extLst>
      <p:ext uri="{BB962C8B-B14F-4D97-AF65-F5344CB8AC3E}">
        <p14:creationId xmlns:p14="http://schemas.microsoft.com/office/powerpoint/2010/main" val="487649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D9D15-633D-4F98-8539-04BAECD4E36B}"/>
              </a:ext>
            </a:extLst>
          </p:cNvPr>
          <p:cNvSpPr>
            <a:spLocks noGrp="1"/>
          </p:cNvSpPr>
          <p:nvPr>
            <p:ph type="title"/>
          </p:nvPr>
        </p:nvSpPr>
        <p:spPr>
          <a:xfrm>
            <a:off x="818082" y="469662"/>
            <a:ext cx="10364451" cy="731817"/>
          </a:xfrm>
        </p:spPr>
        <p:txBody>
          <a:bodyPr>
            <a:normAutofit/>
          </a:bodyPr>
          <a:lstStyle/>
          <a:p>
            <a:pPr marL="457200" indent="-457200">
              <a:buFont typeface="Arial" panose="020B0604020202020204" pitchFamily="34" charset="0"/>
              <a:buChar char="•"/>
            </a:pPr>
            <a:r>
              <a:rPr lang="fr-FR" sz="3200"/>
              <a:t>III. Structure microscopique du rein: le </a:t>
            </a:r>
            <a:r>
              <a:rPr lang="fr-FR" sz="3200" err="1"/>
              <a:t>nephron</a:t>
            </a:r>
            <a:endParaRPr lang="fr-FR" sz="3200"/>
          </a:p>
        </p:txBody>
      </p:sp>
      <p:pic>
        <p:nvPicPr>
          <p:cNvPr id="8" name="Espace réservé du contenu 7">
            <a:extLst>
              <a:ext uri="{FF2B5EF4-FFF2-40B4-BE49-F238E27FC236}">
                <a16:creationId xmlns:a16="http://schemas.microsoft.com/office/drawing/2014/main" id="{0643DCC8-1438-4E4D-9EFD-93D3453D7F51}"/>
              </a:ext>
            </a:extLst>
          </p:cNvPr>
          <p:cNvPicPr>
            <a:picLocks noGrp="1" noChangeAspect="1"/>
          </p:cNvPicPr>
          <p:nvPr>
            <p:ph sz="quarter" idx="13"/>
          </p:nvPr>
        </p:nvPicPr>
        <p:blipFill>
          <a:blip r:embed="rId2">
            <a:extLst>
              <a:ext uri="{837473B0-CC2E-450A-ABE3-18F120FF3D39}">
                <a1611:picAttrSrcUrl xmlns:a1611="http://schemas.microsoft.com/office/drawing/2016/11/main" r:id="rId3"/>
              </a:ext>
            </a:extLst>
          </a:blip>
          <a:stretch>
            <a:fillRect/>
          </a:stretch>
        </p:blipFill>
        <p:spPr>
          <a:xfrm>
            <a:off x="1104900" y="1916722"/>
            <a:ext cx="9728200" cy="4800601"/>
          </a:xfrm>
        </p:spPr>
      </p:pic>
    </p:spTree>
    <p:extLst>
      <p:ext uri="{BB962C8B-B14F-4D97-AF65-F5344CB8AC3E}">
        <p14:creationId xmlns:p14="http://schemas.microsoft.com/office/powerpoint/2010/main" val="2370612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8CD7A-00E9-40B4-A097-2990185B3A15}"/>
              </a:ext>
            </a:extLst>
          </p:cNvPr>
          <p:cNvSpPr>
            <a:spLocks noGrp="1"/>
          </p:cNvSpPr>
          <p:nvPr>
            <p:ph type="title"/>
          </p:nvPr>
        </p:nvSpPr>
        <p:spPr>
          <a:xfrm>
            <a:off x="913775" y="618518"/>
            <a:ext cx="10364451" cy="816878"/>
          </a:xfrm>
        </p:spPr>
        <p:txBody>
          <a:bodyPr>
            <a:normAutofit/>
          </a:bodyPr>
          <a:lstStyle/>
          <a:p>
            <a:r>
              <a:rPr lang="fr-FR" sz="2400"/>
              <a:t>1. Le néphron: élément fonctionnel du rein qui fabrique l'urine</a:t>
            </a:r>
          </a:p>
        </p:txBody>
      </p:sp>
      <p:sp>
        <p:nvSpPr>
          <p:cNvPr id="4" name="Espace réservé du contenu 3">
            <a:extLst>
              <a:ext uri="{FF2B5EF4-FFF2-40B4-BE49-F238E27FC236}">
                <a16:creationId xmlns:a16="http://schemas.microsoft.com/office/drawing/2014/main" id="{93411A7A-67A5-444A-9B4B-1D946A64EF46}"/>
              </a:ext>
            </a:extLst>
          </p:cNvPr>
          <p:cNvSpPr>
            <a:spLocks noGrp="1"/>
          </p:cNvSpPr>
          <p:nvPr>
            <p:ph sz="quarter" idx="13"/>
          </p:nvPr>
        </p:nvSpPr>
        <p:spPr>
          <a:xfrm>
            <a:off x="0" y="1701210"/>
            <a:ext cx="6517758" cy="4827180"/>
          </a:xfrm>
        </p:spPr>
        <p:txBody>
          <a:bodyPr vert="horz" lIns="91440" tIns="45720" rIns="91440" bIns="45720" rtlCol="0" anchor="t">
            <a:normAutofit fontScale="77500" lnSpcReduction="20000"/>
          </a:bodyPr>
          <a:lstStyle/>
          <a:p>
            <a:r>
              <a:rPr lang="fr-FR" b="1"/>
              <a:t>Chaque rein </a:t>
            </a:r>
            <a:r>
              <a:rPr lang="fr-FR"/>
              <a:t>contient plus d’</a:t>
            </a:r>
            <a:r>
              <a:rPr lang="fr-FR" b="1"/>
              <a:t>1Million</a:t>
            </a:r>
            <a:r>
              <a:rPr lang="fr-FR"/>
              <a:t> </a:t>
            </a:r>
            <a:r>
              <a:rPr lang="fr-FR" b="1"/>
              <a:t>de néphrons </a:t>
            </a:r>
            <a:r>
              <a:rPr lang="fr-FR"/>
              <a:t>et de milliers de tubules collecteurs dans les pyramides de </a:t>
            </a:r>
            <a:r>
              <a:rPr lang="fr-FR" err="1"/>
              <a:t>malpighi</a:t>
            </a:r>
            <a:endParaRPr lang="fr-FR"/>
          </a:p>
          <a:p>
            <a:r>
              <a:rPr lang="fr-FR"/>
              <a:t>= </a:t>
            </a:r>
            <a:r>
              <a:rPr lang="fr-FR" b="1"/>
              <a:t>minuscules unités de filtration du sang</a:t>
            </a:r>
            <a:r>
              <a:rPr lang="fr-FR"/>
              <a:t> où se déroulent les processus de filtration du rein menant à la formation de l’urine</a:t>
            </a:r>
          </a:p>
          <a:p>
            <a:r>
              <a:rPr lang="fr-FR"/>
              <a:t>Chaque </a:t>
            </a:r>
            <a:r>
              <a:rPr lang="fr-FR" b="1"/>
              <a:t>néphron </a:t>
            </a:r>
            <a:r>
              <a:rPr lang="fr-FR"/>
              <a:t>composé d’un corpuscule rénal associé à une vésicule et un tubule rénal.</a:t>
            </a:r>
          </a:p>
          <a:p>
            <a:r>
              <a:rPr lang="fr-FR"/>
              <a:t>Il comprend différentes parties: </a:t>
            </a:r>
          </a:p>
          <a:p>
            <a:r>
              <a:rPr lang="fr-FR" b="1"/>
              <a:t>1 zone de filtration: Le glomérule</a:t>
            </a:r>
          </a:p>
          <a:p>
            <a:r>
              <a:rPr lang="fr-FR" b="1"/>
              <a:t>1 zone d'échanges et de sécrétions: le tube urinifère </a:t>
            </a:r>
          </a:p>
          <a:p>
            <a:pPr>
              <a:buClr>
                <a:srgbClr val="000000"/>
              </a:buClr>
              <a:buFont typeface="Wingdings" panose="05000000000000000000" pitchFamily="2" charset="2"/>
              <a:buChar char="Ø"/>
            </a:pPr>
            <a:r>
              <a:rPr lang="fr-FR" b="1"/>
              <a:t>Le tube contourné proximal</a:t>
            </a:r>
            <a:endParaRPr lang="fr-FR"/>
          </a:p>
          <a:p>
            <a:pPr>
              <a:buFont typeface="Wingdings" panose="05000000000000000000" pitchFamily="2" charset="2"/>
              <a:buChar char="Ø"/>
            </a:pPr>
            <a:r>
              <a:rPr lang="fr-FR" b="1"/>
              <a:t>La</a:t>
            </a:r>
            <a:r>
              <a:rPr lang="fr-FR"/>
              <a:t> </a:t>
            </a:r>
            <a:r>
              <a:rPr lang="fr-FR" b="1"/>
              <a:t>anse de </a:t>
            </a:r>
            <a:r>
              <a:rPr lang="fr-FR" b="1" err="1"/>
              <a:t>henlé</a:t>
            </a:r>
            <a:endParaRPr lang="fr-FR" b="1"/>
          </a:p>
          <a:p>
            <a:pPr>
              <a:buFont typeface="Wingdings" panose="05000000000000000000" pitchFamily="2" charset="2"/>
              <a:buChar char="Ø"/>
            </a:pPr>
            <a:r>
              <a:rPr lang="fr-FR" b="1"/>
              <a:t>Tube contourné distal</a:t>
            </a:r>
          </a:p>
          <a:p>
            <a:pPr>
              <a:buFont typeface="Wingdings" panose="05000000000000000000" pitchFamily="2" charset="2"/>
              <a:buChar char="Ø"/>
            </a:pPr>
            <a:r>
              <a:rPr lang="fr-FR" b="1"/>
              <a:t>canal collecteur médullaire</a:t>
            </a:r>
          </a:p>
          <a:p>
            <a:pPr marL="0" indent="0">
              <a:buNone/>
            </a:pPr>
            <a:endParaRPr lang="fr-FR"/>
          </a:p>
          <a:p>
            <a:pPr marL="0" indent="0">
              <a:buFontTx/>
              <a:buNone/>
            </a:pPr>
            <a:endParaRPr lang="fr-FR"/>
          </a:p>
        </p:txBody>
      </p:sp>
      <p:pic>
        <p:nvPicPr>
          <p:cNvPr id="6" name="Espace réservé du contenu 4">
            <a:extLst>
              <a:ext uri="{FF2B5EF4-FFF2-40B4-BE49-F238E27FC236}">
                <a16:creationId xmlns:a16="http://schemas.microsoft.com/office/drawing/2014/main" id="{C14575C4-A385-48DC-AA94-06D3118508C5}"/>
              </a:ext>
            </a:extLst>
          </p:cNvPr>
          <p:cNvPicPr>
            <a:picLocks noGrp="1" noChangeAspect="1"/>
          </p:cNvPicPr>
          <p:nvPr>
            <p:ph sz="quarter" idx="14"/>
          </p:nvPr>
        </p:nvPicPr>
        <p:blipFill>
          <a:blip r:embed="rId2">
            <a:extLst>
              <a:ext uri="{837473B0-CC2E-450A-ABE3-18F120FF3D39}">
                <a1611:picAttrSrcUrl xmlns:a1611="http://schemas.microsoft.com/office/drawing/2016/11/main" r:id="rId3"/>
              </a:ext>
            </a:extLst>
          </a:blip>
          <a:stretch/>
        </p:blipFill>
        <p:spPr>
          <a:xfrm>
            <a:off x="6772940" y="1701209"/>
            <a:ext cx="5419060" cy="4827181"/>
          </a:xfrm>
        </p:spPr>
      </p:pic>
    </p:spTree>
    <p:extLst>
      <p:ext uri="{BB962C8B-B14F-4D97-AF65-F5344CB8AC3E}">
        <p14:creationId xmlns:p14="http://schemas.microsoft.com/office/powerpoint/2010/main" val="497890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236A0EC-B550-4B36-B5E5-40A43AC807E4}"/>
              </a:ext>
            </a:extLst>
          </p:cNvPr>
          <p:cNvSpPr>
            <a:spLocks noGrp="1"/>
          </p:cNvSpPr>
          <p:nvPr>
            <p:ph sz="quarter" idx="4294967295"/>
          </p:nvPr>
        </p:nvSpPr>
        <p:spPr>
          <a:xfrm>
            <a:off x="0" y="530958"/>
            <a:ext cx="7602538" cy="6327042"/>
          </a:xfrm>
        </p:spPr>
        <p:txBody>
          <a:bodyPr vert="horz" lIns="91440" tIns="45720" rIns="91440" bIns="45720" rtlCol="0" anchor="t">
            <a:normAutofit/>
          </a:bodyPr>
          <a:lstStyle/>
          <a:p>
            <a:r>
              <a:rPr lang="fr-FR"/>
              <a:t>Dans le glomérule de </a:t>
            </a:r>
            <a:r>
              <a:rPr lang="fr-FR" err="1"/>
              <a:t>malpighi</a:t>
            </a:r>
            <a:r>
              <a:rPr lang="fr-FR"/>
              <a:t> :réseau de capillaires artériels qui filtrent le sang pour produire l’urine primitive (filtrat glomérulaire)</a:t>
            </a:r>
          </a:p>
          <a:p>
            <a:r>
              <a:rPr lang="fr-FR"/>
              <a:t>La </a:t>
            </a:r>
            <a:r>
              <a:rPr lang="fr-FR" b="1"/>
              <a:t>capsule de </a:t>
            </a:r>
            <a:r>
              <a:rPr lang="fr-FR" b="1" err="1"/>
              <a:t>bowmann</a:t>
            </a:r>
            <a:r>
              <a:rPr lang="fr-FR"/>
              <a:t>: élément à double paroi entourant le glomérule communiquant avec le tube contourné qui lui fait suite</a:t>
            </a:r>
          </a:p>
          <a:p>
            <a:r>
              <a:rPr lang="fr-FR"/>
              <a:t>Le </a:t>
            </a:r>
            <a:r>
              <a:rPr lang="fr-FR" b="1" err="1"/>
              <a:t>tcp</a:t>
            </a:r>
            <a:r>
              <a:rPr lang="fr-FR"/>
              <a:t>: réabsorption active de 99%du sodium avec une quantité proportionnelle d’eau</a:t>
            </a:r>
          </a:p>
          <a:p>
            <a:r>
              <a:rPr lang="fr-FR"/>
              <a:t>La </a:t>
            </a:r>
            <a:r>
              <a:rPr lang="fr-FR" b="1"/>
              <a:t>anse de </a:t>
            </a:r>
            <a:r>
              <a:rPr lang="fr-FR" b="1" err="1"/>
              <a:t>henle</a:t>
            </a:r>
            <a:r>
              <a:rPr lang="fr-FR" b="1"/>
              <a:t> </a:t>
            </a:r>
            <a:r>
              <a:rPr lang="fr-FR"/>
              <a:t>fait suite au tube proximal se trouve dans les pyramides, comprend 1 branche descendante et ascendante, son rôle est de concentrer l’urine</a:t>
            </a:r>
          </a:p>
          <a:p>
            <a:r>
              <a:rPr lang="fr-FR"/>
              <a:t>Le </a:t>
            </a:r>
            <a:r>
              <a:rPr lang="fr-FR" b="1"/>
              <a:t>tube distal </a:t>
            </a:r>
            <a:r>
              <a:rPr lang="fr-FR"/>
              <a:t>fait suite à la anse de </a:t>
            </a:r>
            <a:r>
              <a:rPr lang="fr-FR" err="1"/>
              <a:t>henle</a:t>
            </a:r>
            <a:r>
              <a:rPr lang="fr-FR"/>
              <a:t>, c’est à ce niveau qu’est élaborée la </a:t>
            </a:r>
            <a:r>
              <a:rPr lang="fr-FR" err="1"/>
              <a:t>rénine,participe</a:t>
            </a:r>
            <a:r>
              <a:rPr lang="fr-FR"/>
              <a:t> à l’</a:t>
            </a:r>
            <a:r>
              <a:rPr lang="fr-FR" err="1"/>
              <a:t>elaboration</a:t>
            </a:r>
            <a:r>
              <a:rPr lang="fr-FR"/>
              <a:t> de l’urine </a:t>
            </a:r>
            <a:r>
              <a:rPr lang="fr-FR" err="1"/>
              <a:t>definitive</a:t>
            </a:r>
            <a:r>
              <a:rPr lang="fr-FR"/>
              <a:t>. R</a:t>
            </a:r>
            <a:r>
              <a:rPr lang="fr-FR" sz="1400"/>
              <a:t>énine = hormone produite dès baisse de la pression sanguine </a:t>
            </a:r>
            <a:r>
              <a:rPr lang="fr-FR" sz="1400" err="1"/>
              <a:t>cf</a:t>
            </a:r>
            <a:r>
              <a:rPr lang="fr-FR" sz="1400"/>
              <a:t> système rénine  angiotensine</a:t>
            </a:r>
          </a:p>
          <a:p>
            <a:pPr>
              <a:buClr>
                <a:srgbClr val="000000"/>
              </a:buClr>
            </a:pPr>
            <a:endParaRPr lang="fr-FR"/>
          </a:p>
          <a:p>
            <a:endParaRPr lang="fr-FR"/>
          </a:p>
          <a:p>
            <a:endParaRPr lang="fr-FR"/>
          </a:p>
        </p:txBody>
      </p:sp>
      <p:pic>
        <p:nvPicPr>
          <p:cNvPr id="5" name="Espace réservé du contenu 4">
            <a:extLst>
              <a:ext uri="{FF2B5EF4-FFF2-40B4-BE49-F238E27FC236}">
                <a16:creationId xmlns:a16="http://schemas.microsoft.com/office/drawing/2014/main" id="{9F46A875-9859-4C17-9637-EA20F20D0E54}"/>
              </a:ext>
            </a:extLst>
          </p:cNvPr>
          <p:cNvPicPr>
            <a:picLocks noGrp="1" noChangeAspect="1"/>
          </p:cNvPicPr>
          <p:nvPr>
            <p:ph sz="quarter" idx="4294967295"/>
          </p:nvPr>
        </p:nvPicPr>
        <p:blipFill>
          <a:blip r:embed="rId2">
            <a:extLst>
              <a:ext uri="{837473B0-CC2E-450A-ABE3-18F120FF3D39}">
                <a1611:picAttrSrcUrl xmlns:a1611="http://schemas.microsoft.com/office/drawing/2016/11/main" r:id="rId3"/>
              </a:ext>
            </a:extLst>
          </a:blip>
          <a:stretch>
            <a:fillRect/>
          </a:stretch>
        </p:blipFill>
        <p:spPr>
          <a:xfrm>
            <a:off x="7864475" y="1339850"/>
            <a:ext cx="4327525" cy="5348288"/>
          </a:xfrm>
        </p:spPr>
      </p:pic>
    </p:spTree>
    <p:extLst>
      <p:ext uri="{BB962C8B-B14F-4D97-AF65-F5344CB8AC3E}">
        <p14:creationId xmlns:p14="http://schemas.microsoft.com/office/powerpoint/2010/main" val="2528277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9249E1-1D07-47AB-8E7B-A5E9434F9DD8}"/>
              </a:ext>
            </a:extLst>
          </p:cNvPr>
          <p:cNvSpPr>
            <a:spLocks noGrp="1"/>
          </p:cNvSpPr>
          <p:nvPr>
            <p:ph type="title"/>
          </p:nvPr>
        </p:nvSpPr>
        <p:spPr>
          <a:xfrm>
            <a:off x="836949" y="522825"/>
            <a:ext cx="10364451" cy="434105"/>
          </a:xfrm>
        </p:spPr>
        <p:txBody>
          <a:bodyPr>
            <a:normAutofit fontScale="90000"/>
          </a:bodyPr>
          <a:lstStyle/>
          <a:p>
            <a:pPr algn="l"/>
            <a:br>
              <a:rPr lang="fr-FR" sz="2400"/>
            </a:br>
            <a:r>
              <a:rPr lang="fr-FR" sz="2400"/>
              <a:t>2. Le tubule collecteur</a:t>
            </a:r>
            <a:br>
              <a:rPr lang="fr-FR" sz="2400"/>
            </a:br>
            <a:endParaRPr lang="fr-FR" sz="2400"/>
          </a:p>
        </p:txBody>
      </p:sp>
      <p:pic>
        <p:nvPicPr>
          <p:cNvPr id="9" name="Espace réservé du contenu 8">
            <a:extLst>
              <a:ext uri="{FF2B5EF4-FFF2-40B4-BE49-F238E27FC236}">
                <a16:creationId xmlns:a16="http://schemas.microsoft.com/office/drawing/2014/main" id="{950F6452-EE45-4471-9D60-11BBFCA697E5}"/>
              </a:ext>
            </a:extLst>
          </p:cNvPr>
          <p:cNvPicPr>
            <a:picLocks noGrp="1" noChangeAspect="1"/>
          </p:cNvPicPr>
          <p:nvPr>
            <p:ph sz="quarter" idx="13"/>
          </p:nvPr>
        </p:nvPicPr>
        <p:blipFill>
          <a:blip r:embed="rId2"/>
          <a:stretch>
            <a:fillRect/>
          </a:stretch>
        </p:blipFill>
        <p:spPr>
          <a:xfrm>
            <a:off x="233371" y="1297444"/>
            <a:ext cx="6655982" cy="4805916"/>
          </a:xfrm>
          <a:prstGeom prst="rect">
            <a:avLst/>
          </a:prstGeom>
        </p:spPr>
      </p:pic>
      <p:pic>
        <p:nvPicPr>
          <p:cNvPr id="6" name="object 2">
            <a:extLst>
              <a:ext uri="{FF2B5EF4-FFF2-40B4-BE49-F238E27FC236}">
                <a16:creationId xmlns:a16="http://schemas.microsoft.com/office/drawing/2014/main" id="{2717FE6D-F3C4-46CB-A421-A21405A1F545}"/>
              </a:ext>
            </a:extLst>
          </p:cNvPr>
          <p:cNvPicPr>
            <a:picLocks noGrp="1"/>
          </p:cNvPicPr>
          <p:nvPr>
            <p:ph sz="quarter" idx="14"/>
          </p:nvPr>
        </p:nvPicPr>
        <p:blipFill>
          <a:blip r:embed="rId3" cstate="print"/>
          <a:stretch>
            <a:fillRect/>
          </a:stretch>
        </p:blipFill>
        <p:spPr>
          <a:xfrm>
            <a:off x="7459421" y="2366963"/>
            <a:ext cx="3821723" cy="4214590"/>
          </a:xfrm>
          <a:prstGeom prst="rect">
            <a:avLst/>
          </a:prstGeom>
        </p:spPr>
      </p:pic>
      <p:pic>
        <p:nvPicPr>
          <p:cNvPr id="8" name="Image 7">
            <a:extLst>
              <a:ext uri="{FF2B5EF4-FFF2-40B4-BE49-F238E27FC236}">
                <a16:creationId xmlns:a16="http://schemas.microsoft.com/office/drawing/2014/main" id="{F5230CA9-4A88-4F83-B45D-6A58F40344E6}"/>
              </a:ext>
            </a:extLst>
          </p:cNvPr>
          <p:cNvPicPr>
            <a:picLocks noChangeAspect="1"/>
          </p:cNvPicPr>
          <p:nvPr/>
        </p:nvPicPr>
        <p:blipFill>
          <a:blip r:embed="rId4"/>
          <a:stretch>
            <a:fillRect/>
          </a:stretch>
        </p:blipFill>
        <p:spPr>
          <a:xfrm>
            <a:off x="6337005" y="3562794"/>
            <a:ext cx="2317897" cy="376921"/>
          </a:xfrm>
          <a:prstGeom prst="rect">
            <a:avLst/>
          </a:prstGeom>
        </p:spPr>
      </p:pic>
    </p:spTree>
    <p:extLst>
      <p:ext uri="{BB962C8B-B14F-4D97-AF65-F5344CB8AC3E}">
        <p14:creationId xmlns:p14="http://schemas.microsoft.com/office/powerpoint/2010/main" val="444765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0FC510-D8E6-46F0-8E73-8A491799A21B}"/>
              </a:ext>
            </a:extLst>
          </p:cNvPr>
          <p:cNvSpPr>
            <a:spLocks noGrp="1"/>
          </p:cNvSpPr>
          <p:nvPr>
            <p:ph type="title"/>
          </p:nvPr>
        </p:nvSpPr>
        <p:spPr>
          <a:xfrm>
            <a:off x="138223" y="191386"/>
            <a:ext cx="7527851" cy="542261"/>
          </a:xfrm>
        </p:spPr>
        <p:txBody>
          <a:bodyPr>
            <a:normAutofit/>
          </a:bodyPr>
          <a:lstStyle/>
          <a:p>
            <a:pPr algn="l"/>
            <a:r>
              <a:rPr lang="fr-FR" sz="2400"/>
              <a:t>3 . la Membrane de la filtration</a:t>
            </a:r>
          </a:p>
        </p:txBody>
      </p:sp>
      <p:sp>
        <p:nvSpPr>
          <p:cNvPr id="3" name="Espace réservé du contenu 2">
            <a:extLst>
              <a:ext uri="{FF2B5EF4-FFF2-40B4-BE49-F238E27FC236}">
                <a16:creationId xmlns:a16="http://schemas.microsoft.com/office/drawing/2014/main" id="{61B66A92-ADF1-432D-916B-7F110BEF5643}"/>
              </a:ext>
            </a:extLst>
          </p:cNvPr>
          <p:cNvSpPr>
            <a:spLocks noGrp="1"/>
          </p:cNvSpPr>
          <p:nvPr>
            <p:ph sz="quarter" idx="13"/>
          </p:nvPr>
        </p:nvSpPr>
        <p:spPr>
          <a:xfrm>
            <a:off x="0" y="1066802"/>
            <a:ext cx="11277600" cy="5950686"/>
          </a:xfrm>
        </p:spPr>
        <p:txBody>
          <a:bodyPr/>
          <a:lstStyle/>
          <a:p>
            <a:r>
              <a:rPr lang="fr-FR"/>
              <a:t>Filtre interposé entre le sang et la capsule glomérulaire</a:t>
            </a:r>
          </a:p>
          <a:p>
            <a:pPr>
              <a:buFont typeface="Wingdings" panose="05000000000000000000" pitchFamily="2" charset="2"/>
              <a:buChar char="Ø"/>
            </a:pPr>
            <a:r>
              <a:rPr lang="fr-FR"/>
              <a:t>Membrane poreuse imperméable aux protéines et éléments figurés du sang</a:t>
            </a:r>
          </a:p>
          <a:p>
            <a:r>
              <a:rPr lang="fr-FR"/>
              <a:t>Composée de 3 couches</a:t>
            </a:r>
          </a:p>
        </p:txBody>
      </p:sp>
      <p:pic>
        <p:nvPicPr>
          <p:cNvPr id="4" name="object 3">
            <a:extLst>
              <a:ext uri="{FF2B5EF4-FFF2-40B4-BE49-F238E27FC236}">
                <a16:creationId xmlns:a16="http://schemas.microsoft.com/office/drawing/2014/main" id="{89AAFCD4-4151-49D1-91A0-6E0A36C8ABBC}"/>
              </a:ext>
            </a:extLst>
          </p:cNvPr>
          <p:cNvPicPr/>
          <p:nvPr/>
        </p:nvPicPr>
        <p:blipFill>
          <a:blip r:embed="rId2" cstate="print"/>
          <a:stretch>
            <a:fillRect/>
          </a:stretch>
        </p:blipFill>
        <p:spPr>
          <a:xfrm>
            <a:off x="5039833" y="2083981"/>
            <a:ext cx="6390166" cy="4813004"/>
          </a:xfrm>
          <a:prstGeom prst="rect">
            <a:avLst/>
          </a:prstGeom>
        </p:spPr>
      </p:pic>
    </p:spTree>
    <p:extLst>
      <p:ext uri="{BB962C8B-B14F-4D97-AF65-F5344CB8AC3E}">
        <p14:creationId xmlns:p14="http://schemas.microsoft.com/office/powerpoint/2010/main" val="2487295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C4056EA-1CD3-4F25-B155-4F06E7D9D7AB}"/>
              </a:ext>
            </a:extLst>
          </p:cNvPr>
          <p:cNvSpPr>
            <a:spLocks noGrp="1"/>
          </p:cNvSpPr>
          <p:nvPr>
            <p:ph type="title"/>
          </p:nvPr>
        </p:nvSpPr>
        <p:spPr>
          <a:xfrm>
            <a:off x="913775" y="212652"/>
            <a:ext cx="10364451" cy="577278"/>
          </a:xfrm>
        </p:spPr>
        <p:txBody>
          <a:bodyPr>
            <a:normAutofit/>
          </a:bodyPr>
          <a:lstStyle/>
          <a:p>
            <a:pPr algn="l"/>
            <a:r>
              <a:rPr lang="fr-FR" sz="2400"/>
              <a:t>4. L’appareil juxtaglomérulaire</a:t>
            </a:r>
          </a:p>
        </p:txBody>
      </p:sp>
      <p:sp>
        <p:nvSpPr>
          <p:cNvPr id="10" name="Espace réservé du contenu 9">
            <a:extLst>
              <a:ext uri="{FF2B5EF4-FFF2-40B4-BE49-F238E27FC236}">
                <a16:creationId xmlns:a16="http://schemas.microsoft.com/office/drawing/2014/main" id="{063AFB21-55C9-469F-BA52-625BDA13062E}"/>
              </a:ext>
            </a:extLst>
          </p:cNvPr>
          <p:cNvSpPr>
            <a:spLocks noGrp="1"/>
          </p:cNvSpPr>
          <p:nvPr>
            <p:ph sz="quarter" idx="13"/>
          </p:nvPr>
        </p:nvSpPr>
        <p:spPr>
          <a:xfrm>
            <a:off x="0" y="1073889"/>
            <a:ext cx="6019800" cy="5692386"/>
          </a:xfrm>
        </p:spPr>
        <p:txBody>
          <a:bodyPr vert="horz" lIns="91440" tIns="45720" rIns="91440" bIns="45720" rtlCol="0" anchor="t">
            <a:normAutofit fontScale="77500" lnSpcReduction="20000"/>
          </a:bodyPr>
          <a:lstStyle/>
          <a:p>
            <a:r>
              <a:rPr lang="fr-FR"/>
              <a:t>Les reins jouent un rôle dans la régulation de la pression sanguine grâce à l'appareil Juxtaglomérulaire</a:t>
            </a:r>
          </a:p>
          <a:p>
            <a:r>
              <a:rPr lang="fr-FR" b="1"/>
              <a:t>Structure microscopique endocrine </a:t>
            </a:r>
            <a:r>
              <a:rPr lang="fr-FR"/>
              <a:t>régulant l’activité des néphrons</a:t>
            </a:r>
          </a:p>
          <a:p>
            <a:r>
              <a:rPr lang="fr-FR"/>
              <a:t>Se trouve entre le pôle vasculaire du glomérule et le retour du tube contourné distal au néphron</a:t>
            </a:r>
          </a:p>
          <a:p>
            <a:r>
              <a:rPr lang="fr-FR"/>
              <a:t>Composé d'une densité cellulaires</a:t>
            </a:r>
          </a:p>
          <a:p>
            <a:pPr>
              <a:buClr>
                <a:srgbClr val="000000"/>
              </a:buClr>
            </a:pPr>
            <a:r>
              <a:rPr lang="fr-FR"/>
              <a:t>L'artériole afférente fonctionne à cet endroit comme un </a:t>
            </a:r>
            <a:r>
              <a:rPr lang="fr-FR" err="1"/>
              <a:t>baro-récepteur</a:t>
            </a:r>
            <a:r>
              <a:rPr lang="fr-FR"/>
              <a:t>, sensible à la pression. Une baisse de pression entraîne la production d'une hormone appelée rénine. La rénine transforme 1 protéine circulante fabriqué par le foie en angiotensine 1. L'angiotensine 1 est transformée en angiotensine 2 par enzyme de conversion au niveau de certains tissus </a:t>
            </a:r>
            <a:r>
              <a:rPr lang="fr-FR" b="1"/>
              <a:t>c'est le système rénine angiotensine </a:t>
            </a:r>
          </a:p>
          <a:p>
            <a:pPr>
              <a:buClr>
                <a:srgbClr val="000000"/>
              </a:buClr>
            </a:pPr>
            <a:r>
              <a:rPr lang="fr-FR"/>
              <a:t>L'angiotensine2 a entre autres pour effet 1 action vasculaire: vasoconstriction artérielle puissante.</a:t>
            </a:r>
          </a:p>
          <a:p>
            <a:r>
              <a:rPr lang="fr-FR" b="1"/>
              <a:t>Permet l’adaptation de la volémie intravasculaire Et de la pression artérielle</a:t>
            </a:r>
          </a:p>
        </p:txBody>
      </p:sp>
      <p:pic>
        <p:nvPicPr>
          <p:cNvPr id="3" name="Espace réservé du contenu 4" descr="Une image contenant texte, dessin, Cerveau, broderie&#10;&#10;Description générée automatiquement">
            <a:extLst>
              <a:ext uri="{FF2B5EF4-FFF2-40B4-BE49-F238E27FC236}">
                <a16:creationId xmlns:a16="http://schemas.microsoft.com/office/drawing/2014/main" id="{D257A8AE-BCEF-8A7B-BE67-E0FE464D05FF}"/>
              </a:ext>
            </a:extLst>
          </p:cNvPr>
          <p:cNvPicPr>
            <a:picLocks noChangeAspect="1"/>
          </p:cNvPicPr>
          <p:nvPr/>
        </p:nvPicPr>
        <p:blipFill>
          <a:blip r:embed="rId2"/>
          <a:stretch>
            <a:fillRect/>
          </a:stretch>
        </p:blipFill>
        <p:spPr>
          <a:xfrm>
            <a:off x="6642423" y="932633"/>
            <a:ext cx="5396060" cy="5065335"/>
          </a:xfrm>
          <a:prstGeom prst="rect">
            <a:avLst/>
          </a:prstGeom>
        </p:spPr>
      </p:pic>
    </p:spTree>
    <p:extLst>
      <p:ext uri="{BB962C8B-B14F-4D97-AF65-F5344CB8AC3E}">
        <p14:creationId xmlns:p14="http://schemas.microsoft.com/office/powerpoint/2010/main" val="301170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8E2D44-82B7-4FB8-9018-AC8D7D0A0FE7}"/>
              </a:ext>
            </a:extLst>
          </p:cNvPr>
          <p:cNvSpPr>
            <a:spLocks noGrp="1"/>
          </p:cNvSpPr>
          <p:nvPr>
            <p:ph type="title"/>
          </p:nvPr>
        </p:nvSpPr>
        <p:spPr>
          <a:xfrm>
            <a:off x="913775" y="618517"/>
            <a:ext cx="10364451" cy="838143"/>
          </a:xfrm>
        </p:spPr>
        <p:txBody>
          <a:bodyPr/>
          <a:lstStyle/>
          <a:p>
            <a:r>
              <a:rPr lang="fr-FR"/>
              <a:t>introduction</a:t>
            </a:r>
          </a:p>
        </p:txBody>
      </p:sp>
      <p:sp>
        <p:nvSpPr>
          <p:cNvPr id="3" name="Espace réservé du contenu 2">
            <a:extLst>
              <a:ext uri="{FF2B5EF4-FFF2-40B4-BE49-F238E27FC236}">
                <a16:creationId xmlns:a16="http://schemas.microsoft.com/office/drawing/2014/main" id="{4ACF181A-644A-4AFF-8F47-51CFB1210BCF}"/>
              </a:ext>
            </a:extLst>
          </p:cNvPr>
          <p:cNvSpPr>
            <a:spLocks noGrp="1"/>
          </p:cNvSpPr>
          <p:nvPr>
            <p:ph sz="quarter" idx="13"/>
          </p:nvPr>
        </p:nvSpPr>
        <p:spPr>
          <a:xfrm>
            <a:off x="0" y="1807535"/>
            <a:ext cx="12192000" cy="4922874"/>
          </a:xfrm>
        </p:spPr>
        <p:txBody>
          <a:bodyPr/>
          <a:lstStyle/>
          <a:p>
            <a:r>
              <a:rPr lang="fr-FR" b="1"/>
              <a:t>Principale fonction </a:t>
            </a:r>
            <a:r>
              <a:rPr lang="fr-FR"/>
              <a:t>de L’appareil urinaire:</a:t>
            </a:r>
          </a:p>
          <a:p>
            <a:pPr>
              <a:buFont typeface="Wingdings" panose="05000000000000000000" pitchFamily="2" charset="2"/>
              <a:buChar char="Ø"/>
            </a:pPr>
            <a:r>
              <a:rPr lang="fr-FR"/>
              <a:t>Assurer </a:t>
            </a:r>
            <a:r>
              <a:rPr lang="fr-FR" b="1"/>
              <a:t>l’épuration du sang</a:t>
            </a:r>
            <a:r>
              <a:rPr lang="fr-FR"/>
              <a:t>: extraire les déchets résultant du métabolisme</a:t>
            </a:r>
          </a:p>
          <a:p>
            <a:pPr>
              <a:buFont typeface="Wingdings" panose="05000000000000000000" pitchFamily="2" charset="2"/>
              <a:buChar char="Ø"/>
            </a:pPr>
            <a:r>
              <a:rPr lang="fr-FR"/>
              <a:t>Assurer </a:t>
            </a:r>
            <a:r>
              <a:rPr lang="fr-FR" b="1"/>
              <a:t>leur rejet à l’extérieur </a:t>
            </a:r>
            <a:r>
              <a:rPr lang="fr-FR"/>
              <a:t>sous forme d’urine</a:t>
            </a:r>
          </a:p>
          <a:p>
            <a:pPr>
              <a:buFont typeface="Wingdings" panose="05000000000000000000" pitchFamily="2" charset="2"/>
              <a:buChar char="Ø"/>
            </a:pPr>
            <a:r>
              <a:rPr lang="fr-FR" b="1"/>
              <a:t>Maintenir la constance </a:t>
            </a:r>
            <a:r>
              <a:rPr lang="fr-FR"/>
              <a:t>du milieu intérieur: homéostasie</a:t>
            </a:r>
          </a:p>
          <a:p>
            <a:r>
              <a:rPr lang="fr-FR"/>
              <a:t>L’appareil urinaire est composé de 2 organes qui élaborent l’urine : </a:t>
            </a:r>
            <a:r>
              <a:rPr lang="fr-FR" b="1"/>
              <a:t>les reins</a:t>
            </a:r>
            <a:r>
              <a:rPr lang="fr-FR"/>
              <a:t>.</a:t>
            </a:r>
          </a:p>
          <a:p>
            <a:pPr>
              <a:buFont typeface="Wingdings" panose="05000000000000000000" pitchFamily="2" charset="2"/>
              <a:buChar char="Ø"/>
            </a:pPr>
            <a:r>
              <a:rPr lang="fr-FR"/>
              <a:t>Les </a:t>
            </a:r>
            <a:r>
              <a:rPr lang="fr-FR" b="1"/>
              <a:t>canaux excréteurs </a:t>
            </a:r>
            <a:r>
              <a:rPr lang="fr-FR"/>
              <a:t>des reins ou </a:t>
            </a:r>
            <a:r>
              <a:rPr lang="fr-FR" b="1"/>
              <a:t>uretères</a:t>
            </a:r>
            <a:r>
              <a:rPr lang="fr-FR"/>
              <a:t> déversent l’urine dans un réservoir : </a:t>
            </a:r>
            <a:r>
              <a:rPr lang="fr-FR" b="1"/>
              <a:t>la vessie</a:t>
            </a:r>
          </a:p>
          <a:p>
            <a:pPr>
              <a:buFont typeface="Wingdings" panose="05000000000000000000" pitchFamily="2" charset="2"/>
              <a:buChar char="Ø"/>
            </a:pPr>
            <a:r>
              <a:rPr lang="fr-FR"/>
              <a:t>La vessie évacue son contenu à l’extérieur par </a:t>
            </a:r>
            <a:r>
              <a:rPr lang="fr-FR" b="1"/>
              <a:t>l’urètre </a:t>
            </a:r>
            <a:r>
              <a:rPr lang="fr-FR"/>
              <a:t>c’est ce qu'on appelle </a:t>
            </a:r>
            <a:r>
              <a:rPr lang="fr-FR" b="1"/>
              <a:t>la miction</a:t>
            </a:r>
          </a:p>
        </p:txBody>
      </p:sp>
    </p:spTree>
    <p:extLst>
      <p:ext uri="{BB962C8B-B14F-4D97-AF65-F5344CB8AC3E}">
        <p14:creationId xmlns:p14="http://schemas.microsoft.com/office/powerpoint/2010/main" val="399446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43006C0-9CF0-4AD0-9C72-B3F9942A80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307D36E-6608-46E6-857A-E172960BB6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5" name="Rectangle 14">
            <a:extLst>
              <a:ext uri="{FF2B5EF4-FFF2-40B4-BE49-F238E27FC236}">
                <a16:creationId xmlns:a16="http://schemas.microsoft.com/office/drawing/2014/main" id="{A1B1FB5C-02AC-4A11-9B9E-D6FAE4AA1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3F72C88A-0506-4B12-8C66-DC9535260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BE8C338B-9565-4F98-872C-2008B624B5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Espace réservé du contenu 5" descr="urètre/uretère">
            <a:extLst>
              <a:ext uri="{FF2B5EF4-FFF2-40B4-BE49-F238E27FC236}">
                <a16:creationId xmlns:a16="http://schemas.microsoft.com/office/drawing/2014/main" id="{66C066CD-C095-BCA1-B62F-01729F09BD05}"/>
              </a:ext>
            </a:extLst>
          </p:cNvPr>
          <p:cNvPicPr>
            <a:picLocks noGrp="1" noChangeAspect="1"/>
          </p:cNvPicPr>
          <p:nvPr>
            <p:ph sz="quarter" idx="14"/>
          </p:nvPr>
        </p:nvPicPr>
        <p:blipFill>
          <a:blip r:embed="rId4"/>
          <a:stretch>
            <a:fillRect/>
          </a:stretch>
        </p:blipFill>
        <p:spPr>
          <a:xfrm>
            <a:off x="8121445" y="1257528"/>
            <a:ext cx="3427091" cy="4351861"/>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4" name="Titre 3">
            <a:extLst>
              <a:ext uri="{FF2B5EF4-FFF2-40B4-BE49-F238E27FC236}">
                <a16:creationId xmlns:a16="http://schemas.microsoft.com/office/drawing/2014/main" id="{E6819D3C-1E7E-4A46-AA74-1DA742FF528F}"/>
              </a:ext>
            </a:extLst>
          </p:cNvPr>
          <p:cNvSpPr>
            <a:spLocks noGrp="1"/>
          </p:cNvSpPr>
          <p:nvPr>
            <p:ph type="title"/>
          </p:nvPr>
        </p:nvSpPr>
        <p:spPr>
          <a:xfrm>
            <a:off x="913776" y="181004"/>
            <a:ext cx="6564205" cy="877553"/>
          </a:xfrm>
        </p:spPr>
        <p:txBody>
          <a:bodyPr vert="horz" lIns="91440" tIns="45720" rIns="91440" bIns="45720" rtlCol="0" anchor="ctr">
            <a:normAutofit/>
          </a:bodyPr>
          <a:lstStyle/>
          <a:p>
            <a:r>
              <a:rPr lang="en-US"/>
              <a:t>Iv . Les Uretères </a:t>
            </a:r>
          </a:p>
        </p:txBody>
      </p:sp>
      <p:sp>
        <p:nvSpPr>
          <p:cNvPr id="5" name="Espace réservé du contenu 4">
            <a:extLst>
              <a:ext uri="{FF2B5EF4-FFF2-40B4-BE49-F238E27FC236}">
                <a16:creationId xmlns:a16="http://schemas.microsoft.com/office/drawing/2014/main" id="{35A90506-46B7-40CE-A35A-14A1C8BC71EA}"/>
              </a:ext>
            </a:extLst>
          </p:cNvPr>
          <p:cNvSpPr>
            <a:spLocks noGrp="1"/>
          </p:cNvSpPr>
          <p:nvPr>
            <p:ph sz="quarter" idx="13"/>
          </p:nvPr>
        </p:nvSpPr>
        <p:spPr>
          <a:xfrm>
            <a:off x="913774" y="1066439"/>
            <a:ext cx="6564207" cy="5510410"/>
          </a:xfrm>
        </p:spPr>
        <p:txBody>
          <a:bodyPr vert="horz" lIns="91440" tIns="45720" rIns="91440" bIns="45720" rtlCol="0" anchor="t">
            <a:noAutofit/>
          </a:bodyPr>
          <a:lstStyle/>
          <a:p>
            <a:pPr marL="0">
              <a:lnSpc>
                <a:spcPct val="110000"/>
              </a:lnSpc>
            </a:pPr>
            <a:endParaRPr lang="en-US" sz="1400"/>
          </a:p>
          <a:p>
            <a:pPr>
              <a:lnSpc>
                <a:spcPct val="110000"/>
              </a:lnSpc>
            </a:pPr>
            <a:r>
              <a:rPr lang="en-US" sz="1600" err="1"/>
              <a:t>Possède</a:t>
            </a:r>
            <a:r>
              <a:rPr lang="en-US" sz="1600"/>
              <a:t> 3 zones de </a:t>
            </a:r>
            <a:r>
              <a:rPr lang="en-US" sz="1600" err="1"/>
              <a:t>rétrécissement</a:t>
            </a:r>
            <a:r>
              <a:rPr lang="en-US" sz="1600"/>
              <a:t> </a:t>
            </a:r>
            <a:r>
              <a:rPr lang="en-US" sz="1600" err="1"/>
              <a:t>musculaire</a:t>
            </a:r>
            <a:r>
              <a:rPr lang="en-US" sz="1600"/>
              <a:t> et </a:t>
            </a:r>
            <a:r>
              <a:rPr lang="en-US" sz="1600" err="1"/>
              <a:t>élastique</a:t>
            </a:r>
            <a:endParaRPr lang="en-US" sz="1600"/>
          </a:p>
          <a:p>
            <a:pPr marL="0">
              <a:lnSpc>
                <a:spcPct val="110000"/>
              </a:lnSpc>
            </a:pPr>
            <a:r>
              <a:rPr lang="en-US" sz="1600"/>
              <a:t>La </a:t>
            </a:r>
            <a:r>
              <a:rPr lang="en-US" sz="1600" err="1"/>
              <a:t>paroi</a:t>
            </a:r>
            <a:r>
              <a:rPr lang="en-US" sz="1600"/>
              <a:t> des </a:t>
            </a:r>
            <a:r>
              <a:rPr lang="en-US" sz="1600" err="1"/>
              <a:t>uretères</a:t>
            </a:r>
            <a:r>
              <a:rPr lang="en-US" sz="1600"/>
              <a:t> </a:t>
            </a:r>
            <a:r>
              <a:rPr lang="en-US" sz="1600" err="1"/>
              <a:t>est</a:t>
            </a:r>
            <a:r>
              <a:rPr lang="en-US" sz="1600"/>
              <a:t> </a:t>
            </a:r>
            <a:r>
              <a:rPr lang="en-US" sz="1600" err="1"/>
              <a:t>constituée</a:t>
            </a:r>
            <a:r>
              <a:rPr lang="en-US" sz="1600"/>
              <a:t> de  </a:t>
            </a:r>
            <a:r>
              <a:rPr lang="en-US" sz="1600" b="1"/>
              <a:t>3 couches </a:t>
            </a:r>
            <a:r>
              <a:rPr lang="en-US" sz="1600" b="1" err="1"/>
              <a:t>tissulaires</a:t>
            </a:r>
            <a:r>
              <a:rPr lang="en-US" sz="1600" b="1"/>
              <a:t>:</a:t>
            </a:r>
          </a:p>
          <a:p>
            <a:pPr marL="228600" marR="0" lvl="0" fontAlgn="auto">
              <a:lnSpc>
                <a:spcPct val="110000"/>
              </a:lnSpc>
              <a:spcBef>
                <a:spcPts val="1000"/>
              </a:spcBef>
              <a:spcAft>
                <a:spcPts val="0"/>
              </a:spcAft>
              <a:buSzTx/>
              <a:tabLst/>
              <a:defRPr/>
            </a:pPr>
            <a:r>
              <a:rPr kumimoji="0" lang="en-US" sz="1600" b="1" i="0" u="none" strike="noStrike" spc="0" normalizeH="0" noProof="0">
                <a:ln>
                  <a:noFill/>
                </a:ln>
                <a:uLnTx/>
                <a:uFillTx/>
              </a:rPr>
              <a:t>Une </a:t>
            </a:r>
            <a:r>
              <a:rPr kumimoji="0" lang="en-US" sz="1600" b="1" i="0" u="none" strike="noStrike" spc="0" normalizeH="0" noProof="0" err="1">
                <a:ln>
                  <a:noFill/>
                </a:ln>
                <a:uLnTx/>
                <a:uFillTx/>
              </a:rPr>
              <a:t>couche</a:t>
            </a:r>
            <a:r>
              <a:rPr kumimoji="0" lang="en-US" sz="1600" b="1" i="0" u="none" strike="noStrike" spc="0" normalizeH="0" noProof="0">
                <a:ln>
                  <a:noFill/>
                </a:ln>
                <a:uLnTx/>
                <a:uFillTx/>
              </a:rPr>
              <a:t> </a:t>
            </a:r>
            <a:r>
              <a:rPr kumimoji="0" lang="en-US" sz="1600" b="1" i="0" u="none" strike="noStrike" spc="0" normalizeH="0" noProof="0" err="1">
                <a:ln>
                  <a:noFill/>
                </a:ln>
                <a:uLnTx/>
                <a:uFillTx/>
              </a:rPr>
              <a:t>externe</a:t>
            </a:r>
            <a:r>
              <a:rPr kumimoji="0" lang="en-US" sz="1600" b="1" i="0" u="none" strike="noStrike" spc="0" normalizeH="0" noProof="0">
                <a:ln>
                  <a:noFill/>
                </a:ln>
                <a:uLnTx/>
                <a:uFillTx/>
              </a:rPr>
              <a:t> </a:t>
            </a:r>
            <a:r>
              <a:rPr kumimoji="0" lang="en-US" sz="1600" i="0" u="none" strike="noStrike" spc="0" normalizeH="0" noProof="0">
                <a:ln>
                  <a:noFill/>
                </a:ln>
                <a:uLnTx/>
                <a:uFillTx/>
              </a:rPr>
              <a:t>de </a:t>
            </a:r>
            <a:r>
              <a:rPr kumimoji="0" lang="en-US" sz="1600" i="0" u="none" strike="noStrike" spc="0" normalizeH="0" noProof="0" err="1">
                <a:ln>
                  <a:noFill/>
                </a:ln>
                <a:uLnTx/>
                <a:uFillTx/>
              </a:rPr>
              <a:t>tissu</a:t>
            </a:r>
            <a:r>
              <a:rPr kumimoji="0" lang="en-US" sz="1600" i="0" u="none" strike="noStrike" spc="0" normalizeH="0" noProof="0">
                <a:ln>
                  <a:noFill/>
                </a:ln>
                <a:uLnTx/>
                <a:uFillTx/>
              </a:rPr>
              <a:t> </a:t>
            </a:r>
            <a:r>
              <a:rPr kumimoji="0" lang="en-US" sz="1600" i="0" u="none" strike="noStrike" spc="0" normalizeH="0" noProof="0" err="1">
                <a:ln>
                  <a:noFill/>
                </a:ln>
                <a:uLnTx/>
                <a:uFillTx/>
              </a:rPr>
              <a:t>conjonctif</a:t>
            </a:r>
            <a:r>
              <a:rPr kumimoji="0" lang="en-US" sz="1600" i="0" u="none" strike="noStrike" spc="0" normalizeH="0" noProof="0">
                <a:ln>
                  <a:noFill/>
                </a:ln>
                <a:uLnTx/>
                <a:uFillTx/>
              </a:rPr>
              <a:t> </a:t>
            </a:r>
            <a:r>
              <a:rPr kumimoji="0" lang="en-US" sz="1600" i="0" u="none" strike="noStrike" spc="0" normalizeH="0" noProof="0" err="1">
                <a:ln>
                  <a:noFill/>
                </a:ln>
                <a:uLnTx/>
                <a:uFillTx/>
              </a:rPr>
              <a:t>fibreux</a:t>
            </a:r>
            <a:r>
              <a:rPr kumimoji="0" lang="en-US" sz="1600" i="0" u="none" strike="noStrike" spc="0" normalizeH="0" noProof="0">
                <a:ln>
                  <a:noFill/>
                </a:ln>
                <a:uLnTx/>
                <a:uFillTx/>
              </a:rPr>
              <a:t> </a:t>
            </a:r>
            <a:r>
              <a:rPr kumimoji="0" lang="en-US" sz="1600" b="1" i="0" u="none" strike="noStrike" spc="0" normalizeH="0" noProof="0" err="1">
                <a:ln>
                  <a:noFill/>
                </a:ln>
                <a:uLnTx/>
                <a:uFillTx/>
              </a:rPr>
              <a:t>appelé</a:t>
            </a:r>
            <a:r>
              <a:rPr kumimoji="0" lang="en-US" sz="1600" b="1" i="0" u="none" strike="noStrike" spc="0" normalizeH="0" noProof="0">
                <a:ln>
                  <a:noFill/>
                </a:ln>
                <a:uLnTx/>
                <a:uFillTx/>
              </a:rPr>
              <a:t> </a:t>
            </a:r>
            <a:r>
              <a:rPr kumimoji="0" lang="en-US" sz="1600" b="1" i="0" u="none" strike="noStrike" spc="0" normalizeH="0" noProof="0" err="1">
                <a:ln>
                  <a:noFill/>
                </a:ln>
                <a:uLnTx/>
                <a:uFillTx/>
              </a:rPr>
              <a:t>adventice</a:t>
            </a:r>
            <a:endParaRPr lang="en-US" sz="1600" b="1" i="0" u="none" strike="noStrike" spc="0" normalizeH="0" noProof="0">
              <a:ln>
                <a:noFill/>
              </a:ln>
              <a:uLnTx/>
              <a:uFillTx/>
            </a:endParaRPr>
          </a:p>
          <a:p>
            <a:pPr marL="228600" marR="0" lvl="0" fontAlgn="auto">
              <a:lnSpc>
                <a:spcPct val="110000"/>
              </a:lnSpc>
              <a:spcBef>
                <a:spcPts val="1000"/>
              </a:spcBef>
              <a:spcAft>
                <a:spcPts val="0"/>
              </a:spcAft>
              <a:buSzTx/>
              <a:tabLst/>
              <a:defRPr/>
            </a:pPr>
            <a:r>
              <a:rPr kumimoji="0" lang="en-US" sz="1600" b="1" i="0" u="none" strike="noStrike" spc="0" normalizeH="0" noProof="0">
                <a:ln>
                  <a:noFill/>
                </a:ln>
                <a:uLnTx/>
                <a:uFillTx/>
              </a:rPr>
              <a:t>Une </a:t>
            </a:r>
            <a:r>
              <a:rPr kumimoji="0" lang="en-US" sz="1600" b="1" i="0" u="none" strike="noStrike" spc="0" normalizeH="0" noProof="0" err="1">
                <a:ln>
                  <a:noFill/>
                </a:ln>
                <a:uLnTx/>
                <a:uFillTx/>
              </a:rPr>
              <a:t>couche</a:t>
            </a:r>
            <a:r>
              <a:rPr kumimoji="0" lang="en-US" sz="1600" b="1" i="0" u="none" strike="noStrike" spc="0" normalizeH="0" noProof="0">
                <a:ln>
                  <a:noFill/>
                </a:ln>
                <a:uLnTx/>
                <a:uFillTx/>
              </a:rPr>
              <a:t> </a:t>
            </a:r>
            <a:r>
              <a:rPr kumimoji="0" lang="en-US" sz="1600" b="1" i="0" u="none" strike="noStrike" spc="0" normalizeH="0" noProof="0" err="1">
                <a:ln>
                  <a:noFill/>
                </a:ln>
                <a:uLnTx/>
                <a:uFillTx/>
              </a:rPr>
              <a:t>moyenne</a:t>
            </a:r>
            <a:r>
              <a:rPr kumimoji="0" lang="en-US" sz="1600" b="1" i="0" u="none" strike="noStrike" spc="0" normalizeH="0" noProof="0">
                <a:ln>
                  <a:noFill/>
                </a:ln>
                <a:uLnTx/>
                <a:uFillTx/>
              </a:rPr>
              <a:t> </a:t>
            </a:r>
            <a:r>
              <a:rPr kumimoji="0" lang="en-US" sz="1600" b="0" i="0" u="none" strike="noStrike" spc="0" normalizeH="0" noProof="0" err="1">
                <a:ln>
                  <a:noFill/>
                </a:ln>
                <a:uLnTx/>
                <a:uFillTx/>
              </a:rPr>
              <a:t>musculaire</a:t>
            </a:r>
            <a:endParaRPr lang="en-US" sz="1600" b="0" i="0" u="none" strike="noStrike" spc="0" normalizeH="0" noProof="0">
              <a:ln>
                <a:noFill/>
              </a:ln>
              <a:uLnTx/>
              <a:uFillTx/>
            </a:endParaRPr>
          </a:p>
          <a:p>
            <a:pPr marR="0" lvl="0" fontAlgn="auto">
              <a:lnSpc>
                <a:spcPct val="110000"/>
              </a:lnSpc>
              <a:spcBef>
                <a:spcPts val="1000"/>
              </a:spcBef>
              <a:spcAft>
                <a:spcPts val="0"/>
              </a:spcAft>
              <a:buSzTx/>
              <a:tabLst/>
              <a:defRPr/>
            </a:pPr>
            <a:r>
              <a:rPr kumimoji="0" lang="en-US" sz="1600" b="0" i="0" u="none" strike="noStrike" spc="0" normalizeH="0" noProof="0">
                <a:ln>
                  <a:noFill/>
                </a:ln>
                <a:uLnTx/>
                <a:uFillTx/>
              </a:rPr>
              <a:t>Une </a:t>
            </a:r>
            <a:r>
              <a:rPr kumimoji="0" lang="en-US" sz="1600" b="1" i="0" u="none" strike="noStrike" spc="0" normalizeH="0" noProof="0" err="1">
                <a:ln>
                  <a:noFill/>
                </a:ln>
                <a:uLnTx/>
                <a:uFillTx/>
              </a:rPr>
              <a:t>couche</a:t>
            </a:r>
            <a:r>
              <a:rPr kumimoji="0" lang="en-US" sz="1600" b="1" i="0" u="none" strike="noStrike" spc="0" normalizeH="0" noProof="0">
                <a:ln>
                  <a:noFill/>
                </a:ln>
                <a:uLnTx/>
                <a:uFillTx/>
              </a:rPr>
              <a:t> interne </a:t>
            </a:r>
            <a:r>
              <a:rPr kumimoji="0" lang="en-US" sz="1600" b="0" i="0" u="none" strike="noStrike" spc="0" normalizeH="0" noProof="0">
                <a:ln>
                  <a:noFill/>
                </a:ln>
                <a:uLnTx/>
                <a:uFillTx/>
              </a:rPr>
              <a:t>la </a:t>
            </a:r>
            <a:r>
              <a:rPr kumimoji="0" lang="en-US" sz="1600" b="0" i="0" u="none" strike="noStrike" spc="0" normalizeH="0" noProof="0" err="1">
                <a:ln>
                  <a:noFill/>
                </a:ln>
                <a:uLnTx/>
                <a:uFillTx/>
              </a:rPr>
              <a:t>muqueuse</a:t>
            </a:r>
            <a:endParaRPr lang="en-US" sz="1600" b="0" i="0" u="none" strike="noStrike" spc="0" normalizeH="0" noProof="0">
              <a:ln>
                <a:noFill/>
              </a:ln>
              <a:uLnTx/>
              <a:uFillTx/>
            </a:endParaRPr>
          </a:p>
          <a:p>
            <a:pPr marL="12065">
              <a:lnSpc>
                <a:spcPct val="110000"/>
              </a:lnSpc>
              <a:tabLst>
                <a:tab pos="260350" algn="l"/>
                <a:tab pos="260985" algn="l"/>
              </a:tabLst>
            </a:pPr>
            <a:endParaRPr lang="en-US" sz="1600"/>
          </a:p>
          <a:p>
            <a:pPr marL="583565">
              <a:lnSpc>
                <a:spcPct val="110000"/>
              </a:lnSpc>
              <a:tabLst>
                <a:tab pos="260350" algn="l"/>
                <a:tab pos="260985" algn="l"/>
              </a:tabLst>
            </a:pPr>
            <a:r>
              <a:rPr lang="en-US" sz="1600"/>
              <a:t>Le </a:t>
            </a:r>
            <a:r>
              <a:rPr lang="en-US" sz="1600" err="1"/>
              <a:t>péristaltisme</a:t>
            </a:r>
            <a:r>
              <a:rPr lang="en-US" sz="1600"/>
              <a:t> </a:t>
            </a:r>
            <a:r>
              <a:rPr lang="en-US" sz="1600" err="1"/>
              <a:t>est</a:t>
            </a:r>
            <a:r>
              <a:rPr lang="en-US" sz="1600"/>
              <a:t> </a:t>
            </a:r>
            <a:r>
              <a:rPr lang="en-US" sz="1600" err="1"/>
              <a:t>une</a:t>
            </a:r>
            <a:r>
              <a:rPr lang="en-US" sz="1600"/>
              <a:t> </a:t>
            </a:r>
            <a:r>
              <a:rPr lang="en-US" sz="1600" err="1"/>
              <a:t>propriété</a:t>
            </a:r>
            <a:r>
              <a:rPr lang="en-US" sz="1600"/>
              <a:t> </a:t>
            </a:r>
            <a:r>
              <a:rPr lang="en-US" sz="1600" err="1"/>
              <a:t>intrinsèque</a:t>
            </a:r>
            <a:r>
              <a:rPr lang="en-US" sz="1600"/>
              <a:t> du muscle </a:t>
            </a:r>
            <a:r>
              <a:rPr lang="en-US" sz="1600" err="1"/>
              <a:t>lisse</a:t>
            </a:r>
            <a:r>
              <a:rPr lang="en-US" sz="1600"/>
              <a:t> qui </a:t>
            </a:r>
            <a:r>
              <a:rPr lang="en-US" sz="1600" err="1"/>
              <a:t>propulse</a:t>
            </a:r>
            <a:r>
              <a:rPr lang="en-US" sz="1600"/>
              <a:t> </a:t>
            </a:r>
            <a:r>
              <a:rPr lang="en-US" sz="1600" err="1"/>
              <a:t>l’urine</a:t>
            </a:r>
            <a:r>
              <a:rPr lang="en-US" sz="1600"/>
              <a:t> le long de </a:t>
            </a:r>
            <a:r>
              <a:rPr lang="en-US" sz="1600" err="1"/>
              <a:t>l’uretère</a:t>
            </a:r>
            <a:endParaRPr lang="en-US" sz="1600"/>
          </a:p>
          <a:p>
            <a:pPr marL="583565">
              <a:lnSpc>
                <a:spcPct val="110000"/>
              </a:lnSpc>
              <a:tabLst>
                <a:tab pos="260350" algn="l"/>
                <a:tab pos="260985" algn="l"/>
              </a:tabLst>
            </a:pPr>
            <a:r>
              <a:rPr lang="en-US" sz="1600" spc="-20" err="1"/>
              <a:t>L’urine</a:t>
            </a:r>
            <a:r>
              <a:rPr lang="en-US" sz="1600" spc="60"/>
              <a:t> </a:t>
            </a:r>
            <a:r>
              <a:rPr lang="en-US" sz="1600"/>
              <a:t>descend</a:t>
            </a:r>
            <a:r>
              <a:rPr lang="en-US" sz="1600" spc="170"/>
              <a:t> </a:t>
            </a:r>
            <a:r>
              <a:rPr lang="en-US" sz="1600" spc="5"/>
              <a:t>dans</a:t>
            </a:r>
            <a:r>
              <a:rPr lang="en-US" sz="1600" spc="75"/>
              <a:t> </a:t>
            </a:r>
            <a:r>
              <a:rPr lang="en-US" sz="1600" spc="10"/>
              <a:t>la</a:t>
            </a:r>
            <a:r>
              <a:rPr lang="en-US" sz="1600" spc="20"/>
              <a:t> </a:t>
            </a:r>
            <a:r>
              <a:rPr lang="en-US" sz="1600" spc="-5" err="1"/>
              <a:t>vessie</a:t>
            </a:r>
            <a:r>
              <a:rPr lang="en-US" sz="1600" spc="140"/>
              <a:t> </a:t>
            </a:r>
            <a:r>
              <a:rPr lang="en-US" sz="1600" spc="5"/>
              <a:t>grâce</a:t>
            </a:r>
            <a:r>
              <a:rPr lang="en-US" sz="1600" spc="60"/>
              <a:t> </a:t>
            </a:r>
            <a:r>
              <a:rPr lang="en-US" sz="1600" spc="10"/>
              <a:t>à</a:t>
            </a:r>
            <a:r>
              <a:rPr lang="en-US" sz="1600" spc="20"/>
              <a:t> </a:t>
            </a:r>
            <a:r>
              <a:rPr lang="en-US" sz="1600" spc="5"/>
              <a:t>:</a:t>
            </a:r>
          </a:p>
          <a:p>
            <a:pPr marL="650875">
              <a:lnSpc>
                <a:spcPct val="110000"/>
              </a:lnSpc>
              <a:spcBef>
                <a:spcPts val="315"/>
              </a:spcBef>
              <a:tabLst>
                <a:tab pos="555625" algn="l"/>
              </a:tabLst>
            </a:pPr>
            <a:r>
              <a:rPr lang="en-US" sz="1600" spc="5"/>
              <a:t>L</a:t>
            </a:r>
            <a:r>
              <a:rPr lang="en-US" sz="1600" spc="10"/>
              <a:t>a</a:t>
            </a:r>
            <a:r>
              <a:rPr lang="en-US" sz="1600" spc="-20"/>
              <a:t> </a:t>
            </a:r>
            <a:r>
              <a:rPr lang="en-US" sz="1600" spc="20"/>
              <a:t>f</a:t>
            </a:r>
            <a:r>
              <a:rPr lang="en-US" sz="1600" spc="5"/>
              <a:t>o</a:t>
            </a:r>
            <a:r>
              <a:rPr lang="en-US" sz="1600" spc="30"/>
              <a:t>r</a:t>
            </a:r>
            <a:r>
              <a:rPr lang="en-US" sz="1600" spc="10"/>
              <a:t>ce</a:t>
            </a:r>
            <a:r>
              <a:rPr lang="en-US" sz="1600" spc="-125"/>
              <a:t> </a:t>
            </a:r>
            <a:r>
              <a:rPr lang="en-US" sz="1600" spc="5"/>
              <a:t>d</a:t>
            </a:r>
            <a:r>
              <a:rPr lang="en-US" sz="1600" spc="10"/>
              <a:t>e</a:t>
            </a:r>
            <a:r>
              <a:rPr lang="en-US" sz="1600" spc="-45"/>
              <a:t> </a:t>
            </a:r>
            <a:r>
              <a:rPr lang="en-US" sz="1600" spc="10" err="1"/>
              <a:t>g</a:t>
            </a:r>
            <a:r>
              <a:rPr lang="en-US" sz="1600" spc="30" err="1"/>
              <a:t>r</a:t>
            </a:r>
            <a:r>
              <a:rPr lang="en-US" sz="1600" err="1"/>
              <a:t>a</a:t>
            </a:r>
            <a:r>
              <a:rPr lang="en-US" sz="1600" spc="40" err="1"/>
              <a:t>v</a:t>
            </a:r>
            <a:r>
              <a:rPr lang="en-US" sz="1600" spc="-20" err="1"/>
              <a:t>i</a:t>
            </a:r>
            <a:r>
              <a:rPr lang="en-US" sz="1600" spc="-25" err="1"/>
              <a:t>t</a:t>
            </a:r>
            <a:r>
              <a:rPr lang="en-US" sz="1600" spc="10" err="1"/>
              <a:t>é</a:t>
            </a:r>
            <a:endParaRPr lang="en-US" sz="1600"/>
          </a:p>
          <a:p>
            <a:pPr marL="650875">
              <a:lnSpc>
                <a:spcPct val="110000"/>
              </a:lnSpc>
              <a:spcBef>
                <a:spcPts val="315"/>
              </a:spcBef>
              <a:tabLst>
                <a:tab pos="555625" algn="l"/>
              </a:tabLst>
            </a:pPr>
            <a:r>
              <a:rPr lang="en-US" sz="1600" spc="-5"/>
              <a:t>Les</a:t>
            </a:r>
            <a:r>
              <a:rPr lang="en-US" sz="1600" spc="30"/>
              <a:t> </a:t>
            </a:r>
            <a:r>
              <a:rPr lang="en-US" sz="1600" err="1"/>
              <a:t>ondes</a:t>
            </a:r>
            <a:r>
              <a:rPr lang="en-US" sz="1600" spc="-40"/>
              <a:t> </a:t>
            </a:r>
            <a:r>
              <a:rPr lang="en-US" sz="1600" spc="-5" err="1"/>
              <a:t>péristaltiques</a:t>
            </a:r>
            <a:r>
              <a:rPr lang="en-US" sz="1600" spc="30"/>
              <a:t> </a:t>
            </a:r>
            <a:r>
              <a:rPr lang="en-US" sz="1600" spc="-5" err="1"/>
              <a:t>adaptées</a:t>
            </a:r>
            <a:r>
              <a:rPr lang="en-US" sz="1600" spc="35"/>
              <a:t> </a:t>
            </a:r>
            <a:r>
              <a:rPr lang="en-US" sz="1600" spc="10"/>
              <a:t>à</a:t>
            </a:r>
            <a:r>
              <a:rPr lang="en-US" sz="1600" spc="-10"/>
              <a:t> </a:t>
            </a:r>
            <a:r>
              <a:rPr lang="en-US" sz="1600" spc="-5"/>
              <a:t>la</a:t>
            </a:r>
            <a:r>
              <a:rPr lang="en-US" sz="1600" spc="-15"/>
              <a:t> </a:t>
            </a:r>
            <a:r>
              <a:rPr lang="en-US" sz="1600" spc="10" err="1"/>
              <a:t>vitesse</a:t>
            </a:r>
            <a:r>
              <a:rPr lang="en-US" sz="1600" spc="-40"/>
              <a:t> </a:t>
            </a:r>
            <a:r>
              <a:rPr lang="en-US" sz="1600" spc="10"/>
              <a:t>de</a:t>
            </a:r>
            <a:r>
              <a:rPr lang="en-US" sz="1600" spc="-40"/>
              <a:t> </a:t>
            </a:r>
            <a:r>
              <a:rPr lang="en-US" sz="1600" spc="5"/>
              <a:t>formation</a:t>
            </a:r>
            <a:r>
              <a:rPr lang="en-US" sz="1600" spc="-85"/>
              <a:t> </a:t>
            </a:r>
            <a:r>
              <a:rPr lang="en-US" sz="1600" spc="10"/>
              <a:t>de</a:t>
            </a:r>
            <a:r>
              <a:rPr lang="en-US" sz="1600" spc="-35"/>
              <a:t> </a:t>
            </a:r>
            <a:r>
              <a:rPr lang="en-US" sz="1600" spc="5" err="1"/>
              <a:t>l’urine</a:t>
            </a:r>
            <a:endParaRPr lang="en-US" sz="1600" spc="5"/>
          </a:p>
          <a:p>
            <a:pPr marL="12700">
              <a:lnSpc>
                <a:spcPct val="110000"/>
              </a:lnSpc>
              <a:spcBef>
                <a:spcPts val="445"/>
              </a:spcBef>
              <a:tabLst>
                <a:tab pos="231140" algn="l"/>
              </a:tabLst>
            </a:pPr>
            <a:r>
              <a:rPr lang="en-US" sz="1600" spc="5"/>
              <a:t>Distension</a:t>
            </a:r>
            <a:r>
              <a:rPr lang="en-US" sz="1600" spc="-90"/>
              <a:t> </a:t>
            </a:r>
            <a:r>
              <a:rPr lang="en-US" sz="1600" spc="10"/>
              <a:t>de</a:t>
            </a:r>
            <a:r>
              <a:rPr lang="en-US" sz="1600" spc="-40"/>
              <a:t> </a:t>
            </a:r>
            <a:r>
              <a:rPr lang="en-US" sz="1600" err="1"/>
              <a:t>l’uretère</a:t>
            </a:r>
            <a:r>
              <a:rPr lang="en-US" sz="1600" spc="-125"/>
              <a:t> </a:t>
            </a:r>
            <a:r>
              <a:rPr lang="en-US" sz="1600" spc="10"/>
              <a:t>due</a:t>
            </a:r>
            <a:r>
              <a:rPr lang="en-US" sz="1600" spc="-45"/>
              <a:t> </a:t>
            </a:r>
            <a:r>
              <a:rPr lang="en-US" sz="1600" spc="10"/>
              <a:t>à</a:t>
            </a:r>
            <a:r>
              <a:rPr lang="en-US" sz="1600" spc="60"/>
              <a:t> </a:t>
            </a:r>
            <a:r>
              <a:rPr lang="en-US" sz="1600" err="1"/>
              <a:t>l’arrivée</a:t>
            </a:r>
            <a:r>
              <a:rPr lang="en-US" sz="1600" spc="-120"/>
              <a:t> </a:t>
            </a:r>
            <a:r>
              <a:rPr lang="en-US" sz="1600" spc="10"/>
              <a:t>de</a:t>
            </a:r>
            <a:r>
              <a:rPr lang="en-US" sz="1600" spc="-45"/>
              <a:t> </a:t>
            </a:r>
            <a:r>
              <a:rPr lang="en-US" sz="1600" spc="5" err="1"/>
              <a:t>l’urine</a:t>
            </a:r>
            <a:endParaRPr lang="en-US" sz="1600"/>
          </a:p>
          <a:p>
            <a:pPr marL="12700">
              <a:lnSpc>
                <a:spcPct val="110000"/>
              </a:lnSpc>
              <a:spcBef>
                <a:spcPts val="345"/>
              </a:spcBef>
              <a:tabLst>
                <a:tab pos="231140" algn="l"/>
              </a:tabLst>
            </a:pPr>
            <a:r>
              <a:rPr lang="en-US" sz="1600" spc="5"/>
              <a:t>co</a:t>
            </a:r>
            <a:r>
              <a:rPr lang="en-US" sz="1600" spc="10"/>
              <a:t>n</a:t>
            </a:r>
            <a:r>
              <a:rPr lang="en-US" sz="1600" spc="-20"/>
              <a:t>t</a:t>
            </a:r>
            <a:r>
              <a:rPr lang="en-US" sz="1600" spc="30"/>
              <a:t>r</a:t>
            </a:r>
            <a:r>
              <a:rPr lang="en-US" sz="1600"/>
              <a:t>a</a:t>
            </a:r>
            <a:r>
              <a:rPr lang="en-US" sz="1600" spc="10"/>
              <a:t>c</a:t>
            </a:r>
            <a:r>
              <a:rPr lang="en-US" sz="1600" spc="-25"/>
              <a:t>t</a:t>
            </a:r>
            <a:r>
              <a:rPr lang="en-US" sz="1600" spc="-20"/>
              <a:t>i</a:t>
            </a:r>
            <a:r>
              <a:rPr lang="en-US" sz="1600" spc="5"/>
              <a:t>o</a:t>
            </a:r>
            <a:r>
              <a:rPr lang="en-US" sz="1600" spc="10"/>
              <a:t>n</a:t>
            </a:r>
            <a:r>
              <a:rPr lang="en-US" sz="1600" spc="-90"/>
              <a:t> </a:t>
            </a:r>
            <a:r>
              <a:rPr lang="en-US" sz="1600" spc="10"/>
              <a:t>de</a:t>
            </a:r>
            <a:r>
              <a:rPr lang="en-US" sz="1600" spc="25"/>
              <a:t> </a:t>
            </a:r>
            <a:r>
              <a:rPr lang="en-US" sz="1600" spc="-20"/>
              <a:t>l</a:t>
            </a:r>
            <a:r>
              <a:rPr lang="en-US" sz="1600" spc="10"/>
              <a:t>a</a:t>
            </a:r>
            <a:r>
              <a:rPr lang="en-US" sz="1600" spc="-25"/>
              <a:t> </a:t>
            </a:r>
            <a:r>
              <a:rPr lang="en-US" sz="1600" spc="5" err="1"/>
              <a:t>m</a:t>
            </a:r>
            <a:r>
              <a:rPr lang="en-US" sz="1600" spc="10" err="1"/>
              <a:t>u</a:t>
            </a:r>
            <a:r>
              <a:rPr lang="en-US" sz="1600" spc="45" err="1"/>
              <a:t>s</a:t>
            </a:r>
            <a:r>
              <a:rPr lang="en-US" sz="1600" spc="10" err="1"/>
              <a:t>cu</a:t>
            </a:r>
            <a:r>
              <a:rPr lang="en-US" sz="1600" spc="-20" err="1"/>
              <a:t>l</a:t>
            </a:r>
            <a:r>
              <a:rPr lang="en-US" sz="1600" spc="-25" err="1"/>
              <a:t>e</a:t>
            </a:r>
            <a:r>
              <a:rPr lang="en-US" sz="1600" spc="10" err="1"/>
              <a:t>u</a:t>
            </a:r>
            <a:r>
              <a:rPr lang="en-US" sz="1600" spc="45" err="1"/>
              <a:t>s</a:t>
            </a:r>
            <a:r>
              <a:rPr lang="en-US" sz="1600" spc="10" err="1"/>
              <a:t>e</a:t>
            </a:r>
            <a:endParaRPr lang="en-US" sz="1600"/>
          </a:p>
          <a:p>
            <a:pPr marL="12700">
              <a:lnSpc>
                <a:spcPct val="110000"/>
              </a:lnSpc>
              <a:spcBef>
                <a:spcPts val="275"/>
              </a:spcBef>
              <a:tabLst>
                <a:tab pos="231140" algn="l"/>
              </a:tabLst>
            </a:pPr>
            <a:r>
              <a:rPr lang="en-US" sz="1600" spc="10"/>
              <a:t>Propulsion</a:t>
            </a:r>
            <a:r>
              <a:rPr lang="en-US" sz="1600" spc="-90"/>
              <a:t> </a:t>
            </a:r>
            <a:r>
              <a:rPr lang="en-US" sz="1600" spc="10"/>
              <a:t>de</a:t>
            </a:r>
            <a:r>
              <a:rPr lang="en-US" sz="1600" spc="-45"/>
              <a:t> </a:t>
            </a:r>
            <a:r>
              <a:rPr lang="en-US" sz="1600" spc="5" err="1"/>
              <a:t>l’urine</a:t>
            </a:r>
            <a:r>
              <a:rPr lang="en-US" sz="1600" spc="-125"/>
              <a:t> </a:t>
            </a:r>
            <a:r>
              <a:rPr lang="en-US" sz="1600" spc="5"/>
              <a:t>dans</a:t>
            </a:r>
            <a:r>
              <a:rPr lang="en-US" sz="1600" spc="-50"/>
              <a:t> </a:t>
            </a:r>
            <a:r>
              <a:rPr lang="en-US" sz="1600" spc="-5"/>
              <a:t>la</a:t>
            </a:r>
            <a:r>
              <a:rPr lang="en-US" sz="1600" spc="50"/>
              <a:t> </a:t>
            </a:r>
            <a:r>
              <a:rPr lang="en-US" sz="1600" spc="15" err="1"/>
              <a:t>vessie</a:t>
            </a:r>
            <a:endParaRPr lang="en-US" sz="1600"/>
          </a:p>
          <a:p>
            <a:pPr marL="0" marR="0" lvl="0" fontAlgn="auto">
              <a:lnSpc>
                <a:spcPct val="110000"/>
              </a:lnSpc>
              <a:spcBef>
                <a:spcPts val="1000"/>
              </a:spcBef>
              <a:spcAft>
                <a:spcPts val="0"/>
              </a:spcAft>
              <a:buSzTx/>
              <a:tabLst/>
              <a:defRPr/>
            </a:pPr>
            <a:endParaRPr lang="en-US" sz="1600" b="0" i="0" u="none" strike="noStrike" spc="0" normalizeH="0" noProof="0">
              <a:ln>
                <a:noFill/>
              </a:ln>
              <a:uLnTx/>
              <a:uFillTx/>
            </a:endParaRPr>
          </a:p>
          <a:p>
            <a:pPr marL="0">
              <a:lnSpc>
                <a:spcPct val="110000"/>
              </a:lnSpc>
            </a:pPr>
            <a:endParaRPr lang="en-US" sz="1000"/>
          </a:p>
          <a:p>
            <a:pPr marL="0">
              <a:lnSpc>
                <a:spcPct val="110000"/>
              </a:lnSpc>
            </a:pPr>
            <a:endParaRPr lang="en-US" sz="1000"/>
          </a:p>
        </p:txBody>
      </p:sp>
    </p:spTree>
    <p:extLst>
      <p:ext uri="{BB962C8B-B14F-4D97-AF65-F5344CB8AC3E}">
        <p14:creationId xmlns:p14="http://schemas.microsoft.com/office/powerpoint/2010/main" val="5619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DBE1006-E9FA-4D0F-A473-0257B264AD2E}"/>
              </a:ext>
            </a:extLst>
          </p:cNvPr>
          <p:cNvSpPr>
            <a:spLocks noGrp="1"/>
          </p:cNvSpPr>
          <p:nvPr>
            <p:ph type="title"/>
          </p:nvPr>
        </p:nvSpPr>
        <p:spPr>
          <a:xfrm>
            <a:off x="913775" y="233917"/>
            <a:ext cx="10364451" cy="616690"/>
          </a:xfrm>
        </p:spPr>
        <p:txBody>
          <a:bodyPr/>
          <a:lstStyle/>
          <a:p>
            <a:r>
              <a:rPr lang="fr-FR"/>
              <a:t>v. La vessie</a:t>
            </a:r>
          </a:p>
        </p:txBody>
      </p:sp>
      <p:sp>
        <p:nvSpPr>
          <p:cNvPr id="5" name="Espace réservé du contenu 4">
            <a:extLst>
              <a:ext uri="{FF2B5EF4-FFF2-40B4-BE49-F238E27FC236}">
                <a16:creationId xmlns:a16="http://schemas.microsoft.com/office/drawing/2014/main" id="{FC232697-E3BC-47F3-BFF6-08EE3141CE3F}"/>
              </a:ext>
            </a:extLst>
          </p:cNvPr>
          <p:cNvSpPr>
            <a:spLocks noGrp="1"/>
          </p:cNvSpPr>
          <p:nvPr>
            <p:ph sz="quarter" idx="13"/>
          </p:nvPr>
        </p:nvSpPr>
        <p:spPr>
          <a:xfrm>
            <a:off x="-1" y="850606"/>
            <a:ext cx="6337005" cy="6007394"/>
          </a:xfrm>
        </p:spPr>
        <p:txBody>
          <a:bodyPr>
            <a:normAutofit/>
          </a:bodyPr>
          <a:lstStyle/>
          <a:p>
            <a:pPr marL="0" indent="0">
              <a:buNone/>
            </a:pPr>
            <a:r>
              <a:rPr lang="fr-FR"/>
              <a:t> </a:t>
            </a:r>
            <a:endParaRPr lang="fr-FR" sz="4000"/>
          </a:p>
          <a:p>
            <a:pPr marL="260350" marR="684530" lvl="0" indent="-248285" algn="l" defTabSz="914400" rtl="0" eaLnBrk="1" fontAlgn="auto" latinLnBrk="0" hangingPunct="1">
              <a:lnSpc>
                <a:spcPct val="105000"/>
              </a:lnSpc>
              <a:spcBef>
                <a:spcPts val="35"/>
              </a:spcBef>
              <a:spcAft>
                <a:spcPts val="0"/>
              </a:spcAft>
              <a:buClr>
                <a:srgbClr val="9F4DA2"/>
              </a:buClr>
              <a:buSzTx/>
              <a:buFont typeface="Georgia"/>
              <a:buChar char="•"/>
              <a:tabLst>
                <a:tab pos="260350" algn="l"/>
                <a:tab pos="260985" algn="l"/>
              </a:tabLst>
              <a:defRPr/>
            </a:pPr>
            <a:r>
              <a:rPr kumimoji="0" lang="fr-FR" b="0" i="0" u="none" strike="noStrike" kern="1200" cap="all" spc="0" normalizeH="0" baseline="0" noProof="0">
                <a:ln>
                  <a:noFill/>
                </a:ln>
                <a:solidFill>
                  <a:prstClr val="black"/>
                </a:solidFill>
                <a:effectLst/>
                <a:uLnTx/>
                <a:uFillTx/>
                <a:latin typeface="Tw Cen MT" panose="020B0602020104020603"/>
                <a:ea typeface="+mn-ea"/>
                <a:cs typeface="+mn-cs"/>
              </a:rPr>
              <a:t>La vessie = un sac musculaire lisse et contractile </a:t>
            </a:r>
            <a:r>
              <a:rPr kumimoji="0" lang="fr-FR" b="0" i="0" u="none" strike="noStrike" kern="1200" cap="none" spc="-10" normalizeH="0" baseline="0" noProof="0">
                <a:ln>
                  <a:noFill/>
                </a:ln>
                <a:solidFill>
                  <a:prstClr val="black"/>
                </a:solidFill>
                <a:effectLst/>
                <a:uLnTx/>
                <a:uFillTx/>
                <a:latin typeface="Calibri"/>
                <a:ea typeface="+mn-ea"/>
                <a:cs typeface="Calibri"/>
              </a:rPr>
              <a:t>derrière</a:t>
            </a:r>
            <a:r>
              <a:rPr kumimoji="0" lang="fr-FR" b="0" i="0" u="none" strike="noStrike" kern="1200" cap="none" spc="21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la </a:t>
            </a:r>
            <a:r>
              <a:rPr kumimoji="0" lang="fr-FR" b="0" i="0" u="none" strike="noStrike" kern="1200" cap="none" spc="-335" normalizeH="0" baseline="0" noProof="0">
                <a:ln>
                  <a:noFill/>
                </a:ln>
                <a:solidFill>
                  <a:prstClr val="black"/>
                </a:solidFill>
                <a:effectLst/>
                <a:uLnTx/>
                <a:uFillTx/>
                <a:latin typeface="Calibri"/>
                <a:ea typeface="+mn-ea"/>
                <a:cs typeface="Calibri"/>
              </a:rPr>
              <a:t> </a:t>
            </a:r>
            <a:r>
              <a:rPr kumimoji="0" lang="fr-FR" b="0" i="0" u="none" strike="noStrike" kern="1200" cap="none" spc="15" normalizeH="0" baseline="0" noProof="0">
                <a:ln>
                  <a:noFill/>
                </a:ln>
                <a:solidFill>
                  <a:prstClr val="black"/>
                </a:solidFill>
                <a:effectLst/>
                <a:uLnTx/>
                <a:uFillTx/>
                <a:latin typeface="Calibri"/>
                <a:ea typeface="+mn-ea"/>
                <a:cs typeface="Calibri"/>
              </a:rPr>
              <a:t>symphyse</a:t>
            </a:r>
            <a:r>
              <a:rPr kumimoji="0" lang="fr-FR" b="0" i="0" u="none" strike="noStrike" kern="1200" cap="none" spc="-15"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pubienne</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260350" marR="0" lvl="0" indent="-248285" algn="l" defTabSz="914400" rtl="0" eaLnBrk="1" fontAlgn="auto" latinLnBrk="0" hangingPunct="1">
              <a:lnSpc>
                <a:spcPct val="100000"/>
              </a:lnSpc>
              <a:spcBef>
                <a:spcPts val="315"/>
              </a:spcBef>
              <a:spcAft>
                <a:spcPts val="0"/>
              </a:spcAft>
              <a:buClr>
                <a:srgbClr val="9F4DA2"/>
              </a:buClr>
              <a:buSzTx/>
              <a:buFont typeface="Georgia"/>
              <a:buChar char="•"/>
              <a:tabLst>
                <a:tab pos="260350" algn="l"/>
                <a:tab pos="260985" algn="l"/>
              </a:tabLst>
              <a:defRPr/>
            </a:pPr>
            <a:r>
              <a:rPr kumimoji="0" lang="fr-FR" b="0" i="0" u="none" strike="noStrike" kern="1200" cap="none" spc="-10" normalizeH="0" baseline="0" noProof="0">
                <a:ln>
                  <a:noFill/>
                </a:ln>
                <a:solidFill>
                  <a:prstClr val="black"/>
                </a:solidFill>
                <a:effectLst/>
                <a:uLnTx/>
                <a:uFillTx/>
                <a:latin typeface="Calibri"/>
                <a:ea typeface="+mn-ea"/>
                <a:cs typeface="Calibri"/>
              </a:rPr>
              <a:t>Réservoir</a:t>
            </a:r>
            <a:r>
              <a:rPr kumimoji="0" lang="fr-FR" b="0" i="0" u="none" strike="noStrike" kern="1200" cap="none" spc="295"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qui</a:t>
            </a:r>
            <a:r>
              <a:rPr kumimoji="0" lang="fr-FR" b="0" i="0" u="none" strike="noStrike" kern="1200" cap="none" spc="30"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stocke</a:t>
            </a:r>
            <a:r>
              <a:rPr kumimoji="0" lang="fr-FR" b="0" i="0" u="none" strike="noStrike" kern="1200" cap="none" spc="-10"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l’urine</a:t>
            </a:r>
            <a:r>
              <a:rPr kumimoji="0" lang="fr-FR" b="0" i="0" u="none" strike="noStrike" kern="1200" cap="none" spc="60"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entre</a:t>
            </a:r>
            <a:r>
              <a:rPr kumimoji="0" lang="fr-FR" b="0" i="0" u="none" strike="noStrike" kern="1200" cap="none" spc="140"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2</a:t>
            </a:r>
            <a:r>
              <a:rPr kumimoji="0" lang="fr-FR" b="0" i="0" u="none" strike="noStrike" kern="1200" cap="none" spc="50"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mictions</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307975" marR="0" lvl="0" indent="0" algn="l" defTabSz="914400" rtl="0" eaLnBrk="1" fontAlgn="auto" latinLnBrk="0" hangingPunct="1">
              <a:lnSpc>
                <a:spcPct val="100000"/>
              </a:lnSpc>
              <a:spcBef>
                <a:spcPts val="395"/>
              </a:spcBef>
              <a:spcAft>
                <a:spcPts val="0"/>
              </a:spcAft>
              <a:buClrTx/>
              <a:buSzTx/>
              <a:buFontTx/>
              <a:buNone/>
              <a:tabLst>
                <a:tab pos="555625" algn="l"/>
              </a:tabLst>
              <a:defRPr/>
            </a:pPr>
            <a:r>
              <a:rPr kumimoji="0" lang="fr-FR" b="0" i="0" u="none" strike="noStrike" kern="1200" cap="none" spc="5" normalizeH="0" baseline="0" noProof="0">
                <a:ln>
                  <a:noFill/>
                </a:ln>
                <a:solidFill>
                  <a:prstClr val="black"/>
                </a:solidFill>
                <a:effectLst/>
                <a:uLnTx/>
                <a:uFillTx/>
                <a:latin typeface="Georgia"/>
                <a:ea typeface="+mn-ea"/>
                <a:cs typeface="Georgia"/>
              </a:rPr>
              <a:t>▫	</a:t>
            </a:r>
            <a:r>
              <a:rPr kumimoji="0" lang="fr-FR" b="0" i="0" u="none" strike="noStrike" kern="1200" cap="none" spc="10" normalizeH="0" baseline="0" noProof="0">
                <a:ln>
                  <a:noFill/>
                </a:ln>
                <a:solidFill>
                  <a:prstClr val="black"/>
                </a:solidFill>
                <a:effectLst/>
                <a:uLnTx/>
                <a:uFillTx/>
                <a:latin typeface="Calibri"/>
                <a:ea typeface="+mn-ea"/>
                <a:cs typeface="Calibri"/>
              </a:rPr>
              <a:t>Position</a:t>
            </a:r>
            <a:r>
              <a:rPr kumimoji="0" lang="fr-FR" b="0" i="0" u="none" strike="noStrike" kern="1200" cap="none" spc="5"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rétropéritonéale</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307975" marR="0" lvl="0" indent="0" algn="l" defTabSz="914400" rtl="0" eaLnBrk="1" fontAlgn="auto" latinLnBrk="0" hangingPunct="1">
              <a:lnSpc>
                <a:spcPct val="100000"/>
              </a:lnSpc>
              <a:spcBef>
                <a:spcPts val="315"/>
              </a:spcBef>
              <a:spcAft>
                <a:spcPts val="0"/>
              </a:spcAft>
              <a:buClrTx/>
              <a:buSzTx/>
              <a:buFontTx/>
              <a:buNone/>
              <a:tabLst>
                <a:tab pos="555625" algn="l"/>
              </a:tabLst>
              <a:defRPr/>
            </a:pPr>
            <a:r>
              <a:rPr kumimoji="0" lang="fr-FR" b="0" i="0" u="none" strike="noStrike" kern="1200" cap="none" spc="5" normalizeH="0" baseline="0" noProof="0">
                <a:ln>
                  <a:noFill/>
                </a:ln>
                <a:solidFill>
                  <a:prstClr val="black"/>
                </a:solidFill>
                <a:effectLst/>
                <a:uLnTx/>
                <a:uFillTx/>
                <a:latin typeface="Georgia"/>
                <a:ea typeface="+mn-ea"/>
                <a:cs typeface="Georgia"/>
              </a:rPr>
              <a:t>▫	</a:t>
            </a:r>
            <a:r>
              <a:rPr kumimoji="0" lang="fr-FR" b="0" i="0" u="none" strike="noStrike" kern="1200" cap="none" spc="10" normalizeH="0" baseline="0" noProof="0">
                <a:ln>
                  <a:noFill/>
                </a:ln>
                <a:solidFill>
                  <a:prstClr val="black"/>
                </a:solidFill>
                <a:effectLst/>
                <a:uLnTx/>
                <a:uFillTx/>
                <a:latin typeface="Calibri"/>
                <a:ea typeface="+mn-ea"/>
                <a:cs typeface="Calibri"/>
              </a:rPr>
              <a:t>3</a:t>
            </a:r>
            <a:r>
              <a:rPr kumimoji="0" lang="fr-FR" b="0" i="0" u="none" strike="noStrike" kern="1200" cap="none" spc="20"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orifices</a:t>
            </a:r>
            <a:r>
              <a:rPr kumimoji="0" lang="fr-FR" b="0" i="0" u="none" strike="noStrike" kern="1200" cap="none" spc="60"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603885" marR="0" lvl="0" indent="0" algn="l" defTabSz="914400" rtl="0" eaLnBrk="1" fontAlgn="auto" latinLnBrk="0" hangingPunct="1">
              <a:lnSpc>
                <a:spcPct val="100000"/>
              </a:lnSpc>
              <a:spcBef>
                <a:spcPts val="320"/>
              </a:spcBef>
              <a:spcAft>
                <a:spcPts val="0"/>
              </a:spcAft>
              <a:buClrTx/>
              <a:buSzTx/>
              <a:buFontTx/>
              <a:buNone/>
              <a:tabLst>
                <a:tab pos="822325" algn="l"/>
              </a:tabLst>
              <a:defRPr/>
            </a:pPr>
            <a:r>
              <a:rPr kumimoji="0" lang="fr-FR" b="0" i="0" u="none" strike="noStrike" kern="1200" cap="none" spc="-260" normalizeH="0" baseline="0" noProof="0">
                <a:ln>
                  <a:noFill/>
                </a:ln>
                <a:solidFill>
                  <a:prstClr val="black"/>
                </a:solidFill>
                <a:effectLst/>
                <a:uLnTx/>
                <a:uFillTx/>
                <a:latin typeface="Microsoft Sans Serif"/>
                <a:ea typeface="+mn-ea"/>
                <a:cs typeface="Microsoft Sans Serif"/>
              </a:rPr>
              <a:t>🞄	</a:t>
            </a:r>
            <a:r>
              <a:rPr kumimoji="0" lang="fr-FR" b="0" i="0" u="none" strike="noStrike" kern="1200" cap="none" spc="10" normalizeH="0" baseline="0" noProof="0">
                <a:ln>
                  <a:noFill/>
                </a:ln>
                <a:solidFill>
                  <a:prstClr val="black"/>
                </a:solidFill>
                <a:effectLst/>
                <a:uLnTx/>
                <a:uFillTx/>
                <a:latin typeface="Calibri"/>
                <a:ea typeface="+mn-ea"/>
                <a:cs typeface="Calibri"/>
              </a:rPr>
              <a:t>2</a:t>
            </a:r>
            <a:r>
              <a:rPr kumimoji="0" lang="fr-FR" b="0" i="0" u="none" strike="noStrike" kern="1200" cap="none" spc="-10"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orifices</a:t>
            </a:r>
            <a:r>
              <a:rPr kumimoji="0" lang="fr-FR" b="0" i="0" u="none" strike="noStrike" kern="1200" cap="none" spc="-65"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des</a:t>
            </a:r>
            <a:r>
              <a:rPr kumimoji="0" lang="fr-FR" b="0" i="0" u="none" strike="noStrike" kern="1200" cap="none" spc="5"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uretères</a:t>
            </a:r>
          </a:p>
          <a:p>
            <a:pPr marL="603885" marR="0" lvl="0" indent="0" algn="l" defTabSz="914400" rtl="0" eaLnBrk="1" fontAlgn="auto" latinLnBrk="0" hangingPunct="1">
              <a:lnSpc>
                <a:spcPct val="100000"/>
              </a:lnSpc>
              <a:spcBef>
                <a:spcPts val="350"/>
              </a:spcBef>
              <a:spcAft>
                <a:spcPts val="0"/>
              </a:spcAft>
              <a:buClrTx/>
              <a:buSzTx/>
              <a:buFontTx/>
              <a:buNone/>
              <a:tabLst>
                <a:tab pos="822325" algn="l"/>
              </a:tabLst>
              <a:defRPr/>
            </a:pPr>
            <a:r>
              <a:rPr kumimoji="0" lang="fr-FR" b="0" i="0" u="none" strike="noStrike" kern="1200" cap="none" spc="-260" normalizeH="0" baseline="0" noProof="0">
                <a:ln>
                  <a:noFill/>
                </a:ln>
                <a:solidFill>
                  <a:prstClr val="black"/>
                </a:solidFill>
                <a:effectLst/>
                <a:uLnTx/>
                <a:uFillTx/>
                <a:latin typeface="Microsoft Sans Serif"/>
                <a:ea typeface="+mn-ea"/>
                <a:cs typeface="Microsoft Sans Serif"/>
              </a:rPr>
              <a:t>🞄	</a:t>
            </a:r>
            <a:r>
              <a:rPr kumimoji="0" lang="fr-FR" b="0" i="0" u="none" strike="noStrike" kern="1200" cap="none" spc="10" normalizeH="0" baseline="0" noProof="0">
                <a:ln>
                  <a:noFill/>
                </a:ln>
                <a:solidFill>
                  <a:prstClr val="black"/>
                </a:solidFill>
                <a:effectLst/>
                <a:uLnTx/>
                <a:uFillTx/>
                <a:latin typeface="Calibri"/>
                <a:ea typeface="+mn-ea"/>
                <a:cs typeface="Calibri"/>
              </a:rPr>
              <a:t>1</a:t>
            </a:r>
            <a:r>
              <a:rPr kumimoji="0" lang="fr-FR" b="0" i="0" u="none" strike="noStrike" kern="1200" cap="none" spc="-10"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orifice</a:t>
            </a:r>
            <a:r>
              <a:rPr kumimoji="0" lang="fr-FR" b="0" i="0" u="none" strike="noStrike" kern="1200" cap="none" spc="-6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de</a:t>
            </a:r>
            <a:r>
              <a:rPr kumimoji="0" lang="fr-FR" b="0" i="0" u="none" strike="noStrike" kern="1200" cap="none" spc="-65"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l’urètre</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40"/>
              </a:spcBef>
              <a:spcAft>
                <a:spcPts val="0"/>
              </a:spcAft>
              <a:buClrTx/>
              <a:buSzTx/>
              <a:buFontTx/>
              <a:buNone/>
              <a:tabLst/>
              <a:defRPr/>
            </a:pP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307975" marR="0" lvl="0" indent="0" algn="l" defTabSz="914400" rtl="0" eaLnBrk="1" fontAlgn="auto" latinLnBrk="0" hangingPunct="1">
              <a:lnSpc>
                <a:spcPct val="100000"/>
              </a:lnSpc>
              <a:spcBef>
                <a:spcPts val="0"/>
              </a:spcBef>
              <a:spcAft>
                <a:spcPts val="0"/>
              </a:spcAft>
              <a:buClrTx/>
              <a:buSzTx/>
              <a:buFontTx/>
              <a:buNone/>
              <a:tabLst>
                <a:tab pos="555625" algn="l"/>
              </a:tabLst>
              <a:defRPr/>
            </a:pPr>
            <a:r>
              <a:rPr kumimoji="0" lang="fr-FR" b="0" i="0" u="none" strike="noStrike" kern="1200" cap="none" spc="5" normalizeH="0" baseline="0" noProof="0">
                <a:ln>
                  <a:noFill/>
                </a:ln>
                <a:solidFill>
                  <a:prstClr val="black"/>
                </a:solidFill>
                <a:effectLst/>
                <a:uLnTx/>
                <a:uFillTx/>
                <a:latin typeface="Georgia"/>
                <a:ea typeface="+mn-ea"/>
                <a:cs typeface="Georgia"/>
              </a:rPr>
              <a:t>▫	</a:t>
            </a:r>
            <a:r>
              <a:rPr kumimoji="0" lang="fr-FR" b="0" i="0" u="none" strike="noStrike" kern="1200" cap="none" spc="5" normalizeH="0" baseline="0" noProof="0">
                <a:ln>
                  <a:noFill/>
                </a:ln>
                <a:solidFill>
                  <a:prstClr val="black"/>
                </a:solidFill>
                <a:effectLst/>
                <a:uLnTx/>
                <a:uFillTx/>
                <a:latin typeface="Calibri"/>
                <a:ea typeface="+mn-ea"/>
                <a:cs typeface="Calibri"/>
              </a:rPr>
              <a:t>Paroi </a:t>
            </a:r>
            <a:r>
              <a:rPr kumimoji="0" lang="fr-FR" b="0" i="0" u="none" strike="noStrike" kern="1200" cap="none" spc="10" normalizeH="0" baseline="0" noProof="0">
                <a:ln>
                  <a:noFill/>
                </a:ln>
                <a:solidFill>
                  <a:prstClr val="black"/>
                </a:solidFill>
                <a:effectLst/>
                <a:uLnTx/>
                <a:uFillTx/>
                <a:latin typeface="Calibri"/>
                <a:ea typeface="+mn-ea"/>
                <a:cs typeface="Calibri"/>
              </a:rPr>
              <a:t>=</a:t>
            </a:r>
            <a:r>
              <a:rPr kumimoji="0" lang="fr-FR" b="0" i="0" u="none" strike="noStrike" kern="1200" cap="none" spc="-2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3</a:t>
            </a:r>
            <a:r>
              <a:rPr kumimoji="0" lang="fr-FR" b="0" i="0" u="none" strike="noStrike" kern="1200" cap="none" spc="30"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couches</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603885" marR="0" lvl="0" indent="0" algn="l" defTabSz="914400" rtl="0" eaLnBrk="1" fontAlgn="auto" latinLnBrk="0" hangingPunct="1">
              <a:lnSpc>
                <a:spcPct val="100000"/>
              </a:lnSpc>
              <a:spcBef>
                <a:spcPts val="315"/>
              </a:spcBef>
              <a:spcAft>
                <a:spcPts val="0"/>
              </a:spcAft>
              <a:buClrTx/>
              <a:buSzTx/>
              <a:buFontTx/>
              <a:buNone/>
              <a:tabLst>
                <a:tab pos="822325" algn="l"/>
              </a:tabLst>
              <a:defRPr/>
            </a:pPr>
            <a:r>
              <a:rPr kumimoji="0" lang="fr-FR" b="0" i="0" u="none" strike="noStrike" kern="1200" cap="none" spc="-885" normalizeH="0" baseline="0" noProof="0">
                <a:ln>
                  <a:noFill/>
                </a:ln>
                <a:solidFill>
                  <a:prstClr val="black"/>
                </a:solidFill>
                <a:effectLst/>
                <a:uLnTx/>
                <a:uFillTx/>
                <a:latin typeface="Microsoft Sans Serif"/>
                <a:ea typeface="+mn-ea"/>
                <a:cs typeface="Microsoft Sans Serif"/>
              </a:rPr>
              <a:t>🞄	</a:t>
            </a:r>
            <a:r>
              <a:rPr kumimoji="0" lang="fr-FR" b="0" i="0" u="none" strike="noStrike" kern="1200" cap="none" spc="0" normalizeH="0" baseline="0" noProof="0">
                <a:ln>
                  <a:noFill/>
                </a:ln>
                <a:solidFill>
                  <a:prstClr val="black"/>
                </a:solidFill>
                <a:effectLst/>
                <a:uLnTx/>
                <a:uFillTx/>
                <a:latin typeface="Calibri"/>
                <a:ea typeface="+mn-ea"/>
                <a:cs typeface="Calibri"/>
              </a:rPr>
              <a:t>M</a:t>
            </a:r>
            <a:r>
              <a:rPr kumimoji="0" lang="fr-FR" b="0" i="0" u="none" strike="noStrike" kern="1200" cap="none" spc="5" normalizeH="0" baseline="0" noProof="0">
                <a:ln>
                  <a:noFill/>
                </a:ln>
                <a:solidFill>
                  <a:prstClr val="black"/>
                </a:solidFill>
                <a:effectLst/>
                <a:uLnTx/>
                <a:uFillTx/>
                <a:latin typeface="Calibri"/>
                <a:ea typeface="+mn-ea"/>
                <a:cs typeface="Calibri"/>
              </a:rPr>
              <a:t>u</a:t>
            </a:r>
            <a:r>
              <a:rPr kumimoji="0" lang="fr-FR" b="0" i="0" u="none" strike="noStrike" kern="1200" cap="none" spc="10" normalizeH="0" baseline="0" noProof="0">
                <a:ln>
                  <a:noFill/>
                </a:ln>
                <a:solidFill>
                  <a:prstClr val="black"/>
                </a:solidFill>
                <a:effectLst/>
                <a:uLnTx/>
                <a:uFillTx/>
                <a:latin typeface="Calibri"/>
                <a:ea typeface="+mn-ea"/>
                <a:cs typeface="Calibri"/>
              </a:rPr>
              <a:t>q</a:t>
            </a:r>
            <a:r>
              <a:rPr kumimoji="0" lang="fr-FR" b="0" i="0" u="none" strike="noStrike" kern="1200" cap="none" spc="5" normalizeH="0" baseline="0" noProof="0">
                <a:ln>
                  <a:noFill/>
                </a:ln>
                <a:solidFill>
                  <a:prstClr val="black"/>
                </a:solidFill>
                <a:effectLst/>
                <a:uLnTx/>
                <a:uFillTx/>
                <a:latin typeface="Calibri"/>
                <a:ea typeface="+mn-ea"/>
                <a:cs typeface="Calibri"/>
              </a:rPr>
              <a:t>u</a:t>
            </a:r>
            <a:r>
              <a:rPr kumimoji="0" lang="fr-FR" b="0" i="0" u="none" strike="noStrike" kern="1200" cap="none" spc="-25" normalizeH="0" baseline="0" noProof="0">
                <a:ln>
                  <a:noFill/>
                </a:ln>
                <a:solidFill>
                  <a:prstClr val="black"/>
                </a:solidFill>
                <a:effectLst/>
                <a:uLnTx/>
                <a:uFillTx/>
                <a:latin typeface="Calibri"/>
                <a:ea typeface="+mn-ea"/>
                <a:cs typeface="Calibri"/>
              </a:rPr>
              <a:t>e</a:t>
            </a:r>
            <a:r>
              <a:rPr kumimoji="0" lang="fr-FR" b="0" i="0" u="none" strike="noStrike" kern="1200" cap="none" spc="5" normalizeH="0" baseline="0" noProof="0">
                <a:ln>
                  <a:noFill/>
                </a:ln>
                <a:solidFill>
                  <a:prstClr val="black"/>
                </a:solidFill>
                <a:effectLst/>
                <a:uLnTx/>
                <a:uFillTx/>
                <a:latin typeface="Calibri"/>
                <a:ea typeface="+mn-ea"/>
                <a:cs typeface="Calibri"/>
              </a:rPr>
              <a:t>u</a:t>
            </a:r>
            <a:r>
              <a:rPr kumimoji="0" lang="fr-FR" b="0" i="0" u="none" strike="noStrike" kern="1200" cap="none" spc="55" normalizeH="0" baseline="0" noProof="0">
                <a:ln>
                  <a:noFill/>
                </a:ln>
                <a:solidFill>
                  <a:prstClr val="black"/>
                </a:solidFill>
                <a:effectLst/>
                <a:uLnTx/>
                <a:uFillTx/>
                <a:latin typeface="Calibri"/>
                <a:ea typeface="+mn-ea"/>
                <a:cs typeface="Calibri"/>
              </a:rPr>
              <a:t>s</a:t>
            </a:r>
            <a:r>
              <a:rPr kumimoji="0" lang="fr-FR" b="0" i="0" u="none" strike="noStrike" kern="1200" cap="none" spc="10" normalizeH="0" baseline="0" noProof="0">
                <a:ln>
                  <a:noFill/>
                </a:ln>
                <a:solidFill>
                  <a:prstClr val="black"/>
                </a:solidFill>
                <a:effectLst/>
                <a:uLnTx/>
                <a:uFillTx/>
                <a:latin typeface="Calibri"/>
                <a:ea typeface="+mn-ea"/>
                <a:cs typeface="Calibri"/>
              </a:rPr>
              <a:t>e</a:t>
            </a:r>
            <a:r>
              <a:rPr kumimoji="0" lang="fr-FR" b="0" i="0" u="none" strike="noStrike" kern="1200" cap="none" spc="-125" normalizeH="0" baseline="0" noProof="0">
                <a:ln>
                  <a:noFill/>
                </a:ln>
                <a:solidFill>
                  <a:prstClr val="black"/>
                </a:solidFill>
                <a:effectLst/>
                <a:uLnTx/>
                <a:uFillTx/>
                <a:latin typeface="Calibri"/>
                <a:ea typeface="+mn-ea"/>
                <a:cs typeface="Calibri"/>
              </a:rPr>
              <a:t> </a:t>
            </a:r>
            <a:r>
              <a:rPr kumimoji="0" lang="fr-FR" b="0" i="0" u="none" strike="noStrike" kern="1200" cap="none" spc="20" normalizeH="0" baseline="0" noProof="0">
                <a:ln>
                  <a:noFill/>
                </a:ln>
                <a:solidFill>
                  <a:prstClr val="black"/>
                </a:solidFill>
                <a:effectLst/>
                <a:uLnTx/>
                <a:uFillTx/>
                <a:latin typeface="Calibri"/>
                <a:ea typeface="+mn-ea"/>
                <a:cs typeface="Calibri"/>
              </a:rPr>
              <a:t>(</a:t>
            </a:r>
            <a:r>
              <a:rPr kumimoji="0" lang="fr-FR" b="0" i="0" u="none" strike="noStrike" kern="1200" cap="none" spc="10" normalizeH="0" baseline="0" noProof="0">
                <a:ln>
                  <a:noFill/>
                </a:ln>
                <a:solidFill>
                  <a:prstClr val="black"/>
                </a:solidFill>
                <a:effectLst/>
                <a:uLnTx/>
                <a:uFillTx/>
                <a:latin typeface="Calibri"/>
                <a:ea typeface="+mn-ea"/>
                <a:cs typeface="Calibri"/>
              </a:rPr>
              <a:t>couche</a:t>
            </a:r>
            <a:r>
              <a:rPr kumimoji="0" lang="fr-FR" b="0" i="0" u="none" strike="noStrike" kern="1200" cap="none" spc="-70" normalizeH="0" baseline="0" noProof="0">
                <a:ln>
                  <a:noFill/>
                </a:ln>
                <a:solidFill>
                  <a:prstClr val="black"/>
                </a:solidFill>
                <a:effectLst/>
                <a:uLnTx/>
                <a:uFillTx/>
                <a:latin typeface="Calibri"/>
                <a:ea typeface="+mn-ea"/>
                <a:cs typeface="Calibri"/>
              </a:rPr>
              <a:t> </a:t>
            </a:r>
            <a:r>
              <a:rPr kumimoji="0" lang="fr-FR" b="0" i="0" u="none" strike="noStrike" kern="1200" cap="none" spc="-25" normalizeH="0" baseline="0" noProof="0">
                <a:ln>
                  <a:noFill/>
                </a:ln>
                <a:solidFill>
                  <a:prstClr val="black"/>
                </a:solidFill>
                <a:effectLst/>
                <a:uLnTx/>
                <a:uFillTx/>
                <a:latin typeface="Calibri"/>
                <a:ea typeface="+mn-ea"/>
                <a:cs typeface="Calibri"/>
              </a:rPr>
              <a:t>i</a:t>
            </a:r>
            <a:r>
              <a:rPr kumimoji="0" lang="fr-FR" b="0" i="0" u="none" strike="noStrike" kern="1200" cap="none" spc="5" normalizeH="0" baseline="0" noProof="0">
                <a:ln>
                  <a:noFill/>
                </a:ln>
                <a:solidFill>
                  <a:prstClr val="black"/>
                </a:solidFill>
                <a:effectLst/>
                <a:uLnTx/>
                <a:uFillTx/>
                <a:latin typeface="Calibri"/>
                <a:ea typeface="+mn-ea"/>
                <a:cs typeface="Calibri"/>
              </a:rPr>
              <a:t>n</a:t>
            </a:r>
            <a:r>
              <a:rPr kumimoji="0" lang="fr-FR" b="0" i="0" u="none" strike="noStrike" kern="1200" cap="none" spc="-20" normalizeH="0" baseline="0" noProof="0">
                <a:ln>
                  <a:noFill/>
                </a:ln>
                <a:solidFill>
                  <a:prstClr val="black"/>
                </a:solidFill>
                <a:effectLst/>
                <a:uLnTx/>
                <a:uFillTx/>
                <a:latin typeface="Calibri"/>
                <a:ea typeface="+mn-ea"/>
                <a:cs typeface="Calibri"/>
              </a:rPr>
              <a:t>t</a:t>
            </a:r>
            <a:r>
              <a:rPr kumimoji="0" lang="fr-FR" b="0" i="0" u="none" strike="noStrike" kern="1200" cap="none" spc="-25" normalizeH="0" baseline="0" noProof="0">
                <a:ln>
                  <a:noFill/>
                </a:ln>
                <a:solidFill>
                  <a:prstClr val="black"/>
                </a:solidFill>
                <a:effectLst/>
                <a:uLnTx/>
                <a:uFillTx/>
                <a:latin typeface="Calibri"/>
                <a:ea typeface="+mn-ea"/>
                <a:cs typeface="Calibri"/>
              </a:rPr>
              <a:t>e</a:t>
            </a:r>
            <a:r>
              <a:rPr kumimoji="0" lang="fr-FR" b="0" i="0" u="none" strike="noStrike" kern="1200" cap="none" spc="30" normalizeH="0" baseline="0" noProof="0">
                <a:ln>
                  <a:noFill/>
                </a:ln>
                <a:solidFill>
                  <a:prstClr val="black"/>
                </a:solidFill>
                <a:effectLst/>
                <a:uLnTx/>
                <a:uFillTx/>
                <a:latin typeface="Calibri"/>
                <a:ea typeface="+mn-ea"/>
                <a:cs typeface="Calibri"/>
              </a:rPr>
              <a:t>r</a:t>
            </a:r>
            <a:r>
              <a:rPr kumimoji="0" lang="fr-FR" b="0" i="0" u="none" strike="noStrike" kern="1200" cap="none" spc="5" normalizeH="0" baseline="0" noProof="0">
                <a:ln>
                  <a:noFill/>
                </a:ln>
                <a:solidFill>
                  <a:prstClr val="black"/>
                </a:solidFill>
                <a:effectLst/>
                <a:uLnTx/>
                <a:uFillTx/>
                <a:latin typeface="Calibri"/>
                <a:ea typeface="+mn-ea"/>
                <a:cs typeface="Calibri"/>
              </a:rPr>
              <a:t>n</a:t>
            </a:r>
            <a:r>
              <a:rPr kumimoji="0" lang="fr-FR" b="0" i="0" u="none" strike="noStrike" kern="1200" cap="none" spc="-25" normalizeH="0" baseline="0" noProof="0">
                <a:ln>
                  <a:noFill/>
                </a:ln>
                <a:solidFill>
                  <a:prstClr val="black"/>
                </a:solidFill>
                <a:effectLst/>
                <a:uLnTx/>
                <a:uFillTx/>
                <a:latin typeface="Calibri"/>
                <a:ea typeface="+mn-ea"/>
                <a:cs typeface="Calibri"/>
              </a:rPr>
              <a:t>e</a:t>
            </a:r>
            <a:r>
              <a:rPr kumimoji="0" lang="fr-FR" b="0" i="0" u="none" strike="noStrike" kern="1200" cap="none" spc="5" normalizeH="0" baseline="0" noProof="0">
                <a:ln>
                  <a:noFill/>
                </a:ln>
                <a:solidFill>
                  <a:prstClr val="black"/>
                </a:solidFill>
                <a:effectLst/>
                <a:uLnTx/>
                <a:uFillTx/>
                <a:latin typeface="Calibri"/>
                <a:ea typeface="+mn-ea"/>
                <a:cs typeface="Calibri"/>
              </a:rPr>
              <a:t>)</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603885" marR="0" lvl="0" indent="0" algn="l" defTabSz="914400" rtl="0" eaLnBrk="1" fontAlgn="auto" latinLnBrk="0" hangingPunct="1">
              <a:lnSpc>
                <a:spcPct val="100000"/>
              </a:lnSpc>
              <a:spcBef>
                <a:spcPts val="350"/>
              </a:spcBef>
              <a:spcAft>
                <a:spcPts val="0"/>
              </a:spcAft>
              <a:buClrTx/>
              <a:buSzTx/>
              <a:buFontTx/>
              <a:buNone/>
              <a:tabLst>
                <a:tab pos="822325" algn="l"/>
              </a:tabLst>
              <a:defRPr/>
            </a:pPr>
            <a:r>
              <a:rPr kumimoji="0" lang="fr-FR" b="0" i="0" u="none" strike="noStrike" kern="1200" cap="none" spc="-885" normalizeH="0" baseline="0" noProof="0">
                <a:ln>
                  <a:noFill/>
                </a:ln>
                <a:solidFill>
                  <a:prstClr val="black"/>
                </a:solidFill>
                <a:effectLst/>
                <a:uLnTx/>
                <a:uFillTx/>
                <a:latin typeface="Microsoft Sans Serif"/>
                <a:ea typeface="+mn-ea"/>
                <a:cs typeface="Microsoft Sans Serif"/>
              </a:rPr>
              <a:t>🞄	</a:t>
            </a:r>
            <a:r>
              <a:rPr kumimoji="0" lang="fr-FR" b="0" i="0" u="none" strike="noStrike" kern="1200" cap="none" spc="0" normalizeH="0" baseline="0" noProof="0">
                <a:ln>
                  <a:noFill/>
                </a:ln>
                <a:solidFill>
                  <a:prstClr val="black"/>
                </a:solidFill>
                <a:effectLst/>
                <a:uLnTx/>
                <a:uFillTx/>
                <a:latin typeface="Calibri"/>
                <a:ea typeface="+mn-ea"/>
                <a:cs typeface="Calibri"/>
              </a:rPr>
              <a:t>M</a:t>
            </a:r>
            <a:r>
              <a:rPr kumimoji="0" lang="fr-FR" b="0" i="0" u="none" strike="noStrike" kern="1200" cap="none" spc="5" normalizeH="0" baseline="0" noProof="0">
                <a:ln>
                  <a:noFill/>
                </a:ln>
                <a:solidFill>
                  <a:prstClr val="black"/>
                </a:solidFill>
                <a:effectLst/>
                <a:uLnTx/>
                <a:uFillTx/>
                <a:latin typeface="Calibri"/>
                <a:ea typeface="+mn-ea"/>
                <a:cs typeface="Calibri"/>
              </a:rPr>
              <a:t>u</a:t>
            </a:r>
            <a:r>
              <a:rPr kumimoji="0" lang="fr-FR" b="0" i="0" u="none" strike="noStrike" kern="1200" cap="none" spc="55" normalizeH="0" baseline="0" noProof="0">
                <a:ln>
                  <a:noFill/>
                </a:ln>
                <a:solidFill>
                  <a:prstClr val="black"/>
                </a:solidFill>
                <a:effectLst/>
                <a:uLnTx/>
                <a:uFillTx/>
                <a:latin typeface="Calibri"/>
                <a:ea typeface="+mn-ea"/>
                <a:cs typeface="Calibri"/>
              </a:rPr>
              <a:t>s</a:t>
            </a:r>
            <a:r>
              <a:rPr kumimoji="0" lang="fr-FR" b="0" i="0" u="none" strike="noStrike" kern="1200" cap="none" spc="10" normalizeH="0" baseline="0" noProof="0">
                <a:ln>
                  <a:noFill/>
                </a:ln>
                <a:solidFill>
                  <a:prstClr val="black"/>
                </a:solidFill>
                <a:effectLst/>
                <a:uLnTx/>
                <a:uFillTx/>
                <a:latin typeface="Calibri"/>
                <a:ea typeface="+mn-ea"/>
                <a:cs typeface="Calibri"/>
              </a:rPr>
              <a:t>cu</a:t>
            </a:r>
            <a:r>
              <a:rPr kumimoji="0" lang="fr-FR" b="0" i="0" u="none" strike="noStrike" kern="1200" cap="none" spc="-25" normalizeH="0" baseline="0" noProof="0">
                <a:ln>
                  <a:noFill/>
                </a:ln>
                <a:solidFill>
                  <a:prstClr val="black"/>
                </a:solidFill>
                <a:effectLst/>
                <a:uLnTx/>
                <a:uFillTx/>
                <a:latin typeface="Calibri"/>
                <a:ea typeface="+mn-ea"/>
                <a:cs typeface="Calibri"/>
              </a:rPr>
              <a:t>le</a:t>
            </a:r>
            <a:r>
              <a:rPr kumimoji="0" lang="fr-FR" b="0" i="0" u="none" strike="noStrike" kern="1200" cap="none" spc="5" normalizeH="0" baseline="0" noProof="0">
                <a:ln>
                  <a:noFill/>
                </a:ln>
                <a:solidFill>
                  <a:prstClr val="black"/>
                </a:solidFill>
                <a:effectLst/>
                <a:uLnTx/>
                <a:uFillTx/>
                <a:latin typeface="Calibri"/>
                <a:ea typeface="+mn-ea"/>
                <a:cs typeface="Calibri"/>
              </a:rPr>
              <a:t>u</a:t>
            </a:r>
            <a:r>
              <a:rPr kumimoji="0" lang="fr-FR" b="0" i="0" u="none" strike="noStrike" kern="1200" cap="none" spc="55" normalizeH="0" baseline="0" noProof="0">
                <a:ln>
                  <a:noFill/>
                </a:ln>
                <a:solidFill>
                  <a:prstClr val="black"/>
                </a:solidFill>
                <a:effectLst/>
                <a:uLnTx/>
                <a:uFillTx/>
                <a:latin typeface="Calibri"/>
                <a:ea typeface="+mn-ea"/>
                <a:cs typeface="Calibri"/>
              </a:rPr>
              <a:t>s</a:t>
            </a:r>
            <a:r>
              <a:rPr kumimoji="0" lang="fr-FR" b="0" i="0" u="none" strike="noStrike" kern="1200" cap="none" spc="10" normalizeH="0" baseline="0" noProof="0">
                <a:ln>
                  <a:noFill/>
                </a:ln>
                <a:solidFill>
                  <a:prstClr val="black"/>
                </a:solidFill>
                <a:effectLst/>
                <a:uLnTx/>
                <a:uFillTx/>
                <a:latin typeface="Calibri"/>
                <a:ea typeface="+mn-ea"/>
                <a:cs typeface="Calibri"/>
              </a:rPr>
              <a:t>e</a:t>
            </a:r>
            <a:r>
              <a:rPr kumimoji="0" lang="fr-FR" b="0" i="0" u="none" strike="noStrike" kern="1200" cap="none" spc="-125" normalizeH="0" baseline="0" noProof="0">
                <a:ln>
                  <a:noFill/>
                </a:ln>
                <a:solidFill>
                  <a:prstClr val="black"/>
                </a:solidFill>
                <a:effectLst/>
                <a:uLnTx/>
                <a:uFillTx/>
                <a:latin typeface="Calibri"/>
                <a:ea typeface="+mn-ea"/>
                <a:cs typeface="Calibri"/>
              </a:rPr>
              <a:t> </a:t>
            </a:r>
            <a:r>
              <a:rPr kumimoji="0" lang="fr-FR" b="0" i="0" u="none" strike="noStrike" kern="1200" cap="none" spc="20" normalizeH="0" baseline="0" noProof="0">
                <a:ln>
                  <a:noFill/>
                </a:ln>
                <a:solidFill>
                  <a:prstClr val="black"/>
                </a:solidFill>
                <a:effectLst/>
                <a:uLnTx/>
                <a:uFillTx/>
                <a:latin typeface="Calibri"/>
                <a:ea typeface="+mn-ea"/>
                <a:cs typeface="Calibri"/>
              </a:rPr>
              <a:t>(</a:t>
            </a:r>
            <a:r>
              <a:rPr kumimoji="0" lang="fr-FR" b="0" i="0" u="none" strike="noStrike" kern="1200" cap="none" spc="10" normalizeH="0" baseline="0" noProof="0">
                <a:ln>
                  <a:noFill/>
                </a:ln>
                <a:solidFill>
                  <a:prstClr val="black"/>
                </a:solidFill>
                <a:effectLst/>
                <a:uLnTx/>
                <a:uFillTx/>
                <a:latin typeface="Calibri"/>
                <a:ea typeface="+mn-ea"/>
                <a:cs typeface="Calibri"/>
              </a:rPr>
              <a:t>couche</a:t>
            </a:r>
            <a:r>
              <a:rPr kumimoji="0" lang="fr-FR" b="0" i="0" u="none" strike="noStrike" kern="1200" cap="none" spc="-125" normalizeH="0" baseline="0" noProof="0">
                <a:ln>
                  <a:noFill/>
                </a:ln>
                <a:solidFill>
                  <a:prstClr val="black"/>
                </a:solidFill>
                <a:effectLst/>
                <a:uLnTx/>
                <a:uFillTx/>
                <a:latin typeface="Calibri"/>
                <a:ea typeface="+mn-ea"/>
                <a:cs typeface="Calibri"/>
              </a:rPr>
              <a:t> </a:t>
            </a:r>
            <a:r>
              <a:rPr kumimoji="0" lang="fr-FR" b="0" i="0" u="none" strike="noStrike" kern="1200" cap="none" spc="-25" normalizeH="0" baseline="0" noProof="0">
                <a:ln>
                  <a:noFill/>
                </a:ln>
                <a:solidFill>
                  <a:prstClr val="black"/>
                </a:solidFill>
                <a:effectLst/>
                <a:uLnTx/>
                <a:uFillTx/>
                <a:latin typeface="Calibri"/>
                <a:ea typeface="+mn-ea"/>
                <a:cs typeface="Calibri"/>
              </a:rPr>
              <a:t>i</a:t>
            </a:r>
            <a:r>
              <a:rPr kumimoji="0" lang="fr-FR" b="0" i="0" u="none" strike="noStrike" kern="1200" cap="none" spc="5" normalizeH="0" baseline="0" noProof="0">
                <a:ln>
                  <a:noFill/>
                </a:ln>
                <a:solidFill>
                  <a:prstClr val="black"/>
                </a:solidFill>
                <a:effectLst/>
                <a:uLnTx/>
                <a:uFillTx/>
                <a:latin typeface="Calibri"/>
                <a:ea typeface="+mn-ea"/>
                <a:cs typeface="Calibri"/>
              </a:rPr>
              <a:t>n</a:t>
            </a:r>
            <a:r>
              <a:rPr kumimoji="0" lang="fr-FR" b="0" i="0" u="none" strike="noStrike" kern="1200" cap="none" spc="-20" normalizeH="0" baseline="0" noProof="0">
                <a:ln>
                  <a:noFill/>
                </a:ln>
                <a:solidFill>
                  <a:prstClr val="black"/>
                </a:solidFill>
                <a:effectLst/>
                <a:uLnTx/>
                <a:uFillTx/>
                <a:latin typeface="Calibri"/>
                <a:ea typeface="+mn-ea"/>
                <a:cs typeface="Calibri"/>
              </a:rPr>
              <a:t>t</a:t>
            </a:r>
            <a:r>
              <a:rPr kumimoji="0" lang="fr-FR" b="0" i="0" u="none" strike="noStrike" kern="1200" cap="none" spc="-25" normalizeH="0" baseline="0" noProof="0">
                <a:ln>
                  <a:noFill/>
                </a:ln>
                <a:solidFill>
                  <a:prstClr val="black"/>
                </a:solidFill>
                <a:effectLst/>
                <a:uLnTx/>
                <a:uFillTx/>
                <a:latin typeface="Calibri"/>
                <a:ea typeface="+mn-ea"/>
                <a:cs typeface="Calibri"/>
              </a:rPr>
              <a:t>e</a:t>
            </a:r>
            <a:r>
              <a:rPr kumimoji="0" lang="fr-FR" b="0" i="0" u="none" strike="noStrike" kern="1200" cap="none" spc="30" normalizeH="0" baseline="0" noProof="0">
                <a:ln>
                  <a:noFill/>
                </a:ln>
                <a:solidFill>
                  <a:prstClr val="black"/>
                </a:solidFill>
                <a:effectLst/>
                <a:uLnTx/>
                <a:uFillTx/>
                <a:latin typeface="Calibri"/>
                <a:ea typeface="+mn-ea"/>
                <a:cs typeface="Calibri"/>
              </a:rPr>
              <a:t>r</a:t>
            </a:r>
            <a:r>
              <a:rPr kumimoji="0" lang="fr-FR" b="0" i="0" u="none" strike="noStrike" kern="1200" cap="none" spc="5" normalizeH="0" baseline="0" noProof="0">
                <a:ln>
                  <a:noFill/>
                </a:ln>
                <a:solidFill>
                  <a:prstClr val="black"/>
                </a:solidFill>
                <a:effectLst/>
                <a:uLnTx/>
                <a:uFillTx/>
                <a:latin typeface="Calibri"/>
                <a:ea typeface="+mn-ea"/>
                <a:cs typeface="Calibri"/>
              </a:rPr>
              <a:t>m</a:t>
            </a:r>
            <a:r>
              <a:rPr kumimoji="0" lang="fr-FR" b="0" i="0" u="none" strike="noStrike" kern="1200" cap="none" spc="-25" normalizeH="0" baseline="0" noProof="0">
                <a:ln>
                  <a:noFill/>
                </a:ln>
                <a:solidFill>
                  <a:prstClr val="black"/>
                </a:solidFill>
                <a:effectLst/>
                <a:uLnTx/>
                <a:uFillTx/>
                <a:latin typeface="Calibri"/>
                <a:ea typeface="+mn-ea"/>
                <a:cs typeface="Calibri"/>
              </a:rPr>
              <a:t>é</a:t>
            </a:r>
            <a:r>
              <a:rPr kumimoji="0" lang="fr-FR" b="0" i="0" u="none" strike="noStrike" kern="1200" cap="none" spc="5" normalizeH="0" baseline="0" noProof="0">
                <a:ln>
                  <a:noFill/>
                </a:ln>
                <a:solidFill>
                  <a:prstClr val="black"/>
                </a:solidFill>
                <a:effectLst/>
                <a:uLnTx/>
                <a:uFillTx/>
                <a:latin typeface="Calibri"/>
                <a:ea typeface="+mn-ea"/>
                <a:cs typeface="Calibri"/>
              </a:rPr>
              <a:t>d</a:t>
            </a:r>
            <a:r>
              <a:rPr kumimoji="0" lang="fr-FR" b="0" i="0" u="none" strike="noStrike" kern="1200" cap="none" spc="-25" normalizeH="0" baseline="0" noProof="0">
                <a:ln>
                  <a:noFill/>
                </a:ln>
                <a:solidFill>
                  <a:prstClr val="black"/>
                </a:solidFill>
                <a:effectLst/>
                <a:uLnTx/>
                <a:uFillTx/>
                <a:latin typeface="Calibri"/>
                <a:ea typeface="+mn-ea"/>
                <a:cs typeface="Calibri"/>
              </a:rPr>
              <a:t>i</a:t>
            </a:r>
            <a:r>
              <a:rPr kumimoji="0" lang="fr-FR" b="0" i="0" u="none" strike="noStrike" kern="1200" cap="none" spc="0" normalizeH="0" baseline="0" noProof="0">
                <a:ln>
                  <a:noFill/>
                </a:ln>
                <a:solidFill>
                  <a:prstClr val="black"/>
                </a:solidFill>
                <a:effectLst/>
                <a:uLnTx/>
                <a:uFillTx/>
                <a:latin typeface="Calibri"/>
                <a:ea typeface="+mn-ea"/>
                <a:cs typeface="Calibri"/>
              </a:rPr>
              <a:t>a</a:t>
            </a:r>
            <a:r>
              <a:rPr kumimoji="0" lang="fr-FR" b="0" i="0" u="none" strike="noStrike" kern="1200" cap="none" spc="-25" normalizeH="0" baseline="0" noProof="0">
                <a:ln>
                  <a:noFill/>
                </a:ln>
                <a:solidFill>
                  <a:prstClr val="black"/>
                </a:solidFill>
                <a:effectLst/>
                <a:uLnTx/>
                <a:uFillTx/>
                <a:latin typeface="Calibri"/>
                <a:ea typeface="+mn-ea"/>
                <a:cs typeface="Calibri"/>
              </a:rPr>
              <a:t>i</a:t>
            </a:r>
            <a:r>
              <a:rPr kumimoji="0" lang="fr-FR" b="0" i="0" u="none" strike="noStrike" kern="1200" cap="none" spc="30" normalizeH="0" baseline="0" noProof="0">
                <a:ln>
                  <a:noFill/>
                </a:ln>
                <a:solidFill>
                  <a:prstClr val="black"/>
                </a:solidFill>
                <a:effectLst/>
                <a:uLnTx/>
                <a:uFillTx/>
                <a:latin typeface="Calibri"/>
                <a:ea typeface="+mn-ea"/>
                <a:cs typeface="Calibri"/>
              </a:rPr>
              <a:t>r</a:t>
            </a:r>
            <a:r>
              <a:rPr kumimoji="0" lang="fr-FR" b="0" i="0" u="none" strike="noStrike" kern="1200" cap="none" spc="-25" normalizeH="0" baseline="0" noProof="0">
                <a:ln>
                  <a:noFill/>
                </a:ln>
                <a:solidFill>
                  <a:prstClr val="black"/>
                </a:solidFill>
                <a:effectLst/>
                <a:uLnTx/>
                <a:uFillTx/>
                <a:latin typeface="Calibri"/>
                <a:ea typeface="+mn-ea"/>
                <a:cs typeface="Calibri"/>
              </a:rPr>
              <a:t>e</a:t>
            </a:r>
            <a:r>
              <a:rPr kumimoji="0" lang="fr-FR" b="0" i="0" u="none" strike="noStrike" kern="1200" cap="none" spc="5" normalizeH="0" baseline="0" noProof="0">
                <a:ln>
                  <a:noFill/>
                </a:ln>
                <a:solidFill>
                  <a:prstClr val="black"/>
                </a:solidFill>
                <a:effectLst/>
                <a:uLnTx/>
                <a:uFillTx/>
                <a:latin typeface="Calibri"/>
                <a:ea typeface="+mn-ea"/>
                <a:cs typeface="Calibri"/>
              </a:rPr>
              <a:t>)</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603885" marR="0" lvl="0" indent="0" algn="l" defTabSz="914400" rtl="0" eaLnBrk="1" fontAlgn="auto" latinLnBrk="0" hangingPunct="1">
              <a:lnSpc>
                <a:spcPts val="1664"/>
              </a:lnSpc>
              <a:spcBef>
                <a:spcPts val="275"/>
              </a:spcBef>
              <a:spcAft>
                <a:spcPts val="0"/>
              </a:spcAft>
              <a:buClrTx/>
              <a:buSzTx/>
              <a:buFontTx/>
              <a:buNone/>
              <a:tabLst>
                <a:tab pos="822325" algn="l"/>
              </a:tabLst>
              <a:defRPr/>
            </a:pPr>
            <a:r>
              <a:rPr kumimoji="0" lang="fr-FR" b="0" i="0" u="none" strike="noStrike" kern="1200" cap="none" spc="-260" normalizeH="0" baseline="0" noProof="0">
                <a:ln>
                  <a:noFill/>
                </a:ln>
                <a:solidFill>
                  <a:prstClr val="black"/>
                </a:solidFill>
                <a:effectLst/>
                <a:uLnTx/>
                <a:uFillTx/>
                <a:latin typeface="Microsoft Sans Serif"/>
                <a:ea typeface="+mn-ea"/>
                <a:cs typeface="Microsoft Sans Serif"/>
              </a:rPr>
              <a:t>🞄	</a:t>
            </a:r>
            <a:r>
              <a:rPr kumimoji="0" lang="fr-FR" b="0" i="0" u="none" strike="noStrike" kern="1200" cap="none" spc="5" normalizeH="0" baseline="0" noProof="0">
                <a:ln>
                  <a:noFill/>
                </a:ln>
                <a:solidFill>
                  <a:prstClr val="black"/>
                </a:solidFill>
                <a:effectLst/>
                <a:uLnTx/>
                <a:uFillTx/>
                <a:latin typeface="Calibri"/>
                <a:ea typeface="+mn-ea"/>
                <a:cs typeface="Calibri"/>
              </a:rPr>
              <a:t>Adventice</a:t>
            </a:r>
            <a:r>
              <a:rPr kumimoji="0" lang="fr-FR" b="0" i="0" u="none" strike="noStrike" kern="1200" cap="none" spc="-5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(couche</a:t>
            </a:r>
            <a:r>
              <a:rPr kumimoji="0" lang="fr-FR" b="0" i="0" u="none" strike="noStrike" kern="1200" cap="none" spc="-12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externe,</a:t>
            </a:r>
            <a:r>
              <a:rPr kumimoji="0" lang="fr-FR" b="0" i="0" u="none" strike="noStrike" kern="1200" cap="none" spc="0"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formée</a:t>
            </a:r>
            <a:r>
              <a:rPr kumimoji="0" lang="fr-FR" b="0" i="0" u="none" strike="noStrike" kern="1200" cap="none" spc="-50"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de</a:t>
            </a:r>
            <a:r>
              <a:rPr kumimoji="0" lang="fr-FR" b="0" i="0" u="none" strike="noStrike" kern="1200" cap="none" spc="-50"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tissu</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822960" marR="0" lvl="0" indent="0" algn="l" defTabSz="914400" rtl="0" eaLnBrk="1" fontAlgn="auto" latinLnBrk="0" hangingPunct="1">
              <a:lnSpc>
                <a:spcPts val="1664"/>
              </a:lnSpc>
              <a:spcBef>
                <a:spcPts val="0"/>
              </a:spcBef>
              <a:spcAft>
                <a:spcPts val="0"/>
              </a:spcAft>
              <a:buClrTx/>
              <a:buSzTx/>
              <a:buFontTx/>
              <a:buNone/>
              <a:tabLst/>
              <a:defRPr/>
            </a:pPr>
            <a:r>
              <a:rPr kumimoji="0" lang="fr-FR" b="0" i="0" u="none" strike="noStrike" kern="1200" cap="none" spc="5" normalizeH="0" baseline="0" noProof="0">
                <a:ln>
                  <a:noFill/>
                </a:ln>
                <a:solidFill>
                  <a:prstClr val="black"/>
                </a:solidFill>
                <a:effectLst/>
                <a:uLnTx/>
                <a:uFillTx/>
                <a:latin typeface="Calibri"/>
                <a:ea typeface="+mn-ea"/>
                <a:cs typeface="Calibri"/>
              </a:rPr>
              <a:t>conjonctif)</a:t>
            </a: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lang="fr-FR" b="0" i="0" u="none" strike="noStrike" kern="1200" cap="none" spc="0" normalizeH="0" baseline="0" noProof="0">
              <a:ln>
                <a:noFill/>
              </a:ln>
              <a:solidFill>
                <a:prstClr val="black"/>
              </a:solidFill>
              <a:effectLst/>
              <a:uLnTx/>
              <a:uFillTx/>
              <a:latin typeface="Calibri"/>
              <a:ea typeface="+mn-ea"/>
              <a:cs typeface="Calibri"/>
            </a:endParaRPr>
          </a:p>
          <a:p>
            <a:pPr marL="307975" marR="0" lvl="0" indent="0" algn="l" defTabSz="914400" rtl="0" eaLnBrk="1" fontAlgn="auto" latinLnBrk="0" hangingPunct="1">
              <a:lnSpc>
                <a:spcPct val="100000"/>
              </a:lnSpc>
              <a:spcBef>
                <a:spcPts val="0"/>
              </a:spcBef>
              <a:spcAft>
                <a:spcPts val="0"/>
              </a:spcAft>
              <a:buClrTx/>
              <a:buSzTx/>
              <a:buFontTx/>
              <a:buNone/>
              <a:tabLst>
                <a:tab pos="555625" algn="l"/>
              </a:tabLst>
              <a:defRPr/>
            </a:pPr>
            <a:r>
              <a:rPr kumimoji="0" lang="fr-FR" b="0" i="0" u="none" strike="noStrike" kern="1200" cap="none" spc="5" normalizeH="0" baseline="0" noProof="0">
                <a:ln>
                  <a:noFill/>
                </a:ln>
                <a:solidFill>
                  <a:prstClr val="black"/>
                </a:solidFill>
                <a:effectLst/>
                <a:uLnTx/>
                <a:uFillTx/>
                <a:latin typeface="Georgia"/>
                <a:ea typeface="+mn-ea"/>
                <a:cs typeface="Georgia"/>
              </a:rPr>
              <a:t>▫	</a:t>
            </a:r>
            <a:r>
              <a:rPr kumimoji="0" lang="fr-FR" b="0" i="0" u="none" strike="noStrike" kern="1200" cap="none" spc="-15" normalizeH="0" baseline="0" noProof="0">
                <a:ln>
                  <a:noFill/>
                </a:ln>
                <a:solidFill>
                  <a:prstClr val="black"/>
                </a:solidFill>
                <a:effectLst/>
                <a:uLnTx/>
                <a:uFillTx/>
                <a:latin typeface="Calibri"/>
                <a:ea typeface="+mn-ea"/>
                <a:cs typeface="Calibri"/>
              </a:rPr>
              <a:t>Vessie</a:t>
            </a:r>
            <a:r>
              <a:rPr kumimoji="0" lang="fr-FR" b="0" i="0" u="none" strike="noStrike" kern="1200" cap="none" spc="135"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vide</a:t>
            </a:r>
            <a:r>
              <a:rPr kumimoji="0" lang="fr-FR" b="0" i="0" u="none" strike="noStrike" kern="1200" cap="none" spc="6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a:t>
            </a:r>
            <a:r>
              <a:rPr kumimoji="0" lang="fr-FR" b="0" i="0" u="none" strike="noStrike" kern="1200" cap="none" spc="-10" normalizeH="0" baseline="0" noProof="0">
                <a:ln>
                  <a:noFill/>
                </a:ln>
                <a:solidFill>
                  <a:prstClr val="black"/>
                </a:solidFill>
                <a:effectLst/>
                <a:uLnTx/>
                <a:uFillTx/>
                <a:latin typeface="Calibri"/>
                <a:ea typeface="+mn-ea"/>
                <a:cs typeface="Calibri"/>
              </a:rPr>
              <a:t> </a:t>
            </a:r>
            <a:r>
              <a:rPr kumimoji="0" lang="fr-FR" b="0" i="0" u="none" strike="noStrike" kern="1200" cap="none" spc="15" normalizeH="0" baseline="0" noProof="0">
                <a:ln>
                  <a:noFill/>
                </a:ln>
                <a:solidFill>
                  <a:prstClr val="black"/>
                </a:solidFill>
                <a:effectLst/>
                <a:uLnTx/>
                <a:uFillTx/>
                <a:latin typeface="Calibri"/>
                <a:ea typeface="+mn-ea"/>
                <a:cs typeface="Calibri"/>
              </a:rPr>
              <a:t>pyramide</a:t>
            </a:r>
            <a:r>
              <a:rPr kumimoji="0" lang="fr-FR" b="0" i="0" u="none" strike="noStrike" kern="1200" cap="none" spc="60"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a:t>
            </a:r>
            <a:r>
              <a:rPr kumimoji="0" lang="fr-FR" b="0" i="0" u="none" strike="noStrike" kern="1200" cap="none" spc="15"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pleine</a:t>
            </a:r>
            <a:r>
              <a:rPr kumimoji="0" lang="fr-FR" b="0" i="0" u="none" strike="noStrike" kern="1200" cap="none" spc="6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a:t>
            </a:r>
            <a:r>
              <a:rPr kumimoji="0" lang="fr-FR" b="0" i="0" u="none" strike="noStrike" kern="1200" cap="none" spc="65" normalizeH="0" baseline="0" noProof="0">
                <a:ln>
                  <a:noFill/>
                </a:ln>
                <a:solidFill>
                  <a:prstClr val="black"/>
                </a:solidFill>
                <a:effectLst/>
                <a:uLnTx/>
                <a:uFillTx/>
                <a:latin typeface="Calibri"/>
                <a:ea typeface="+mn-ea"/>
                <a:cs typeface="Calibri"/>
              </a:rPr>
              <a:t> </a:t>
            </a:r>
            <a:r>
              <a:rPr kumimoji="0" lang="fr-FR" b="0" i="0" u="none" strike="noStrike" kern="1200" cap="none" spc="0" normalizeH="0" baseline="0" noProof="0">
                <a:ln>
                  <a:noFill/>
                </a:ln>
                <a:solidFill>
                  <a:prstClr val="black"/>
                </a:solidFill>
                <a:effectLst/>
                <a:uLnTx/>
                <a:uFillTx/>
                <a:latin typeface="Calibri"/>
                <a:ea typeface="+mn-ea"/>
                <a:cs typeface="Calibri"/>
              </a:rPr>
              <a:t>poire</a:t>
            </a:r>
          </a:p>
          <a:p>
            <a:pPr marL="603885" marR="0" lvl="0" indent="0" algn="l" defTabSz="914400" rtl="0" eaLnBrk="1" fontAlgn="auto" latinLnBrk="0" hangingPunct="1">
              <a:lnSpc>
                <a:spcPct val="100000"/>
              </a:lnSpc>
              <a:spcBef>
                <a:spcPts val="320"/>
              </a:spcBef>
              <a:spcAft>
                <a:spcPts val="0"/>
              </a:spcAft>
              <a:buClrTx/>
              <a:buSzTx/>
              <a:buFontTx/>
              <a:buNone/>
              <a:tabLst>
                <a:tab pos="822325" algn="l"/>
              </a:tabLst>
              <a:defRPr/>
            </a:pPr>
            <a:r>
              <a:rPr kumimoji="0" lang="fr-FR" b="0" i="0" u="none" strike="noStrike" kern="1200" cap="none" spc="-885" normalizeH="0" baseline="0" noProof="0">
                <a:ln>
                  <a:noFill/>
                </a:ln>
                <a:solidFill>
                  <a:prstClr val="black"/>
                </a:solidFill>
                <a:effectLst/>
                <a:uLnTx/>
                <a:uFillTx/>
                <a:latin typeface="Microsoft Sans Serif"/>
                <a:ea typeface="+mn-ea"/>
                <a:cs typeface="Microsoft Sans Serif"/>
              </a:rPr>
              <a:t>🞄	</a:t>
            </a:r>
            <a:r>
              <a:rPr kumimoji="0" lang="fr-FR" b="0" i="0" u="none" strike="noStrike" kern="1200" cap="none" spc="0" normalizeH="0" baseline="0" noProof="0">
                <a:ln>
                  <a:noFill/>
                </a:ln>
                <a:solidFill>
                  <a:prstClr val="black"/>
                </a:solidFill>
                <a:effectLst/>
                <a:uLnTx/>
                <a:uFillTx/>
                <a:latin typeface="Calibri"/>
                <a:ea typeface="+mn-ea"/>
                <a:cs typeface="Calibri"/>
              </a:rPr>
              <a:t>Ca</a:t>
            </a:r>
            <a:r>
              <a:rPr kumimoji="0" lang="fr-FR" b="0" i="0" u="none" strike="noStrike" kern="1200" cap="none" spc="5" normalizeH="0" baseline="0" noProof="0">
                <a:ln>
                  <a:noFill/>
                </a:ln>
                <a:solidFill>
                  <a:prstClr val="black"/>
                </a:solidFill>
                <a:effectLst/>
                <a:uLnTx/>
                <a:uFillTx/>
                <a:latin typeface="Calibri"/>
                <a:ea typeface="+mn-ea"/>
                <a:cs typeface="Calibri"/>
              </a:rPr>
              <a:t>pac</a:t>
            </a:r>
            <a:r>
              <a:rPr kumimoji="0" lang="fr-FR" b="0" i="0" u="none" strike="noStrike" kern="1200" cap="none" spc="-25" normalizeH="0" baseline="0" noProof="0">
                <a:ln>
                  <a:noFill/>
                </a:ln>
                <a:solidFill>
                  <a:prstClr val="black"/>
                </a:solidFill>
                <a:effectLst/>
                <a:uLnTx/>
                <a:uFillTx/>
                <a:latin typeface="Calibri"/>
                <a:ea typeface="+mn-ea"/>
                <a:cs typeface="Calibri"/>
              </a:rPr>
              <a:t>it</a:t>
            </a:r>
            <a:r>
              <a:rPr kumimoji="0" lang="fr-FR" b="0" i="0" u="none" strike="noStrike" kern="1200" cap="none" spc="10" normalizeH="0" baseline="0" noProof="0">
                <a:ln>
                  <a:noFill/>
                </a:ln>
                <a:solidFill>
                  <a:prstClr val="black"/>
                </a:solidFill>
                <a:effectLst/>
                <a:uLnTx/>
                <a:uFillTx/>
                <a:latin typeface="Calibri"/>
                <a:ea typeface="+mn-ea"/>
                <a:cs typeface="Calibri"/>
              </a:rPr>
              <a:t>é</a:t>
            </a:r>
            <a:r>
              <a:rPr kumimoji="0" lang="fr-FR" b="0" i="0" u="none" strike="noStrike" kern="1200" cap="none" spc="25"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a:ln>
                  <a:noFill/>
                </a:ln>
                <a:solidFill>
                  <a:prstClr val="black"/>
                </a:solidFill>
                <a:effectLst/>
                <a:uLnTx/>
                <a:uFillTx/>
                <a:latin typeface="Calibri"/>
                <a:ea typeface="+mn-ea"/>
                <a:cs typeface="Calibri"/>
              </a:rPr>
              <a:t>mo</a:t>
            </a:r>
            <a:r>
              <a:rPr kumimoji="0" lang="fr-FR" b="0" i="0" u="none" strike="noStrike" kern="1200" cap="none" spc="35" normalizeH="0" baseline="0" noProof="0">
                <a:ln>
                  <a:noFill/>
                </a:ln>
                <a:solidFill>
                  <a:prstClr val="black"/>
                </a:solidFill>
                <a:effectLst/>
                <a:uLnTx/>
                <a:uFillTx/>
                <a:latin typeface="Calibri"/>
                <a:ea typeface="+mn-ea"/>
                <a:cs typeface="Calibri"/>
              </a:rPr>
              <a:t>y</a:t>
            </a:r>
            <a:r>
              <a:rPr kumimoji="0" lang="fr-FR" b="0" i="0" u="none" strike="noStrike" kern="1200" cap="none" spc="-25" normalizeH="0" baseline="0" noProof="0">
                <a:ln>
                  <a:noFill/>
                </a:ln>
                <a:solidFill>
                  <a:prstClr val="black"/>
                </a:solidFill>
                <a:effectLst/>
                <a:uLnTx/>
                <a:uFillTx/>
                <a:latin typeface="Calibri"/>
                <a:ea typeface="+mn-ea"/>
                <a:cs typeface="Calibri"/>
              </a:rPr>
              <a:t>e</a:t>
            </a:r>
            <a:r>
              <a:rPr kumimoji="0" lang="fr-FR" b="0" i="0" u="none" strike="noStrike" kern="1200" cap="none" spc="5" normalizeH="0" baseline="0" noProof="0">
                <a:ln>
                  <a:noFill/>
                </a:ln>
                <a:solidFill>
                  <a:prstClr val="black"/>
                </a:solidFill>
                <a:effectLst/>
                <a:uLnTx/>
                <a:uFillTx/>
                <a:latin typeface="Calibri"/>
                <a:ea typeface="+mn-ea"/>
                <a:cs typeface="Calibri"/>
              </a:rPr>
              <a:t>n</a:t>
            </a:r>
            <a:r>
              <a:rPr kumimoji="0" lang="fr-FR" b="0" i="0" u="none" strike="noStrike" kern="1200" cap="none" spc="10" normalizeH="0" baseline="0" noProof="0">
                <a:ln>
                  <a:noFill/>
                </a:ln>
                <a:solidFill>
                  <a:prstClr val="black"/>
                </a:solidFill>
                <a:effectLst/>
                <a:uLnTx/>
                <a:uFillTx/>
                <a:latin typeface="Calibri"/>
                <a:ea typeface="+mn-ea"/>
                <a:cs typeface="Calibri"/>
              </a:rPr>
              <a:t>ne</a:t>
            </a:r>
            <a:r>
              <a:rPr kumimoji="0" lang="fr-FR" b="0" i="0" u="none" strike="noStrike" kern="1200" cap="none" spc="-125"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a:t>
            </a:r>
            <a:r>
              <a:rPr kumimoji="0" lang="fr-FR" b="0" i="0" u="none" strike="noStrike" kern="1200" cap="none" spc="-50" normalizeH="0" baseline="0" noProof="0">
                <a:ln>
                  <a:noFill/>
                </a:ln>
                <a:solidFill>
                  <a:prstClr val="black"/>
                </a:solidFill>
                <a:effectLst/>
                <a:uLnTx/>
                <a:uFillTx/>
                <a:latin typeface="Calibri"/>
                <a:ea typeface="+mn-ea"/>
                <a:cs typeface="Calibri"/>
              </a:rPr>
              <a:t> </a:t>
            </a:r>
            <a:r>
              <a:rPr kumimoji="0" lang="fr-FR" b="0" i="0" u="none" strike="noStrike" kern="1200" cap="none" spc="35" normalizeH="0" baseline="0" noProof="0">
                <a:ln>
                  <a:noFill/>
                </a:ln>
                <a:solidFill>
                  <a:prstClr val="black"/>
                </a:solidFill>
                <a:effectLst/>
                <a:uLnTx/>
                <a:uFillTx/>
                <a:latin typeface="Calibri"/>
                <a:ea typeface="+mn-ea"/>
                <a:cs typeface="Calibri"/>
              </a:rPr>
              <a:t>50</a:t>
            </a:r>
            <a:r>
              <a:rPr kumimoji="0" lang="fr-FR" b="0" i="0" u="none" strike="noStrike" kern="1200" cap="none" spc="10" normalizeH="0" baseline="0" noProof="0">
                <a:ln>
                  <a:noFill/>
                </a:ln>
                <a:solidFill>
                  <a:prstClr val="black"/>
                </a:solidFill>
                <a:effectLst/>
                <a:uLnTx/>
                <a:uFillTx/>
                <a:latin typeface="Calibri"/>
                <a:ea typeface="+mn-ea"/>
                <a:cs typeface="Calibri"/>
              </a:rPr>
              <a:t>0</a:t>
            </a:r>
            <a:r>
              <a:rPr kumimoji="0" lang="fr-FR" b="0" i="0" u="none" strike="noStrike" kern="1200" cap="none" spc="-90" normalizeH="0" baseline="0" noProof="0">
                <a:ln>
                  <a:noFill/>
                </a:ln>
                <a:solidFill>
                  <a:prstClr val="black"/>
                </a:solidFill>
                <a:effectLst/>
                <a:uLnTx/>
                <a:uFillTx/>
                <a:latin typeface="Calibri"/>
                <a:ea typeface="+mn-ea"/>
                <a:cs typeface="Calibri"/>
              </a:rPr>
              <a:t> </a:t>
            </a:r>
            <a:r>
              <a:rPr kumimoji="0" lang="fr-FR" b="0" i="0" u="none" strike="noStrike" kern="1200" cap="none" spc="5" normalizeH="0" baseline="0" noProof="0" err="1">
                <a:ln>
                  <a:noFill/>
                </a:ln>
                <a:solidFill>
                  <a:prstClr val="black"/>
                </a:solidFill>
                <a:effectLst/>
                <a:uLnTx/>
                <a:uFillTx/>
                <a:latin typeface="Calibri"/>
                <a:ea typeface="+mn-ea"/>
                <a:cs typeface="Calibri"/>
              </a:rPr>
              <a:t>m</a:t>
            </a:r>
            <a:r>
              <a:rPr kumimoji="0" lang="fr-FR" b="0" i="0" u="none" strike="noStrike" kern="1200" cap="none" spc="10" normalizeH="0" baseline="0" noProof="0" err="1">
                <a:ln>
                  <a:noFill/>
                </a:ln>
                <a:solidFill>
                  <a:prstClr val="black"/>
                </a:solidFill>
                <a:effectLst/>
                <a:uLnTx/>
                <a:uFillTx/>
                <a:latin typeface="Calibri"/>
                <a:ea typeface="+mn-ea"/>
                <a:cs typeface="Calibri"/>
              </a:rPr>
              <a:t>L</a:t>
            </a:r>
            <a:r>
              <a:rPr kumimoji="0" lang="fr-FR" b="0" i="0" u="none" strike="noStrike" kern="1200" cap="none" spc="-20" normalizeH="0" baseline="0" noProof="0">
                <a:ln>
                  <a:noFill/>
                </a:ln>
                <a:solidFill>
                  <a:prstClr val="black"/>
                </a:solidFill>
                <a:effectLst/>
                <a:uLnTx/>
                <a:uFillTx/>
                <a:latin typeface="Calibri"/>
                <a:ea typeface="+mn-ea"/>
                <a:cs typeface="Calibri"/>
              </a:rPr>
              <a:t> </a:t>
            </a:r>
            <a:r>
              <a:rPr kumimoji="0" lang="fr-FR" b="0" i="0" u="none" strike="noStrike" kern="1200" cap="none" spc="20" normalizeH="0" baseline="0" noProof="0">
                <a:ln>
                  <a:noFill/>
                </a:ln>
                <a:solidFill>
                  <a:prstClr val="black"/>
                </a:solidFill>
                <a:effectLst/>
                <a:uLnTx/>
                <a:uFillTx/>
                <a:latin typeface="Calibri"/>
                <a:ea typeface="+mn-ea"/>
                <a:cs typeface="Calibri"/>
              </a:rPr>
              <a:t>(</a:t>
            </a:r>
            <a:r>
              <a:rPr kumimoji="0" lang="fr-FR" b="0" i="0" u="none" strike="noStrike" kern="1200" cap="none" spc="0" normalizeH="0" baseline="0" noProof="0">
                <a:ln>
                  <a:noFill/>
                </a:ln>
                <a:solidFill>
                  <a:prstClr val="black"/>
                </a:solidFill>
                <a:effectLst/>
                <a:uLnTx/>
                <a:uFillTx/>
                <a:latin typeface="Calibri"/>
                <a:ea typeface="+mn-ea"/>
                <a:cs typeface="Calibri"/>
              </a:rPr>
              <a:t>Ma</a:t>
            </a:r>
            <a:r>
              <a:rPr kumimoji="0" lang="fr-FR" b="0" i="0" u="none" strike="noStrike" kern="1200" cap="none" spc="-10" normalizeH="0" baseline="0" noProof="0">
                <a:ln>
                  <a:noFill/>
                </a:ln>
                <a:solidFill>
                  <a:prstClr val="black"/>
                </a:solidFill>
                <a:effectLst/>
                <a:uLnTx/>
                <a:uFillTx/>
                <a:latin typeface="Calibri"/>
                <a:ea typeface="+mn-ea"/>
                <a:cs typeface="Calibri"/>
              </a:rPr>
              <a:t>x</a:t>
            </a:r>
            <a:r>
              <a:rPr kumimoji="0" lang="fr-FR" b="0" i="0" u="none" strike="noStrike" kern="1200" cap="none" spc="5" normalizeH="0" baseline="0" noProof="0">
                <a:ln>
                  <a:noFill/>
                </a:ln>
                <a:solidFill>
                  <a:prstClr val="black"/>
                </a:solidFill>
                <a:effectLst/>
                <a:uLnTx/>
                <a:uFillTx/>
                <a:latin typeface="Calibri"/>
                <a:ea typeface="+mn-ea"/>
                <a:cs typeface="Calibri"/>
              </a:rPr>
              <a:t>.</a:t>
            </a:r>
            <a:r>
              <a:rPr kumimoji="0" lang="fr-FR" b="0" i="0" u="none" strike="noStrike" kern="1200" cap="none" spc="-80" normalizeH="0" baseline="0" noProof="0">
                <a:ln>
                  <a:noFill/>
                </a:ln>
                <a:solidFill>
                  <a:prstClr val="black"/>
                </a:solidFill>
                <a:effectLst/>
                <a:uLnTx/>
                <a:uFillTx/>
                <a:latin typeface="Calibri"/>
                <a:ea typeface="+mn-ea"/>
                <a:cs typeface="Calibri"/>
              </a:rPr>
              <a:t> </a:t>
            </a:r>
            <a:r>
              <a:rPr kumimoji="0" lang="fr-FR" b="0" i="0" u="none" strike="noStrike" kern="1200" cap="none" spc="10" normalizeH="0" baseline="0" noProof="0">
                <a:ln>
                  <a:noFill/>
                </a:ln>
                <a:solidFill>
                  <a:prstClr val="black"/>
                </a:solidFill>
                <a:effectLst/>
                <a:uLnTx/>
                <a:uFillTx/>
                <a:latin typeface="Calibri"/>
                <a:ea typeface="+mn-ea"/>
                <a:cs typeface="Calibri"/>
              </a:rPr>
              <a:t>≈</a:t>
            </a:r>
            <a:r>
              <a:rPr kumimoji="0" lang="fr-FR" b="0" i="0" u="none" strike="noStrike" kern="1200" cap="none" spc="20" normalizeH="0" baseline="0" noProof="0">
                <a:ln>
                  <a:noFill/>
                </a:ln>
                <a:solidFill>
                  <a:prstClr val="black"/>
                </a:solidFill>
                <a:effectLst/>
                <a:uLnTx/>
                <a:uFillTx/>
                <a:latin typeface="Calibri"/>
                <a:ea typeface="+mn-ea"/>
                <a:cs typeface="Calibri"/>
              </a:rPr>
              <a:t> </a:t>
            </a:r>
            <a:r>
              <a:rPr kumimoji="0" lang="fr-FR" b="0" i="0" u="none" strike="noStrike" kern="1200" cap="none" spc="35" normalizeH="0" baseline="0" noProof="0">
                <a:ln>
                  <a:noFill/>
                </a:ln>
                <a:solidFill>
                  <a:prstClr val="black"/>
                </a:solidFill>
                <a:effectLst/>
                <a:uLnTx/>
                <a:uFillTx/>
                <a:latin typeface="Calibri"/>
                <a:ea typeface="+mn-ea"/>
                <a:cs typeface="Calibri"/>
              </a:rPr>
              <a:t>1</a:t>
            </a:r>
            <a:r>
              <a:rPr kumimoji="0" lang="fr-FR" b="0" i="0" u="none" strike="noStrike" kern="1200" cap="none" spc="0" normalizeH="0" baseline="0" noProof="0">
                <a:ln>
                  <a:noFill/>
                </a:ln>
                <a:solidFill>
                  <a:prstClr val="black"/>
                </a:solidFill>
                <a:effectLst/>
                <a:uLnTx/>
                <a:uFillTx/>
                <a:latin typeface="Calibri"/>
                <a:ea typeface="+mn-ea"/>
                <a:cs typeface="Calibri"/>
              </a:rPr>
              <a:t>L</a:t>
            </a:r>
            <a:endParaRPr kumimoji="0" lang="fr-FR" b="0" i="0" u="none" strike="noStrike" kern="1200" cap="all" spc="0" normalizeH="0" baseline="0" noProof="0">
              <a:ln>
                <a:noFill/>
              </a:ln>
              <a:solidFill>
                <a:prstClr val="black"/>
              </a:solidFill>
              <a:effectLst/>
              <a:uLnTx/>
              <a:uFillTx/>
              <a:latin typeface="Tw Cen MT" panose="020B0602020104020603"/>
              <a:ea typeface="+mn-ea"/>
              <a:cs typeface="+mn-cs"/>
            </a:endParaRPr>
          </a:p>
          <a:p>
            <a:endParaRPr lang="fr-FR"/>
          </a:p>
        </p:txBody>
      </p:sp>
      <p:pic>
        <p:nvPicPr>
          <p:cNvPr id="7" name="object 6">
            <a:extLst>
              <a:ext uri="{FF2B5EF4-FFF2-40B4-BE49-F238E27FC236}">
                <a16:creationId xmlns:a16="http://schemas.microsoft.com/office/drawing/2014/main" id="{479B9CF8-FB82-4EE4-8C0C-46ED60BAAC68}"/>
              </a:ext>
            </a:extLst>
          </p:cNvPr>
          <p:cNvPicPr>
            <a:picLocks noGrp="1"/>
          </p:cNvPicPr>
          <p:nvPr>
            <p:ph sz="quarter" idx="14"/>
          </p:nvPr>
        </p:nvPicPr>
        <p:blipFill>
          <a:blip r:embed="rId2" cstate="print"/>
          <a:stretch>
            <a:fillRect/>
          </a:stretch>
        </p:blipFill>
        <p:spPr>
          <a:xfrm>
            <a:off x="5518298" y="1158949"/>
            <a:ext cx="6560289" cy="5539563"/>
          </a:xfrm>
          <a:prstGeom prst="rect">
            <a:avLst/>
          </a:prstGeom>
        </p:spPr>
      </p:pic>
    </p:spTree>
    <p:extLst>
      <p:ext uri="{BB962C8B-B14F-4D97-AF65-F5344CB8AC3E}">
        <p14:creationId xmlns:p14="http://schemas.microsoft.com/office/powerpoint/2010/main" val="3421474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F2CF8-92BC-437B-AFA3-CD57916DA185}"/>
              </a:ext>
            </a:extLst>
          </p:cNvPr>
          <p:cNvSpPr>
            <a:spLocks noGrp="1"/>
          </p:cNvSpPr>
          <p:nvPr>
            <p:ph type="title"/>
          </p:nvPr>
        </p:nvSpPr>
        <p:spPr>
          <a:xfrm>
            <a:off x="913775" y="127592"/>
            <a:ext cx="10364451" cy="808073"/>
          </a:xfrm>
        </p:spPr>
        <p:txBody>
          <a:bodyPr>
            <a:normAutofit/>
          </a:bodyPr>
          <a:lstStyle/>
          <a:p>
            <a:r>
              <a:rPr lang="fr-FR"/>
              <a:t>vi. L’urètre</a:t>
            </a:r>
          </a:p>
        </p:txBody>
      </p:sp>
      <p:sp>
        <p:nvSpPr>
          <p:cNvPr id="3" name="Espace réservé du contenu 2">
            <a:extLst>
              <a:ext uri="{FF2B5EF4-FFF2-40B4-BE49-F238E27FC236}">
                <a16:creationId xmlns:a16="http://schemas.microsoft.com/office/drawing/2014/main" id="{B380A486-8A31-4AD9-AF99-C07152BD6510}"/>
              </a:ext>
            </a:extLst>
          </p:cNvPr>
          <p:cNvSpPr>
            <a:spLocks noGrp="1"/>
          </p:cNvSpPr>
          <p:nvPr>
            <p:ph sz="quarter" idx="13"/>
          </p:nvPr>
        </p:nvSpPr>
        <p:spPr>
          <a:xfrm>
            <a:off x="106326" y="935664"/>
            <a:ext cx="5913474" cy="5922335"/>
          </a:xfrm>
        </p:spPr>
        <p:txBody>
          <a:bodyPr>
            <a:normAutofit lnSpcReduction="10000"/>
          </a:bodyPr>
          <a:lstStyle/>
          <a:p>
            <a:r>
              <a:rPr lang="fr-FR"/>
              <a:t>= conduit musculaire aux parois minces allant du col vésical jusqu’à l’extérieur, à l’ostium externe de l’urètre</a:t>
            </a:r>
          </a:p>
          <a:p>
            <a:r>
              <a:rPr lang="fr-FR"/>
              <a:t>Sa longueur dépend du sexe</a:t>
            </a:r>
          </a:p>
          <a:p>
            <a:r>
              <a:rPr lang="fr-FR"/>
              <a:t>A la jonction de l’urètre et de la vessie un épaississement du muscle lisse forme le sphincter lisse de l’urètre</a:t>
            </a:r>
          </a:p>
          <a:p>
            <a:r>
              <a:rPr lang="fr-FR"/>
              <a:t>Ce sphincter ferme l’urètre et empêche l’urine de couler entre les mictions</a:t>
            </a:r>
          </a:p>
          <a:p>
            <a:r>
              <a:rPr lang="fr-FR"/>
              <a:t>Un 2</a:t>
            </a:r>
            <a:r>
              <a:rPr lang="fr-FR" baseline="30000"/>
              <a:t>nd</a:t>
            </a:r>
            <a:r>
              <a:rPr lang="fr-FR"/>
              <a:t> sphincter: muscle sphincter de l’urètre encercle l’urètre au point où il traverse le plancher pelvien, sa maîtrise est volontaire</a:t>
            </a:r>
          </a:p>
          <a:p>
            <a:r>
              <a:rPr lang="fr-FR"/>
              <a:t>Le muscle élévateur de l’anus dans le périnée sert aussi de constricteur volontaire de l’urine</a:t>
            </a:r>
          </a:p>
          <a:p>
            <a:pPr marL="0" indent="0">
              <a:buNone/>
            </a:pPr>
            <a:endParaRPr lang="fr-FR"/>
          </a:p>
          <a:p>
            <a:endParaRPr lang="fr-FR"/>
          </a:p>
          <a:p>
            <a:endParaRPr lang="fr-FR"/>
          </a:p>
        </p:txBody>
      </p:sp>
      <p:pic>
        <p:nvPicPr>
          <p:cNvPr id="6" name="Espace réservé du contenu 5">
            <a:extLst>
              <a:ext uri="{FF2B5EF4-FFF2-40B4-BE49-F238E27FC236}">
                <a16:creationId xmlns:a16="http://schemas.microsoft.com/office/drawing/2014/main" id="{EC1EDDF7-7B9D-4F80-82EA-40DF953F6EB3}"/>
              </a:ext>
            </a:extLst>
          </p:cNvPr>
          <p:cNvPicPr>
            <a:picLocks noGrp="1" noChangeAspect="1"/>
          </p:cNvPicPr>
          <p:nvPr>
            <p:ph sz="quarter" idx="14"/>
          </p:nvPr>
        </p:nvPicPr>
        <p:blipFill>
          <a:blip r:embed="rId2">
            <a:extLst>
              <a:ext uri="{837473B0-CC2E-450A-ABE3-18F120FF3D39}">
                <a1611:picAttrSrcUrl xmlns:a1611="http://schemas.microsoft.com/office/drawing/2016/11/main" r:id="rId3"/>
              </a:ext>
            </a:extLst>
          </a:blip>
          <a:srcRect/>
          <a:stretch/>
        </p:blipFill>
        <p:spPr>
          <a:xfrm>
            <a:off x="8260596" y="1180214"/>
            <a:ext cx="2745002" cy="2721935"/>
          </a:xfrm>
        </p:spPr>
      </p:pic>
      <p:pic>
        <p:nvPicPr>
          <p:cNvPr id="7" name="Espace réservé du contenu 5">
            <a:extLst>
              <a:ext uri="{FF2B5EF4-FFF2-40B4-BE49-F238E27FC236}">
                <a16:creationId xmlns:a16="http://schemas.microsoft.com/office/drawing/2014/main" id="{5723985A-F4D7-4306-9A76-FB308014CE25}"/>
              </a:ext>
            </a:extLst>
          </p:cNvPr>
          <p:cNvPicPr>
            <a:picLocks noChangeAspect="1"/>
          </p:cNvPicPr>
          <p:nvPr/>
        </p:nvPicPr>
        <p:blipFill>
          <a:blip r:embed="rId4">
            <a:extLst>
              <a:ext uri="{837473B0-CC2E-450A-ABE3-18F120FF3D39}">
                <a1611:picAttrSrcUrl xmlns:a1611="http://schemas.microsoft.com/office/drawing/2016/11/main" r:id="rId5"/>
              </a:ext>
            </a:extLst>
          </a:blip>
          <a:srcRect/>
          <a:stretch/>
        </p:blipFill>
        <p:spPr>
          <a:xfrm>
            <a:off x="6370737" y="1106875"/>
            <a:ext cx="5714937" cy="5635255"/>
          </a:xfrm>
          <a:prstGeom prst="rect">
            <a:avLst/>
          </a:prstGeom>
        </p:spPr>
      </p:pic>
    </p:spTree>
    <p:extLst>
      <p:ext uri="{BB962C8B-B14F-4D97-AF65-F5344CB8AC3E}">
        <p14:creationId xmlns:p14="http://schemas.microsoft.com/office/powerpoint/2010/main" val="211578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BA87B-D2F3-457E-BA5F-2D6833194CBE}"/>
              </a:ext>
            </a:extLst>
          </p:cNvPr>
          <p:cNvSpPr>
            <a:spLocks noGrp="1"/>
          </p:cNvSpPr>
          <p:nvPr>
            <p:ph type="title"/>
          </p:nvPr>
        </p:nvSpPr>
        <p:spPr>
          <a:xfrm>
            <a:off x="913775" y="138224"/>
            <a:ext cx="10364451" cy="435934"/>
          </a:xfrm>
        </p:spPr>
        <p:txBody>
          <a:bodyPr>
            <a:normAutofit fontScale="90000"/>
          </a:bodyPr>
          <a:lstStyle/>
          <a:p>
            <a:pPr algn="l"/>
            <a:r>
              <a:rPr lang="fr-FR"/>
              <a:t>L’urètre</a:t>
            </a:r>
          </a:p>
        </p:txBody>
      </p:sp>
      <p:sp>
        <p:nvSpPr>
          <p:cNvPr id="3" name="Espace réservé du contenu 2">
            <a:extLst>
              <a:ext uri="{FF2B5EF4-FFF2-40B4-BE49-F238E27FC236}">
                <a16:creationId xmlns:a16="http://schemas.microsoft.com/office/drawing/2014/main" id="{0C019190-7F0D-439F-8135-704A9D98DE5D}"/>
              </a:ext>
            </a:extLst>
          </p:cNvPr>
          <p:cNvSpPr>
            <a:spLocks noGrp="1"/>
          </p:cNvSpPr>
          <p:nvPr>
            <p:ph sz="quarter" idx="13"/>
          </p:nvPr>
        </p:nvSpPr>
        <p:spPr>
          <a:xfrm>
            <a:off x="0" y="669851"/>
            <a:ext cx="6019800" cy="5964866"/>
          </a:xfrm>
        </p:spPr>
        <p:txBody>
          <a:bodyPr>
            <a:normAutofit fontScale="85000" lnSpcReduction="10000"/>
          </a:bodyPr>
          <a:lstStyle/>
          <a:p>
            <a:pPr marL="0" indent="0">
              <a:buNone/>
            </a:pPr>
            <a:endParaRPr lang="fr-FR"/>
          </a:p>
          <a:p>
            <a:r>
              <a:rPr lang="fr-FR"/>
              <a:t>Se dirige en bas et en avant de la symphyse pubienne s’ouvre par </a:t>
            </a:r>
            <a:r>
              <a:rPr lang="fr-FR" b="1" i="1"/>
              <a:t>l’ostium externe </a:t>
            </a:r>
            <a:r>
              <a:rPr lang="fr-FR"/>
              <a:t>de l’urètre situé juste devant le vagin.</a:t>
            </a:r>
          </a:p>
          <a:p>
            <a:r>
              <a:rPr lang="fr-FR"/>
              <a:t>Cet orifice est contrôlé par </a:t>
            </a:r>
            <a:r>
              <a:rPr lang="fr-FR" b="1" i="1"/>
              <a:t>le sphincter urétral externe</a:t>
            </a:r>
            <a:r>
              <a:rPr lang="fr-FR" i="1"/>
              <a:t>, qui lui-même est sous le </a:t>
            </a:r>
            <a:r>
              <a:rPr lang="fr-FR"/>
              <a:t>contrôle de la volonté</a:t>
            </a:r>
          </a:p>
          <a:p>
            <a:r>
              <a:rPr lang="fr-FR"/>
              <a:t>La paroi de l’urètre féminin a 2 couches principales</a:t>
            </a:r>
          </a:p>
          <a:p>
            <a:pPr>
              <a:buFont typeface="Wingdings" panose="05000000000000000000" pitchFamily="2" charset="2"/>
              <a:buChar char="Ø"/>
            </a:pPr>
            <a:r>
              <a:rPr lang="fr-FR"/>
              <a:t>Une </a:t>
            </a:r>
            <a:r>
              <a:rPr lang="fr-FR" b="1" i="1"/>
              <a:t>couche musculaire externe </a:t>
            </a:r>
            <a:r>
              <a:rPr lang="fr-FR"/>
              <a:t>composée de 2 parties : </a:t>
            </a:r>
          </a:p>
          <a:p>
            <a:pPr>
              <a:buFont typeface="Wingdings" panose="05000000000000000000" pitchFamily="2" charset="2"/>
              <a:buChar char="§"/>
            </a:pPr>
            <a:r>
              <a:rPr lang="fr-FR"/>
              <a:t> 1 couche interne </a:t>
            </a:r>
            <a:r>
              <a:rPr lang="fr-FR" b="1" i="1"/>
              <a:t>de muscle lisse </a:t>
            </a:r>
            <a:r>
              <a:rPr lang="fr-FR"/>
              <a:t>sous le contrôle du Système nerveux autonome</a:t>
            </a:r>
          </a:p>
          <a:p>
            <a:pPr>
              <a:buFont typeface="Wingdings" panose="05000000000000000000" pitchFamily="2" charset="2"/>
              <a:buChar char="§"/>
            </a:pPr>
            <a:r>
              <a:rPr lang="fr-FR"/>
              <a:t> 1 couche externe</a:t>
            </a:r>
            <a:r>
              <a:rPr lang="fr-FR" b="1"/>
              <a:t> du muscle strié </a:t>
            </a:r>
            <a:r>
              <a:rPr lang="fr-FR"/>
              <a:t>volontaire qui l’entoure </a:t>
            </a:r>
          </a:p>
          <a:p>
            <a:pPr>
              <a:buFont typeface="Wingdings" panose="05000000000000000000" pitchFamily="2" charset="2"/>
              <a:buChar char="Ø"/>
            </a:pPr>
            <a:r>
              <a:rPr lang="fr-FR" b="1" i="1"/>
              <a:t>Une muqueuse interne </a:t>
            </a:r>
            <a:r>
              <a:rPr lang="fr-FR"/>
              <a:t>soutenue par du tissu conjonctif </a:t>
            </a:r>
            <a:r>
              <a:rPr lang="fr-FR" err="1"/>
              <a:t>fibroelastique</a:t>
            </a:r>
            <a:r>
              <a:rPr lang="fr-FR"/>
              <a:t> lâche qui contient des vaisseaux sanguins et des nerfs</a:t>
            </a:r>
          </a:p>
        </p:txBody>
      </p:sp>
      <p:pic>
        <p:nvPicPr>
          <p:cNvPr id="23" name="Espace réservé du contenu 22">
            <a:extLst>
              <a:ext uri="{FF2B5EF4-FFF2-40B4-BE49-F238E27FC236}">
                <a16:creationId xmlns:a16="http://schemas.microsoft.com/office/drawing/2014/main" id="{B01FE5F2-9A91-49C1-AF58-F6A3E76330BC}"/>
              </a:ext>
            </a:extLst>
          </p:cNvPr>
          <p:cNvPicPr>
            <a:picLocks noGrp="1" noChangeAspect="1"/>
          </p:cNvPicPr>
          <p:nvPr>
            <p:ph sz="quarter" idx="14"/>
          </p:nvPr>
        </p:nvPicPr>
        <p:blipFill>
          <a:blip r:embed="rId2"/>
          <a:stretch>
            <a:fillRect/>
          </a:stretch>
        </p:blipFill>
        <p:spPr>
          <a:xfrm>
            <a:off x="6283841" y="935665"/>
            <a:ext cx="5773479" cy="5592726"/>
          </a:xfrm>
          <a:prstGeom prst="rect">
            <a:avLst/>
          </a:prstGeom>
        </p:spPr>
      </p:pic>
    </p:spTree>
    <p:extLst>
      <p:ext uri="{BB962C8B-B14F-4D97-AF65-F5344CB8AC3E}">
        <p14:creationId xmlns:p14="http://schemas.microsoft.com/office/powerpoint/2010/main" val="419909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AD9E6A-402E-454C-BFDB-F1DE6BC3DAB6}"/>
              </a:ext>
            </a:extLst>
          </p:cNvPr>
          <p:cNvSpPr>
            <a:spLocks noGrp="1"/>
          </p:cNvSpPr>
          <p:nvPr>
            <p:ph type="title"/>
          </p:nvPr>
        </p:nvSpPr>
        <p:spPr>
          <a:xfrm>
            <a:off x="913775" y="159488"/>
            <a:ext cx="10364451" cy="765545"/>
          </a:xfrm>
        </p:spPr>
        <p:txBody>
          <a:bodyPr>
            <a:normAutofit/>
          </a:bodyPr>
          <a:lstStyle/>
          <a:p>
            <a:r>
              <a:rPr lang="fr-FR"/>
              <a:t>vii. La miction</a:t>
            </a:r>
          </a:p>
        </p:txBody>
      </p:sp>
      <p:sp>
        <p:nvSpPr>
          <p:cNvPr id="3" name="Espace réservé du contenu 2">
            <a:extLst>
              <a:ext uri="{FF2B5EF4-FFF2-40B4-BE49-F238E27FC236}">
                <a16:creationId xmlns:a16="http://schemas.microsoft.com/office/drawing/2014/main" id="{BD1C7575-96B5-4E78-B863-83D8AE5FA2EC}"/>
              </a:ext>
            </a:extLst>
          </p:cNvPr>
          <p:cNvSpPr>
            <a:spLocks noGrp="1"/>
          </p:cNvSpPr>
          <p:nvPr>
            <p:ph sz="quarter" idx="13"/>
          </p:nvPr>
        </p:nvSpPr>
        <p:spPr>
          <a:xfrm>
            <a:off x="-1" y="925033"/>
            <a:ext cx="6273209" cy="5773479"/>
          </a:xfrm>
        </p:spPr>
        <p:txBody>
          <a:bodyPr>
            <a:normAutofit/>
          </a:bodyPr>
          <a:lstStyle/>
          <a:p>
            <a:pPr marL="457200" indent="-457200">
              <a:buFont typeface="+mj-lt"/>
              <a:buAutoNum type="arabicPeriod"/>
            </a:pPr>
            <a:r>
              <a:rPr lang="fr-FR" b="1"/>
              <a:t>Définition</a:t>
            </a:r>
          </a:p>
          <a:p>
            <a:pPr>
              <a:buFont typeface="Wingdings" panose="05000000000000000000" pitchFamily="2" charset="2"/>
              <a:buChar char="§"/>
            </a:pPr>
            <a:r>
              <a:rPr lang="fr-FR"/>
              <a:t>C’est l’Évacuation de l’urine déclenchée par la vidange de la vessie.</a:t>
            </a:r>
          </a:p>
          <a:p>
            <a:pPr>
              <a:buFont typeface="Wingdings" panose="05000000000000000000" pitchFamily="2" charset="2"/>
              <a:buChar char="§"/>
            </a:pPr>
            <a:r>
              <a:rPr lang="fr-FR"/>
              <a:t>Lorsque le</a:t>
            </a:r>
            <a:r>
              <a:rPr lang="fr-FR" sz="2000"/>
              <a:t> volume d’urine atteint la capacité physiologique de la vessie environ 300ml il survient une tension vésicale qui provoque le besoin d’uriner</a:t>
            </a:r>
            <a:r>
              <a:rPr lang="fr-FR"/>
              <a:t>.la miction est déclenchée par des impulsions sensitives allant au cerveau.</a:t>
            </a:r>
          </a:p>
          <a:p>
            <a:pPr>
              <a:buFont typeface="Wingdings" panose="05000000000000000000" pitchFamily="2" charset="2"/>
              <a:buChar char="§"/>
            </a:pPr>
            <a:r>
              <a:rPr lang="fr-FR"/>
              <a:t>La contraction du sphincter urétral externe et les muscles du plancher pelvien peuvent inhiber la miction jusqu’au moment opportun</a:t>
            </a:r>
          </a:p>
          <a:p>
            <a:pPr marL="0" indent="0">
              <a:buNone/>
            </a:pPr>
            <a:r>
              <a:rPr lang="fr-FR" b="1"/>
              <a:t>2 . Caractéristiques de la miction</a:t>
            </a:r>
          </a:p>
          <a:p>
            <a:pPr marL="0" indent="0">
              <a:buNone/>
            </a:pPr>
            <a:r>
              <a:rPr lang="fr-FR" b="1"/>
              <a:t> </a:t>
            </a:r>
            <a:r>
              <a:rPr lang="fr-FR"/>
              <a:t>Indolore, facile, complète et Uniquement diurne </a:t>
            </a:r>
          </a:p>
          <a:p>
            <a:pPr>
              <a:buFont typeface="Wingdings" panose="05000000000000000000" pitchFamily="2" charset="2"/>
              <a:buChar char="§"/>
            </a:pPr>
            <a:endParaRPr lang="fr-FR"/>
          </a:p>
        </p:txBody>
      </p:sp>
      <p:pic>
        <p:nvPicPr>
          <p:cNvPr id="5" name="Espace réservé du contenu 4">
            <a:extLst>
              <a:ext uri="{FF2B5EF4-FFF2-40B4-BE49-F238E27FC236}">
                <a16:creationId xmlns:a16="http://schemas.microsoft.com/office/drawing/2014/main" id="{C36EC727-8FF3-4460-B622-C4EE7CDF0C55}"/>
              </a:ext>
            </a:extLst>
          </p:cNvPr>
          <p:cNvPicPr>
            <a:picLocks noGrp="1" noChangeAspect="1"/>
          </p:cNvPicPr>
          <p:nvPr>
            <p:ph sz="quarter" idx="14"/>
          </p:nvPr>
        </p:nvPicPr>
        <p:blipFill>
          <a:blip r:embed="rId2"/>
          <a:stretch>
            <a:fillRect/>
          </a:stretch>
        </p:blipFill>
        <p:spPr>
          <a:xfrm>
            <a:off x="6411433" y="1554535"/>
            <a:ext cx="5613989" cy="4922874"/>
          </a:xfrm>
          <a:prstGeom prst="rect">
            <a:avLst/>
          </a:prstGeom>
        </p:spPr>
      </p:pic>
    </p:spTree>
    <p:extLst>
      <p:ext uri="{BB962C8B-B14F-4D97-AF65-F5344CB8AC3E}">
        <p14:creationId xmlns:p14="http://schemas.microsoft.com/office/powerpoint/2010/main" val="106238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0C3E4-3E0E-B5C5-0163-DD760CFAFE4E}"/>
              </a:ext>
            </a:extLst>
          </p:cNvPr>
          <p:cNvSpPr>
            <a:spLocks noGrp="1"/>
          </p:cNvSpPr>
          <p:nvPr>
            <p:ph type="title"/>
          </p:nvPr>
        </p:nvSpPr>
        <p:spPr/>
        <p:txBody>
          <a:bodyPr/>
          <a:lstStyle/>
          <a:p>
            <a:r>
              <a:rPr lang="fr-FR"/>
              <a:t>Sphincter </a:t>
            </a:r>
            <a:r>
              <a:rPr lang="fr-FR" err="1"/>
              <a:t>uretral</a:t>
            </a:r>
            <a:r>
              <a:rPr lang="fr-FR"/>
              <a:t> artificiel</a:t>
            </a:r>
          </a:p>
        </p:txBody>
      </p:sp>
      <p:pic>
        <p:nvPicPr>
          <p:cNvPr id="1028" name="Picture 4" descr="Résultat d’images pour sphincter uretral artificiel chez la femme">
            <a:extLst>
              <a:ext uri="{FF2B5EF4-FFF2-40B4-BE49-F238E27FC236}">
                <a16:creationId xmlns:a16="http://schemas.microsoft.com/office/drawing/2014/main" id="{0AAB8500-1CD2-B345-05C8-A454241B822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52614" y="2033941"/>
            <a:ext cx="5993018" cy="2512087"/>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a:extLst>
              <a:ext uri="{FF2B5EF4-FFF2-40B4-BE49-F238E27FC236}">
                <a16:creationId xmlns:a16="http://schemas.microsoft.com/office/drawing/2014/main" id="{A1B2D0B0-DFB5-B26B-39FA-80A5FD46C160}"/>
              </a:ext>
            </a:extLst>
          </p:cNvPr>
          <p:cNvPicPr>
            <a:picLocks noChangeAspect="1"/>
          </p:cNvPicPr>
          <p:nvPr/>
        </p:nvPicPr>
        <p:blipFill>
          <a:blip r:embed="rId3"/>
          <a:stretch>
            <a:fillRect/>
          </a:stretch>
        </p:blipFill>
        <p:spPr>
          <a:xfrm>
            <a:off x="8229599" y="2033941"/>
            <a:ext cx="2573080" cy="2878301"/>
          </a:xfrm>
          <a:prstGeom prst="rect">
            <a:avLst/>
          </a:prstGeom>
        </p:spPr>
      </p:pic>
    </p:spTree>
    <p:extLst>
      <p:ext uri="{BB962C8B-B14F-4D97-AF65-F5344CB8AC3E}">
        <p14:creationId xmlns:p14="http://schemas.microsoft.com/office/powerpoint/2010/main" val="2287558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B7F3D4E-3902-4B06-9DD6-60F1CCAFD297}"/>
              </a:ext>
            </a:extLst>
          </p:cNvPr>
          <p:cNvSpPr>
            <a:spLocks noGrp="1"/>
          </p:cNvSpPr>
          <p:nvPr>
            <p:ph type="title"/>
          </p:nvPr>
        </p:nvSpPr>
        <p:spPr/>
        <p:txBody>
          <a:bodyPr/>
          <a:lstStyle/>
          <a:p>
            <a:r>
              <a:rPr lang="fr-FR"/>
              <a:t>Objectifs d’apprentissage</a:t>
            </a:r>
          </a:p>
        </p:txBody>
      </p:sp>
      <p:sp>
        <p:nvSpPr>
          <p:cNvPr id="6" name="Espace réservé du contenu 5">
            <a:extLst>
              <a:ext uri="{FF2B5EF4-FFF2-40B4-BE49-F238E27FC236}">
                <a16:creationId xmlns:a16="http://schemas.microsoft.com/office/drawing/2014/main" id="{238920B5-A02E-48A4-B069-8719D4B2F35E}"/>
              </a:ext>
            </a:extLst>
          </p:cNvPr>
          <p:cNvSpPr>
            <a:spLocks noGrp="1"/>
          </p:cNvSpPr>
          <p:nvPr>
            <p:ph sz="quarter" idx="13"/>
          </p:nvPr>
        </p:nvSpPr>
        <p:spPr/>
        <p:txBody>
          <a:bodyPr/>
          <a:lstStyle/>
          <a:p>
            <a:r>
              <a:rPr lang="fr-FR"/>
              <a:t>Savoir situer et décrire les différentes zones qui composent le rein </a:t>
            </a:r>
          </a:p>
          <a:p>
            <a:r>
              <a:rPr lang="fr-FR"/>
              <a:t>Expliquer le rôle du néphron</a:t>
            </a:r>
          </a:p>
          <a:p>
            <a:r>
              <a:rPr lang="fr-FR"/>
              <a:t>Expliquer la formation de l’urine</a:t>
            </a:r>
          </a:p>
          <a:p>
            <a:r>
              <a:rPr lang="fr-FR"/>
              <a:t>Rôle de l’</a:t>
            </a:r>
            <a:r>
              <a:rPr lang="fr-FR" err="1"/>
              <a:t>adh</a:t>
            </a:r>
            <a:r>
              <a:rPr lang="fr-FR"/>
              <a:t> et de l’aldostérone dans le maintien des équilibres hydriques</a:t>
            </a:r>
          </a:p>
          <a:p>
            <a:r>
              <a:rPr lang="fr-FR"/>
              <a:t>Décrire les grandes fonctions du rein</a:t>
            </a:r>
          </a:p>
        </p:txBody>
      </p:sp>
    </p:spTree>
    <p:extLst>
      <p:ext uri="{BB962C8B-B14F-4D97-AF65-F5344CB8AC3E}">
        <p14:creationId xmlns:p14="http://schemas.microsoft.com/office/powerpoint/2010/main" val="40749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99B32-B152-4C1C-B130-865E6FE8831A}"/>
              </a:ext>
            </a:extLst>
          </p:cNvPr>
          <p:cNvSpPr>
            <a:spLocks noGrp="1"/>
          </p:cNvSpPr>
          <p:nvPr>
            <p:ph type="title"/>
          </p:nvPr>
        </p:nvSpPr>
        <p:spPr>
          <a:xfrm>
            <a:off x="913775" y="618518"/>
            <a:ext cx="10364451" cy="1412302"/>
          </a:xfrm>
        </p:spPr>
        <p:txBody>
          <a:bodyPr/>
          <a:lstStyle/>
          <a:p>
            <a:pPr marL="857250" indent="-857250">
              <a:buFont typeface="+mj-lt"/>
              <a:buAutoNum type="romanUcPeriod"/>
            </a:pPr>
            <a:r>
              <a:rPr lang="fr-FR"/>
              <a:t>anatomie du rein</a:t>
            </a:r>
            <a:br>
              <a:rPr lang="fr-FR"/>
            </a:br>
            <a:r>
              <a:rPr lang="fr-FR"/>
              <a:t> système urinaire et ses structures voisines</a:t>
            </a:r>
          </a:p>
        </p:txBody>
      </p:sp>
      <p:sp>
        <p:nvSpPr>
          <p:cNvPr id="4" name="Espace réservé du contenu 3">
            <a:extLst>
              <a:ext uri="{FF2B5EF4-FFF2-40B4-BE49-F238E27FC236}">
                <a16:creationId xmlns:a16="http://schemas.microsoft.com/office/drawing/2014/main" id="{F742463C-B932-4AE8-8D06-731ACD555AE8}"/>
              </a:ext>
            </a:extLst>
          </p:cNvPr>
          <p:cNvSpPr>
            <a:spLocks noGrp="1"/>
          </p:cNvSpPr>
          <p:nvPr>
            <p:ph sz="quarter" idx="13"/>
          </p:nvPr>
        </p:nvSpPr>
        <p:spPr/>
        <p:txBody>
          <a:bodyPr/>
          <a:lstStyle/>
          <a:p>
            <a:r>
              <a:rPr lang="fr-FR"/>
              <a:t> - Organes pairs ; un gauche plus haut que le droit  Position </a:t>
            </a:r>
            <a:r>
              <a:rPr lang="fr-FR" err="1"/>
              <a:t>rétro-péritonéale</a:t>
            </a:r>
            <a:endParaRPr lang="fr-FR"/>
          </a:p>
          <a:p>
            <a:r>
              <a:rPr lang="fr-FR"/>
              <a:t>Entre la paroi dorsale et le péritoine pariétal</a:t>
            </a:r>
          </a:p>
          <a:p>
            <a:r>
              <a:rPr lang="fr-FR"/>
              <a:t>Dans la région lombaire supérieure (≈12èVert. thoracique à 3è </a:t>
            </a:r>
            <a:r>
              <a:rPr lang="fr-FR" err="1"/>
              <a:t>Vert.Lombaire</a:t>
            </a:r>
            <a:r>
              <a:rPr lang="fr-FR"/>
              <a:t>)</a:t>
            </a:r>
          </a:p>
        </p:txBody>
      </p:sp>
      <p:pic>
        <p:nvPicPr>
          <p:cNvPr id="6" name="Espace réservé du contenu 5">
            <a:extLst>
              <a:ext uri="{FF2B5EF4-FFF2-40B4-BE49-F238E27FC236}">
                <a16:creationId xmlns:a16="http://schemas.microsoft.com/office/drawing/2014/main" id="{1BF1D062-538A-4609-BCA3-D659A0AE0447}"/>
              </a:ext>
            </a:extLst>
          </p:cNvPr>
          <p:cNvPicPr>
            <a:picLocks noGrp="1" noChangeAspect="1"/>
          </p:cNvPicPr>
          <p:nvPr>
            <p:ph sz="quarter" idx="14"/>
          </p:nvPr>
        </p:nvPicPr>
        <p:blipFill>
          <a:blip r:embed="rId2"/>
          <a:stretch>
            <a:fillRect/>
          </a:stretch>
        </p:blipFill>
        <p:spPr>
          <a:xfrm>
            <a:off x="6399074" y="2484839"/>
            <a:ext cx="4651651" cy="3188484"/>
          </a:xfrm>
          <a:prstGeom prst="rect">
            <a:avLst/>
          </a:prstGeom>
        </p:spPr>
      </p:pic>
    </p:spTree>
    <p:extLst>
      <p:ext uri="{BB962C8B-B14F-4D97-AF65-F5344CB8AC3E}">
        <p14:creationId xmlns:p14="http://schemas.microsoft.com/office/powerpoint/2010/main" val="428719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F0095-C74A-41D3-BA96-D5FFB7127E23}"/>
              </a:ext>
            </a:extLst>
          </p:cNvPr>
          <p:cNvSpPr>
            <a:spLocks noGrp="1"/>
          </p:cNvSpPr>
          <p:nvPr>
            <p:ph type="title"/>
          </p:nvPr>
        </p:nvSpPr>
        <p:spPr/>
        <p:txBody>
          <a:bodyPr/>
          <a:lstStyle/>
          <a:p>
            <a:pPr marL="742950" indent="-742950">
              <a:buFont typeface="+mj-lt"/>
              <a:buAutoNum type="arabicPeriod"/>
            </a:pPr>
            <a:r>
              <a:rPr lang="fr-FR" sz="3600"/>
              <a:t>Situation et Anatomie externe des reins </a:t>
            </a:r>
            <a:endParaRPr lang="fr-FR"/>
          </a:p>
        </p:txBody>
      </p:sp>
      <p:sp>
        <p:nvSpPr>
          <p:cNvPr id="3" name="Espace réservé du contenu 2">
            <a:extLst>
              <a:ext uri="{FF2B5EF4-FFF2-40B4-BE49-F238E27FC236}">
                <a16:creationId xmlns:a16="http://schemas.microsoft.com/office/drawing/2014/main" id="{2E525E7E-3A39-4D55-B09F-081D5D926146}"/>
              </a:ext>
            </a:extLst>
          </p:cNvPr>
          <p:cNvSpPr>
            <a:spLocks noGrp="1"/>
          </p:cNvSpPr>
          <p:nvPr>
            <p:ph sz="quarter" idx="13"/>
          </p:nvPr>
        </p:nvSpPr>
        <p:spPr>
          <a:xfrm>
            <a:off x="913774" y="2367092"/>
            <a:ext cx="5106026" cy="4320787"/>
          </a:xfrm>
        </p:spPr>
        <p:txBody>
          <a:bodyPr>
            <a:normAutofit fontScale="92500" lnSpcReduction="10000"/>
          </a:bodyPr>
          <a:lstStyle/>
          <a:p>
            <a:r>
              <a:rPr lang="fr-FR"/>
              <a:t>2 reins droit et gauche, forme d’un haricot</a:t>
            </a:r>
          </a:p>
          <a:p>
            <a:r>
              <a:rPr lang="fr-FR" b="1"/>
              <a:t>Position rétropéritonéale </a:t>
            </a:r>
            <a:r>
              <a:rPr lang="fr-FR"/>
              <a:t>dans la région lombaire supérieure</a:t>
            </a:r>
          </a:p>
          <a:p>
            <a:r>
              <a:rPr lang="fr-FR" b="1"/>
              <a:t>Poids</a:t>
            </a:r>
            <a:r>
              <a:rPr lang="fr-FR"/>
              <a:t>: 150g, 12 cm de long, 6 de l et 3 cm d’épaisseur</a:t>
            </a:r>
          </a:p>
          <a:p>
            <a:r>
              <a:rPr lang="fr-FR" b="1"/>
              <a:t>Caractéristiques</a:t>
            </a:r>
            <a:r>
              <a:rPr lang="fr-FR"/>
              <a:t>: consistance ferme, couleur rouge, surface lisse et régulière</a:t>
            </a:r>
          </a:p>
          <a:p>
            <a:r>
              <a:rPr lang="fr-FR"/>
              <a:t>Face interne porte une fente verticale appelé hile, celui-ci conduit à une cavité appelée sinus rénal</a:t>
            </a:r>
          </a:p>
          <a:p>
            <a:endParaRPr lang="fr-FR"/>
          </a:p>
          <a:p>
            <a:endParaRPr lang="fr-FR"/>
          </a:p>
        </p:txBody>
      </p:sp>
      <p:pic>
        <p:nvPicPr>
          <p:cNvPr id="5" name="object 3">
            <a:extLst>
              <a:ext uri="{FF2B5EF4-FFF2-40B4-BE49-F238E27FC236}">
                <a16:creationId xmlns:a16="http://schemas.microsoft.com/office/drawing/2014/main" id="{1E3B9DCD-CB76-4447-88CA-39737BDF7D72}"/>
              </a:ext>
            </a:extLst>
          </p:cNvPr>
          <p:cNvPicPr>
            <a:picLocks noGrp="1"/>
          </p:cNvPicPr>
          <p:nvPr>
            <p:ph sz="quarter" idx="14"/>
          </p:nvPr>
        </p:nvPicPr>
        <p:blipFill>
          <a:blip r:embed="rId2">
            <a:extLst>
              <a:ext uri="{837473B0-CC2E-450A-ABE3-18F120FF3D39}">
                <a1611:picAttrSrcUrl xmlns:a1611="http://schemas.microsoft.com/office/drawing/2016/11/main" r:id="rId3"/>
              </a:ext>
            </a:extLst>
          </a:blip>
          <a:srcRect/>
          <a:stretch/>
        </p:blipFill>
        <p:spPr>
          <a:xfrm>
            <a:off x="6675097" y="2366963"/>
            <a:ext cx="5212103" cy="4235856"/>
          </a:xfrm>
          <a:prstGeom prst="rect">
            <a:avLst/>
          </a:prstGeom>
        </p:spPr>
      </p:pic>
    </p:spTree>
    <p:extLst>
      <p:ext uri="{BB962C8B-B14F-4D97-AF65-F5344CB8AC3E}">
        <p14:creationId xmlns:p14="http://schemas.microsoft.com/office/powerpoint/2010/main" val="349574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058D6C-5F1C-4022-8A8D-B145275E1CA9}"/>
              </a:ext>
            </a:extLst>
          </p:cNvPr>
          <p:cNvSpPr>
            <a:spLocks noGrp="1"/>
          </p:cNvSpPr>
          <p:nvPr>
            <p:ph type="title"/>
          </p:nvPr>
        </p:nvSpPr>
        <p:spPr>
          <a:xfrm>
            <a:off x="913775" y="618518"/>
            <a:ext cx="7326458" cy="901938"/>
          </a:xfrm>
        </p:spPr>
        <p:txBody>
          <a:bodyPr>
            <a:normAutofit/>
          </a:bodyPr>
          <a:lstStyle/>
          <a:p>
            <a:r>
              <a:rPr lang="fr-FR"/>
              <a:t>Face interne du rein :le hile rénal</a:t>
            </a:r>
          </a:p>
        </p:txBody>
      </p:sp>
      <p:sp>
        <p:nvSpPr>
          <p:cNvPr id="3" name="Espace réservé du contenu 2">
            <a:extLst>
              <a:ext uri="{FF2B5EF4-FFF2-40B4-BE49-F238E27FC236}">
                <a16:creationId xmlns:a16="http://schemas.microsoft.com/office/drawing/2014/main" id="{AF431FE2-C4CD-437A-861C-5EA8DFBB679A}"/>
              </a:ext>
            </a:extLst>
          </p:cNvPr>
          <p:cNvSpPr>
            <a:spLocks noGrp="1"/>
          </p:cNvSpPr>
          <p:nvPr>
            <p:ph sz="quarter" idx="13"/>
          </p:nvPr>
        </p:nvSpPr>
        <p:spPr/>
        <p:txBody>
          <a:bodyPr/>
          <a:lstStyle/>
          <a:p>
            <a:r>
              <a:rPr lang="fr-FR"/>
              <a:t>Entrent et sortent du hile :</a:t>
            </a:r>
          </a:p>
          <a:p>
            <a:pPr>
              <a:buFont typeface="Wingdings" panose="05000000000000000000" pitchFamily="2" charset="2"/>
              <a:buChar char="Ø"/>
            </a:pPr>
            <a:r>
              <a:rPr lang="fr-FR"/>
              <a:t>Les </a:t>
            </a:r>
            <a:r>
              <a:rPr lang="fr-FR" b="1"/>
              <a:t>uretères</a:t>
            </a:r>
            <a:r>
              <a:rPr lang="fr-FR"/>
              <a:t> </a:t>
            </a:r>
          </a:p>
          <a:p>
            <a:pPr>
              <a:buFont typeface="Wingdings" panose="05000000000000000000" pitchFamily="2" charset="2"/>
              <a:buChar char="Ø"/>
            </a:pPr>
            <a:r>
              <a:rPr lang="fr-FR"/>
              <a:t>Les </a:t>
            </a:r>
            <a:r>
              <a:rPr lang="fr-FR" b="1"/>
              <a:t>vaisseaux sanguins</a:t>
            </a:r>
          </a:p>
          <a:p>
            <a:pPr>
              <a:buFont typeface="Wingdings" panose="05000000000000000000" pitchFamily="2" charset="2"/>
              <a:buChar char="Ø"/>
            </a:pPr>
            <a:r>
              <a:rPr lang="fr-FR" b="1"/>
              <a:t>Les nerfs</a:t>
            </a:r>
          </a:p>
          <a:p>
            <a:r>
              <a:rPr lang="fr-FR"/>
              <a:t>Chaque rein est surmonté d’une </a:t>
            </a:r>
            <a:r>
              <a:rPr lang="fr-FR" b="1"/>
              <a:t>glande surrénale </a:t>
            </a:r>
            <a:r>
              <a:rPr lang="fr-FR"/>
              <a:t>qui appartient au système endocrinien</a:t>
            </a:r>
          </a:p>
          <a:p>
            <a:pPr>
              <a:buFont typeface="Wingdings" panose="05000000000000000000" pitchFamily="2" charset="2"/>
              <a:buChar char="Ø"/>
            </a:pPr>
            <a:endParaRPr lang="fr-FR"/>
          </a:p>
        </p:txBody>
      </p:sp>
      <p:pic>
        <p:nvPicPr>
          <p:cNvPr id="5" name="object 2">
            <a:extLst>
              <a:ext uri="{FF2B5EF4-FFF2-40B4-BE49-F238E27FC236}">
                <a16:creationId xmlns:a16="http://schemas.microsoft.com/office/drawing/2014/main" id="{6264335F-AF1F-4AB7-B815-EBB0D428B2AF}"/>
              </a:ext>
            </a:extLst>
          </p:cNvPr>
          <p:cNvPicPr>
            <a:picLocks noGrp="1"/>
          </p:cNvPicPr>
          <p:nvPr>
            <p:ph sz="quarter" idx="14"/>
          </p:nvPr>
        </p:nvPicPr>
        <p:blipFill>
          <a:blip r:embed="rId2" cstate="print"/>
          <a:stretch>
            <a:fillRect/>
          </a:stretch>
        </p:blipFill>
        <p:spPr>
          <a:xfrm>
            <a:off x="6172202" y="1520456"/>
            <a:ext cx="5831956" cy="4508203"/>
          </a:xfrm>
          <a:prstGeom prst="rect">
            <a:avLst/>
          </a:prstGeom>
        </p:spPr>
      </p:pic>
    </p:spTree>
    <p:extLst>
      <p:ext uri="{BB962C8B-B14F-4D97-AF65-F5344CB8AC3E}">
        <p14:creationId xmlns:p14="http://schemas.microsoft.com/office/powerpoint/2010/main" val="376895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E612E-1FA6-4F21-91C3-AB8D878B1CF8}"/>
              </a:ext>
            </a:extLst>
          </p:cNvPr>
          <p:cNvSpPr>
            <a:spLocks noGrp="1"/>
          </p:cNvSpPr>
          <p:nvPr>
            <p:ph type="title" idx="4294967295"/>
          </p:nvPr>
        </p:nvSpPr>
        <p:spPr>
          <a:xfrm>
            <a:off x="0" y="619125"/>
            <a:ext cx="10363200" cy="1050925"/>
          </a:xfrm>
        </p:spPr>
        <p:txBody>
          <a:bodyPr>
            <a:normAutofit fontScale="90000"/>
          </a:bodyPr>
          <a:lstStyle/>
          <a:p>
            <a:r>
              <a:rPr lang="fr-FR"/>
              <a:t>Vue antérieure des reins montrant les aires de contact avec les structures voisines</a:t>
            </a:r>
          </a:p>
        </p:txBody>
      </p:sp>
      <p:pic>
        <p:nvPicPr>
          <p:cNvPr id="5" name="Espace réservé du contenu 4">
            <a:extLst>
              <a:ext uri="{FF2B5EF4-FFF2-40B4-BE49-F238E27FC236}">
                <a16:creationId xmlns:a16="http://schemas.microsoft.com/office/drawing/2014/main" id="{A68B579E-C1AC-41E3-B3AD-7A2A632FBC3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158410" y="1850064"/>
            <a:ext cx="8420986" cy="4389419"/>
          </a:xfrm>
          <a:prstGeom prst="rect">
            <a:avLst/>
          </a:prstGeom>
        </p:spPr>
      </p:pic>
    </p:spTree>
    <p:extLst>
      <p:ext uri="{BB962C8B-B14F-4D97-AF65-F5344CB8AC3E}">
        <p14:creationId xmlns:p14="http://schemas.microsoft.com/office/powerpoint/2010/main" val="8983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FE1EF2C-D476-40A3-B857-6625EABDB685}"/>
              </a:ext>
            </a:extLst>
          </p:cNvPr>
          <p:cNvSpPr>
            <a:spLocks noGrp="1"/>
          </p:cNvSpPr>
          <p:nvPr>
            <p:ph type="title"/>
          </p:nvPr>
        </p:nvSpPr>
        <p:spPr>
          <a:xfrm>
            <a:off x="913775" y="618518"/>
            <a:ext cx="10364451" cy="806246"/>
          </a:xfrm>
        </p:spPr>
        <p:txBody>
          <a:bodyPr/>
          <a:lstStyle/>
          <a:p>
            <a:r>
              <a:rPr lang="fr-FR"/>
              <a:t>Description anatomique</a:t>
            </a:r>
          </a:p>
        </p:txBody>
      </p:sp>
      <p:sp>
        <p:nvSpPr>
          <p:cNvPr id="5" name="Espace réservé du contenu 4">
            <a:extLst>
              <a:ext uri="{FF2B5EF4-FFF2-40B4-BE49-F238E27FC236}">
                <a16:creationId xmlns:a16="http://schemas.microsoft.com/office/drawing/2014/main" id="{DA04E9BD-25A6-4E5C-97AD-735F4B1C7728}"/>
              </a:ext>
            </a:extLst>
          </p:cNvPr>
          <p:cNvSpPr>
            <a:spLocks noGrp="1"/>
          </p:cNvSpPr>
          <p:nvPr>
            <p:ph sz="quarter" idx="13"/>
          </p:nvPr>
        </p:nvSpPr>
        <p:spPr>
          <a:xfrm>
            <a:off x="913774" y="2367092"/>
            <a:ext cx="5106026" cy="4267624"/>
          </a:xfrm>
        </p:spPr>
        <p:txBody>
          <a:bodyPr>
            <a:normAutofit/>
          </a:bodyPr>
          <a:lstStyle/>
          <a:p>
            <a:r>
              <a:rPr lang="fr-FR"/>
              <a:t>3 couches de tissus:</a:t>
            </a:r>
          </a:p>
          <a:p>
            <a:pPr>
              <a:buFont typeface="Wingdings" panose="05000000000000000000" pitchFamily="2" charset="2"/>
              <a:buChar char="Ø"/>
            </a:pPr>
            <a:r>
              <a:rPr lang="fr-FR"/>
              <a:t>La </a:t>
            </a:r>
            <a:r>
              <a:rPr lang="fr-FR" b="1"/>
              <a:t>capsule fibreuse </a:t>
            </a:r>
            <a:r>
              <a:rPr lang="fr-FR"/>
              <a:t>constitue une barrière étanche refoule les infections</a:t>
            </a:r>
          </a:p>
          <a:p>
            <a:pPr>
              <a:buFont typeface="Wingdings" panose="05000000000000000000" pitchFamily="2" charset="2"/>
              <a:buChar char="Ø"/>
            </a:pPr>
            <a:r>
              <a:rPr lang="fr-FR"/>
              <a:t>La </a:t>
            </a:r>
            <a:r>
              <a:rPr lang="fr-FR" b="1"/>
              <a:t>capsule adipeuse </a:t>
            </a:r>
            <a:r>
              <a:rPr lang="fr-FR"/>
              <a:t>formée par une masse adipeuse, appuie le rein contre les muscles de la partie postérieure et protège contre les coups</a:t>
            </a:r>
          </a:p>
          <a:p>
            <a:pPr>
              <a:buFont typeface="Wingdings" panose="05000000000000000000" pitchFamily="2" charset="2"/>
              <a:buChar char="Ø"/>
            </a:pPr>
            <a:r>
              <a:rPr lang="fr-FR"/>
              <a:t>Une </a:t>
            </a:r>
            <a:r>
              <a:rPr lang="fr-FR" b="1"/>
              <a:t>couche extérieure= fascia rénal, </a:t>
            </a:r>
            <a:r>
              <a:rPr lang="fr-FR"/>
              <a:t>entoure le rein et ses  membranes et sa glande surrénale</a:t>
            </a:r>
          </a:p>
          <a:p>
            <a:pPr>
              <a:buFont typeface="Wingdings" panose="05000000000000000000" pitchFamily="2" charset="2"/>
              <a:buChar char="Ø"/>
            </a:pPr>
            <a:endParaRPr lang="fr-FR"/>
          </a:p>
          <a:p>
            <a:pPr>
              <a:buFont typeface="Wingdings" panose="05000000000000000000" pitchFamily="2" charset="2"/>
              <a:buChar char="Ø"/>
            </a:pPr>
            <a:endParaRPr lang="fr-FR"/>
          </a:p>
          <a:p>
            <a:pPr>
              <a:buFont typeface="Wingdings" panose="05000000000000000000" pitchFamily="2" charset="2"/>
              <a:buChar char="Ø"/>
            </a:pPr>
            <a:endParaRPr lang="fr-FR"/>
          </a:p>
        </p:txBody>
      </p:sp>
      <p:pic>
        <p:nvPicPr>
          <p:cNvPr id="7" name="Espace réservé du contenu 3">
            <a:extLst>
              <a:ext uri="{FF2B5EF4-FFF2-40B4-BE49-F238E27FC236}">
                <a16:creationId xmlns:a16="http://schemas.microsoft.com/office/drawing/2014/main" id="{72360A60-7FC5-4618-94B5-E4CECEF6292E}"/>
              </a:ext>
            </a:extLst>
          </p:cNvPr>
          <p:cNvPicPr>
            <a:picLocks noGrp="1" noChangeAspect="1"/>
          </p:cNvPicPr>
          <p:nvPr>
            <p:ph sz="quarter" idx="14"/>
          </p:nvPr>
        </p:nvPicPr>
        <p:blipFill>
          <a:blip r:embed="rId2">
            <a:extLst>
              <a:ext uri="{837473B0-CC2E-450A-ABE3-18F120FF3D39}">
                <a1611:picAttrSrcUrl xmlns:a1611="http://schemas.microsoft.com/office/drawing/2016/11/main" r:id="rId3"/>
              </a:ext>
            </a:extLst>
          </a:blip>
          <a:srcRect/>
          <a:stretch/>
        </p:blipFill>
        <p:spPr>
          <a:xfrm>
            <a:off x="6172199" y="1733107"/>
            <a:ext cx="5768163" cy="4742121"/>
          </a:xfrm>
        </p:spPr>
      </p:pic>
    </p:spTree>
    <p:extLst>
      <p:ext uri="{BB962C8B-B14F-4D97-AF65-F5344CB8AC3E}">
        <p14:creationId xmlns:p14="http://schemas.microsoft.com/office/powerpoint/2010/main" val="284983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BFDD1-0B47-494B-9D82-40E7E9B2EF70}"/>
              </a:ext>
            </a:extLst>
          </p:cNvPr>
          <p:cNvSpPr>
            <a:spLocks noGrp="1"/>
          </p:cNvSpPr>
          <p:nvPr>
            <p:ph type="title"/>
          </p:nvPr>
        </p:nvSpPr>
        <p:spPr>
          <a:xfrm>
            <a:off x="765544" y="318977"/>
            <a:ext cx="10781414" cy="478465"/>
          </a:xfrm>
        </p:spPr>
        <p:txBody>
          <a:bodyPr>
            <a:normAutofit fontScale="90000"/>
          </a:bodyPr>
          <a:lstStyle/>
          <a:p>
            <a:r>
              <a:rPr lang="fr-FR" sz="3600"/>
              <a:t>2.</a:t>
            </a:r>
            <a:r>
              <a:rPr lang="fr-FR" sz="3200"/>
              <a:t>  </a:t>
            </a:r>
            <a:r>
              <a:rPr lang="fr-FR" sz="3600"/>
              <a:t>Anatomie interne du rein: </a:t>
            </a:r>
            <a:r>
              <a:rPr lang="fr-FR" sz="3200"/>
              <a:t>coupe longitudinale</a:t>
            </a:r>
            <a:endParaRPr lang="fr-FR"/>
          </a:p>
        </p:txBody>
      </p:sp>
      <p:sp>
        <p:nvSpPr>
          <p:cNvPr id="3" name="Espace réservé du contenu 2">
            <a:extLst>
              <a:ext uri="{FF2B5EF4-FFF2-40B4-BE49-F238E27FC236}">
                <a16:creationId xmlns:a16="http://schemas.microsoft.com/office/drawing/2014/main" id="{7CD2D530-F44E-40A6-A767-75809A342FA4}"/>
              </a:ext>
            </a:extLst>
          </p:cNvPr>
          <p:cNvSpPr>
            <a:spLocks noGrp="1"/>
          </p:cNvSpPr>
          <p:nvPr>
            <p:ph sz="quarter" idx="13"/>
          </p:nvPr>
        </p:nvSpPr>
        <p:spPr>
          <a:xfrm>
            <a:off x="0" y="1116419"/>
            <a:ext cx="6019800" cy="5422603"/>
          </a:xfrm>
        </p:spPr>
        <p:txBody>
          <a:bodyPr vert="horz" lIns="91440" tIns="45720" rIns="91440" bIns="45720" rtlCol="0" anchor="t">
            <a:normAutofit/>
          </a:bodyPr>
          <a:lstStyle/>
          <a:p>
            <a:r>
              <a:rPr lang="fr-FR"/>
              <a:t>3 parties distinctes:</a:t>
            </a:r>
          </a:p>
          <a:p>
            <a:pPr>
              <a:buFont typeface="Wingdings" panose="05000000000000000000" pitchFamily="2" charset="2"/>
              <a:buChar char="Ø"/>
            </a:pPr>
            <a:r>
              <a:rPr lang="fr-FR" b="1"/>
              <a:t>Cortex rénal</a:t>
            </a:r>
            <a:r>
              <a:rPr lang="fr-FR"/>
              <a:t>=partie la+ externe</a:t>
            </a:r>
          </a:p>
          <a:p>
            <a:pPr>
              <a:buFont typeface="Wingdings" panose="05000000000000000000" pitchFamily="2" charset="2"/>
              <a:buChar char="Ø"/>
            </a:pPr>
            <a:r>
              <a:rPr lang="fr-FR" b="1"/>
              <a:t>La médulla</a:t>
            </a:r>
            <a:r>
              <a:rPr lang="fr-FR"/>
              <a:t>=partie intermédiaire présence des pyramides rénales de </a:t>
            </a:r>
            <a:r>
              <a:rPr lang="fr-FR" err="1"/>
              <a:t>malpighi</a:t>
            </a:r>
            <a:endParaRPr lang="fr-FR"/>
          </a:p>
          <a:p>
            <a:pPr>
              <a:buFont typeface="Wingdings" panose="05000000000000000000" pitchFamily="2" charset="2"/>
              <a:buChar char="Ø"/>
            </a:pPr>
            <a:r>
              <a:rPr lang="fr-FR" b="1"/>
              <a:t>Le bassinet </a:t>
            </a:r>
            <a:r>
              <a:rPr lang="fr-FR"/>
              <a:t>ou </a:t>
            </a:r>
            <a:r>
              <a:rPr lang="fr-FR" b="1"/>
              <a:t>pelvis</a:t>
            </a:r>
            <a:r>
              <a:rPr lang="fr-FR"/>
              <a:t>=zone la + interne en forme d’entonnoir communique avec l’uretère</a:t>
            </a:r>
          </a:p>
          <a:p>
            <a:r>
              <a:rPr lang="fr-FR"/>
              <a:t>Se prolonge vers l’intérieur par 2 ou 3 calices majeurs qui se ramifient en calices mineurs qui débouchent sur les papilles des pyramides ≠ce entre pyélite (infection du bassinet et calices) et </a:t>
            </a:r>
            <a:r>
              <a:rPr lang="fr-FR" err="1"/>
              <a:t>pyelonephrite</a:t>
            </a:r>
            <a:r>
              <a:rPr lang="fr-FR"/>
              <a:t> (rein entier)</a:t>
            </a:r>
          </a:p>
        </p:txBody>
      </p:sp>
      <p:pic>
        <p:nvPicPr>
          <p:cNvPr id="5" name="Espace réservé du contenu 4">
            <a:extLst>
              <a:ext uri="{FF2B5EF4-FFF2-40B4-BE49-F238E27FC236}">
                <a16:creationId xmlns:a16="http://schemas.microsoft.com/office/drawing/2014/main" id="{ED6CD071-9D0B-4BE0-BBB8-28BD4D0C11DA}"/>
              </a:ext>
            </a:extLst>
          </p:cNvPr>
          <p:cNvPicPr>
            <a:picLocks noGrp="1" noChangeAspect="1"/>
          </p:cNvPicPr>
          <p:nvPr>
            <p:ph sz="quarter" idx="14"/>
          </p:nvPr>
        </p:nvPicPr>
        <p:blipFill>
          <a:blip r:embed="rId2"/>
          <a:stretch>
            <a:fillRect/>
          </a:stretch>
        </p:blipFill>
        <p:spPr>
          <a:xfrm>
            <a:off x="6172200" y="1253395"/>
            <a:ext cx="5105400" cy="4400423"/>
          </a:xfrm>
          <a:prstGeom prst="rect">
            <a:avLst/>
          </a:prstGeom>
        </p:spPr>
      </p:pic>
    </p:spTree>
    <p:extLst>
      <p:ext uri="{BB962C8B-B14F-4D97-AF65-F5344CB8AC3E}">
        <p14:creationId xmlns:p14="http://schemas.microsoft.com/office/powerpoint/2010/main" val="243657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73E00-B090-43CE-B10F-833DAE1FF09F}"/>
              </a:ext>
            </a:extLst>
          </p:cNvPr>
          <p:cNvSpPr>
            <a:spLocks noGrp="1"/>
          </p:cNvSpPr>
          <p:nvPr>
            <p:ph type="title"/>
          </p:nvPr>
        </p:nvSpPr>
        <p:spPr>
          <a:xfrm>
            <a:off x="913775" y="639783"/>
            <a:ext cx="9835741" cy="827511"/>
          </a:xfrm>
        </p:spPr>
        <p:txBody>
          <a:bodyPr>
            <a:normAutofit/>
          </a:bodyPr>
          <a:lstStyle/>
          <a:p>
            <a:pPr algn="l"/>
            <a:r>
              <a:rPr lang="fr-FR" sz="3200"/>
              <a:t>3.Les voies excrétrices</a:t>
            </a:r>
          </a:p>
        </p:txBody>
      </p:sp>
      <p:sp>
        <p:nvSpPr>
          <p:cNvPr id="3" name="Espace réservé du contenu 2">
            <a:extLst>
              <a:ext uri="{FF2B5EF4-FFF2-40B4-BE49-F238E27FC236}">
                <a16:creationId xmlns:a16="http://schemas.microsoft.com/office/drawing/2014/main" id="{AE1C1F9E-3DD2-4EB7-9C30-41B21F5D8FF0}"/>
              </a:ext>
            </a:extLst>
          </p:cNvPr>
          <p:cNvSpPr>
            <a:spLocks noGrp="1"/>
          </p:cNvSpPr>
          <p:nvPr>
            <p:ph sz="quarter" idx="13"/>
          </p:nvPr>
        </p:nvSpPr>
        <p:spPr>
          <a:xfrm>
            <a:off x="0" y="1658680"/>
            <a:ext cx="6019800" cy="5199320"/>
          </a:xfrm>
        </p:spPr>
        <p:txBody>
          <a:bodyPr>
            <a:normAutofit fontScale="92500" lnSpcReduction="20000"/>
          </a:bodyPr>
          <a:lstStyle/>
          <a:p>
            <a:r>
              <a:rPr lang="fr-FR"/>
              <a:t>Naissent au niveau du sinus= partie centrale du rein</a:t>
            </a:r>
          </a:p>
          <a:p>
            <a:pPr>
              <a:buFont typeface="Wingdings" panose="05000000000000000000" pitchFamily="2" charset="2"/>
              <a:buChar char="Ø"/>
            </a:pPr>
            <a:r>
              <a:rPr lang="fr-FR" b="1"/>
              <a:t>Calices rénaux</a:t>
            </a:r>
            <a:r>
              <a:rPr lang="fr-FR"/>
              <a:t>: petits et grands calices</a:t>
            </a:r>
          </a:p>
          <a:p>
            <a:pPr>
              <a:buFont typeface="Wingdings" panose="05000000000000000000" pitchFamily="2" charset="2"/>
              <a:buChar char="Ø"/>
            </a:pPr>
            <a:r>
              <a:rPr lang="fr-FR"/>
              <a:t>Les </a:t>
            </a:r>
            <a:r>
              <a:rPr lang="fr-FR" b="1"/>
              <a:t>petits calices </a:t>
            </a:r>
            <a:r>
              <a:rPr lang="fr-FR"/>
              <a:t>recueillent l’urine émise par les papilles rénales des pyramides de Malpighi</a:t>
            </a:r>
          </a:p>
          <a:p>
            <a:pPr>
              <a:buFont typeface="Wingdings" panose="05000000000000000000" pitchFamily="2" charset="2"/>
              <a:buChar char="Ø"/>
            </a:pPr>
            <a:r>
              <a:rPr lang="fr-FR"/>
              <a:t>Les </a:t>
            </a:r>
            <a:r>
              <a:rPr lang="fr-FR" b="1"/>
              <a:t>grands calices </a:t>
            </a:r>
            <a:r>
              <a:rPr lang="fr-FR"/>
              <a:t>sont donc formés par l’union de tous les petits calices</a:t>
            </a:r>
          </a:p>
          <a:p>
            <a:pPr>
              <a:buFont typeface="Wingdings" panose="05000000000000000000" pitchFamily="2" charset="2"/>
              <a:buChar char="Ø"/>
            </a:pPr>
            <a:r>
              <a:rPr lang="fr-FR"/>
              <a:t>ces structures contiennent du tissu musculaire lisse qui se contracte rythmiquement et dont le péristaltisme permet la propulsion de l’urine</a:t>
            </a:r>
          </a:p>
          <a:p>
            <a:pPr>
              <a:buFont typeface="Wingdings" panose="05000000000000000000" pitchFamily="2" charset="2"/>
              <a:buChar char="Ø"/>
            </a:pPr>
            <a:endParaRPr lang="fr-FR"/>
          </a:p>
          <a:p>
            <a:pPr>
              <a:buFont typeface="Wingdings" panose="05000000000000000000" pitchFamily="2" charset="2"/>
              <a:buChar char="Ø"/>
            </a:pPr>
            <a:r>
              <a:rPr lang="fr-FR"/>
              <a:t>Le </a:t>
            </a:r>
            <a:r>
              <a:rPr lang="fr-FR" b="1"/>
              <a:t>pelvis rénal: le bassinet</a:t>
            </a:r>
            <a:r>
              <a:rPr lang="fr-FR"/>
              <a:t>, réservoir qui collecte les urines et communique avec l’uretère pour y déverser les urines</a:t>
            </a:r>
          </a:p>
        </p:txBody>
      </p:sp>
      <p:pic>
        <p:nvPicPr>
          <p:cNvPr id="5" name="object 6">
            <a:extLst>
              <a:ext uri="{FF2B5EF4-FFF2-40B4-BE49-F238E27FC236}">
                <a16:creationId xmlns:a16="http://schemas.microsoft.com/office/drawing/2014/main" id="{FE33762B-5892-4F76-9474-69B6194075E4}"/>
              </a:ext>
            </a:extLst>
          </p:cNvPr>
          <p:cNvPicPr>
            <a:picLocks noGrp="1"/>
          </p:cNvPicPr>
          <p:nvPr>
            <p:ph sz="quarter" idx="14"/>
          </p:nvPr>
        </p:nvPicPr>
        <p:blipFill>
          <a:blip r:embed="rId2" cstate="print"/>
          <a:stretch>
            <a:fillRect/>
          </a:stretch>
        </p:blipFill>
        <p:spPr>
          <a:xfrm>
            <a:off x="6172200" y="1743740"/>
            <a:ext cx="5105400" cy="4572000"/>
          </a:xfrm>
          <a:prstGeom prst="rect">
            <a:avLst/>
          </a:prstGeom>
        </p:spPr>
      </p:pic>
    </p:spTree>
    <p:extLst>
      <p:ext uri="{BB962C8B-B14F-4D97-AF65-F5344CB8AC3E}">
        <p14:creationId xmlns:p14="http://schemas.microsoft.com/office/powerpoint/2010/main" val="2663895821"/>
      </p:ext>
    </p:extLst>
  </p:cSld>
  <p:clrMapOvr>
    <a:masterClrMapping/>
  </p:clrMapOvr>
</p:sld>
</file>

<file path=ppt/theme/theme1.xml><?xml version="1.0" encoding="utf-8"?>
<a:theme xmlns:a="http://schemas.openxmlformats.org/drawingml/2006/main" name="Ronds dans l’eau">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TM04033925[[fn=Ronds dans l’eau]]</Template>
  <TotalTime>0</TotalTime>
  <Words>1745</Words>
  <Application>Microsoft Office PowerPoint</Application>
  <PresentationFormat>Grand écran</PresentationFormat>
  <Paragraphs>178</Paragraphs>
  <Slides>26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Georgia</vt:lpstr>
      <vt:lpstr>Microsoft Sans Serif</vt:lpstr>
      <vt:lpstr>Tw Cen MT</vt:lpstr>
      <vt:lpstr>Wingdings</vt:lpstr>
      <vt:lpstr>Ronds dans l’eau</vt:lpstr>
      <vt:lpstr>Présentation PowerPoint</vt:lpstr>
      <vt:lpstr>introduction</vt:lpstr>
      <vt:lpstr>anatomie du rein  système urinaire et ses structures voisines</vt:lpstr>
      <vt:lpstr>Situation et Anatomie externe des reins </vt:lpstr>
      <vt:lpstr>Face interne du rein :le hile rénal</vt:lpstr>
      <vt:lpstr>Vue antérieure des reins montrant les aires de contact avec les structures voisines</vt:lpstr>
      <vt:lpstr>Description anatomique</vt:lpstr>
      <vt:lpstr>2.  Anatomie interne du rein: coupe longitudinale</vt:lpstr>
      <vt:lpstr>3.Les voies excrétrices</vt:lpstr>
      <vt:lpstr>ii. Vascularisation et innervation du rein</vt:lpstr>
      <vt:lpstr>Présentation PowerPoint</vt:lpstr>
      <vt:lpstr>Présentation PowerPoint</vt:lpstr>
      <vt:lpstr>Les artérioles glomérulaires</vt:lpstr>
      <vt:lpstr>III. Structure microscopique du rein: le nephron</vt:lpstr>
      <vt:lpstr>1. Le néphron: élément fonctionnel du rein qui fabrique l'urine</vt:lpstr>
      <vt:lpstr>Présentation PowerPoint</vt:lpstr>
      <vt:lpstr> 2. Le tubule collecteur </vt:lpstr>
      <vt:lpstr>3 . la Membrane de la filtration</vt:lpstr>
      <vt:lpstr>4. L’appareil juxtaglomérulaire</vt:lpstr>
      <vt:lpstr>Iv . Les Uretères </vt:lpstr>
      <vt:lpstr>v. La vessie</vt:lpstr>
      <vt:lpstr>vi. L’urètre</vt:lpstr>
      <vt:lpstr>L’urètre</vt:lpstr>
      <vt:lpstr>vii. La miction</vt:lpstr>
      <vt:lpstr>Sphincter uretral artificiel</vt:lpstr>
      <vt:lpstr>Objectifs d’apprentissage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Zoulika AIBECHE</dc:creator>
  <cp:lastModifiedBy>SCHAEFFER Marie-Aurélie</cp:lastModifiedBy>
  <cp:revision>2</cp:revision>
  <dcterms:created xsi:type="dcterms:W3CDTF">2021-08-26T17:20:09Z</dcterms:created>
  <dcterms:modified xsi:type="dcterms:W3CDTF">2024-02-12T14:36:46Z</dcterms:modified>
</cp:coreProperties>
</file>