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6" r:id="rId9"/>
    <p:sldId id="267" r:id="rId10"/>
    <p:sldId id="268" r:id="rId11"/>
    <p:sldId id="269" r:id="rId12"/>
    <p:sldId id="262" r:id="rId13"/>
    <p:sldId id="263" r:id="rId14"/>
    <p:sldId id="264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BC897-4D53-4B91-9B38-BD5AD126408E}" type="datetimeFigureOut">
              <a:rPr lang="fr-FR" smtClean="0"/>
              <a:t>22/06/2023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E00E-6019-4ED2-A5DD-FF75B48E41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3140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BC897-4D53-4B91-9B38-BD5AD126408E}" type="datetimeFigureOut">
              <a:rPr lang="fr-FR" smtClean="0"/>
              <a:t>22/06/2023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E00E-6019-4ED2-A5DD-FF75B48E41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5880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BC897-4D53-4B91-9B38-BD5AD126408E}" type="datetimeFigureOut">
              <a:rPr lang="fr-FR" smtClean="0"/>
              <a:t>22/06/2023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E00E-6019-4ED2-A5DD-FF75B48E41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4172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BC897-4D53-4B91-9B38-BD5AD126408E}" type="datetimeFigureOut">
              <a:rPr lang="fr-FR" smtClean="0"/>
              <a:t>22/06/2023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E00E-6019-4ED2-A5DD-FF75B48E41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7535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BC897-4D53-4B91-9B38-BD5AD126408E}" type="datetimeFigureOut">
              <a:rPr lang="fr-FR" smtClean="0"/>
              <a:t>22/06/2023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E00E-6019-4ED2-A5DD-FF75B48E41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6504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BC897-4D53-4B91-9B38-BD5AD126408E}" type="datetimeFigureOut">
              <a:rPr lang="fr-FR" smtClean="0"/>
              <a:t>22/06/2023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E00E-6019-4ED2-A5DD-FF75B48E41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6579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BC897-4D53-4B91-9B38-BD5AD126408E}" type="datetimeFigureOut">
              <a:rPr lang="fr-FR" smtClean="0"/>
              <a:t>22/06/2023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E00E-6019-4ED2-A5DD-FF75B48E41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1445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BC897-4D53-4B91-9B38-BD5AD126408E}" type="datetimeFigureOut">
              <a:rPr lang="fr-FR" smtClean="0"/>
              <a:t>22/06/2023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E00E-6019-4ED2-A5DD-FF75B48E41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6395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BC897-4D53-4B91-9B38-BD5AD126408E}" type="datetimeFigureOut">
              <a:rPr lang="fr-FR" smtClean="0"/>
              <a:t>22/06/2023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E00E-6019-4ED2-A5DD-FF75B48E41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577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BC897-4D53-4B91-9B38-BD5AD126408E}" type="datetimeFigureOut">
              <a:rPr lang="fr-FR" smtClean="0"/>
              <a:t>22/06/2023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E00E-6019-4ED2-A5DD-FF75B48E41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8213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BC897-4D53-4B91-9B38-BD5AD126408E}" type="datetimeFigureOut">
              <a:rPr lang="fr-FR" smtClean="0"/>
              <a:t>22/06/2023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E00E-6019-4ED2-A5DD-FF75B48E41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6610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BC897-4D53-4B91-9B38-BD5AD126408E}" type="datetimeFigureOut">
              <a:rPr lang="fr-FR" smtClean="0"/>
              <a:t>22/06/2023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1E00E-6019-4ED2-A5DD-FF75B48E41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253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LES CONTENTIONS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71694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131" y="67491"/>
            <a:ext cx="6387738" cy="6723018"/>
          </a:xfrm>
        </p:spPr>
      </p:pic>
    </p:spTree>
    <p:extLst>
      <p:ext uri="{BB962C8B-B14F-4D97-AF65-F5344CB8AC3E}">
        <p14:creationId xmlns:p14="http://schemas.microsoft.com/office/powerpoint/2010/main" val="27121605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364" y="287383"/>
            <a:ext cx="5566290" cy="6374674"/>
          </a:xfrm>
        </p:spPr>
      </p:pic>
    </p:spTree>
    <p:extLst>
      <p:ext uri="{BB962C8B-B14F-4D97-AF65-F5344CB8AC3E}">
        <p14:creationId xmlns:p14="http://schemas.microsoft.com/office/powerpoint/2010/main" val="6098918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OBJECTIFS DE LA CONTENTION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Limiter les capacités de mobilisation d’un individu</a:t>
            </a:r>
          </a:p>
          <a:p>
            <a:r>
              <a:rPr lang="fr-FR" dirty="0"/>
              <a:t>Prévenir une violence imminente </a:t>
            </a:r>
          </a:p>
          <a:p>
            <a:r>
              <a:rPr lang="fr-FR" dirty="0"/>
              <a:t>Répondre à une violence immédiate</a:t>
            </a:r>
          </a:p>
          <a:p>
            <a:r>
              <a:rPr lang="fr-FR" dirty="0"/>
              <a:t>Risque grave pour l’intégrité du patient ou celle d’autrui</a:t>
            </a:r>
          </a:p>
        </p:txBody>
      </p:sp>
    </p:spTree>
    <p:extLst>
      <p:ext uri="{BB962C8B-B14F-4D97-AF65-F5344CB8AC3E}">
        <p14:creationId xmlns:p14="http://schemas.microsoft.com/office/powerpoint/2010/main" val="32855190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ROLE INFIRMIER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Communication, réassurance, empathie, relationnel, bienveillance</a:t>
            </a:r>
          </a:p>
          <a:p>
            <a:r>
              <a:rPr lang="fr-FR" dirty="0"/>
              <a:t>Intervention: </a:t>
            </a:r>
            <a:r>
              <a:rPr lang="fr-FR" sz="2400" dirty="0"/>
              <a:t>=&gt;moment délicat, intense, difficile, agressif</a:t>
            </a:r>
          </a:p>
          <a:p>
            <a:pPr marL="0" indent="0">
              <a:buNone/>
            </a:pPr>
            <a:r>
              <a:rPr lang="fr-FR" sz="2400" dirty="0"/>
              <a:t>                                =&gt;respectueux, bienveillant malgré le rapport de force</a:t>
            </a:r>
          </a:p>
          <a:p>
            <a:pPr marL="0" indent="0">
              <a:buNone/>
            </a:pPr>
            <a:r>
              <a:rPr lang="fr-FR" sz="2400" dirty="0"/>
              <a:t>                                =&gt; communication et relation est une priorité</a:t>
            </a:r>
          </a:p>
          <a:p>
            <a:r>
              <a:rPr lang="fr-FR" dirty="0"/>
              <a:t>Veiller à la sécurité du patient et des personnels présents lors de la PEC</a:t>
            </a:r>
          </a:p>
          <a:p>
            <a:r>
              <a:rPr lang="fr-FR" dirty="0"/>
              <a:t>Vérifier prescription médicale</a:t>
            </a:r>
          </a:p>
          <a:p>
            <a:r>
              <a:rPr lang="fr-FR" dirty="0"/>
              <a:t>Surveillance: </a:t>
            </a:r>
            <a:r>
              <a:rPr lang="fr-FR" sz="2400" dirty="0"/>
              <a:t>=&gt; 14 besoins selon Virginia Henderson</a:t>
            </a:r>
          </a:p>
          <a:p>
            <a:pPr marL="0" indent="0">
              <a:buNone/>
            </a:pPr>
            <a:r>
              <a:rPr lang="fr-FR" sz="2400" dirty="0"/>
              <a:t>                               =&gt; constantes ( attention ECG) , état de conscience</a:t>
            </a:r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7040170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49086" y="679269"/>
            <a:ext cx="10504714" cy="5497694"/>
          </a:xfrm>
        </p:spPr>
        <p:txBody>
          <a:bodyPr>
            <a:normAutofit/>
          </a:bodyPr>
          <a:lstStyle/>
          <a:p>
            <a:r>
              <a:rPr lang="fr-FR" dirty="0"/>
              <a:t>Surveillance: </a:t>
            </a:r>
            <a:r>
              <a:rPr lang="fr-FR" sz="2400" dirty="0"/>
              <a:t>=&gt; 14 besoins selon Virginia Henderson</a:t>
            </a:r>
          </a:p>
          <a:p>
            <a:pPr marL="0" indent="0">
              <a:buNone/>
            </a:pPr>
            <a:r>
              <a:rPr lang="fr-FR" sz="2400" dirty="0"/>
              <a:t>                               =&gt; constantes ( attention ECG) , état de conscience</a:t>
            </a:r>
          </a:p>
          <a:p>
            <a:pPr marL="0" indent="0">
              <a:buNone/>
            </a:pPr>
            <a:r>
              <a:rPr lang="fr-FR" sz="2400" dirty="0"/>
              <a:t>                               =&gt; prise médicamenteuse</a:t>
            </a:r>
          </a:p>
          <a:p>
            <a:pPr marL="0" indent="0">
              <a:buNone/>
            </a:pPr>
            <a:r>
              <a:rPr lang="fr-FR" sz="2400" dirty="0"/>
              <a:t>		    =&gt; hydratation, alimentation, élimination</a:t>
            </a:r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r>
              <a:rPr lang="fr-FR" dirty="0"/>
              <a:t>	si contentions: =&gt; point d’appui, risque d’escarre, point d’attache, risque </a:t>
            </a:r>
            <a:r>
              <a:rPr lang="fr-FR" dirty="0" err="1"/>
              <a:t>thrombo-embolique</a:t>
            </a:r>
            <a:r>
              <a:rPr lang="fr-FR" dirty="0"/>
              <a:t>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331193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8011" y="649967"/>
            <a:ext cx="10700657" cy="5463449"/>
          </a:xfrm>
        </p:spPr>
        <p:txBody>
          <a:bodyPr/>
          <a:lstStyle/>
          <a:p>
            <a:r>
              <a:rPr lang="fr-FR" dirty="0"/>
              <a:t>Planifications des soins infirmiers et validation des actes</a:t>
            </a:r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86" y="1149530"/>
            <a:ext cx="9818914" cy="570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8389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5577" y="378824"/>
            <a:ext cx="10818223" cy="5798140"/>
          </a:xfrm>
        </p:spPr>
        <p:txBody>
          <a:bodyPr/>
          <a:lstStyle/>
          <a:p>
            <a:r>
              <a:rPr lang="fr-FR" dirty="0"/>
              <a:t>Transmissions écrites à travers une </a:t>
            </a:r>
            <a:r>
              <a:rPr lang="fr-FR" dirty="0" err="1"/>
              <a:t>macrocible</a:t>
            </a:r>
            <a:r>
              <a:rPr lang="fr-FR" dirty="0"/>
              <a:t> et orales</a:t>
            </a:r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70" y="1035231"/>
            <a:ext cx="9692640" cy="582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00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92331" y="2348563"/>
            <a:ext cx="10661469" cy="3828399"/>
          </a:xfrm>
        </p:spPr>
        <p:txBody>
          <a:bodyPr/>
          <a:lstStyle/>
          <a:p>
            <a:r>
              <a:rPr lang="fr-FR" dirty="0"/>
              <a:t>Post intervention =&gt; </a:t>
            </a:r>
            <a:r>
              <a:rPr lang="fr-FR" dirty="0" err="1"/>
              <a:t>debriefer</a:t>
            </a:r>
            <a:r>
              <a:rPr lang="fr-FR" dirty="0"/>
              <a:t> sur la mise en CSI</a:t>
            </a:r>
          </a:p>
          <a:p>
            <a:endParaRPr lang="fr-FR" dirty="0"/>
          </a:p>
          <a:p>
            <a:r>
              <a:rPr lang="fr-FR" dirty="0"/>
              <a:t>Evaluation sur l’évolution de la PEC</a:t>
            </a:r>
          </a:p>
          <a:p>
            <a:endParaRPr lang="fr-FR" dirty="0"/>
          </a:p>
          <a:p>
            <a:r>
              <a:rPr lang="fr-FR" dirty="0"/>
              <a:t>Réalisation d’un entretien post isolement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8802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PLAN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OBJECTIFS DU COURS</a:t>
            </a:r>
          </a:p>
          <a:p>
            <a:r>
              <a:rPr lang="fr-FR" dirty="0"/>
              <a:t>HISTOIRE DE LA CONTENTION</a:t>
            </a:r>
          </a:p>
          <a:p>
            <a:r>
              <a:rPr lang="fr-FR" dirty="0"/>
              <a:t>CADRE LEGISLATIF</a:t>
            </a:r>
          </a:p>
          <a:p>
            <a:r>
              <a:rPr lang="fr-FR" dirty="0"/>
              <a:t>DEFINITION SELON HAS</a:t>
            </a:r>
          </a:p>
          <a:p>
            <a:r>
              <a:rPr lang="fr-FR" dirty="0"/>
              <a:t>OBJECTIF DE LA CONTENTION</a:t>
            </a:r>
          </a:p>
          <a:p>
            <a:r>
              <a:rPr lang="fr-FR" dirty="0"/>
              <a:t>ROLE INFIRMIER</a:t>
            </a:r>
          </a:p>
        </p:txBody>
      </p:sp>
    </p:spTree>
    <p:extLst>
      <p:ext uri="{BB962C8B-B14F-4D97-AF65-F5344CB8AC3E}">
        <p14:creationId xmlns:p14="http://schemas.microsoft.com/office/powerpoint/2010/main" val="875096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OBJECTIFS DU COURS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 DEFINIR ET CONNAITRE LES 4 TYPES </a:t>
            </a:r>
            <a:r>
              <a:rPr lang="fr-FR"/>
              <a:t>DE CONTENTIONS</a:t>
            </a:r>
            <a:endParaRPr lang="fr-FR" dirty="0"/>
          </a:p>
          <a:p>
            <a:endParaRPr lang="fr-FR" dirty="0"/>
          </a:p>
          <a:p>
            <a:r>
              <a:rPr lang="fr-FR" dirty="0"/>
              <a:t>MODALITES DE MISE EN OEUVRE ( législation, prescription…)</a:t>
            </a:r>
          </a:p>
          <a:p>
            <a:endParaRPr lang="fr-FR" dirty="0"/>
          </a:p>
          <a:p>
            <a:r>
              <a:rPr lang="fr-FR" dirty="0"/>
              <a:t>LES INDICATIONS</a:t>
            </a:r>
          </a:p>
          <a:p>
            <a:endParaRPr lang="fr-FR" dirty="0"/>
          </a:p>
          <a:p>
            <a:r>
              <a:rPr lang="fr-FR" dirty="0"/>
              <a:t>ACTES ET SURVEILLANCES INFIRMIERE</a:t>
            </a:r>
          </a:p>
        </p:txBody>
      </p:sp>
    </p:spTree>
    <p:extLst>
      <p:ext uri="{BB962C8B-B14F-4D97-AF65-F5344CB8AC3E}">
        <p14:creationId xmlns:p14="http://schemas.microsoft.com/office/powerpoint/2010/main" val="3391426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HISTOIRE DE LA CONTENTION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Au moyen âge </a:t>
            </a:r>
            <a:r>
              <a:rPr lang="fr-FR" sz="2400" dirty="0"/>
              <a:t>=&gt;</a:t>
            </a:r>
            <a:r>
              <a:rPr lang="fr-FR" dirty="0"/>
              <a:t> </a:t>
            </a:r>
            <a:r>
              <a:rPr lang="fr-FR" sz="2400" dirty="0"/>
              <a:t>attacher les fous, assigner une place, emprisonner, exclure</a:t>
            </a:r>
          </a:p>
          <a:p>
            <a:r>
              <a:rPr lang="fr-FR" dirty="0"/>
              <a:t>Siècle des lumières </a:t>
            </a:r>
            <a:r>
              <a:rPr lang="fr-FR" sz="2400" dirty="0"/>
              <a:t>=&gt;</a:t>
            </a:r>
            <a:r>
              <a:rPr lang="fr-FR" dirty="0"/>
              <a:t> </a:t>
            </a:r>
            <a:r>
              <a:rPr lang="fr-FR" sz="2400" dirty="0"/>
              <a:t>contention douloureuse = meilleurs résultats</a:t>
            </a:r>
          </a:p>
          <a:p>
            <a:r>
              <a:rPr lang="fr-FR" dirty="0"/>
              <a:t>Révolution française </a:t>
            </a:r>
            <a:r>
              <a:rPr lang="fr-FR" sz="2400" dirty="0"/>
              <a:t>=&gt; libération des chaines</a:t>
            </a:r>
          </a:p>
          <a:p>
            <a:r>
              <a:rPr lang="fr-FR" dirty="0"/>
              <a:t>De 1838 à nos jours </a:t>
            </a:r>
            <a:r>
              <a:rPr lang="fr-FR" sz="2400" dirty="0"/>
              <a:t>=&gt; loi du 30 juin 1838 «  loi des aliénés »</a:t>
            </a:r>
          </a:p>
          <a:p>
            <a:pPr marL="2743200" lvl="6" indent="0">
              <a:buNone/>
            </a:pPr>
            <a:r>
              <a:rPr lang="fr-FR" sz="2400" dirty="0"/>
              <a:t>      =&gt;</a:t>
            </a:r>
            <a:r>
              <a:rPr lang="fr-FR" sz="2800" dirty="0"/>
              <a:t> </a:t>
            </a:r>
            <a:r>
              <a:rPr lang="fr-FR" sz="2400" dirty="0"/>
              <a:t>loi du 27 juin 1990 « relative aux droits et à la        protection des personnes hospitalisées » </a:t>
            </a:r>
          </a:p>
          <a:p>
            <a:pPr marL="2743200" lvl="6" indent="0">
              <a:buNone/>
            </a:pPr>
            <a:r>
              <a:rPr lang="fr-FR" sz="2400" dirty="0"/>
              <a:t>      =&gt; loi du 26 janvier 2016 « cadre spécifique aux recours à l’isolement et à la contention »</a:t>
            </a:r>
          </a:p>
        </p:txBody>
      </p:sp>
    </p:spTree>
    <p:extLst>
      <p:ext uri="{BB962C8B-B14F-4D97-AF65-F5344CB8AC3E}">
        <p14:creationId xmlns:p14="http://schemas.microsoft.com/office/powerpoint/2010/main" val="1880623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Cadre législatif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Loi de modernisation du système de santé du 22 janvier 2022</a:t>
            </a:r>
          </a:p>
          <a:p>
            <a:r>
              <a:rPr lang="fr-FR" dirty="0"/>
              <a:t>Doit rester une mesure d’exception, limité dans le temps</a:t>
            </a:r>
          </a:p>
          <a:p>
            <a:r>
              <a:rPr lang="fr-FR" dirty="0"/>
              <a:t>Prescription d’une surveillance et d’un accompagnement intensifs</a:t>
            </a:r>
          </a:p>
          <a:p>
            <a:r>
              <a:rPr lang="fr-FR" dirty="0"/>
              <a:t>Seul les patients en soins psychiatriques sans consentement peuvent être isolés</a:t>
            </a:r>
          </a:p>
          <a:p>
            <a:r>
              <a:rPr lang="fr-FR" dirty="0"/>
              <a:t>Prescripteur doit être obligatoirement un psychiatre</a:t>
            </a:r>
          </a:p>
          <a:p>
            <a:r>
              <a:rPr lang="fr-FR" dirty="0"/>
              <a:t>Indication limité dans le temps</a:t>
            </a:r>
          </a:p>
          <a:p>
            <a:r>
              <a:rPr lang="fr-FR" dirty="0"/>
              <a:t>Dépassement du cadre légal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7964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DEFINITION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Moyen thérapeutique permettant de limiter les capacités de mobilisation d’un individu afin de le sécuriser ou de protéger son environnement.</a:t>
            </a:r>
          </a:p>
          <a:p>
            <a:r>
              <a:rPr lang="fr-FR" dirty="0"/>
              <a:t>Contention environnementale</a:t>
            </a:r>
          </a:p>
          <a:p>
            <a:r>
              <a:rPr lang="fr-FR" dirty="0"/>
              <a:t>Contention mécanique</a:t>
            </a:r>
          </a:p>
          <a:p>
            <a:r>
              <a:rPr lang="fr-FR" dirty="0"/>
              <a:t>Contention physique</a:t>
            </a:r>
          </a:p>
          <a:p>
            <a:r>
              <a:rPr lang="fr-FR" dirty="0"/>
              <a:t>Contention chimique</a:t>
            </a:r>
          </a:p>
        </p:txBody>
      </p:sp>
    </p:spTree>
    <p:extLst>
      <p:ext uri="{BB962C8B-B14F-4D97-AF65-F5344CB8AC3E}">
        <p14:creationId xmlns:p14="http://schemas.microsoft.com/office/powerpoint/2010/main" val="969591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891" y="140494"/>
            <a:ext cx="5551715" cy="6653349"/>
          </a:xfrm>
        </p:spPr>
      </p:pic>
    </p:spTree>
    <p:extLst>
      <p:ext uri="{BB962C8B-B14F-4D97-AF65-F5344CB8AC3E}">
        <p14:creationId xmlns:p14="http://schemas.microsoft.com/office/powerpoint/2010/main" val="2864252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897" y="250784"/>
            <a:ext cx="5525589" cy="6409506"/>
          </a:xfrm>
        </p:spPr>
      </p:pic>
    </p:spTree>
    <p:extLst>
      <p:ext uri="{BB962C8B-B14F-4D97-AF65-F5344CB8AC3E}">
        <p14:creationId xmlns:p14="http://schemas.microsoft.com/office/powerpoint/2010/main" val="230135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708" y="134982"/>
            <a:ext cx="5682343" cy="6723018"/>
          </a:xfrm>
        </p:spPr>
      </p:pic>
    </p:spTree>
    <p:extLst>
      <p:ext uri="{BB962C8B-B14F-4D97-AF65-F5344CB8AC3E}">
        <p14:creationId xmlns:p14="http://schemas.microsoft.com/office/powerpoint/2010/main" val="379914034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413</Words>
  <Application>Microsoft Office PowerPoint</Application>
  <PresentationFormat>Grand écran</PresentationFormat>
  <Paragraphs>64</Paragraphs>
  <Slides>17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Thème Office</vt:lpstr>
      <vt:lpstr>LES CONTENTIONS</vt:lpstr>
      <vt:lpstr>PLAN</vt:lpstr>
      <vt:lpstr>OBJECTIFS DU COURS</vt:lpstr>
      <vt:lpstr>HISTOIRE DE LA CONTENTION</vt:lpstr>
      <vt:lpstr>Cadre législatif</vt:lpstr>
      <vt:lpstr>DEFINITION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OBJECTIFS DE LA CONTENTION</vt:lpstr>
      <vt:lpstr>ROLE INFIRMIER</vt:lpstr>
      <vt:lpstr>Présentation PowerPoint</vt:lpstr>
      <vt:lpstr>Présentation PowerPoint</vt:lpstr>
      <vt:lpstr>Présentation PowerPoint</vt:lpstr>
      <vt:lpstr>Présentation PowerPoint</vt:lpstr>
    </vt:vector>
  </TitlesOfParts>
  <Company>EPSAN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brenpier</dc:creator>
  <cp:lastModifiedBy>pauline vauclair</cp:lastModifiedBy>
  <cp:revision>32</cp:revision>
  <dcterms:created xsi:type="dcterms:W3CDTF">2019-02-05T07:48:14Z</dcterms:created>
  <dcterms:modified xsi:type="dcterms:W3CDTF">2023-06-22T15:17:01Z</dcterms:modified>
</cp:coreProperties>
</file>