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2" r:id="rId2"/>
    <p:sldId id="287" r:id="rId3"/>
    <p:sldId id="288" r:id="rId4"/>
    <p:sldId id="289" r:id="rId5"/>
    <p:sldId id="283" r:id="rId6"/>
    <p:sldId id="273" r:id="rId7"/>
    <p:sldId id="274" r:id="rId8"/>
    <p:sldId id="275" r:id="rId9"/>
    <p:sldId id="284" r:id="rId10"/>
    <p:sldId id="285" r:id="rId11"/>
    <p:sldId id="276" r:id="rId12"/>
    <p:sldId id="277" r:id="rId13"/>
    <p:sldId id="278" r:id="rId14"/>
    <p:sldId id="266" r:id="rId15"/>
    <p:sldId id="286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>
      <p:cViewPr varScale="1">
        <p:scale>
          <a:sx n="121" d="100"/>
          <a:sy n="121" d="100"/>
        </p:scale>
        <p:origin x="16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5E49-CA5D-4EFB-B330-CE75EB7494E2}" type="datetimeFigureOut">
              <a:rPr lang="fr-FR" smtClean="0"/>
              <a:pPr/>
              <a:t>23/02/2022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086E2-B074-49C1-A2E3-45835007F4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23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86E2-B074-49C1-A2E3-45835007F43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603F735-0970-E346-8D09-17ADC830FF3E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01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313B-5986-0A45-93B4-4A942F6BAFE3}" type="datetime1">
              <a:rPr lang="fr-FR" smtClean="0"/>
              <a:t>23/02/2022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20398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313B-5986-0A45-93B4-4A942F6BAFE3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4469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313B-5986-0A45-93B4-4A942F6BAFE3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82242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313B-5986-0A45-93B4-4A942F6BAFE3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93551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313B-5986-0A45-93B4-4A942F6BAFE3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622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313B-5986-0A45-93B4-4A942F6BAFE3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3996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943F-A440-6D47-BB55-4997900CC8A4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22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DBAA-6E19-3445-A2BB-6079098AA301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88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6841-44D7-1845-BBEF-92FF9DFA54B1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278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0476-D1BA-F742-8103-5E22B0B447A0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11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556B-7A04-184E-9AD8-FC9962ECB393}" type="datetime1">
              <a:rPr lang="fr-FR" smtClean="0"/>
              <a:t>23/02/2022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457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BE0C-ACB4-EF45-AE71-773D25975EFB}" type="datetime1">
              <a:rPr lang="fr-FR" smtClean="0"/>
              <a:t>23/02/2022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5C45-AC1C-164E-944B-537005866486}" type="datetime1">
              <a:rPr lang="fr-FR" smtClean="0"/>
              <a:t>23/02/2022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37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396-C77A-7C49-A107-0745240FAA4B}" type="datetime1">
              <a:rPr lang="fr-FR" smtClean="0"/>
              <a:t>23/02/2022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37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9734-05B1-D14F-BA14-F26E48FB0A8A}" type="datetime1">
              <a:rPr lang="fr-FR" smtClean="0"/>
              <a:t>23/02/2022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30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E2A-AD91-C745-99D1-4996EC262272}" type="datetime1">
              <a:rPr lang="fr-FR" smtClean="0"/>
              <a:t>23/02/2022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21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F4313B-5986-0A45-93B4-4A942F6BAFE3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IFSI Lymphoedème 24/02/22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2E1278-7982-4EA8-920C-4AE89E44E91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5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uE3q5UqGS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aqMPZSy2EKA" TargetMode="External"/><Relationship Id="rId4" Type="http://schemas.openxmlformats.org/officeDocument/2006/relationships/hyperlink" Target="https://youtu.be/gUDn7iuGpg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SYSTÈME LYMPHATIQUE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Qu’est ce que le réseau lymphatique ?</a:t>
            </a:r>
          </a:p>
          <a:p>
            <a:r>
              <a:rPr lang="fr-FR" dirty="0"/>
              <a:t>Rôle 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F0FA4A-4DA7-2C4C-93E0-1A59D35A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1</a:t>
            </a:fld>
            <a:endParaRPr lang="fr-FR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Modèle 3D 4" descr="Rein humain et système urinaire stylisés">
                <a:extLst>
                  <a:ext uri="{FF2B5EF4-FFF2-40B4-BE49-F238E27FC236}">
                    <a16:creationId xmlns:a16="http://schemas.microsoft.com/office/drawing/2014/main" id="{BE6A6217-E23C-2447-93F5-7BD50DC1138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36104044"/>
                  </p:ext>
                </p:extLst>
              </p:nvPr>
            </p:nvGraphicFramePr>
            <p:xfrm>
              <a:off x="6372200" y="2492896"/>
              <a:ext cx="1681421" cy="347856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81421" cy="3478567"/>
                    </a:xfrm>
                    <a:prstGeom prst="rect">
                      <a:avLst/>
                    </a:prstGeom>
                  </am3d:spPr>
                  <am3d:camera>
                    <am3d:pos x="0" y="0" z="5288399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703824" d="1000000"/>
                    <am3d:preTrans dx="0" dy="947674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96552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Modèle 3D 4" descr="Rein humain et système urinaire stylisés">
                <a:extLst>
                  <a:ext uri="{FF2B5EF4-FFF2-40B4-BE49-F238E27FC236}">
                    <a16:creationId xmlns:a16="http://schemas.microsoft.com/office/drawing/2014/main" id="{BE6A6217-E23C-2447-93F5-7BD50DC113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2200" y="2492896"/>
                <a:ext cx="1681421" cy="34785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dirty="0"/>
              <a:t>Conséquences :</a:t>
            </a:r>
          </a:p>
          <a:p>
            <a:pPr>
              <a:buNone/>
            </a:pPr>
            <a:r>
              <a:rPr lang="fr-FR" sz="2000" dirty="0"/>
              <a:t>	Accumulation de liquide dans le tissu interstitiel, augmentation de la pression, stagnation des </a:t>
            </a:r>
            <a:r>
              <a:rPr lang="fr-FR" sz="2000" dirty="0" err="1"/>
              <a:t>macroprotéines</a:t>
            </a:r>
            <a:r>
              <a:rPr lang="fr-FR" sz="2000" dirty="0"/>
              <a:t> (rétention d’eau/ P oncotique), réactions inflammatoires, fibrose des tissus, hyperkératose et </a:t>
            </a:r>
            <a:r>
              <a:rPr lang="fr-FR" sz="2000" dirty="0" err="1"/>
              <a:t>papillomatose</a:t>
            </a:r>
            <a:r>
              <a:rPr lang="fr-FR" sz="2000" dirty="0"/>
              <a:t>.</a:t>
            </a:r>
          </a:p>
          <a:p>
            <a:pPr>
              <a:buNone/>
            </a:pPr>
            <a:r>
              <a:rPr lang="fr-FR" sz="2000" dirty="0"/>
              <a:t>	Aggravation par des phénomènes infectieux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ED3492-ABAD-CF43-91AF-3360A402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Augmentation de volume (MI, MS, parties génitales, face,…)</a:t>
            </a:r>
          </a:p>
          <a:p>
            <a:r>
              <a:rPr lang="fr-FR" sz="2000" dirty="0"/>
              <a:t>Signe de </a:t>
            </a:r>
            <a:r>
              <a:rPr lang="fr-FR" sz="2000" dirty="0" err="1"/>
              <a:t>Stemmer</a:t>
            </a:r>
            <a:endParaRPr lang="fr-FR" sz="2000" dirty="0"/>
          </a:p>
          <a:p>
            <a:r>
              <a:rPr lang="fr-FR" sz="2000" dirty="0"/>
              <a:t>Œdème qui régresse partiellement en décubitus au début de son évolution, se complique de lymphangite, d’érésipèle et évolue vers une fibrose et une </a:t>
            </a:r>
            <a:r>
              <a:rPr lang="fr-FR" sz="2000" dirty="0" err="1"/>
              <a:t>lipodermatosclérose</a:t>
            </a:r>
            <a:r>
              <a:rPr lang="fr-FR" sz="2000" dirty="0"/>
              <a:t> avec des troubles trophiques.</a:t>
            </a:r>
          </a:p>
          <a:p>
            <a:r>
              <a:rPr lang="fr-FR" sz="2000" dirty="0" err="1"/>
              <a:t>Lymphangiosarcome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1938A3-E88B-9344-BBFC-928268B9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/ EXPLORATIONS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2000" dirty="0" err="1"/>
              <a:t>Lymphoangiographie</a:t>
            </a:r>
            <a:r>
              <a:rPr lang="fr-FR" sz="2000" dirty="0"/>
              <a:t> directe (injection dans un vaisseau lymphatique) </a:t>
            </a:r>
          </a:p>
          <a:p>
            <a:r>
              <a:rPr lang="fr-FR" sz="2000" dirty="0" err="1"/>
              <a:t>Lymphoangiographie</a:t>
            </a:r>
            <a:r>
              <a:rPr lang="fr-FR" sz="2000" dirty="0"/>
              <a:t> indirecte (injection du PC dans le derme) :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/>
              <a:t>	- Test au bleu patent (couleur persistante) </a:t>
            </a:r>
          </a:p>
          <a:p>
            <a:pPr>
              <a:buNone/>
            </a:pPr>
            <a:r>
              <a:rPr lang="fr-FR" sz="2000" dirty="0"/>
              <a:t>	</a:t>
            </a:r>
            <a:r>
              <a:rPr lang="fr-FR" sz="2000" u="sng" dirty="0"/>
              <a:t>- </a:t>
            </a:r>
            <a:r>
              <a:rPr lang="fr-FR" sz="2000" u="sng" dirty="0" err="1"/>
              <a:t>Lymphoscintigraphie</a:t>
            </a:r>
            <a:r>
              <a:rPr lang="fr-FR" sz="2000" u="sng" dirty="0"/>
              <a:t> </a:t>
            </a:r>
            <a:r>
              <a:rPr lang="fr-FR" sz="2000" dirty="0"/>
              <a:t>: produit isotopique, technétium marqué, injecté dans le derme du 1° espace interdigital, résorption lymphatique exclusive, prise de vue initiale et de 10 mn à plusieurs heures, activité physique réalisée.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/>
              <a:t>NB : Un </a:t>
            </a:r>
            <a:r>
              <a:rPr lang="fr-FR" sz="2000" dirty="0" err="1"/>
              <a:t>échodoppler</a:t>
            </a:r>
            <a:r>
              <a:rPr lang="fr-FR" sz="2000" dirty="0"/>
              <a:t> veineux est toujours associé, confirme ou infirme la participation veineuse.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B78708-4923-E44B-8D92-E6D88837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2000" dirty="0"/>
              <a:t>Médicamenteux : coumarine (cyclo3, </a:t>
            </a:r>
            <a:r>
              <a:rPr lang="fr-FR" sz="2000" dirty="0" err="1"/>
              <a:t>esberiven</a:t>
            </a:r>
            <a:r>
              <a:rPr lang="fr-FR" sz="2000" dirty="0"/>
              <a:t>) </a:t>
            </a:r>
            <a:r>
              <a:rPr lang="fr-FR" sz="2000" dirty="0" err="1"/>
              <a:t>lymphokinétique</a:t>
            </a:r>
            <a:r>
              <a:rPr lang="fr-FR" sz="2000" dirty="0"/>
              <a:t> , oligomères </a:t>
            </a:r>
            <a:r>
              <a:rPr lang="fr-FR" sz="2000" dirty="0" err="1"/>
              <a:t>procyanidoliques</a:t>
            </a:r>
            <a:r>
              <a:rPr lang="fr-FR" sz="2000" dirty="0"/>
              <a:t> (</a:t>
            </a:r>
            <a:r>
              <a:rPr lang="fr-FR" sz="2000" dirty="0" err="1"/>
              <a:t>endotélon</a:t>
            </a:r>
            <a:r>
              <a:rPr lang="fr-FR" sz="2000" dirty="0"/>
              <a:t>) : </a:t>
            </a:r>
            <a:r>
              <a:rPr lang="fr-FR" sz="2000" dirty="0" err="1"/>
              <a:t>lymphostimulant</a:t>
            </a:r>
            <a:endParaRPr lang="fr-FR" sz="2000" dirty="0"/>
          </a:p>
          <a:p>
            <a:r>
              <a:rPr lang="fr-FR" sz="2000" dirty="0"/>
              <a:t>…</a:t>
            </a:r>
          </a:p>
          <a:p>
            <a:r>
              <a:rPr lang="fr-FR" sz="2000" dirty="0"/>
              <a:t>Drainage lymphatique manuel et mécanique</a:t>
            </a:r>
          </a:p>
          <a:p>
            <a:r>
              <a:rPr lang="fr-FR" sz="2000" dirty="0"/>
              <a:t>Compression/contention, les bandages multicouches</a:t>
            </a:r>
          </a:p>
          <a:p>
            <a:r>
              <a:rPr lang="fr-FR" sz="2000" dirty="0"/>
              <a:t>Chirurgie : transferts ganglionnaires, techniques de résection, dérivation</a:t>
            </a:r>
          </a:p>
          <a:p>
            <a:r>
              <a:rPr lang="fr-FR" sz="2000" dirty="0"/>
              <a:t>Hygiène de vie</a:t>
            </a:r>
          </a:p>
          <a:p>
            <a:r>
              <a:rPr lang="fr-FR" sz="2000" dirty="0"/>
              <a:t>Prévention de l’infection (érésipèles, lymphangites) : porte d’entrée, stase, plaie, foyer infectieux à distance</a:t>
            </a:r>
          </a:p>
          <a:p>
            <a:pPr>
              <a:buNone/>
            </a:pPr>
            <a:r>
              <a:rPr lang="fr-FR" sz="2000" dirty="0"/>
              <a:t>	-</a:t>
            </a:r>
            <a:r>
              <a:rPr lang="fr-FR" sz="2000" dirty="0" err="1"/>
              <a:t>ttt</a:t>
            </a:r>
            <a:r>
              <a:rPr lang="fr-FR" sz="2000" dirty="0"/>
              <a:t> curatif puis préventif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16A4F6-C43F-5549-920B-2D73C343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dirty="0"/>
              <a:t>BEST PRACTICE FOR</a:t>
            </a:r>
            <a:br>
              <a:rPr lang="fr-FR" sz="2400" b="1" dirty="0"/>
            </a:br>
            <a:r>
              <a:rPr lang="fr-FR" sz="2400" b="1" dirty="0"/>
              <a:t>THE MANAGEMENT OF LYMPHOEDEMA INTERNATIONAL CONSENSUS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Multi-layer </a:t>
            </a:r>
            <a:r>
              <a:rPr lang="fr-FR" sz="2000" dirty="0" err="1"/>
              <a:t>inelastic</a:t>
            </a:r>
            <a:r>
              <a:rPr lang="fr-FR" sz="2000" dirty="0"/>
              <a:t> </a:t>
            </a:r>
            <a:r>
              <a:rPr lang="fr-FR" sz="2000" dirty="0" err="1"/>
              <a:t>lymphoedema</a:t>
            </a:r>
            <a:r>
              <a:rPr lang="fr-FR" sz="2000" dirty="0"/>
              <a:t> </a:t>
            </a:r>
            <a:r>
              <a:rPr lang="fr-FR" sz="2000" dirty="0" err="1"/>
              <a:t>bandaging</a:t>
            </a:r>
            <a:endParaRPr lang="fr-FR" sz="2000" dirty="0"/>
          </a:p>
          <a:p>
            <a:r>
              <a:rPr lang="en-US" sz="2000" dirty="0"/>
              <a:t>The main use of compression garments is in </a:t>
            </a:r>
            <a:r>
              <a:rPr lang="fr-FR" sz="2000" dirty="0"/>
              <a:t>the long-</a:t>
            </a:r>
            <a:r>
              <a:rPr lang="fr-FR" sz="2000" dirty="0" err="1"/>
              <a:t>term</a:t>
            </a:r>
            <a:r>
              <a:rPr lang="fr-FR" sz="2000" dirty="0"/>
              <a:t> management of </a:t>
            </a:r>
            <a:r>
              <a:rPr lang="en-US" sz="2000" dirty="0" err="1"/>
              <a:t>lymphoedema</a:t>
            </a:r>
            <a:r>
              <a:rPr lang="en-US" sz="2000" dirty="0"/>
              <a:t>, usually following a period of </a:t>
            </a:r>
            <a:r>
              <a:rPr lang="fr-FR" sz="2000" dirty="0"/>
              <a:t>intensive </a:t>
            </a:r>
            <a:r>
              <a:rPr lang="fr-FR" sz="2000" dirty="0" err="1"/>
              <a:t>therapy</a:t>
            </a:r>
            <a:r>
              <a:rPr lang="fr-FR" sz="2000" dirty="0"/>
              <a:t>. Compression </a:t>
            </a:r>
            <a:r>
              <a:rPr lang="fr-FR" sz="2000" dirty="0" err="1"/>
              <a:t>garments</a:t>
            </a:r>
            <a:r>
              <a:rPr lang="fr-FR" sz="2000" dirty="0"/>
              <a:t> </a:t>
            </a:r>
            <a:r>
              <a:rPr lang="en-US" sz="2000" dirty="0"/>
              <a:t>are also used for prophylaxis or as part of initial treatment. They may provide the only form of compression used, or form part of a regimen that includes other types of compression. Some patients wear garments during waking hours only, for exercise only, or up to 24 hours per day. 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EBA505-E57D-9942-911D-A33A9047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Voies de retour essentielles  en parallèle du réseau veineux </a:t>
            </a:r>
          </a:p>
          <a:p>
            <a:r>
              <a:rPr lang="fr-FR" dirty="0"/>
              <a:t>Complications graves et handicapantes</a:t>
            </a:r>
          </a:p>
          <a:p>
            <a:r>
              <a:rPr lang="fr-FR" dirty="0"/>
              <a:t>Traitement limité, principalement lié au bandage et aux massages</a:t>
            </a:r>
          </a:p>
          <a:p>
            <a:r>
              <a:rPr lang="fr-FR" dirty="0"/>
              <a:t>Cancérologie et immunologie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E0F177-0218-984D-AC73-30E48F11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EXEMPLES / VIDEOS / BANDAGES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https://youtu.be/6uE3q5UqGSg</a:t>
            </a:r>
            <a:r>
              <a:rPr lang="fr-FR" dirty="0"/>
              <a:t>, bilan </a:t>
            </a:r>
            <a:r>
              <a:rPr lang="fr-FR" dirty="0" err="1"/>
              <a:t>lymphoedème</a:t>
            </a:r>
            <a:endParaRPr lang="fr-FR" dirty="0"/>
          </a:p>
          <a:p>
            <a:r>
              <a:rPr lang="fr-FR" dirty="0"/>
              <a:t>La compression </a:t>
            </a:r>
            <a:r>
              <a:rPr lang="fr-FR" dirty="0" err="1"/>
              <a:t>médicale</a:t>
            </a:r>
            <a:r>
              <a:rPr lang="fr-FR" dirty="0"/>
              <a:t> dans le traitement du </a:t>
            </a:r>
            <a:r>
              <a:rPr lang="fr-FR" dirty="0" err="1"/>
              <a:t>lymphœdème</a:t>
            </a:r>
            <a:r>
              <a:rPr lang="fr-FR" dirty="0"/>
              <a:t> , HAS</a:t>
            </a:r>
          </a:p>
          <a:p>
            <a:r>
              <a:rPr lang="fr-FR" dirty="0">
                <a:hlinkClick r:id="rId4"/>
              </a:rPr>
              <a:t>https://youtu.be/gUDn7iuGpg8</a:t>
            </a:r>
            <a:r>
              <a:rPr lang="fr-FR" dirty="0"/>
              <a:t>, bandages multicouches</a:t>
            </a:r>
          </a:p>
          <a:p>
            <a:r>
              <a:rPr lang="fr-FR" dirty="0">
                <a:hlinkClick r:id="rId5"/>
              </a:rPr>
              <a:t>https://youtu.be/aqMPZSy2EKA</a:t>
            </a:r>
            <a:r>
              <a:rPr lang="fr-FR" dirty="0"/>
              <a:t>, </a:t>
            </a:r>
            <a:r>
              <a:rPr lang="fr-FR" dirty="0" err="1"/>
              <a:t>mobiderm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81F5D5-2A8F-1A48-B1B3-4C9C4A3C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0C4B3-1DD0-3F48-A314-800EFD36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Système lymphatique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87B7C3E-20D3-2940-897C-D5887A5A9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5909" y="2490788"/>
            <a:ext cx="2440119" cy="3444875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62D0C7-4082-AA44-9DDF-2368C0FB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38AE95-D0A2-4040-8E6C-2BDE4F82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51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87F7B-3D59-F24A-A9BA-9EF952AC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Vaisseaux lymphatiques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CC04675-BFA2-1944-97DE-CB31EF4BD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531" y="2490788"/>
            <a:ext cx="3444875" cy="3444875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033038-2663-554E-9EAD-3A083458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C70F66-BEB7-CC4D-968E-BB410DCD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300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D0F8FF-1F02-0F43-A9DE-590C505B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081809E-D469-BF47-9E37-80E95D3E8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851150"/>
            <a:ext cx="1752600" cy="1155700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303BC4-66FF-4D4B-80AF-A0DAB9B9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9B5796-E011-8D42-AE27-C2A2A228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D1BC78-3FC1-0149-A385-B2760C97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644" y="1893625"/>
            <a:ext cx="373417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90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Découverte récente, </a:t>
            </a:r>
            <a:r>
              <a:rPr lang="fr-FR" sz="2000" dirty="0" err="1"/>
              <a:t>Asellius</a:t>
            </a:r>
            <a:r>
              <a:rPr lang="fr-FR" sz="2000" dirty="0"/>
              <a:t>, 1622, chylifères lors de l’autopsie d’un chien</a:t>
            </a:r>
          </a:p>
          <a:p>
            <a:r>
              <a:rPr lang="fr-FR" sz="2000" dirty="0" err="1"/>
              <a:t>Starling</a:t>
            </a:r>
            <a:r>
              <a:rPr lang="fr-FR" sz="2000" dirty="0"/>
              <a:t> : élimination des protéines à haut poids moléculaire</a:t>
            </a:r>
          </a:p>
          <a:p>
            <a:r>
              <a:rPr lang="fr-FR" sz="2000" dirty="0"/>
              <a:t>Sociétés de </a:t>
            </a:r>
            <a:r>
              <a:rPr lang="fr-FR" sz="2000" dirty="0" err="1"/>
              <a:t>lymphologie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4D3992-0F12-9142-B9EA-F14438B1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000" dirty="0"/>
              <a:t>Structuré sur le réseau veineux, deuxième voie de retour</a:t>
            </a:r>
          </a:p>
          <a:p>
            <a:r>
              <a:rPr lang="fr-FR" sz="2000" dirty="0"/>
              <a:t>Rôle circulatoire</a:t>
            </a:r>
          </a:p>
          <a:p>
            <a:r>
              <a:rPr lang="fr-FR" sz="2000" dirty="0"/>
              <a:t>Participation dans les phénomènes infectieux, carcinologiques et immunitaires</a:t>
            </a:r>
          </a:p>
          <a:p>
            <a:r>
              <a:rPr lang="fr-FR" sz="2000" dirty="0"/>
              <a:t>Organisation générale : </a:t>
            </a:r>
          </a:p>
          <a:p>
            <a:pPr>
              <a:buFontTx/>
              <a:buChar char="-"/>
            </a:pPr>
            <a:r>
              <a:rPr lang="fr-FR" sz="2000" b="1" dirty="0"/>
              <a:t>nœuds </a:t>
            </a:r>
            <a:r>
              <a:rPr lang="fr-FR" sz="2000" dirty="0"/>
              <a:t>(</a:t>
            </a:r>
            <a:r>
              <a:rPr lang="fr-FR" sz="2000" dirty="0" err="1"/>
              <a:t>lymphocentre</a:t>
            </a:r>
            <a:r>
              <a:rPr lang="fr-FR" sz="2000" dirty="0"/>
              <a:t> ou ganglions) : filtre actif, rôle immunitaire</a:t>
            </a:r>
          </a:p>
          <a:p>
            <a:pPr>
              <a:buFontTx/>
              <a:buChar char="-"/>
            </a:pPr>
            <a:r>
              <a:rPr lang="fr-FR" sz="2000" b="1" dirty="0"/>
              <a:t>canaux lymphatiques </a:t>
            </a:r>
            <a:r>
              <a:rPr lang="fr-FR" sz="2000" dirty="0"/>
              <a:t>(véhiculent la lymphe et le chyle) : secteur périphérique </a:t>
            </a:r>
            <a:r>
              <a:rPr lang="fr-FR" sz="2000" b="1" dirty="0"/>
              <a:t>absorbant</a:t>
            </a:r>
            <a:r>
              <a:rPr lang="fr-FR" sz="2000" dirty="0"/>
              <a:t> (capillaires diffus du tissu </a:t>
            </a:r>
            <a:r>
              <a:rPr lang="fr-FR" sz="2000" dirty="0" err="1"/>
              <a:t>intersticiel</a:t>
            </a:r>
            <a:r>
              <a:rPr lang="fr-FR" sz="2000" dirty="0"/>
              <a:t>) et le secteur de </a:t>
            </a:r>
            <a:r>
              <a:rPr lang="fr-FR" sz="2000" b="1" dirty="0"/>
              <a:t>conduction </a:t>
            </a:r>
            <a:r>
              <a:rPr lang="fr-FR" sz="2000" dirty="0"/>
              <a:t>(vaisseaux collecteurs pré et post-</a:t>
            </a:r>
            <a:r>
              <a:rPr lang="fr-FR" sz="2000" dirty="0" err="1"/>
              <a:t>lymphonodaux</a:t>
            </a:r>
            <a:r>
              <a:rPr lang="fr-FR" sz="2000" dirty="0"/>
              <a:t> puis troncs lymphatiques) qui se terminent dans le conduit lymphatique droit et le conduit thoracique gauche, ceux-ci se connectent aux confluents veineux </a:t>
            </a:r>
            <a:r>
              <a:rPr lang="fr-FR" sz="2000" dirty="0" err="1"/>
              <a:t>jugulo</a:t>
            </a:r>
            <a:r>
              <a:rPr lang="fr-FR" sz="2000" dirty="0"/>
              <a:t>-sous claviers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55D38F-7781-B74F-925F-9E9CA1A1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Homéostasie : environnement favorable pour les cellules : apports , éliminations et échange d’informations = tissu conjonctif</a:t>
            </a:r>
          </a:p>
          <a:p>
            <a:r>
              <a:rPr lang="fr-FR" sz="2000" dirty="0"/>
              <a:t>Mailles d’un filet ou un arbre</a:t>
            </a:r>
          </a:p>
          <a:p>
            <a:r>
              <a:rPr lang="fr-FR" sz="2000" dirty="0"/>
              <a:t>Lymphe : liquide riche en </a:t>
            </a:r>
            <a:r>
              <a:rPr lang="fr-FR" sz="2000" dirty="0" err="1"/>
              <a:t>macroprotéines</a:t>
            </a:r>
            <a:r>
              <a:rPr lang="fr-FR" sz="2000" dirty="0"/>
              <a:t> (fibrose), cellules  immunitaires</a:t>
            </a:r>
          </a:p>
          <a:p>
            <a:r>
              <a:rPr lang="fr-FR" sz="2000" dirty="0"/>
              <a:t>P dans le collecteur initial 4 </a:t>
            </a:r>
            <a:r>
              <a:rPr lang="fr-FR" sz="2000" dirty="0" err="1"/>
              <a:t>mmHg</a:t>
            </a:r>
            <a:endParaRPr lang="fr-FR" sz="2000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1300FA-A1BD-0F42-87B1-368CDE1E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sz="2000" dirty="0"/>
          </a:p>
          <a:p>
            <a:r>
              <a:rPr lang="fr-FR" sz="2000" b="1" dirty="0"/>
              <a:t>L’insuffisance lymphatique mécanique </a:t>
            </a:r>
            <a:r>
              <a:rPr lang="fr-FR" sz="2000" dirty="0"/>
              <a:t>(travail normal non assuré par une action mécanique sur le réseau)</a:t>
            </a:r>
          </a:p>
          <a:p>
            <a:pPr>
              <a:buNone/>
            </a:pPr>
            <a:r>
              <a:rPr lang="fr-FR" sz="2000" b="1" dirty="0"/>
              <a:t>	Atteintes organiques, malformatifs </a:t>
            </a:r>
            <a:r>
              <a:rPr lang="fr-FR" sz="2000" dirty="0"/>
              <a:t>: </a:t>
            </a:r>
            <a:r>
              <a:rPr lang="fr-FR" sz="2000" b="1" dirty="0"/>
              <a:t>aplasie, hypoplasie </a:t>
            </a:r>
            <a:r>
              <a:rPr lang="fr-FR" sz="2000" dirty="0"/>
              <a:t>des canaux tissulaires, des collecteurs, des </a:t>
            </a:r>
            <a:r>
              <a:rPr lang="fr-FR" sz="2000" dirty="0" err="1"/>
              <a:t>lymphocentres</a:t>
            </a:r>
            <a:r>
              <a:rPr lang="fr-FR" sz="2000" dirty="0"/>
              <a:t> et conduits </a:t>
            </a:r>
          </a:p>
          <a:p>
            <a:pPr>
              <a:buNone/>
            </a:pPr>
            <a:r>
              <a:rPr lang="fr-FR" sz="2000" dirty="0"/>
              <a:t>	maladie de </a:t>
            </a:r>
            <a:r>
              <a:rPr lang="fr-FR" sz="2000" dirty="0" err="1"/>
              <a:t>Milroy</a:t>
            </a:r>
            <a:r>
              <a:rPr lang="fr-FR" sz="2000" dirty="0"/>
              <a:t>, </a:t>
            </a:r>
            <a:r>
              <a:rPr lang="fr-FR" sz="2000" dirty="0" err="1"/>
              <a:t>Klippel</a:t>
            </a:r>
            <a:r>
              <a:rPr lang="fr-FR" sz="2000" dirty="0"/>
              <a:t>-</a:t>
            </a:r>
            <a:r>
              <a:rPr lang="fr-FR" sz="2000" dirty="0" err="1"/>
              <a:t>Trenaunay</a:t>
            </a:r>
            <a:endParaRPr lang="fr-FR" sz="2000" dirty="0"/>
          </a:p>
          <a:p>
            <a:pPr>
              <a:buNone/>
            </a:pPr>
            <a:r>
              <a:rPr lang="fr-FR" sz="2000" dirty="0"/>
              <a:t>	</a:t>
            </a:r>
            <a:r>
              <a:rPr lang="fr-FR" sz="2000" b="1" dirty="0"/>
              <a:t>Obstructions : - </a:t>
            </a:r>
            <a:r>
              <a:rPr lang="fr-FR" sz="2000" dirty="0"/>
              <a:t>traitement des cancers (sein, prostate, utérus, vessie ; curage </a:t>
            </a:r>
            <a:r>
              <a:rPr lang="fr-FR" sz="2000" dirty="0" err="1"/>
              <a:t>ggl</a:t>
            </a:r>
            <a:r>
              <a:rPr lang="fr-FR" sz="2000" dirty="0"/>
              <a:t> et radiothérapie); temps de latence, sidération, suppléances et sclérose</a:t>
            </a:r>
          </a:p>
          <a:p>
            <a:pPr>
              <a:buNone/>
            </a:pPr>
            <a:r>
              <a:rPr lang="fr-FR" sz="2000" dirty="0"/>
              <a:t>	– érésipèle (destruction infectieuse)</a:t>
            </a:r>
          </a:p>
          <a:p>
            <a:pPr>
              <a:buNone/>
            </a:pPr>
            <a:r>
              <a:rPr lang="fr-FR" sz="2000" dirty="0"/>
              <a:t>	– traumatismes (entorse, fracture)</a:t>
            </a:r>
          </a:p>
          <a:p>
            <a:pPr>
              <a:buNone/>
            </a:pPr>
            <a:r>
              <a:rPr lang="fr-FR" sz="2000" dirty="0"/>
              <a:t>	– parasitoses (filarioses)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C05D01-C08F-D24D-882C-CC541D2A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/>
              <a:t>L’insuffisance lymphatique dynamique</a:t>
            </a:r>
            <a:r>
              <a:rPr lang="fr-FR" sz="2000" dirty="0"/>
              <a:t>, travail normal dépassé</a:t>
            </a:r>
          </a:p>
          <a:p>
            <a:pPr>
              <a:buNone/>
            </a:pPr>
            <a:r>
              <a:rPr lang="fr-FR" sz="2000" dirty="0"/>
              <a:t>	Fait suite à l’insuffisance veineuse</a:t>
            </a:r>
          </a:p>
          <a:p>
            <a:pPr>
              <a:buNone/>
            </a:pPr>
            <a:r>
              <a:rPr lang="fr-FR" sz="2000" dirty="0"/>
              <a:t>	Les </a:t>
            </a:r>
            <a:r>
              <a:rPr lang="fr-FR" sz="2000" dirty="0" err="1"/>
              <a:t>oedèmes</a:t>
            </a:r>
            <a:r>
              <a:rPr lang="fr-FR" sz="2000" dirty="0"/>
              <a:t> de l’</a:t>
            </a:r>
            <a:r>
              <a:rPr lang="fr-FR" sz="2000" dirty="0" err="1"/>
              <a:t>hypoprotidémie</a:t>
            </a:r>
            <a:r>
              <a:rPr lang="fr-FR" sz="2000" dirty="0"/>
              <a:t> (cachexies, syndromes néphrotiques)</a:t>
            </a:r>
          </a:p>
          <a:p>
            <a:pPr>
              <a:buNone/>
            </a:pPr>
            <a:r>
              <a:rPr lang="fr-FR" sz="2000" dirty="0"/>
              <a:t>	L’insuffisance de la valve de sécurité</a:t>
            </a:r>
          </a:p>
          <a:p>
            <a:pPr>
              <a:buNone/>
            </a:pPr>
            <a:r>
              <a:rPr lang="fr-FR" sz="2000" dirty="0"/>
              <a:t>	L’insuffisance cardiaque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Lymphoedème 24/02/22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3898D-F5B1-E94D-82E3-16C27991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1278-7982-4EA8-920C-4AE89E44E91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{DDB1AC22-4118-D846-9ED4-5523D9529F42}tf10001064</Template>
  <TotalTime>331</TotalTime>
  <Words>801</Words>
  <Application>Microsoft Macintosh PowerPoint</Application>
  <PresentationFormat>Affichage à l'écran (4:3)</PresentationFormat>
  <Paragraphs>121</Paragraphs>
  <Slides>16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Organique</vt:lpstr>
      <vt:lpstr>SYSTÈME LYMPHATIQUE</vt:lpstr>
      <vt:lpstr>Système lymphatique</vt:lpstr>
      <vt:lpstr>Vaisseaux lymphatiques</vt:lpstr>
      <vt:lpstr>Présentation PowerPoint</vt:lpstr>
      <vt:lpstr>Introduction</vt:lpstr>
      <vt:lpstr>ANATOMIE</vt:lpstr>
      <vt:lpstr>PHYSIOLOGIE</vt:lpstr>
      <vt:lpstr>PHYSIOPATHOLOGIE</vt:lpstr>
      <vt:lpstr>PHYSIOPATHOLOGIE</vt:lpstr>
      <vt:lpstr>PHYSIOPATHOLOGIE</vt:lpstr>
      <vt:lpstr>CLINIQUE</vt:lpstr>
      <vt:lpstr>BILAN / EXPLORATIONS</vt:lpstr>
      <vt:lpstr>TRAITEMENT</vt:lpstr>
      <vt:lpstr>BEST PRACTICE FOR THE MANAGEMENT OF LYMPHOEDEMA INTERNATIONAL CONSENSUS</vt:lpstr>
      <vt:lpstr>CONCLUSION</vt:lpstr>
      <vt:lpstr>EXEMPLES / VIDEOS / BANDAGES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compression médicale</dc:title>
  <dc:creator>BCL INVENT</dc:creator>
  <cp:lastModifiedBy>Frédéric Bosler</cp:lastModifiedBy>
  <cp:revision>37</cp:revision>
  <dcterms:created xsi:type="dcterms:W3CDTF">2011-10-21T06:36:00Z</dcterms:created>
  <dcterms:modified xsi:type="dcterms:W3CDTF">2022-02-23T20:48:02Z</dcterms:modified>
</cp:coreProperties>
</file>