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69" r:id="rId18"/>
    <p:sldId id="270" r:id="rId19"/>
  </p:sldIdLst>
  <p:sldSz cx="9720263" cy="64801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1EBA4-7979-42F9-85CB-71B678763411}" v="100" dt="2024-02-16T20:05:26.867"/>
    <p1510:client id="{8CB6FA55-3428-46AD-8E1C-439E40ED601F}" v="179" dt="2024-02-18T17:34:18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handoutMaster" Target="handoutMasters/handoutMaster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tableStyles" Target="tableStyle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notesMaster" Target="notesMasters/notesMaster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heme" Target="theme/theme1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viewProps" Target="viewProps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presProps" Target="presProps.xml" Id="rId22" /><Relationship Type="http://schemas.microsoft.com/office/2015/10/relationships/revisionInfo" Target="revisionInfo.xml" Id="rId27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40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EE7D52-6452-F072-ABF6-63FA25199D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20FF5A-CAE4-BD85-0991-C5C46EE229C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626028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fr-FR" sz="2400" b="0" i="0" u="none" strike="noStrike">
        <a:ln>
          <a:noFill/>
        </a:ln>
        <a:solidFill>
          <a:srgbClr val="000000"/>
        </a:solidFill>
        <a:latin typeface="Thorndale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672A5-964D-2197-608A-B0AF98D70ECC}"/>
              </a:ext>
            </a:extLst>
          </p:cNvPr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19B595-EEC4-36D7-5749-CC473D4F4F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82C41C-D8A7-5150-2EDF-E927644329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EFC886-D6E6-68A9-5290-0A98CAD04A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46665D-B8A2-5216-C57D-4C60EA03CD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1DB284-4A0B-990B-E0D4-57C3122323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ACE74B-8252-286A-315C-DC6AB774BB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679A65-F9AC-500D-B720-92F660FB46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303096-0906-681C-E3E2-C7B45B61F4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7E47DB-2051-5870-A1B8-94B7C09778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C820CF-8237-ECE1-6267-5C7027F8ED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6E754E-5684-8E8E-0BAC-D20E6A4156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5C6A9B-3659-585A-44B8-0F7B5F299B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15371C-FD3D-821D-C133-DB82CFFCA2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926527-3E63-B7EB-DD33-8D2E9419A0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605349-E577-1A4D-00B3-891C0D2539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C0EE72-1DF7-C9B1-646B-D03FF4CE5C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5CE8E0-2C6B-266F-8F88-4D55A02F80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6F303C-6007-C63F-FD39-E83E639525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CDD443-225D-7FA4-36B5-BA3420A264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4D6A38-E0A8-B5CF-867A-C459F3B303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027C49C-C2B4-68D9-5FB9-A5EF691E29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439E1B-8B39-93EF-BAC3-BACF1E974C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1C89DD-5783-FF79-D7DD-06C5C09D4B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96D21E-DB72-2CE4-AF7F-0C292B2DAD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0FF5F9-6EC5-D129-1FB5-E5E00748F0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618F64-CDD8-E307-2125-837633346D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E6EE67-867D-E4D7-D056-A9D7EAB653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264DD5-BCE1-6736-62B0-0F7221D7B9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2E2807-F98E-6FCD-37CE-CFD0BCB9DD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4170A-B462-F23B-3623-DA87167F5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A5082B-6CBF-C7E9-2230-6C4ECB780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7266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DC43D-AD86-7C6C-1047-9B642ED7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6212BA-9B05-6629-E6D2-EE852C8F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40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AF9513-9CD8-1273-EFC4-EAC538FC6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40550" y="476250"/>
            <a:ext cx="2074863" cy="54070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3D8251-6458-3160-8E69-99BC70A77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3775" cy="5407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204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6A090-4671-6055-656E-0C313E76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DAAE67-E945-339D-FD21-9AC64BD27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16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CFB33-61C7-6503-B502-051FBEB2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BCFA2F-CEBB-3046-328C-31D91DB9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024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D88BB-1EE2-CB64-8DC6-E0163E97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8002D4-3D33-692C-8E54-99921DDF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996CAA-3177-37F5-B7BE-2A2F05A6E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5113" cy="40814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525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BA966-D07B-C519-0BF7-5725C86D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BB3018-9C03-B3AB-AB01-785CA004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A8AE23-8AA0-C432-45EE-642C3FE58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65A0AD-BF26-4039-8EB4-20A3E4E23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15D4B6-9A1A-6EBD-3910-105292E1E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103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0FC0F-CF3C-B318-2A1F-E96F36ED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065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0194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F8F8F-75E1-835F-B8DB-E10361F2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6CA22-A946-020A-D1E6-D2179D0D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D3E4F4-79D7-1C91-0860-399810A88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369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B90A0-3D5E-B62A-E2CA-81FA559D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680A76-E2A3-D477-43A2-C5DAF17C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706CD6-1C67-2900-C0FD-ECE7C1F2A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1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C18CE-F3E5-7D27-6B09-CF6326FDDBD5}"/>
              </a:ext>
            </a:extLst>
          </p:cNvPr>
          <p:cNvSpPr/>
          <p:nvPr/>
        </p:nvSpPr>
        <p:spPr>
          <a:xfrm>
            <a:off x="390600" y="1623240"/>
            <a:ext cx="9329040" cy="485640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30B2508-D65B-E2FE-2FF1-0C4C797DE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240" y="475920"/>
            <a:ext cx="830052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8139A0-AEC4-8F56-2A31-340FDB42DB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4240" y="1801439"/>
            <a:ext cx="8300520" cy="40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F309E-3398-F369-2C34-A297FB922616}"/>
              </a:ext>
            </a:extLst>
          </p:cNvPr>
          <p:cNvSpPr/>
          <p:nvPr/>
        </p:nvSpPr>
        <p:spPr>
          <a:xfrm>
            <a:off x="360" y="36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14A63-DF51-29CA-4DA5-04DB91A870A8}"/>
              </a:ext>
            </a:extLst>
          </p:cNvPr>
          <p:cNvSpPr/>
          <p:nvPr/>
        </p:nvSpPr>
        <p:spPr>
          <a:xfrm>
            <a:off x="360" y="204120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549D2-8BA7-954F-2592-1DAFE478333E}"/>
              </a:ext>
            </a:extLst>
          </p:cNvPr>
          <p:cNvSpPr/>
          <p:nvPr/>
        </p:nvSpPr>
        <p:spPr>
          <a:xfrm>
            <a:off x="360" y="100152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1" i="0" u="none" strike="noStrike">
          <a:ln>
            <a:noFill/>
          </a:ln>
          <a:solidFill>
            <a:srgbClr val="333333"/>
          </a:solidFill>
          <a:latin typeface="Albany" pitchFamily="34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fr-FR" sz="3200" b="0" i="0" u="none" strike="noStrike">
          <a:ln>
            <a:noFill/>
          </a:ln>
          <a:solidFill>
            <a:srgbClr val="000000"/>
          </a:solidFill>
          <a:latin typeface="Albany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ctz3Exk_-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LgU4c4l-d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mz1JILQ4_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D7735-F30C-D866-4E73-9141BED114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UE 4.3 S4 : Soins d'urgence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E86A27-557F-10DD-3C23-C99D991643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/>
          <a:p>
            <a:pPr marL="432000" lvl="0" indent="-324000" algn="ctr"/>
            <a:endParaRPr lang="fr-FR"/>
          </a:p>
          <a:p>
            <a:pPr marL="432000" lvl="0" indent="-324000" algn="ctr"/>
            <a:endParaRPr lang="fr-FR"/>
          </a:p>
          <a:p>
            <a:pPr marL="432000" lvl="0" indent="-324000" algn="ctr"/>
            <a:r>
              <a:rPr lang="fr-FR"/>
              <a:t>LE PRELEVEMENT ARTERIEL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8460D-B4AD-2412-6CA6-5BA97C2D9E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 – Le prélèvement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7B140A-2660-AD80-FD2E-3893BB3F83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000" y="1801439"/>
            <a:ext cx="8300520" cy="4082040"/>
          </a:xfrm>
        </p:spPr>
        <p:txBody>
          <a:bodyPr/>
          <a:lstStyle/>
          <a:p>
            <a:pPr lvl="0"/>
            <a:endParaRPr lang="fr-FR"/>
          </a:p>
          <a:p>
            <a:pPr lvl="0"/>
            <a:endParaRPr lang="fr-FR"/>
          </a:p>
          <a:p>
            <a:pPr lvl="0" algn="ctr"/>
            <a:r>
              <a:rPr lang="fr-FR" sz="2200">
                <a:hlinkClick r:id="rId3"/>
              </a:rPr>
              <a:t>https://youtu.be/actz3Exk_-8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FE26B-2D5A-B05D-B4BB-F65BBD2F8C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III – Le cathéter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B83A03-928A-A822-48B7-D2907B6EF9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 anchor="t"/>
          <a:lstStyle/>
          <a:p>
            <a:pPr lvl="0"/>
            <a:r>
              <a:rPr lang="fr-FR" sz="2800" dirty="0">
                <a:latin typeface="Albany"/>
              </a:rPr>
              <a:t>1) Le cathéter artériel : qu'est-ce que c'est ?</a:t>
            </a:r>
          </a:p>
          <a:p>
            <a:pPr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400" dirty="0">
                <a:latin typeface="Albany"/>
              </a:rPr>
              <a:t>Cathéter placé dans une artère (radiale ou fémorale)</a:t>
            </a:r>
            <a:endParaRPr lang="fr-FR" sz="2400" dirty="0"/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400" dirty="0">
                <a:latin typeface="Albany"/>
              </a:rPr>
              <a:t>Permet de mesurer une tension instantanée et continue</a:t>
            </a:r>
          </a:p>
          <a:p>
            <a:pPr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400" dirty="0">
                <a:latin typeface="Albany"/>
              </a:rPr>
              <a:t>Mesures faites par une tête de pression relié au scope du patient  </a:t>
            </a:r>
            <a:endParaRPr lang="fr-F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E1B29-B001-98A6-A9EF-F9738A1AD6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III – Le cathéter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9A987-A014-AB61-3071-76FE8E9B1D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fr-FR" sz="2600"/>
              <a:t>Indications principales :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600"/>
              <a:t>En cas d'instabilité hémodynamique notamment lors de l'utilisation de médocs IVSE pour maintenir une tension dans la norme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600"/>
              <a:t>En cas de prélèvements sanguins répétés et/ou difficiles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35489-2284-E65D-EEA8-2C5844DF4C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III – Le cathéter artériel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0D1C4C6C-B570-2027-5411-E89EEB63AEF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4456" y="2227112"/>
            <a:ext cx="4440600" cy="324000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5E063B-624F-0E35-ECDF-60E4FB5B8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9012" y="2311168"/>
            <a:ext cx="4462942" cy="3347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F17B53-7AD6-737C-7678-75254E666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352" y="1673201"/>
            <a:ext cx="4578452" cy="34338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57F71B-70BE-C09A-9944-C13FA08A9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369" y="1191802"/>
            <a:ext cx="5462091" cy="40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7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A485D8-3B43-6EED-19DB-88D87ED58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4543" y="617076"/>
            <a:ext cx="6480175" cy="48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8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D68C2-BCF6-B11C-AA87-728B7B157F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III – Le cathéter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360B20-BAEE-E02D-38C2-7EF84C9E10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600"/>
              <a:t>2) </a:t>
            </a:r>
            <a:r>
              <a:rPr lang="fr-FR" sz="2600" u="sng"/>
              <a:t>Pose du cathéter artériel</a:t>
            </a:r>
            <a:r>
              <a:rPr lang="fr-FR" sz="2600"/>
              <a:t> </a:t>
            </a:r>
            <a:r>
              <a:rPr lang="fr-FR" sz="1400"/>
              <a:t>cf. Composition kit KTA</a:t>
            </a:r>
          </a:p>
          <a:p>
            <a:pPr lvl="0"/>
            <a:endParaRPr lang="fr-FR"/>
          </a:p>
          <a:p>
            <a:pPr lvl="0" algn="ctr"/>
            <a:r>
              <a:rPr lang="fr-FR">
                <a:hlinkClick r:id="rId3"/>
              </a:rPr>
              <a:t>https://youtu.be/ULgU4c4l-dY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4E9B6-1DC6-7BE0-D7B2-F54A6036D8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III – Le cathéter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E66E2-4B2A-16AD-1B61-3F0E70D96F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fr-FR" sz="2400"/>
              <a:t>3) </a:t>
            </a:r>
            <a:r>
              <a:rPr lang="fr-FR" sz="2400" u="sng"/>
              <a:t>Rôle de l'IDE autour du cathéter artériel</a:t>
            </a:r>
          </a:p>
          <a:p>
            <a:pPr lvl="0">
              <a:lnSpc>
                <a:spcPct val="150000"/>
              </a:lnSpc>
            </a:pPr>
            <a:r>
              <a:rPr lang="fr-FR" sz="2000"/>
              <a:t>Lors de la pose :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Assister le médecin lors de la pose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Expliquer le dérouler du soin ainsi que l'intérêt du DM au patient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Faire le zéro de pression (calibrage de la tête de pression)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7810C-4780-F149-B8ED-5DB47F2D9D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III – Le cathéter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3EBB3C-5C74-F342-6F05-027ED117C5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000"/>
              <a:t>Après la pose :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Surveillance de l'état du point de ponction et de la fixation du KTA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Réfection du pansement si souillure ou tous les 5jours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Calibrer le zéro de pression à chaque prise de poste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Changer la poche de NaCl 0,9% si besoin ou tous les 3 jours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Vérification de la pression de la poche et purger le KTA plusieurs fois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Surveillance de la TA et adaptation de la PEC et des débits des PSE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EBB35-7C75-BAD9-16CA-1B0F948DC7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391680"/>
            <a:ext cx="8300520" cy="1250280"/>
          </a:xfrm>
        </p:spPr>
        <p:txBody>
          <a:bodyPr/>
          <a:lstStyle/>
          <a:p>
            <a:pPr lvl="0"/>
            <a:r>
              <a:rPr lang="fr-FR"/>
              <a:t>I – Gaz du sang : qu'est-ce que c'est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B6DFC2-8B9E-F301-09B2-D09DCF2B70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fr-FR" sz="20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Prélèvement artériel pour chercher des valeurs absentes dans le sang veineux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Sang artériel reflète l'hématose (sauf l'artère pulmonaire)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000"/>
              <a:t>Sang artériel témoigne donc de la qualité de ventilation du patient et de son équilibre acido-basique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FB431-B056-48F5-A0B8-DB30F45C57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391680"/>
            <a:ext cx="8300520" cy="1250280"/>
          </a:xfrm>
        </p:spPr>
        <p:txBody>
          <a:bodyPr/>
          <a:lstStyle/>
          <a:p>
            <a:pPr lvl="0"/>
            <a:r>
              <a:rPr lang="fr-FR"/>
              <a:t>I – Gaz du sang : qu'est-ce que c'est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19826C-983B-914C-C7C1-21F0AEB01F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01439"/>
            <a:ext cx="8300520" cy="4088520"/>
          </a:xfrm>
        </p:spPr>
        <p:txBody>
          <a:bodyPr lIns="0" tIns="0" rIns="0" bIns="0" anchor="t"/>
          <a:lstStyle/>
          <a:p>
            <a:pPr lvl="0"/>
            <a:r>
              <a:rPr lang="fr-FR" sz="1800" dirty="0">
                <a:latin typeface="Albany"/>
              </a:rPr>
              <a:t>1) </a:t>
            </a:r>
            <a:r>
              <a:rPr lang="fr-FR" sz="1800" u="sng" dirty="0">
                <a:latin typeface="Albany"/>
              </a:rPr>
              <a:t>Les valeurs recherchées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>
                <a:latin typeface="Albany"/>
              </a:rPr>
              <a:t>PaO2 (Pression partielle en oxygène) : 80 – 100mmHg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>
                <a:latin typeface="Albany"/>
              </a:rPr>
              <a:t>PaCO2 (Pression partielle en dioxyde de carbone) : 35 - 45mmHg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>
                <a:latin typeface="Albany"/>
              </a:rPr>
              <a:t>pH (le potentiel hydrogène) : 7,38 - 7,42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>
                <a:latin typeface="Albany"/>
              </a:rPr>
              <a:t>HCO3- (les bicarbonates) : 22 - 26mmol/L</a:t>
            </a:r>
          </a:p>
          <a:p>
            <a:pPr lvl="0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>
                <a:latin typeface="Albany"/>
              </a:rPr>
              <a:t>Lactates / Acide lactique : 1 – 1,5mmol/L</a:t>
            </a:r>
          </a:p>
          <a:p>
            <a:pPr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>
                <a:latin typeface="Albany"/>
              </a:rPr>
              <a:t>La carboxyhémoglobine et méthémoglobine  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8E7C4-3DCD-8E59-6F58-0AFCC86B41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391680"/>
            <a:ext cx="8300520" cy="1250280"/>
          </a:xfrm>
        </p:spPr>
        <p:txBody>
          <a:bodyPr/>
          <a:lstStyle/>
          <a:p>
            <a:pPr lvl="0"/>
            <a:r>
              <a:rPr lang="fr-FR"/>
              <a:t>I – Gaz du sang : qu'est-ce que c'est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8BF72E-B8C7-9518-55F3-2A22248A22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3E701080-4D88-F5F5-7D7B-634F33A04685}"/>
              </a:ext>
            </a:extLst>
          </p:cNvPr>
          <p:cNvSpPr/>
          <p:nvPr/>
        </p:nvSpPr>
        <p:spPr>
          <a:xfrm>
            <a:off x="4536000" y="2088000"/>
            <a:ext cx="792000" cy="7200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E40441-01A8-D230-E08B-3DD6F2D52FD7}"/>
              </a:ext>
            </a:extLst>
          </p:cNvPr>
          <p:cNvSpPr txBox="1"/>
          <p:nvPr/>
        </p:nvSpPr>
        <p:spPr>
          <a:xfrm>
            <a:off x="1336023" y="3311999"/>
            <a:ext cx="7422714" cy="13402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Tout bilan sanguin peut être prélevé au niveau d'une artère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solidFill>
                <a:srgbClr val="000000"/>
              </a:solidFill>
              <a:latin typeface="Aldhab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En cas de bilan sanguin complet à réaliser comprenant des gaz du sang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→ prélever l'ensemble du bilan sanguin par ponction artériel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0BA973-AB65-4E1C-B4C7-843704CFDC42}"/>
              </a:ext>
            </a:extLst>
          </p:cNvPr>
          <p:cNvSpPr txBox="1"/>
          <p:nvPr/>
        </p:nvSpPr>
        <p:spPr>
          <a:xfrm>
            <a:off x="395816" y="215899"/>
            <a:ext cx="914876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             </a:t>
            </a:r>
            <a:r>
              <a:rPr lang="fr-FR" sz="2800" dirty="0">
                <a:cs typeface="Calibri"/>
              </a:rPr>
              <a:t>Equilibre acido-basique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C55683-A10A-063E-49AA-72A925755043}"/>
              </a:ext>
            </a:extLst>
          </p:cNvPr>
          <p:cNvSpPr txBox="1"/>
          <p:nvPr/>
        </p:nvSpPr>
        <p:spPr>
          <a:xfrm>
            <a:off x="539750" y="1853141"/>
            <a:ext cx="9022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AC0F2AE0-4D7D-F6CC-C953-9FBAE4FC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16" y="1744809"/>
            <a:ext cx="6540794" cy="30499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5C3183-4183-0A1D-FEF4-C01ABCFF5462}"/>
              </a:ext>
            </a:extLst>
          </p:cNvPr>
          <p:cNvSpPr txBox="1"/>
          <p:nvPr/>
        </p:nvSpPr>
        <p:spPr>
          <a:xfrm>
            <a:off x="2428875" y="4947706"/>
            <a:ext cx="31125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↑ CO</a:t>
            </a:r>
            <a:r>
              <a:rPr lang="fr-FR" sz="1200" dirty="0">
                <a:cs typeface="Calibri"/>
              </a:rPr>
              <a:t>2</a:t>
            </a:r>
            <a:r>
              <a:rPr lang="fr-FR" dirty="0">
                <a:cs typeface="Calibri"/>
              </a:rPr>
              <a:t>  ► ↑ acidité </a:t>
            </a:r>
            <a:endParaRPr lang="fr-FR" dirty="0"/>
          </a:p>
          <a:p>
            <a:r>
              <a:rPr lang="fr-FR" dirty="0">
                <a:cs typeface="Calibri"/>
              </a:rPr>
              <a:t>↓ CO</a:t>
            </a:r>
            <a:r>
              <a:rPr lang="fr-FR" sz="1200" dirty="0">
                <a:cs typeface="Calibri"/>
              </a:rPr>
              <a:t>2 </a:t>
            </a:r>
            <a:r>
              <a:rPr lang="fr-FR" dirty="0">
                <a:cs typeface="Calibri"/>
              </a:rPr>
              <a:t> ► ↓ acidité </a:t>
            </a:r>
            <a:r>
              <a:rPr lang="fr-FR" sz="1100" dirty="0">
                <a:cs typeface="Calibri"/>
              </a:rPr>
              <a:t> 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971729-923E-D9F9-C4FB-CE9E58AEC1E7}"/>
              </a:ext>
            </a:extLst>
          </p:cNvPr>
          <p:cNvSpPr txBox="1"/>
          <p:nvPr/>
        </p:nvSpPr>
        <p:spPr>
          <a:xfrm>
            <a:off x="5118628" y="4947708"/>
            <a:ext cx="31125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↑ HCO</a:t>
            </a:r>
            <a:r>
              <a:rPr lang="fr-FR" sz="1200" dirty="0">
                <a:cs typeface="Calibri"/>
              </a:rPr>
              <a:t>3</a:t>
            </a:r>
            <a:r>
              <a:rPr lang="fr-FR" dirty="0">
                <a:cs typeface="Calibri"/>
              </a:rPr>
              <a:t>-  ►  ↑ Basicité </a:t>
            </a:r>
          </a:p>
          <a:p>
            <a:r>
              <a:rPr lang="fr-FR" dirty="0">
                <a:cs typeface="Calibri"/>
              </a:rPr>
              <a:t>↓ HCO</a:t>
            </a:r>
            <a:r>
              <a:rPr lang="fr-FR" sz="1200" dirty="0">
                <a:cs typeface="Calibri"/>
              </a:rPr>
              <a:t>3</a:t>
            </a:r>
            <a:r>
              <a:rPr lang="fr-FR" dirty="0">
                <a:cs typeface="Calibri"/>
              </a:rPr>
              <a:t>-  ►  ↓ Basicité </a:t>
            </a:r>
          </a:p>
        </p:txBody>
      </p:sp>
    </p:spTree>
    <p:extLst>
      <p:ext uri="{BB962C8B-B14F-4D97-AF65-F5344CB8AC3E}">
        <p14:creationId xmlns:p14="http://schemas.microsoft.com/office/powerpoint/2010/main" val="72522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36BF2-A4D1-2E02-A16A-EF9E18DEB4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 – Le prélèvement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611598-2BF1-1146-6D7D-3FE7E1E5DB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800"/>
              <a:t>1) </a:t>
            </a:r>
            <a:r>
              <a:rPr lang="fr-FR" sz="2800" u="sng"/>
              <a:t>Les différents sites de prélèvement</a:t>
            </a:r>
          </a:p>
          <a:p>
            <a:pPr lvl="0">
              <a:lnSpc>
                <a:spcPct val="20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800"/>
              <a:t>Artère radiale</a:t>
            </a:r>
          </a:p>
          <a:p>
            <a:pPr lvl="0">
              <a:lnSpc>
                <a:spcPct val="20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800"/>
              <a:t>Artère fémorale</a:t>
            </a:r>
          </a:p>
          <a:p>
            <a:pPr lvl="0">
              <a:lnSpc>
                <a:spcPct val="20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800"/>
              <a:t>Artère humérale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4955C-CF40-5815-1878-6F57E80645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 – Le prélèvement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549C5A-F460-3DC1-10AB-9D07FA68DE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800"/>
              <a:t>2) </a:t>
            </a:r>
            <a:r>
              <a:rPr lang="fr-FR" sz="2800" u="sng"/>
              <a:t>Avant le prélèvement</a:t>
            </a:r>
          </a:p>
          <a:p>
            <a:pPr lvl="0"/>
            <a:endParaRPr lang="fr-FR" sz="28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800"/>
              <a:t>Le test d'Allen</a:t>
            </a:r>
          </a:p>
          <a:p>
            <a:pPr lvl="0" algn="ctr"/>
            <a:r>
              <a:rPr lang="fr-FR" sz="2800">
                <a:hlinkClick r:id="rId3"/>
              </a:rPr>
              <a:t>https://youtu.be/qmz1JILQ4_o</a:t>
            </a:r>
          </a:p>
          <a:p>
            <a:pPr lvl="0"/>
            <a:endParaRPr lang="fr-FR" sz="28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2800"/>
              <a:t>La prise en charge de la douleur (EMLA)</a:t>
            </a:r>
          </a:p>
          <a:p>
            <a:pPr lvl="0"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36E3C-7A2C-C71F-142A-CD9D8407A5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 – Le prélèvement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C4ED75-C03F-1A8B-9FC5-859A68B582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000" dirty="0"/>
              <a:t>3) </a:t>
            </a:r>
            <a:r>
              <a:rPr lang="fr-FR" sz="2000" u="sng" dirty="0"/>
              <a:t>Comment réaliser un prélèvement artériel ?</a:t>
            </a:r>
            <a:r>
              <a:rPr lang="fr-FR" sz="2000" dirty="0"/>
              <a:t> </a:t>
            </a:r>
            <a:endParaRPr lang="fr-FR" sz="1300" dirty="0"/>
          </a:p>
          <a:p>
            <a:pPr lvl="0"/>
            <a:r>
              <a:rPr lang="fr-FR" sz="1600" dirty="0"/>
              <a:t>Matériels utilisés :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/>
              <a:t>Aiguilles ou butterfly avec tulipe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/>
              <a:t>Seringue à gaz du sang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/>
              <a:t>Compresses stériles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/>
              <a:t>Antiseptique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/>
              <a:t>Gants non-stériles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 err="1"/>
              <a:t>Elasto</a:t>
            </a:r>
            <a:endParaRPr lang="fr-FR" sz="1600" dirty="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600" dirty="0"/>
              <a:t>Poubelles et boîte DASRI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2C97C-4C44-58C9-7BFE-4E1F3FD4FA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II – Le prélèvement artériel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B01361-F23C-5383-6850-A3FF4FEFFB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1400"/>
              <a:t>Déroulé du soin :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Vérifier ID, prescription et expliquer soin au patient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Installation du soignant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Installation du poignet (hyperextension stabilisée)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Mettre gants et repérer l'artère par palpation avec pulpe des doigts (pas du pouce)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Réalisation antiseptie locale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Introduction de l'aiguille (30-45°) jusqu'à obtention reflux rouge vif et pulsatil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Réaliser ensemble des prélèvement puis retirer aiguille (ATTENTION risque AES)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Compression du point de ponction pendant au moins 5minutes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Réalisation d'un pansement compressif mais pas circulaire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fr-FR" sz="1400"/>
              <a:t>Surveillance du poignet et de la main (pas d'effet garrot, pas de saignements actifs)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../../../../../../Program%20Files%20(x86)/OpenOffice%204/share/template/fr/layout/lyt-cool.otp</Template>
  <TotalTime>67</TotalTime>
  <Words>623</Words>
  <Application>Microsoft Office PowerPoint</Application>
  <PresentationFormat>Personnalisé</PresentationFormat>
  <Paragraphs>89</Paragraphs>
  <Slides>18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lyt-cool</vt:lpstr>
      <vt:lpstr>UE 4.3 S4 : Soins d'urgence</vt:lpstr>
      <vt:lpstr>I – Gaz du sang : qu'est-ce que c'est ?</vt:lpstr>
      <vt:lpstr>I – Gaz du sang : qu'est-ce que c'est ?</vt:lpstr>
      <vt:lpstr>I – Gaz du sang : qu'est-ce que c'est ?</vt:lpstr>
      <vt:lpstr>Présentation PowerPoint</vt:lpstr>
      <vt:lpstr>II – Le prélèvement artériel</vt:lpstr>
      <vt:lpstr>II – Le prélèvement artériel</vt:lpstr>
      <vt:lpstr>II – Le prélèvement artériel</vt:lpstr>
      <vt:lpstr>II – Le prélèvement artériel</vt:lpstr>
      <vt:lpstr>II – Le prélèvement artériel</vt:lpstr>
      <vt:lpstr>III – Le cathéter artériel</vt:lpstr>
      <vt:lpstr>III – Le cathéter artériel</vt:lpstr>
      <vt:lpstr>III – Le cathéter artériel</vt:lpstr>
      <vt:lpstr>Présentation PowerPoint</vt:lpstr>
      <vt:lpstr>Présentation PowerPoint</vt:lpstr>
      <vt:lpstr>III – Le cathéter artériel</vt:lpstr>
      <vt:lpstr>III – Le cathéter artériel</vt:lpstr>
      <vt:lpstr>III – Le cathéter artériel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 de glace</dc:title>
  <dc:creator>Paul Schwartz</dc:creator>
  <dc:description>Arrière-plan gris et couleurs froides</dc:description>
  <cp:lastModifiedBy>Jean Marc</cp:lastModifiedBy>
  <cp:revision>77</cp:revision>
  <dcterms:created xsi:type="dcterms:W3CDTF">2022-05-22T17:04:46Z</dcterms:created>
  <dcterms:modified xsi:type="dcterms:W3CDTF">2024-02-18T17:34:23Z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