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8"/>
  </p:notesMasterIdLst>
  <p:handoutMasterIdLst>
    <p:handoutMasterId r:id="rId59"/>
  </p:handoutMasterIdLst>
  <p:sldIdLst>
    <p:sldId id="256" r:id="rId5"/>
    <p:sldId id="310" r:id="rId6"/>
    <p:sldId id="300" r:id="rId7"/>
    <p:sldId id="305" r:id="rId8"/>
    <p:sldId id="355" r:id="rId9"/>
    <p:sldId id="293" r:id="rId10"/>
    <p:sldId id="353" r:id="rId11"/>
    <p:sldId id="314" r:id="rId12"/>
    <p:sldId id="315" r:id="rId13"/>
    <p:sldId id="316" r:id="rId14"/>
    <p:sldId id="356" r:id="rId15"/>
    <p:sldId id="317" r:id="rId16"/>
    <p:sldId id="318" r:id="rId17"/>
    <p:sldId id="354" r:id="rId18"/>
    <p:sldId id="319" r:id="rId19"/>
    <p:sldId id="324" r:id="rId20"/>
    <p:sldId id="309" r:id="rId21"/>
    <p:sldId id="320" r:id="rId22"/>
    <p:sldId id="321" r:id="rId23"/>
    <p:sldId id="322" r:id="rId24"/>
    <p:sldId id="285" r:id="rId25"/>
    <p:sldId id="323" r:id="rId26"/>
    <p:sldId id="325" r:id="rId27"/>
    <p:sldId id="326" r:id="rId28"/>
    <p:sldId id="327" r:id="rId29"/>
    <p:sldId id="328" r:id="rId30"/>
    <p:sldId id="329" r:id="rId31"/>
    <p:sldId id="330" r:id="rId32"/>
    <p:sldId id="336" r:id="rId33"/>
    <p:sldId id="337" r:id="rId34"/>
    <p:sldId id="308" r:id="rId35"/>
    <p:sldId id="332" r:id="rId36"/>
    <p:sldId id="331" r:id="rId37"/>
    <p:sldId id="333" r:id="rId38"/>
    <p:sldId id="334" r:id="rId39"/>
    <p:sldId id="335" r:id="rId40"/>
    <p:sldId id="299" r:id="rId41"/>
    <p:sldId id="338" r:id="rId42"/>
    <p:sldId id="339" r:id="rId43"/>
    <p:sldId id="340" r:id="rId44"/>
    <p:sldId id="352" r:id="rId45"/>
    <p:sldId id="341" r:id="rId46"/>
    <p:sldId id="345" r:id="rId47"/>
    <p:sldId id="346" r:id="rId48"/>
    <p:sldId id="347" r:id="rId49"/>
    <p:sldId id="348" r:id="rId50"/>
    <p:sldId id="349" r:id="rId51"/>
    <p:sldId id="350" r:id="rId52"/>
    <p:sldId id="351" r:id="rId53"/>
    <p:sldId id="342" r:id="rId54"/>
    <p:sldId id="343" r:id="rId55"/>
    <p:sldId id="344" r:id="rId56"/>
    <p:sldId id="276" r:id="rId57"/>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5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725" autoAdjust="0"/>
  </p:normalViewPr>
  <p:slideViewPr>
    <p:cSldViewPr snapToGrid="0">
      <p:cViewPr varScale="1">
        <p:scale>
          <a:sx n="86" d="100"/>
          <a:sy n="86" d="100"/>
        </p:scale>
        <p:origin x="562" y="53"/>
      </p:cViewPr>
      <p:guideLst>
        <p:guide orient="horz" pos="1752"/>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93" d="100"/>
          <a:sy n="93" d="100"/>
        </p:scale>
        <p:origin x="295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DE1311-D8D8-4F0E-A134-B3122CF4B83F}"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fr-FR"/>
        </a:p>
      </dgm:t>
    </dgm:pt>
    <dgm:pt modelId="{54FAC294-F9BD-4A35-8B33-5EACD0D5AAE1}">
      <dgm:prSet phldrT="[Texte]"/>
      <dgm:spPr/>
      <dgm:t>
        <a:bodyPr/>
        <a:lstStyle/>
        <a:p>
          <a:r>
            <a:rPr lang="fr-FR" dirty="0"/>
            <a:t>Ne pas se laver avec des gels douches parfumés ( décapent trop)</a:t>
          </a:r>
        </a:p>
      </dgm:t>
    </dgm:pt>
    <dgm:pt modelId="{AFBF13F4-3879-4BAA-9C9F-EE93F3D0BE2D}" type="parTrans" cxnId="{65730DE5-212C-4668-985C-AB69F777803E}">
      <dgm:prSet/>
      <dgm:spPr/>
      <dgm:t>
        <a:bodyPr/>
        <a:lstStyle/>
        <a:p>
          <a:endParaRPr lang="fr-FR"/>
        </a:p>
      </dgm:t>
    </dgm:pt>
    <dgm:pt modelId="{30A94939-536B-4EBD-835E-125FDFF4DFC1}" type="sibTrans" cxnId="{65730DE5-212C-4668-985C-AB69F777803E}">
      <dgm:prSet/>
      <dgm:spPr/>
      <dgm:t>
        <a:bodyPr/>
        <a:lstStyle/>
        <a:p>
          <a:endParaRPr lang="fr-FR"/>
        </a:p>
      </dgm:t>
    </dgm:pt>
    <dgm:pt modelId="{295846DB-8375-4AE0-8B62-3E1C8C514B10}">
      <dgm:prSet phldrT="[Texte]"/>
      <dgm:spPr/>
      <dgm:t>
        <a:bodyPr/>
        <a:lstStyle/>
        <a:p>
          <a:r>
            <a:rPr lang="fr-FR" dirty="0"/>
            <a:t>Préférer le savon d’Alep</a:t>
          </a:r>
        </a:p>
      </dgm:t>
    </dgm:pt>
    <dgm:pt modelId="{FB159D1B-044B-48D0-B792-02A7B184D664}" type="parTrans" cxnId="{209C9C54-4B68-4F59-AA21-30E846E44CEA}">
      <dgm:prSet/>
      <dgm:spPr/>
      <dgm:t>
        <a:bodyPr/>
        <a:lstStyle/>
        <a:p>
          <a:endParaRPr lang="fr-FR"/>
        </a:p>
      </dgm:t>
    </dgm:pt>
    <dgm:pt modelId="{3B1CD2F1-DE37-4CCD-8877-2B0F378643DA}" type="sibTrans" cxnId="{209C9C54-4B68-4F59-AA21-30E846E44CEA}">
      <dgm:prSet/>
      <dgm:spPr/>
      <dgm:t>
        <a:bodyPr/>
        <a:lstStyle/>
        <a:p>
          <a:endParaRPr lang="fr-FR"/>
        </a:p>
      </dgm:t>
    </dgm:pt>
    <dgm:pt modelId="{E8CC3627-E718-4CC2-B766-377051C6A387}">
      <dgm:prSet phldrT="[Texte]"/>
      <dgm:spPr/>
      <dgm:t>
        <a:bodyPr/>
        <a:lstStyle/>
        <a:p>
          <a:r>
            <a:rPr lang="fr-FR" dirty="0"/>
            <a:t>Attention à la température de l’eau </a:t>
          </a:r>
          <a:r>
            <a:rPr lang="fr-FR" dirty="0">
              <a:sym typeface="Wingdings" panose="05000000000000000000" pitchFamily="2" charset="2"/>
            </a:rPr>
            <a:t> tester avant</a:t>
          </a:r>
          <a:endParaRPr lang="fr-FR" dirty="0"/>
        </a:p>
      </dgm:t>
    </dgm:pt>
    <dgm:pt modelId="{586BF96B-407A-45AA-8F64-2391C92FC6E7}" type="parTrans" cxnId="{D8DF4082-7E48-4407-BE6C-9A145B8CB8D6}">
      <dgm:prSet/>
      <dgm:spPr/>
      <dgm:t>
        <a:bodyPr/>
        <a:lstStyle/>
        <a:p>
          <a:endParaRPr lang="fr-FR"/>
        </a:p>
      </dgm:t>
    </dgm:pt>
    <dgm:pt modelId="{4A29BE4F-7921-4A2B-83F7-1CE2B59C756F}" type="sibTrans" cxnId="{D8DF4082-7E48-4407-BE6C-9A145B8CB8D6}">
      <dgm:prSet/>
      <dgm:spPr/>
      <dgm:t>
        <a:bodyPr/>
        <a:lstStyle/>
        <a:p>
          <a:endParaRPr lang="fr-FR"/>
        </a:p>
      </dgm:t>
    </dgm:pt>
    <dgm:pt modelId="{53E2543D-1E9F-4D1D-A745-8E87F9E096E8}">
      <dgm:prSet phldrT="[Texte]"/>
      <dgm:spPr/>
      <dgm:t>
        <a:bodyPr/>
        <a:lstStyle/>
        <a:p>
          <a:r>
            <a:rPr lang="fr-FR" dirty="0"/>
            <a:t>Pas de bains de pieds </a:t>
          </a:r>
          <a:r>
            <a:rPr lang="fr-FR" dirty="0">
              <a:sym typeface="Wingdings" panose="05000000000000000000" pitchFamily="2" charset="2"/>
            </a:rPr>
            <a:t> ramolli la peau  fragilise</a:t>
          </a:r>
          <a:endParaRPr lang="fr-FR" dirty="0"/>
        </a:p>
      </dgm:t>
    </dgm:pt>
    <dgm:pt modelId="{31FD880F-31DF-4C3B-9531-8DAF244CB6B2}" type="parTrans" cxnId="{FFA8F330-9D1E-4A2B-BDBA-CB3193A1C5F5}">
      <dgm:prSet/>
      <dgm:spPr/>
      <dgm:t>
        <a:bodyPr/>
        <a:lstStyle/>
        <a:p>
          <a:endParaRPr lang="fr-FR"/>
        </a:p>
      </dgm:t>
    </dgm:pt>
    <dgm:pt modelId="{F2F0FB78-82BC-450F-BAF0-66F43B5FD1EC}" type="sibTrans" cxnId="{FFA8F330-9D1E-4A2B-BDBA-CB3193A1C5F5}">
      <dgm:prSet/>
      <dgm:spPr/>
      <dgm:t>
        <a:bodyPr/>
        <a:lstStyle/>
        <a:p>
          <a:endParaRPr lang="fr-FR"/>
        </a:p>
      </dgm:t>
    </dgm:pt>
    <dgm:pt modelId="{7D7EAAF4-E3C7-4CC0-829A-11D2ABE7E858}">
      <dgm:prSet phldrT="[Texte]"/>
      <dgm:spPr/>
      <dgm:t>
        <a:bodyPr/>
        <a:lstStyle/>
        <a:p>
          <a:r>
            <a:rPr lang="fr-FR" dirty="0"/>
            <a:t>Bien sécher</a:t>
          </a:r>
        </a:p>
      </dgm:t>
    </dgm:pt>
    <dgm:pt modelId="{2C560078-D4BC-487D-8C47-7EAD05E3B7B0}" type="parTrans" cxnId="{733F9608-3539-4872-BD22-E75F348BB0AF}">
      <dgm:prSet/>
      <dgm:spPr/>
      <dgm:t>
        <a:bodyPr/>
        <a:lstStyle/>
        <a:p>
          <a:endParaRPr lang="fr-FR"/>
        </a:p>
      </dgm:t>
    </dgm:pt>
    <dgm:pt modelId="{F49C7153-A71F-4432-B132-9C4B1288425E}" type="sibTrans" cxnId="{733F9608-3539-4872-BD22-E75F348BB0AF}">
      <dgm:prSet/>
      <dgm:spPr/>
      <dgm:t>
        <a:bodyPr/>
        <a:lstStyle/>
        <a:p>
          <a:endParaRPr lang="fr-FR"/>
        </a:p>
      </dgm:t>
    </dgm:pt>
    <dgm:pt modelId="{FFD82B43-0104-4342-B3CF-EC85B9844958}" type="pres">
      <dgm:prSet presAssocID="{EDDE1311-D8D8-4F0E-A134-B3122CF4B83F}" presName="diagram" presStyleCnt="0">
        <dgm:presLayoutVars>
          <dgm:dir/>
          <dgm:resizeHandles val="exact"/>
        </dgm:presLayoutVars>
      </dgm:prSet>
      <dgm:spPr/>
    </dgm:pt>
    <dgm:pt modelId="{989BECE5-B17B-4608-98C4-966FDCA071F6}" type="pres">
      <dgm:prSet presAssocID="{54FAC294-F9BD-4A35-8B33-5EACD0D5AAE1}" presName="node" presStyleLbl="node1" presStyleIdx="0" presStyleCnt="5">
        <dgm:presLayoutVars>
          <dgm:bulletEnabled val="1"/>
        </dgm:presLayoutVars>
      </dgm:prSet>
      <dgm:spPr/>
    </dgm:pt>
    <dgm:pt modelId="{DE56F3E1-9D26-4183-95D5-9EB7A0B0D18B}" type="pres">
      <dgm:prSet presAssocID="{30A94939-536B-4EBD-835E-125FDFF4DFC1}" presName="sibTrans" presStyleCnt="0"/>
      <dgm:spPr/>
    </dgm:pt>
    <dgm:pt modelId="{255297D1-2AF3-44F7-9352-F06D22593E90}" type="pres">
      <dgm:prSet presAssocID="{295846DB-8375-4AE0-8B62-3E1C8C514B10}" presName="node" presStyleLbl="node1" presStyleIdx="1" presStyleCnt="5">
        <dgm:presLayoutVars>
          <dgm:bulletEnabled val="1"/>
        </dgm:presLayoutVars>
      </dgm:prSet>
      <dgm:spPr/>
    </dgm:pt>
    <dgm:pt modelId="{3045701D-32B7-4F65-834B-0D5FA34737A9}" type="pres">
      <dgm:prSet presAssocID="{3B1CD2F1-DE37-4CCD-8877-2B0F378643DA}" presName="sibTrans" presStyleCnt="0"/>
      <dgm:spPr/>
    </dgm:pt>
    <dgm:pt modelId="{8030479A-652E-4C44-92DB-E583582E399D}" type="pres">
      <dgm:prSet presAssocID="{E8CC3627-E718-4CC2-B766-377051C6A387}" presName="node" presStyleLbl="node1" presStyleIdx="2" presStyleCnt="5">
        <dgm:presLayoutVars>
          <dgm:bulletEnabled val="1"/>
        </dgm:presLayoutVars>
      </dgm:prSet>
      <dgm:spPr/>
    </dgm:pt>
    <dgm:pt modelId="{16A12AFA-6146-41D7-B694-336305AAF2E8}" type="pres">
      <dgm:prSet presAssocID="{4A29BE4F-7921-4A2B-83F7-1CE2B59C756F}" presName="sibTrans" presStyleCnt="0"/>
      <dgm:spPr/>
    </dgm:pt>
    <dgm:pt modelId="{785AC461-8F20-4085-B1CB-55E7DCDF53AD}" type="pres">
      <dgm:prSet presAssocID="{53E2543D-1E9F-4D1D-A745-8E87F9E096E8}" presName="node" presStyleLbl="node1" presStyleIdx="3" presStyleCnt="5">
        <dgm:presLayoutVars>
          <dgm:bulletEnabled val="1"/>
        </dgm:presLayoutVars>
      </dgm:prSet>
      <dgm:spPr/>
    </dgm:pt>
    <dgm:pt modelId="{280312A5-43EB-4B12-BC48-FEBCAEF8C943}" type="pres">
      <dgm:prSet presAssocID="{F2F0FB78-82BC-450F-BAF0-66F43B5FD1EC}" presName="sibTrans" presStyleCnt="0"/>
      <dgm:spPr/>
    </dgm:pt>
    <dgm:pt modelId="{9C5A7924-D756-4A16-B07C-52D4739009D9}" type="pres">
      <dgm:prSet presAssocID="{7D7EAAF4-E3C7-4CC0-829A-11D2ABE7E858}" presName="node" presStyleLbl="node1" presStyleIdx="4" presStyleCnt="5">
        <dgm:presLayoutVars>
          <dgm:bulletEnabled val="1"/>
        </dgm:presLayoutVars>
      </dgm:prSet>
      <dgm:spPr/>
    </dgm:pt>
  </dgm:ptLst>
  <dgm:cxnLst>
    <dgm:cxn modelId="{733F9608-3539-4872-BD22-E75F348BB0AF}" srcId="{EDDE1311-D8D8-4F0E-A134-B3122CF4B83F}" destId="{7D7EAAF4-E3C7-4CC0-829A-11D2ABE7E858}" srcOrd="4" destOrd="0" parTransId="{2C560078-D4BC-487D-8C47-7EAD05E3B7B0}" sibTransId="{F49C7153-A71F-4432-B132-9C4B1288425E}"/>
    <dgm:cxn modelId="{9244061B-9878-44F5-A069-EBB6F7085AC7}" type="presOf" srcId="{7D7EAAF4-E3C7-4CC0-829A-11D2ABE7E858}" destId="{9C5A7924-D756-4A16-B07C-52D4739009D9}" srcOrd="0" destOrd="0" presId="urn:microsoft.com/office/officeart/2005/8/layout/default"/>
    <dgm:cxn modelId="{FFA8F330-9D1E-4A2B-BDBA-CB3193A1C5F5}" srcId="{EDDE1311-D8D8-4F0E-A134-B3122CF4B83F}" destId="{53E2543D-1E9F-4D1D-A745-8E87F9E096E8}" srcOrd="3" destOrd="0" parTransId="{31FD880F-31DF-4C3B-9531-8DAF244CB6B2}" sibTransId="{F2F0FB78-82BC-450F-BAF0-66F43B5FD1EC}"/>
    <dgm:cxn modelId="{0AFA0546-021C-4436-85CF-C9DBF63B596E}" type="presOf" srcId="{295846DB-8375-4AE0-8B62-3E1C8C514B10}" destId="{255297D1-2AF3-44F7-9352-F06D22593E90}" srcOrd="0" destOrd="0" presId="urn:microsoft.com/office/officeart/2005/8/layout/default"/>
    <dgm:cxn modelId="{209C9C54-4B68-4F59-AA21-30E846E44CEA}" srcId="{EDDE1311-D8D8-4F0E-A134-B3122CF4B83F}" destId="{295846DB-8375-4AE0-8B62-3E1C8C514B10}" srcOrd="1" destOrd="0" parTransId="{FB159D1B-044B-48D0-B792-02A7B184D664}" sibTransId="{3B1CD2F1-DE37-4CCD-8877-2B0F378643DA}"/>
    <dgm:cxn modelId="{CD85B078-0F35-4C33-992C-9BC2AA5865F1}" type="presOf" srcId="{54FAC294-F9BD-4A35-8B33-5EACD0D5AAE1}" destId="{989BECE5-B17B-4608-98C4-966FDCA071F6}" srcOrd="0" destOrd="0" presId="urn:microsoft.com/office/officeart/2005/8/layout/default"/>
    <dgm:cxn modelId="{D8DF4082-7E48-4407-BE6C-9A145B8CB8D6}" srcId="{EDDE1311-D8D8-4F0E-A134-B3122CF4B83F}" destId="{E8CC3627-E718-4CC2-B766-377051C6A387}" srcOrd="2" destOrd="0" parTransId="{586BF96B-407A-45AA-8F64-2391C92FC6E7}" sibTransId="{4A29BE4F-7921-4A2B-83F7-1CE2B59C756F}"/>
    <dgm:cxn modelId="{5F488EC1-149A-4305-90B1-533B8421A3A8}" type="presOf" srcId="{53E2543D-1E9F-4D1D-A745-8E87F9E096E8}" destId="{785AC461-8F20-4085-B1CB-55E7DCDF53AD}" srcOrd="0" destOrd="0" presId="urn:microsoft.com/office/officeart/2005/8/layout/default"/>
    <dgm:cxn modelId="{65730DE5-212C-4668-985C-AB69F777803E}" srcId="{EDDE1311-D8D8-4F0E-A134-B3122CF4B83F}" destId="{54FAC294-F9BD-4A35-8B33-5EACD0D5AAE1}" srcOrd="0" destOrd="0" parTransId="{AFBF13F4-3879-4BAA-9C9F-EE93F3D0BE2D}" sibTransId="{30A94939-536B-4EBD-835E-125FDFF4DFC1}"/>
    <dgm:cxn modelId="{B26A0EF1-81F4-49D1-BBCA-B23B69563952}" type="presOf" srcId="{EDDE1311-D8D8-4F0E-A134-B3122CF4B83F}" destId="{FFD82B43-0104-4342-B3CF-EC85B9844958}" srcOrd="0" destOrd="0" presId="urn:microsoft.com/office/officeart/2005/8/layout/default"/>
    <dgm:cxn modelId="{1BC70FFA-9251-4CC4-8B9A-5B3686DC669C}" type="presOf" srcId="{E8CC3627-E718-4CC2-B766-377051C6A387}" destId="{8030479A-652E-4C44-92DB-E583582E399D}" srcOrd="0" destOrd="0" presId="urn:microsoft.com/office/officeart/2005/8/layout/default"/>
    <dgm:cxn modelId="{AF03A2B5-7C74-44D4-B974-158596E1F8D4}" type="presParOf" srcId="{FFD82B43-0104-4342-B3CF-EC85B9844958}" destId="{989BECE5-B17B-4608-98C4-966FDCA071F6}" srcOrd="0" destOrd="0" presId="urn:microsoft.com/office/officeart/2005/8/layout/default"/>
    <dgm:cxn modelId="{A1635228-8F25-4DAF-AC75-FED71A19ED0F}" type="presParOf" srcId="{FFD82B43-0104-4342-B3CF-EC85B9844958}" destId="{DE56F3E1-9D26-4183-95D5-9EB7A0B0D18B}" srcOrd="1" destOrd="0" presId="urn:microsoft.com/office/officeart/2005/8/layout/default"/>
    <dgm:cxn modelId="{A2DB0DA0-A0D2-4B3C-8AD8-50D34035FE01}" type="presParOf" srcId="{FFD82B43-0104-4342-B3CF-EC85B9844958}" destId="{255297D1-2AF3-44F7-9352-F06D22593E90}" srcOrd="2" destOrd="0" presId="urn:microsoft.com/office/officeart/2005/8/layout/default"/>
    <dgm:cxn modelId="{C097E5AF-3B79-4398-9060-2724CFFE4ED8}" type="presParOf" srcId="{FFD82B43-0104-4342-B3CF-EC85B9844958}" destId="{3045701D-32B7-4F65-834B-0D5FA34737A9}" srcOrd="3" destOrd="0" presId="urn:microsoft.com/office/officeart/2005/8/layout/default"/>
    <dgm:cxn modelId="{09C4AF3F-C925-420B-A32D-ED3F1C0DBC52}" type="presParOf" srcId="{FFD82B43-0104-4342-B3CF-EC85B9844958}" destId="{8030479A-652E-4C44-92DB-E583582E399D}" srcOrd="4" destOrd="0" presId="urn:microsoft.com/office/officeart/2005/8/layout/default"/>
    <dgm:cxn modelId="{70360E1F-99FE-4812-BB8E-CC1CE5E4FDDD}" type="presParOf" srcId="{FFD82B43-0104-4342-B3CF-EC85B9844958}" destId="{16A12AFA-6146-41D7-B694-336305AAF2E8}" srcOrd="5" destOrd="0" presId="urn:microsoft.com/office/officeart/2005/8/layout/default"/>
    <dgm:cxn modelId="{713A90FA-777D-4E08-B31F-0A12EE6A30B5}" type="presParOf" srcId="{FFD82B43-0104-4342-B3CF-EC85B9844958}" destId="{785AC461-8F20-4085-B1CB-55E7DCDF53AD}" srcOrd="6" destOrd="0" presId="urn:microsoft.com/office/officeart/2005/8/layout/default"/>
    <dgm:cxn modelId="{4D73FEF9-26F5-45E6-966D-86A6BB736B90}" type="presParOf" srcId="{FFD82B43-0104-4342-B3CF-EC85B9844958}" destId="{280312A5-43EB-4B12-BC48-FEBCAEF8C943}" srcOrd="7" destOrd="0" presId="urn:microsoft.com/office/officeart/2005/8/layout/default"/>
    <dgm:cxn modelId="{06EDD30B-D0FF-4376-A88C-E8DBC577CB26}" type="presParOf" srcId="{FFD82B43-0104-4342-B3CF-EC85B9844958}" destId="{9C5A7924-D756-4A16-B07C-52D4739009D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DE1311-D8D8-4F0E-A134-B3122CF4B83F}"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fr-FR"/>
        </a:p>
      </dgm:t>
    </dgm:pt>
    <dgm:pt modelId="{54FAC294-F9BD-4A35-8B33-5EACD0D5AAE1}">
      <dgm:prSet phldrT="[Texte]"/>
      <dgm:spPr/>
      <dgm:t>
        <a:bodyPr/>
        <a:lstStyle/>
        <a:p>
          <a:r>
            <a:rPr lang="fr-FR" dirty="0"/>
            <a:t>Laver les chaussettes à 60° si mycose</a:t>
          </a:r>
        </a:p>
      </dgm:t>
    </dgm:pt>
    <dgm:pt modelId="{AFBF13F4-3879-4BAA-9C9F-EE93F3D0BE2D}" type="parTrans" cxnId="{65730DE5-212C-4668-985C-AB69F777803E}">
      <dgm:prSet/>
      <dgm:spPr/>
      <dgm:t>
        <a:bodyPr/>
        <a:lstStyle/>
        <a:p>
          <a:endParaRPr lang="fr-FR"/>
        </a:p>
      </dgm:t>
    </dgm:pt>
    <dgm:pt modelId="{30A94939-536B-4EBD-835E-125FDFF4DFC1}" type="sibTrans" cxnId="{65730DE5-212C-4668-985C-AB69F777803E}">
      <dgm:prSet/>
      <dgm:spPr/>
      <dgm:t>
        <a:bodyPr/>
        <a:lstStyle/>
        <a:p>
          <a:endParaRPr lang="fr-FR"/>
        </a:p>
      </dgm:t>
    </dgm:pt>
    <dgm:pt modelId="{295846DB-8375-4AE0-8B62-3E1C8C514B10}">
      <dgm:prSet phldrT="[Texte]"/>
      <dgm:spPr/>
      <dgm:t>
        <a:bodyPr/>
        <a:lstStyle/>
        <a:p>
          <a:r>
            <a:rPr lang="fr-FR" dirty="0"/>
            <a:t>Hydratation avec crème pour pied sec </a:t>
          </a:r>
          <a:r>
            <a:rPr lang="fr-FR" dirty="0">
              <a:sym typeface="Wingdings" panose="05000000000000000000" pitchFamily="2" charset="2"/>
            </a:rPr>
            <a:t> jamais entre les orteils</a:t>
          </a:r>
          <a:endParaRPr lang="fr-FR" dirty="0"/>
        </a:p>
      </dgm:t>
    </dgm:pt>
    <dgm:pt modelId="{FB159D1B-044B-48D0-B792-02A7B184D664}" type="parTrans" cxnId="{209C9C54-4B68-4F59-AA21-30E846E44CEA}">
      <dgm:prSet/>
      <dgm:spPr/>
      <dgm:t>
        <a:bodyPr/>
        <a:lstStyle/>
        <a:p>
          <a:endParaRPr lang="fr-FR"/>
        </a:p>
      </dgm:t>
    </dgm:pt>
    <dgm:pt modelId="{3B1CD2F1-DE37-4CCD-8877-2B0F378643DA}" type="sibTrans" cxnId="{209C9C54-4B68-4F59-AA21-30E846E44CEA}">
      <dgm:prSet/>
      <dgm:spPr/>
      <dgm:t>
        <a:bodyPr/>
        <a:lstStyle/>
        <a:p>
          <a:endParaRPr lang="fr-FR"/>
        </a:p>
      </dgm:t>
    </dgm:pt>
    <dgm:pt modelId="{E8CC3627-E718-4CC2-B766-377051C6A387}">
      <dgm:prSet phldrT="[Texte]"/>
      <dgm:spPr/>
      <dgm:t>
        <a:bodyPr/>
        <a:lstStyle/>
        <a:p>
          <a:r>
            <a:rPr lang="fr-FR" dirty="0"/>
            <a:t>Nécessité pour les patients d’inspecter leurs pieds</a:t>
          </a:r>
        </a:p>
      </dgm:t>
    </dgm:pt>
    <dgm:pt modelId="{586BF96B-407A-45AA-8F64-2391C92FC6E7}" type="parTrans" cxnId="{D8DF4082-7E48-4407-BE6C-9A145B8CB8D6}">
      <dgm:prSet/>
      <dgm:spPr/>
      <dgm:t>
        <a:bodyPr/>
        <a:lstStyle/>
        <a:p>
          <a:endParaRPr lang="fr-FR"/>
        </a:p>
      </dgm:t>
    </dgm:pt>
    <dgm:pt modelId="{4A29BE4F-7921-4A2B-83F7-1CE2B59C756F}" type="sibTrans" cxnId="{D8DF4082-7E48-4407-BE6C-9A145B8CB8D6}">
      <dgm:prSet/>
      <dgm:spPr/>
      <dgm:t>
        <a:bodyPr/>
        <a:lstStyle/>
        <a:p>
          <a:endParaRPr lang="fr-FR"/>
        </a:p>
      </dgm:t>
    </dgm:pt>
    <dgm:pt modelId="{53E2543D-1E9F-4D1D-A745-8E87F9E096E8}">
      <dgm:prSet phldrT="[Texte]"/>
      <dgm:spPr/>
      <dgm:t>
        <a:bodyPr/>
        <a:lstStyle/>
        <a:p>
          <a:r>
            <a:rPr lang="fr-FR" dirty="0"/>
            <a:t>Jamais pied nu dans les chaussures: chaussettes en laine ou coton</a:t>
          </a:r>
        </a:p>
      </dgm:t>
    </dgm:pt>
    <dgm:pt modelId="{F2F0FB78-82BC-450F-BAF0-66F43B5FD1EC}" type="sibTrans" cxnId="{FFA8F330-9D1E-4A2B-BDBA-CB3193A1C5F5}">
      <dgm:prSet/>
      <dgm:spPr/>
      <dgm:t>
        <a:bodyPr/>
        <a:lstStyle/>
        <a:p>
          <a:endParaRPr lang="fr-FR"/>
        </a:p>
      </dgm:t>
    </dgm:pt>
    <dgm:pt modelId="{31FD880F-31DF-4C3B-9531-8DAF244CB6B2}" type="parTrans" cxnId="{FFA8F330-9D1E-4A2B-BDBA-CB3193A1C5F5}">
      <dgm:prSet/>
      <dgm:spPr/>
      <dgm:t>
        <a:bodyPr/>
        <a:lstStyle/>
        <a:p>
          <a:endParaRPr lang="fr-FR"/>
        </a:p>
      </dgm:t>
    </dgm:pt>
    <dgm:pt modelId="{FFD82B43-0104-4342-B3CF-EC85B9844958}" type="pres">
      <dgm:prSet presAssocID="{EDDE1311-D8D8-4F0E-A134-B3122CF4B83F}" presName="diagram" presStyleCnt="0">
        <dgm:presLayoutVars>
          <dgm:dir/>
          <dgm:resizeHandles val="exact"/>
        </dgm:presLayoutVars>
      </dgm:prSet>
      <dgm:spPr/>
    </dgm:pt>
    <dgm:pt modelId="{989BECE5-B17B-4608-98C4-966FDCA071F6}" type="pres">
      <dgm:prSet presAssocID="{54FAC294-F9BD-4A35-8B33-5EACD0D5AAE1}" presName="node" presStyleLbl="node1" presStyleIdx="0" presStyleCnt="4">
        <dgm:presLayoutVars>
          <dgm:bulletEnabled val="1"/>
        </dgm:presLayoutVars>
      </dgm:prSet>
      <dgm:spPr/>
    </dgm:pt>
    <dgm:pt modelId="{DE56F3E1-9D26-4183-95D5-9EB7A0B0D18B}" type="pres">
      <dgm:prSet presAssocID="{30A94939-536B-4EBD-835E-125FDFF4DFC1}" presName="sibTrans" presStyleCnt="0"/>
      <dgm:spPr/>
    </dgm:pt>
    <dgm:pt modelId="{255297D1-2AF3-44F7-9352-F06D22593E90}" type="pres">
      <dgm:prSet presAssocID="{295846DB-8375-4AE0-8B62-3E1C8C514B10}" presName="node" presStyleLbl="node1" presStyleIdx="1" presStyleCnt="4">
        <dgm:presLayoutVars>
          <dgm:bulletEnabled val="1"/>
        </dgm:presLayoutVars>
      </dgm:prSet>
      <dgm:spPr/>
    </dgm:pt>
    <dgm:pt modelId="{3045701D-32B7-4F65-834B-0D5FA34737A9}" type="pres">
      <dgm:prSet presAssocID="{3B1CD2F1-DE37-4CCD-8877-2B0F378643DA}" presName="sibTrans" presStyleCnt="0"/>
      <dgm:spPr/>
    </dgm:pt>
    <dgm:pt modelId="{8030479A-652E-4C44-92DB-E583582E399D}" type="pres">
      <dgm:prSet presAssocID="{E8CC3627-E718-4CC2-B766-377051C6A387}" presName="node" presStyleLbl="node1" presStyleIdx="2" presStyleCnt="4">
        <dgm:presLayoutVars>
          <dgm:bulletEnabled val="1"/>
        </dgm:presLayoutVars>
      </dgm:prSet>
      <dgm:spPr/>
    </dgm:pt>
    <dgm:pt modelId="{16A12AFA-6146-41D7-B694-336305AAF2E8}" type="pres">
      <dgm:prSet presAssocID="{4A29BE4F-7921-4A2B-83F7-1CE2B59C756F}" presName="sibTrans" presStyleCnt="0"/>
      <dgm:spPr/>
    </dgm:pt>
    <dgm:pt modelId="{785AC461-8F20-4085-B1CB-55E7DCDF53AD}" type="pres">
      <dgm:prSet presAssocID="{53E2543D-1E9F-4D1D-A745-8E87F9E096E8}" presName="node" presStyleLbl="node1" presStyleIdx="3" presStyleCnt="4">
        <dgm:presLayoutVars>
          <dgm:bulletEnabled val="1"/>
        </dgm:presLayoutVars>
      </dgm:prSet>
      <dgm:spPr/>
    </dgm:pt>
  </dgm:ptLst>
  <dgm:cxnLst>
    <dgm:cxn modelId="{FFA8F330-9D1E-4A2B-BDBA-CB3193A1C5F5}" srcId="{EDDE1311-D8D8-4F0E-A134-B3122CF4B83F}" destId="{53E2543D-1E9F-4D1D-A745-8E87F9E096E8}" srcOrd="3" destOrd="0" parTransId="{31FD880F-31DF-4C3B-9531-8DAF244CB6B2}" sibTransId="{F2F0FB78-82BC-450F-BAF0-66F43B5FD1EC}"/>
    <dgm:cxn modelId="{0AFA0546-021C-4436-85CF-C9DBF63B596E}" type="presOf" srcId="{295846DB-8375-4AE0-8B62-3E1C8C514B10}" destId="{255297D1-2AF3-44F7-9352-F06D22593E90}" srcOrd="0" destOrd="0" presId="urn:microsoft.com/office/officeart/2005/8/layout/default"/>
    <dgm:cxn modelId="{209C9C54-4B68-4F59-AA21-30E846E44CEA}" srcId="{EDDE1311-D8D8-4F0E-A134-B3122CF4B83F}" destId="{295846DB-8375-4AE0-8B62-3E1C8C514B10}" srcOrd="1" destOrd="0" parTransId="{FB159D1B-044B-48D0-B792-02A7B184D664}" sibTransId="{3B1CD2F1-DE37-4CCD-8877-2B0F378643DA}"/>
    <dgm:cxn modelId="{CD85B078-0F35-4C33-992C-9BC2AA5865F1}" type="presOf" srcId="{54FAC294-F9BD-4A35-8B33-5EACD0D5AAE1}" destId="{989BECE5-B17B-4608-98C4-966FDCA071F6}" srcOrd="0" destOrd="0" presId="urn:microsoft.com/office/officeart/2005/8/layout/default"/>
    <dgm:cxn modelId="{D8DF4082-7E48-4407-BE6C-9A145B8CB8D6}" srcId="{EDDE1311-D8D8-4F0E-A134-B3122CF4B83F}" destId="{E8CC3627-E718-4CC2-B766-377051C6A387}" srcOrd="2" destOrd="0" parTransId="{586BF96B-407A-45AA-8F64-2391C92FC6E7}" sibTransId="{4A29BE4F-7921-4A2B-83F7-1CE2B59C756F}"/>
    <dgm:cxn modelId="{5F488EC1-149A-4305-90B1-533B8421A3A8}" type="presOf" srcId="{53E2543D-1E9F-4D1D-A745-8E87F9E096E8}" destId="{785AC461-8F20-4085-B1CB-55E7DCDF53AD}" srcOrd="0" destOrd="0" presId="urn:microsoft.com/office/officeart/2005/8/layout/default"/>
    <dgm:cxn modelId="{65730DE5-212C-4668-985C-AB69F777803E}" srcId="{EDDE1311-D8D8-4F0E-A134-B3122CF4B83F}" destId="{54FAC294-F9BD-4A35-8B33-5EACD0D5AAE1}" srcOrd="0" destOrd="0" parTransId="{AFBF13F4-3879-4BAA-9C9F-EE93F3D0BE2D}" sibTransId="{30A94939-536B-4EBD-835E-125FDFF4DFC1}"/>
    <dgm:cxn modelId="{B26A0EF1-81F4-49D1-BBCA-B23B69563952}" type="presOf" srcId="{EDDE1311-D8D8-4F0E-A134-B3122CF4B83F}" destId="{FFD82B43-0104-4342-B3CF-EC85B9844958}" srcOrd="0" destOrd="0" presId="urn:microsoft.com/office/officeart/2005/8/layout/default"/>
    <dgm:cxn modelId="{1BC70FFA-9251-4CC4-8B9A-5B3686DC669C}" type="presOf" srcId="{E8CC3627-E718-4CC2-B766-377051C6A387}" destId="{8030479A-652E-4C44-92DB-E583582E399D}" srcOrd="0" destOrd="0" presId="urn:microsoft.com/office/officeart/2005/8/layout/default"/>
    <dgm:cxn modelId="{AF03A2B5-7C74-44D4-B974-158596E1F8D4}" type="presParOf" srcId="{FFD82B43-0104-4342-B3CF-EC85B9844958}" destId="{989BECE5-B17B-4608-98C4-966FDCA071F6}" srcOrd="0" destOrd="0" presId="urn:microsoft.com/office/officeart/2005/8/layout/default"/>
    <dgm:cxn modelId="{A1635228-8F25-4DAF-AC75-FED71A19ED0F}" type="presParOf" srcId="{FFD82B43-0104-4342-B3CF-EC85B9844958}" destId="{DE56F3E1-9D26-4183-95D5-9EB7A0B0D18B}" srcOrd="1" destOrd="0" presId="urn:microsoft.com/office/officeart/2005/8/layout/default"/>
    <dgm:cxn modelId="{A2DB0DA0-A0D2-4B3C-8AD8-50D34035FE01}" type="presParOf" srcId="{FFD82B43-0104-4342-B3CF-EC85B9844958}" destId="{255297D1-2AF3-44F7-9352-F06D22593E90}" srcOrd="2" destOrd="0" presId="urn:microsoft.com/office/officeart/2005/8/layout/default"/>
    <dgm:cxn modelId="{C097E5AF-3B79-4398-9060-2724CFFE4ED8}" type="presParOf" srcId="{FFD82B43-0104-4342-B3CF-EC85B9844958}" destId="{3045701D-32B7-4F65-834B-0D5FA34737A9}" srcOrd="3" destOrd="0" presId="urn:microsoft.com/office/officeart/2005/8/layout/default"/>
    <dgm:cxn modelId="{09C4AF3F-C925-420B-A32D-ED3F1C0DBC52}" type="presParOf" srcId="{FFD82B43-0104-4342-B3CF-EC85B9844958}" destId="{8030479A-652E-4C44-92DB-E583582E399D}" srcOrd="4" destOrd="0" presId="urn:microsoft.com/office/officeart/2005/8/layout/default"/>
    <dgm:cxn modelId="{70360E1F-99FE-4812-BB8E-CC1CE5E4FDDD}" type="presParOf" srcId="{FFD82B43-0104-4342-B3CF-EC85B9844958}" destId="{16A12AFA-6146-41D7-B694-336305AAF2E8}" srcOrd="5" destOrd="0" presId="urn:microsoft.com/office/officeart/2005/8/layout/default"/>
    <dgm:cxn modelId="{713A90FA-777D-4E08-B31F-0A12EE6A30B5}" type="presParOf" srcId="{FFD82B43-0104-4342-B3CF-EC85B9844958}" destId="{785AC461-8F20-4085-B1CB-55E7DCDF53AD}"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BECE5-B17B-4608-98C4-966FDCA071F6}">
      <dsp:nvSpPr>
        <dsp:cNvPr id="0" name=""/>
        <dsp:cNvSpPr/>
      </dsp:nvSpPr>
      <dsp:spPr>
        <a:xfrm>
          <a:off x="354118" y="748"/>
          <a:ext cx="2227543" cy="13365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Ne pas se laver avec des gels douches parfumés ( décapent trop)</a:t>
          </a:r>
        </a:p>
      </dsp:txBody>
      <dsp:txXfrm>
        <a:off x="354118" y="748"/>
        <a:ext cx="2227543" cy="1336525"/>
      </dsp:txXfrm>
    </dsp:sp>
    <dsp:sp modelId="{255297D1-2AF3-44F7-9352-F06D22593E90}">
      <dsp:nvSpPr>
        <dsp:cNvPr id="0" name=""/>
        <dsp:cNvSpPr/>
      </dsp:nvSpPr>
      <dsp:spPr>
        <a:xfrm>
          <a:off x="2804416" y="748"/>
          <a:ext cx="2227543" cy="13365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Préférer le savon d’Alep</a:t>
          </a:r>
        </a:p>
      </dsp:txBody>
      <dsp:txXfrm>
        <a:off x="2804416" y="748"/>
        <a:ext cx="2227543" cy="1336525"/>
      </dsp:txXfrm>
    </dsp:sp>
    <dsp:sp modelId="{8030479A-652E-4C44-92DB-E583582E399D}">
      <dsp:nvSpPr>
        <dsp:cNvPr id="0" name=""/>
        <dsp:cNvSpPr/>
      </dsp:nvSpPr>
      <dsp:spPr>
        <a:xfrm>
          <a:off x="354118" y="1560029"/>
          <a:ext cx="2227543" cy="13365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Attention à la température de l’eau </a:t>
          </a:r>
          <a:r>
            <a:rPr lang="fr-FR" sz="2000" kern="1200" dirty="0">
              <a:sym typeface="Wingdings" panose="05000000000000000000" pitchFamily="2" charset="2"/>
            </a:rPr>
            <a:t> tester avant</a:t>
          </a:r>
          <a:endParaRPr lang="fr-FR" sz="2000" kern="1200" dirty="0"/>
        </a:p>
      </dsp:txBody>
      <dsp:txXfrm>
        <a:off x="354118" y="1560029"/>
        <a:ext cx="2227543" cy="1336525"/>
      </dsp:txXfrm>
    </dsp:sp>
    <dsp:sp modelId="{785AC461-8F20-4085-B1CB-55E7DCDF53AD}">
      <dsp:nvSpPr>
        <dsp:cNvPr id="0" name=""/>
        <dsp:cNvSpPr/>
      </dsp:nvSpPr>
      <dsp:spPr>
        <a:xfrm>
          <a:off x="2804416" y="1560029"/>
          <a:ext cx="2227543" cy="13365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Pas de bains de pieds </a:t>
          </a:r>
          <a:r>
            <a:rPr lang="fr-FR" sz="2000" kern="1200" dirty="0">
              <a:sym typeface="Wingdings" panose="05000000000000000000" pitchFamily="2" charset="2"/>
            </a:rPr>
            <a:t> ramolli la peau  fragilise</a:t>
          </a:r>
          <a:endParaRPr lang="fr-FR" sz="2000" kern="1200" dirty="0"/>
        </a:p>
      </dsp:txBody>
      <dsp:txXfrm>
        <a:off x="2804416" y="1560029"/>
        <a:ext cx="2227543" cy="1336525"/>
      </dsp:txXfrm>
    </dsp:sp>
    <dsp:sp modelId="{9C5A7924-D756-4A16-B07C-52D4739009D9}">
      <dsp:nvSpPr>
        <dsp:cNvPr id="0" name=""/>
        <dsp:cNvSpPr/>
      </dsp:nvSpPr>
      <dsp:spPr>
        <a:xfrm>
          <a:off x="1579267" y="3119309"/>
          <a:ext cx="2227543" cy="13365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fr-FR" sz="2000" kern="1200" dirty="0"/>
            <a:t>Bien sécher</a:t>
          </a:r>
        </a:p>
      </dsp:txBody>
      <dsp:txXfrm>
        <a:off x="1579267" y="3119309"/>
        <a:ext cx="2227543" cy="13365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9BECE5-B17B-4608-98C4-966FDCA071F6}">
      <dsp:nvSpPr>
        <dsp:cNvPr id="0" name=""/>
        <dsp:cNvSpPr/>
      </dsp:nvSpPr>
      <dsp:spPr>
        <a:xfrm>
          <a:off x="657" y="561579"/>
          <a:ext cx="2564172" cy="15385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Laver les chaussettes à 60° si mycose</a:t>
          </a:r>
        </a:p>
      </dsp:txBody>
      <dsp:txXfrm>
        <a:off x="657" y="561579"/>
        <a:ext cx="2564172" cy="1538503"/>
      </dsp:txXfrm>
    </dsp:sp>
    <dsp:sp modelId="{255297D1-2AF3-44F7-9352-F06D22593E90}">
      <dsp:nvSpPr>
        <dsp:cNvPr id="0" name=""/>
        <dsp:cNvSpPr/>
      </dsp:nvSpPr>
      <dsp:spPr>
        <a:xfrm>
          <a:off x="2821247" y="561579"/>
          <a:ext cx="2564172" cy="15385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Hydratation avec crème pour pied sec </a:t>
          </a:r>
          <a:r>
            <a:rPr lang="fr-FR" sz="2200" kern="1200" dirty="0">
              <a:sym typeface="Wingdings" panose="05000000000000000000" pitchFamily="2" charset="2"/>
            </a:rPr>
            <a:t> jamais entre les orteils</a:t>
          </a:r>
          <a:endParaRPr lang="fr-FR" sz="2200" kern="1200" dirty="0"/>
        </a:p>
      </dsp:txBody>
      <dsp:txXfrm>
        <a:off x="2821247" y="561579"/>
        <a:ext cx="2564172" cy="1538503"/>
      </dsp:txXfrm>
    </dsp:sp>
    <dsp:sp modelId="{8030479A-652E-4C44-92DB-E583582E399D}">
      <dsp:nvSpPr>
        <dsp:cNvPr id="0" name=""/>
        <dsp:cNvSpPr/>
      </dsp:nvSpPr>
      <dsp:spPr>
        <a:xfrm>
          <a:off x="657" y="2356500"/>
          <a:ext cx="2564172" cy="15385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Nécessité pour les patients d’inspecter leurs pieds</a:t>
          </a:r>
        </a:p>
      </dsp:txBody>
      <dsp:txXfrm>
        <a:off x="657" y="2356500"/>
        <a:ext cx="2564172" cy="1538503"/>
      </dsp:txXfrm>
    </dsp:sp>
    <dsp:sp modelId="{785AC461-8F20-4085-B1CB-55E7DCDF53AD}">
      <dsp:nvSpPr>
        <dsp:cNvPr id="0" name=""/>
        <dsp:cNvSpPr/>
      </dsp:nvSpPr>
      <dsp:spPr>
        <a:xfrm>
          <a:off x="2821247" y="2356500"/>
          <a:ext cx="2564172" cy="153850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Jamais pied nu dans les chaussures: chaussettes en laine ou coton</a:t>
          </a:r>
        </a:p>
      </dsp:txBody>
      <dsp:txXfrm>
        <a:off x="2821247" y="2356500"/>
        <a:ext cx="2564172" cy="153850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B440F78-2C9E-4C7F-818C-B40BB19D3AB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0ED3FB98-80B9-4155-809A-82659D34A01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F68AED8-AAC4-4848-A2F2-BF1F802CE087}" type="datetime1">
              <a:rPr lang="fr-FR" smtClean="0"/>
              <a:t>18/02/24</a:t>
            </a:fld>
            <a:endParaRPr lang="fr-FR"/>
          </a:p>
        </p:txBody>
      </p:sp>
      <p:sp>
        <p:nvSpPr>
          <p:cNvPr id="4" name="Espace réservé du pied de page 3">
            <a:extLst>
              <a:ext uri="{FF2B5EF4-FFF2-40B4-BE49-F238E27FC236}">
                <a16:creationId xmlns:a16="http://schemas.microsoft.com/office/drawing/2014/main" id="{D8DEF847-3492-4888-9C23-1504238536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D9E48C54-2332-4748-9C65-6A27E550C1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7F75FB2-D12E-4669-8522-D3E2C7E6DC97}" type="slidenum">
              <a:rPr lang="fr-FR" smtClean="0"/>
              <a:t>‹N°›</a:t>
            </a:fld>
            <a:endParaRPr lang="fr-FR"/>
          </a:p>
        </p:txBody>
      </p:sp>
    </p:spTree>
    <p:extLst>
      <p:ext uri="{BB962C8B-B14F-4D97-AF65-F5344CB8AC3E}">
        <p14:creationId xmlns:p14="http://schemas.microsoft.com/office/powerpoint/2010/main" val="19969918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45DD8-F095-46C5-8691-F910C2683152}" type="datetime1">
              <a:rPr lang="fr-FR" smtClean="0"/>
              <a:pPr/>
              <a:t>11/02/24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18E0B9-48E4-499D-93B2-B07D00395BAC}" type="slidenum">
              <a:rPr lang="fr-FR" noProof="0" smtClean="0"/>
              <a:t>‹N°›</a:t>
            </a:fld>
            <a:endParaRPr lang="fr-FR" noProof="0"/>
          </a:p>
        </p:txBody>
      </p:sp>
    </p:spTree>
    <p:extLst>
      <p:ext uri="{BB962C8B-B14F-4D97-AF65-F5344CB8AC3E}">
        <p14:creationId xmlns:p14="http://schemas.microsoft.com/office/powerpoint/2010/main" val="391404329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a:t>
            </a:fld>
            <a:endParaRPr lang="fr-FR"/>
          </a:p>
        </p:txBody>
      </p:sp>
    </p:spTree>
    <p:extLst>
      <p:ext uri="{BB962C8B-B14F-4D97-AF65-F5344CB8AC3E}">
        <p14:creationId xmlns:p14="http://schemas.microsoft.com/office/powerpoint/2010/main" val="2136039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17</a:t>
            </a:fld>
            <a:endParaRPr lang="fr-FR"/>
          </a:p>
        </p:txBody>
      </p:sp>
    </p:spTree>
    <p:extLst>
      <p:ext uri="{BB962C8B-B14F-4D97-AF65-F5344CB8AC3E}">
        <p14:creationId xmlns:p14="http://schemas.microsoft.com/office/powerpoint/2010/main" val="656270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18</a:t>
            </a:fld>
            <a:endParaRPr lang="fr-FR"/>
          </a:p>
        </p:txBody>
      </p:sp>
    </p:spTree>
    <p:extLst>
      <p:ext uri="{BB962C8B-B14F-4D97-AF65-F5344CB8AC3E}">
        <p14:creationId xmlns:p14="http://schemas.microsoft.com/office/powerpoint/2010/main" val="3726733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20</a:t>
            </a:fld>
            <a:endParaRPr lang="fr-FR"/>
          </a:p>
        </p:txBody>
      </p:sp>
    </p:spTree>
    <p:extLst>
      <p:ext uri="{BB962C8B-B14F-4D97-AF65-F5344CB8AC3E}">
        <p14:creationId xmlns:p14="http://schemas.microsoft.com/office/powerpoint/2010/main" val="848650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21</a:t>
            </a:fld>
            <a:endParaRPr lang="fr-FR"/>
          </a:p>
        </p:txBody>
      </p:sp>
    </p:spTree>
    <p:extLst>
      <p:ext uri="{BB962C8B-B14F-4D97-AF65-F5344CB8AC3E}">
        <p14:creationId xmlns:p14="http://schemas.microsoft.com/office/powerpoint/2010/main" val="168694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23</a:t>
            </a:fld>
            <a:endParaRPr lang="fr-FR"/>
          </a:p>
        </p:txBody>
      </p:sp>
    </p:spTree>
    <p:extLst>
      <p:ext uri="{BB962C8B-B14F-4D97-AF65-F5344CB8AC3E}">
        <p14:creationId xmlns:p14="http://schemas.microsoft.com/office/powerpoint/2010/main" val="3897845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24</a:t>
            </a:fld>
            <a:endParaRPr lang="fr-FR"/>
          </a:p>
        </p:txBody>
      </p:sp>
    </p:spTree>
    <p:extLst>
      <p:ext uri="{BB962C8B-B14F-4D97-AF65-F5344CB8AC3E}">
        <p14:creationId xmlns:p14="http://schemas.microsoft.com/office/powerpoint/2010/main" val="1761856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31</a:t>
            </a:fld>
            <a:endParaRPr lang="fr-FR"/>
          </a:p>
        </p:txBody>
      </p:sp>
    </p:spTree>
    <p:extLst>
      <p:ext uri="{BB962C8B-B14F-4D97-AF65-F5344CB8AC3E}">
        <p14:creationId xmlns:p14="http://schemas.microsoft.com/office/powerpoint/2010/main" val="1450641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32</a:t>
            </a:fld>
            <a:endParaRPr lang="fr-FR"/>
          </a:p>
        </p:txBody>
      </p:sp>
    </p:spTree>
    <p:extLst>
      <p:ext uri="{BB962C8B-B14F-4D97-AF65-F5344CB8AC3E}">
        <p14:creationId xmlns:p14="http://schemas.microsoft.com/office/powerpoint/2010/main" val="1467460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33</a:t>
            </a:fld>
            <a:endParaRPr lang="fr-FR"/>
          </a:p>
        </p:txBody>
      </p:sp>
    </p:spTree>
    <p:extLst>
      <p:ext uri="{BB962C8B-B14F-4D97-AF65-F5344CB8AC3E}">
        <p14:creationId xmlns:p14="http://schemas.microsoft.com/office/powerpoint/2010/main" val="2730088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34</a:t>
            </a:fld>
            <a:endParaRPr lang="fr-FR"/>
          </a:p>
        </p:txBody>
      </p:sp>
    </p:spTree>
    <p:extLst>
      <p:ext uri="{BB962C8B-B14F-4D97-AF65-F5344CB8AC3E}">
        <p14:creationId xmlns:p14="http://schemas.microsoft.com/office/powerpoint/2010/main" val="3841195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2</a:t>
            </a:fld>
            <a:endParaRPr lang="fr-FR"/>
          </a:p>
        </p:txBody>
      </p:sp>
    </p:spTree>
    <p:extLst>
      <p:ext uri="{BB962C8B-B14F-4D97-AF65-F5344CB8AC3E}">
        <p14:creationId xmlns:p14="http://schemas.microsoft.com/office/powerpoint/2010/main" val="7098360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35</a:t>
            </a:fld>
            <a:endParaRPr lang="fr-FR"/>
          </a:p>
        </p:txBody>
      </p:sp>
    </p:spTree>
    <p:extLst>
      <p:ext uri="{BB962C8B-B14F-4D97-AF65-F5344CB8AC3E}">
        <p14:creationId xmlns:p14="http://schemas.microsoft.com/office/powerpoint/2010/main" val="2364763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36</a:t>
            </a:fld>
            <a:endParaRPr lang="fr-FR"/>
          </a:p>
        </p:txBody>
      </p:sp>
    </p:spTree>
    <p:extLst>
      <p:ext uri="{BB962C8B-B14F-4D97-AF65-F5344CB8AC3E}">
        <p14:creationId xmlns:p14="http://schemas.microsoft.com/office/powerpoint/2010/main" val="22031903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37</a:t>
            </a:fld>
            <a:endParaRPr lang="fr-FR"/>
          </a:p>
        </p:txBody>
      </p:sp>
    </p:spTree>
    <p:extLst>
      <p:ext uri="{BB962C8B-B14F-4D97-AF65-F5344CB8AC3E}">
        <p14:creationId xmlns:p14="http://schemas.microsoft.com/office/powerpoint/2010/main" val="2221001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42</a:t>
            </a:fld>
            <a:endParaRPr lang="fr-FR"/>
          </a:p>
        </p:txBody>
      </p:sp>
    </p:spTree>
    <p:extLst>
      <p:ext uri="{BB962C8B-B14F-4D97-AF65-F5344CB8AC3E}">
        <p14:creationId xmlns:p14="http://schemas.microsoft.com/office/powerpoint/2010/main" val="39325223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50</a:t>
            </a:fld>
            <a:endParaRPr lang="fr-FR"/>
          </a:p>
        </p:txBody>
      </p:sp>
    </p:spTree>
    <p:extLst>
      <p:ext uri="{BB962C8B-B14F-4D97-AF65-F5344CB8AC3E}">
        <p14:creationId xmlns:p14="http://schemas.microsoft.com/office/powerpoint/2010/main" val="41324397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8D18E0B9-48E4-499D-93B2-B07D00395BAC}" type="slidenum">
              <a:rPr lang="fr-FR" smtClean="0"/>
              <a:t>53</a:t>
            </a:fld>
            <a:endParaRPr lang="fr-FR"/>
          </a:p>
        </p:txBody>
      </p:sp>
    </p:spTree>
    <p:extLst>
      <p:ext uri="{BB962C8B-B14F-4D97-AF65-F5344CB8AC3E}">
        <p14:creationId xmlns:p14="http://schemas.microsoft.com/office/powerpoint/2010/main" val="1934550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3</a:t>
            </a:fld>
            <a:endParaRPr lang="fr-FR"/>
          </a:p>
        </p:txBody>
      </p:sp>
    </p:spTree>
    <p:extLst>
      <p:ext uri="{BB962C8B-B14F-4D97-AF65-F5344CB8AC3E}">
        <p14:creationId xmlns:p14="http://schemas.microsoft.com/office/powerpoint/2010/main" val="2999846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4</a:t>
            </a:fld>
            <a:endParaRPr lang="fr-FR"/>
          </a:p>
        </p:txBody>
      </p:sp>
    </p:spTree>
    <p:extLst>
      <p:ext uri="{BB962C8B-B14F-4D97-AF65-F5344CB8AC3E}">
        <p14:creationId xmlns:p14="http://schemas.microsoft.com/office/powerpoint/2010/main" val="12687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6</a:t>
            </a:fld>
            <a:endParaRPr lang="fr-FR"/>
          </a:p>
        </p:txBody>
      </p:sp>
    </p:spTree>
    <p:extLst>
      <p:ext uri="{BB962C8B-B14F-4D97-AF65-F5344CB8AC3E}">
        <p14:creationId xmlns:p14="http://schemas.microsoft.com/office/powerpoint/2010/main" val="185548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E9CCB-120A-DA90-BB37-7366318D481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02A632-5762-FD6F-D9BD-2B46772988B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BAB6440-43F8-3FE4-0426-CECF289400DD}"/>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38B07F62-4DAD-ED0D-E540-A63421B9869E}"/>
              </a:ext>
            </a:extLst>
          </p:cNvPr>
          <p:cNvSpPr>
            <a:spLocks noGrp="1"/>
          </p:cNvSpPr>
          <p:nvPr>
            <p:ph type="sldNum" sz="quarter" idx="5"/>
          </p:nvPr>
        </p:nvSpPr>
        <p:spPr/>
        <p:txBody>
          <a:bodyPr/>
          <a:lstStyle/>
          <a:p>
            <a:pPr rtl="0"/>
            <a:fld id="{8D18E0B9-48E4-499D-93B2-B07D00395BAC}" type="slidenum">
              <a:rPr lang="fr-FR" smtClean="0"/>
              <a:t>7</a:t>
            </a:fld>
            <a:endParaRPr lang="fr-FR"/>
          </a:p>
        </p:txBody>
      </p:sp>
    </p:spTree>
    <p:extLst>
      <p:ext uri="{BB962C8B-B14F-4D97-AF65-F5344CB8AC3E}">
        <p14:creationId xmlns:p14="http://schemas.microsoft.com/office/powerpoint/2010/main" val="236611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8</a:t>
            </a:fld>
            <a:endParaRPr lang="fr-FR"/>
          </a:p>
        </p:txBody>
      </p:sp>
    </p:spTree>
    <p:extLst>
      <p:ext uri="{BB962C8B-B14F-4D97-AF65-F5344CB8AC3E}">
        <p14:creationId xmlns:p14="http://schemas.microsoft.com/office/powerpoint/2010/main" val="1265752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9</a:t>
            </a:fld>
            <a:endParaRPr lang="fr-FR"/>
          </a:p>
        </p:txBody>
      </p:sp>
    </p:spTree>
    <p:extLst>
      <p:ext uri="{BB962C8B-B14F-4D97-AF65-F5344CB8AC3E}">
        <p14:creationId xmlns:p14="http://schemas.microsoft.com/office/powerpoint/2010/main" val="518171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8D18E0B9-48E4-499D-93B2-B07D00395BAC}" type="slidenum">
              <a:rPr lang="fr-FR" smtClean="0"/>
              <a:t>10</a:t>
            </a:fld>
            <a:endParaRPr lang="fr-FR"/>
          </a:p>
        </p:txBody>
      </p:sp>
    </p:spTree>
    <p:extLst>
      <p:ext uri="{BB962C8B-B14F-4D97-AF65-F5344CB8AC3E}">
        <p14:creationId xmlns:p14="http://schemas.microsoft.com/office/powerpoint/2010/main" val="2764175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AD3492AC-2023-4442-AF40-53B11C2EF8B5}"/>
              </a:ext>
            </a:extLst>
          </p:cNvPr>
          <p:cNvSpPr>
            <a:spLocks noGrp="1"/>
          </p:cNvSpPr>
          <p:nvPr>
            <p:ph type="pic" sz="quarter" idx="13"/>
          </p:nvPr>
        </p:nvSpPr>
        <p:spPr>
          <a:xfrm>
            <a:off x="458724" y="457200"/>
            <a:ext cx="11274552" cy="5943600"/>
          </a:xfrm>
          <a:solidFill>
            <a:schemeClr val="accent6"/>
          </a:solidFill>
        </p:spPr>
        <p:txBody>
          <a:bodyPr rtlCol="0"/>
          <a:lstStyle/>
          <a:p>
            <a:pPr rtl="0"/>
            <a:r>
              <a:rPr lang="fr-FR" noProof="0"/>
              <a:t>Cliquez sur l'icône pour ajouter une image</a:t>
            </a:r>
          </a:p>
        </p:txBody>
      </p:sp>
      <p:sp>
        <p:nvSpPr>
          <p:cNvPr id="2" name="Titre 1">
            <a:extLst>
              <a:ext uri="{FF2B5EF4-FFF2-40B4-BE49-F238E27FC236}">
                <a16:creationId xmlns:a16="http://schemas.microsoft.com/office/drawing/2014/main" id="{6C25C416-A3A2-4CF9-9532-2C0BFB51CFDF}"/>
              </a:ext>
            </a:extLst>
          </p:cNvPr>
          <p:cNvSpPr>
            <a:spLocks noGrp="1"/>
          </p:cNvSpPr>
          <p:nvPr>
            <p:ph type="ctrTitle"/>
          </p:nvPr>
        </p:nvSpPr>
        <p:spPr>
          <a:xfrm>
            <a:off x="6145966" y="1008063"/>
            <a:ext cx="5120640" cy="2054388"/>
          </a:xfrm>
        </p:spPr>
        <p:txBody>
          <a:bodyPr rtlCol="0" anchor="b">
            <a:normAutofit/>
          </a:bodyPr>
          <a:lstStyle>
            <a:lvl1pPr algn="r">
              <a:defRPr sz="5400">
                <a:solidFill>
                  <a:schemeClr val="tx1">
                    <a:lumMod val="65000"/>
                    <a:lumOff val="35000"/>
                  </a:schemeClr>
                </a:solidFill>
              </a:defRPr>
            </a:lvl1pPr>
          </a:lstStyle>
          <a:p>
            <a:pPr rtl="0"/>
            <a:r>
              <a:rPr lang="fr-FR" noProof="0"/>
              <a:t>Modifiez le style du titre</a:t>
            </a:r>
          </a:p>
        </p:txBody>
      </p:sp>
      <p:sp>
        <p:nvSpPr>
          <p:cNvPr id="3" name="Sous-titre 2">
            <a:extLst>
              <a:ext uri="{FF2B5EF4-FFF2-40B4-BE49-F238E27FC236}">
                <a16:creationId xmlns:a16="http://schemas.microsoft.com/office/drawing/2014/main" id="{43D32955-BB06-40DE-A14A-2170FD41AD52}"/>
              </a:ext>
            </a:extLst>
          </p:cNvPr>
          <p:cNvSpPr>
            <a:spLocks noGrp="1"/>
          </p:cNvSpPr>
          <p:nvPr>
            <p:ph type="subTitle" idx="1"/>
          </p:nvPr>
        </p:nvSpPr>
        <p:spPr>
          <a:xfrm>
            <a:off x="8098970" y="3105163"/>
            <a:ext cx="3167636" cy="647673"/>
          </a:xfrm>
        </p:spPr>
        <p:txBody>
          <a:bodyPr rtlCol="0">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4" name="Espace réservé de la date 3">
            <a:extLst>
              <a:ext uri="{FF2B5EF4-FFF2-40B4-BE49-F238E27FC236}">
                <a16:creationId xmlns:a16="http://schemas.microsoft.com/office/drawing/2014/main" id="{74D64503-659B-472D-ABF8-01D077EB0D83}"/>
              </a:ext>
            </a:extLst>
          </p:cNvPr>
          <p:cNvSpPr>
            <a:spLocks noGrp="1"/>
          </p:cNvSpPr>
          <p:nvPr>
            <p:ph type="dt" sz="half" idx="10"/>
          </p:nvPr>
        </p:nvSpPr>
        <p:spPr/>
        <p:txBody>
          <a:bodyPr rtlCol="0"/>
          <a:lstStyle/>
          <a:p>
            <a:pPr rtl="0"/>
            <a:r>
              <a:rPr lang="fr-FR" noProof="0"/>
              <a:t>2024</a:t>
            </a:r>
          </a:p>
        </p:txBody>
      </p:sp>
      <p:sp>
        <p:nvSpPr>
          <p:cNvPr id="5" name="Espace réservé du pied de page 4">
            <a:extLst>
              <a:ext uri="{FF2B5EF4-FFF2-40B4-BE49-F238E27FC236}">
                <a16:creationId xmlns:a16="http://schemas.microsoft.com/office/drawing/2014/main" id="{FE209C12-0CED-4CD5-B463-885A793CC25E}"/>
              </a:ext>
            </a:extLst>
          </p:cNvPr>
          <p:cNvSpPr>
            <a:spLocks noGrp="1"/>
          </p:cNvSpPr>
          <p:nvPr>
            <p:ph type="ftr" sz="quarter" idx="11"/>
          </p:nvPr>
        </p:nvSpPr>
        <p:spPr/>
        <p:txBody>
          <a:bodyPr rtlCol="0"/>
          <a:lstStyle/>
          <a:p>
            <a:pPr rtl="0"/>
            <a:r>
              <a:rPr lang="fr-FR" noProof="0"/>
              <a:t>Soins infirmiers aux patients diabétiques</a:t>
            </a:r>
          </a:p>
        </p:txBody>
      </p:sp>
      <p:sp>
        <p:nvSpPr>
          <p:cNvPr id="6" name="Espace réservé du numéro de diapositive 5">
            <a:extLst>
              <a:ext uri="{FF2B5EF4-FFF2-40B4-BE49-F238E27FC236}">
                <a16:creationId xmlns:a16="http://schemas.microsoft.com/office/drawing/2014/main" id="{1A8F03DA-3AA9-44AC-8E2B-D53B8EBEA402}"/>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ésentation du march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6B45A-9FA0-4D2A-8BEF-4709BD5C14CA}"/>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C06C6CB5-A7CF-4AA0-8E61-3C46EFA04157}"/>
              </a:ext>
              <a:ext uri="{C183D7F6-B498-43B3-948B-1728B52AA6E4}">
                <adec:decorative xmlns:adec="http://schemas.microsoft.com/office/drawing/2017/decorative" val="1"/>
              </a:ext>
            </a:extLst>
          </p:cNvPr>
          <p:cNvSpPr>
            <a:spLocks noGrp="1"/>
          </p:cNvSpPr>
          <p:nvPr>
            <p:ph type="pic" sz="quarter" idx="23" hasCustomPrompt="1"/>
          </p:nvPr>
        </p:nvSpPr>
        <p:spPr>
          <a:xfrm>
            <a:off x="1524" y="4572000"/>
            <a:ext cx="12188952" cy="2286000"/>
          </a:xfrm>
          <a:solidFill>
            <a:schemeClr val="accent6"/>
          </a:solidFill>
        </p:spPr>
        <p:txBody>
          <a:bodyPr rtlCol="0" anchor="b"/>
          <a:lstStyle>
            <a:lvl1pPr marL="0" indent="0">
              <a:buNone/>
              <a:defRPr/>
            </a:lvl1pPr>
          </a:lstStyle>
          <a:p>
            <a:pPr rtl="0"/>
            <a:r>
              <a:rPr lang="fr-FR" noProof="0"/>
              <a:t>Cliquez ici pour ajouter une image</a:t>
            </a:r>
          </a:p>
        </p:txBody>
      </p:sp>
      <p:sp>
        <p:nvSpPr>
          <p:cNvPr id="15" name="Espace réservé du texte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58305" y="1696389"/>
            <a:ext cx="3210331" cy="3647605"/>
          </a:xfrm>
          <a:solidFill>
            <a:schemeClr val="bg1"/>
          </a:solidFill>
          <a:ln w="12700">
            <a:solidFill>
              <a:schemeClr val="tx2">
                <a:lumMod val="20000"/>
                <a:lumOff val="80000"/>
              </a:schemeClr>
            </a:solidFill>
          </a:ln>
        </p:spPr>
        <p:txBody>
          <a:bodyPr lIns="91440" tIns="457200" rtlCol="0">
            <a:noAutofit/>
          </a:bodyPr>
          <a:lstStyle>
            <a:lvl1pPr marL="0" indent="0" algn="ctr">
              <a:buNone/>
              <a:defRPr sz="3200" b="0">
                <a:solidFill>
                  <a:schemeClr val="accent4"/>
                </a:solidFill>
                <a:latin typeface="+mj-lt"/>
              </a:defRPr>
            </a:lvl1pPr>
          </a:lstStyle>
          <a:p>
            <a:pPr lvl="0" rtl="0"/>
            <a:r>
              <a:rPr lang="fr-FR" noProof="0"/>
              <a:t>Sous-titre</a:t>
            </a:r>
          </a:p>
        </p:txBody>
      </p:sp>
      <p:sp>
        <p:nvSpPr>
          <p:cNvPr id="17" name="Espace réservé du texte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3" name="Espace réservé de la date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lvl1pPr>
              <a:defRPr>
                <a:solidFill>
                  <a:schemeClr val="bg1"/>
                </a:solidFill>
              </a:defRPr>
            </a:lvl1pPr>
          </a:lstStyle>
          <a:p>
            <a:pPr rtl="0"/>
            <a:r>
              <a:rPr lang="fr-FR" noProof="0"/>
              <a:t>2024</a:t>
            </a:r>
          </a:p>
        </p:txBody>
      </p:sp>
      <p:sp>
        <p:nvSpPr>
          <p:cNvPr id="16" name="Espace réservé du texte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516628"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fr-FR" noProof="0"/>
              <a:t>Sous-titre</a:t>
            </a:r>
          </a:p>
        </p:txBody>
      </p:sp>
      <p:sp>
        <p:nvSpPr>
          <p:cNvPr id="18" name="Espace réservé du texte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765548"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4" name="Espace réservé du pied de page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lvl1pPr>
              <a:defRPr>
                <a:solidFill>
                  <a:schemeClr val="bg1"/>
                </a:solidFill>
              </a:defRPr>
            </a:lvl1pPr>
          </a:lstStyle>
          <a:p>
            <a:pPr rtl="0"/>
            <a:r>
              <a:rPr lang="fr-FR" noProof="0"/>
              <a:t>Soins infirmiers aux patients diabétiques</a:t>
            </a:r>
          </a:p>
        </p:txBody>
      </p:sp>
      <p:sp>
        <p:nvSpPr>
          <p:cNvPr id="20" name="Espace réservé du texte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48764" y="1696389"/>
            <a:ext cx="3209544" cy="3648456"/>
          </a:xfrm>
          <a:solidFill>
            <a:schemeClr val="bg1"/>
          </a:solidFill>
          <a:ln w="12700">
            <a:solidFill>
              <a:schemeClr val="tx2">
                <a:lumMod val="20000"/>
                <a:lumOff val="80000"/>
              </a:schemeClr>
            </a:solidFill>
          </a:ln>
        </p:spPr>
        <p:txBody>
          <a:bodyPr tIns="457200" rtlCol="0">
            <a:noAutofit/>
          </a:bodyPr>
          <a:lstStyle>
            <a:lvl1pPr marL="0" indent="0" algn="ctr">
              <a:buNone/>
              <a:defRPr sz="3200" b="0">
                <a:solidFill>
                  <a:schemeClr val="accent4"/>
                </a:solidFill>
                <a:latin typeface="+mj-lt"/>
              </a:defRPr>
            </a:lvl1pPr>
          </a:lstStyle>
          <a:p>
            <a:pPr lvl="0" rtl="0"/>
            <a:r>
              <a:rPr lang="fr-FR" noProof="0"/>
              <a:t>Sous-titre</a:t>
            </a:r>
          </a:p>
        </p:txBody>
      </p:sp>
      <p:sp>
        <p:nvSpPr>
          <p:cNvPr id="21" name="Espace réservé du texte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377130" y="2750695"/>
            <a:ext cx="2743200" cy="2465883"/>
          </a:xfrm>
        </p:spPr>
        <p:txBody>
          <a:bodyPr rtlCol="0">
            <a:normAutofit/>
          </a:bodyPr>
          <a:lstStyle>
            <a:lvl1pPr marL="0" indent="0" algn="ctr">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5" name="Espace réservé du numéro de diapositive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3072585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ison des marchés">
    <p:spTree>
      <p:nvGrpSpPr>
        <p:cNvPr id="1" name=""/>
        <p:cNvGrpSpPr/>
        <p:nvPr/>
      </p:nvGrpSpPr>
      <p:grpSpPr>
        <a:xfrm>
          <a:off x="0" y="0"/>
          <a:ext cx="0" cy="0"/>
          <a:chOff x="0" y="0"/>
          <a:chExt cx="0" cy="0"/>
        </a:xfrm>
      </p:grpSpPr>
      <p:sp>
        <p:nvSpPr>
          <p:cNvPr id="16" name="Espace réservé du texte 3">
            <a:extLst>
              <a:ext uri="{FF2B5EF4-FFF2-40B4-BE49-F238E27FC236}">
                <a16:creationId xmlns:a16="http://schemas.microsoft.com/office/drawing/2014/main" id="{3A5BA28D-2313-499F-93AB-7C86B0305709}"/>
              </a:ext>
            </a:extLst>
          </p:cNvPr>
          <p:cNvSpPr>
            <a:spLocks noGrp="1"/>
          </p:cNvSpPr>
          <p:nvPr>
            <p:ph type="body" sz="quarter" idx="30" hasCustomPrompt="1"/>
          </p:nvPr>
        </p:nvSpPr>
        <p:spPr>
          <a:xfrm>
            <a:off x="2466593" y="2207455"/>
            <a:ext cx="1351811"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1</a:t>
            </a:r>
          </a:p>
        </p:txBody>
      </p:sp>
      <p:sp>
        <p:nvSpPr>
          <p:cNvPr id="22" name="Espace réservé du texte 3">
            <a:extLst>
              <a:ext uri="{FF2B5EF4-FFF2-40B4-BE49-F238E27FC236}">
                <a16:creationId xmlns:a16="http://schemas.microsoft.com/office/drawing/2014/main" id="{98516B14-EF29-444F-82DA-19F5011C7DD4}"/>
              </a:ext>
            </a:extLst>
          </p:cNvPr>
          <p:cNvSpPr>
            <a:spLocks noGrp="1"/>
          </p:cNvSpPr>
          <p:nvPr>
            <p:ph type="body" sz="quarter" idx="34" hasCustomPrompt="1"/>
          </p:nvPr>
        </p:nvSpPr>
        <p:spPr>
          <a:xfrm>
            <a:off x="2466592" y="3559605"/>
            <a:ext cx="1353313"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2</a:t>
            </a:r>
          </a:p>
        </p:txBody>
      </p:sp>
      <p:sp>
        <p:nvSpPr>
          <p:cNvPr id="23" name="Espace réservé du texte 3">
            <a:extLst>
              <a:ext uri="{FF2B5EF4-FFF2-40B4-BE49-F238E27FC236}">
                <a16:creationId xmlns:a16="http://schemas.microsoft.com/office/drawing/2014/main" id="{BFDD67D8-D69E-405B-825C-A9AF88C1A80A}"/>
              </a:ext>
            </a:extLst>
          </p:cNvPr>
          <p:cNvSpPr>
            <a:spLocks noGrp="1"/>
          </p:cNvSpPr>
          <p:nvPr>
            <p:ph type="body" sz="quarter" idx="35" hasCustomPrompt="1"/>
          </p:nvPr>
        </p:nvSpPr>
        <p:spPr>
          <a:xfrm>
            <a:off x="2466592" y="4905756"/>
            <a:ext cx="1353314" cy="1097280"/>
          </a:xfrm>
          <a:prstGeom prst="rect">
            <a:avLst/>
          </a:prstGeom>
          <a:noFill/>
          <a:ln>
            <a:solidFill>
              <a:schemeClr val="accent2"/>
            </a:solidFill>
          </a:ln>
        </p:spPr>
        <p:txBody>
          <a:bodyPr rtlCol="0" anchor="ctr" anchorCtr="1">
            <a:normAutofit/>
          </a:bodyPr>
          <a:lstStyle>
            <a:lvl1pPr marL="0" indent="0" algn="ctr">
              <a:spcBef>
                <a:spcPts val="0"/>
              </a:spcBef>
              <a:spcAft>
                <a:spcPts val="0"/>
              </a:spcAft>
              <a:buNone/>
              <a:defRPr sz="4000">
                <a:solidFill>
                  <a:schemeClr val="accent1"/>
                </a:solidFill>
                <a:latin typeface="+mj-lt"/>
              </a:defRPr>
            </a:lvl1pPr>
            <a:lvl2pPr marL="266700" indent="0">
              <a:buNone/>
              <a:defRPr/>
            </a:lvl2pPr>
            <a:lvl3pPr marL="542925" indent="0">
              <a:buNone/>
              <a:defRPr/>
            </a:lvl3pPr>
            <a:lvl4pPr marL="809625" indent="0">
              <a:buNone/>
              <a:defRPr/>
            </a:lvl4pPr>
            <a:lvl5pPr marL="1076325" indent="0">
              <a:buNone/>
              <a:defRPr/>
            </a:lvl5pPr>
          </a:lstStyle>
          <a:p>
            <a:pPr lvl="0" rtl="0"/>
            <a:r>
              <a:rPr lang="fr-FR" noProof="0"/>
              <a:t>3</a:t>
            </a:r>
          </a:p>
        </p:txBody>
      </p:sp>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9" name="Espace réservé d’image 8">
            <a:extLst>
              <a:ext uri="{FF2B5EF4-FFF2-40B4-BE49-F238E27FC236}">
                <a16:creationId xmlns:a16="http://schemas.microsoft.com/office/drawing/2014/main" id="{E3354A33-C884-44F0-A320-DF2EBA500D10}"/>
              </a:ext>
            </a:extLst>
          </p:cNvPr>
          <p:cNvSpPr>
            <a:spLocks noGrp="1"/>
          </p:cNvSpPr>
          <p:nvPr>
            <p:ph type="pic" sz="quarter" idx="36"/>
          </p:nvPr>
        </p:nvSpPr>
        <p:spPr>
          <a:xfrm>
            <a:off x="1371600" y="2202883"/>
            <a:ext cx="1106424" cy="1106424"/>
          </a:xfrm>
          <a:solidFill>
            <a:schemeClr val="accent6"/>
          </a:solidFill>
        </p:spPr>
        <p:txBody>
          <a:bodyPr rtlCol="0">
            <a:normAutofit/>
          </a:bodyPr>
          <a:lstStyle>
            <a:lvl1pPr>
              <a:defRPr sz="1600"/>
            </a:lvl1pPr>
          </a:lstStyle>
          <a:p>
            <a:pPr rtl="0"/>
            <a:r>
              <a:rPr lang="fr-FR" noProof="0"/>
              <a:t>Cliquez sur l'icône pour ajouter une image</a:t>
            </a:r>
          </a:p>
        </p:txBody>
      </p:sp>
      <p:sp>
        <p:nvSpPr>
          <p:cNvPr id="28" name="Espace réservé d’image 8">
            <a:extLst>
              <a:ext uri="{FF2B5EF4-FFF2-40B4-BE49-F238E27FC236}">
                <a16:creationId xmlns:a16="http://schemas.microsoft.com/office/drawing/2014/main" id="{7AF29B8F-D39A-4F3A-909A-9D298FB7224E}"/>
              </a:ext>
            </a:extLst>
          </p:cNvPr>
          <p:cNvSpPr>
            <a:spLocks noGrp="1"/>
          </p:cNvSpPr>
          <p:nvPr>
            <p:ph type="pic" sz="quarter" idx="39"/>
          </p:nvPr>
        </p:nvSpPr>
        <p:spPr>
          <a:xfrm>
            <a:off x="1371600" y="3555033"/>
            <a:ext cx="1106424" cy="1106424"/>
          </a:xfrm>
          <a:solidFill>
            <a:schemeClr val="accent6"/>
          </a:solidFill>
        </p:spPr>
        <p:txBody>
          <a:bodyPr rtlCol="0">
            <a:normAutofit/>
          </a:bodyPr>
          <a:lstStyle>
            <a:lvl1pPr>
              <a:defRPr sz="1600"/>
            </a:lvl1pPr>
          </a:lstStyle>
          <a:p>
            <a:pPr rtl="0"/>
            <a:r>
              <a:rPr lang="fr-FR" noProof="0"/>
              <a:t>Cliquez sur l'icône pour ajouter une image</a:t>
            </a:r>
          </a:p>
        </p:txBody>
      </p:sp>
      <p:sp>
        <p:nvSpPr>
          <p:cNvPr id="31" name="Espace réservé d’image 8">
            <a:extLst>
              <a:ext uri="{FF2B5EF4-FFF2-40B4-BE49-F238E27FC236}">
                <a16:creationId xmlns:a16="http://schemas.microsoft.com/office/drawing/2014/main" id="{83A1C8AA-5F7D-4C12-9724-97F4B72D8A78}"/>
              </a:ext>
            </a:extLst>
          </p:cNvPr>
          <p:cNvSpPr>
            <a:spLocks noGrp="1"/>
          </p:cNvSpPr>
          <p:nvPr>
            <p:ph type="pic" sz="quarter" idx="42"/>
          </p:nvPr>
        </p:nvSpPr>
        <p:spPr>
          <a:xfrm>
            <a:off x="1371600" y="4901184"/>
            <a:ext cx="1106424" cy="1106424"/>
          </a:xfrm>
          <a:solidFill>
            <a:schemeClr val="accent6"/>
          </a:solidFill>
        </p:spPr>
        <p:txBody>
          <a:bodyPr rtlCol="0">
            <a:normAutofit/>
          </a:bodyPr>
          <a:lstStyle>
            <a:lvl1pPr>
              <a:defRPr sz="1600"/>
            </a:lvl1pPr>
          </a:lstStyle>
          <a:p>
            <a:pPr rtl="0"/>
            <a:r>
              <a:rPr lang="fr-FR" noProof="0"/>
              <a:t>Cliquez sur l'icône pour ajouter une image</a:t>
            </a:r>
          </a:p>
        </p:txBody>
      </p:sp>
      <p:sp>
        <p:nvSpPr>
          <p:cNvPr id="14" name="Espace réservé du texte 9">
            <a:extLst>
              <a:ext uri="{FF2B5EF4-FFF2-40B4-BE49-F238E27FC236}">
                <a16:creationId xmlns:a16="http://schemas.microsoft.com/office/drawing/2014/main" id="{19BE8230-B656-44E2-9319-E1464125040B}"/>
              </a:ext>
            </a:extLst>
          </p:cNvPr>
          <p:cNvSpPr>
            <a:spLocks noGrp="1"/>
          </p:cNvSpPr>
          <p:nvPr>
            <p:ph type="body" sz="quarter" idx="28" hasCustomPrompt="1"/>
          </p:nvPr>
        </p:nvSpPr>
        <p:spPr>
          <a:xfrm>
            <a:off x="3813048" y="220745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fr-FR" noProof="0"/>
              <a:t>En-tête de section</a:t>
            </a:r>
          </a:p>
        </p:txBody>
      </p:sp>
      <p:sp>
        <p:nvSpPr>
          <p:cNvPr id="24" name="Espace réservé du texte 9">
            <a:extLst>
              <a:ext uri="{FF2B5EF4-FFF2-40B4-BE49-F238E27FC236}">
                <a16:creationId xmlns:a16="http://schemas.microsoft.com/office/drawing/2014/main" id="{4ADD189D-5EFF-456A-9AEB-E8DB34527420}"/>
              </a:ext>
            </a:extLst>
          </p:cNvPr>
          <p:cNvSpPr>
            <a:spLocks noGrp="1"/>
          </p:cNvSpPr>
          <p:nvPr>
            <p:ph type="body" sz="quarter" idx="37" hasCustomPrompt="1"/>
          </p:nvPr>
        </p:nvSpPr>
        <p:spPr>
          <a:xfrm>
            <a:off x="3813048" y="3559605"/>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fr-FR" noProof="0"/>
              <a:t>En-tête de section</a:t>
            </a:r>
          </a:p>
        </p:txBody>
      </p:sp>
      <p:sp>
        <p:nvSpPr>
          <p:cNvPr id="29" name="Espace réservé du texte 9">
            <a:extLst>
              <a:ext uri="{FF2B5EF4-FFF2-40B4-BE49-F238E27FC236}">
                <a16:creationId xmlns:a16="http://schemas.microsoft.com/office/drawing/2014/main" id="{53862BA6-E42C-4C58-871B-8705122D6689}"/>
              </a:ext>
            </a:extLst>
          </p:cNvPr>
          <p:cNvSpPr>
            <a:spLocks noGrp="1"/>
          </p:cNvSpPr>
          <p:nvPr>
            <p:ph type="body" sz="quarter" idx="40" hasCustomPrompt="1"/>
          </p:nvPr>
        </p:nvSpPr>
        <p:spPr>
          <a:xfrm>
            <a:off x="3813048" y="4905756"/>
            <a:ext cx="3657600" cy="1097280"/>
          </a:xfrm>
          <a:prstGeom prst="rect">
            <a:avLst/>
          </a:prstGeom>
          <a:solidFill>
            <a:schemeClr val="accent3"/>
          </a:solidFill>
          <a:ln>
            <a:solidFill>
              <a:schemeClr val="accent3"/>
            </a:solidFill>
          </a:ln>
        </p:spPr>
        <p:txBody>
          <a:bodyPr vert="horz" lIns="0" tIns="0" rIns="0" bIns="0" rtlCol="0" anchor="ctr">
            <a:noAutofit/>
          </a:bodyPr>
          <a:lstStyle>
            <a:lvl1pPr marL="0" indent="0" algn="ctr">
              <a:buNone/>
              <a:defRPr lang="en-ZA" sz="1800" dirty="0">
                <a:solidFill>
                  <a:schemeClr val="tx1"/>
                </a:solidFill>
              </a:defRPr>
            </a:lvl1pPr>
          </a:lstStyle>
          <a:p>
            <a:pPr marL="266700" lvl="0" indent="-266700" algn="ctr" rtl="0"/>
            <a:r>
              <a:rPr lang="fr-FR" noProof="0"/>
              <a:t>En-tête de section</a:t>
            </a:r>
          </a:p>
        </p:txBody>
      </p:sp>
      <p:sp>
        <p:nvSpPr>
          <p:cNvPr id="19" name="Espace réservé du contenu 3">
            <a:extLst>
              <a:ext uri="{FF2B5EF4-FFF2-40B4-BE49-F238E27FC236}">
                <a16:creationId xmlns:a16="http://schemas.microsoft.com/office/drawing/2014/main" id="{B1F9D630-F36F-43B5-B6A8-62245E084CAB}"/>
              </a:ext>
            </a:extLst>
          </p:cNvPr>
          <p:cNvSpPr>
            <a:spLocks noGrp="1"/>
          </p:cNvSpPr>
          <p:nvPr>
            <p:ph sz="half" idx="2" hasCustomPrompt="1"/>
          </p:nvPr>
        </p:nvSpPr>
        <p:spPr>
          <a:xfrm>
            <a:off x="7470648" y="220745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fr-FR" noProof="0"/>
              <a:t>Description de la section</a:t>
            </a:r>
          </a:p>
        </p:txBody>
      </p:sp>
      <p:sp>
        <p:nvSpPr>
          <p:cNvPr id="27" name="Espace réservé du contenu 3">
            <a:extLst>
              <a:ext uri="{FF2B5EF4-FFF2-40B4-BE49-F238E27FC236}">
                <a16:creationId xmlns:a16="http://schemas.microsoft.com/office/drawing/2014/main" id="{C670C5D6-AD2E-415C-BAFE-A8239C15159E}"/>
              </a:ext>
            </a:extLst>
          </p:cNvPr>
          <p:cNvSpPr>
            <a:spLocks noGrp="1"/>
          </p:cNvSpPr>
          <p:nvPr>
            <p:ph sz="half" idx="38" hasCustomPrompt="1"/>
          </p:nvPr>
        </p:nvSpPr>
        <p:spPr>
          <a:xfrm>
            <a:off x="7470648" y="3559605"/>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fr-FR" noProof="0"/>
              <a:t>Description de la section</a:t>
            </a:r>
          </a:p>
        </p:txBody>
      </p:sp>
      <p:sp>
        <p:nvSpPr>
          <p:cNvPr id="30" name="Espace réservé du contenu 3">
            <a:extLst>
              <a:ext uri="{FF2B5EF4-FFF2-40B4-BE49-F238E27FC236}">
                <a16:creationId xmlns:a16="http://schemas.microsoft.com/office/drawing/2014/main" id="{26DDBF97-B5FA-415C-9E0D-A4A556C40805}"/>
              </a:ext>
            </a:extLst>
          </p:cNvPr>
          <p:cNvSpPr>
            <a:spLocks noGrp="1"/>
          </p:cNvSpPr>
          <p:nvPr>
            <p:ph sz="half" idx="41" hasCustomPrompt="1"/>
          </p:nvPr>
        </p:nvSpPr>
        <p:spPr>
          <a:xfrm>
            <a:off x="7470648" y="4905756"/>
            <a:ext cx="3657600" cy="1097280"/>
          </a:xfrm>
          <a:solidFill>
            <a:schemeClr val="accent3">
              <a:alpha val="50000"/>
            </a:schemeClr>
          </a:solidFill>
          <a:ln>
            <a:solidFill>
              <a:schemeClr val="accent3">
                <a:alpha val="50000"/>
              </a:schemeClr>
            </a:solidFill>
          </a:ln>
        </p:spPr>
        <p:txBody>
          <a:bodyPr rtlCol="0" anchor="ctr" anchorCtr="0">
            <a:normAutofit/>
          </a:bodyPr>
          <a:lstStyle>
            <a:lvl1pPr marL="0" indent="0" algn="ctr">
              <a:buFont typeface="Arial" panose="020B0604020202020204" pitchFamily="34" charset="0"/>
              <a:buNone/>
              <a:defRPr sz="1800">
                <a:solidFill>
                  <a:schemeClr val="tx1">
                    <a:lumMod val="85000"/>
                    <a:lumOff val="15000"/>
                  </a:schemeClr>
                </a:solidFill>
              </a:defRPr>
            </a:lvl1pPr>
          </a:lstStyle>
          <a:p>
            <a:pPr lvl="0" rtl="0"/>
            <a:r>
              <a:rPr lang="fr-FR" noProof="0"/>
              <a:t>Description de la section</a:t>
            </a:r>
          </a:p>
        </p:txBody>
      </p:sp>
      <p:sp>
        <p:nvSpPr>
          <p:cNvPr id="17" name="Espace réservé de la date 1">
            <a:extLst>
              <a:ext uri="{FF2B5EF4-FFF2-40B4-BE49-F238E27FC236}">
                <a16:creationId xmlns:a16="http://schemas.microsoft.com/office/drawing/2014/main" id="{8408DD66-4FD2-41B2-AD2E-24ADA0398198}"/>
              </a:ext>
            </a:extLst>
          </p:cNvPr>
          <p:cNvSpPr>
            <a:spLocks noGrp="1"/>
          </p:cNvSpPr>
          <p:nvPr>
            <p:ph type="dt" sz="half" idx="43"/>
          </p:nvPr>
        </p:nvSpPr>
        <p:spPr>
          <a:xfrm>
            <a:off x="838200" y="6356350"/>
            <a:ext cx="2743200" cy="365125"/>
          </a:xfrm>
        </p:spPr>
        <p:txBody>
          <a:bodyPr rtlCol="0"/>
          <a:lstStyle/>
          <a:p>
            <a:pPr rtl="0"/>
            <a:r>
              <a:rPr lang="fr-FR" noProof="0"/>
              <a:t>2024</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321540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10" name="Espace réservé du texte 5">
            <a:extLst>
              <a:ext uri="{FF2B5EF4-FFF2-40B4-BE49-F238E27FC236}">
                <a16:creationId xmlns:a16="http://schemas.microsoft.com/office/drawing/2014/main" id="{6CD52AD9-4495-432B-B01C-26AAF0EAA89F}"/>
              </a:ext>
            </a:extLst>
          </p:cNvPr>
          <p:cNvSpPr>
            <a:spLocks noGrp="1"/>
          </p:cNvSpPr>
          <p:nvPr>
            <p:ph type="body" sz="quarter" idx="12" hasCustomPrompt="1"/>
          </p:nvPr>
        </p:nvSpPr>
        <p:spPr>
          <a:xfrm>
            <a:off x="4992992" y="2232908"/>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fr-FR" noProof="0"/>
              <a:t>TITRE DU QUADRANT</a:t>
            </a:r>
          </a:p>
        </p:txBody>
      </p:sp>
      <p:sp>
        <p:nvSpPr>
          <p:cNvPr id="12" name="Espace réservé du texte 5">
            <a:extLst>
              <a:ext uri="{FF2B5EF4-FFF2-40B4-BE49-F238E27FC236}">
                <a16:creationId xmlns:a16="http://schemas.microsoft.com/office/drawing/2014/main" id="{AF9EB7E7-72B3-4FD3-B153-815A53CB1B7D}"/>
              </a:ext>
            </a:extLst>
          </p:cNvPr>
          <p:cNvSpPr>
            <a:spLocks noGrp="1"/>
          </p:cNvSpPr>
          <p:nvPr>
            <p:ph type="body" sz="quarter" idx="14" hasCustomPrompt="1"/>
          </p:nvPr>
        </p:nvSpPr>
        <p:spPr>
          <a:xfrm>
            <a:off x="708728" y="3494402"/>
            <a:ext cx="2194560" cy="274320"/>
          </a:xfrm>
        </p:spPr>
        <p:txBody>
          <a:bodyPr rtlCol="0">
            <a:noAutofit/>
          </a:bodyPr>
          <a:lstStyle>
            <a:lvl1pPr marL="0" indent="0" algn="l">
              <a:buFont typeface="Arial" panose="020B0604020202020204" pitchFamily="34" charset="0"/>
              <a:buNone/>
              <a:defRPr sz="1200" b="1">
                <a:solidFill>
                  <a:schemeClr val="accent4"/>
                </a:solidFill>
              </a:defRPr>
            </a:lvl1pPr>
          </a:lstStyle>
          <a:p>
            <a:pPr lvl="0" rtl="0"/>
            <a:r>
              <a:rPr lang="fr-FR" noProof="0"/>
              <a:t>TITRE DU QUADRANT</a:t>
            </a:r>
          </a:p>
        </p:txBody>
      </p:sp>
      <p:sp>
        <p:nvSpPr>
          <p:cNvPr id="13" name="Espace réservé du texte 5">
            <a:extLst>
              <a:ext uri="{FF2B5EF4-FFF2-40B4-BE49-F238E27FC236}">
                <a16:creationId xmlns:a16="http://schemas.microsoft.com/office/drawing/2014/main" id="{139AE34A-A4BE-43AA-9A69-9A18D5FC53D8}"/>
              </a:ext>
            </a:extLst>
          </p:cNvPr>
          <p:cNvSpPr>
            <a:spLocks noGrp="1"/>
          </p:cNvSpPr>
          <p:nvPr>
            <p:ph type="body" sz="quarter" idx="15" hasCustomPrompt="1"/>
          </p:nvPr>
        </p:nvSpPr>
        <p:spPr>
          <a:xfrm>
            <a:off x="9310732" y="3494402"/>
            <a:ext cx="2194560" cy="274320"/>
          </a:xfrm>
        </p:spPr>
        <p:txBody>
          <a:bodyPr rtlCol="0">
            <a:noAutofit/>
          </a:bodyPr>
          <a:lstStyle>
            <a:lvl1pPr marL="0" indent="0" algn="r">
              <a:buFont typeface="Arial" panose="020B0604020202020204" pitchFamily="34" charset="0"/>
              <a:buNone/>
              <a:defRPr sz="1200" b="1">
                <a:solidFill>
                  <a:schemeClr val="accent4"/>
                </a:solidFill>
              </a:defRPr>
            </a:lvl1pPr>
          </a:lstStyle>
          <a:p>
            <a:pPr lvl="0" rtl="0"/>
            <a:r>
              <a:rPr lang="fr-FR" noProof="0"/>
              <a:t>TITRE DU QUADRANT</a:t>
            </a:r>
          </a:p>
        </p:txBody>
      </p:sp>
      <p:sp>
        <p:nvSpPr>
          <p:cNvPr id="11" name="Espace réservé du texte 5">
            <a:extLst>
              <a:ext uri="{FF2B5EF4-FFF2-40B4-BE49-F238E27FC236}">
                <a16:creationId xmlns:a16="http://schemas.microsoft.com/office/drawing/2014/main" id="{23E8F54F-C5BD-4FE6-BB69-FEC69BC0FDDD}"/>
              </a:ext>
            </a:extLst>
          </p:cNvPr>
          <p:cNvSpPr>
            <a:spLocks noGrp="1"/>
          </p:cNvSpPr>
          <p:nvPr>
            <p:ph type="body" sz="quarter" idx="13" hasCustomPrompt="1"/>
          </p:nvPr>
        </p:nvSpPr>
        <p:spPr>
          <a:xfrm>
            <a:off x="4992992" y="5287722"/>
            <a:ext cx="2194560" cy="274320"/>
          </a:xfrm>
        </p:spPr>
        <p:txBody>
          <a:bodyPr rtlCol="0">
            <a:noAutofit/>
          </a:bodyPr>
          <a:lstStyle>
            <a:lvl1pPr marL="0" indent="0" algn="ctr">
              <a:buFont typeface="Arial" panose="020B0604020202020204" pitchFamily="34" charset="0"/>
              <a:buNone/>
              <a:defRPr sz="1200" b="1">
                <a:solidFill>
                  <a:schemeClr val="accent4"/>
                </a:solidFill>
              </a:defRPr>
            </a:lvl1pPr>
          </a:lstStyle>
          <a:p>
            <a:pPr lvl="0" rtl="0"/>
            <a:r>
              <a:rPr lang="fr-FR" noProof="0"/>
              <a:t>TITRE DU QUADRANT</a:t>
            </a:r>
          </a:p>
        </p:txBody>
      </p:sp>
      <p:grpSp>
        <p:nvGrpSpPr>
          <p:cNvPr id="3" name="Groupe 2">
            <a:extLst>
              <a:ext uri="{FF2B5EF4-FFF2-40B4-BE49-F238E27FC236}">
                <a16:creationId xmlns:a16="http://schemas.microsoft.com/office/drawing/2014/main" id="{37F7357E-EB66-4B24-BD83-CDF02BFEB8AD}"/>
              </a:ext>
              <a:ext uri="{C183D7F6-B498-43B3-948B-1728B52AA6E4}">
                <adec:decorative xmlns:adec="http://schemas.microsoft.com/office/drawing/2017/decorative" val="1"/>
              </a:ext>
            </a:extLst>
          </p:cNvPr>
          <p:cNvGrpSpPr/>
          <p:nvPr userDrawn="1"/>
        </p:nvGrpSpPr>
        <p:grpSpPr>
          <a:xfrm>
            <a:off x="767923" y="2586939"/>
            <a:ext cx="10677317" cy="2637195"/>
            <a:chOff x="767923" y="2586939"/>
            <a:chExt cx="10677317" cy="2637195"/>
          </a:xfrm>
        </p:grpSpPr>
        <p:sp>
          <p:nvSpPr>
            <p:cNvPr id="26" name="Forme libre : Forme 25">
              <a:extLst>
                <a:ext uri="{FF2B5EF4-FFF2-40B4-BE49-F238E27FC236}">
                  <a16:creationId xmlns:a16="http://schemas.microsoft.com/office/drawing/2014/main" id="{E5CC96AF-1ECA-45C5-A903-6341850289F9}"/>
                </a:ext>
              </a:extLst>
            </p:cNvPr>
            <p:cNvSpPr/>
            <p:nvPr userDrawn="1"/>
          </p:nvSpPr>
          <p:spPr>
            <a:xfrm>
              <a:off x="6098501" y="2586991"/>
              <a:ext cx="46095" cy="1231565"/>
            </a:xfrm>
            <a:custGeom>
              <a:avLst/>
              <a:gdLst>
                <a:gd name="connsiteX0" fmla="*/ 375 w 46095"/>
                <a:gd name="connsiteY0" fmla="*/ 0 h 1231565"/>
                <a:gd name="connsiteX1" fmla="*/ 46095 w 46095"/>
                <a:gd name="connsiteY1" fmla="*/ 114776 h 1231565"/>
                <a:gd name="connsiteX2" fmla="*/ 46095 w 46095"/>
                <a:gd name="connsiteY2" fmla="*/ 1231565 h 1231565"/>
                <a:gd name="connsiteX3" fmla="*/ 0 w 46095"/>
                <a:gd name="connsiteY3" fmla="*/ 1231565 h 1231565"/>
                <a:gd name="connsiteX4" fmla="*/ 0 w 46095"/>
                <a:gd name="connsiteY4" fmla="*/ 942 h 1231565"/>
                <a:gd name="connsiteX5" fmla="*/ 375 w 46095"/>
                <a:gd name="connsiteY5" fmla="*/ 0 h 1231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 h="1231565">
                  <a:moveTo>
                    <a:pt x="375" y="0"/>
                  </a:moveTo>
                  <a:lnTo>
                    <a:pt x="46095" y="114776"/>
                  </a:lnTo>
                  <a:lnTo>
                    <a:pt x="46095" y="1231565"/>
                  </a:lnTo>
                  <a:lnTo>
                    <a:pt x="0" y="1231565"/>
                  </a:lnTo>
                  <a:lnTo>
                    <a:pt x="0" y="942"/>
                  </a:lnTo>
                  <a:lnTo>
                    <a:pt x="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5" name="Forme libre : Forme 24">
              <a:extLst>
                <a:ext uri="{FF2B5EF4-FFF2-40B4-BE49-F238E27FC236}">
                  <a16:creationId xmlns:a16="http://schemas.microsoft.com/office/drawing/2014/main" id="{07574821-21A4-483A-9824-B9CB9EC4B770}"/>
                </a:ext>
              </a:extLst>
            </p:cNvPr>
            <p:cNvSpPr/>
            <p:nvPr userDrawn="1"/>
          </p:nvSpPr>
          <p:spPr>
            <a:xfrm>
              <a:off x="6053156" y="3818555"/>
              <a:ext cx="45345" cy="97190"/>
            </a:xfrm>
            <a:custGeom>
              <a:avLst/>
              <a:gdLst>
                <a:gd name="connsiteX0" fmla="*/ 0 w 45345"/>
                <a:gd name="connsiteY0" fmla="*/ 0 h 97190"/>
                <a:gd name="connsiteX1" fmla="*/ 45345 w 45345"/>
                <a:gd name="connsiteY1" fmla="*/ 0 h 97190"/>
                <a:gd name="connsiteX2" fmla="*/ 45345 w 45345"/>
                <a:gd name="connsiteY2" fmla="*/ 97190 h 97190"/>
                <a:gd name="connsiteX3" fmla="*/ 0 w 45345"/>
                <a:gd name="connsiteY3" fmla="*/ 97190 h 97190"/>
                <a:gd name="connsiteX4" fmla="*/ 0 w 45345"/>
                <a:gd name="connsiteY4" fmla="*/ 0 h 971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45" h="97190">
                  <a:moveTo>
                    <a:pt x="0" y="0"/>
                  </a:moveTo>
                  <a:lnTo>
                    <a:pt x="45345" y="0"/>
                  </a:lnTo>
                  <a:lnTo>
                    <a:pt x="45345" y="97190"/>
                  </a:lnTo>
                  <a:lnTo>
                    <a:pt x="0" y="9719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2" name="Forme libre : Forme 21">
              <a:extLst>
                <a:ext uri="{FF2B5EF4-FFF2-40B4-BE49-F238E27FC236}">
                  <a16:creationId xmlns:a16="http://schemas.microsoft.com/office/drawing/2014/main" id="{F8C191E1-94CD-4DEF-9125-7E667370926A}"/>
                </a:ext>
              </a:extLst>
            </p:cNvPr>
            <p:cNvSpPr/>
            <p:nvPr userDrawn="1"/>
          </p:nvSpPr>
          <p:spPr>
            <a:xfrm>
              <a:off x="6098500" y="2586939"/>
              <a:ext cx="111238" cy="1231616"/>
            </a:xfrm>
            <a:custGeom>
              <a:avLst/>
              <a:gdLst>
                <a:gd name="connsiteX0" fmla="*/ 0 w 111238"/>
                <a:gd name="connsiteY0" fmla="*/ 0 h 1231616"/>
                <a:gd name="connsiteX1" fmla="*/ 111238 w 111238"/>
                <a:gd name="connsiteY1" fmla="*/ 0 h 1231616"/>
                <a:gd name="connsiteX2" fmla="*/ 111238 w 111238"/>
                <a:gd name="connsiteY2" fmla="*/ 1231616 h 1231616"/>
                <a:gd name="connsiteX3" fmla="*/ 46095 w 111238"/>
                <a:gd name="connsiteY3" fmla="*/ 1231616 h 1231616"/>
                <a:gd name="connsiteX4" fmla="*/ 46095 w 111238"/>
                <a:gd name="connsiteY4" fmla="*/ 114827 h 1231616"/>
                <a:gd name="connsiteX5" fmla="*/ 375 w 111238"/>
                <a:gd name="connsiteY5" fmla="*/ 51 h 1231616"/>
                <a:gd name="connsiteX6" fmla="*/ 0 w 111238"/>
                <a:gd name="connsiteY6" fmla="*/ 993 h 1231616"/>
                <a:gd name="connsiteX7" fmla="*/ 0 w 111238"/>
                <a:gd name="connsiteY7" fmla="*/ 0 h 1231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238" h="1231616">
                  <a:moveTo>
                    <a:pt x="0" y="0"/>
                  </a:moveTo>
                  <a:lnTo>
                    <a:pt x="111238" y="0"/>
                  </a:lnTo>
                  <a:lnTo>
                    <a:pt x="111238" y="1231616"/>
                  </a:lnTo>
                  <a:lnTo>
                    <a:pt x="46095" y="1231616"/>
                  </a:lnTo>
                  <a:lnTo>
                    <a:pt x="46095" y="114827"/>
                  </a:lnTo>
                  <a:lnTo>
                    <a:pt x="375" y="51"/>
                  </a:lnTo>
                  <a:lnTo>
                    <a:pt x="0" y="993"/>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1" name="Rectangle 20">
              <a:extLst>
                <a:ext uri="{FF2B5EF4-FFF2-40B4-BE49-F238E27FC236}">
                  <a16:creationId xmlns:a16="http://schemas.microsoft.com/office/drawing/2014/main" id="{7E6DEF02-ADC5-487F-AA38-28AE410EBEB1}"/>
                </a:ext>
              </a:extLst>
            </p:cNvPr>
            <p:cNvSpPr/>
            <p:nvPr userDrawn="1"/>
          </p:nvSpPr>
          <p:spPr>
            <a:xfrm>
              <a:off x="6053156" y="2587933"/>
              <a:ext cx="36576" cy="126204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20" name="Rectangle 19">
              <a:extLst>
                <a:ext uri="{FF2B5EF4-FFF2-40B4-BE49-F238E27FC236}">
                  <a16:creationId xmlns:a16="http://schemas.microsoft.com/office/drawing/2014/main" id="{7F5BD053-8127-4207-8BB6-88934D1FE4A5}"/>
                </a:ext>
              </a:extLst>
            </p:cNvPr>
            <p:cNvSpPr/>
            <p:nvPr userDrawn="1"/>
          </p:nvSpPr>
          <p:spPr>
            <a:xfrm>
              <a:off x="767923" y="3818556"/>
              <a:ext cx="5349240"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18" name="Rectangle 17">
              <a:extLst>
                <a:ext uri="{FF2B5EF4-FFF2-40B4-BE49-F238E27FC236}">
                  <a16:creationId xmlns:a16="http://schemas.microsoft.com/office/drawing/2014/main" id="{06CFD50B-0B31-48EB-8D44-673C8CEC29B7}"/>
                </a:ext>
              </a:extLst>
            </p:cNvPr>
            <p:cNvSpPr/>
            <p:nvPr userDrawn="1"/>
          </p:nvSpPr>
          <p:spPr>
            <a:xfrm>
              <a:off x="6117163" y="3818554"/>
              <a:ext cx="5328077" cy="3657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sp>
          <p:nvSpPr>
            <p:cNvPr id="17" name="Rectangle 16">
              <a:extLst>
                <a:ext uri="{FF2B5EF4-FFF2-40B4-BE49-F238E27FC236}">
                  <a16:creationId xmlns:a16="http://schemas.microsoft.com/office/drawing/2014/main" id="{3C715010-62CF-4E58-992F-47427FCB0C02}"/>
                </a:ext>
              </a:extLst>
            </p:cNvPr>
            <p:cNvSpPr/>
            <p:nvPr userDrawn="1"/>
          </p:nvSpPr>
          <p:spPr>
            <a:xfrm>
              <a:off x="6053155" y="3852534"/>
              <a:ext cx="36576" cy="13716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fr-FR" noProof="0"/>
            </a:p>
          </p:txBody>
        </p:sp>
      </p:grpSp>
      <p:sp>
        <p:nvSpPr>
          <p:cNvPr id="27" name="Espace réservé de la date 1">
            <a:extLst>
              <a:ext uri="{FF2B5EF4-FFF2-40B4-BE49-F238E27FC236}">
                <a16:creationId xmlns:a16="http://schemas.microsoft.com/office/drawing/2014/main" id="{17311117-A0EF-438B-BF68-75DF09D85045}"/>
              </a:ext>
            </a:extLst>
          </p:cNvPr>
          <p:cNvSpPr>
            <a:spLocks noGrp="1"/>
          </p:cNvSpPr>
          <p:nvPr>
            <p:ph type="dt" sz="half" idx="16"/>
          </p:nvPr>
        </p:nvSpPr>
        <p:spPr>
          <a:xfrm>
            <a:off x="838200" y="6356350"/>
            <a:ext cx="2743200" cy="365125"/>
          </a:xfrm>
        </p:spPr>
        <p:txBody>
          <a:bodyPr rtlCol="0"/>
          <a:lstStyle/>
          <a:p>
            <a:pPr rtl="0"/>
            <a:r>
              <a:rPr lang="fr-FR" noProof="0"/>
              <a:t>2024</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427803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ratégie de croissanc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D6B45A-9FA0-4D2A-8BEF-4709BD5C14CA}"/>
              </a:ext>
            </a:extLst>
          </p:cNvPr>
          <p:cNvSpPr>
            <a:spLocks noGrp="1"/>
          </p:cNvSpPr>
          <p:nvPr>
            <p:ph type="title"/>
          </p:nvPr>
        </p:nvSpPr>
        <p:spPr>
          <a:xfrm>
            <a:off x="838200" y="365125"/>
            <a:ext cx="10515600" cy="1059924"/>
          </a:xfrm>
        </p:spPr>
        <p:txBody>
          <a:bodyPr bIns="91440" rtlCol="0" anchor="b"/>
          <a:lstStyle>
            <a:lvl1pPr algn="ctr">
              <a:defRPr>
                <a:solidFill>
                  <a:schemeClr val="tx1">
                    <a:lumMod val="50000"/>
                    <a:lumOff val="50000"/>
                  </a:schemeClr>
                </a:solidFill>
              </a:defRPr>
            </a:lvl1pPr>
          </a:lstStyle>
          <a:p>
            <a:pPr rtl="0"/>
            <a:r>
              <a:rPr lang="fr-FR" noProof="0"/>
              <a:t>Modifiez le style du titre</a:t>
            </a:r>
          </a:p>
        </p:txBody>
      </p:sp>
      <p:sp>
        <p:nvSpPr>
          <p:cNvPr id="13" name="Espace réservé du texte 2">
            <a:extLst>
              <a:ext uri="{FF2B5EF4-FFF2-40B4-BE49-F238E27FC236}">
                <a16:creationId xmlns:a16="http://schemas.microsoft.com/office/drawing/2014/main" id="{8FDD847D-284F-43B9-91A9-0A2AE4977EE1}"/>
              </a:ext>
            </a:extLst>
          </p:cNvPr>
          <p:cNvSpPr>
            <a:spLocks noGrp="1"/>
          </p:cNvSpPr>
          <p:nvPr>
            <p:ph type="body" idx="1" hasCustomPrompt="1"/>
          </p:nvPr>
        </p:nvSpPr>
        <p:spPr>
          <a:xfrm>
            <a:off x="831850" y="1426525"/>
            <a:ext cx="10515600" cy="457200"/>
          </a:xfrm>
        </p:spPr>
        <p:txBody>
          <a:bodyPr rtlCol="0">
            <a:normAutofit/>
          </a:bodyPr>
          <a:lstStyle>
            <a:lvl1pPr marL="0" indent="0" algn="ctr">
              <a:buNone/>
              <a:defRPr sz="20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15" name="Espace réservé du texte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1097280"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fr-FR" noProof="0"/>
              <a:t>Cliquez pour ajouter un sous-titre</a:t>
            </a:r>
          </a:p>
        </p:txBody>
      </p:sp>
      <p:sp>
        <p:nvSpPr>
          <p:cNvPr id="17" name="Espace réservé du texte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1095593" y="3191256"/>
            <a:ext cx="3200400" cy="2465883"/>
          </a:xfrm>
          <a:noFill/>
          <a:ln>
            <a:solidFill>
              <a:schemeClr val="accent2"/>
            </a:solidFill>
          </a:ln>
        </p:spPr>
        <p:txBody>
          <a:bodyPr lIns="182880" tIns="9144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16" name="Espace réservé du texte 15">
            <a:extLst>
              <a:ext uri="{FF2B5EF4-FFF2-40B4-BE49-F238E27FC236}">
                <a16:creationId xmlns:a16="http://schemas.microsoft.com/office/drawing/2014/main" id="{45F3F79F-C68B-4A8C-B9F0-4BF82DCC6D5F}"/>
              </a:ext>
            </a:extLst>
          </p:cNvPr>
          <p:cNvSpPr>
            <a:spLocks noGrp="1"/>
          </p:cNvSpPr>
          <p:nvPr>
            <p:ph type="body" sz="quarter" idx="24" hasCustomPrompt="1"/>
          </p:nvPr>
        </p:nvSpPr>
        <p:spPr>
          <a:xfrm>
            <a:off x="4625274"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fr-FR" noProof="0"/>
              <a:t>Cliquez pour ajouter un sous-titre</a:t>
            </a:r>
          </a:p>
        </p:txBody>
      </p:sp>
      <p:sp>
        <p:nvSpPr>
          <p:cNvPr id="18" name="Espace réservé du texte 18">
            <a:extLst>
              <a:ext uri="{FF2B5EF4-FFF2-40B4-BE49-F238E27FC236}">
                <a16:creationId xmlns:a16="http://schemas.microsoft.com/office/drawing/2014/main" id="{7E2099CC-3C3F-4C3B-825F-C69EBE0F0D18}"/>
              </a:ext>
            </a:extLst>
          </p:cNvPr>
          <p:cNvSpPr>
            <a:spLocks noGrp="1"/>
          </p:cNvSpPr>
          <p:nvPr>
            <p:ph type="body" sz="quarter" idx="25" hasCustomPrompt="1"/>
          </p:nvPr>
        </p:nvSpPr>
        <p:spPr>
          <a:xfrm>
            <a:off x="4626864"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20" name="Espace réservé du texte 15">
            <a:extLst>
              <a:ext uri="{FF2B5EF4-FFF2-40B4-BE49-F238E27FC236}">
                <a16:creationId xmlns:a16="http://schemas.microsoft.com/office/drawing/2014/main" id="{D904408A-D9CD-40EC-A60A-5AFD4501F7B0}"/>
              </a:ext>
            </a:extLst>
          </p:cNvPr>
          <p:cNvSpPr>
            <a:spLocks noGrp="1"/>
          </p:cNvSpPr>
          <p:nvPr>
            <p:ph type="body" sz="quarter" idx="26" hasCustomPrompt="1"/>
          </p:nvPr>
        </p:nvSpPr>
        <p:spPr>
          <a:xfrm>
            <a:off x="8153269" y="2458260"/>
            <a:ext cx="3200400" cy="731520"/>
          </a:xfrm>
          <a:solidFill>
            <a:schemeClr val="accent2"/>
          </a:solidFill>
        </p:spPr>
        <p:txBody>
          <a:bodyPr rtlCol="0" anchor="ctr" anchorCtr="1">
            <a:normAutofit/>
          </a:bodyPr>
          <a:lstStyle>
            <a:lvl1pPr marL="0" indent="0" algn="ctr">
              <a:buNone/>
              <a:defRPr sz="2000" b="0">
                <a:solidFill>
                  <a:schemeClr val="tx1"/>
                </a:solidFill>
                <a:latin typeface="+mj-lt"/>
              </a:defRPr>
            </a:lvl1pPr>
          </a:lstStyle>
          <a:p>
            <a:pPr lvl="0" rtl="0"/>
            <a:r>
              <a:rPr lang="fr-FR" noProof="0"/>
              <a:t>Cliquez pour ajouter un sous-titre</a:t>
            </a:r>
          </a:p>
        </p:txBody>
      </p:sp>
      <p:sp>
        <p:nvSpPr>
          <p:cNvPr id="21" name="Espace réservé du texte 18">
            <a:extLst>
              <a:ext uri="{FF2B5EF4-FFF2-40B4-BE49-F238E27FC236}">
                <a16:creationId xmlns:a16="http://schemas.microsoft.com/office/drawing/2014/main" id="{F6FD60C1-21C4-4DFB-A5A9-717DE2A98BA9}"/>
              </a:ext>
            </a:extLst>
          </p:cNvPr>
          <p:cNvSpPr>
            <a:spLocks noGrp="1"/>
          </p:cNvSpPr>
          <p:nvPr>
            <p:ph type="body" sz="quarter" idx="27" hasCustomPrompt="1"/>
          </p:nvPr>
        </p:nvSpPr>
        <p:spPr>
          <a:xfrm>
            <a:off x="8156448" y="3191256"/>
            <a:ext cx="3200400" cy="2465883"/>
          </a:xfrm>
          <a:noFill/>
          <a:ln>
            <a:solidFill>
              <a:schemeClr val="accent2"/>
            </a:solidFill>
          </a:ln>
        </p:spPr>
        <p:txBody>
          <a:bodyPr lIns="182880" tIns="182880" rIns="182880" rtlCol="0" anchor="t" anchorCtr="1">
            <a:normAutofit/>
          </a:bodyPr>
          <a:lstStyle>
            <a:lvl1pPr marL="0" indent="0" algn="ctr">
              <a:lnSpc>
                <a:spcPts val="2400"/>
              </a:lnSpc>
              <a:spcBef>
                <a:spcPts val="0"/>
              </a:spcBef>
              <a:buFont typeface="Arial" panose="020B0604020202020204" pitchFamily="34" charset="0"/>
              <a:buNone/>
              <a:defRPr sz="1400">
                <a:solidFill>
                  <a:schemeClr val="tx1"/>
                </a:solidFill>
              </a:defRPr>
            </a:lvl1pPr>
          </a:lstStyle>
          <a:p>
            <a:pPr lvl="0" rtl="0"/>
            <a:r>
              <a:rPr lang="fr-FR" noProof="0"/>
              <a:t>Cliquer pour ajouter du texte</a:t>
            </a:r>
          </a:p>
        </p:txBody>
      </p:sp>
      <p:sp>
        <p:nvSpPr>
          <p:cNvPr id="3" name="Espace réservé de la date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fr-FR" noProof="0"/>
              <a:t>2024</a:t>
            </a:r>
          </a:p>
        </p:txBody>
      </p:sp>
      <p:sp>
        <p:nvSpPr>
          <p:cNvPr id="4" name="Espace réservé du pied de page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fr-FR" noProof="0"/>
              <a:t>Soins infirmiers aux patients diabétiques</a:t>
            </a:r>
          </a:p>
        </p:txBody>
      </p:sp>
      <p:sp>
        <p:nvSpPr>
          <p:cNvPr id="5" name="Espace réservé du numéro de diapositive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915863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au graphiqu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839788" y="365125"/>
            <a:ext cx="10515600" cy="1325563"/>
          </a:xfrm>
        </p:spPr>
        <p:txBody>
          <a:bodyPr rtlCol="0"/>
          <a:lstStyle>
            <a:lvl1pPr algn="ctr">
              <a:defRPr/>
            </a:lvl1pPr>
          </a:lstStyle>
          <a:p>
            <a:pPr rtl="0"/>
            <a:r>
              <a:rPr lang="fr-FR" noProof="0"/>
              <a:t>Modifiez le style du titre</a:t>
            </a:r>
          </a:p>
        </p:txBody>
      </p:sp>
      <p:sp>
        <p:nvSpPr>
          <p:cNvPr id="10" name="Espace réservé du texte 2">
            <a:extLst>
              <a:ext uri="{FF2B5EF4-FFF2-40B4-BE49-F238E27FC236}">
                <a16:creationId xmlns:a16="http://schemas.microsoft.com/office/drawing/2014/main" id="{0DD8E1C1-2F29-4EF8-B7B9-75E2DC5049C7}"/>
              </a:ext>
            </a:extLst>
          </p:cNvPr>
          <p:cNvSpPr>
            <a:spLocks noGrp="1"/>
          </p:cNvSpPr>
          <p:nvPr>
            <p:ph type="body" idx="13" hasCustomPrompt="1"/>
          </p:nvPr>
        </p:nvSpPr>
        <p:spPr>
          <a:xfrm>
            <a:off x="831850" y="1426525"/>
            <a:ext cx="10515600" cy="457200"/>
          </a:xfrm>
        </p:spPr>
        <p:txBody>
          <a:bodyPr rtlCol="0">
            <a:normAutofit/>
          </a:bodyPr>
          <a:lstStyle>
            <a:lvl1pPr marL="0" indent="0" algn="ct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fr-FR" noProof="0"/>
              <a:t>Modifiez les styles du texte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706438"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a:extLst>
              <a:ext uri="{FF2B5EF4-FFF2-40B4-BE49-F238E27FC236}">
                <a16:creationId xmlns:a16="http://schemas.microsoft.com/office/drawing/2014/main" id="{A91BC8B9-8F2B-4131-A090-0ACBEEE80BB7}"/>
              </a:ext>
            </a:extLst>
          </p:cNvPr>
          <p:cNvSpPr>
            <a:spLocks noGrp="1"/>
          </p:cNvSpPr>
          <p:nvPr>
            <p:ph sz="half" idx="2" hasCustomPrompt="1"/>
          </p:nvPr>
        </p:nvSpPr>
        <p:spPr>
          <a:xfrm>
            <a:off x="706438" y="2641555"/>
            <a:ext cx="5029200" cy="3474720"/>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467475" y="2071688"/>
            <a:ext cx="5029200" cy="457200"/>
          </a:xfrm>
        </p:spPr>
        <p:txBody>
          <a:bodyPr rtlCol="0" anchor="ctr" anchorCtr="0">
            <a:normAutofit/>
          </a:bodyPr>
          <a:lstStyle>
            <a:lvl1pPr marL="0" indent="0">
              <a:buNone/>
              <a:defRPr sz="2000" b="0">
                <a:solidFill>
                  <a:schemeClr val="tx1">
                    <a:lumMod val="65000"/>
                    <a:lumOff val="3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467475" y="2641555"/>
            <a:ext cx="5029200" cy="3474720"/>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fr-FR" noProof="0"/>
              <a:t>2024</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fr-FR" noProof="0"/>
              <a:t>Soins infirmiers aux patients diabétiques</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692630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64" name="Espace réservé du texte 3">
            <a:extLst>
              <a:ext uri="{FF2B5EF4-FFF2-40B4-BE49-F238E27FC236}">
                <a16:creationId xmlns:a16="http://schemas.microsoft.com/office/drawing/2014/main" id="{A8B6EDEE-DE90-436D-BFA9-9709BE86FD0A}"/>
              </a:ext>
            </a:extLst>
          </p:cNvPr>
          <p:cNvSpPr>
            <a:spLocks noGrp="1"/>
          </p:cNvSpPr>
          <p:nvPr>
            <p:ph type="body" sz="quarter" idx="59" hasCustomPrompt="1"/>
          </p:nvPr>
        </p:nvSpPr>
        <p:spPr>
          <a:xfrm>
            <a:off x="2258568" y="2304288"/>
            <a:ext cx="1554480" cy="561975"/>
          </a:xfrm>
          <a:solidFill>
            <a:schemeClr val="accent3"/>
          </a:solidFill>
          <a:ln>
            <a:noFill/>
          </a:ln>
        </p:spPr>
        <p:txBody>
          <a:bodyPr tIns="36000" rtlCol="0" anchor="ctr" anchorCtr="0">
            <a:normAutofit/>
          </a:bodyPr>
          <a:lstStyle>
            <a:lvl1pPr marL="0" indent="0" algn="ctr">
              <a:lnSpc>
                <a:spcPct val="150000"/>
              </a:lnSpc>
              <a:spcBef>
                <a:spcPts val="3600"/>
              </a:spcBef>
              <a:buNone/>
              <a:defRPr sz="1100">
                <a:solidFill>
                  <a:schemeClr val="tx1">
                    <a:lumMod val="75000"/>
                    <a:lumOff val="25000"/>
                  </a:schemeClr>
                </a:solidFill>
                <a:latin typeface="+mj-lt"/>
              </a:defRPr>
            </a:lvl1pPr>
          </a:lstStyle>
          <a:p>
            <a:pPr lvl="0" rtl="0"/>
            <a:r>
              <a:rPr lang="fr-FR" noProof="0"/>
              <a:t>Titre de l’élément</a:t>
            </a:r>
          </a:p>
        </p:txBody>
      </p:sp>
      <p:sp>
        <p:nvSpPr>
          <p:cNvPr id="38" name="Espace réservé du texte 10">
            <a:extLst>
              <a:ext uri="{FF2B5EF4-FFF2-40B4-BE49-F238E27FC236}">
                <a16:creationId xmlns:a16="http://schemas.microsoft.com/office/drawing/2014/main" id="{5FBFE975-0A80-48E8-AA52-A4674F3B96A7}"/>
              </a:ext>
            </a:extLst>
          </p:cNvPr>
          <p:cNvSpPr>
            <a:spLocks noGrp="1"/>
          </p:cNvSpPr>
          <p:nvPr>
            <p:ph type="body" sz="quarter" idx="33" hasCustomPrompt="1"/>
          </p:nvPr>
        </p:nvSpPr>
        <p:spPr>
          <a:xfrm>
            <a:off x="914399" y="3354712"/>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fr-FR" noProof="0"/>
              <a:t>Année</a:t>
            </a:r>
          </a:p>
        </p:txBody>
      </p:sp>
      <p:sp>
        <p:nvSpPr>
          <p:cNvPr id="39" name="Espace réservé du texte 10">
            <a:extLst>
              <a:ext uri="{FF2B5EF4-FFF2-40B4-BE49-F238E27FC236}">
                <a16:creationId xmlns:a16="http://schemas.microsoft.com/office/drawing/2014/main" id="{8BD9D56F-24FE-4F7D-8E40-A0D0AC719791}"/>
              </a:ext>
            </a:extLst>
          </p:cNvPr>
          <p:cNvSpPr>
            <a:spLocks noGrp="1"/>
          </p:cNvSpPr>
          <p:nvPr>
            <p:ph type="body" sz="quarter" idx="34" hasCustomPrompt="1"/>
          </p:nvPr>
        </p:nvSpPr>
        <p:spPr>
          <a:xfrm>
            <a:off x="196596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0" name="Espace réservé du texte 10">
            <a:extLst>
              <a:ext uri="{FF2B5EF4-FFF2-40B4-BE49-F238E27FC236}">
                <a16:creationId xmlns:a16="http://schemas.microsoft.com/office/drawing/2014/main" id="{D46B7BD9-7D98-4035-8A5E-463BD7C3BF1D}"/>
              </a:ext>
            </a:extLst>
          </p:cNvPr>
          <p:cNvSpPr>
            <a:spLocks noGrp="1"/>
          </p:cNvSpPr>
          <p:nvPr>
            <p:ph type="body" sz="quarter" idx="35" hasCustomPrompt="1"/>
          </p:nvPr>
        </p:nvSpPr>
        <p:spPr>
          <a:xfrm>
            <a:off x="275388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1" name="Espace réservé du texte 10">
            <a:extLst>
              <a:ext uri="{FF2B5EF4-FFF2-40B4-BE49-F238E27FC236}">
                <a16:creationId xmlns:a16="http://schemas.microsoft.com/office/drawing/2014/main" id="{8AA70B58-94EB-4879-8CBB-F170B13437D5}"/>
              </a:ext>
            </a:extLst>
          </p:cNvPr>
          <p:cNvSpPr>
            <a:spLocks noGrp="1"/>
          </p:cNvSpPr>
          <p:nvPr>
            <p:ph type="body" sz="quarter" idx="36" hasCustomPrompt="1"/>
          </p:nvPr>
        </p:nvSpPr>
        <p:spPr>
          <a:xfrm>
            <a:off x="354180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2" name="Espace réservé du texte 10">
            <a:extLst>
              <a:ext uri="{FF2B5EF4-FFF2-40B4-BE49-F238E27FC236}">
                <a16:creationId xmlns:a16="http://schemas.microsoft.com/office/drawing/2014/main" id="{7309DED8-0AF6-493B-A2EC-E3C6524C4037}"/>
              </a:ext>
            </a:extLst>
          </p:cNvPr>
          <p:cNvSpPr>
            <a:spLocks noGrp="1"/>
          </p:cNvSpPr>
          <p:nvPr>
            <p:ph type="body" sz="quarter" idx="37" hasCustomPrompt="1"/>
          </p:nvPr>
        </p:nvSpPr>
        <p:spPr>
          <a:xfrm>
            <a:off x="432972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4" name="Espace réservé du texte 10">
            <a:extLst>
              <a:ext uri="{FF2B5EF4-FFF2-40B4-BE49-F238E27FC236}">
                <a16:creationId xmlns:a16="http://schemas.microsoft.com/office/drawing/2014/main" id="{634511C9-82EE-4918-850A-C11AB497D8C8}"/>
              </a:ext>
            </a:extLst>
          </p:cNvPr>
          <p:cNvSpPr>
            <a:spLocks noGrp="1"/>
          </p:cNvSpPr>
          <p:nvPr>
            <p:ph type="body" sz="quarter" idx="39" hasCustomPrompt="1"/>
          </p:nvPr>
        </p:nvSpPr>
        <p:spPr>
          <a:xfrm>
            <a:off x="511764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5" name="Espace réservé du texte 10">
            <a:extLst>
              <a:ext uri="{FF2B5EF4-FFF2-40B4-BE49-F238E27FC236}">
                <a16:creationId xmlns:a16="http://schemas.microsoft.com/office/drawing/2014/main" id="{9DFB519F-3772-4743-A8B2-EE749BE7907F}"/>
              </a:ext>
            </a:extLst>
          </p:cNvPr>
          <p:cNvSpPr>
            <a:spLocks noGrp="1"/>
          </p:cNvSpPr>
          <p:nvPr>
            <p:ph type="body" sz="quarter" idx="40" hasCustomPrompt="1"/>
          </p:nvPr>
        </p:nvSpPr>
        <p:spPr>
          <a:xfrm>
            <a:off x="590556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6" name="Espace réservé du texte 10">
            <a:extLst>
              <a:ext uri="{FF2B5EF4-FFF2-40B4-BE49-F238E27FC236}">
                <a16:creationId xmlns:a16="http://schemas.microsoft.com/office/drawing/2014/main" id="{FF1ED3A9-45CD-4A8C-94E6-BFD948CC06A3}"/>
              </a:ext>
            </a:extLst>
          </p:cNvPr>
          <p:cNvSpPr>
            <a:spLocks noGrp="1"/>
          </p:cNvSpPr>
          <p:nvPr>
            <p:ph type="body" sz="quarter" idx="41" hasCustomPrompt="1"/>
          </p:nvPr>
        </p:nvSpPr>
        <p:spPr>
          <a:xfrm>
            <a:off x="669348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8" name="Espace réservé du texte 10">
            <a:extLst>
              <a:ext uri="{FF2B5EF4-FFF2-40B4-BE49-F238E27FC236}">
                <a16:creationId xmlns:a16="http://schemas.microsoft.com/office/drawing/2014/main" id="{DF614219-217C-4657-8BF6-1BDE7D2907CA}"/>
              </a:ext>
            </a:extLst>
          </p:cNvPr>
          <p:cNvSpPr>
            <a:spLocks noGrp="1"/>
          </p:cNvSpPr>
          <p:nvPr>
            <p:ph type="body" sz="quarter" idx="43" hasCustomPrompt="1"/>
          </p:nvPr>
        </p:nvSpPr>
        <p:spPr>
          <a:xfrm>
            <a:off x="748140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9" name="Espace réservé du texte 10">
            <a:extLst>
              <a:ext uri="{FF2B5EF4-FFF2-40B4-BE49-F238E27FC236}">
                <a16:creationId xmlns:a16="http://schemas.microsoft.com/office/drawing/2014/main" id="{CF5EB19D-BC9E-40FA-BC6F-DA9B98DA7DCA}"/>
              </a:ext>
            </a:extLst>
          </p:cNvPr>
          <p:cNvSpPr>
            <a:spLocks noGrp="1"/>
          </p:cNvSpPr>
          <p:nvPr>
            <p:ph type="body" sz="quarter" idx="44" hasCustomPrompt="1"/>
          </p:nvPr>
        </p:nvSpPr>
        <p:spPr>
          <a:xfrm>
            <a:off x="826932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7" name="Espace réservé du texte 10">
            <a:extLst>
              <a:ext uri="{FF2B5EF4-FFF2-40B4-BE49-F238E27FC236}">
                <a16:creationId xmlns:a16="http://schemas.microsoft.com/office/drawing/2014/main" id="{1E8B9B06-EF32-482E-A7E7-C1BAFE1A45DC}"/>
              </a:ext>
            </a:extLst>
          </p:cNvPr>
          <p:cNvSpPr>
            <a:spLocks noGrp="1"/>
          </p:cNvSpPr>
          <p:nvPr>
            <p:ph type="body" sz="quarter" idx="42" hasCustomPrompt="1"/>
          </p:nvPr>
        </p:nvSpPr>
        <p:spPr>
          <a:xfrm>
            <a:off x="905724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0" name="Espace réservé du texte 10">
            <a:extLst>
              <a:ext uri="{FF2B5EF4-FFF2-40B4-BE49-F238E27FC236}">
                <a16:creationId xmlns:a16="http://schemas.microsoft.com/office/drawing/2014/main" id="{B243085E-635F-44B9-A90B-BCE5763AD3EB}"/>
              </a:ext>
            </a:extLst>
          </p:cNvPr>
          <p:cNvSpPr>
            <a:spLocks noGrp="1"/>
          </p:cNvSpPr>
          <p:nvPr>
            <p:ph type="body" sz="quarter" idx="45" hasCustomPrompt="1"/>
          </p:nvPr>
        </p:nvSpPr>
        <p:spPr>
          <a:xfrm>
            <a:off x="9845160"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1" name="Espace réservé du texte 10">
            <a:extLst>
              <a:ext uri="{FF2B5EF4-FFF2-40B4-BE49-F238E27FC236}">
                <a16:creationId xmlns:a16="http://schemas.microsoft.com/office/drawing/2014/main" id="{5E2D6E88-5F8C-4406-9211-D4A50B968BA2}"/>
              </a:ext>
            </a:extLst>
          </p:cNvPr>
          <p:cNvSpPr>
            <a:spLocks noGrp="1"/>
          </p:cNvSpPr>
          <p:nvPr>
            <p:ph type="body" sz="quarter" idx="46" hasCustomPrompt="1"/>
          </p:nvPr>
        </p:nvSpPr>
        <p:spPr>
          <a:xfrm>
            <a:off x="10633085" y="350215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3" name="Espace réservé du texte 10">
            <a:extLst>
              <a:ext uri="{FF2B5EF4-FFF2-40B4-BE49-F238E27FC236}">
                <a16:creationId xmlns:a16="http://schemas.microsoft.com/office/drawing/2014/main" id="{CC994534-ACB6-4B33-A7F8-59ED88636D97}"/>
              </a:ext>
            </a:extLst>
          </p:cNvPr>
          <p:cNvSpPr>
            <a:spLocks noGrp="1"/>
          </p:cNvSpPr>
          <p:nvPr>
            <p:ph type="body" sz="quarter" idx="38" hasCustomPrompt="1"/>
          </p:nvPr>
        </p:nvSpPr>
        <p:spPr>
          <a:xfrm>
            <a:off x="914400" y="4292468"/>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fr-FR" noProof="0"/>
              <a:t>Année</a:t>
            </a:r>
          </a:p>
        </p:txBody>
      </p:sp>
      <p:sp>
        <p:nvSpPr>
          <p:cNvPr id="52" name="Espace réservé du texte 10">
            <a:extLst>
              <a:ext uri="{FF2B5EF4-FFF2-40B4-BE49-F238E27FC236}">
                <a16:creationId xmlns:a16="http://schemas.microsoft.com/office/drawing/2014/main" id="{BFBFB5AF-B984-48A4-A2D5-B0F9A7168B93}"/>
              </a:ext>
            </a:extLst>
          </p:cNvPr>
          <p:cNvSpPr>
            <a:spLocks noGrp="1"/>
          </p:cNvSpPr>
          <p:nvPr>
            <p:ph type="body" sz="quarter" idx="47" hasCustomPrompt="1"/>
          </p:nvPr>
        </p:nvSpPr>
        <p:spPr>
          <a:xfrm>
            <a:off x="1969915"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3" name="Espace réservé du texte 10">
            <a:extLst>
              <a:ext uri="{FF2B5EF4-FFF2-40B4-BE49-F238E27FC236}">
                <a16:creationId xmlns:a16="http://schemas.microsoft.com/office/drawing/2014/main" id="{5920D2EA-A217-4744-834D-D00BD41BD38F}"/>
              </a:ext>
            </a:extLst>
          </p:cNvPr>
          <p:cNvSpPr>
            <a:spLocks noGrp="1"/>
          </p:cNvSpPr>
          <p:nvPr>
            <p:ph type="body" sz="quarter" idx="48" hasCustomPrompt="1"/>
          </p:nvPr>
        </p:nvSpPr>
        <p:spPr>
          <a:xfrm>
            <a:off x="2757602"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4" name="Espace réservé du texte 10">
            <a:extLst>
              <a:ext uri="{FF2B5EF4-FFF2-40B4-BE49-F238E27FC236}">
                <a16:creationId xmlns:a16="http://schemas.microsoft.com/office/drawing/2014/main" id="{FD2FC71C-590D-4C50-9D20-D98F73D84422}"/>
              </a:ext>
            </a:extLst>
          </p:cNvPr>
          <p:cNvSpPr>
            <a:spLocks noGrp="1"/>
          </p:cNvSpPr>
          <p:nvPr>
            <p:ph type="body" sz="quarter" idx="49" hasCustomPrompt="1"/>
          </p:nvPr>
        </p:nvSpPr>
        <p:spPr>
          <a:xfrm>
            <a:off x="3545289"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5" name="Espace réservé du texte 10">
            <a:extLst>
              <a:ext uri="{FF2B5EF4-FFF2-40B4-BE49-F238E27FC236}">
                <a16:creationId xmlns:a16="http://schemas.microsoft.com/office/drawing/2014/main" id="{AD895D25-09BE-492D-944C-8B0E710ADF19}"/>
              </a:ext>
            </a:extLst>
          </p:cNvPr>
          <p:cNvSpPr>
            <a:spLocks noGrp="1"/>
          </p:cNvSpPr>
          <p:nvPr>
            <p:ph type="body" sz="quarter" idx="50" hasCustomPrompt="1"/>
          </p:nvPr>
        </p:nvSpPr>
        <p:spPr>
          <a:xfrm>
            <a:off x="4332976"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6" name="Espace réservé du texte 10">
            <a:extLst>
              <a:ext uri="{FF2B5EF4-FFF2-40B4-BE49-F238E27FC236}">
                <a16:creationId xmlns:a16="http://schemas.microsoft.com/office/drawing/2014/main" id="{F6192086-61CF-42A5-905D-851D1EEBC250}"/>
              </a:ext>
            </a:extLst>
          </p:cNvPr>
          <p:cNvSpPr>
            <a:spLocks noGrp="1"/>
          </p:cNvSpPr>
          <p:nvPr>
            <p:ph type="body" sz="quarter" idx="51" hasCustomPrompt="1"/>
          </p:nvPr>
        </p:nvSpPr>
        <p:spPr>
          <a:xfrm>
            <a:off x="5120663"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7" name="Espace réservé du texte 10">
            <a:extLst>
              <a:ext uri="{FF2B5EF4-FFF2-40B4-BE49-F238E27FC236}">
                <a16:creationId xmlns:a16="http://schemas.microsoft.com/office/drawing/2014/main" id="{FD1AF556-814F-4B48-B1F0-29450A009046}"/>
              </a:ext>
            </a:extLst>
          </p:cNvPr>
          <p:cNvSpPr>
            <a:spLocks noGrp="1"/>
          </p:cNvSpPr>
          <p:nvPr>
            <p:ph type="body" sz="quarter" idx="52" hasCustomPrompt="1"/>
          </p:nvPr>
        </p:nvSpPr>
        <p:spPr>
          <a:xfrm>
            <a:off x="5908350"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8" name="Espace réservé du texte 10">
            <a:extLst>
              <a:ext uri="{FF2B5EF4-FFF2-40B4-BE49-F238E27FC236}">
                <a16:creationId xmlns:a16="http://schemas.microsoft.com/office/drawing/2014/main" id="{EEEE7A48-BA7F-4AD6-948F-8AF34748D377}"/>
              </a:ext>
            </a:extLst>
          </p:cNvPr>
          <p:cNvSpPr>
            <a:spLocks noGrp="1"/>
          </p:cNvSpPr>
          <p:nvPr>
            <p:ph type="body" sz="quarter" idx="53" hasCustomPrompt="1"/>
          </p:nvPr>
        </p:nvSpPr>
        <p:spPr>
          <a:xfrm>
            <a:off x="6696037"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0" name="Espace réservé du texte 10">
            <a:extLst>
              <a:ext uri="{FF2B5EF4-FFF2-40B4-BE49-F238E27FC236}">
                <a16:creationId xmlns:a16="http://schemas.microsoft.com/office/drawing/2014/main" id="{1ECC3963-8620-45EA-8E9B-B5ED79CD7A41}"/>
              </a:ext>
            </a:extLst>
          </p:cNvPr>
          <p:cNvSpPr>
            <a:spLocks noGrp="1"/>
          </p:cNvSpPr>
          <p:nvPr>
            <p:ph type="body" sz="quarter" idx="55" hasCustomPrompt="1"/>
          </p:nvPr>
        </p:nvSpPr>
        <p:spPr>
          <a:xfrm>
            <a:off x="7483724"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1" name="Espace réservé du texte 10">
            <a:extLst>
              <a:ext uri="{FF2B5EF4-FFF2-40B4-BE49-F238E27FC236}">
                <a16:creationId xmlns:a16="http://schemas.microsoft.com/office/drawing/2014/main" id="{8A5FB4BB-2FEF-496A-8E3A-C4D43AE0498C}"/>
              </a:ext>
            </a:extLst>
          </p:cNvPr>
          <p:cNvSpPr>
            <a:spLocks noGrp="1"/>
          </p:cNvSpPr>
          <p:nvPr>
            <p:ph type="body" sz="quarter" idx="56" hasCustomPrompt="1"/>
          </p:nvPr>
        </p:nvSpPr>
        <p:spPr>
          <a:xfrm>
            <a:off x="8271411"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9" name="Espace réservé du texte 10">
            <a:extLst>
              <a:ext uri="{FF2B5EF4-FFF2-40B4-BE49-F238E27FC236}">
                <a16:creationId xmlns:a16="http://schemas.microsoft.com/office/drawing/2014/main" id="{A7187E67-FC95-4CA0-9570-815E315916E5}"/>
              </a:ext>
            </a:extLst>
          </p:cNvPr>
          <p:cNvSpPr>
            <a:spLocks noGrp="1"/>
          </p:cNvSpPr>
          <p:nvPr>
            <p:ph type="body" sz="quarter" idx="54" hasCustomPrompt="1"/>
          </p:nvPr>
        </p:nvSpPr>
        <p:spPr>
          <a:xfrm>
            <a:off x="9059098"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2" name="Espace réservé du texte 10">
            <a:extLst>
              <a:ext uri="{FF2B5EF4-FFF2-40B4-BE49-F238E27FC236}">
                <a16:creationId xmlns:a16="http://schemas.microsoft.com/office/drawing/2014/main" id="{D03EF82F-F37F-48CB-A978-E3BAD66F5C7D}"/>
              </a:ext>
            </a:extLst>
          </p:cNvPr>
          <p:cNvSpPr>
            <a:spLocks noGrp="1"/>
          </p:cNvSpPr>
          <p:nvPr>
            <p:ph type="body" sz="quarter" idx="57" hasCustomPrompt="1"/>
          </p:nvPr>
        </p:nvSpPr>
        <p:spPr>
          <a:xfrm>
            <a:off x="9846785"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3" name="Espace réservé du texte 10">
            <a:extLst>
              <a:ext uri="{FF2B5EF4-FFF2-40B4-BE49-F238E27FC236}">
                <a16:creationId xmlns:a16="http://schemas.microsoft.com/office/drawing/2014/main" id="{5F250D41-02CE-4633-9E26-F722FCA110BB}"/>
              </a:ext>
            </a:extLst>
          </p:cNvPr>
          <p:cNvSpPr>
            <a:spLocks noGrp="1"/>
          </p:cNvSpPr>
          <p:nvPr>
            <p:ph type="body" sz="quarter" idx="58" hasCustomPrompt="1"/>
          </p:nvPr>
        </p:nvSpPr>
        <p:spPr>
          <a:xfrm>
            <a:off x="10634472" y="4425696"/>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cxnSp>
        <p:nvCxnSpPr>
          <p:cNvPr id="8" name="Connecteur droit 7">
            <a:extLst>
              <a:ext uri="{FF2B5EF4-FFF2-40B4-BE49-F238E27FC236}">
                <a16:creationId xmlns:a16="http://schemas.microsoft.com/office/drawing/2014/main" id="{711E3559-68CA-437E-BD12-A9953AE1E88F}"/>
              </a:ext>
              <a:ext uri="{C183D7F6-B498-43B3-948B-1728B52AA6E4}">
                <adec:decorative xmlns:adec="http://schemas.microsoft.com/office/drawing/2017/decorative" val="1"/>
              </a:ext>
            </a:extLst>
          </p:cNvPr>
          <p:cNvCxnSpPr/>
          <p:nvPr userDrawn="1"/>
        </p:nvCxnSpPr>
        <p:spPr>
          <a:xfrm>
            <a:off x="940445" y="4069080"/>
            <a:ext cx="10332720" cy="0"/>
          </a:xfrm>
          <a:prstGeom prst="line">
            <a:avLst/>
          </a:prstGeom>
          <a:ln w="635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Espace réservé de la date 1">
            <a:extLst>
              <a:ext uri="{FF2B5EF4-FFF2-40B4-BE49-F238E27FC236}">
                <a16:creationId xmlns:a16="http://schemas.microsoft.com/office/drawing/2014/main" id="{62C0F98D-B2D7-4EDC-ADD0-9B61A901FCEA}"/>
              </a:ext>
            </a:extLst>
          </p:cNvPr>
          <p:cNvSpPr>
            <a:spLocks noGrp="1"/>
          </p:cNvSpPr>
          <p:nvPr>
            <p:ph type="dt" sz="half" idx="60"/>
          </p:nvPr>
        </p:nvSpPr>
        <p:spPr>
          <a:xfrm>
            <a:off x="838200" y="6356350"/>
            <a:ext cx="2743200" cy="365125"/>
          </a:xfrm>
        </p:spPr>
        <p:txBody>
          <a:bodyPr rtlCol="0"/>
          <a:lstStyle/>
          <a:p>
            <a:pPr rtl="0"/>
            <a:r>
              <a:rPr lang="fr-FR" noProof="0"/>
              <a:t>2024</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4242866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1685925"/>
            <a:ext cx="10515600" cy="4097059"/>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2024</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Soins infirmiers aux patients diabétiques</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1645874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Équipe option1">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8402"/>
            <a:ext cx="2286000" cy="3566160"/>
          </a:xfrm>
          <a:solidFill>
            <a:schemeClr val="accent6"/>
          </a:solidFill>
        </p:spPr>
        <p:txBody>
          <a:bodyPr rtlCol="0"/>
          <a:lstStyle/>
          <a:p>
            <a:pPr rtl="0"/>
            <a:r>
              <a:rPr lang="fr-FR" noProof="0"/>
              <a:t>Cliquez sur l'icône pour ajouter une image</a:t>
            </a:r>
          </a:p>
        </p:txBody>
      </p:sp>
      <p:sp>
        <p:nvSpPr>
          <p:cNvPr id="9" name="Espace réservé du texte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5359799"/>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0" name="Espace réservé du texte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5743005"/>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1" name="Espace réservé d’image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8798"/>
            <a:ext cx="2286000" cy="3566160"/>
          </a:xfrm>
          <a:solidFill>
            <a:schemeClr val="accent6"/>
          </a:solidFill>
        </p:spPr>
        <p:txBody>
          <a:bodyPr rtlCol="0"/>
          <a:lstStyle/>
          <a:p>
            <a:pPr rtl="0"/>
            <a:r>
              <a:rPr lang="fr-FR" noProof="0"/>
              <a:t>Cliquez sur l'icône pour ajouter une image</a:t>
            </a:r>
          </a:p>
        </p:txBody>
      </p:sp>
      <p:sp>
        <p:nvSpPr>
          <p:cNvPr id="12" name="Espace réservé du texte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3" name="Espace réservé du texte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4" name="Espace réservé d’image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8402"/>
            <a:ext cx="2286000" cy="3566160"/>
          </a:xfrm>
          <a:solidFill>
            <a:schemeClr val="accent6"/>
          </a:solidFill>
        </p:spPr>
        <p:txBody>
          <a:bodyPr rtlCol="0"/>
          <a:lstStyle/>
          <a:p>
            <a:pPr rtl="0"/>
            <a:r>
              <a:rPr lang="fr-FR" noProof="0"/>
              <a:t>Cliquez sur l'icône pour ajouter une image</a:t>
            </a:r>
          </a:p>
        </p:txBody>
      </p:sp>
      <p:sp>
        <p:nvSpPr>
          <p:cNvPr id="15" name="Espace réservé du texte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6" name="Espace réservé du texte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7" name="Espace réservé d’image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8798"/>
            <a:ext cx="2286000" cy="3566160"/>
          </a:xfrm>
          <a:solidFill>
            <a:schemeClr val="accent6"/>
          </a:solidFill>
        </p:spPr>
        <p:txBody>
          <a:bodyPr rtlCol="0"/>
          <a:lstStyle/>
          <a:p>
            <a:pPr rtl="0"/>
            <a:r>
              <a:rPr lang="fr-FR" noProof="0"/>
              <a:t>Cliquez sur l'icône pour ajouter une image</a:t>
            </a:r>
          </a:p>
        </p:txBody>
      </p:sp>
      <p:sp>
        <p:nvSpPr>
          <p:cNvPr id="18" name="Espace réservé du texte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5360195"/>
            <a:ext cx="2286000" cy="365125"/>
          </a:xfrm>
        </p:spPr>
        <p:txBody>
          <a:bodyPr rtlCol="0" anchor="ctr" anchorCtr="0">
            <a:noAutofit/>
          </a:bodyPr>
          <a:lstStyle>
            <a:lvl1pPr marL="0" indent="0" algn="ctr">
              <a:buNone/>
              <a:defRPr sz="16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9" name="Espace réservé du texte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5743401"/>
            <a:ext cx="2286000" cy="365125"/>
          </a:xfrm>
        </p:spPr>
        <p:txBody>
          <a:bodyPr rtlCol="0">
            <a:noAutofit/>
          </a:bodyPr>
          <a:lstStyle>
            <a:lvl1pPr marL="0" indent="0" algn="ctr">
              <a:buNone/>
              <a:defRPr sz="14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a:t>2024</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a:t>Soins infirmiers aux patients diabétiques</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39566992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Équipe option2">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37BA1CDE-376A-4ABA-B8B8-75D6A678096B}"/>
              </a:ext>
            </a:extLst>
          </p:cNvPr>
          <p:cNvSpPr>
            <a:spLocks noGrp="1"/>
          </p:cNvSpPr>
          <p:nvPr>
            <p:ph type="pic" sz="quarter" idx="13"/>
          </p:nvPr>
        </p:nvSpPr>
        <p:spPr>
          <a:xfrm>
            <a:off x="1335515" y="1717141"/>
            <a:ext cx="2286000" cy="1554480"/>
          </a:xfrm>
          <a:solidFill>
            <a:schemeClr val="accent6"/>
          </a:solidFill>
        </p:spPr>
        <p:txBody>
          <a:bodyPr rtlCol="0"/>
          <a:lstStyle/>
          <a:p>
            <a:pPr rtl="0"/>
            <a:r>
              <a:rPr lang="fr-FR" noProof="0"/>
              <a:t>Cliquez sur l'icône pour ajouter une image</a:t>
            </a:r>
          </a:p>
        </p:txBody>
      </p:sp>
      <p:sp>
        <p:nvSpPr>
          <p:cNvPr id="9" name="Espace réservé du texte 8">
            <a:extLst>
              <a:ext uri="{FF2B5EF4-FFF2-40B4-BE49-F238E27FC236}">
                <a16:creationId xmlns:a16="http://schemas.microsoft.com/office/drawing/2014/main" id="{1B8F9B77-308B-48E1-BCAC-0C74FB9A1CF4}"/>
              </a:ext>
            </a:extLst>
          </p:cNvPr>
          <p:cNvSpPr>
            <a:spLocks noGrp="1"/>
          </p:cNvSpPr>
          <p:nvPr>
            <p:ph type="body" sz="quarter" idx="14" hasCustomPrompt="1"/>
          </p:nvPr>
        </p:nvSpPr>
        <p:spPr>
          <a:xfrm>
            <a:off x="1335515"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0" name="Espace réservé du texte 8">
            <a:extLst>
              <a:ext uri="{FF2B5EF4-FFF2-40B4-BE49-F238E27FC236}">
                <a16:creationId xmlns:a16="http://schemas.microsoft.com/office/drawing/2014/main" id="{50BA97C8-6774-46D2-9678-1BA2BE8C9D3E}"/>
              </a:ext>
            </a:extLst>
          </p:cNvPr>
          <p:cNvSpPr>
            <a:spLocks noGrp="1"/>
          </p:cNvSpPr>
          <p:nvPr>
            <p:ph type="body" sz="quarter" idx="15" hasCustomPrompt="1"/>
          </p:nvPr>
        </p:nvSpPr>
        <p:spPr>
          <a:xfrm>
            <a:off x="1335515"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1" name="Espace réservé d’image 6">
            <a:extLst>
              <a:ext uri="{FF2B5EF4-FFF2-40B4-BE49-F238E27FC236}">
                <a16:creationId xmlns:a16="http://schemas.microsoft.com/office/drawing/2014/main" id="{D48977F0-CAE5-4054-B1AC-16B25EB28CBA}"/>
              </a:ext>
            </a:extLst>
          </p:cNvPr>
          <p:cNvSpPr>
            <a:spLocks noGrp="1"/>
          </p:cNvSpPr>
          <p:nvPr>
            <p:ph type="pic" sz="quarter" idx="16"/>
          </p:nvPr>
        </p:nvSpPr>
        <p:spPr>
          <a:xfrm>
            <a:off x="3754036" y="1717537"/>
            <a:ext cx="2286000" cy="1554480"/>
          </a:xfrm>
          <a:solidFill>
            <a:schemeClr val="accent6"/>
          </a:solidFill>
        </p:spPr>
        <p:txBody>
          <a:bodyPr rtlCol="0"/>
          <a:lstStyle/>
          <a:p>
            <a:pPr rtl="0"/>
            <a:r>
              <a:rPr lang="fr-FR" noProof="0"/>
              <a:t>Cliquez sur l'icône pour ajouter une image</a:t>
            </a:r>
          </a:p>
        </p:txBody>
      </p:sp>
      <p:sp>
        <p:nvSpPr>
          <p:cNvPr id="12" name="Espace réservé du texte 8">
            <a:extLst>
              <a:ext uri="{FF2B5EF4-FFF2-40B4-BE49-F238E27FC236}">
                <a16:creationId xmlns:a16="http://schemas.microsoft.com/office/drawing/2014/main" id="{035550F1-A852-48F3-9C1C-C64F3B8D4D7E}"/>
              </a:ext>
            </a:extLst>
          </p:cNvPr>
          <p:cNvSpPr>
            <a:spLocks noGrp="1"/>
          </p:cNvSpPr>
          <p:nvPr>
            <p:ph type="body" sz="quarter" idx="17" hasCustomPrompt="1"/>
          </p:nvPr>
        </p:nvSpPr>
        <p:spPr>
          <a:xfrm>
            <a:off x="3754036" y="3323409"/>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3" name="Espace réservé du texte 8">
            <a:extLst>
              <a:ext uri="{FF2B5EF4-FFF2-40B4-BE49-F238E27FC236}">
                <a16:creationId xmlns:a16="http://schemas.microsoft.com/office/drawing/2014/main" id="{D757D7CE-02BE-4D9B-A676-F2967D660EC0}"/>
              </a:ext>
            </a:extLst>
          </p:cNvPr>
          <p:cNvSpPr>
            <a:spLocks noGrp="1"/>
          </p:cNvSpPr>
          <p:nvPr>
            <p:ph type="body" sz="quarter" idx="18" hasCustomPrompt="1"/>
          </p:nvPr>
        </p:nvSpPr>
        <p:spPr>
          <a:xfrm>
            <a:off x="3754036" y="3611203"/>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4" name="Espace réservé d’image 6">
            <a:extLst>
              <a:ext uri="{FF2B5EF4-FFF2-40B4-BE49-F238E27FC236}">
                <a16:creationId xmlns:a16="http://schemas.microsoft.com/office/drawing/2014/main" id="{64C29CA7-3B83-4C84-8407-F05C8CA7084D}"/>
              </a:ext>
            </a:extLst>
          </p:cNvPr>
          <p:cNvSpPr>
            <a:spLocks noGrp="1"/>
          </p:cNvSpPr>
          <p:nvPr>
            <p:ph type="pic" sz="quarter" idx="19"/>
          </p:nvPr>
        </p:nvSpPr>
        <p:spPr>
          <a:xfrm>
            <a:off x="6172557" y="1717141"/>
            <a:ext cx="2286000" cy="1554480"/>
          </a:xfrm>
          <a:solidFill>
            <a:schemeClr val="accent6"/>
          </a:solidFill>
        </p:spPr>
        <p:txBody>
          <a:bodyPr rtlCol="0"/>
          <a:lstStyle/>
          <a:p>
            <a:pPr rtl="0"/>
            <a:r>
              <a:rPr lang="fr-FR" noProof="0"/>
              <a:t>Cliquez sur l'icône pour ajouter une image</a:t>
            </a:r>
          </a:p>
        </p:txBody>
      </p:sp>
      <p:sp>
        <p:nvSpPr>
          <p:cNvPr id="15" name="Espace réservé du texte 8">
            <a:extLst>
              <a:ext uri="{FF2B5EF4-FFF2-40B4-BE49-F238E27FC236}">
                <a16:creationId xmlns:a16="http://schemas.microsoft.com/office/drawing/2014/main" id="{62304448-704D-4C85-87B3-13204A597E05}"/>
              </a:ext>
            </a:extLst>
          </p:cNvPr>
          <p:cNvSpPr>
            <a:spLocks noGrp="1"/>
          </p:cNvSpPr>
          <p:nvPr>
            <p:ph type="body" sz="quarter" idx="20" hasCustomPrompt="1"/>
          </p:nvPr>
        </p:nvSpPr>
        <p:spPr>
          <a:xfrm>
            <a:off x="6172557"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6" name="Espace réservé du texte 8">
            <a:extLst>
              <a:ext uri="{FF2B5EF4-FFF2-40B4-BE49-F238E27FC236}">
                <a16:creationId xmlns:a16="http://schemas.microsoft.com/office/drawing/2014/main" id="{BB608A2D-D2B2-4E41-89DB-745BBE2D8B47}"/>
              </a:ext>
            </a:extLst>
          </p:cNvPr>
          <p:cNvSpPr>
            <a:spLocks noGrp="1"/>
          </p:cNvSpPr>
          <p:nvPr>
            <p:ph type="body" sz="quarter" idx="21" hasCustomPrompt="1"/>
          </p:nvPr>
        </p:nvSpPr>
        <p:spPr>
          <a:xfrm>
            <a:off x="6172557"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17" name="Espace réservé d’image 6">
            <a:extLst>
              <a:ext uri="{FF2B5EF4-FFF2-40B4-BE49-F238E27FC236}">
                <a16:creationId xmlns:a16="http://schemas.microsoft.com/office/drawing/2014/main" id="{B1A1DC22-0E05-43FC-8E91-0BE7AA25EEF8}"/>
              </a:ext>
            </a:extLst>
          </p:cNvPr>
          <p:cNvSpPr>
            <a:spLocks noGrp="1"/>
          </p:cNvSpPr>
          <p:nvPr>
            <p:ph type="pic" sz="quarter" idx="22"/>
          </p:nvPr>
        </p:nvSpPr>
        <p:spPr>
          <a:xfrm>
            <a:off x="8578378" y="1717141"/>
            <a:ext cx="2286000" cy="1554480"/>
          </a:xfrm>
          <a:solidFill>
            <a:schemeClr val="accent6"/>
          </a:solidFill>
        </p:spPr>
        <p:txBody>
          <a:bodyPr rtlCol="0"/>
          <a:lstStyle/>
          <a:p>
            <a:pPr rtl="0"/>
            <a:r>
              <a:rPr lang="fr-FR" noProof="0"/>
              <a:t>Cliquez sur l'icône pour ajouter une image</a:t>
            </a:r>
          </a:p>
        </p:txBody>
      </p:sp>
      <p:sp>
        <p:nvSpPr>
          <p:cNvPr id="18" name="Espace réservé du texte 8">
            <a:extLst>
              <a:ext uri="{FF2B5EF4-FFF2-40B4-BE49-F238E27FC236}">
                <a16:creationId xmlns:a16="http://schemas.microsoft.com/office/drawing/2014/main" id="{25676C67-0CCC-403A-9B15-B42740FCF064}"/>
              </a:ext>
            </a:extLst>
          </p:cNvPr>
          <p:cNvSpPr>
            <a:spLocks noGrp="1"/>
          </p:cNvSpPr>
          <p:nvPr>
            <p:ph type="body" sz="quarter" idx="23" hasCustomPrompt="1"/>
          </p:nvPr>
        </p:nvSpPr>
        <p:spPr>
          <a:xfrm>
            <a:off x="8578378" y="332301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19" name="Espace réservé du texte 8">
            <a:extLst>
              <a:ext uri="{FF2B5EF4-FFF2-40B4-BE49-F238E27FC236}">
                <a16:creationId xmlns:a16="http://schemas.microsoft.com/office/drawing/2014/main" id="{25CC45AB-977D-4580-9F1A-2E786542EE50}"/>
              </a:ext>
            </a:extLst>
          </p:cNvPr>
          <p:cNvSpPr>
            <a:spLocks noGrp="1"/>
          </p:cNvSpPr>
          <p:nvPr>
            <p:ph type="body" sz="quarter" idx="24" hasCustomPrompt="1"/>
          </p:nvPr>
        </p:nvSpPr>
        <p:spPr>
          <a:xfrm>
            <a:off x="8578378" y="361080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44" name="Espace réservé d’image 6">
            <a:extLst>
              <a:ext uri="{FF2B5EF4-FFF2-40B4-BE49-F238E27FC236}">
                <a16:creationId xmlns:a16="http://schemas.microsoft.com/office/drawing/2014/main" id="{27688D91-F8AA-4C0A-BF29-90F8FE202DAC}"/>
              </a:ext>
            </a:extLst>
          </p:cNvPr>
          <p:cNvSpPr>
            <a:spLocks noGrp="1"/>
          </p:cNvSpPr>
          <p:nvPr>
            <p:ph type="pic" sz="quarter" idx="25"/>
          </p:nvPr>
        </p:nvSpPr>
        <p:spPr>
          <a:xfrm>
            <a:off x="1325219" y="4131915"/>
            <a:ext cx="2286000" cy="1554480"/>
          </a:xfrm>
          <a:solidFill>
            <a:schemeClr val="accent6"/>
          </a:solidFill>
        </p:spPr>
        <p:txBody>
          <a:bodyPr rtlCol="0"/>
          <a:lstStyle/>
          <a:p>
            <a:pPr rtl="0"/>
            <a:r>
              <a:rPr lang="fr-FR" noProof="0"/>
              <a:t>Cliquez sur l'icône pour ajouter une image</a:t>
            </a:r>
          </a:p>
        </p:txBody>
      </p:sp>
      <p:sp>
        <p:nvSpPr>
          <p:cNvPr id="45" name="Espace réservé du texte 8">
            <a:extLst>
              <a:ext uri="{FF2B5EF4-FFF2-40B4-BE49-F238E27FC236}">
                <a16:creationId xmlns:a16="http://schemas.microsoft.com/office/drawing/2014/main" id="{D9AECBF7-0508-4905-9DF6-C0FF9D9ADA48}"/>
              </a:ext>
            </a:extLst>
          </p:cNvPr>
          <p:cNvSpPr>
            <a:spLocks noGrp="1"/>
          </p:cNvSpPr>
          <p:nvPr>
            <p:ph type="body" sz="quarter" idx="26" hasCustomPrompt="1"/>
          </p:nvPr>
        </p:nvSpPr>
        <p:spPr>
          <a:xfrm>
            <a:off x="1325219"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46" name="Espace réservé du texte 8">
            <a:extLst>
              <a:ext uri="{FF2B5EF4-FFF2-40B4-BE49-F238E27FC236}">
                <a16:creationId xmlns:a16="http://schemas.microsoft.com/office/drawing/2014/main" id="{A7F920A3-CA67-4CD0-A639-1CE803DE26F8}"/>
              </a:ext>
            </a:extLst>
          </p:cNvPr>
          <p:cNvSpPr>
            <a:spLocks noGrp="1"/>
          </p:cNvSpPr>
          <p:nvPr>
            <p:ph type="body" sz="quarter" idx="27" hasCustomPrompt="1"/>
          </p:nvPr>
        </p:nvSpPr>
        <p:spPr>
          <a:xfrm>
            <a:off x="1325219"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47" name="Espace réservé d’image 6">
            <a:extLst>
              <a:ext uri="{FF2B5EF4-FFF2-40B4-BE49-F238E27FC236}">
                <a16:creationId xmlns:a16="http://schemas.microsoft.com/office/drawing/2014/main" id="{463E2C69-9A20-4A90-8F45-4EE6CFD469B6}"/>
              </a:ext>
            </a:extLst>
          </p:cNvPr>
          <p:cNvSpPr>
            <a:spLocks noGrp="1"/>
          </p:cNvSpPr>
          <p:nvPr>
            <p:ph type="pic" sz="quarter" idx="28"/>
          </p:nvPr>
        </p:nvSpPr>
        <p:spPr>
          <a:xfrm>
            <a:off x="3743740" y="4132311"/>
            <a:ext cx="2286000" cy="1554480"/>
          </a:xfrm>
          <a:solidFill>
            <a:schemeClr val="accent6"/>
          </a:solidFill>
        </p:spPr>
        <p:txBody>
          <a:bodyPr rtlCol="0"/>
          <a:lstStyle/>
          <a:p>
            <a:pPr rtl="0"/>
            <a:r>
              <a:rPr lang="fr-FR" noProof="0"/>
              <a:t>Cliquez sur l'icône pour ajouter une image</a:t>
            </a:r>
          </a:p>
        </p:txBody>
      </p:sp>
      <p:sp>
        <p:nvSpPr>
          <p:cNvPr id="48" name="Espace réservé du texte 8">
            <a:extLst>
              <a:ext uri="{FF2B5EF4-FFF2-40B4-BE49-F238E27FC236}">
                <a16:creationId xmlns:a16="http://schemas.microsoft.com/office/drawing/2014/main" id="{D33409A7-C60B-4AD7-AFDF-23C2F042CECE}"/>
              </a:ext>
            </a:extLst>
          </p:cNvPr>
          <p:cNvSpPr>
            <a:spLocks noGrp="1"/>
          </p:cNvSpPr>
          <p:nvPr>
            <p:ph type="body" sz="quarter" idx="29" hasCustomPrompt="1"/>
          </p:nvPr>
        </p:nvSpPr>
        <p:spPr>
          <a:xfrm>
            <a:off x="3743740" y="5738183"/>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49" name="Espace réservé du texte 8">
            <a:extLst>
              <a:ext uri="{FF2B5EF4-FFF2-40B4-BE49-F238E27FC236}">
                <a16:creationId xmlns:a16="http://schemas.microsoft.com/office/drawing/2014/main" id="{4870155B-647D-44E9-AE54-24D2BB2404BF}"/>
              </a:ext>
            </a:extLst>
          </p:cNvPr>
          <p:cNvSpPr>
            <a:spLocks noGrp="1"/>
          </p:cNvSpPr>
          <p:nvPr>
            <p:ph type="body" sz="quarter" idx="30" hasCustomPrompt="1"/>
          </p:nvPr>
        </p:nvSpPr>
        <p:spPr>
          <a:xfrm>
            <a:off x="3743740" y="6025977"/>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50" name="Espace réservé d’image 6">
            <a:extLst>
              <a:ext uri="{FF2B5EF4-FFF2-40B4-BE49-F238E27FC236}">
                <a16:creationId xmlns:a16="http://schemas.microsoft.com/office/drawing/2014/main" id="{3876D40F-6DE8-45F1-B56E-986312109BAC}"/>
              </a:ext>
            </a:extLst>
          </p:cNvPr>
          <p:cNvSpPr>
            <a:spLocks noGrp="1"/>
          </p:cNvSpPr>
          <p:nvPr>
            <p:ph type="pic" sz="quarter" idx="31"/>
          </p:nvPr>
        </p:nvSpPr>
        <p:spPr>
          <a:xfrm>
            <a:off x="6162261" y="4131915"/>
            <a:ext cx="2286000" cy="1554480"/>
          </a:xfrm>
          <a:solidFill>
            <a:schemeClr val="accent6"/>
          </a:solidFill>
        </p:spPr>
        <p:txBody>
          <a:bodyPr rtlCol="0"/>
          <a:lstStyle/>
          <a:p>
            <a:pPr rtl="0"/>
            <a:r>
              <a:rPr lang="fr-FR" noProof="0"/>
              <a:t>Cliquez sur l'icône pour ajouter une image</a:t>
            </a:r>
          </a:p>
        </p:txBody>
      </p:sp>
      <p:sp>
        <p:nvSpPr>
          <p:cNvPr id="51" name="Espace réservé du texte 8">
            <a:extLst>
              <a:ext uri="{FF2B5EF4-FFF2-40B4-BE49-F238E27FC236}">
                <a16:creationId xmlns:a16="http://schemas.microsoft.com/office/drawing/2014/main" id="{D0A39ABE-EF7B-477F-A346-C5CDA9F5D63A}"/>
              </a:ext>
            </a:extLst>
          </p:cNvPr>
          <p:cNvSpPr>
            <a:spLocks noGrp="1"/>
          </p:cNvSpPr>
          <p:nvPr>
            <p:ph type="body" sz="quarter" idx="32" hasCustomPrompt="1"/>
          </p:nvPr>
        </p:nvSpPr>
        <p:spPr>
          <a:xfrm>
            <a:off x="6162261"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52" name="Espace réservé du texte 8">
            <a:extLst>
              <a:ext uri="{FF2B5EF4-FFF2-40B4-BE49-F238E27FC236}">
                <a16:creationId xmlns:a16="http://schemas.microsoft.com/office/drawing/2014/main" id="{7787A6CA-4AF6-46F5-BA39-50F328D9A86E}"/>
              </a:ext>
            </a:extLst>
          </p:cNvPr>
          <p:cNvSpPr>
            <a:spLocks noGrp="1"/>
          </p:cNvSpPr>
          <p:nvPr>
            <p:ph type="body" sz="quarter" idx="33" hasCustomPrompt="1"/>
          </p:nvPr>
        </p:nvSpPr>
        <p:spPr>
          <a:xfrm>
            <a:off x="6162261"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53" name="Espace réservé d’image 6">
            <a:extLst>
              <a:ext uri="{FF2B5EF4-FFF2-40B4-BE49-F238E27FC236}">
                <a16:creationId xmlns:a16="http://schemas.microsoft.com/office/drawing/2014/main" id="{EC171A7C-639D-47C1-A626-7E4772629B28}"/>
              </a:ext>
            </a:extLst>
          </p:cNvPr>
          <p:cNvSpPr>
            <a:spLocks noGrp="1"/>
          </p:cNvSpPr>
          <p:nvPr>
            <p:ph type="pic" sz="quarter" idx="34"/>
          </p:nvPr>
        </p:nvSpPr>
        <p:spPr>
          <a:xfrm>
            <a:off x="8580782" y="4131915"/>
            <a:ext cx="2286000" cy="1554480"/>
          </a:xfrm>
          <a:solidFill>
            <a:schemeClr val="accent6"/>
          </a:solidFill>
        </p:spPr>
        <p:txBody>
          <a:bodyPr rtlCol="0"/>
          <a:lstStyle/>
          <a:p>
            <a:pPr rtl="0"/>
            <a:r>
              <a:rPr lang="fr-FR" noProof="0"/>
              <a:t>Cliquez sur l'icône pour ajouter une image</a:t>
            </a:r>
          </a:p>
        </p:txBody>
      </p:sp>
      <p:sp>
        <p:nvSpPr>
          <p:cNvPr id="54" name="Espace réservé du texte 8">
            <a:extLst>
              <a:ext uri="{FF2B5EF4-FFF2-40B4-BE49-F238E27FC236}">
                <a16:creationId xmlns:a16="http://schemas.microsoft.com/office/drawing/2014/main" id="{674313BD-D2AD-4F0E-96FE-469C176818BD}"/>
              </a:ext>
            </a:extLst>
          </p:cNvPr>
          <p:cNvSpPr>
            <a:spLocks noGrp="1"/>
          </p:cNvSpPr>
          <p:nvPr>
            <p:ph type="body" sz="quarter" idx="35" hasCustomPrompt="1"/>
          </p:nvPr>
        </p:nvSpPr>
        <p:spPr>
          <a:xfrm>
            <a:off x="8580782" y="5737787"/>
            <a:ext cx="2286000" cy="274320"/>
          </a:xfrm>
        </p:spPr>
        <p:txBody>
          <a:bodyPr rtlCol="0" anchor="ctr" anchorCtr="0">
            <a:noAutofit/>
          </a:bodyPr>
          <a:lstStyle>
            <a:lvl1pPr marL="0" indent="0" algn="ctr">
              <a:buNone/>
              <a:defRPr sz="1400">
                <a:latin typeface="+mj-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Nom</a:t>
            </a:r>
          </a:p>
        </p:txBody>
      </p:sp>
      <p:sp>
        <p:nvSpPr>
          <p:cNvPr id="55" name="Espace réservé du texte 8">
            <a:extLst>
              <a:ext uri="{FF2B5EF4-FFF2-40B4-BE49-F238E27FC236}">
                <a16:creationId xmlns:a16="http://schemas.microsoft.com/office/drawing/2014/main" id="{7141AE4E-36D0-4176-9FCB-E5803788939E}"/>
              </a:ext>
            </a:extLst>
          </p:cNvPr>
          <p:cNvSpPr>
            <a:spLocks noGrp="1"/>
          </p:cNvSpPr>
          <p:nvPr>
            <p:ph type="body" sz="quarter" idx="36" hasCustomPrompt="1"/>
          </p:nvPr>
        </p:nvSpPr>
        <p:spPr>
          <a:xfrm>
            <a:off x="8580782" y="6025581"/>
            <a:ext cx="2286000" cy="274320"/>
          </a:xfrm>
        </p:spPr>
        <p:txBody>
          <a:bodyPr rtlCol="0">
            <a:noAutofit/>
          </a:bodyPr>
          <a:lstStyle>
            <a:lvl1pPr marL="0" indent="0" algn="ctr">
              <a:buNone/>
              <a:defRPr sz="1200">
                <a:latin typeface="+mn-lt"/>
              </a:defRPr>
            </a:lvl1pPr>
            <a:lvl2pPr marL="457200" indent="0">
              <a:buNone/>
              <a:defRPr sz="1400">
                <a:latin typeface="+mj-lt"/>
              </a:defRPr>
            </a:lvl2pPr>
            <a:lvl3pPr marL="914400" indent="0">
              <a:buNone/>
              <a:defRPr sz="1400">
                <a:latin typeface="+mj-lt"/>
              </a:defRPr>
            </a:lvl3pPr>
            <a:lvl4pPr marL="1371600" indent="0">
              <a:buNone/>
              <a:defRPr sz="1400">
                <a:latin typeface="+mj-lt"/>
              </a:defRPr>
            </a:lvl4pPr>
            <a:lvl5pPr marL="1828800" indent="0">
              <a:buNone/>
              <a:defRPr sz="1400">
                <a:latin typeface="+mj-lt"/>
              </a:defRPr>
            </a:lvl5pPr>
          </a:lstStyle>
          <a:p>
            <a:pPr lvl="0" rtl="0"/>
            <a:r>
              <a:rPr lang="fr-FR" noProof="0"/>
              <a:t>Titre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a:t>2024</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a:t>Soins infirmiers aux patients diabétiques</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5074016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nanc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p:txBody>
          <a:bodyPr rtlCol="0"/>
          <a:lstStyle>
            <a:lvl1pPr algn="ctr">
              <a:defRPr/>
            </a:lvl1pPr>
          </a:lstStyle>
          <a:p>
            <a:pPr rtl="0"/>
            <a:r>
              <a:rPr lang="fr-FR" noProof="0"/>
              <a:t>Modifiez le style du titre</a:t>
            </a:r>
          </a:p>
        </p:txBody>
      </p:sp>
      <p:sp>
        <p:nvSpPr>
          <p:cNvPr id="14" name="Espace réservé du contenu 13">
            <a:extLst>
              <a:ext uri="{FF2B5EF4-FFF2-40B4-BE49-F238E27FC236}">
                <a16:creationId xmlns:a16="http://schemas.microsoft.com/office/drawing/2014/main" id="{01F6AC7C-4EFC-4C76-8784-963130151FD5}"/>
              </a:ext>
            </a:extLst>
          </p:cNvPr>
          <p:cNvSpPr>
            <a:spLocks noGrp="1"/>
          </p:cNvSpPr>
          <p:nvPr>
            <p:ph sz="quarter" idx="28" hasCustomPrompt="1"/>
          </p:nvPr>
        </p:nvSpPr>
        <p:spPr>
          <a:xfrm>
            <a:off x="1137509" y="1859777"/>
            <a:ext cx="1819656" cy="1517904"/>
          </a:xfrm>
        </p:spPr>
        <p:txBody>
          <a:bodyPr rtlCol="0" anchor="ctr">
            <a:normAutofit/>
          </a:bodyPr>
          <a:lstStyle>
            <a:lvl1pPr marL="0" indent="0" algn="ctr">
              <a:buNone/>
              <a:defRPr sz="1800"/>
            </a:lvl1pPr>
          </a:lstStyle>
          <a:p>
            <a:pPr lvl="0" rtl="0"/>
            <a:r>
              <a:rPr lang="fr-FR" noProof="0"/>
              <a:t>Ajouter du contenu</a:t>
            </a:r>
          </a:p>
        </p:txBody>
      </p:sp>
      <p:sp>
        <p:nvSpPr>
          <p:cNvPr id="8" name="Espace réservé du texte 7">
            <a:extLst>
              <a:ext uri="{FF2B5EF4-FFF2-40B4-BE49-F238E27FC236}">
                <a16:creationId xmlns:a16="http://schemas.microsoft.com/office/drawing/2014/main" id="{02AED95B-59A7-4359-BD74-24F920F7153F}"/>
              </a:ext>
            </a:extLst>
          </p:cNvPr>
          <p:cNvSpPr>
            <a:spLocks noGrp="1"/>
          </p:cNvSpPr>
          <p:nvPr>
            <p:ph type="body" sz="quarter" idx="13" hasCustomPrompt="1"/>
          </p:nvPr>
        </p:nvSpPr>
        <p:spPr>
          <a:xfrm>
            <a:off x="1018637"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9" name="Espace réservé du texte 7">
            <a:extLst>
              <a:ext uri="{FF2B5EF4-FFF2-40B4-BE49-F238E27FC236}">
                <a16:creationId xmlns:a16="http://schemas.microsoft.com/office/drawing/2014/main" id="{286DAE13-A93D-453A-8164-3F1E97F8F24B}"/>
              </a:ext>
            </a:extLst>
          </p:cNvPr>
          <p:cNvSpPr>
            <a:spLocks noGrp="1"/>
          </p:cNvSpPr>
          <p:nvPr>
            <p:ph type="body" sz="quarter" idx="14" hasCustomPrompt="1"/>
          </p:nvPr>
        </p:nvSpPr>
        <p:spPr>
          <a:xfrm>
            <a:off x="1034480"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10" name="Espace réservé du texte 7">
            <a:extLst>
              <a:ext uri="{FF2B5EF4-FFF2-40B4-BE49-F238E27FC236}">
                <a16:creationId xmlns:a16="http://schemas.microsoft.com/office/drawing/2014/main" id="{1FD2C3F4-5FD0-4B09-A5D5-7365D61084F0}"/>
              </a:ext>
            </a:extLst>
          </p:cNvPr>
          <p:cNvSpPr>
            <a:spLocks noGrp="1"/>
          </p:cNvSpPr>
          <p:nvPr>
            <p:ph type="body" sz="quarter" idx="15" hasCustomPrompt="1"/>
          </p:nvPr>
        </p:nvSpPr>
        <p:spPr>
          <a:xfrm>
            <a:off x="1034480"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Description de la section</a:t>
            </a:r>
          </a:p>
        </p:txBody>
      </p:sp>
      <p:sp>
        <p:nvSpPr>
          <p:cNvPr id="28" name="Espace réservé du contenu 13">
            <a:extLst>
              <a:ext uri="{FF2B5EF4-FFF2-40B4-BE49-F238E27FC236}">
                <a16:creationId xmlns:a16="http://schemas.microsoft.com/office/drawing/2014/main" id="{7BF6ABBB-7B41-4F0C-8416-9C72862D93CB}"/>
              </a:ext>
            </a:extLst>
          </p:cNvPr>
          <p:cNvSpPr>
            <a:spLocks noGrp="1"/>
          </p:cNvSpPr>
          <p:nvPr>
            <p:ph sz="quarter" idx="29" hasCustomPrompt="1"/>
          </p:nvPr>
        </p:nvSpPr>
        <p:spPr>
          <a:xfrm>
            <a:off x="3859487" y="1859777"/>
            <a:ext cx="1819656" cy="1517904"/>
          </a:xfrm>
        </p:spPr>
        <p:txBody>
          <a:bodyPr rtlCol="0" anchor="ctr">
            <a:normAutofit/>
          </a:bodyPr>
          <a:lstStyle>
            <a:lvl1pPr marL="0" indent="0" algn="ctr">
              <a:buNone/>
              <a:defRPr sz="1800"/>
            </a:lvl1pPr>
          </a:lstStyle>
          <a:p>
            <a:pPr lvl="0" rtl="0"/>
            <a:r>
              <a:rPr lang="fr-FR" noProof="0"/>
              <a:t>Ajouter du contenu</a:t>
            </a:r>
          </a:p>
        </p:txBody>
      </p:sp>
      <p:sp>
        <p:nvSpPr>
          <p:cNvPr id="30" name="Espace réservé du texte 7">
            <a:extLst>
              <a:ext uri="{FF2B5EF4-FFF2-40B4-BE49-F238E27FC236}">
                <a16:creationId xmlns:a16="http://schemas.microsoft.com/office/drawing/2014/main" id="{E1B58033-4461-43F1-8E7C-C6E5988BDE88}"/>
              </a:ext>
            </a:extLst>
          </p:cNvPr>
          <p:cNvSpPr>
            <a:spLocks noGrp="1"/>
          </p:cNvSpPr>
          <p:nvPr>
            <p:ph type="body" sz="quarter" idx="17" hasCustomPrompt="1"/>
          </p:nvPr>
        </p:nvSpPr>
        <p:spPr>
          <a:xfrm>
            <a:off x="3740615"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1" name="Espace réservé du texte 7">
            <a:extLst>
              <a:ext uri="{FF2B5EF4-FFF2-40B4-BE49-F238E27FC236}">
                <a16:creationId xmlns:a16="http://schemas.microsoft.com/office/drawing/2014/main" id="{80CE999C-FC94-4BF1-BBCE-0A3A9340971B}"/>
              </a:ext>
            </a:extLst>
          </p:cNvPr>
          <p:cNvSpPr>
            <a:spLocks noGrp="1"/>
          </p:cNvSpPr>
          <p:nvPr>
            <p:ph type="body" sz="quarter" idx="18" hasCustomPrompt="1"/>
          </p:nvPr>
        </p:nvSpPr>
        <p:spPr>
          <a:xfrm>
            <a:off x="375645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2" name="Espace réservé du texte 7">
            <a:extLst>
              <a:ext uri="{FF2B5EF4-FFF2-40B4-BE49-F238E27FC236}">
                <a16:creationId xmlns:a16="http://schemas.microsoft.com/office/drawing/2014/main" id="{6AFDE949-FC25-431E-8298-75F5A7B83A16}"/>
              </a:ext>
            </a:extLst>
          </p:cNvPr>
          <p:cNvSpPr>
            <a:spLocks noGrp="1"/>
          </p:cNvSpPr>
          <p:nvPr>
            <p:ph type="body" sz="quarter" idx="19" hasCustomPrompt="1"/>
          </p:nvPr>
        </p:nvSpPr>
        <p:spPr>
          <a:xfrm>
            <a:off x="375645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Description de la section</a:t>
            </a:r>
          </a:p>
        </p:txBody>
      </p:sp>
      <p:sp>
        <p:nvSpPr>
          <p:cNvPr id="29" name="Espace réservé du contenu 13">
            <a:extLst>
              <a:ext uri="{FF2B5EF4-FFF2-40B4-BE49-F238E27FC236}">
                <a16:creationId xmlns:a16="http://schemas.microsoft.com/office/drawing/2014/main" id="{426B07AE-648A-4C6E-8FE4-B8C6D4A1B42E}"/>
              </a:ext>
            </a:extLst>
          </p:cNvPr>
          <p:cNvSpPr>
            <a:spLocks noGrp="1"/>
          </p:cNvSpPr>
          <p:nvPr>
            <p:ph sz="quarter" idx="30" hasCustomPrompt="1"/>
          </p:nvPr>
        </p:nvSpPr>
        <p:spPr>
          <a:xfrm>
            <a:off x="6549780" y="1859777"/>
            <a:ext cx="1819656" cy="1517904"/>
          </a:xfrm>
        </p:spPr>
        <p:txBody>
          <a:bodyPr rtlCol="0" anchor="ctr">
            <a:normAutofit/>
          </a:bodyPr>
          <a:lstStyle>
            <a:lvl1pPr marL="0" indent="0" algn="ctr">
              <a:buNone/>
              <a:defRPr sz="1800"/>
            </a:lvl1pPr>
          </a:lstStyle>
          <a:p>
            <a:pPr lvl="0" rtl="0"/>
            <a:r>
              <a:rPr lang="fr-FR" noProof="0"/>
              <a:t>Ajouter du contenu</a:t>
            </a:r>
          </a:p>
        </p:txBody>
      </p:sp>
      <p:sp>
        <p:nvSpPr>
          <p:cNvPr id="34" name="Espace réservé du texte 7">
            <a:extLst>
              <a:ext uri="{FF2B5EF4-FFF2-40B4-BE49-F238E27FC236}">
                <a16:creationId xmlns:a16="http://schemas.microsoft.com/office/drawing/2014/main" id="{BAB49F71-4118-47B2-B571-8DC9A3E94024}"/>
              </a:ext>
            </a:extLst>
          </p:cNvPr>
          <p:cNvSpPr>
            <a:spLocks noGrp="1"/>
          </p:cNvSpPr>
          <p:nvPr>
            <p:ph type="body" sz="quarter" idx="21" hasCustomPrompt="1"/>
          </p:nvPr>
        </p:nvSpPr>
        <p:spPr>
          <a:xfrm>
            <a:off x="6430908"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5" name="Espace réservé du texte 7">
            <a:extLst>
              <a:ext uri="{FF2B5EF4-FFF2-40B4-BE49-F238E27FC236}">
                <a16:creationId xmlns:a16="http://schemas.microsoft.com/office/drawing/2014/main" id="{E6D674D8-A1E4-4A7E-929B-32FBA30823A3}"/>
              </a:ext>
            </a:extLst>
          </p:cNvPr>
          <p:cNvSpPr>
            <a:spLocks noGrp="1"/>
          </p:cNvSpPr>
          <p:nvPr>
            <p:ph type="body" sz="quarter" idx="22" hasCustomPrompt="1"/>
          </p:nvPr>
        </p:nvSpPr>
        <p:spPr>
          <a:xfrm>
            <a:off x="6430908"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6" name="Espace réservé du texte 7">
            <a:extLst>
              <a:ext uri="{FF2B5EF4-FFF2-40B4-BE49-F238E27FC236}">
                <a16:creationId xmlns:a16="http://schemas.microsoft.com/office/drawing/2014/main" id="{18E1E8CE-0AA4-4E2F-8DD0-006946935ADA}"/>
              </a:ext>
            </a:extLst>
          </p:cNvPr>
          <p:cNvSpPr>
            <a:spLocks noGrp="1"/>
          </p:cNvSpPr>
          <p:nvPr>
            <p:ph type="body" sz="quarter" idx="23" hasCustomPrompt="1"/>
          </p:nvPr>
        </p:nvSpPr>
        <p:spPr>
          <a:xfrm>
            <a:off x="6430908"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Description de la section</a:t>
            </a:r>
          </a:p>
        </p:txBody>
      </p:sp>
      <p:sp>
        <p:nvSpPr>
          <p:cNvPr id="42" name="Espace réservé du contenu 13">
            <a:extLst>
              <a:ext uri="{FF2B5EF4-FFF2-40B4-BE49-F238E27FC236}">
                <a16:creationId xmlns:a16="http://schemas.microsoft.com/office/drawing/2014/main" id="{0C1E203C-1E7A-4194-97B0-B477E6F37235}"/>
              </a:ext>
            </a:extLst>
          </p:cNvPr>
          <p:cNvSpPr>
            <a:spLocks noGrp="1"/>
          </p:cNvSpPr>
          <p:nvPr>
            <p:ph sz="quarter" idx="31" hasCustomPrompt="1"/>
          </p:nvPr>
        </p:nvSpPr>
        <p:spPr>
          <a:xfrm>
            <a:off x="9264601" y="1859777"/>
            <a:ext cx="1819656" cy="1517904"/>
          </a:xfrm>
        </p:spPr>
        <p:txBody>
          <a:bodyPr rtlCol="0" anchor="ctr">
            <a:normAutofit/>
          </a:bodyPr>
          <a:lstStyle>
            <a:lvl1pPr marL="0" indent="0" algn="ctr">
              <a:buNone/>
              <a:defRPr sz="1800"/>
            </a:lvl1pPr>
          </a:lstStyle>
          <a:p>
            <a:pPr lvl="0" rtl="0"/>
            <a:r>
              <a:rPr lang="fr-FR" noProof="0"/>
              <a:t>Ajouter du contenu</a:t>
            </a:r>
          </a:p>
        </p:txBody>
      </p:sp>
      <p:sp>
        <p:nvSpPr>
          <p:cNvPr id="38" name="Espace réservé du texte 7">
            <a:extLst>
              <a:ext uri="{FF2B5EF4-FFF2-40B4-BE49-F238E27FC236}">
                <a16:creationId xmlns:a16="http://schemas.microsoft.com/office/drawing/2014/main" id="{C03A45F5-F36F-429B-9C83-90B1DB716F22}"/>
              </a:ext>
            </a:extLst>
          </p:cNvPr>
          <p:cNvSpPr>
            <a:spLocks noGrp="1"/>
          </p:cNvSpPr>
          <p:nvPr>
            <p:ph type="body" sz="quarter" idx="25" hasCustomPrompt="1"/>
          </p:nvPr>
        </p:nvSpPr>
        <p:spPr>
          <a:xfrm>
            <a:off x="9145729" y="3444752"/>
            <a:ext cx="2057400" cy="640080"/>
          </a:xfrm>
        </p:spPr>
        <p:txBody>
          <a:bodyPr rtlCol="0">
            <a:noAutofit/>
          </a:bodyPr>
          <a:lstStyle>
            <a:lvl1pPr marL="0" indent="0" algn="ctr">
              <a:buNone/>
              <a:defRPr sz="2000">
                <a:solidFill>
                  <a:schemeClr val="accent4"/>
                </a:solidFill>
                <a:latin typeface="+mj-lt"/>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39" name="Espace réservé du texte 7">
            <a:extLst>
              <a:ext uri="{FF2B5EF4-FFF2-40B4-BE49-F238E27FC236}">
                <a16:creationId xmlns:a16="http://schemas.microsoft.com/office/drawing/2014/main" id="{6A7CD68A-F84C-4F36-A46D-DB7BA329AB0B}"/>
              </a:ext>
            </a:extLst>
          </p:cNvPr>
          <p:cNvSpPr>
            <a:spLocks noGrp="1"/>
          </p:cNvSpPr>
          <p:nvPr>
            <p:ph type="body" sz="quarter" idx="26" hasCustomPrompt="1"/>
          </p:nvPr>
        </p:nvSpPr>
        <p:spPr>
          <a:xfrm>
            <a:off x="9145729" y="4110604"/>
            <a:ext cx="2057400" cy="365760"/>
          </a:xfrm>
        </p:spPr>
        <p:txBody>
          <a:bodyPr rtlCol="0">
            <a:noAutofit/>
          </a:bodyPr>
          <a:lstStyle>
            <a:lvl1pPr marL="0" indent="0" algn="ctr">
              <a:buNone/>
              <a:defRPr sz="1600" b="1"/>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Titre de la section</a:t>
            </a:r>
          </a:p>
        </p:txBody>
      </p:sp>
      <p:sp>
        <p:nvSpPr>
          <p:cNvPr id="40" name="Espace réservé du texte 7">
            <a:extLst>
              <a:ext uri="{FF2B5EF4-FFF2-40B4-BE49-F238E27FC236}">
                <a16:creationId xmlns:a16="http://schemas.microsoft.com/office/drawing/2014/main" id="{E67019EA-0584-46F5-BDB3-D2B3C717B019}"/>
              </a:ext>
            </a:extLst>
          </p:cNvPr>
          <p:cNvSpPr>
            <a:spLocks noGrp="1"/>
          </p:cNvSpPr>
          <p:nvPr>
            <p:ph type="body" sz="quarter" idx="27" hasCustomPrompt="1"/>
          </p:nvPr>
        </p:nvSpPr>
        <p:spPr>
          <a:xfrm>
            <a:off x="9145729" y="4483110"/>
            <a:ext cx="2057400" cy="914400"/>
          </a:xfrm>
        </p:spPr>
        <p:txBody>
          <a:bodyPr rtlCol="0">
            <a:noAutofit/>
          </a:bodyPr>
          <a:lstStyle>
            <a:lvl1pPr marL="0" indent="0" algn="ctr">
              <a:buNone/>
              <a:defRPr sz="1400"/>
            </a:lvl1pPr>
            <a:lvl2pPr marL="457200" indent="0">
              <a:buNone/>
              <a:defRPr sz="2000"/>
            </a:lvl2pPr>
            <a:lvl3pPr marL="914400" indent="0">
              <a:buNone/>
              <a:defRPr sz="2000"/>
            </a:lvl3pPr>
            <a:lvl4pPr marL="1371600" indent="0">
              <a:buNone/>
              <a:defRPr sz="2000"/>
            </a:lvl4pPr>
            <a:lvl5pPr marL="1828800" indent="0">
              <a:buNone/>
              <a:defRPr sz="2000"/>
            </a:lvl5pPr>
          </a:lstStyle>
          <a:p>
            <a:pPr lvl="0" rtl="0"/>
            <a:r>
              <a:rPr lang="fr-FR" noProof="0"/>
              <a:t>Description de la section</a:t>
            </a:r>
          </a:p>
        </p:txBody>
      </p:sp>
      <p:sp>
        <p:nvSpPr>
          <p:cNvPr id="3" name="Rectangle 2">
            <a:extLst>
              <a:ext uri="{FF2B5EF4-FFF2-40B4-BE49-F238E27FC236}">
                <a16:creationId xmlns:a16="http://schemas.microsoft.com/office/drawing/2014/main" id="{38EA36FF-A158-49B3-9C17-39C94920B271}"/>
              </a:ext>
              <a:ext uri="{C183D7F6-B498-43B3-948B-1728B52AA6E4}">
                <adec:decorative xmlns:adec="http://schemas.microsoft.com/office/drawing/2017/decorative" val="1"/>
              </a:ext>
            </a:extLst>
          </p:cNvPr>
          <p:cNvSpPr/>
          <p:nvPr userDrawn="1"/>
        </p:nvSpPr>
        <p:spPr>
          <a:xfrm>
            <a:off x="858617" y="179270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7" name="Rectangle 6">
            <a:extLst>
              <a:ext uri="{FF2B5EF4-FFF2-40B4-BE49-F238E27FC236}">
                <a16:creationId xmlns:a16="http://schemas.microsoft.com/office/drawing/2014/main" id="{1FF42D5D-9DBF-475A-BC06-666D080D3137}"/>
              </a:ext>
              <a:ext uri="{C183D7F6-B498-43B3-948B-1728B52AA6E4}">
                <adec:decorative xmlns:adec="http://schemas.microsoft.com/office/drawing/2017/decorative" val="1"/>
              </a:ext>
            </a:extLst>
          </p:cNvPr>
          <p:cNvSpPr/>
          <p:nvPr userDrawn="1"/>
        </p:nvSpPr>
        <p:spPr>
          <a:xfrm>
            <a:off x="3580595" y="1800726"/>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1" name="Rectangle 10">
            <a:extLst>
              <a:ext uri="{FF2B5EF4-FFF2-40B4-BE49-F238E27FC236}">
                <a16:creationId xmlns:a16="http://schemas.microsoft.com/office/drawing/2014/main" id="{A6AEDC3F-C3D2-4184-860D-65645BBD6E87}"/>
              </a:ext>
              <a:ext uri="{C183D7F6-B498-43B3-948B-1728B52AA6E4}">
                <adec:decorative xmlns:adec="http://schemas.microsoft.com/office/drawing/2017/decorative" val="1"/>
              </a:ext>
            </a:extLst>
          </p:cNvPr>
          <p:cNvSpPr/>
          <p:nvPr userDrawn="1"/>
        </p:nvSpPr>
        <p:spPr>
          <a:xfrm>
            <a:off x="6270888" y="180072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2" name="Rectangle 11">
            <a:extLst>
              <a:ext uri="{FF2B5EF4-FFF2-40B4-BE49-F238E27FC236}">
                <a16:creationId xmlns:a16="http://schemas.microsoft.com/office/drawing/2014/main" id="{5C227352-6F71-4914-9AB1-AB4448667EE9}"/>
              </a:ext>
              <a:ext uri="{C183D7F6-B498-43B3-948B-1728B52AA6E4}">
                <adec:decorative xmlns:adec="http://schemas.microsoft.com/office/drawing/2017/decorative" val="1"/>
              </a:ext>
            </a:extLst>
          </p:cNvPr>
          <p:cNvSpPr/>
          <p:nvPr userDrawn="1"/>
        </p:nvSpPr>
        <p:spPr>
          <a:xfrm>
            <a:off x="8985709" y="1820775"/>
            <a:ext cx="2377440" cy="3814011"/>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2024</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Soins infirmiers aux patients diabétiques</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422894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À propo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C593254-CE4F-4114-A997-06CBC039F22F}"/>
              </a:ext>
              <a:ext uri="{C183D7F6-B498-43B3-948B-1728B52AA6E4}">
                <adec:decorative xmlns:adec="http://schemas.microsoft.com/office/drawing/2017/decorative" val="1"/>
              </a:ext>
            </a:extLst>
          </p:cNvPr>
          <p:cNvSpPr/>
          <p:nvPr userDrawn="1"/>
        </p:nvSpPr>
        <p:spPr>
          <a:xfrm>
            <a:off x="0"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a:xfrm>
            <a:off x="3581400" y="365125"/>
            <a:ext cx="7287768" cy="1325563"/>
          </a:xfrm>
        </p:spPr>
        <p:txBody>
          <a:bodyPr rtlCol="0"/>
          <a:lstStyle>
            <a:lvl1pPr algn="l">
              <a:defRPr>
                <a:solidFill>
                  <a:schemeClr val="tx1">
                    <a:lumMod val="50000"/>
                    <a:lumOff val="50000"/>
                  </a:schemeClr>
                </a:solidFill>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5E7DBF41-B4A1-4B29-B32C-DDF5058C1239}"/>
              </a:ext>
            </a:extLst>
          </p:cNvPr>
          <p:cNvSpPr>
            <a:spLocks noGrp="1"/>
          </p:cNvSpPr>
          <p:nvPr>
            <p:ph type="pic" sz="quarter" idx="13"/>
          </p:nvPr>
        </p:nvSpPr>
        <p:spPr>
          <a:xfrm>
            <a:off x="1524000" y="1941230"/>
            <a:ext cx="9144000" cy="2286000"/>
          </a:xfrm>
          <a:solidFill>
            <a:schemeClr val="accent6"/>
          </a:solidFill>
        </p:spPr>
        <p:txBody>
          <a:bodyPr rtlCol="0"/>
          <a:lstStyle/>
          <a:p>
            <a:pPr rtl="0"/>
            <a:r>
              <a:rPr lang="fr-FR" noProof="0"/>
              <a:t>Cliquez sur l'icône pour ajouter une image</a:t>
            </a:r>
          </a:p>
        </p:txBody>
      </p:sp>
      <p:sp>
        <p:nvSpPr>
          <p:cNvPr id="9" name="Espace réservé du texte 8">
            <a:extLst>
              <a:ext uri="{FF2B5EF4-FFF2-40B4-BE49-F238E27FC236}">
                <a16:creationId xmlns:a16="http://schemas.microsoft.com/office/drawing/2014/main" id="{E442D9A9-D2E2-42FD-945D-1EF6DC43511C}"/>
              </a:ext>
            </a:extLst>
          </p:cNvPr>
          <p:cNvSpPr>
            <a:spLocks noGrp="1"/>
          </p:cNvSpPr>
          <p:nvPr>
            <p:ph type="body" sz="quarter" idx="14" hasCustomPrompt="1"/>
          </p:nvPr>
        </p:nvSpPr>
        <p:spPr>
          <a:xfrm>
            <a:off x="3584448" y="4407408"/>
            <a:ext cx="7287768" cy="1371600"/>
          </a:xfrm>
        </p:spPr>
        <p:txBody>
          <a:bodyPr rtlCol="0">
            <a:noAutofit/>
          </a:bodyPr>
          <a:lstStyle>
            <a:lvl1pPr marL="0" indent="0" algn="l">
              <a:lnSpc>
                <a:spcPct val="150000"/>
              </a:lnSpc>
              <a:spcBef>
                <a:spcPts val="0"/>
              </a:spcBef>
              <a:buNone/>
              <a:defRPr sz="1600">
                <a:solidFill>
                  <a:schemeClr val="tx1">
                    <a:lumMod val="65000"/>
                    <a:lumOff val="35000"/>
                  </a:schemeClr>
                </a:solidFill>
              </a:defRPr>
            </a:lvl1pPr>
            <a:lvl2pPr marL="457200" indent="0" algn="ctr">
              <a:lnSpc>
                <a:spcPts val="2200"/>
              </a:lnSpc>
              <a:spcBef>
                <a:spcPts val="0"/>
              </a:spcBef>
              <a:buNone/>
              <a:defRPr sz="1600">
                <a:solidFill>
                  <a:schemeClr val="tx1">
                    <a:lumMod val="65000"/>
                    <a:lumOff val="35000"/>
                  </a:schemeClr>
                </a:solidFill>
              </a:defRPr>
            </a:lvl2pPr>
            <a:lvl3pPr marL="914400" indent="0" algn="ctr">
              <a:lnSpc>
                <a:spcPts val="2200"/>
              </a:lnSpc>
              <a:spcBef>
                <a:spcPts val="0"/>
              </a:spcBef>
              <a:buNone/>
              <a:defRPr sz="1600">
                <a:solidFill>
                  <a:schemeClr val="tx1">
                    <a:lumMod val="65000"/>
                    <a:lumOff val="35000"/>
                  </a:schemeClr>
                </a:solidFill>
              </a:defRPr>
            </a:lvl3pPr>
            <a:lvl4pPr marL="1371600" indent="0" algn="ctr">
              <a:lnSpc>
                <a:spcPts val="2200"/>
              </a:lnSpc>
              <a:spcBef>
                <a:spcPts val="0"/>
              </a:spcBef>
              <a:buNone/>
              <a:defRPr sz="1600">
                <a:solidFill>
                  <a:schemeClr val="tx1">
                    <a:lumMod val="65000"/>
                    <a:lumOff val="35000"/>
                  </a:schemeClr>
                </a:solidFill>
              </a:defRPr>
            </a:lvl4pPr>
            <a:lvl5pPr marL="1828800" indent="0" algn="ctr">
              <a:lnSpc>
                <a:spcPts val="2200"/>
              </a:lnSpc>
              <a:spcBef>
                <a:spcPts val="0"/>
              </a:spcBef>
              <a:buNone/>
              <a:defRPr sz="1600">
                <a:solidFill>
                  <a:schemeClr val="tx1">
                    <a:lumMod val="65000"/>
                    <a:lumOff val="35000"/>
                  </a:schemeClr>
                </a:solidFill>
              </a:defRPr>
            </a:lvl5pPr>
          </a:lstStyle>
          <a:p>
            <a:pPr lvl="0" rtl="0"/>
            <a:r>
              <a:rPr lang="fr-FR" noProof="0"/>
              <a:t>Modifiez les styles du texte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a:t>2024</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a:t>Soins infirmiers aux patients diabétiques</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5390676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ésumé">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rtlCol="0"/>
          <a:lstStyle>
            <a:lvl1pPr>
              <a:defRPr>
                <a:solidFill>
                  <a:schemeClr val="tx1">
                    <a:lumMod val="50000"/>
                    <a:lumOff val="50000"/>
                  </a:schemeClr>
                </a:solidFill>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fr-FR" noProof="0"/>
              <a:t>Cliquez sur l'icône pour ajouter une image</a:t>
            </a:r>
          </a:p>
        </p:txBody>
      </p:sp>
      <p:sp>
        <p:nvSpPr>
          <p:cNvPr id="10" name="Espace réservé du texte 9">
            <a:extLst>
              <a:ext uri="{FF2B5EF4-FFF2-40B4-BE49-F238E27FC236}">
                <a16:creationId xmlns:a16="http://schemas.microsoft.com/office/drawing/2014/main" id="{0ECB8E5B-4859-4892-A062-C831DA527F75}"/>
              </a:ext>
            </a:extLst>
          </p:cNvPr>
          <p:cNvSpPr>
            <a:spLocks noGrp="1"/>
          </p:cNvSpPr>
          <p:nvPr>
            <p:ph type="body" sz="quarter" idx="14" hasCustomPrompt="1"/>
          </p:nvPr>
        </p:nvSpPr>
        <p:spPr>
          <a:xfrm>
            <a:off x="6376988" y="2555875"/>
            <a:ext cx="4953000" cy="3159125"/>
          </a:xfrm>
        </p:spPr>
        <p:txBody>
          <a:bodyPr rtlCol="0">
            <a:normAutofit/>
          </a:bodyPr>
          <a:lstStyle>
            <a:lvl1pPr marL="0" indent="0">
              <a:lnSpc>
                <a:spcPts val="2600"/>
              </a:lnSpc>
              <a:spcBef>
                <a:spcPts val="0"/>
              </a:spcBef>
              <a:buNone/>
              <a:defRPr sz="1600">
                <a:solidFill>
                  <a:schemeClr val="tx1">
                    <a:lumMod val="65000"/>
                    <a:lumOff val="35000"/>
                  </a:schemeClr>
                </a:solidFill>
                <a:latin typeface="+mn-lt"/>
              </a:defRPr>
            </a:lvl1pPr>
            <a:lvl2pPr marL="457200" indent="0">
              <a:lnSpc>
                <a:spcPts val="2600"/>
              </a:lnSpc>
              <a:spcBef>
                <a:spcPts val="0"/>
              </a:spcBef>
              <a:buNone/>
              <a:defRPr sz="1600">
                <a:solidFill>
                  <a:schemeClr val="tx1">
                    <a:lumMod val="65000"/>
                    <a:lumOff val="35000"/>
                  </a:schemeClr>
                </a:solidFill>
                <a:latin typeface="+mn-lt"/>
              </a:defRPr>
            </a:lvl2pPr>
            <a:lvl3pPr marL="914400" indent="0">
              <a:lnSpc>
                <a:spcPts val="2600"/>
              </a:lnSpc>
              <a:spcBef>
                <a:spcPts val="0"/>
              </a:spcBef>
              <a:buNone/>
              <a:defRPr sz="1600">
                <a:solidFill>
                  <a:schemeClr val="tx1">
                    <a:lumMod val="65000"/>
                    <a:lumOff val="35000"/>
                  </a:schemeClr>
                </a:solidFill>
                <a:latin typeface="+mn-lt"/>
              </a:defRPr>
            </a:lvl3pPr>
            <a:lvl4pPr marL="1371600" indent="0">
              <a:lnSpc>
                <a:spcPts val="2600"/>
              </a:lnSpc>
              <a:spcBef>
                <a:spcPts val="0"/>
              </a:spcBef>
              <a:buNone/>
              <a:defRPr sz="1600">
                <a:solidFill>
                  <a:schemeClr val="tx1">
                    <a:lumMod val="65000"/>
                    <a:lumOff val="35000"/>
                  </a:schemeClr>
                </a:solidFill>
                <a:latin typeface="+mn-lt"/>
              </a:defRPr>
            </a:lvl4pPr>
            <a:lvl5pPr marL="1828800" indent="0">
              <a:lnSpc>
                <a:spcPts val="2600"/>
              </a:lnSpc>
              <a:spcBef>
                <a:spcPts val="0"/>
              </a:spcBef>
              <a:buNone/>
              <a:defRPr sz="1600">
                <a:solidFill>
                  <a:schemeClr val="tx1">
                    <a:lumMod val="65000"/>
                    <a:lumOff val="35000"/>
                  </a:schemeClr>
                </a:solidFill>
                <a:latin typeface="+mn-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a:t>2024</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a:t>Soins infirmiers aux patients diabétiques</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89384749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E3D039-0A18-4031-8A63-D83666B066F6}"/>
              </a:ext>
            </a:extLst>
          </p:cNvPr>
          <p:cNvSpPr>
            <a:spLocks noGrp="1"/>
          </p:cNvSpPr>
          <p:nvPr>
            <p:ph type="title"/>
          </p:nvPr>
        </p:nvSpPr>
        <p:spPr>
          <a:xfrm>
            <a:off x="719425" y="4689888"/>
            <a:ext cx="5029200" cy="1371600"/>
          </a:xfrm>
        </p:spPr>
        <p:txBody>
          <a:bodyPr rtlCol="0" anchor="ctr" anchorCtr="0">
            <a:normAutofit/>
          </a:bodyPr>
          <a:lstStyle>
            <a:lvl1pPr algn="ctr">
              <a:defRPr sz="4400"/>
            </a:lvl1pPr>
          </a:lstStyle>
          <a:p>
            <a:pPr rtl="0"/>
            <a:r>
              <a:rPr lang="fr-FR" noProof="0"/>
              <a:t>Modifiez le style du titre</a:t>
            </a:r>
          </a:p>
        </p:txBody>
      </p:sp>
      <p:sp>
        <p:nvSpPr>
          <p:cNvPr id="8" name="Espace réservé d’image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5637276" cy="4114800"/>
          </a:xfrm>
          <a:solidFill>
            <a:schemeClr val="accent6"/>
          </a:solidFill>
        </p:spPr>
        <p:txBody>
          <a:bodyPr rtlCol="0"/>
          <a:lstStyle/>
          <a:p>
            <a:pPr rtl="0"/>
            <a:r>
              <a:rPr lang="fr-FR" noProof="0"/>
              <a:t>Cliquez sur l'icône pour ajouter une image</a:t>
            </a:r>
          </a:p>
        </p:txBody>
      </p:sp>
      <p:sp>
        <p:nvSpPr>
          <p:cNvPr id="10" name="Espace réservé d’image 7">
            <a:extLst>
              <a:ext uri="{FF2B5EF4-FFF2-40B4-BE49-F238E27FC236}">
                <a16:creationId xmlns:a16="http://schemas.microsoft.com/office/drawing/2014/main" id="{6B717642-3C5E-4830-BCBC-E7FAE8B77949}"/>
              </a:ext>
            </a:extLst>
          </p:cNvPr>
          <p:cNvSpPr>
            <a:spLocks noGrp="1"/>
          </p:cNvSpPr>
          <p:nvPr>
            <p:ph type="pic" sz="quarter" idx="15"/>
          </p:nvPr>
        </p:nvSpPr>
        <p:spPr>
          <a:xfrm>
            <a:off x="6096000" y="390524"/>
            <a:ext cx="5637276" cy="4114800"/>
          </a:xfrm>
          <a:solidFill>
            <a:schemeClr val="accent6"/>
          </a:solidFill>
        </p:spPr>
        <p:txBody>
          <a:bodyPr rtlCol="0"/>
          <a:lstStyle/>
          <a:p>
            <a:pPr rtl="0"/>
            <a:r>
              <a:rPr lang="fr-FR" noProof="0"/>
              <a:t>Cliquez sur l'icône pour ajouter une image</a:t>
            </a:r>
          </a:p>
        </p:txBody>
      </p:sp>
      <p:sp>
        <p:nvSpPr>
          <p:cNvPr id="9" name="Espace réservé du texte 8">
            <a:extLst>
              <a:ext uri="{FF2B5EF4-FFF2-40B4-BE49-F238E27FC236}">
                <a16:creationId xmlns:a16="http://schemas.microsoft.com/office/drawing/2014/main" id="{1A83FC01-0C03-4607-B5EA-8C230EA7CABF}"/>
              </a:ext>
            </a:extLst>
          </p:cNvPr>
          <p:cNvSpPr>
            <a:spLocks noGrp="1"/>
          </p:cNvSpPr>
          <p:nvPr>
            <p:ph type="body" sz="quarter" idx="14" hasCustomPrompt="1"/>
          </p:nvPr>
        </p:nvSpPr>
        <p:spPr>
          <a:xfrm>
            <a:off x="6460759" y="4687863"/>
            <a:ext cx="5029200" cy="1463040"/>
          </a:xfrm>
        </p:spPr>
        <p:txBody>
          <a:bodyPr rtlCol="0" anchor="ctr" anchorCtr="0">
            <a:noAutofit/>
          </a:bodyPr>
          <a:lstStyle>
            <a:lvl1pPr marL="0" indent="0">
              <a:lnSpc>
                <a:spcPts val="2000"/>
              </a:lnSpc>
              <a:buNone/>
              <a:defRPr sz="1600"/>
            </a:lvl1pPr>
            <a:lvl2pPr marL="457200" indent="0">
              <a:lnSpc>
                <a:spcPts val="2000"/>
              </a:lnSpc>
              <a:buNone/>
              <a:defRPr sz="1600"/>
            </a:lvl2pPr>
            <a:lvl3pPr marL="914400" indent="0">
              <a:lnSpc>
                <a:spcPts val="2000"/>
              </a:lnSpc>
              <a:spcBef>
                <a:spcPts val="0"/>
              </a:spcBef>
              <a:buNone/>
              <a:defRPr sz="1600"/>
            </a:lvl3pPr>
            <a:lvl4pPr marL="1371600" indent="0">
              <a:lnSpc>
                <a:spcPts val="2000"/>
              </a:lnSpc>
              <a:buNone/>
              <a:defRPr sz="1600"/>
            </a:lvl4pPr>
            <a:lvl5pPr marL="1828800" indent="0">
              <a:lnSpc>
                <a:spcPts val="2000"/>
              </a:lnSpc>
              <a:buNone/>
              <a:defRPr sz="16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fr-FR" noProof="0"/>
              <a:t>2024</a:t>
            </a:r>
          </a:p>
        </p:txBody>
      </p:sp>
      <p:sp>
        <p:nvSpPr>
          <p:cNvPr id="5" name="Espace réservé du pied de page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fr-FR" noProof="0"/>
              <a:t>Soins infirmiers aux patients diabétiques</a:t>
            </a:r>
          </a:p>
        </p:txBody>
      </p:sp>
      <p:sp>
        <p:nvSpPr>
          <p:cNvPr id="6" name="Espace réservé du numéro de diapositive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208221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390524"/>
            <a:ext cx="11274552" cy="4171951"/>
          </a:xfrm>
          <a:solidFill>
            <a:schemeClr val="accent6"/>
          </a:solidFill>
        </p:spPr>
        <p:txBody>
          <a:bodyPr rtlCol="0"/>
          <a:lstStyle/>
          <a:p>
            <a:pPr rtl="0"/>
            <a:r>
              <a:rPr lang="fr-FR" noProof="0"/>
              <a:t>Cliquez sur l'icône pour ajouter une image</a:t>
            </a:r>
          </a:p>
        </p:txBody>
      </p:sp>
      <p:sp>
        <p:nvSpPr>
          <p:cNvPr id="4" name="Espace réservé de la date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p>
            <a:pPr rtl="0"/>
            <a:r>
              <a:rPr lang="fr-FR" noProof="0"/>
              <a:t>2024</a:t>
            </a:r>
          </a:p>
        </p:txBody>
      </p:sp>
      <p:sp>
        <p:nvSpPr>
          <p:cNvPr id="5" name="Espace réservé du pied de page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p>
            <a:pPr rtl="0"/>
            <a:r>
              <a:rPr lang="fr-FR" noProof="0"/>
              <a:t>Soins infirmiers aux patients diabétiques</a:t>
            </a:r>
          </a:p>
        </p:txBody>
      </p:sp>
      <p:sp>
        <p:nvSpPr>
          <p:cNvPr id="6" name="Espace réservé du numéro de diapositive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9" name="Titre 1">
            <a:extLst>
              <a:ext uri="{FF2B5EF4-FFF2-40B4-BE49-F238E27FC236}">
                <a16:creationId xmlns:a16="http://schemas.microsoft.com/office/drawing/2014/main" id="{99C910F3-1CC6-467F-A64A-2DDFE463203E}"/>
              </a:ext>
            </a:extLst>
          </p:cNvPr>
          <p:cNvSpPr>
            <a:spLocks noGrp="1"/>
          </p:cNvSpPr>
          <p:nvPr>
            <p:ph type="title"/>
          </p:nvPr>
        </p:nvSpPr>
        <p:spPr>
          <a:xfrm>
            <a:off x="719425" y="4689888"/>
            <a:ext cx="5029200" cy="1371600"/>
          </a:xfrm>
        </p:spPr>
        <p:txBody>
          <a:bodyPr rtlCol="0" anchor="ctr" anchorCtr="0">
            <a:normAutofit/>
          </a:bodyPr>
          <a:lstStyle>
            <a:lvl1pPr algn="ctr">
              <a:defRPr sz="4400"/>
            </a:lvl1pPr>
          </a:lstStyle>
          <a:p>
            <a:pPr rtl="0"/>
            <a:r>
              <a:rPr lang="fr-FR" noProof="0"/>
              <a:t>Modifiez le style du titre</a:t>
            </a:r>
          </a:p>
        </p:txBody>
      </p:sp>
      <p:sp>
        <p:nvSpPr>
          <p:cNvPr id="10" name="Espace réservé du texte 8">
            <a:extLst>
              <a:ext uri="{FF2B5EF4-FFF2-40B4-BE49-F238E27FC236}">
                <a16:creationId xmlns:a16="http://schemas.microsoft.com/office/drawing/2014/main" id="{5550E3EA-37A2-40C0-A78F-3C0AB0F78189}"/>
              </a:ext>
            </a:extLst>
          </p:cNvPr>
          <p:cNvSpPr>
            <a:spLocks noGrp="1"/>
          </p:cNvSpPr>
          <p:nvPr>
            <p:ph type="body" sz="quarter" idx="14" hasCustomPrompt="1"/>
          </p:nvPr>
        </p:nvSpPr>
        <p:spPr>
          <a:xfrm>
            <a:off x="6460759" y="4687863"/>
            <a:ext cx="5029200" cy="1463040"/>
          </a:xfrm>
        </p:spPr>
        <p:txBody>
          <a:bodyPr rtlCol="0" anchor="ctr" anchorCtr="0">
            <a:noAutofit/>
          </a:bodyPr>
          <a:lstStyle>
            <a:lvl1pPr marL="0" indent="0">
              <a:lnSpc>
                <a:spcPts val="1800"/>
              </a:lnSpc>
              <a:buNone/>
              <a:defRPr sz="1600"/>
            </a:lvl1pPr>
            <a:lvl2pPr marL="457200" indent="0">
              <a:lnSpc>
                <a:spcPts val="1800"/>
              </a:lnSpc>
              <a:buNone/>
              <a:defRPr sz="1600"/>
            </a:lvl2pPr>
            <a:lvl3pPr marL="914400" indent="0">
              <a:lnSpc>
                <a:spcPts val="1800"/>
              </a:lnSpc>
              <a:spcBef>
                <a:spcPts val="0"/>
              </a:spcBef>
              <a:buNone/>
              <a:defRPr sz="1600"/>
            </a:lvl3pPr>
            <a:lvl4pPr marL="1371600" indent="0">
              <a:lnSpc>
                <a:spcPts val="1800"/>
              </a:lnSpc>
              <a:buNone/>
              <a:defRPr sz="1600"/>
            </a:lvl4pPr>
            <a:lvl5pPr marL="1828800" indent="0">
              <a:lnSpc>
                <a:spcPts val="1800"/>
              </a:lnSpc>
              <a:buNone/>
              <a:defRPr sz="16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Tree>
    <p:extLst>
      <p:ext uri="{BB962C8B-B14F-4D97-AF65-F5344CB8AC3E}">
        <p14:creationId xmlns:p14="http://schemas.microsoft.com/office/powerpoint/2010/main" val="14632446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3_Titre uniquem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p:txBody>
          <a:bodyPr rtlCol="0"/>
          <a:lstStyle/>
          <a:p>
            <a:pPr rtl="0"/>
            <a:r>
              <a:rPr lang="fr-FR" noProof="0"/>
              <a:t>Modifiez le style du titre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a:t>2024</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a:t>Soins infirmiers aux patients diabétiques</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679929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6ACA106-0FC3-4FE9-9338-4AC3D15608E5}"/>
              </a:ext>
            </a:extLst>
          </p:cNvPr>
          <p:cNvSpPr>
            <a:spLocks noGrp="1"/>
          </p:cNvSpPr>
          <p:nvPr>
            <p:ph type="title"/>
          </p:nvPr>
        </p:nvSpPr>
        <p:spPr/>
        <p:txBody>
          <a:bodyPr rtlCol="0"/>
          <a:lstStyle/>
          <a:p>
            <a:pPr rtl="0"/>
            <a:r>
              <a:rPr lang="fr-FR" noProof="0"/>
              <a:t>Modifiez le style du titre</a:t>
            </a:r>
          </a:p>
        </p:txBody>
      </p:sp>
      <p:sp>
        <p:nvSpPr>
          <p:cNvPr id="3" name="Espace réservé du contenu 2">
            <a:extLst>
              <a:ext uri="{FF2B5EF4-FFF2-40B4-BE49-F238E27FC236}">
                <a16:creationId xmlns:a16="http://schemas.microsoft.com/office/drawing/2014/main" id="{02BF6510-D603-481E-B685-9095150A2891}"/>
              </a:ext>
            </a:extLst>
          </p:cNvPr>
          <p:cNvSpPr>
            <a:spLocks noGrp="1"/>
          </p:cNvSpPr>
          <p:nvPr>
            <p:ph sz="half" idx="1" hasCustomPrompt="1"/>
          </p:nvPr>
        </p:nvSpPr>
        <p:spPr>
          <a:xfrm>
            <a:off x="838200" y="1825625"/>
            <a:ext cx="5181600" cy="4351338"/>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contenu 3">
            <a:extLst>
              <a:ext uri="{FF2B5EF4-FFF2-40B4-BE49-F238E27FC236}">
                <a16:creationId xmlns:a16="http://schemas.microsoft.com/office/drawing/2014/main" id="{9A743757-ABC3-44BF-87D3-5E323E9B00D9}"/>
              </a:ext>
            </a:extLst>
          </p:cNvPr>
          <p:cNvSpPr>
            <a:spLocks noGrp="1"/>
          </p:cNvSpPr>
          <p:nvPr>
            <p:ph sz="half" idx="2" hasCustomPrompt="1"/>
          </p:nvPr>
        </p:nvSpPr>
        <p:spPr>
          <a:xfrm>
            <a:off x="6172200" y="1825625"/>
            <a:ext cx="5181600" cy="4351338"/>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e la date 4">
            <a:extLst>
              <a:ext uri="{FF2B5EF4-FFF2-40B4-BE49-F238E27FC236}">
                <a16:creationId xmlns:a16="http://schemas.microsoft.com/office/drawing/2014/main" id="{23A79566-C1F8-443D-A135-C668898477AE}"/>
              </a:ext>
            </a:extLst>
          </p:cNvPr>
          <p:cNvSpPr>
            <a:spLocks noGrp="1"/>
          </p:cNvSpPr>
          <p:nvPr>
            <p:ph type="dt" sz="half" idx="10"/>
          </p:nvPr>
        </p:nvSpPr>
        <p:spPr/>
        <p:txBody>
          <a:bodyPr rtlCol="0"/>
          <a:lstStyle/>
          <a:p>
            <a:pPr rtl="0"/>
            <a:r>
              <a:rPr lang="fr-FR" noProof="0"/>
              <a:t>2024</a:t>
            </a:r>
          </a:p>
        </p:txBody>
      </p:sp>
      <p:sp>
        <p:nvSpPr>
          <p:cNvPr id="6" name="Espace réservé du pied de page 5">
            <a:extLst>
              <a:ext uri="{FF2B5EF4-FFF2-40B4-BE49-F238E27FC236}">
                <a16:creationId xmlns:a16="http://schemas.microsoft.com/office/drawing/2014/main" id="{035CF363-F733-460B-9E71-BF70442AC396}"/>
              </a:ext>
            </a:extLst>
          </p:cNvPr>
          <p:cNvSpPr>
            <a:spLocks noGrp="1"/>
          </p:cNvSpPr>
          <p:nvPr>
            <p:ph type="ftr" sz="quarter" idx="11"/>
          </p:nvPr>
        </p:nvSpPr>
        <p:spPr/>
        <p:txBody>
          <a:bodyPr rtlCol="0"/>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A3B0FA47-58F4-4B95-AD52-4EFE7977ACE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4894937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u 3 colonnes">
    <p:spTree>
      <p:nvGrpSpPr>
        <p:cNvPr id="1" name=""/>
        <p:cNvGrpSpPr/>
        <p:nvPr/>
      </p:nvGrpSpPr>
      <p:grpSpPr>
        <a:xfrm>
          <a:off x="0" y="0"/>
          <a:ext cx="0" cy="0"/>
          <a:chOff x="0" y="0"/>
          <a:chExt cx="0" cy="0"/>
        </a:xfrm>
      </p:grpSpPr>
      <p:sp>
        <p:nvSpPr>
          <p:cNvPr id="15" name="Espace réservé du texte 15">
            <a:extLst>
              <a:ext uri="{FF2B5EF4-FFF2-40B4-BE49-F238E27FC236}">
                <a16:creationId xmlns:a16="http://schemas.microsoft.com/office/drawing/2014/main" id="{A1FB681F-A94D-4BF8-8290-0811E98D49D4}"/>
              </a:ext>
            </a:extLst>
          </p:cNvPr>
          <p:cNvSpPr>
            <a:spLocks noGrp="1"/>
          </p:cNvSpPr>
          <p:nvPr>
            <p:ph type="body" sz="quarter" idx="13" hasCustomPrompt="1"/>
          </p:nvPr>
        </p:nvSpPr>
        <p:spPr>
          <a:xfrm>
            <a:off x="838201" y="1719628"/>
            <a:ext cx="3300183" cy="554038"/>
          </a:xfrm>
        </p:spPr>
        <p:txBody>
          <a:bodyPr rtlCol="0">
            <a:normAutofit/>
          </a:bodyPr>
          <a:lstStyle>
            <a:lvl1pPr marL="0" indent="0">
              <a:buNone/>
              <a:defRPr sz="2400" b="1">
                <a:solidFill>
                  <a:schemeClr val="tx1"/>
                </a:solidFill>
              </a:defRPr>
            </a:lvl1pPr>
          </a:lstStyle>
          <a:p>
            <a:pPr lvl="0" rtl="0"/>
            <a:r>
              <a:rPr lang="fr-FR" noProof="0"/>
              <a:t>Cliquez pour ajouter un sous-titre</a:t>
            </a:r>
          </a:p>
        </p:txBody>
      </p:sp>
      <p:sp>
        <p:nvSpPr>
          <p:cNvPr id="17" name="Espace réservé du texte 18">
            <a:extLst>
              <a:ext uri="{FF2B5EF4-FFF2-40B4-BE49-F238E27FC236}">
                <a16:creationId xmlns:a16="http://schemas.microsoft.com/office/drawing/2014/main" id="{61E8C129-EF62-46A8-97F3-3CB5D014FBDD}"/>
              </a:ext>
            </a:extLst>
          </p:cNvPr>
          <p:cNvSpPr>
            <a:spLocks noGrp="1"/>
          </p:cNvSpPr>
          <p:nvPr>
            <p:ph type="body" sz="quarter" idx="15" hasCustomPrompt="1"/>
          </p:nvPr>
        </p:nvSpPr>
        <p:spPr>
          <a:xfrm>
            <a:off x="838201"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fr-FR" noProof="0"/>
              <a:t>Cliquer pour ajouter du texte</a:t>
            </a:r>
          </a:p>
        </p:txBody>
      </p:sp>
      <p:sp>
        <p:nvSpPr>
          <p:cNvPr id="31" name="Espace réservé du texte 15">
            <a:extLst>
              <a:ext uri="{FF2B5EF4-FFF2-40B4-BE49-F238E27FC236}">
                <a16:creationId xmlns:a16="http://schemas.microsoft.com/office/drawing/2014/main" id="{87DD41A9-B6B3-48D9-A3A6-831B39C9158C}"/>
              </a:ext>
            </a:extLst>
          </p:cNvPr>
          <p:cNvSpPr>
            <a:spLocks noGrp="1"/>
          </p:cNvSpPr>
          <p:nvPr>
            <p:ph type="body" sz="quarter" idx="16" hasCustomPrompt="1"/>
          </p:nvPr>
        </p:nvSpPr>
        <p:spPr>
          <a:xfrm>
            <a:off x="4362182" y="1719628"/>
            <a:ext cx="3300183" cy="554038"/>
          </a:xfrm>
        </p:spPr>
        <p:txBody>
          <a:bodyPr rtlCol="0">
            <a:normAutofit/>
          </a:bodyPr>
          <a:lstStyle>
            <a:lvl1pPr marL="0" indent="0">
              <a:buNone/>
              <a:defRPr sz="2400" b="1">
                <a:solidFill>
                  <a:schemeClr val="tx1"/>
                </a:solidFill>
              </a:defRPr>
            </a:lvl1pPr>
          </a:lstStyle>
          <a:p>
            <a:pPr lvl="0" rtl="0"/>
            <a:r>
              <a:rPr lang="fr-FR" noProof="0"/>
              <a:t>Cliquez pour ajouter un sous-titre</a:t>
            </a:r>
          </a:p>
        </p:txBody>
      </p:sp>
      <p:sp>
        <p:nvSpPr>
          <p:cNvPr id="32" name="Espace réservé du texte 18">
            <a:extLst>
              <a:ext uri="{FF2B5EF4-FFF2-40B4-BE49-F238E27FC236}">
                <a16:creationId xmlns:a16="http://schemas.microsoft.com/office/drawing/2014/main" id="{FB791E68-EDF5-4CC2-8774-A27AEF1D25E6}"/>
              </a:ext>
            </a:extLst>
          </p:cNvPr>
          <p:cNvSpPr>
            <a:spLocks noGrp="1"/>
          </p:cNvSpPr>
          <p:nvPr>
            <p:ph type="body" sz="quarter" idx="17" hasCustomPrompt="1"/>
          </p:nvPr>
        </p:nvSpPr>
        <p:spPr>
          <a:xfrm>
            <a:off x="4362557"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fr-FR" noProof="0"/>
              <a:t>Cliquer pour ajouter du texte</a:t>
            </a:r>
          </a:p>
        </p:txBody>
      </p:sp>
      <p:sp>
        <p:nvSpPr>
          <p:cNvPr id="33" name="Espace réservé du texte 15">
            <a:extLst>
              <a:ext uri="{FF2B5EF4-FFF2-40B4-BE49-F238E27FC236}">
                <a16:creationId xmlns:a16="http://schemas.microsoft.com/office/drawing/2014/main" id="{AA224F82-7E0C-4EBF-97D3-132481DBCDA9}"/>
              </a:ext>
            </a:extLst>
          </p:cNvPr>
          <p:cNvSpPr>
            <a:spLocks noGrp="1"/>
          </p:cNvSpPr>
          <p:nvPr>
            <p:ph type="body" sz="quarter" idx="18" hasCustomPrompt="1"/>
          </p:nvPr>
        </p:nvSpPr>
        <p:spPr>
          <a:xfrm>
            <a:off x="7886164" y="1719628"/>
            <a:ext cx="3300183" cy="554038"/>
          </a:xfrm>
        </p:spPr>
        <p:txBody>
          <a:bodyPr rtlCol="0">
            <a:normAutofit/>
          </a:bodyPr>
          <a:lstStyle>
            <a:lvl1pPr marL="0" indent="0">
              <a:buNone/>
              <a:defRPr sz="2400" b="1">
                <a:solidFill>
                  <a:schemeClr val="tx1"/>
                </a:solidFill>
              </a:defRPr>
            </a:lvl1pPr>
          </a:lstStyle>
          <a:p>
            <a:pPr lvl="0" rtl="0"/>
            <a:r>
              <a:rPr lang="fr-FR" noProof="0"/>
              <a:t>Cliquez pour ajouter un sous-titre</a:t>
            </a:r>
          </a:p>
        </p:txBody>
      </p:sp>
      <p:sp>
        <p:nvSpPr>
          <p:cNvPr id="34" name="Espace réservé du texte 18">
            <a:extLst>
              <a:ext uri="{FF2B5EF4-FFF2-40B4-BE49-F238E27FC236}">
                <a16:creationId xmlns:a16="http://schemas.microsoft.com/office/drawing/2014/main" id="{699D24C6-4AFB-4222-8E0C-4D11CD9C0FF7}"/>
              </a:ext>
            </a:extLst>
          </p:cNvPr>
          <p:cNvSpPr>
            <a:spLocks noGrp="1"/>
          </p:cNvSpPr>
          <p:nvPr>
            <p:ph type="body" sz="quarter" idx="19" hasCustomPrompt="1"/>
          </p:nvPr>
        </p:nvSpPr>
        <p:spPr>
          <a:xfrm>
            <a:off x="7886913" y="2332649"/>
            <a:ext cx="3299434" cy="3529013"/>
          </a:xfrm>
        </p:spPr>
        <p:txBody>
          <a:bodyPr rtlCol="0">
            <a:normAutofit/>
          </a:bodyPr>
          <a:lstStyle>
            <a:lvl1pPr marL="285750" indent="-285750">
              <a:buFont typeface="Arial" panose="020B0604020202020204" pitchFamily="34" charset="0"/>
              <a:buChar char="•"/>
              <a:defRPr sz="1800">
                <a:solidFill>
                  <a:schemeClr val="tx2"/>
                </a:solidFill>
              </a:defRPr>
            </a:lvl1pPr>
          </a:lstStyle>
          <a:p>
            <a:pPr lvl="0" rtl="0"/>
            <a:r>
              <a:rPr lang="fr-FR" noProof="0"/>
              <a:t>Cliquer pour ajouter du texte</a:t>
            </a:r>
          </a:p>
        </p:txBody>
      </p:sp>
      <p:sp>
        <p:nvSpPr>
          <p:cNvPr id="2" name="Titre 1">
            <a:extLst>
              <a:ext uri="{FF2B5EF4-FFF2-40B4-BE49-F238E27FC236}">
                <a16:creationId xmlns:a16="http://schemas.microsoft.com/office/drawing/2014/main" id="{EDD6B45A-9FA0-4D2A-8BEF-4709BD5C14CA}"/>
              </a:ext>
            </a:extLst>
          </p:cNvPr>
          <p:cNvSpPr>
            <a:spLocks noGrp="1"/>
          </p:cNvSpPr>
          <p:nvPr>
            <p:ph type="title"/>
          </p:nvPr>
        </p:nvSpPr>
        <p:spPr/>
        <p:txBody>
          <a:bodyPr rtlCol="0"/>
          <a:lstStyle/>
          <a:p>
            <a:pPr rtl="0"/>
            <a:r>
              <a:rPr lang="fr-FR" noProof="0"/>
              <a:t>Modifiez le style du titre</a:t>
            </a:r>
          </a:p>
        </p:txBody>
      </p:sp>
      <p:sp>
        <p:nvSpPr>
          <p:cNvPr id="3" name="Espace réservé de la date 2">
            <a:extLst>
              <a:ext uri="{FF2B5EF4-FFF2-40B4-BE49-F238E27FC236}">
                <a16:creationId xmlns:a16="http://schemas.microsoft.com/office/drawing/2014/main" id="{98EC90C5-A811-4E5C-ADD1-A89DB4E94DAA}"/>
              </a:ext>
            </a:extLst>
          </p:cNvPr>
          <p:cNvSpPr>
            <a:spLocks noGrp="1"/>
          </p:cNvSpPr>
          <p:nvPr>
            <p:ph type="dt" sz="half" idx="20"/>
          </p:nvPr>
        </p:nvSpPr>
        <p:spPr/>
        <p:txBody>
          <a:bodyPr rtlCol="0"/>
          <a:lstStyle/>
          <a:p>
            <a:pPr rtl="0"/>
            <a:r>
              <a:rPr lang="fr-FR" noProof="0"/>
              <a:t>2024</a:t>
            </a:r>
          </a:p>
        </p:txBody>
      </p:sp>
      <p:sp>
        <p:nvSpPr>
          <p:cNvPr id="4" name="Espace réservé du pied de page 3">
            <a:extLst>
              <a:ext uri="{FF2B5EF4-FFF2-40B4-BE49-F238E27FC236}">
                <a16:creationId xmlns:a16="http://schemas.microsoft.com/office/drawing/2014/main" id="{3356B621-AE19-45D3-B25F-23256C242DDD}"/>
              </a:ext>
            </a:extLst>
          </p:cNvPr>
          <p:cNvSpPr>
            <a:spLocks noGrp="1"/>
          </p:cNvSpPr>
          <p:nvPr>
            <p:ph type="ftr" sz="quarter" idx="21"/>
          </p:nvPr>
        </p:nvSpPr>
        <p:spPr/>
        <p:txBody>
          <a:bodyPr rtlCol="0"/>
          <a:lstStyle/>
          <a:p>
            <a:pPr rtl="0"/>
            <a:r>
              <a:rPr lang="fr-FR" noProof="0"/>
              <a:t>Soins infirmiers aux patients diabétiques</a:t>
            </a:r>
          </a:p>
        </p:txBody>
      </p:sp>
      <p:sp>
        <p:nvSpPr>
          <p:cNvPr id="5" name="Espace réservé du numéro de diapositive 4">
            <a:extLst>
              <a:ext uri="{FF2B5EF4-FFF2-40B4-BE49-F238E27FC236}">
                <a16:creationId xmlns:a16="http://schemas.microsoft.com/office/drawing/2014/main" id="{158BDCB2-D8C3-4571-8154-76BEA9AE41A8}"/>
              </a:ext>
            </a:extLst>
          </p:cNvPr>
          <p:cNvSpPr>
            <a:spLocks noGrp="1"/>
          </p:cNvSpPr>
          <p:nvPr>
            <p:ph type="sldNum" sz="quarter" idx="2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907086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813B5FF-9D53-4FD4-B752-22F188FA0A82}"/>
              </a:ext>
            </a:extLst>
          </p:cNvPr>
          <p:cNvSpPr>
            <a:spLocks noGrp="1"/>
          </p:cNvSpPr>
          <p:nvPr>
            <p:ph type="dt" sz="half" idx="10"/>
          </p:nvPr>
        </p:nvSpPr>
        <p:spPr/>
        <p:txBody>
          <a:bodyPr rtlCol="0"/>
          <a:lstStyle/>
          <a:p>
            <a:pPr rtl="0"/>
            <a:r>
              <a:rPr lang="fr-FR" noProof="0"/>
              <a:t>2024</a:t>
            </a:r>
          </a:p>
        </p:txBody>
      </p:sp>
      <p:sp>
        <p:nvSpPr>
          <p:cNvPr id="3" name="Espace réservé du pied de page 2">
            <a:extLst>
              <a:ext uri="{FF2B5EF4-FFF2-40B4-BE49-F238E27FC236}">
                <a16:creationId xmlns:a16="http://schemas.microsoft.com/office/drawing/2014/main" id="{49083EC5-999D-4EF5-A22C-FD19C31D51F9}"/>
              </a:ext>
            </a:extLst>
          </p:cNvPr>
          <p:cNvSpPr>
            <a:spLocks noGrp="1"/>
          </p:cNvSpPr>
          <p:nvPr>
            <p:ph type="ftr" sz="quarter" idx="11"/>
          </p:nvPr>
        </p:nvSpPr>
        <p:spPr/>
        <p:txBody>
          <a:bodyPr rtlCol="0"/>
          <a:lstStyle/>
          <a:p>
            <a:pPr rtl="0"/>
            <a:r>
              <a:rPr lang="fr-FR" noProof="0"/>
              <a:t>Soins infirmiers aux patients diabétiques</a:t>
            </a:r>
          </a:p>
        </p:txBody>
      </p:sp>
      <p:sp>
        <p:nvSpPr>
          <p:cNvPr id="4" name="Espace réservé du numéro de diapositive 3">
            <a:extLst>
              <a:ext uri="{FF2B5EF4-FFF2-40B4-BE49-F238E27FC236}">
                <a16:creationId xmlns:a16="http://schemas.microsoft.com/office/drawing/2014/main" id="{75215B34-3A95-488E-8DAD-34652A5BE7D1}"/>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3925497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B4411E-20EA-4627-8A68-17038DCE1876}"/>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1974E5B2-1EB9-4222-8FAB-65BDC9A9500F}"/>
              </a:ext>
            </a:extLst>
          </p:cNvPr>
          <p:cNvSpPr>
            <a:spLocks noGrp="1"/>
          </p:cNvSpPr>
          <p:nvPr>
            <p:ph idx="1" hasCustomPrompt="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u texte 3">
            <a:extLst>
              <a:ext uri="{FF2B5EF4-FFF2-40B4-BE49-F238E27FC236}">
                <a16:creationId xmlns:a16="http://schemas.microsoft.com/office/drawing/2014/main" id="{DC197C18-82B5-4EB5-9010-63FFB7F5316B}"/>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a:t>
            </a:r>
          </a:p>
        </p:txBody>
      </p:sp>
      <p:sp>
        <p:nvSpPr>
          <p:cNvPr id="5" name="Espace réservé de la date 4">
            <a:extLst>
              <a:ext uri="{FF2B5EF4-FFF2-40B4-BE49-F238E27FC236}">
                <a16:creationId xmlns:a16="http://schemas.microsoft.com/office/drawing/2014/main" id="{D732AD86-1F8B-4DE6-9736-793E1781772C}"/>
              </a:ext>
            </a:extLst>
          </p:cNvPr>
          <p:cNvSpPr>
            <a:spLocks noGrp="1"/>
          </p:cNvSpPr>
          <p:nvPr>
            <p:ph type="dt" sz="half" idx="10"/>
          </p:nvPr>
        </p:nvSpPr>
        <p:spPr/>
        <p:txBody>
          <a:bodyPr rtlCol="0"/>
          <a:lstStyle/>
          <a:p>
            <a:pPr rtl="0"/>
            <a:r>
              <a:rPr lang="fr-FR" noProof="0"/>
              <a:t>2024</a:t>
            </a:r>
          </a:p>
        </p:txBody>
      </p:sp>
      <p:sp>
        <p:nvSpPr>
          <p:cNvPr id="6" name="Espace réservé du pied de page 5">
            <a:extLst>
              <a:ext uri="{FF2B5EF4-FFF2-40B4-BE49-F238E27FC236}">
                <a16:creationId xmlns:a16="http://schemas.microsoft.com/office/drawing/2014/main" id="{FA60A3B3-8B02-4D8B-A982-7C7CA03A9290}"/>
              </a:ext>
            </a:extLst>
          </p:cNvPr>
          <p:cNvSpPr>
            <a:spLocks noGrp="1"/>
          </p:cNvSpPr>
          <p:nvPr>
            <p:ph type="ftr" sz="quarter" idx="11"/>
          </p:nvPr>
        </p:nvSpPr>
        <p:spPr/>
        <p:txBody>
          <a:bodyPr rtlCol="0"/>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989C9CBB-7187-447C-9F33-04CFDCD0B2D0}"/>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9888139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925D6D-4906-4DAB-B1BA-9436026FE62F}"/>
              </a:ext>
            </a:extLst>
          </p:cNvPr>
          <p:cNvSpPr>
            <a:spLocks noGrp="1"/>
          </p:cNvSpPr>
          <p:nvPr>
            <p:ph type="title"/>
          </p:nvPr>
        </p:nvSpPr>
        <p:spPr>
          <a:xfrm>
            <a:off x="839788" y="457200"/>
            <a:ext cx="3932237" cy="1600200"/>
          </a:xfrm>
        </p:spPr>
        <p:txBody>
          <a:bodyPr rtlCol="0" anchor="b"/>
          <a:lstStyle>
            <a:lvl1pPr>
              <a:defRPr sz="3200"/>
            </a:lvl1pPr>
          </a:lstStyle>
          <a:p>
            <a:pPr rtl="0"/>
            <a:r>
              <a:rPr lang="fr-FR" noProof="0"/>
              <a:t>Modifiez le style du titre</a:t>
            </a:r>
          </a:p>
        </p:txBody>
      </p:sp>
      <p:sp>
        <p:nvSpPr>
          <p:cNvPr id="3" name="Espace réservé d’image 2">
            <a:extLst>
              <a:ext uri="{FF2B5EF4-FFF2-40B4-BE49-F238E27FC236}">
                <a16:creationId xmlns:a16="http://schemas.microsoft.com/office/drawing/2014/main" id="{C9975A10-62C2-4D29-B192-A142562FE053}"/>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p>
        </p:txBody>
      </p:sp>
      <p:sp>
        <p:nvSpPr>
          <p:cNvPr id="4" name="Espace réservé du texte 3">
            <a:extLst>
              <a:ext uri="{FF2B5EF4-FFF2-40B4-BE49-F238E27FC236}">
                <a16:creationId xmlns:a16="http://schemas.microsoft.com/office/drawing/2014/main" id="{A3B58235-2C90-48E1-8A68-7413F78398F7}"/>
              </a:ext>
            </a:extLst>
          </p:cNvPr>
          <p:cNvSpPr>
            <a:spLocks noGrp="1"/>
          </p:cNvSpPr>
          <p:nvPr>
            <p:ph type="body" sz="half" idx="2" hasCustomPrompt="1"/>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fr-FR" noProof="0"/>
              <a:t>Modifiez les styles du texte</a:t>
            </a:r>
          </a:p>
        </p:txBody>
      </p:sp>
      <p:sp>
        <p:nvSpPr>
          <p:cNvPr id="5" name="Espace réservé de la date 4">
            <a:extLst>
              <a:ext uri="{FF2B5EF4-FFF2-40B4-BE49-F238E27FC236}">
                <a16:creationId xmlns:a16="http://schemas.microsoft.com/office/drawing/2014/main" id="{B2FCAF9B-D406-4E4F-B804-AF188F651834}"/>
              </a:ext>
            </a:extLst>
          </p:cNvPr>
          <p:cNvSpPr>
            <a:spLocks noGrp="1"/>
          </p:cNvSpPr>
          <p:nvPr>
            <p:ph type="dt" sz="half" idx="10"/>
          </p:nvPr>
        </p:nvSpPr>
        <p:spPr/>
        <p:txBody>
          <a:bodyPr rtlCol="0"/>
          <a:lstStyle/>
          <a:p>
            <a:pPr rtl="0"/>
            <a:r>
              <a:rPr lang="fr-FR" noProof="0"/>
              <a:t>2024</a:t>
            </a:r>
          </a:p>
        </p:txBody>
      </p:sp>
      <p:sp>
        <p:nvSpPr>
          <p:cNvPr id="6" name="Espace réservé du pied de page 5">
            <a:extLst>
              <a:ext uri="{FF2B5EF4-FFF2-40B4-BE49-F238E27FC236}">
                <a16:creationId xmlns:a16="http://schemas.microsoft.com/office/drawing/2014/main" id="{47E5FF7C-B4CA-48C1-B1A5-2AA329D34317}"/>
              </a:ext>
            </a:extLst>
          </p:cNvPr>
          <p:cNvSpPr>
            <a:spLocks noGrp="1"/>
          </p:cNvSpPr>
          <p:nvPr>
            <p:ph type="ftr" sz="quarter" idx="11"/>
          </p:nvPr>
        </p:nvSpPr>
        <p:spPr/>
        <p:txBody>
          <a:bodyPr rtlCol="0"/>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6AAABB43-2086-4CDB-B2A4-E51E7D83C75B}"/>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547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èm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1518686" y="365125"/>
            <a:ext cx="9986601" cy="1325563"/>
          </a:xfrm>
        </p:spPr>
        <p:txBody>
          <a:bodyPr rtlCol="0"/>
          <a:lstStyle>
            <a:lvl1pPr algn="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508692" y="1912336"/>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573892" y="1874838"/>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13" name="Espace réservé du texte 12">
            <a:extLst>
              <a:ext uri="{FF2B5EF4-FFF2-40B4-BE49-F238E27FC236}">
                <a16:creationId xmlns:a16="http://schemas.microsoft.com/office/drawing/2014/main" id="{E725FCE9-B62D-4B16-807B-9D0D63E93B56}"/>
              </a:ext>
            </a:extLst>
          </p:cNvPr>
          <p:cNvSpPr>
            <a:spLocks noGrp="1"/>
          </p:cNvSpPr>
          <p:nvPr>
            <p:ph type="body" sz="quarter" idx="14" hasCustomPrompt="1"/>
          </p:nvPr>
        </p:nvSpPr>
        <p:spPr>
          <a:xfrm>
            <a:off x="1508692" y="2388253"/>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fr-FR" noProof="0"/>
              <a:t>Modifiez les styles du texte</a:t>
            </a:r>
          </a:p>
        </p:txBody>
      </p:sp>
      <p:sp>
        <p:nvSpPr>
          <p:cNvPr id="14" name="Espace réservé du texte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6573892" y="2337741"/>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fr-FR" noProof="0"/>
              <a:t>Modifiez les styles du texte</a:t>
            </a:r>
          </a:p>
        </p:txBody>
      </p:sp>
      <p:sp>
        <p:nvSpPr>
          <p:cNvPr id="19" name="Espace réservé du texte 2">
            <a:extLst>
              <a:ext uri="{FF2B5EF4-FFF2-40B4-BE49-F238E27FC236}">
                <a16:creationId xmlns:a16="http://schemas.microsoft.com/office/drawing/2014/main" id="{FF039F13-B78B-4A7E-AB1D-94C070BAE974}"/>
              </a:ext>
            </a:extLst>
          </p:cNvPr>
          <p:cNvSpPr>
            <a:spLocks noGrp="1"/>
          </p:cNvSpPr>
          <p:nvPr>
            <p:ph type="body" idx="16" hasCustomPrompt="1"/>
          </p:nvPr>
        </p:nvSpPr>
        <p:spPr>
          <a:xfrm>
            <a:off x="1518687" y="3608720"/>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0" name="Espace réservé du texte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6583887" y="3571222"/>
            <a:ext cx="41148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1" name="Espace réservé du texte 12">
            <a:extLst>
              <a:ext uri="{FF2B5EF4-FFF2-40B4-BE49-F238E27FC236}">
                <a16:creationId xmlns:a16="http://schemas.microsoft.com/office/drawing/2014/main" id="{1F0A1756-3486-46A9-9DD3-7BFA5FF75731}"/>
              </a:ext>
            </a:extLst>
          </p:cNvPr>
          <p:cNvSpPr>
            <a:spLocks noGrp="1"/>
          </p:cNvSpPr>
          <p:nvPr>
            <p:ph type="body" sz="quarter" idx="18" hasCustomPrompt="1"/>
          </p:nvPr>
        </p:nvSpPr>
        <p:spPr>
          <a:xfrm>
            <a:off x="1518687" y="4084637"/>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fr-FR" noProof="0"/>
              <a:t>Modifiez les styles du texte</a:t>
            </a:r>
          </a:p>
        </p:txBody>
      </p:sp>
      <p:sp>
        <p:nvSpPr>
          <p:cNvPr id="22" name="Espace réservé du texte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6583887" y="4034125"/>
            <a:ext cx="4114800" cy="914400"/>
          </a:xfrm>
        </p:spPr>
        <p:txBody>
          <a:bodyPr rtlCol="0">
            <a:noAutofit/>
          </a:bodyPr>
          <a:lstStyle>
            <a:lvl1pPr marL="0" indent="0">
              <a:lnSpc>
                <a:spcPts val="2600"/>
              </a:lnSpc>
              <a:buNone/>
              <a:defRPr sz="1600"/>
            </a:lvl1pPr>
            <a:lvl2pPr marL="457200" indent="0">
              <a:lnSpc>
                <a:spcPts val="2600"/>
              </a:lnSpc>
              <a:buNone/>
              <a:defRPr sz="1600"/>
            </a:lvl2pPr>
            <a:lvl3pPr marL="914400" indent="0">
              <a:lnSpc>
                <a:spcPts val="2600"/>
              </a:lnSpc>
              <a:buNone/>
              <a:defRPr sz="1600"/>
            </a:lvl3pPr>
            <a:lvl4pPr marL="1371600" indent="0">
              <a:lnSpc>
                <a:spcPts val="2600"/>
              </a:lnSpc>
              <a:buNone/>
              <a:defRPr sz="1600"/>
            </a:lvl4pPr>
            <a:lvl5pPr marL="1828800" indent="0">
              <a:lnSpc>
                <a:spcPts val="2600"/>
              </a:lnSpc>
              <a:buNone/>
              <a:defRPr sz="1600"/>
            </a:lvl5pPr>
          </a:lstStyle>
          <a:p>
            <a:pPr lvl="0" rtl="0"/>
            <a:r>
              <a:rPr lang="fr-FR" noProof="0"/>
              <a:t>Modifiez les styles du texte</a:t>
            </a:r>
          </a:p>
          <a:p>
            <a:pPr lvl="1" rtl="0"/>
            <a:endParaRPr lang="fr-FR" noProof="0"/>
          </a:p>
        </p:txBody>
      </p:sp>
      <p:sp>
        <p:nvSpPr>
          <p:cNvPr id="15" name="Espace réservé d’image 10">
            <a:extLst>
              <a:ext uri="{FF2B5EF4-FFF2-40B4-BE49-F238E27FC236}">
                <a16:creationId xmlns:a16="http://schemas.microsoft.com/office/drawing/2014/main" id="{A12F2D63-1E00-4379-A32F-B52857A50211}"/>
              </a:ext>
            </a:extLst>
          </p:cNvPr>
          <p:cNvSpPr>
            <a:spLocks noGrp="1"/>
          </p:cNvSpPr>
          <p:nvPr>
            <p:ph type="pic" sz="quarter" idx="13"/>
          </p:nvPr>
        </p:nvSpPr>
        <p:spPr>
          <a:xfrm>
            <a:off x="1524" y="5943600"/>
            <a:ext cx="12188952" cy="914400"/>
          </a:xfrm>
          <a:solidFill>
            <a:schemeClr val="accent6"/>
          </a:solidFill>
        </p:spPr>
        <p:txBody>
          <a:bodyPr rtlCol="0"/>
          <a:lstStyle/>
          <a:p>
            <a:pPr rtl="0"/>
            <a:r>
              <a:rPr lang="fr-FR" noProof="0"/>
              <a:t>Cliquez sur l'icône pour ajouter une image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fr-FR" noProof="0"/>
              <a:t>2024</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fr-FR" noProof="0"/>
              <a:t>Soins infirmiers aux patients diabétiques</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3742711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6858000" y="365125"/>
            <a:ext cx="4602318" cy="1325563"/>
          </a:xfrm>
        </p:spPr>
        <p:txBody>
          <a:bodyPr rtlCol="0"/>
          <a:lstStyle>
            <a:lvl1pPr>
              <a:defRPr>
                <a:solidFill>
                  <a:schemeClr val="tx1">
                    <a:lumMod val="50000"/>
                    <a:lumOff val="50000"/>
                  </a:schemeClr>
                </a:solidFill>
              </a:defRPr>
            </a:lvl1pPr>
          </a:lstStyle>
          <a:p>
            <a:pPr rtl="0"/>
            <a:r>
              <a:rPr lang="fr-FR" noProof="0"/>
              <a:t>Modifiez le style du titre</a:t>
            </a:r>
          </a:p>
        </p:txBody>
      </p:sp>
      <p:sp>
        <p:nvSpPr>
          <p:cNvPr id="11" name="Espace réservé d’image 10">
            <a:extLst>
              <a:ext uri="{FF2B5EF4-FFF2-40B4-BE49-F238E27FC236}">
                <a16:creationId xmlns:a16="http://schemas.microsoft.com/office/drawing/2014/main" id="{AA39532F-F90D-47C0-89E1-06A3DED59311}"/>
              </a:ext>
            </a:extLst>
          </p:cNvPr>
          <p:cNvSpPr>
            <a:spLocks noGrp="1"/>
          </p:cNvSpPr>
          <p:nvPr>
            <p:ph type="pic" sz="quarter" idx="13"/>
          </p:nvPr>
        </p:nvSpPr>
        <p:spPr>
          <a:xfrm>
            <a:off x="0" y="0"/>
            <a:ext cx="6096000" cy="6858000"/>
          </a:xfrm>
          <a:solidFill>
            <a:schemeClr val="accent6"/>
          </a:solidFill>
        </p:spPr>
        <p:txBody>
          <a:bodyPr rtlCol="0"/>
          <a:lstStyle/>
          <a:p>
            <a:pPr rtl="0"/>
            <a:r>
              <a:rPr lang="fr-FR" noProof="0"/>
              <a:t>Cliquez sur l'icône pour ajouter une image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858000" y="169164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14" name="Espace réservé du texte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6858000" y="2093976"/>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20" name="Espace réservé du texte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6858000" y="2962656"/>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2" name="Espace réservé du texte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6858000" y="331012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23" name="Espace réservé du texte 4">
            <a:extLst>
              <a:ext uri="{FF2B5EF4-FFF2-40B4-BE49-F238E27FC236}">
                <a16:creationId xmlns:a16="http://schemas.microsoft.com/office/drawing/2014/main" id="{8462AFAF-169F-4E2A-AC00-6E8666595471}"/>
              </a:ext>
            </a:extLst>
          </p:cNvPr>
          <p:cNvSpPr>
            <a:spLocks noGrp="1"/>
          </p:cNvSpPr>
          <p:nvPr>
            <p:ph type="body" sz="quarter" idx="20" hasCustomPrompt="1"/>
          </p:nvPr>
        </p:nvSpPr>
        <p:spPr>
          <a:xfrm>
            <a:off x="6870354" y="3931920"/>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4" name="Espace réservé du texte 12">
            <a:extLst>
              <a:ext uri="{FF2B5EF4-FFF2-40B4-BE49-F238E27FC236}">
                <a16:creationId xmlns:a16="http://schemas.microsoft.com/office/drawing/2014/main" id="{9FDE6BB6-DE86-4B19-B83F-5B83A89477B4}"/>
              </a:ext>
            </a:extLst>
          </p:cNvPr>
          <p:cNvSpPr>
            <a:spLocks noGrp="1"/>
          </p:cNvSpPr>
          <p:nvPr>
            <p:ph type="body" sz="quarter" idx="21" hasCustomPrompt="1"/>
          </p:nvPr>
        </p:nvSpPr>
        <p:spPr>
          <a:xfrm>
            <a:off x="6870354" y="4270248"/>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25" name="Espace réservé du texte 4">
            <a:extLst>
              <a:ext uri="{FF2B5EF4-FFF2-40B4-BE49-F238E27FC236}">
                <a16:creationId xmlns:a16="http://schemas.microsoft.com/office/drawing/2014/main" id="{2B544474-29CA-4D8E-AC15-C05ABDF6067C}"/>
              </a:ext>
            </a:extLst>
          </p:cNvPr>
          <p:cNvSpPr>
            <a:spLocks noGrp="1"/>
          </p:cNvSpPr>
          <p:nvPr>
            <p:ph type="body" sz="quarter" idx="22" hasCustomPrompt="1"/>
          </p:nvPr>
        </p:nvSpPr>
        <p:spPr>
          <a:xfrm>
            <a:off x="6870354" y="4855464"/>
            <a:ext cx="3931920" cy="338328"/>
          </a:xfrm>
        </p:spPr>
        <p:txBody>
          <a:bodyPr rtlCol="0" anchor="b">
            <a:no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6" name="Espace réservé du texte 12">
            <a:extLst>
              <a:ext uri="{FF2B5EF4-FFF2-40B4-BE49-F238E27FC236}">
                <a16:creationId xmlns:a16="http://schemas.microsoft.com/office/drawing/2014/main" id="{7C778245-11E1-4B65-ADC1-E9D3DE34E5DE}"/>
              </a:ext>
            </a:extLst>
          </p:cNvPr>
          <p:cNvSpPr>
            <a:spLocks noGrp="1"/>
          </p:cNvSpPr>
          <p:nvPr>
            <p:ph type="body" sz="quarter" idx="23" hasCustomPrompt="1"/>
          </p:nvPr>
        </p:nvSpPr>
        <p:spPr>
          <a:xfrm>
            <a:off x="6870354" y="5193792"/>
            <a:ext cx="4572000" cy="530352"/>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fr-FR" noProof="0"/>
              <a:t>2024</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a:xfrm>
            <a:off x="6858000" y="6356350"/>
            <a:ext cx="3448050" cy="365125"/>
          </a:xfrm>
        </p:spPr>
        <p:txBody>
          <a:bodyPr rtlCol="0"/>
          <a:lstStyle>
            <a:lvl1pPr algn="l">
              <a:defRPr/>
            </a:lvl1pPr>
          </a:lstStyle>
          <a:p>
            <a:pPr rtl="0"/>
            <a:r>
              <a:rPr lang="fr-FR" noProof="0"/>
              <a:t>Soins infirmiers aux patients diabétiques</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321357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ésentation du produi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1C922A-9F54-409C-8C2C-90A55B890F48}"/>
              </a:ext>
              <a:ext uri="{C183D7F6-B498-43B3-948B-1728B52AA6E4}">
                <adec:decorative xmlns:adec="http://schemas.microsoft.com/office/drawing/2017/decorative" val="1"/>
              </a:ext>
            </a:extLst>
          </p:cNvPr>
          <p:cNvSpPr/>
          <p:nvPr userDrawn="1"/>
        </p:nvSpPr>
        <p:spPr>
          <a:xfrm>
            <a:off x="6200706" y="0"/>
            <a:ext cx="6095999"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709922" y="365125"/>
            <a:ext cx="5386078" cy="1325563"/>
          </a:xfrm>
        </p:spPr>
        <p:txBody>
          <a:bodyPr rtlCol="0"/>
          <a:lstStyle>
            <a:lvl1pPr>
              <a:defRPr>
                <a:solidFill>
                  <a:schemeClr val="tx1">
                    <a:lumMod val="50000"/>
                    <a:lumOff val="50000"/>
                  </a:schemeClr>
                </a:solidFill>
              </a:defRPr>
            </a:lvl1pPr>
          </a:lstStyle>
          <a:p>
            <a:pPr rtl="0"/>
            <a:r>
              <a:rPr lang="fr-FR" noProof="0"/>
              <a:t>Modifiez le style du titre</a:t>
            </a:r>
          </a:p>
        </p:txBody>
      </p:sp>
      <p:sp>
        <p:nvSpPr>
          <p:cNvPr id="11" name="Espace réservé d’image 10">
            <a:extLst>
              <a:ext uri="{FF2B5EF4-FFF2-40B4-BE49-F238E27FC236}">
                <a16:creationId xmlns:a16="http://schemas.microsoft.com/office/drawing/2014/main" id="{AA39532F-F90D-47C0-89E1-06A3DED59311}"/>
              </a:ext>
            </a:extLst>
          </p:cNvPr>
          <p:cNvSpPr>
            <a:spLocks noGrp="1"/>
          </p:cNvSpPr>
          <p:nvPr>
            <p:ph type="pic" sz="quarter" idx="13"/>
          </p:nvPr>
        </p:nvSpPr>
        <p:spPr>
          <a:xfrm>
            <a:off x="7454384" y="1566525"/>
            <a:ext cx="3401568" cy="3712464"/>
          </a:xfrm>
          <a:solidFill>
            <a:schemeClr val="accent6"/>
          </a:solidFill>
        </p:spPr>
        <p:txBody>
          <a:bodyPr rtlCol="0"/>
          <a:lstStyle/>
          <a:p>
            <a:pPr rtl="0"/>
            <a:r>
              <a:rPr lang="fr-FR" noProof="0"/>
              <a:t>Cliquez sur l'icône pour ajouter une image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709922"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457506" y="1893053"/>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13" name="Espace réservé du texte 12">
            <a:extLst>
              <a:ext uri="{FF2B5EF4-FFF2-40B4-BE49-F238E27FC236}">
                <a16:creationId xmlns:a16="http://schemas.microsoft.com/office/drawing/2014/main" id="{E725FCE9-B62D-4B16-807B-9D0D63E93B56}"/>
              </a:ext>
            </a:extLst>
          </p:cNvPr>
          <p:cNvSpPr>
            <a:spLocks noGrp="1"/>
          </p:cNvSpPr>
          <p:nvPr>
            <p:ph type="body" sz="quarter" idx="14" hasCustomPrompt="1"/>
          </p:nvPr>
        </p:nvSpPr>
        <p:spPr>
          <a:xfrm>
            <a:off x="709922" y="236897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14" name="Espace réservé du texte 12">
            <a:extLst>
              <a:ext uri="{FF2B5EF4-FFF2-40B4-BE49-F238E27FC236}">
                <a16:creationId xmlns:a16="http://schemas.microsoft.com/office/drawing/2014/main" id="{BA57DF8C-FA7C-490B-98CE-CDE7957EE729}"/>
              </a:ext>
            </a:extLst>
          </p:cNvPr>
          <p:cNvSpPr>
            <a:spLocks noGrp="1"/>
          </p:cNvSpPr>
          <p:nvPr>
            <p:ph type="body" sz="quarter" idx="15" hasCustomPrompt="1"/>
          </p:nvPr>
        </p:nvSpPr>
        <p:spPr>
          <a:xfrm>
            <a:off x="3457506" y="2355956"/>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19" name="Espace réservé du texte 2">
            <a:extLst>
              <a:ext uri="{FF2B5EF4-FFF2-40B4-BE49-F238E27FC236}">
                <a16:creationId xmlns:a16="http://schemas.microsoft.com/office/drawing/2014/main" id="{FF039F13-B78B-4A7E-AB1D-94C070BAE974}"/>
              </a:ext>
            </a:extLst>
          </p:cNvPr>
          <p:cNvSpPr>
            <a:spLocks noGrp="1"/>
          </p:cNvSpPr>
          <p:nvPr>
            <p:ph type="body" idx="16" hasCustomPrompt="1"/>
          </p:nvPr>
        </p:nvSpPr>
        <p:spPr>
          <a:xfrm>
            <a:off x="719917"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0" name="Espace réservé du texte 4">
            <a:extLst>
              <a:ext uri="{FF2B5EF4-FFF2-40B4-BE49-F238E27FC236}">
                <a16:creationId xmlns:a16="http://schemas.microsoft.com/office/drawing/2014/main" id="{525F4B91-27EE-47AC-BBD0-A66FE53A04FF}"/>
              </a:ext>
            </a:extLst>
          </p:cNvPr>
          <p:cNvSpPr>
            <a:spLocks noGrp="1"/>
          </p:cNvSpPr>
          <p:nvPr>
            <p:ph type="body" sz="quarter" idx="17" hasCustomPrompt="1"/>
          </p:nvPr>
        </p:nvSpPr>
        <p:spPr>
          <a:xfrm>
            <a:off x="3467501" y="3843877"/>
            <a:ext cx="2286000" cy="457200"/>
          </a:xfrm>
        </p:spPr>
        <p:txBody>
          <a:bodyPr rtlCol="0" anchor="b">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21" name="Espace réservé du texte 12">
            <a:extLst>
              <a:ext uri="{FF2B5EF4-FFF2-40B4-BE49-F238E27FC236}">
                <a16:creationId xmlns:a16="http://schemas.microsoft.com/office/drawing/2014/main" id="{1F0A1756-3486-46A9-9DD3-7BFA5FF75731}"/>
              </a:ext>
            </a:extLst>
          </p:cNvPr>
          <p:cNvSpPr>
            <a:spLocks noGrp="1"/>
          </p:cNvSpPr>
          <p:nvPr>
            <p:ph type="body" sz="quarter" idx="18" hasCustomPrompt="1"/>
          </p:nvPr>
        </p:nvSpPr>
        <p:spPr>
          <a:xfrm>
            <a:off x="719917" y="4319794"/>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22" name="Espace réservé du texte 12">
            <a:extLst>
              <a:ext uri="{FF2B5EF4-FFF2-40B4-BE49-F238E27FC236}">
                <a16:creationId xmlns:a16="http://schemas.microsoft.com/office/drawing/2014/main" id="{F50C0C1C-5BD4-4F62-8AB2-50B1FE4A7DAE}"/>
              </a:ext>
            </a:extLst>
          </p:cNvPr>
          <p:cNvSpPr>
            <a:spLocks noGrp="1"/>
          </p:cNvSpPr>
          <p:nvPr>
            <p:ph type="body" sz="quarter" idx="19" hasCustomPrompt="1"/>
          </p:nvPr>
        </p:nvSpPr>
        <p:spPr>
          <a:xfrm>
            <a:off x="3467501" y="4306780"/>
            <a:ext cx="2286000" cy="1371600"/>
          </a:xfrm>
        </p:spPr>
        <p:txBody>
          <a:bodyPr rtlCol="0">
            <a:noAutofit/>
          </a:bodyPr>
          <a:lstStyle>
            <a:lvl1pPr marL="0" indent="0">
              <a:lnSpc>
                <a:spcPts val="2000"/>
              </a:lnSpc>
              <a:buNone/>
              <a:defRPr sz="1400"/>
            </a:lvl1pPr>
            <a:lvl2pPr marL="457200" indent="0">
              <a:lnSpc>
                <a:spcPts val="2000"/>
              </a:lnSpc>
              <a:buNone/>
              <a:defRPr sz="1400"/>
            </a:lvl2pPr>
            <a:lvl3pPr marL="914400" indent="0">
              <a:lnSpc>
                <a:spcPts val="2000"/>
              </a:lnSpc>
              <a:buNone/>
              <a:defRPr sz="1400"/>
            </a:lvl3pPr>
            <a:lvl4pPr marL="1371600" indent="0">
              <a:lnSpc>
                <a:spcPts val="2000"/>
              </a:lnSpc>
              <a:buNone/>
              <a:defRPr sz="1400"/>
            </a:lvl4pPr>
            <a:lvl5pPr marL="1828800" indent="0">
              <a:lnSpc>
                <a:spcPts val="2000"/>
              </a:lnSpc>
              <a:buNone/>
              <a:defRPr sz="1400"/>
            </a:lvl5pPr>
          </a:lstStyle>
          <a:p>
            <a:pPr lvl="0" rtl="0"/>
            <a:r>
              <a:rPr lang="fr-FR" noProof="0"/>
              <a:t>Modifiez les styles du texte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a:xfrm>
            <a:off x="838200" y="6356350"/>
            <a:ext cx="1847850" cy="365125"/>
          </a:xfrm>
        </p:spPr>
        <p:txBody>
          <a:bodyPr rtlCol="0"/>
          <a:lstStyle/>
          <a:p>
            <a:pPr rtl="0"/>
            <a:r>
              <a:rPr lang="fr-FR" noProof="0"/>
              <a:t>2024</a:t>
            </a:r>
          </a:p>
        </p:txBody>
      </p:sp>
      <p:sp>
        <p:nvSpPr>
          <p:cNvPr id="18" name="Espace réservé du pied de page 7">
            <a:extLst>
              <a:ext uri="{FF2B5EF4-FFF2-40B4-BE49-F238E27FC236}">
                <a16:creationId xmlns:a16="http://schemas.microsoft.com/office/drawing/2014/main" id="{37667359-6B2F-4D7C-932B-CE6A0E91C8A0}"/>
              </a:ext>
            </a:extLst>
          </p:cNvPr>
          <p:cNvSpPr>
            <a:spLocks noGrp="1"/>
          </p:cNvSpPr>
          <p:nvPr>
            <p:ph type="ftr" sz="quarter" idx="11"/>
          </p:nvPr>
        </p:nvSpPr>
        <p:spPr>
          <a:xfrm>
            <a:off x="6858000" y="6356350"/>
            <a:ext cx="3448050" cy="365125"/>
          </a:xfrm>
        </p:spPr>
        <p:txBody>
          <a:bodyPr rtlCol="0"/>
          <a:lstStyle>
            <a:lvl1pPr algn="l">
              <a:defRPr/>
            </a:lvl1pPr>
          </a:lstStyle>
          <a:p>
            <a:pPr rtl="0"/>
            <a:r>
              <a:rPr lang="fr-FR" noProof="0"/>
              <a:t>Soins infirmiers aux patients diabétiques</a:t>
            </a:r>
          </a:p>
        </p:txBody>
      </p:sp>
      <p:sp>
        <p:nvSpPr>
          <p:cNvPr id="23" name="Espace réservé du numéro de diapositive 8">
            <a:extLst>
              <a:ext uri="{FF2B5EF4-FFF2-40B4-BE49-F238E27FC236}">
                <a16:creationId xmlns:a16="http://schemas.microsoft.com/office/drawing/2014/main" id="{C69C9BA9-6130-4098-A0A6-E1A00A3B6BFF}"/>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899692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Problème et résumé">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B487E6-6563-4EEC-A349-2257BBAFD4DD}"/>
              </a:ext>
              <a:ext uri="{C183D7F6-B498-43B3-948B-1728B52AA6E4}">
                <adec:decorative xmlns:adec="http://schemas.microsoft.com/office/drawing/2017/decorative" val="1"/>
              </a:ext>
            </a:extLst>
          </p:cNvPr>
          <p:cNvSpPr/>
          <p:nvPr userDrawn="1"/>
        </p:nvSpPr>
        <p:spPr>
          <a:xfrm>
            <a:off x="1" y="0"/>
            <a:ext cx="3051110" cy="6858000"/>
          </a:xfrm>
          <a:prstGeom prst="rect">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a:xfrm>
            <a:off x="6348334" y="1062164"/>
            <a:ext cx="5005466" cy="1325563"/>
          </a:xfrm>
        </p:spPr>
        <p:txBody>
          <a:bodyPr rtlCol="0"/>
          <a:lstStyle>
            <a:lvl1pPr>
              <a:defRPr>
                <a:solidFill>
                  <a:schemeClr val="tx1">
                    <a:lumMod val="50000"/>
                    <a:lumOff val="50000"/>
                  </a:schemeClr>
                </a:solidFill>
              </a:defRPr>
            </a:lvl1pPr>
          </a:lstStyle>
          <a:p>
            <a:pPr rtl="0"/>
            <a:r>
              <a:rPr lang="fr-FR" noProof="0"/>
              <a:t>Modifiez le style du titre</a:t>
            </a:r>
          </a:p>
        </p:txBody>
      </p:sp>
      <p:sp>
        <p:nvSpPr>
          <p:cNvPr id="7" name="Espace réservé d’image 6">
            <a:extLst>
              <a:ext uri="{FF2B5EF4-FFF2-40B4-BE49-F238E27FC236}">
                <a16:creationId xmlns:a16="http://schemas.microsoft.com/office/drawing/2014/main" id="{EED971A8-4C6D-471D-A690-8CD666292205}"/>
              </a:ext>
            </a:extLst>
          </p:cNvPr>
          <p:cNvSpPr>
            <a:spLocks noGrp="1"/>
          </p:cNvSpPr>
          <p:nvPr>
            <p:ph type="pic" sz="quarter" idx="13"/>
          </p:nvPr>
        </p:nvSpPr>
        <p:spPr>
          <a:xfrm>
            <a:off x="861935" y="1143000"/>
            <a:ext cx="4953000" cy="4572000"/>
          </a:xfrm>
          <a:solidFill>
            <a:schemeClr val="accent6"/>
          </a:solidFill>
        </p:spPr>
        <p:txBody>
          <a:bodyPr rtlCol="0"/>
          <a:lstStyle/>
          <a:p>
            <a:pPr rtl="0"/>
            <a:r>
              <a:rPr lang="fr-FR" noProof="0"/>
              <a:t>Cliquez sur l'icône pour ajouter une image</a:t>
            </a:r>
          </a:p>
        </p:txBody>
      </p:sp>
      <p:sp>
        <p:nvSpPr>
          <p:cNvPr id="10" name="Espace réservé du texte 9">
            <a:extLst>
              <a:ext uri="{FF2B5EF4-FFF2-40B4-BE49-F238E27FC236}">
                <a16:creationId xmlns:a16="http://schemas.microsoft.com/office/drawing/2014/main" id="{0ECB8E5B-4859-4892-A062-C831DA527F75}"/>
              </a:ext>
            </a:extLst>
          </p:cNvPr>
          <p:cNvSpPr>
            <a:spLocks noGrp="1"/>
          </p:cNvSpPr>
          <p:nvPr>
            <p:ph type="body" sz="quarter" idx="14" hasCustomPrompt="1"/>
          </p:nvPr>
        </p:nvSpPr>
        <p:spPr>
          <a:xfrm>
            <a:off x="6376988" y="2555875"/>
            <a:ext cx="4953000" cy="3159125"/>
          </a:xfrm>
        </p:spPr>
        <p:txBody>
          <a:bodyPr rtlCol="0">
            <a:normAutofit/>
          </a:bodyPr>
          <a:lstStyle>
            <a:lvl1pPr marL="0" indent="0">
              <a:lnSpc>
                <a:spcPct val="150000"/>
              </a:lnSpc>
              <a:spcBef>
                <a:spcPts val="0"/>
              </a:spcBef>
              <a:buNone/>
              <a:defRPr sz="2000">
                <a:solidFill>
                  <a:schemeClr val="accent4"/>
                </a:solidFill>
                <a:latin typeface="+mj-lt"/>
              </a:defRPr>
            </a:lvl1pPr>
            <a:lvl2pPr marL="457200" indent="0">
              <a:lnSpc>
                <a:spcPct val="150000"/>
              </a:lnSpc>
              <a:spcBef>
                <a:spcPts val="0"/>
              </a:spcBef>
              <a:buNone/>
              <a:defRPr sz="2000">
                <a:solidFill>
                  <a:schemeClr val="accent4"/>
                </a:solidFill>
                <a:latin typeface="+mj-lt"/>
              </a:defRPr>
            </a:lvl2pPr>
            <a:lvl3pPr marL="914400" indent="0">
              <a:lnSpc>
                <a:spcPct val="150000"/>
              </a:lnSpc>
              <a:spcBef>
                <a:spcPts val="0"/>
              </a:spcBef>
              <a:buNone/>
              <a:defRPr sz="2000">
                <a:solidFill>
                  <a:schemeClr val="accent4"/>
                </a:solidFill>
                <a:latin typeface="+mj-lt"/>
              </a:defRPr>
            </a:lvl3pPr>
            <a:lvl4pPr marL="1371600" indent="0">
              <a:lnSpc>
                <a:spcPct val="150000"/>
              </a:lnSpc>
              <a:spcBef>
                <a:spcPts val="0"/>
              </a:spcBef>
              <a:buNone/>
              <a:defRPr sz="2000">
                <a:solidFill>
                  <a:schemeClr val="accent4"/>
                </a:solidFill>
                <a:latin typeface="+mj-lt"/>
              </a:defRPr>
            </a:lvl4pPr>
            <a:lvl5pPr marL="1828800" indent="0">
              <a:lnSpc>
                <a:spcPct val="150000"/>
              </a:lnSpc>
              <a:spcBef>
                <a:spcPts val="0"/>
              </a:spcBef>
              <a:buNone/>
              <a:defRPr sz="2000">
                <a:solidFill>
                  <a:schemeClr val="accent4"/>
                </a:solidFill>
                <a:latin typeface="+mj-lt"/>
              </a:defRPr>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a:t>2024</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a:t>Soins infirmiers aux patients diabétiques</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865806376"/>
      </p:ext>
    </p:extLst>
  </p:cSld>
  <p:clrMapOvr>
    <a:masterClrMapping/>
  </p:clrMapOvr>
  <p:extLst>
    <p:ext uri="{DCECCB84-F9BA-43D5-87BE-67443E8EF086}">
      <p15:sldGuideLst xmlns:p15="http://schemas.microsoft.com/office/powerpoint/2012/main">
        <p15:guide id="1" pos="3840" userDrawn="1">
          <p15:clr>
            <a:srgbClr val="FBAE40"/>
          </p15:clr>
        </p15:guide>
        <p15:guide id="2" pos="52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aut de section">
    <p:spTree>
      <p:nvGrpSpPr>
        <p:cNvPr id="1" name=""/>
        <p:cNvGrpSpPr/>
        <p:nvPr/>
      </p:nvGrpSpPr>
      <p:grpSpPr>
        <a:xfrm>
          <a:off x="0" y="0"/>
          <a:ext cx="0" cy="0"/>
          <a:chOff x="0" y="0"/>
          <a:chExt cx="0" cy="0"/>
        </a:xfrm>
      </p:grpSpPr>
      <p:sp>
        <p:nvSpPr>
          <p:cNvPr id="8" name="Espace réservé d’image 7">
            <a:extLst>
              <a:ext uri="{FF2B5EF4-FFF2-40B4-BE49-F238E27FC236}">
                <a16:creationId xmlns:a16="http://schemas.microsoft.com/office/drawing/2014/main" id="{87C02F5D-0AFB-480B-A152-5FC08DB4DCD7}"/>
              </a:ext>
            </a:extLst>
          </p:cNvPr>
          <p:cNvSpPr>
            <a:spLocks noGrp="1"/>
          </p:cNvSpPr>
          <p:nvPr>
            <p:ph type="pic" sz="quarter" idx="13"/>
          </p:nvPr>
        </p:nvSpPr>
        <p:spPr>
          <a:xfrm>
            <a:off x="458724" y="457200"/>
            <a:ext cx="11274552" cy="5943600"/>
          </a:xfrm>
          <a:solidFill>
            <a:schemeClr val="accent6"/>
          </a:solidFill>
        </p:spPr>
        <p:txBody>
          <a:bodyPr rtlCol="0"/>
          <a:lstStyle/>
          <a:p>
            <a:pPr rtl="0"/>
            <a:r>
              <a:rPr lang="fr-FR" noProof="0"/>
              <a:t>Cliquez sur l'icône pour ajouter une image</a:t>
            </a:r>
          </a:p>
        </p:txBody>
      </p:sp>
      <p:sp>
        <p:nvSpPr>
          <p:cNvPr id="2" name="Titre 1">
            <a:extLst>
              <a:ext uri="{FF2B5EF4-FFF2-40B4-BE49-F238E27FC236}">
                <a16:creationId xmlns:a16="http://schemas.microsoft.com/office/drawing/2014/main" id="{9DE3D039-0A18-4031-8A63-D83666B066F6}"/>
              </a:ext>
            </a:extLst>
          </p:cNvPr>
          <p:cNvSpPr>
            <a:spLocks noGrp="1"/>
          </p:cNvSpPr>
          <p:nvPr>
            <p:ph type="title" hasCustomPrompt="1"/>
          </p:nvPr>
        </p:nvSpPr>
        <p:spPr>
          <a:xfrm>
            <a:off x="3051112" y="3513220"/>
            <a:ext cx="8682164" cy="1828799"/>
          </a:xfrm>
          <a:solidFill>
            <a:schemeClr val="accent3">
              <a:alpha val="90000"/>
            </a:schemeClr>
          </a:solidFill>
        </p:spPr>
        <p:txBody>
          <a:bodyPr lIns="1371600" tIns="0" bIns="0" rtlCol="0" anchor="ctr">
            <a:noAutofit/>
          </a:bodyPr>
          <a:lstStyle>
            <a:lvl1pPr algn="ctr">
              <a:defRPr sz="5400">
                <a:solidFill>
                  <a:schemeClr val="tx1">
                    <a:lumMod val="65000"/>
                    <a:lumOff val="35000"/>
                  </a:schemeClr>
                </a:solidFill>
              </a:defRPr>
            </a:lvl1pPr>
          </a:lstStyle>
          <a:p>
            <a:pPr rtl="0"/>
            <a:r>
              <a:rPr lang="fr-FR" noProof="0"/>
              <a:t>Cliquez pour ajouter un titre</a:t>
            </a:r>
          </a:p>
        </p:txBody>
      </p:sp>
    </p:spTree>
    <p:extLst>
      <p:ext uri="{BB962C8B-B14F-4D97-AF65-F5344CB8AC3E}">
        <p14:creationId xmlns:p14="http://schemas.microsoft.com/office/powerpoint/2010/main" val="999581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odèle commerci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lstStyle>
            <a:lvl1pPr algn="ctr">
              <a:defRPr>
                <a:solidFill>
                  <a:schemeClr val="tx1">
                    <a:lumMod val="50000"/>
                    <a:lumOff val="50000"/>
                  </a:schemeClr>
                </a:solidFill>
              </a:defRPr>
            </a:lvl1pPr>
          </a:lstStyle>
          <a:p>
            <a:pPr rtl="0"/>
            <a:r>
              <a:rPr lang="fr-FR" noProof="0"/>
              <a:t>Modifiez le style du titre</a:t>
            </a:r>
          </a:p>
        </p:txBody>
      </p:sp>
      <p:sp>
        <p:nvSpPr>
          <p:cNvPr id="18" name="Espace réservé d’image 15">
            <a:extLst>
              <a:ext uri="{FF2B5EF4-FFF2-40B4-BE49-F238E27FC236}">
                <a16:creationId xmlns:a16="http://schemas.microsoft.com/office/drawing/2014/main" id="{43CBE128-6D8D-4605-B225-5A34FFB1F25B}"/>
              </a:ext>
            </a:extLst>
          </p:cNvPr>
          <p:cNvSpPr>
            <a:spLocks noGrp="1"/>
          </p:cNvSpPr>
          <p:nvPr>
            <p:ph type="pic" sz="quarter" idx="42" hasCustomPrompt="1"/>
          </p:nvPr>
        </p:nvSpPr>
        <p:spPr>
          <a:xfrm>
            <a:off x="1910104"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fr-FR" noProof="0"/>
              <a:t>Cliquez sur l’icône pour ajouter une image</a:t>
            </a:r>
          </a:p>
        </p:txBody>
      </p:sp>
      <p:sp>
        <p:nvSpPr>
          <p:cNvPr id="9" name="Espace réservé du texte 8">
            <a:extLst>
              <a:ext uri="{FF2B5EF4-FFF2-40B4-BE49-F238E27FC236}">
                <a16:creationId xmlns:a16="http://schemas.microsoft.com/office/drawing/2014/main" id="{07F18567-9326-411F-BA8D-561D58C7DD91}"/>
              </a:ext>
            </a:extLst>
          </p:cNvPr>
          <p:cNvSpPr>
            <a:spLocks noGrp="1"/>
          </p:cNvSpPr>
          <p:nvPr>
            <p:ph type="body" sz="quarter" idx="33" hasCustomPrompt="1"/>
          </p:nvPr>
        </p:nvSpPr>
        <p:spPr>
          <a:xfrm>
            <a:off x="191109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fr-FR" noProof="0"/>
              <a:t>Puce 2</a:t>
            </a:r>
          </a:p>
        </p:txBody>
      </p:sp>
      <p:sp>
        <p:nvSpPr>
          <p:cNvPr id="10" name="Espace réservé du texte 10">
            <a:extLst>
              <a:ext uri="{FF2B5EF4-FFF2-40B4-BE49-F238E27FC236}">
                <a16:creationId xmlns:a16="http://schemas.microsoft.com/office/drawing/2014/main" id="{39809F78-EA1B-4C23-A53E-7DE8B4A6AE1D}"/>
              </a:ext>
            </a:extLst>
          </p:cNvPr>
          <p:cNvSpPr>
            <a:spLocks noGrp="1"/>
          </p:cNvSpPr>
          <p:nvPr>
            <p:ph type="body" sz="quarter" idx="34" hasCustomPrompt="1"/>
          </p:nvPr>
        </p:nvSpPr>
        <p:spPr>
          <a:xfrm>
            <a:off x="191109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fr-FR" noProof="0"/>
              <a:t>Description de puce</a:t>
            </a:r>
          </a:p>
        </p:txBody>
      </p:sp>
      <p:sp>
        <p:nvSpPr>
          <p:cNvPr id="19" name="Espace réservé d’image 15">
            <a:extLst>
              <a:ext uri="{FF2B5EF4-FFF2-40B4-BE49-F238E27FC236}">
                <a16:creationId xmlns:a16="http://schemas.microsoft.com/office/drawing/2014/main" id="{E63C0874-8701-4CED-B60A-61A655FB5A5F}"/>
              </a:ext>
            </a:extLst>
          </p:cNvPr>
          <p:cNvSpPr>
            <a:spLocks noGrp="1"/>
          </p:cNvSpPr>
          <p:nvPr>
            <p:ph type="pic" sz="quarter" idx="43" hasCustomPrompt="1"/>
          </p:nvPr>
        </p:nvSpPr>
        <p:spPr>
          <a:xfrm>
            <a:off x="4951917"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fr-FR" noProof="0"/>
              <a:t>Cliquez sur l’icône pour ajouter une image</a:t>
            </a:r>
          </a:p>
        </p:txBody>
      </p:sp>
      <p:sp>
        <p:nvSpPr>
          <p:cNvPr id="11" name="Espace réservé du texte 8">
            <a:extLst>
              <a:ext uri="{FF2B5EF4-FFF2-40B4-BE49-F238E27FC236}">
                <a16:creationId xmlns:a16="http://schemas.microsoft.com/office/drawing/2014/main" id="{97E7DC10-1618-471B-9441-C640C7FEDD37}"/>
              </a:ext>
            </a:extLst>
          </p:cNvPr>
          <p:cNvSpPr>
            <a:spLocks noGrp="1"/>
          </p:cNvSpPr>
          <p:nvPr>
            <p:ph type="body" sz="quarter" idx="35" hasCustomPrompt="1"/>
          </p:nvPr>
        </p:nvSpPr>
        <p:spPr>
          <a:xfrm>
            <a:off x="4956048"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fr-FR" noProof="0"/>
              <a:t>Puce 3</a:t>
            </a:r>
          </a:p>
        </p:txBody>
      </p:sp>
      <p:sp>
        <p:nvSpPr>
          <p:cNvPr id="12" name="Espace réservé du texte 10">
            <a:extLst>
              <a:ext uri="{FF2B5EF4-FFF2-40B4-BE49-F238E27FC236}">
                <a16:creationId xmlns:a16="http://schemas.microsoft.com/office/drawing/2014/main" id="{20AEB661-858B-44C9-9484-E540E04AD365}"/>
              </a:ext>
            </a:extLst>
          </p:cNvPr>
          <p:cNvSpPr>
            <a:spLocks noGrp="1"/>
          </p:cNvSpPr>
          <p:nvPr>
            <p:ph type="body" sz="quarter" idx="36" hasCustomPrompt="1"/>
          </p:nvPr>
        </p:nvSpPr>
        <p:spPr>
          <a:xfrm>
            <a:off x="4956048"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fr-FR" noProof="0"/>
              <a:t>Description de puce</a:t>
            </a:r>
          </a:p>
        </p:txBody>
      </p:sp>
      <p:sp>
        <p:nvSpPr>
          <p:cNvPr id="20" name="Espace réservé d’image 15">
            <a:extLst>
              <a:ext uri="{FF2B5EF4-FFF2-40B4-BE49-F238E27FC236}">
                <a16:creationId xmlns:a16="http://schemas.microsoft.com/office/drawing/2014/main" id="{F223D9C7-A9C3-4D38-B4D8-9CAB3A19CF51}"/>
              </a:ext>
            </a:extLst>
          </p:cNvPr>
          <p:cNvSpPr>
            <a:spLocks noGrp="1"/>
          </p:cNvSpPr>
          <p:nvPr>
            <p:ph type="pic" sz="quarter" idx="44" hasCustomPrompt="1"/>
          </p:nvPr>
        </p:nvSpPr>
        <p:spPr>
          <a:xfrm>
            <a:off x="7993730" y="1965960"/>
            <a:ext cx="2286000" cy="2286000"/>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rtl="0"/>
            <a:r>
              <a:rPr lang="fr-FR" noProof="0"/>
              <a:t>Cliquez sur l’icône pour ajouter une image</a:t>
            </a:r>
          </a:p>
        </p:txBody>
      </p:sp>
      <p:sp>
        <p:nvSpPr>
          <p:cNvPr id="13" name="Espace réservé du texte 8">
            <a:extLst>
              <a:ext uri="{FF2B5EF4-FFF2-40B4-BE49-F238E27FC236}">
                <a16:creationId xmlns:a16="http://schemas.microsoft.com/office/drawing/2014/main" id="{FDB26B40-5901-4EF0-BCF0-55677E28B176}"/>
              </a:ext>
            </a:extLst>
          </p:cNvPr>
          <p:cNvSpPr>
            <a:spLocks noGrp="1"/>
          </p:cNvSpPr>
          <p:nvPr>
            <p:ph type="body" sz="quarter" idx="37" hasCustomPrompt="1"/>
          </p:nvPr>
        </p:nvSpPr>
        <p:spPr>
          <a:xfrm>
            <a:off x="7991856" y="4311688"/>
            <a:ext cx="2286000" cy="360000"/>
          </a:xfrm>
        </p:spPr>
        <p:txBody>
          <a:bodyPr rtlCol="0">
            <a:noAutofit/>
          </a:bodyPr>
          <a:lstStyle>
            <a:lvl1pPr marL="0" indent="0" algn="ctr">
              <a:buFont typeface="Arial" panose="020B0604020202020204" pitchFamily="34" charset="0"/>
              <a:buNone/>
              <a:defRPr sz="2000">
                <a:solidFill>
                  <a:schemeClr val="accent4"/>
                </a:solidFill>
                <a:latin typeface="+mj-lt"/>
              </a:defRPr>
            </a:lvl1pPr>
          </a:lstStyle>
          <a:p>
            <a:pPr lvl="0" rtl="0"/>
            <a:r>
              <a:rPr lang="fr-FR" noProof="0"/>
              <a:t>Puce 4</a:t>
            </a:r>
          </a:p>
        </p:txBody>
      </p:sp>
      <p:sp>
        <p:nvSpPr>
          <p:cNvPr id="14" name="Espace réservé du texte 10">
            <a:extLst>
              <a:ext uri="{FF2B5EF4-FFF2-40B4-BE49-F238E27FC236}">
                <a16:creationId xmlns:a16="http://schemas.microsoft.com/office/drawing/2014/main" id="{CCEAE0AB-74EC-4097-A534-A578F1097938}"/>
              </a:ext>
            </a:extLst>
          </p:cNvPr>
          <p:cNvSpPr>
            <a:spLocks noGrp="1"/>
          </p:cNvSpPr>
          <p:nvPr>
            <p:ph type="body" sz="quarter" idx="38" hasCustomPrompt="1"/>
          </p:nvPr>
        </p:nvSpPr>
        <p:spPr>
          <a:xfrm>
            <a:off x="7991856" y="4773703"/>
            <a:ext cx="2286000" cy="1005840"/>
          </a:xfrm>
        </p:spPr>
        <p:txBody>
          <a:bodyPr rtlCol="0"/>
          <a:lstStyle>
            <a:lvl1pPr marL="0" indent="0" algn="ctr">
              <a:lnSpc>
                <a:spcPts val="2000"/>
              </a:lnSpc>
              <a:spcBef>
                <a:spcPts val="0"/>
              </a:spcBef>
              <a:buNone/>
              <a:defRPr sz="1400">
                <a:solidFill>
                  <a:schemeClr val="tx1">
                    <a:lumMod val="75000"/>
                    <a:lumOff val="25000"/>
                  </a:schemeClr>
                </a:solidFill>
              </a:defRPr>
            </a:lvl1pPr>
          </a:lstStyle>
          <a:p>
            <a:pPr lvl="0" rtl="0"/>
            <a:r>
              <a:rPr lang="fr-FR" noProof="0"/>
              <a:t>Description de puce</a:t>
            </a:r>
          </a:p>
        </p:txBody>
      </p:sp>
      <p:sp>
        <p:nvSpPr>
          <p:cNvPr id="15" name="Espace réservé de la date 1">
            <a:extLst>
              <a:ext uri="{FF2B5EF4-FFF2-40B4-BE49-F238E27FC236}">
                <a16:creationId xmlns:a16="http://schemas.microsoft.com/office/drawing/2014/main" id="{6FCC4B1F-E859-43CC-8B33-EE155744227A}"/>
              </a:ext>
            </a:extLst>
          </p:cNvPr>
          <p:cNvSpPr>
            <a:spLocks noGrp="1"/>
          </p:cNvSpPr>
          <p:nvPr>
            <p:ph type="dt" sz="half" idx="45"/>
          </p:nvPr>
        </p:nvSpPr>
        <p:spPr>
          <a:xfrm>
            <a:off x="838200" y="6356350"/>
            <a:ext cx="2743200" cy="365125"/>
          </a:xfrm>
        </p:spPr>
        <p:txBody>
          <a:bodyPr rtlCol="0"/>
          <a:lstStyle/>
          <a:p>
            <a:pPr rtl="0"/>
            <a:r>
              <a:rPr lang="fr-FR" noProof="0"/>
              <a:t>2024</a:t>
            </a:r>
          </a:p>
        </p:txBody>
      </p:sp>
      <p:sp>
        <p:nvSpPr>
          <p:cNvPr id="6" name="Espace réservé du pied de page 5">
            <a:extLst>
              <a:ext uri="{FF2B5EF4-FFF2-40B4-BE49-F238E27FC236}">
                <a16:creationId xmlns:a16="http://schemas.microsoft.com/office/drawing/2014/main" id="{29E5E346-F307-4307-949D-77CDB6E6577A}"/>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BB4446C0-A637-4726-88A6-815A6AB63B96}"/>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fr-FR" noProof="0" smtClean="0"/>
              <a:pPr rtl="0"/>
              <a:t>‹N°›</a:t>
            </a:fld>
            <a:endParaRPr lang="fr-FR" noProof="0"/>
          </a:p>
        </p:txBody>
      </p:sp>
    </p:spTree>
    <p:extLst>
      <p:ext uri="{BB962C8B-B14F-4D97-AF65-F5344CB8AC3E}">
        <p14:creationId xmlns:p14="http://schemas.microsoft.com/office/powerpoint/2010/main" val="500680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currenc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1162072" y="365125"/>
            <a:ext cx="10193315" cy="1325563"/>
          </a:xfrm>
        </p:spPr>
        <p:txBody>
          <a:bodyPr rtlCol="0"/>
          <a:lstStyle>
            <a:lvl1pPr algn="l">
              <a:defRPr/>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162073" y="1853548"/>
            <a:ext cx="4572000" cy="640080"/>
          </a:xfrm>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162073"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494485" y="1853548"/>
            <a:ext cx="4572000" cy="640080"/>
          </a:xfrm>
          <a:noFill/>
        </p:spPr>
        <p:txBody>
          <a:bodyPr rtlCol="0" anchor="ctr" anchorCtr="0">
            <a:normAutofit/>
          </a:bodyPr>
          <a:lstStyle>
            <a:lvl1pPr marL="0" indent="0">
              <a:buNone/>
              <a:defRPr sz="2000" b="0">
                <a:solidFill>
                  <a:schemeClr val="accent4"/>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494485" y="2505075"/>
            <a:ext cx="4572000" cy="3200400"/>
          </a:xfrm>
        </p:spPr>
        <p:txBody>
          <a:bodyPr rtlCol="0">
            <a:normAutofit/>
          </a:bodyPr>
          <a:lstStyle>
            <a:lvl1pPr>
              <a:lnSpc>
                <a:spcPts val="2600"/>
              </a:lnSpc>
              <a:defRPr sz="1600"/>
            </a:lvl1pPr>
            <a:lvl2pPr>
              <a:lnSpc>
                <a:spcPts val="2600"/>
              </a:lnSpc>
              <a:defRPr sz="1600"/>
            </a:lvl2pPr>
            <a:lvl3pPr>
              <a:lnSpc>
                <a:spcPts val="2600"/>
              </a:lnSpc>
              <a:defRPr sz="1600"/>
            </a:lvl3pPr>
            <a:lvl4pPr>
              <a:lnSpc>
                <a:spcPts val="2600"/>
              </a:lnSpc>
              <a:defRPr sz="1600"/>
            </a:lvl4pPr>
            <a:lvl5pPr>
              <a:lnSpc>
                <a:spcPts val="2600"/>
              </a:lnSpc>
              <a:defRPr sz="1600"/>
            </a:lvl5p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11" name="Espace réservé d’image 10">
            <a:extLst>
              <a:ext uri="{FF2B5EF4-FFF2-40B4-BE49-F238E27FC236}">
                <a16:creationId xmlns:a16="http://schemas.microsoft.com/office/drawing/2014/main" id="{582C2B31-DB43-4AEF-AA1E-62866E69E584}"/>
              </a:ext>
            </a:extLst>
          </p:cNvPr>
          <p:cNvSpPr>
            <a:spLocks noGrp="1"/>
          </p:cNvSpPr>
          <p:nvPr>
            <p:ph type="pic" sz="quarter" idx="13"/>
          </p:nvPr>
        </p:nvSpPr>
        <p:spPr>
          <a:xfrm>
            <a:off x="1524" y="5943600"/>
            <a:ext cx="12188952" cy="914400"/>
          </a:xfrm>
          <a:solidFill>
            <a:schemeClr val="accent6"/>
          </a:solidFill>
        </p:spPr>
        <p:txBody>
          <a:bodyPr rtlCol="0"/>
          <a:lstStyle/>
          <a:p>
            <a:pPr rtl="0"/>
            <a:r>
              <a:rPr lang="fr-FR" noProof="0"/>
              <a:t>Cliquez sur l'icône pour ajouter une image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fr-FR" noProof="0"/>
              <a:t>2024</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fr-FR" noProof="0"/>
              <a:t>Soins infirmiers aux patients diabétiques</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375009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lumMod val="50000"/>
                  </a:schemeClr>
                </a:solidFill>
              </a:defRPr>
            </a:lvl1pPr>
          </a:lstStyle>
          <a:p>
            <a:pPr rtl="0"/>
            <a:r>
              <a:rPr lang="fr-FR" noProof="0"/>
              <a:t>2024</a:t>
            </a:r>
          </a:p>
        </p:txBody>
      </p:sp>
      <p:sp>
        <p:nvSpPr>
          <p:cNvPr id="5" name="Espace réservé du pied de page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lumMod val="50000"/>
                  </a:schemeClr>
                </a:solidFill>
              </a:defRPr>
            </a:lvl1pPr>
          </a:lstStyle>
          <a:p>
            <a:pPr rtl="0"/>
            <a:r>
              <a:rPr lang="fr-FR" noProof="0"/>
              <a:t>Soins infirmiers aux patients diabétiques</a:t>
            </a:r>
          </a:p>
        </p:txBody>
      </p:sp>
      <p:sp>
        <p:nvSpPr>
          <p:cNvPr id="6" name="Espace réservé du numéro de diapositive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lumMod val="50000"/>
                  </a:schemeClr>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84" r:id="rId3"/>
    <p:sldLayoutId id="2147483671" r:id="rId4"/>
    <p:sldLayoutId id="2147483683" r:id="rId5"/>
    <p:sldLayoutId id="2147483667" r:id="rId6"/>
    <p:sldLayoutId id="2147483688" r:id="rId7"/>
    <p:sldLayoutId id="2147483673" r:id="rId8"/>
    <p:sldLayoutId id="2147483672" r:id="rId9"/>
    <p:sldLayoutId id="2147483669" r:id="rId10"/>
    <p:sldLayoutId id="2147483682" r:id="rId11"/>
    <p:sldLayoutId id="2147483663" r:id="rId12"/>
    <p:sldLayoutId id="2147483677" r:id="rId13"/>
    <p:sldLayoutId id="2147483653" r:id="rId14"/>
    <p:sldLayoutId id="2147483678" r:id="rId15"/>
    <p:sldLayoutId id="2147483650" r:id="rId16"/>
    <p:sldLayoutId id="2147483654" r:id="rId17"/>
    <p:sldLayoutId id="2147483681" r:id="rId18"/>
    <p:sldLayoutId id="2147483686" r:id="rId19"/>
    <p:sldLayoutId id="2147483690" r:id="rId20"/>
    <p:sldLayoutId id="2147483676" r:id="rId21"/>
    <p:sldLayoutId id="2147483680" r:id="rId22"/>
    <p:sldLayoutId id="2147483675" r:id="rId23"/>
    <p:sldLayoutId id="2147483652" r:id="rId24"/>
    <p:sldLayoutId id="2147483665" r:id="rId25"/>
    <p:sldLayoutId id="2147483655" r:id="rId26"/>
    <p:sldLayoutId id="2147483656" r:id="rId27"/>
    <p:sldLayoutId id="2147483657" r:id="rId28"/>
  </p:sldLayoutIdLst>
  <p:hf hdr="0"/>
  <p:txStyles>
    <p:title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920" userDrawn="1">
          <p15:clr>
            <a:srgbClr val="F26B43"/>
          </p15:clr>
        </p15:guide>
        <p15:guide id="4" pos="5760" userDrawn="1">
          <p15:clr>
            <a:srgbClr val="F26B43"/>
          </p15:clr>
        </p15:guide>
        <p15:guide id="5" pos="7248" userDrawn="1">
          <p15:clr>
            <a:srgbClr val="F26B43"/>
          </p15:clr>
        </p15:guide>
        <p15:guide id="6" pos="4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9.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youtu.be/-JW_VJwo808"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a:extLst>
              <a:ext uri="{FF2B5EF4-FFF2-40B4-BE49-F238E27FC236}">
                <a16:creationId xmlns:a16="http://schemas.microsoft.com/office/drawing/2014/main" id="{BF9CB5A5-086A-4BC4-A3F9-0BFA2C0AEEDA}"/>
              </a:ext>
            </a:extLst>
          </p:cNvPr>
          <p:cNvPicPr>
            <a:picLocks noGrp="1" noChangeAspect="1"/>
          </p:cNvPicPr>
          <p:nvPr>
            <p:ph type="pic" sz="quarter" idx="13"/>
          </p:nvPr>
        </p:nvPicPr>
        <p:blipFill>
          <a:blip r:embed="rId3"/>
          <a:srcRect/>
          <a:stretch/>
        </p:blipFill>
        <p:spPr>
          <a:xfrm>
            <a:off x="136098" y="1008063"/>
            <a:ext cx="7913866" cy="4171949"/>
          </a:xfrm>
        </p:spPr>
      </p:pic>
      <p:sp>
        <p:nvSpPr>
          <p:cNvPr id="2" name="Titre 1">
            <a:extLst>
              <a:ext uri="{FF2B5EF4-FFF2-40B4-BE49-F238E27FC236}">
                <a16:creationId xmlns:a16="http://schemas.microsoft.com/office/drawing/2014/main" id="{216815C6-3AD0-46E6-A74A-1967BD91AF50}"/>
              </a:ext>
            </a:extLst>
          </p:cNvPr>
          <p:cNvSpPr>
            <a:spLocks noGrp="1"/>
          </p:cNvSpPr>
          <p:nvPr>
            <p:ph type="ctrTitle"/>
          </p:nvPr>
        </p:nvSpPr>
        <p:spPr>
          <a:xfrm>
            <a:off x="6096000" y="1832011"/>
            <a:ext cx="5611530" cy="2054388"/>
          </a:xfrm>
        </p:spPr>
        <p:txBody>
          <a:bodyPr rtlCol="0">
            <a:normAutofit fontScale="90000"/>
          </a:bodyPr>
          <a:lstStyle/>
          <a:p>
            <a:pPr algn="ctr" rtl="0"/>
            <a:r>
              <a:rPr lang="fr-FR" b="1" dirty="0"/>
              <a:t>Soins infirmiers</a:t>
            </a:r>
            <a:br>
              <a:rPr lang="fr-FR" b="1" dirty="0"/>
            </a:br>
            <a:r>
              <a:rPr lang="fr-FR" b="1" dirty="0"/>
              <a:t>aux</a:t>
            </a:r>
            <a:br>
              <a:rPr lang="fr-FR" b="1" dirty="0"/>
            </a:br>
            <a:r>
              <a:rPr lang="fr-FR" b="1" dirty="0"/>
              <a:t>patients diabétiques</a:t>
            </a:r>
          </a:p>
        </p:txBody>
      </p:sp>
      <p:sp>
        <p:nvSpPr>
          <p:cNvPr id="3" name="Sous-titre 2">
            <a:extLst>
              <a:ext uri="{FF2B5EF4-FFF2-40B4-BE49-F238E27FC236}">
                <a16:creationId xmlns:a16="http://schemas.microsoft.com/office/drawing/2014/main" id="{1901B20D-4C28-4DA3-ABBD-718C22A5E58B}"/>
              </a:ext>
            </a:extLst>
          </p:cNvPr>
          <p:cNvSpPr>
            <a:spLocks noGrp="1"/>
          </p:cNvSpPr>
          <p:nvPr>
            <p:ph type="subTitle" idx="1"/>
          </p:nvPr>
        </p:nvSpPr>
        <p:spPr>
          <a:xfrm>
            <a:off x="7601820" y="4710347"/>
            <a:ext cx="3167636" cy="647673"/>
          </a:xfrm>
        </p:spPr>
        <p:txBody>
          <a:bodyPr rtlCol="0">
            <a:normAutofit/>
          </a:bodyPr>
          <a:lstStyle/>
          <a:p>
            <a:pPr rtl="0"/>
            <a:r>
              <a:rPr lang="fr-FR" dirty="0"/>
              <a:t>Julie WALCH - IPA</a:t>
            </a:r>
          </a:p>
        </p:txBody>
      </p:sp>
    </p:spTree>
    <p:extLst>
      <p:ext uri="{BB962C8B-B14F-4D97-AF65-F5344CB8AC3E}">
        <p14:creationId xmlns:p14="http://schemas.microsoft.com/office/powerpoint/2010/main" val="164242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08C79-A4AC-4B5D-92DF-600737E4D11A}"/>
              </a:ext>
            </a:extLst>
          </p:cNvPr>
          <p:cNvSpPr>
            <a:spLocks noGrp="1"/>
          </p:cNvSpPr>
          <p:nvPr>
            <p:ph type="title"/>
          </p:nvPr>
        </p:nvSpPr>
        <p:spPr>
          <a:xfrm>
            <a:off x="1518686" y="365125"/>
            <a:ext cx="9986601" cy="1325563"/>
          </a:xfrm>
        </p:spPr>
        <p:txBody>
          <a:bodyPr rtlCol="0"/>
          <a:lstStyle/>
          <a:p>
            <a:pPr rtl="0"/>
            <a:r>
              <a:rPr lang="fr-FR" dirty="0"/>
              <a:t>1. Le diabète de type 1</a:t>
            </a:r>
          </a:p>
        </p:txBody>
      </p:sp>
      <p:sp>
        <p:nvSpPr>
          <p:cNvPr id="44" name="Espace réservé de la date 43">
            <a:extLst>
              <a:ext uri="{FF2B5EF4-FFF2-40B4-BE49-F238E27FC236}">
                <a16:creationId xmlns:a16="http://schemas.microsoft.com/office/drawing/2014/main" id="{61DE0949-C611-4117-B02A-4967EA7F75CB}"/>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45" name="Espace réservé du pied de page 44">
            <a:extLst>
              <a:ext uri="{FF2B5EF4-FFF2-40B4-BE49-F238E27FC236}">
                <a16:creationId xmlns:a16="http://schemas.microsoft.com/office/drawing/2014/main" id="{6F1B995D-1532-48CE-A2C5-425EE1771DD6}"/>
              </a:ext>
            </a:extLst>
          </p:cNvPr>
          <p:cNvSpPr>
            <a:spLocks noGrp="1"/>
          </p:cNvSpPr>
          <p:nvPr>
            <p:ph type="ftr" sz="quarter" idx="11"/>
          </p:nvPr>
        </p:nvSpPr>
        <p:spPr>
          <a:xfrm>
            <a:off x="4038600" y="6356350"/>
            <a:ext cx="4114800" cy="365125"/>
          </a:xfrm>
        </p:spPr>
        <p:txBody>
          <a:bodyPr rtlCol="0"/>
          <a:lstStyle/>
          <a:p>
            <a:pPr rtl="0"/>
            <a:r>
              <a:rPr lang="fr-FR"/>
              <a:t>Soins infirmiers aux patients diabétiques</a:t>
            </a:r>
            <a:endParaRPr lang="fr-FR" dirty="0"/>
          </a:p>
        </p:txBody>
      </p:sp>
      <p:sp>
        <p:nvSpPr>
          <p:cNvPr id="46" name="Espace réservé du numéro de diapositive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10</a:t>
            </a:fld>
            <a:endParaRPr lang="fr-FR"/>
          </a:p>
        </p:txBody>
      </p:sp>
      <p:pic>
        <p:nvPicPr>
          <p:cNvPr id="10" name="Image 9" descr="Une image contenant texte, livre, capture d’écran&#10;&#10;Description générée automatiquement">
            <a:extLst>
              <a:ext uri="{FF2B5EF4-FFF2-40B4-BE49-F238E27FC236}">
                <a16:creationId xmlns:a16="http://schemas.microsoft.com/office/drawing/2014/main" id="{4899B367-3014-A1CB-A806-4AF9082CE155}"/>
              </a:ext>
            </a:extLst>
          </p:cNvPr>
          <p:cNvPicPr>
            <a:picLocks noChangeAspect="1"/>
          </p:cNvPicPr>
          <p:nvPr/>
        </p:nvPicPr>
        <p:blipFill rotWithShape="1">
          <a:blip r:embed="rId3"/>
          <a:srcRect l="26638" t="15833" r="14172" b="20000"/>
          <a:stretch/>
        </p:blipFill>
        <p:spPr>
          <a:xfrm rot="16200000">
            <a:off x="4303483" y="-13481"/>
            <a:ext cx="5030787" cy="7708875"/>
          </a:xfrm>
          <a:prstGeom prst="rect">
            <a:avLst/>
          </a:prstGeom>
        </p:spPr>
      </p:pic>
      <p:sp>
        <p:nvSpPr>
          <p:cNvPr id="3" name="Espace réservé du pied de page 7">
            <a:extLst>
              <a:ext uri="{FF2B5EF4-FFF2-40B4-BE49-F238E27FC236}">
                <a16:creationId xmlns:a16="http://schemas.microsoft.com/office/drawing/2014/main" id="{13A21527-1EF7-48B5-DA84-27CE3B0AA231}"/>
              </a:ext>
            </a:extLst>
          </p:cNvPr>
          <p:cNvSpPr txBox="1">
            <a:spLocks/>
          </p:cNvSpPr>
          <p:nvPr/>
        </p:nvSpPr>
        <p:spPr>
          <a:xfrm>
            <a:off x="4191000" y="65087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5" name="ZoneTexte 4">
            <a:extLst>
              <a:ext uri="{FF2B5EF4-FFF2-40B4-BE49-F238E27FC236}">
                <a16:creationId xmlns:a16="http://schemas.microsoft.com/office/drawing/2014/main" id="{1EDEA82B-A065-336B-B536-E1910C463A8E}"/>
              </a:ext>
            </a:extLst>
          </p:cNvPr>
          <p:cNvSpPr txBox="1"/>
          <p:nvPr/>
        </p:nvSpPr>
        <p:spPr>
          <a:xfrm>
            <a:off x="277427" y="6428343"/>
            <a:ext cx="6094520" cy="276999"/>
          </a:xfrm>
          <a:prstGeom prst="rect">
            <a:avLst/>
          </a:prstGeom>
          <a:noFill/>
        </p:spPr>
        <p:txBody>
          <a:bodyPr wrap="square">
            <a:spAutoFit/>
          </a:bodyPr>
          <a:lstStyle/>
          <a:p>
            <a:pPr rtl="0">
              <a:spcAft>
                <a:spcPts val="600"/>
              </a:spcAft>
            </a:pPr>
            <a:r>
              <a:rPr lang="fr-FR" sz="1200" noProof="0" dirty="0"/>
              <a:t>2024</a:t>
            </a:r>
          </a:p>
        </p:txBody>
      </p:sp>
    </p:spTree>
    <p:extLst>
      <p:ext uri="{BB962C8B-B14F-4D97-AF65-F5344CB8AC3E}">
        <p14:creationId xmlns:p14="http://schemas.microsoft.com/office/powerpoint/2010/main" val="11312971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DBD948-2758-CE2D-88D6-2D6FC2CC1F79}"/>
              </a:ext>
            </a:extLst>
          </p:cNvPr>
          <p:cNvSpPr>
            <a:spLocks noGrp="1"/>
          </p:cNvSpPr>
          <p:nvPr>
            <p:ph type="title"/>
          </p:nvPr>
        </p:nvSpPr>
        <p:spPr>
          <a:xfrm>
            <a:off x="6107867" y="1578006"/>
            <a:ext cx="5005466" cy="790233"/>
          </a:xfrm>
        </p:spPr>
        <p:txBody>
          <a:bodyPr>
            <a:normAutofit/>
          </a:bodyPr>
          <a:lstStyle/>
          <a:p>
            <a:r>
              <a:rPr lang="fr-FR" sz="3600" dirty="0"/>
              <a:t>Traitement</a:t>
            </a:r>
          </a:p>
        </p:txBody>
      </p:sp>
      <p:pic>
        <p:nvPicPr>
          <p:cNvPr id="10" name="Espace réservé pour une image  9">
            <a:extLst>
              <a:ext uri="{FF2B5EF4-FFF2-40B4-BE49-F238E27FC236}">
                <a16:creationId xmlns:a16="http://schemas.microsoft.com/office/drawing/2014/main" id="{0DC26C8A-96C0-6C54-D28B-B19D64B09D81}"/>
              </a:ext>
            </a:extLst>
          </p:cNvPr>
          <p:cNvPicPr>
            <a:picLocks noGrp="1" noChangeAspect="1"/>
          </p:cNvPicPr>
          <p:nvPr>
            <p:ph type="pic" sz="quarter" idx="13"/>
          </p:nvPr>
        </p:nvPicPr>
        <p:blipFill>
          <a:blip r:embed="rId2"/>
          <a:srcRect t="4600" b="4600"/>
          <a:stretch>
            <a:fillRect/>
          </a:stretch>
        </p:blipFill>
        <p:spPr>
          <a:xfrm>
            <a:off x="612775" y="1577975"/>
            <a:ext cx="4953000" cy="4572000"/>
          </a:xfrm>
          <a:prstGeom prst="rect">
            <a:avLst/>
          </a:prstGeom>
        </p:spPr>
      </p:pic>
      <p:sp>
        <p:nvSpPr>
          <p:cNvPr id="5" name="Espace réservé de la date 4">
            <a:extLst>
              <a:ext uri="{FF2B5EF4-FFF2-40B4-BE49-F238E27FC236}">
                <a16:creationId xmlns:a16="http://schemas.microsoft.com/office/drawing/2014/main" id="{2068D317-F35E-F80F-5508-0D30114205EA}"/>
              </a:ext>
            </a:extLst>
          </p:cNvPr>
          <p:cNvSpPr>
            <a:spLocks noGrp="1"/>
          </p:cNvSpPr>
          <p:nvPr>
            <p:ph type="dt" sz="half" idx="10"/>
          </p:nvPr>
        </p:nvSpPr>
        <p:spPr/>
        <p:txBody>
          <a:bodyPr/>
          <a:lstStyle/>
          <a:p>
            <a:pPr rtl="0"/>
            <a:r>
              <a:rPr lang="fr-FR" noProof="0"/>
              <a:t>2024</a:t>
            </a:r>
          </a:p>
        </p:txBody>
      </p:sp>
      <p:sp>
        <p:nvSpPr>
          <p:cNvPr id="6" name="Espace réservé du pied de page 5">
            <a:extLst>
              <a:ext uri="{FF2B5EF4-FFF2-40B4-BE49-F238E27FC236}">
                <a16:creationId xmlns:a16="http://schemas.microsoft.com/office/drawing/2014/main" id="{AA666917-BD8C-3CB2-CBB7-2EE474B8A0E7}"/>
              </a:ext>
            </a:extLst>
          </p:cNvPr>
          <p:cNvSpPr>
            <a:spLocks noGrp="1"/>
          </p:cNvSpPr>
          <p:nvPr>
            <p:ph type="ftr" sz="quarter" idx="11"/>
          </p:nvPr>
        </p:nvSpPr>
        <p:spPr/>
        <p:txBody>
          <a:bodyPr/>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44C8D46F-2647-365F-8C33-2944B9CE3684}"/>
              </a:ext>
            </a:extLst>
          </p:cNvPr>
          <p:cNvSpPr>
            <a:spLocks noGrp="1"/>
          </p:cNvSpPr>
          <p:nvPr>
            <p:ph type="sldNum" sz="quarter" idx="12"/>
          </p:nvPr>
        </p:nvSpPr>
        <p:spPr/>
        <p:txBody>
          <a:bodyPr/>
          <a:lstStyle/>
          <a:p>
            <a:pPr rtl="0"/>
            <a:fld id="{B5CEABB6-07DC-46E8-9B57-56EC44A396E5}" type="slidenum">
              <a:rPr lang="fr-FR" noProof="0" smtClean="0"/>
              <a:t>11</a:t>
            </a:fld>
            <a:endParaRPr lang="fr-FR" noProof="0"/>
          </a:p>
        </p:txBody>
      </p:sp>
      <p:sp>
        <p:nvSpPr>
          <p:cNvPr id="8" name="Titre 1">
            <a:extLst>
              <a:ext uri="{FF2B5EF4-FFF2-40B4-BE49-F238E27FC236}">
                <a16:creationId xmlns:a16="http://schemas.microsoft.com/office/drawing/2014/main" id="{774272A7-6EB8-45FE-B037-4577BC00DF19}"/>
              </a:ext>
            </a:extLst>
          </p:cNvPr>
          <p:cNvSpPr txBox="1">
            <a:spLocks/>
          </p:cNvSpPr>
          <p:nvPr/>
        </p:nvSpPr>
        <p:spPr>
          <a:xfrm>
            <a:off x="1518686" y="365125"/>
            <a:ext cx="99866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lumMod val="50000"/>
                    <a:lumOff val="50000"/>
                  </a:schemeClr>
                </a:solidFill>
                <a:latin typeface="+mj-lt"/>
                <a:ea typeface="+mj-ea"/>
                <a:cs typeface="+mj-cs"/>
              </a:defRPr>
            </a:lvl1pPr>
          </a:lstStyle>
          <a:p>
            <a:r>
              <a:rPr lang="fr-FR"/>
              <a:t>1. Le diabète de type 1</a:t>
            </a:r>
            <a:endParaRPr lang="fr-FR" dirty="0"/>
          </a:p>
        </p:txBody>
      </p:sp>
      <p:sp>
        <p:nvSpPr>
          <p:cNvPr id="9" name="Titre 1">
            <a:extLst>
              <a:ext uri="{FF2B5EF4-FFF2-40B4-BE49-F238E27FC236}">
                <a16:creationId xmlns:a16="http://schemas.microsoft.com/office/drawing/2014/main" id="{E9904392-FAD5-B95E-CF01-3AD0043A3B2B}"/>
              </a:ext>
            </a:extLst>
          </p:cNvPr>
          <p:cNvSpPr>
            <a:spLocks noGrp="1"/>
          </p:cNvSpPr>
          <p:nvPr>
            <p:ph type="body" sz="quarter" idx="14"/>
          </p:nvPr>
        </p:nvSpPr>
        <p:spPr>
          <a:xfrm>
            <a:off x="6027938" y="2379663"/>
            <a:ext cx="6063447" cy="3770312"/>
          </a:xfrm>
        </p:spPr>
        <p:txBody>
          <a:bodyPr rtlCol="0"/>
          <a:lstStyle/>
          <a:p>
            <a:pPr rtl="0"/>
            <a:r>
              <a:rPr lang="fr-FR" b="0" i="0" dirty="0">
                <a:solidFill>
                  <a:srgbClr val="31363C"/>
                </a:solidFill>
                <a:effectLst/>
                <a:latin typeface="Inter"/>
              </a:rPr>
              <a:t>- Les injections d’insuline = le seul traitement du diabète de type 1.</a:t>
            </a:r>
          </a:p>
          <a:p>
            <a:pPr rtl="0"/>
            <a:endParaRPr lang="fr-FR" b="0" i="0" dirty="0">
              <a:solidFill>
                <a:srgbClr val="31363C"/>
              </a:solidFill>
              <a:effectLst/>
              <a:latin typeface="Inter"/>
            </a:endParaRPr>
          </a:p>
          <a:p>
            <a:pPr rtl="0"/>
            <a:r>
              <a:rPr lang="fr-FR" dirty="0">
                <a:solidFill>
                  <a:srgbClr val="31363C"/>
                </a:solidFill>
                <a:latin typeface="Inter"/>
              </a:rPr>
              <a:t>- </a:t>
            </a:r>
            <a:r>
              <a:rPr lang="fr-FR" b="0" i="0" dirty="0">
                <a:solidFill>
                  <a:srgbClr val="31363C"/>
                </a:solidFill>
                <a:effectLst/>
                <a:latin typeface="Inter"/>
              </a:rPr>
              <a:t>  </a:t>
            </a:r>
            <a:r>
              <a:rPr lang="fr-FR" dirty="0">
                <a:solidFill>
                  <a:srgbClr val="31363C"/>
                </a:solidFill>
                <a:latin typeface="Inter"/>
              </a:rPr>
              <a:t>N</a:t>
            </a:r>
            <a:r>
              <a:rPr lang="fr-FR" b="0" i="0" dirty="0">
                <a:solidFill>
                  <a:srgbClr val="31363C"/>
                </a:solidFill>
                <a:effectLst/>
                <a:latin typeface="Inter"/>
              </a:rPr>
              <a:t>écessaires pour compenser l’insuffisance de production du pancréas.</a:t>
            </a:r>
          </a:p>
          <a:p>
            <a:pPr rtl="0"/>
            <a:endParaRPr lang="fr-FR" b="0" i="0" dirty="0">
              <a:solidFill>
                <a:srgbClr val="31363C"/>
              </a:solidFill>
              <a:effectLst/>
              <a:latin typeface="Inter"/>
            </a:endParaRPr>
          </a:p>
          <a:p>
            <a:pPr rtl="0"/>
            <a:r>
              <a:rPr lang="fr-FR" dirty="0">
                <a:solidFill>
                  <a:srgbClr val="31363C"/>
                </a:solidFill>
                <a:latin typeface="Inter"/>
              </a:rPr>
              <a:t>- </a:t>
            </a:r>
            <a:r>
              <a:rPr lang="fr-FR" b="0" i="0" dirty="0">
                <a:solidFill>
                  <a:srgbClr val="31363C"/>
                </a:solidFill>
                <a:effectLst/>
                <a:latin typeface="Inter"/>
              </a:rPr>
              <a:t> La dose quotidienne d'insuline dépend de nombreux facteurs : âge, poids, puberté, ancienneté du diabète, répartition des apports alimentaires au long de la journée, niveau d'activité physique, habitudes de vie, autres maladies, etc. </a:t>
            </a:r>
          </a:p>
          <a:p>
            <a:pPr rtl="0"/>
            <a:endParaRPr lang="fr-FR" b="0" i="0" dirty="0">
              <a:solidFill>
                <a:srgbClr val="31363C"/>
              </a:solidFill>
              <a:effectLst/>
              <a:latin typeface="Inter"/>
            </a:endParaRPr>
          </a:p>
          <a:p>
            <a:pPr rtl="0"/>
            <a:r>
              <a:rPr lang="fr-FR" dirty="0">
                <a:solidFill>
                  <a:srgbClr val="31363C"/>
                </a:solidFill>
                <a:latin typeface="Inter"/>
              </a:rPr>
              <a:t>- </a:t>
            </a:r>
            <a:r>
              <a:rPr lang="fr-FR" b="0" i="0" dirty="0">
                <a:solidFill>
                  <a:srgbClr val="31363C"/>
                </a:solidFill>
                <a:effectLst/>
                <a:latin typeface="Inter"/>
              </a:rPr>
              <a:t>L’insuline est administrée en plusieurs injections </a:t>
            </a:r>
            <a:endParaRPr lang="fr-FR" dirty="0"/>
          </a:p>
        </p:txBody>
      </p:sp>
    </p:spTree>
    <p:extLst>
      <p:ext uri="{BB962C8B-B14F-4D97-AF65-F5344CB8AC3E}">
        <p14:creationId xmlns:p14="http://schemas.microsoft.com/office/powerpoint/2010/main" val="3605395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0C43174F-E127-7E72-8D63-A6F4BB10CB58}"/>
              </a:ext>
            </a:extLst>
          </p:cNvPr>
          <p:cNvSpPr>
            <a:spLocks noGrp="1"/>
          </p:cNvSpPr>
          <p:nvPr>
            <p:ph type="title"/>
          </p:nvPr>
        </p:nvSpPr>
        <p:spPr>
          <a:xfrm>
            <a:off x="6348334" y="1062164"/>
            <a:ext cx="5005466" cy="1325563"/>
          </a:xfrm>
        </p:spPr>
        <p:txBody>
          <a:bodyPr rtlCol="0" anchor="ctr">
            <a:normAutofit/>
          </a:bodyPr>
          <a:lstStyle/>
          <a:p>
            <a:pPr rtl="0"/>
            <a:r>
              <a:rPr lang="fr-FR" dirty="0"/>
              <a:t>2. Le diabète de type 2</a:t>
            </a:r>
          </a:p>
        </p:txBody>
      </p:sp>
      <p:pic>
        <p:nvPicPr>
          <p:cNvPr id="4098" name="Picture 2" descr="DIABETE DE TYPE 2 : LE PASSAGE A L'INSULINE -Analyse médicale - Actualités  - Laboratoire de Biologie médicale à Soissons : Corcy">
            <a:extLst>
              <a:ext uri="{FF2B5EF4-FFF2-40B4-BE49-F238E27FC236}">
                <a16:creationId xmlns:a16="http://schemas.microsoft.com/office/drawing/2014/main" id="{95B92E04-2496-441B-2748-9EDA5395CFA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1935" y="1975218"/>
            <a:ext cx="4953000" cy="2907563"/>
          </a:xfrm>
          <a:prstGeom prst="rect">
            <a:avLst/>
          </a:prstGeom>
          <a:solidFill>
            <a:srgbClr val="FFFFFF"/>
          </a:solidFill>
        </p:spPr>
      </p:pic>
      <p:sp>
        <p:nvSpPr>
          <p:cNvPr id="16" name="Espace réservé du contenu 2">
            <a:extLst>
              <a:ext uri="{FF2B5EF4-FFF2-40B4-BE49-F238E27FC236}">
                <a16:creationId xmlns:a16="http://schemas.microsoft.com/office/drawing/2014/main" id="{E66C5B1F-18E3-9A79-B2D1-AB6AC2DF4465}"/>
              </a:ext>
            </a:extLst>
          </p:cNvPr>
          <p:cNvSpPr>
            <a:spLocks noGrp="1"/>
          </p:cNvSpPr>
          <p:nvPr>
            <p:ph type="body" sz="quarter" idx="14"/>
          </p:nvPr>
        </p:nvSpPr>
        <p:spPr>
          <a:xfrm>
            <a:off x="6376988" y="2555875"/>
            <a:ext cx="4953000" cy="3159125"/>
          </a:xfrm>
        </p:spPr>
        <p:txBody>
          <a:bodyPr vert="horz" lIns="91440" tIns="45720" rIns="91440" bIns="45720" rtlCol="0">
            <a:normAutofit/>
          </a:bodyPr>
          <a:lstStyle/>
          <a:p>
            <a:pPr rtl="0">
              <a:spcAft>
                <a:spcPts val="600"/>
              </a:spcAft>
            </a:pPr>
            <a:r>
              <a:rPr lang="fr-FR" dirty="0"/>
              <a:t>En France, la prévalence globale du diabète était estimée à 5 % de la population en 2016, le diabète de type 2 correspond à 90 % de ces cas.</a:t>
            </a:r>
            <a:endParaRPr lang="fr-FR"/>
          </a:p>
          <a:p>
            <a:pPr rtl="0">
              <a:spcAft>
                <a:spcPts val="600"/>
              </a:spcAft>
            </a:pPr>
            <a:r>
              <a:rPr lang="fr-FR" dirty="0"/>
              <a:t>On estime que 20 à 30 % des adultes diabétiques ne sont pas diagnostiqués.</a:t>
            </a:r>
            <a:endParaRPr lang="fr-FR"/>
          </a:p>
          <a:p>
            <a:pPr rtl="0">
              <a:spcAft>
                <a:spcPts val="600"/>
              </a:spcAft>
            </a:pPr>
            <a:r>
              <a:rPr lang="fr-FR" dirty="0"/>
              <a:t>La maladie se manifeste généralement après 40 ans et elle est diagnostiquée à un âge moyen proche de 65 ans.</a:t>
            </a:r>
            <a:endParaRPr lang="fr-FR"/>
          </a:p>
        </p:txBody>
      </p:sp>
      <p:sp>
        <p:nvSpPr>
          <p:cNvPr id="12" name="Espace réservé de la date 11">
            <a:extLst>
              <a:ext uri="{FF2B5EF4-FFF2-40B4-BE49-F238E27FC236}">
                <a16:creationId xmlns:a16="http://schemas.microsoft.com/office/drawing/2014/main" id="{2D93A1E1-C8F1-4871-D42A-3FDE63A18A9E}"/>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A4498C20-C7FD-710D-18B1-D9C29F539A3E}"/>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12</a:t>
            </a:fld>
            <a:endParaRPr lang="fr-FR" noProof="0"/>
          </a:p>
        </p:txBody>
      </p:sp>
      <p:sp>
        <p:nvSpPr>
          <p:cNvPr id="2" name="Espace réservé du pied de page 7">
            <a:extLst>
              <a:ext uri="{FF2B5EF4-FFF2-40B4-BE49-F238E27FC236}">
                <a16:creationId xmlns:a16="http://schemas.microsoft.com/office/drawing/2014/main" id="{26904C71-4E11-0EB6-E445-C7608880697C}"/>
              </a:ext>
            </a:extLst>
          </p:cNvPr>
          <p:cNvSpPr txBox="1">
            <a:spLocks/>
          </p:cNvSpPr>
          <p:nvPr/>
        </p:nvSpPr>
        <p:spPr>
          <a:xfrm>
            <a:off x="4290934" y="6356349"/>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133584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0C43174F-E127-7E72-8D63-A6F4BB10CB58}"/>
              </a:ext>
            </a:extLst>
          </p:cNvPr>
          <p:cNvSpPr>
            <a:spLocks noGrp="1"/>
          </p:cNvSpPr>
          <p:nvPr>
            <p:ph type="title"/>
          </p:nvPr>
        </p:nvSpPr>
        <p:spPr>
          <a:xfrm>
            <a:off x="838200" y="246856"/>
            <a:ext cx="7100966" cy="1325563"/>
          </a:xfrm>
        </p:spPr>
        <p:txBody>
          <a:bodyPr rtlCol="0" anchor="ctr">
            <a:normAutofit/>
          </a:bodyPr>
          <a:lstStyle/>
          <a:p>
            <a:pPr rtl="0"/>
            <a:r>
              <a:rPr lang="fr-FR" dirty="0"/>
              <a:t>2. Le diabète de type 2</a:t>
            </a:r>
          </a:p>
        </p:txBody>
      </p:sp>
      <p:sp>
        <p:nvSpPr>
          <p:cNvPr id="16" name="Espace réservé du contenu 2">
            <a:extLst>
              <a:ext uri="{FF2B5EF4-FFF2-40B4-BE49-F238E27FC236}">
                <a16:creationId xmlns:a16="http://schemas.microsoft.com/office/drawing/2014/main" id="{E66C5B1F-18E3-9A79-B2D1-AB6AC2DF4465}"/>
              </a:ext>
            </a:extLst>
          </p:cNvPr>
          <p:cNvSpPr>
            <a:spLocks noGrp="1"/>
          </p:cNvSpPr>
          <p:nvPr>
            <p:ph type="body" sz="quarter" idx="14"/>
          </p:nvPr>
        </p:nvSpPr>
        <p:spPr>
          <a:xfrm>
            <a:off x="838200" y="2561828"/>
            <a:ext cx="4953000" cy="3159125"/>
          </a:xfrm>
        </p:spPr>
        <p:txBody>
          <a:bodyPr vert="horz" lIns="91440" tIns="45720" rIns="91440" bIns="45720" rtlCol="0">
            <a:normAutofit/>
          </a:bodyPr>
          <a:lstStyle/>
          <a:p>
            <a:pPr rtl="0">
              <a:spcAft>
                <a:spcPts val="600"/>
              </a:spcAft>
            </a:pPr>
            <a:r>
              <a:rPr lang="fr-FR" dirty="0"/>
              <a:t> - Resistance accrue des tissus périphériques ( foie, muscles) à l’action de l’insuline</a:t>
            </a:r>
          </a:p>
          <a:p>
            <a:pPr rtl="0">
              <a:spcAft>
                <a:spcPts val="600"/>
              </a:spcAft>
            </a:pPr>
            <a:r>
              <a:rPr lang="fr-FR" dirty="0"/>
              <a:t>- Insuffisance de sécrétion d’insuline par les cellules B du pancréas</a:t>
            </a:r>
          </a:p>
          <a:p>
            <a:pPr rtl="0">
              <a:spcAft>
                <a:spcPts val="600"/>
              </a:spcAft>
            </a:pPr>
            <a:r>
              <a:rPr lang="fr-FR" dirty="0"/>
              <a:t>- Sécrétion de glucagon inappropriée</a:t>
            </a:r>
          </a:p>
          <a:p>
            <a:pPr rtl="0">
              <a:spcAft>
                <a:spcPts val="600"/>
              </a:spcAft>
            </a:pPr>
            <a:r>
              <a:rPr lang="fr-FR" dirty="0"/>
              <a:t>- Diminution des incrétines, hormones intestinales stimulant la sécrétion postprandiale de l’insuline</a:t>
            </a:r>
          </a:p>
        </p:txBody>
      </p:sp>
      <p:sp>
        <p:nvSpPr>
          <p:cNvPr id="12" name="Espace réservé de la date 11">
            <a:extLst>
              <a:ext uri="{FF2B5EF4-FFF2-40B4-BE49-F238E27FC236}">
                <a16:creationId xmlns:a16="http://schemas.microsoft.com/office/drawing/2014/main" id="{2D93A1E1-C8F1-4871-D42A-3FDE63A18A9E}"/>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A4498C20-C7FD-710D-18B1-D9C29F539A3E}"/>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13</a:t>
            </a:fld>
            <a:endParaRPr lang="fr-FR" noProof="0"/>
          </a:p>
        </p:txBody>
      </p:sp>
      <p:sp>
        <p:nvSpPr>
          <p:cNvPr id="2" name="Espace réservé du contenu 2">
            <a:extLst>
              <a:ext uri="{FF2B5EF4-FFF2-40B4-BE49-F238E27FC236}">
                <a16:creationId xmlns:a16="http://schemas.microsoft.com/office/drawing/2014/main" id="{B28CBC0C-7F76-F623-B118-494B8FBE1CAE}"/>
              </a:ext>
            </a:extLst>
          </p:cNvPr>
          <p:cNvSpPr txBox="1">
            <a:spLocks/>
          </p:cNvSpPr>
          <p:nvPr/>
        </p:nvSpPr>
        <p:spPr>
          <a:xfrm>
            <a:off x="838200" y="1661517"/>
            <a:ext cx="4114800" cy="457200"/>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Physiopathologie </a:t>
            </a:r>
          </a:p>
        </p:txBody>
      </p:sp>
      <p:pic>
        <p:nvPicPr>
          <p:cNvPr id="3" name="Image 2">
            <a:extLst>
              <a:ext uri="{FF2B5EF4-FFF2-40B4-BE49-F238E27FC236}">
                <a16:creationId xmlns:a16="http://schemas.microsoft.com/office/drawing/2014/main" id="{7EA070DA-EE8F-BA8B-5FDA-2630AD9D0E36}"/>
              </a:ext>
            </a:extLst>
          </p:cNvPr>
          <p:cNvPicPr>
            <a:picLocks noChangeAspect="1"/>
          </p:cNvPicPr>
          <p:nvPr/>
        </p:nvPicPr>
        <p:blipFill>
          <a:blip r:embed="rId2"/>
          <a:stretch>
            <a:fillRect/>
          </a:stretch>
        </p:blipFill>
        <p:spPr>
          <a:xfrm>
            <a:off x="6006465" y="1296670"/>
            <a:ext cx="5760720" cy="4512310"/>
          </a:xfrm>
          <a:prstGeom prst="rect">
            <a:avLst/>
          </a:prstGeom>
        </p:spPr>
      </p:pic>
      <p:sp>
        <p:nvSpPr>
          <p:cNvPr id="4" name="Espace réservé du pied de page 7">
            <a:extLst>
              <a:ext uri="{FF2B5EF4-FFF2-40B4-BE49-F238E27FC236}">
                <a16:creationId xmlns:a16="http://schemas.microsoft.com/office/drawing/2014/main" id="{31E05BD7-644C-8429-976A-C7A97ACCC027}"/>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41566659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4959E-52A7-2CBE-3DC1-9FA7452F44DF}"/>
            </a:ext>
          </a:extLst>
        </p:cNvPr>
        <p:cNvGrpSpPr/>
        <p:nvPr/>
      </p:nvGrpSpPr>
      <p:grpSpPr>
        <a:xfrm>
          <a:off x="0" y="0"/>
          <a:ext cx="0" cy="0"/>
          <a:chOff x="0" y="0"/>
          <a:chExt cx="0" cy="0"/>
        </a:xfrm>
      </p:grpSpPr>
      <p:sp>
        <p:nvSpPr>
          <p:cNvPr id="15" name="Titre 1">
            <a:extLst>
              <a:ext uri="{FF2B5EF4-FFF2-40B4-BE49-F238E27FC236}">
                <a16:creationId xmlns:a16="http://schemas.microsoft.com/office/drawing/2014/main" id="{9856810A-DBC2-A16D-B49E-5B07EF64CB75}"/>
              </a:ext>
            </a:extLst>
          </p:cNvPr>
          <p:cNvSpPr>
            <a:spLocks noGrp="1"/>
          </p:cNvSpPr>
          <p:nvPr>
            <p:ph type="title"/>
          </p:nvPr>
        </p:nvSpPr>
        <p:spPr>
          <a:xfrm>
            <a:off x="838200" y="246856"/>
            <a:ext cx="7100966" cy="1325563"/>
          </a:xfrm>
        </p:spPr>
        <p:txBody>
          <a:bodyPr rtlCol="0" anchor="ctr">
            <a:normAutofit/>
          </a:bodyPr>
          <a:lstStyle/>
          <a:p>
            <a:pPr rtl="0"/>
            <a:r>
              <a:rPr lang="fr-FR" dirty="0"/>
              <a:t>2. Le diabète de type 2</a:t>
            </a:r>
          </a:p>
        </p:txBody>
      </p:sp>
      <p:sp>
        <p:nvSpPr>
          <p:cNvPr id="16" name="Espace réservé du contenu 2">
            <a:extLst>
              <a:ext uri="{FF2B5EF4-FFF2-40B4-BE49-F238E27FC236}">
                <a16:creationId xmlns:a16="http://schemas.microsoft.com/office/drawing/2014/main" id="{906C971B-9BFE-AC10-CE09-A19476CEA871}"/>
              </a:ext>
            </a:extLst>
          </p:cNvPr>
          <p:cNvSpPr>
            <a:spLocks noGrp="1"/>
          </p:cNvSpPr>
          <p:nvPr>
            <p:ph type="body" sz="quarter" idx="14"/>
          </p:nvPr>
        </p:nvSpPr>
        <p:spPr>
          <a:xfrm>
            <a:off x="838200" y="2561828"/>
            <a:ext cx="4953000" cy="3159125"/>
          </a:xfrm>
        </p:spPr>
        <p:txBody>
          <a:bodyPr vert="horz" lIns="91440" tIns="45720" rIns="91440" bIns="45720" rtlCol="0">
            <a:normAutofit/>
          </a:bodyPr>
          <a:lstStyle/>
          <a:p>
            <a:pPr rtl="0">
              <a:spcAft>
                <a:spcPts val="600"/>
              </a:spcAft>
            </a:pPr>
            <a:r>
              <a:rPr lang="fr-FR" b="1" i="0" dirty="0">
                <a:solidFill>
                  <a:srgbClr val="0A0A0A"/>
                </a:solidFill>
                <a:effectLst/>
                <a:latin typeface="quicksand"/>
              </a:rPr>
              <a:t>La serrure est rouillée</a:t>
            </a:r>
            <a:r>
              <a:rPr lang="fr-FR" b="0" i="0" dirty="0">
                <a:solidFill>
                  <a:srgbClr val="0A0A0A"/>
                </a:solidFill>
                <a:effectLst/>
                <a:latin typeface="quicksand"/>
              </a:rPr>
              <a:t>, mon pancréas fabrique de l’insuline mais mon corps résiste à son action : C’est le </a:t>
            </a:r>
            <a:r>
              <a:rPr lang="fr-FR" b="1" i="0" dirty="0">
                <a:solidFill>
                  <a:srgbClr val="0A0A0A"/>
                </a:solidFill>
                <a:effectLst/>
                <a:latin typeface="quicksand"/>
              </a:rPr>
              <a:t>diabète de type 2</a:t>
            </a:r>
            <a:endParaRPr lang="fr-FR" dirty="0"/>
          </a:p>
        </p:txBody>
      </p:sp>
      <p:sp>
        <p:nvSpPr>
          <p:cNvPr id="12" name="Espace réservé de la date 11">
            <a:extLst>
              <a:ext uri="{FF2B5EF4-FFF2-40B4-BE49-F238E27FC236}">
                <a16:creationId xmlns:a16="http://schemas.microsoft.com/office/drawing/2014/main" id="{C78941A6-451F-414D-2FBD-337C4C181F62}"/>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56A952F7-7EA8-6159-24E0-42E1ED483223}"/>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14</a:t>
            </a:fld>
            <a:endParaRPr lang="fr-FR" noProof="0"/>
          </a:p>
        </p:txBody>
      </p:sp>
      <p:sp>
        <p:nvSpPr>
          <p:cNvPr id="2" name="Espace réservé du contenu 2">
            <a:extLst>
              <a:ext uri="{FF2B5EF4-FFF2-40B4-BE49-F238E27FC236}">
                <a16:creationId xmlns:a16="http://schemas.microsoft.com/office/drawing/2014/main" id="{61B9DE5B-3788-AC86-4E9D-F6E20B2333F1}"/>
              </a:ext>
            </a:extLst>
          </p:cNvPr>
          <p:cNvSpPr txBox="1">
            <a:spLocks/>
          </p:cNvSpPr>
          <p:nvPr/>
        </p:nvSpPr>
        <p:spPr>
          <a:xfrm>
            <a:off x="838200" y="1661517"/>
            <a:ext cx="4114800" cy="457200"/>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dirty="0"/>
          </a:p>
        </p:txBody>
      </p:sp>
      <p:sp>
        <p:nvSpPr>
          <p:cNvPr id="4" name="Espace réservé du pied de page 7">
            <a:extLst>
              <a:ext uri="{FF2B5EF4-FFF2-40B4-BE49-F238E27FC236}">
                <a16:creationId xmlns:a16="http://schemas.microsoft.com/office/drawing/2014/main" id="{E7ACBC23-57D1-E780-3714-614B3609ABD6}"/>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pic>
        <p:nvPicPr>
          <p:cNvPr id="5" name="Image 4">
            <a:extLst>
              <a:ext uri="{FF2B5EF4-FFF2-40B4-BE49-F238E27FC236}">
                <a16:creationId xmlns:a16="http://schemas.microsoft.com/office/drawing/2014/main" id="{03AB58D4-B7E2-0387-62E0-36FE7D08B187}"/>
              </a:ext>
            </a:extLst>
          </p:cNvPr>
          <p:cNvPicPr>
            <a:picLocks noChangeAspect="1"/>
          </p:cNvPicPr>
          <p:nvPr/>
        </p:nvPicPr>
        <p:blipFill>
          <a:blip r:embed="rId2"/>
          <a:stretch>
            <a:fillRect/>
          </a:stretch>
        </p:blipFill>
        <p:spPr>
          <a:xfrm>
            <a:off x="6792434" y="1785752"/>
            <a:ext cx="4324350" cy="3552825"/>
          </a:xfrm>
          <a:prstGeom prst="rect">
            <a:avLst/>
          </a:prstGeom>
        </p:spPr>
      </p:pic>
    </p:spTree>
    <p:extLst>
      <p:ext uri="{BB962C8B-B14F-4D97-AF65-F5344CB8AC3E}">
        <p14:creationId xmlns:p14="http://schemas.microsoft.com/office/powerpoint/2010/main" val="1930115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0C43174F-E127-7E72-8D63-A6F4BB10CB58}"/>
              </a:ext>
            </a:extLst>
          </p:cNvPr>
          <p:cNvSpPr>
            <a:spLocks noGrp="1"/>
          </p:cNvSpPr>
          <p:nvPr>
            <p:ph type="title"/>
          </p:nvPr>
        </p:nvSpPr>
        <p:spPr>
          <a:xfrm>
            <a:off x="838200" y="265906"/>
            <a:ext cx="7100966" cy="1325563"/>
          </a:xfrm>
        </p:spPr>
        <p:txBody>
          <a:bodyPr rtlCol="0" anchor="ctr">
            <a:normAutofit/>
          </a:bodyPr>
          <a:lstStyle/>
          <a:p>
            <a:pPr rtl="0"/>
            <a:r>
              <a:rPr lang="fr-FR" dirty="0"/>
              <a:t>2. Le diabète de type 2</a:t>
            </a:r>
          </a:p>
        </p:txBody>
      </p:sp>
      <p:sp>
        <p:nvSpPr>
          <p:cNvPr id="16" name="Espace réservé du contenu 2">
            <a:extLst>
              <a:ext uri="{FF2B5EF4-FFF2-40B4-BE49-F238E27FC236}">
                <a16:creationId xmlns:a16="http://schemas.microsoft.com/office/drawing/2014/main" id="{E66C5B1F-18E3-9A79-B2D1-AB6AC2DF4465}"/>
              </a:ext>
            </a:extLst>
          </p:cNvPr>
          <p:cNvSpPr>
            <a:spLocks noGrp="1"/>
          </p:cNvSpPr>
          <p:nvPr>
            <p:ph type="body" sz="quarter" idx="14"/>
          </p:nvPr>
        </p:nvSpPr>
        <p:spPr>
          <a:xfrm>
            <a:off x="838200" y="2561828"/>
            <a:ext cx="4953000" cy="3159125"/>
          </a:xfrm>
        </p:spPr>
        <p:txBody>
          <a:bodyPr vert="horz" lIns="91440" tIns="45720" rIns="91440" bIns="45720" rtlCol="0">
            <a:normAutofit/>
          </a:bodyPr>
          <a:lstStyle/>
          <a:p>
            <a:pPr rtl="0">
              <a:spcAft>
                <a:spcPts val="600"/>
              </a:spcAft>
            </a:pPr>
            <a:r>
              <a:rPr lang="fr-FR" dirty="0"/>
              <a:t> - La seule méthode de détection de la maladie à un stade précoce est la mesure de la glycémie à jeun.</a:t>
            </a:r>
          </a:p>
          <a:p>
            <a:pPr rtl="0">
              <a:spcAft>
                <a:spcPts val="600"/>
              </a:spcAft>
            </a:pPr>
            <a:r>
              <a:rPr lang="fr-FR" dirty="0"/>
              <a:t>- Elle devrait systématiquement être effectuée chez les plus de 50 ans:</a:t>
            </a:r>
          </a:p>
          <a:p>
            <a:pPr rtl="0">
              <a:spcAft>
                <a:spcPts val="600"/>
              </a:spcAft>
            </a:pPr>
            <a:r>
              <a:rPr lang="fr-FR" dirty="0"/>
              <a:t> - Entre 1.10 et 1.26 g/L, le patient est considéré comme prédiabétique</a:t>
            </a:r>
          </a:p>
          <a:p>
            <a:pPr rtl="0">
              <a:spcAft>
                <a:spcPts val="600"/>
              </a:spcAft>
            </a:pPr>
            <a:r>
              <a:rPr lang="fr-FR" dirty="0"/>
              <a:t>- Si la glycémie dépasse 1.27 g/L lors de deux dosages successifs, le diabète est déclaré</a:t>
            </a:r>
          </a:p>
        </p:txBody>
      </p:sp>
      <p:sp>
        <p:nvSpPr>
          <p:cNvPr id="12" name="Espace réservé de la date 11">
            <a:extLst>
              <a:ext uri="{FF2B5EF4-FFF2-40B4-BE49-F238E27FC236}">
                <a16:creationId xmlns:a16="http://schemas.microsoft.com/office/drawing/2014/main" id="{2D93A1E1-C8F1-4871-D42A-3FDE63A18A9E}"/>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A4498C20-C7FD-710D-18B1-D9C29F539A3E}"/>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15</a:t>
            </a:fld>
            <a:endParaRPr lang="fr-FR" noProof="0"/>
          </a:p>
        </p:txBody>
      </p:sp>
      <p:sp>
        <p:nvSpPr>
          <p:cNvPr id="2" name="Espace réservé du contenu 2">
            <a:extLst>
              <a:ext uri="{FF2B5EF4-FFF2-40B4-BE49-F238E27FC236}">
                <a16:creationId xmlns:a16="http://schemas.microsoft.com/office/drawing/2014/main" id="{B28CBC0C-7F76-F623-B118-494B8FBE1CAE}"/>
              </a:ext>
            </a:extLst>
          </p:cNvPr>
          <p:cNvSpPr txBox="1">
            <a:spLocks/>
          </p:cNvSpPr>
          <p:nvPr/>
        </p:nvSpPr>
        <p:spPr>
          <a:xfrm>
            <a:off x="838200" y="1661517"/>
            <a:ext cx="4114800" cy="457200"/>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Diagnostic</a:t>
            </a:r>
          </a:p>
        </p:txBody>
      </p:sp>
      <p:pic>
        <p:nvPicPr>
          <p:cNvPr id="4" name="Image 3" descr="Illus_Les signes d'alerte">
            <a:extLst>
              <a:ext uri="{FF2B5EF4-FFF2-40B4-BE49-F238E27FC236}">
                <a16:creationId xmlns:a16="http://schemas.microsoft.com/office/drawing/2014/main" id="{8DE0C123-016A-C4DB-CA50-511BDC8D9915}"/>
              </a:ext>
            </a:extLst>
          </p:cNvPr>
          <p:cNvPicPr>
            <a:picLocks noChangeAspect="1"/>
          </p:cNvPicPr>
          <p:nvPr/>
        </p:nvPicPr>
        <p:blipFill rotWithShape="1">
          <a:blip r:embed="rId2">
            <a:extLst>
              <a:ext uri="{28A0092B-C50C-407E-A947-70E740481C1C}">
                <a14:useLocalDpi xmlns:a14="http://schemas.microsoft.com/office/drawing/2010/main" val="0"/>
              </a:ext>
            </a:extLst>
          </a:blip>
          <a:srcRect l="1280" t="146" r="47104" b="-146"/>
          <a:stretch/>
        </p:blipFill>
        <p:spPr bwMode="auto">
          <a:xfrm>
            <a:off x="7639926" y="497086"/>
            <a:ext cx="3818650" cy="3159125"/>
          </a:xfrm>
          <a:prstGeom prst="rect">
            <a:avLst/>
          </a:prstGeom>
          <a:noFill/>
          <a:ln>
            <a:noFill/>
          </a:ln>
        </p:spPr>
      </p:pic>
      <p:pic>
        <p:nvPicPr>
          <p:cNvPr id="5" name="Image 4" descr="Illus_Les signes d'alerte">
            <a:extLst>
              <a:ext uri="{FF2B5EF4-FFF2-40B4-BE49-F238E27FC236}">
                <a16:creationId xmlns:a16="http://schemas.microsoft.com/office/drawing/2014/main" id="{395C5821-64BE-B8DD-3DFF-95437CF924F2}"/>
              </a:ext>
            </a:extLst>
          </p:cNvPr>
          <p:cNvPicPr>
            <a:picLocks noChangeAspect="1"/>
          </p:cNvPicPr>
          <p:nvPr/>
        </p:nvPicPr>
        <p:blipFill rotWithShape="1">
          <a:blip r:embed="rId2">
            <a:extLst>
              <a:ext uri="{28A0092B-C50C-407E-A947-70E740481C1C}">
                <a14:useLocalDpi xmlns:a14="http://schemas.microsoft.com/office/drawing/2010/main" val="0"/>
              </a:ext>
            </a:extLst>
          </a:blip>
          <a:srcRect l="53037" r="-271" b="444"/>
          <a:stretch/>
        </p:blipFill>
        <p:spPr bwMode="auto">
          <a:xfrm>
            <a:off x="7922856" y="3793808"/>
            <a:ext cx="3252789" cy="2927667"/>
          </a:xfrm>
          <a:prstGeom prst="rect">
            <a:avLst/>
          </a:prstGeom>
          <a:noFill/>
          <a:ln>
            <a:noFill/>
          </a:ln>
        </p:spPr>
      </p:pic>
      <p:sp>
        <p:nvSpPr>
          <p:cNvPr id="3" name="Espace réservé du pied de page 7">
            <a:extLst>
              <a:ext uri="{FF2B5EF4-FFF2-40B4-BE49-F238E27FC236}">
                <a16:creationId xmlns:a16="http://schemas.microsoft.com/office/drawing/2014/main" id="{678D8700-10D6-C221-3689-8019B58696B1}"/>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2686934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
            <a:extLst>
              <a:ext uri="{FF2B5EF4-FFF2-40B4-BE49-F238E27FC236}">
                <a16:creationId xmlns:a16="http://schemas.microsoft.com/office/drawing/2014/main" id="{0C43174F-E127-7E72-8D63-A6F4BB10CB58}"/>
              </a:ext>
            </a:extLst>
          </p:cNvPr>
          <p:cNvSpPr>
            <a:spLocks noGrp="1"/>
          </p:cNvSpPr>
          <p:nvPr>
            <p:ph type="title"/>
          </p:nvPr>
        </p:nvSpPr>
        <p:spPr>
          <a:xfrm>
            <a:off x="838200" y="265906"/>
            <a:ext cx="7100966" cy="1325563"/>
          </a:xfrm>
        </p:spPr>
        <p:txBody>
          <a:bodyPr rtlCol="0" anchor="ctr">
            <a:normAutofit/>
          </a:bodyPr>
          <a:lstStyle/>
          <a:p>
            <a:pPr rtl="0"/>
            <a:r>
              <a:rPr lang="fr-FR" dirty="0"/>
              <a:t>2. Le diabète de type 2</a:t>
            </a:r>
          </a:p>
        </p:txBody>
      </p:sp>
      <p:sp>
        <p:nvSpPr>
          <p:cNvPr id="12" name="Espace réservé de la date 11">
            <a:extLst>
              <a:ext uri="{FF2B5EF4-FFF2-40B4-BE49-F238E27FC236}">
                <a16:creationId xmlns:a16="http://schemas.microsoft.com/office/drawing/2014/main" id="{2D93A1E1-C8F1-4871-D42A-3FDE63A18A9E}"/>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A4498C20-C7FD-710D-18B1-D9C29F539A3E}"/>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16</a:t>
            </a:fld>
            <a:endParaRPr lang="fr-FR" noProof="0"/>
          </a:p>
        </p:txBody>
      </p:sp>
      <p:sp>
        <p:nvSpPr>
          <p:cNvPr id="2" name="Espace réservé du contenu 2">
            <a:extLst>
              <a:ext uri="{FF2B5EF4-FFF2-40B4-BE49-F238E27FC236}">
                <a16:creationId xmlns:a16="http://schemas.microsoft.com/office/drawing/2014/main" id="{B28CBC0C-7F76-F623-B118-494B8FBE1CAE}"/>
              </a:ext>
            </a:extLst>
          </p:cNvPr>
          <p:cNvSpPr txBox="1">
            <a:spLocks/>
          </p:cNvSpPr>
          <p:nvPr/>
        </p:nvSpPr>
        <p:spPr>
          <a:xfrm>
            <a:off x="838200" y="1661517"/>
            <a:ext cx="4114800" cy="457200"/>
          </a:xfrm>
          <a:prstGeom prst="rect">
            <a:avLst/>
          </a:prstGeom>
        </p:spPr>
        <p:txBody>
          <a:bodyPr vert="horz" lIns="91440" tIns="45720" rIns="91440" bIns="45720" rtlCol="0" anchor="b">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t>Prise en charge</a:t>
            </a:r>
          </a:p>
        </p:txBody>
      </p:sp>
      <p:pic>
        <p:nvPicPr>
          <p:cNvPr id="7" name="Image 6">
            <a:extLst>
              <a:ext uri="{FF2B5EF4-FFF2-40B4-BE49-F238E27FC236}">
                <a16:creationId xmlns:a16="http://schemas.microsoft.com/office/drawing/2014/main" id="{ED313BCD-4FA3-EDB0-5990-32B5C55A9CCF}"/>
              </a:ext>
            </a:extLst>
          </p:cNvPr>
          <p:cNvPicPr>
            <a:picLocks noChangeAspect="1"/>
          </p:cNvPicPr>
          <p:nvPr/>
        </p:nvPicPr>
        <p:blipFill>
          <a:blip r:embed="rId2"/>
          <a:stretch>
            <a:fillRect/>
          </a:stretch>
        </p:blipFill>
        <p:spPr>
          <a:xfrm>
            <a:off x="5743575" y="1387655"/>
            <a:ext cx="3771900" cy="4775065"/>
          </a:xfrm>
          <a:prstGeom prst="rect">
            <a:avLst/>
          </a:prstGeom>
        </p:spPr>
      </p:pic>
      <p:sp>
        <p:nvSpPr>
          <p:cNvPr id="3" name="Espace réservé du pied de page 7">
            <a:extLst>
              <a:ext uri="{FF2B5EF4-FFF2-40B4-BE49-F238E27FC236}">
                <a16:creationId xmlns:a16="http://schemas.microsoft.com/office/drawing/2014/main" id="{7DFF21FC-DAF5-A13B-4C6D-79188304BB3E}"/>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2389302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1CFAB-A735-4A31-A51D-42FE1F5E94E0}"/>
              </a:ext>
            </a:extLst>
          </p:cNvPr>
          <p:cNvSpPr>
            <a:spLocks noGrp="1"/>
          </p:cNvSpPr>
          <p:nvPr>
            <p:ph type="title"/>
          </p:nvPr>
        </p:nvSpPr>
        <p:spPr>
          <a:xfrm>
            <a:off x="709922" y="365125"/>
            <a:ext cx="6744462" cy="1325563"/>
          </a:xfrm>
        </p:spPr>
        <p:txBody>
          <a:bodyPr rtlCol="0"/>
          <a:lstStyle/>
          <a:p>
            <a:pPr rtl="0"/>
            <a:r>
              <a:rPr lang="fr-FR" dirty="0"/>
              <a:t>3. Le diabète gestationnel</a:t>
            </a:r>
          </a:p>
        </p:txBody>
      </p:sp>
      <p:sp>
        <p:nvSpPr>
          <p:cNvPr id="4" name="Espace réservé du contenu 3">
            <a:extLst>
              <a:ext uri="{FF2B5EF4-FFF2-40B4-BE49-F238E27FC236}">
                <a16:creationId xmlns:a16="http://schemas.microsoft.com/office/drawing/2014/main" id="{8421587F-8DFD-4A31-9931-8A346A92D87A}"/>
              </a:ext>
            </a:extLst>
          </p:cNvPr>
          <p:cNvSpPr>
            <a:spLocks noGrp="1"/>
          </p:cNvSpPr>
          <p:nvPr>
            <p:ph type="body" idx="1"/>
          </p:nvPr>
        </p:nvSpPr>
        <p:spPr>
          <a:xfrm>
            <a:off x="709922" y="1893053"/>
            <a:ext cx="2286000" cy="457200"/>
          </a:xfrm>
        </p:spPr>
        <p:txBody>
          <a:bodyPr vert="horz" lIns="91440" tIns="45720" rIns="91440" bIns="45720" rtlCol="0" anchor="b">
            <a:normAutofit/>
          </a:bodyPr>
          <a:lstStyle/>
          <a:p>
            <a:pPr rtl="0"/>
            <a:r>
              <a:rPr lang="fr-FR" dirty="0"/>
              <a:t>Facteurs de risque</a:t>
            </a:r>
          </a:p>
        </p:txBody>
      </p:sp>
      <p:sp>
        <p:nvSpPr>
          <p:cNvPr id="10" name="Espace réservé du texte 9">
            <a:extLst>
              <a:ext uri="{FF2B5EF4-FFF2-40B4-BE49-F238E27FC236}">
                <a16:creationId xmlns:a16="http://schemas.microsoft.com/office/drawing/2014/main" id="{8183BF95-E7F3-4EE1-B00F-DD0C3874B2C5}"/>
              </a:ext>
            </a:extLst>
          </p:cNvPr>
          <p:cNvSpPr>
            <a:spLocks noGrp="1"/>
          </p:cNvSpPr>
          <p:nvPr>
            <p:ph type="body" sz="quarter" idx="14"/>
          </p:nvPr>
        </p:nvSpPr>
        <p:spPr>
          <a:xfrm>
            <a:off x="709922" y="2368970"/>
            <a:ext cx="3950842" cy="3392638"/>
          </a:xfrm>
        </p:spPr>
        <p:txBody>
          <a:bodyPr rtlCol="0"/>
          <a:lstStyle/>
          <a:p>
            <a:pPr rtl="0"/>
            <a:r>
              <a:rPr lang="fr-FR" dirty="0"/>
              <a:t>- Surcharge pondérale: IMC &gt; 25 kg/m²</a:t>
            </a:r>
          </a:p>
          <a:p>
            <a:pPr rtl="0"/>
            <a:r>
              <a:rPr lang="fr-FR" dirty="0"/>
              <a:t>- Age maternel &gt; 35 ans</a:t>
            </a:r>
          </a:p>
          <a:p>
            <a:pPr rtl="0"/>
            <a:r>
              <a:rPr lang="fr-FR" dirty="0"/>
              <a:t>-  Antécédents de diabète chez les apparentés au 1</a:t>
            </a:r>
            <a:r>
              <a:rPr lang="fr-FR" baseline="30000" dirty="0"/>
              <a:t>er</a:t>
            </a:r>
            <a:r>
              <a:rPr lang="fr-FR" dirty="0"/>
              <a:t> degré</a:t>
            </a:r>
          </a:p>
          <a:p>
            <a:pPr rtl="0"/>
            <a:r>
              <a:rPr lang="fr-FR" dirty="0"/>
              <a:t>- Antécédents personnels de DG ou d’enfants macrosomes</a:t>
            </a:r>
          </a:p>
          <a:p>
            <a:pPr rtl="0"/>
            <a:r>
              <a:rPr lang="fr-FR" dirty="0"/>
              <a:t>En l’absence de ces facteurs de risque, le bénéfice et le rapport coût / efficacité du dépistage reste à évaluer. Il n’y a donc pas d’arguments suffisants pour recommander un dépistage systématique.</a:t>
            </a:r>
          </a:p>
        </p:txBody>
      </p:sp>
      <p:sp>
        <p:nvSpPr>
          <p:cNvPr id="3" name="Espace réservé de la date 2">
            <a:extLst>
              <a:ext uri="{FF2B5EF4-FFF2-40B4-BE49-F238E27FC236}">
                <a16:creationId xmlns:a16="http://schemas.microsoft.com/office/drawing/2014/main" id="{7A6B1F78-3AFD-4744-92CF-5884B6690308}"/>
              </a:ext>
            </a:extLst>
          </p:cNvPr>
          <p:cNvSpPr>
            <a:spLocks noGrp="1"/>
          </p:cNvSpPr>
          <p:nvPr>
            <p:ph type="dt" sz="half" idx="10"/>
          </p:nvPr>
        </p:nvSpPr>
        <p:spPr>
          <a:xfrm>
            <a:off x="838200" y="6356350"/>
            <a:ext cx="1847850" cy="365125"/>
          </a:xfrm>
        </p:spPr>
        <p:txBody>
          <a:bodyPr rtlCol="0"/>
          <a:lstStyle/>
          <a:p>
            <a:pPr rtl="0"/>
            <a:r>
              <a:rPr lang="fr-FR"/>
              <a:t>2024</a:t>
            </a:r>
            <a:endParaRPr lang="fr-FR" dirty="0"/>
          </a:p>
        </p:txBody>
      </p:sp>
      <p:sp>
        <p:nvSpPr>
          <p:cNvPr id="6" name="Espace réservé du numéro de diapositive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17</a:t>
            </a:fld>
            <a:endParaRPr lang="fr-FR"/>
          </a:p>
        </p:txBody>
      </p:sp>
      <p:pic>
        <p:nvPicPr>
          <p:cNvPr id="5124" name="Picture 4" descr="Le diabète gestationnel - Actusoins">
            <a:extLst>
              <a:ext uri="{FF2B5EF4-FFF2-40B4-BE49-F238E27FC236}">
                <a16:creationId xmlns:a16="http://schemas.microsoft.com/office/drawing/2014/main" id="{0BBE4F9F-E02D-94AC-6560-252009F5D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4098" y="2114447"/>
            <a:ext cx="3950842" cy="2629106"/>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pied de page 4">
            <a:extLst>
              <a:ext uri="{FF2B5EF4-FFF2-40B4-BE49-F238E27FC236}">
                <a16:creationId xmlns:a16="http://schemas.microsoft.com/office/drawing/2014/main" id="{C4BADA06-8140-D2ED-E97F-028DF7D9CDA4}"/>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3070187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1CFAB-A735-4A31-A51D-42FE1F5E94E0}"/>
              </a:ext>
            </a:extLst>
          </p:cNvPr>
          <p:cNvSpPr>
            <a:spLocks noGrp="1"/>
          </p:cNvSpPr>
          <p:nvPr>
            <p:ph type="title"/>
          </p:nvPr>
        </p:nvSpPr>
        <p:spPr>
          <a:xfrm>
            <a:off x="709922" y="365125"/>
            <a:ext cx="6744462" cy="1325563"/>
          </a:xfrm>
        </p:spPr>
        <p:txBody>
          <a:bodyPr rtlCol="0"/>
          <a:lstStyle/>
          <a:p>
            <a:pPr rtl="0"/>
            <a:r>
              <a:rPr lang="fr-FR" dirty="0"/>
              <a:t>3. Le diabète gestationnel</a:t>
            </a:r>
          </a:p>
        </p:txBody>
      </p:sp>
      <p:sp>
        <p:nvSpPr>
          <p:cNvPr id="4" name="Espace réservé du contenu 3">
            <a:extLst>
              <a:ext uri="{FF2B5EF4-FFF2-40B4-BE49-F238E27FC236}">
                <a16:creationId xmlns:a16="http://schemas.microsoft.com/office/drawing/2014/main" id="{8421587F-8DFD-4A31-9931-8A346A92D87A}"/>
              </a:ext>
            </a:extLst>
          </p:cNvPr>
          <p:cNvSpPr>
            <a:spLocks noGrp="1"/>
          </p:cNvSpPr>
          <p:nvPr>
            <p:ph type="body" idx="1"/>
          </p:nvPr>
        </p:nvSpPr>
        <p:spPr>
          <a:xfrm>
            <a:off x="709922" y="1893053"/>
            <a:ext cx="2286000" cy="457200"/>
          </a:xfrm>
        </p:spPr>
        <p:txBody>
          <a:bodyPr vert="horz" lIns="91440" tIns="45720" rIns="91440" bIns="45720" rtlCol="0" anchor="b">
            <a:normAutofit fontScale="85000" lnSpcReduction="10000"/>
          </a:bodyPr>
          <a:lstStyle/>
          <a:p>
            <a:pPr rtl="0"/>
            <a:r>
              <a:rPr lang="fr-FR" dirty="0"/>
              <a:t>Méthodes de dépistage</a:t>
            </a:r>
          </a:p>
        </p:txBody>
      </p:sp>
      <p:sp>
        <p:nvSpPr>
          <p:cNvPr id="10" name="Espace réservé du texte 9">
            <a:extLst>
              <a:ext uri="{FF2B5EF4-FFF2-40B4-BE49-F238E27FC236}">
                <a16:creationId xmlns:a16="http://schemas.microsoft.com/office/drawing/2014/main" id="{8183BF95-E7F3-4EE1-B00F-DD0C3874B2C5}"/>
              </a:ext>
            </a:extLst>
          </p:cNvPr>
          <p:cNvSpPr>
            <a:spLocks noGrp="1"/>
          </p:cNvSpPr>
          <p:nvPr>
            <p:ph type="body" sz="quarter" idx="14"/>
          </p:nvPr>
        </p:nvSpPr>
        <p:spPr>
          <a:xfrm>
            <a:off x="709922" y="2368970"/>
            <a:ext cx="3950842" cy="3392638"/>
          </a:xfrm>
        </p:spPr>
        <p:txBody>
          <a:bodyPr rtlCol="0"/>
          <a:lstStyle/>
          <a:p>
            <a:pPr rtl="0"/>
            <a:r>
              <a:rPr lang="fr-FR" dirty="0"/>
              <a:t>- Entre 24 et 28 SA, il existe actuellement 2 méthodes diagnostiques:</a:t>
            </a:r>
          </a:p>
          <a:p>
            <a:pPr marL="742950" lvl="1" indent="-285750">
              <a:buFont typeface="Wingdings" panose="05000000000000000000" pitchFamily="2" charset="2"/>
              <a:buChar char="§"/>
            </a:pPr>
            <a:r>
              <a:rPr lang="fr-FR" dirty="0"/>
              <a:t>La méthode en 2 temps ( dosage glycémie 1 h avant ingestion de 50 g de glucose, puis diagnostic par une HPGO avec 100 g de glucose)</a:t>
            </a:r>
          </a:p>
          <a:p>
            <a:pPr marL="742950" lvl="1" indent="-285750">
              <a:buFont typeface="Wingdings" panose="05000000000000000000" pitchFamily="2" charset="2"/>
              <a:buChar char="§"/>
            </a:pPr>
            <a:r>
              <a:rPr lang="fr-FR" dirty="0"/>
              <a:t>Entre 24 et 28 SA, l’HPGO avec 75 g de glucose avec mesure des glycémies à 0.1 et 2h est recommandée pour le diagnostic du DG ( accord professionnel)</a:t>
            </a:r>
          </a:p>
        </p:txBody>
      </p:sp>
      <p:sp>
        <p:nvSpPr>
          <p:cNvPr id="3" name="Espace réservé de la date 2">
            <a:extLst>
              <a:ext uri="{FF2B5EF4-FFF2-40B4-BE49-F238E27FC236}">
                <a16:creationId xmlns:a16="http://schemas.microsoft.com/office/drawing/2014/main" id="{7A6B1F78-3AFD-4744-92CF-5884B6690308}"/>
              </a:ext>
            </a:extLst>
          </p:cNvPr>
          <p:cNvSpPr>
            <a:spLocks noGrp="1"/>
          </p:cNvSpPr>
          <p:nvPr>
            <p:ph type="dt" sz="half" idx="10"/>
          </p:nvPr>
        </p:nvSpPr>
        <p:spPr>
          <a:xfrm>
            <a:off x="838200" y="6356350"/>
            <a:ext cx="1847850" cy="365125"/>
          </a:xfrm>
        </p:spPr>
        <p:txBody>
          <a:bodyPr rtlCol="0"/>
          <a:lstStyle/>
          <a:p>
            <a:pPr rtl="0"/>
            <a:r>
              <a:rPr lang="fr-FR"/>
              <a:t>2024</a:t>
            </a:r>
            <a:endParaRPr lang="fr-FR" dirty="0"/>
          </a:p>
        </p:txBody>
      </p:sp>
      <p:sp>
        <p:nvSpPr>
          <p:cNvPr id="6" name="Espace réservé du numéro de diapositive 5">
            <a:extLst>
              <a:ext uri="{FF2B5EF4-FFF2-40B4-BE49-F238E27FC236}">
                <a16:creationId xmlns:a16="http://schemas.microsoft.com/office/drawing/2014/main" id="{BD6091DD-F2E6-43D6-BD3D-FDB5B294D982}"/>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18</a:t>
            </a:fld>
            <a:endParaRPr lang="fr-FR"/>
          </a:p>
        </p:txBody>
      </p:sp>
      <p:sp>
        <p:nvSpPr>
          <p:cNvPr id="7" name="Espace réservé du contenu 3">
            <a:extLst>
              <a:ext uri="{FF2B5EF4-FFF2-40B4-BE49-F238E27FC236}">
                <a16:creationId xmlns:a16="http://schemas.microsoft.com/office/drawing/2014/main" id="{1F8EE19C-5E25-C9CB-992D-0288B4839451}"/>
              </a:ext>
            </a:extLst>
          </p:cNvPr>
          <p:cNvSpPr txBox="1">
            <a:spLocks/>
          </p:cNvSpPr>
          <p:nvPr/>
        </p:nvSpPr>
        <p:spPr>
          <a:xfrm>
            <a:off x="7644861" y="1911770"/>
            <a:ext cx="2286000" cy="457200"/>
          </a:xfrm>
          <a:prstGeom prst="rect">
            <a:avLst/>
          </a:prstGeom>
        </p:spPr>
        <p:txBody>
          <a:bodyPr vert="horz" lIns="91440" tIns="45720" rIns="91440" bIns="45720" rtlCol="0" anchor="b">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0" kern="1200">
                <a:solidFill>
                  <a:schemeClr val="accent4"/>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fr-FR" dirty="0"/>
              <a:t>Critères diagnostiques</a:t>
            </a:r>
          </a:p>
        </p:txBody>
      </p:sp>
      <p:sp>
        <p:nvSpPr>
          <p:cNvPr id="8" name="Espace réservé du texte 9">
            <a:extLst>
              <a:ext uri="{FF2B5EF4-FFF2-40B4-BE49-F238E27FC236}">
                <a16:creationId xmlns:a16="http://schemas.microsoft.com/office/drawing/2014/main" id="{9AC2ED04-8624-CC03-3918-4E4A05B7659C}"/>
              </a:ext>
            </a:extLst>
          </p:cNvPr>
          <p:cNvSpPr txBox="1">
            <a:spLocks/>
          </p:cNvSpPr>
          <p:nvPr/>
        </p:nvSpPr>
        <p:spPr>
          <a:xfrm>
            <a:off x="7461687" y="2521370"/>
            <a:ext cx="3950842" cy="3392638"/>
          </a:xfrm>
          <a:prstGeom prst="rect">
            <a:avLst/>
          </a:prstGeom>
        </p:spPr>
        <p:txBody>
          <a:bodyPr vert="horz" lIns="91440" tIns="45720" rIns="91440" bIns="45720" rtlCol="0">
            <a:noAutofit/>
          </a:bodyPr>
          <a:lstStyle>
            <a:lvl1pPr marL="0" indent="0" algn="l" defTabSz="914400" rtl="0" eaLnBrk="1" latinLnBrk="0" hangingPunct="1">
              <a:lnSpc>
                <a:spcPts val="2000"/>
              </a:lnSpc>
              <a:spcBef>
                <a:spcPts val="1000"/>
              </a:spcBef>
              <a:buFont typeface="Arial" panose="020B0604020202020204" pitchFamily="34" charset="0"/>
              <a:buNone/>
              <a:defRPr sz="1400" kern="1200">
                <a:solidFill>
                  <a:schemeClr val="tx1">
                    <a:lumMod val="65000"/>
                    <a:lumOff val="35000"/>
                  </a:schemeClr>
                </a:solidFill>
                <a:latin typeface="+mn-lt"/>
                <a:ea typeface="+mn-ea"/>
                <a:cs typeface="+mn-cs"/>
              </a:defRPr>
            </a:lvl1pPr>
            <a:lvl2pPr marL="4572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2pPr>
            <a:lvl3pPr marL="9144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3pPr>
            <a:lvl4pPr marL="13716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4pPr>
            <a:lvl5pPr marL="1828800" indent="0" algn="l" defTabSz="914400" rtl="0" eaLnBrk="1" latinLnBrk="0" hangingPunct="1">
              <a:lnSpc>
                <a:spcPts val="2000"/>
              </a:lnSpc>
              <a:spcBef>
                <a:spcPts val="500"/>
              </a:spcBef>
              <a:buFont typeface="Arial" panose="020B0604020202020204" pitchFamily="34" charset="0"/>
              <a:buNone/>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 Glycémie à jeun &gt; 0.92 g/L</a:t>
            </a:r>
          </a:p>
          <a:p>
            <a:r>
              <a:rPr lang="fr-FR" dirty="0"/>
              <a:t>- Et / ou glycémie 1 h après une charge orale de 75 g de glucose &gt; 1.80 g / L</a:t>
            </a:r>
          </a:p>
          <a:p>
            <a:r>
              <a:rPr lang="fr-FR" dirty="0"/>
              <a:t>- Et / ou glycémie 2 h après la charge &gt; 1.53 g /L</a:t>
            </a:r>
          </a:p>
        </p:txBody>
      </p:sp>
      <p:pic>
        <p:nvPicPr>
          <p:cNvPr id="9" name="Image 8">
            <a:extLst>
              <a:ext uri="{FF2B5EF4-FFF2-40B4-BE49-F238E27FC236}">
                <a16:creationId xmlns:a16="http://schemas.microsoft.com/office/drawing/2014/main" id="{AB0D54E9-7E6E-17D5-7E00-61BBD006C87E}"/>
              </a:ext>
            </a:extLst>
          </p:cNvPr>
          <p:cNvPicPr>
            <a:picLocks noChangeAspect="1"/>
          </p:cNvPicPr>
          <p:nvPr/>
        </p:nvPicPr>
        <p:blipFill>
          <a:blip r:embed="rId3"/>
          <a:stretch>
            <a:fillRect/>
          </a:stretch>
        </p:blipFill>
        <p:spPr>
          <a:xfrm>
            <a:off x="6858000" y="4447713"/>
            <a:ext cx="4863808" cy="1466295"/>
          </a:xfrm>
          <a:prstGeom prst="rect">
            <a:avLst/>
          </a:prstGeom>
        </p:spPr>
      </p:pic>
      <p:sp>
        <p:nvSpPr>
          <p:cNvPr id="11" name="Espace réservé du pied de page 7">
            <a:extLst>
              <a:ext uri="{FF2B5EF4-FFF2-40B4-BE49-F238E27FC236}">
                <a16:creationId xmlns:a16="http://schemas.microsoft.com/office/drawing/2014/main" id="{576EC1D9-AF8E-18B3-90CC-00CE43C922EF}"/>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3010794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DCD98840-3FA3-6738-10C0-EB101F5FBE04}"/>
              </a:ext>
            </a:extLst>
          </p:cNvPr>
          <p:cNvSpPr>
            <a:spLocks noGrp="1"/>
          </p:cNvSpPr>
          <p:nvPr>
            <p:ph type="title"/>
          </p:nvPr>
        </p:nvSpPr>
        <p:spPr/>
        <p:txBody>
          <a:bodyPr/>
          <a:lstStyle/>
          <a:p>
            <a:r>
              <a:rPr lang="fr-FR" dirty="0"/>
              <a:t>4. Les complications du diabète</a:t>
            </a:r>
          </a:p>
        </p:txBody>
      </p:sp>
      <p:sp>
        <p:nvSpPr>
          <p:cNvPr id="15" name="Espace réservé de la date 14">
            <a:extLst>
              <a:ext uri="{FF2B5EF4-FFF2-40B4-BE49-F238E27FC236}">
                <a16:creationId xmlns:a16="http://schemas.microsoft.com/office/drawing/2014/main" id="{D6B925B3-419F-BB14-4566-2D8EE1B4A169}"/>
              </a:ext>
            </a:extLst>
          </p:cNvPr>
          <p:cNvSpPr>
            <a:spLocks noGrp="1"/>
          </p:cNvSpPr>
          <p:nvPr>
            <p:ph type="dt" sz="half" idx="43"/>
          </p:nvPr>
        </p:nvSpPr>
        <p:spPr/>
        <p:txBody>
          <a:bodyPr/>
          <a:lstStyle/>
          <a:p>
            <a:pPr rtl="0"/>
            <a:r>
              <a:rPr lang="fr-FR" noProof="0"/>
              <a:t>2024</a:t>
            </a:r>
          </a:p>
        </p:txBody>
      </p:sp>
      <p:sp>
        <p:nvSpPr>
          <p:cNvPr id="17" name="Espace réservé du numéro de diapositive 16">
            <a:extLst>
              <a:ext uri="{FF2B5EF4-FFF2-40B4-BE49-F238E27FC236}">
                <a16:creationId xmlns:a16="http://schemas.microsoft.com/office/drawing/2014/main" id="{F5FE2B76-0B78-69F2-9542-C271EE0B667A}"/>
              </a:ext>
            </a:extLst>
          </p:cNvPr>
          <p:cNvSpPr>
            <a:spLocks noGrp="1"/>
          </p:cNvSpPr>
          <p:nvPr>
            <p:ph type="sldNum" sz="quarter" idx="11"/>
          </p:nvPr>
        </p:nvSpPr>
        <p:spPr/>
        <p:txBody>
          <a:bodyPr/>
          <a:lstStyle/>
          <a:p>
            <a:pPr rtl="0"/>
            <a:fld id="{19B51A1E-902D-48AF-9020-955120F399B6}" type="slidenum">
              <a:rPr lang="fr-FR" noProof="0" smtClean="0"/>
              <a:pPr rtl="0"/>
              <a:t>19</a:t>
            </a:fld>
            <a:endParaRPr lang="fr-FR" noProof="0"/>
          </a:p>
        </p:txBody>
      </p:sp>
      <p:pic>
        <p:nvPicPr>
          <p:cNvPr id="18" name="Image 17">
            <a:extLst>
              <a:ext uri="{FF2B5EF4-FFF2-40B4-BE49-F238E27FC236}">
                <a16:creationId xmlns:a16="http://schemas.microsoft.com/office/drawing/2014/main" id="{E12A1BAC-C3E6-B82E-141D-C94A9C1481E9}"/>
              </a:ext>
            </a:extLst>
          </p:cNvPr>
          <p:cNvPicPr>
            <a:picLocks noChangeAspect="1"/>
          </p:cNvPicPr>
          <p:nvPr/>
        </p:nvPicPr>
        <p:blipFill>
          <a:blip r:embed="rId2"/>
          <a:stretch>
            <a:fillRect/>
          </a:stretch>
        </p:blipFill>
        <p:spPr>
          <a:xfrm>
            <a:off x="754772" y="1353957"/>
            <a:ext cx="5068806" cy="847483"/>
          </a:xfrm>
          <a:prstGeom prst="rect">
            <a:avLst/>
          </a:prstGeom>
        </p:spPr>
      </p:pic>
      <p:pic>
        <p:nvPicPr>
          <p:cNvPr id="19" name="Image 18">
            <a:extLst>
              <a:ext uri="{FF2B5EF4-FFF2-40B4-BE49-F238E27FC236}">
                <a16:creationId xmlns:a16="http://schemas.microsoft.com/office/drawing/2014/main" id="{1DC9235B-844D-B0D0-D75C-6855B5083770}"/>
              </a:ext>
            </a:extLst>
          </p:cNvPr>
          <p:cNvPicPr>
            <a:picLocks noChangeAspect="1"/>
          </p:cNvPicPr>
          <p:nvPr/>
        </p:nvPicPr>
        <p:blipFill>
          <a:blip r:embed="rId3"/>
          <a:stretch>
            <a:fillRect/>
          </a:stretch>
        </p:blipFill>
        <p:spPr>
          <a:xfrm>
            <a:off x="6863466" y="1459279"/>
            <a:ext cx="5126212" cy="5218430"/>
          </a:xfrm>
          <a:prstGeom prst="rect">
            <a:avLst/>
          </a:prstGeom>
        </p:spPr>
      </p:pic>
      <p:pic>
        <p:nvPicPr>
          <p:cNvPr id="20" name="Image 19">
            <a:extLst>
              <a:ext uri="{FF2B5EF4-FFF2-40B4-BE49-F238E27FC236}">
                <a16:creationId xmlns:a16="http://schemas.microsoft.com/office/drawing/2014/main" id="{0932F093-8C6F-29E4-8FF2-00529A0BEED0}"/>
              </a:ext>
            </a:extLst>
          </p:cNvPr>
          <p:cNvPicPr>
            <a:picLocks noChangeAspect="1"/>
          </p:cNvPicPr>
          <p:nvPr/>
        </p:nvPicPr>
        <p:blipFill>
          <a:blip r:embed="rId4"/>
          <a:stretch>
            <a:fillRect/>
          </a:stretch>
        </p:blipFill>
        <p:spPr>
          <a:xfrm>
            <a:off x="633511" y="2234430"/>
            <a:ext cx="5462489" cy="4487045"/>
          </a:xfrm>
          <a:prstGeom prst="rect">
            <a:avLst/>
          </a:prstGeom>
        </p:spPr>
      </p:pic>
      <p:sp>
        <p:nvSpPr>
          <p:cNvPr id="2" name="Espace réservé du pied de page 1">
            <a:extLst>
              <a:ext uri="{FF2B5EF4-FFF2-40B4-BE49-F238E27FC236}">
                <a16:creationId xmlns:a16="http://schemas.microsoft.com/office/drawing/2014/main" id="{719636EB-23C2-984A-F06B-98F3E3D872B2}"/>
              </a:ext>
            </a:extLst>
          </p:cNvPr>
          <p:cNvSpPr>
            <a:spLocks noGrp="1"/>
          </p:cNvSpPr>
          <p:nvPr>
            <p:ph type="ftr" sz="quarter" idx="10"/>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3283617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7E1C88-627C-4655-A4FB-0BB02EDB078A}"/>
              </a:ext>
            </a:extLst>
          </p:cNvPr>
          <p:cNvSpPr>
            <a:spLocks noGrp="1"/>
          </p:cNvSpPr>
          <p:nvPr>
            <p:ph type="title"/>
          </p:nvPr>
        </p:nvSpPr>
        <p:spPr>
          <a:xfrm>
            <a:off x="6096000" y="280929"/>
            <a:ext cx="5005466" cy="1325563"/>
          </a:xfrm>
        </p:spPr>
        <p:txBody>
          <a:bodyPr rtlCol="0"/>
          <a:lstStyle/>
          <a:p>
            <a:pPr rtl="0"/>
            <a:r>
              <a:rPr lang="fr-FR" dirty="0"/>
              <a:t>Plan</a:t>
            </a:r>
          </a:p>
        </p:txBody>
      </p:sp>
      <p:pic>
        <p:nvPicPr>
          <p:cNvPr id="6" name="Espace réservé d’image 5">
            <a:extLst>
              <a:ext uri="{FF2B5EF4-FFF2-40B4-BE49-F238E27FC236}">
                <a16:creationId xmlns:a16="http://schemas.microsoft.com/office/drawing/2014/main" id="{A3C5C7E1-18C3-4E46-A3BF-C25C379DEFFF}"/>
              </a:ext>
            </a:extLst>
          </p:cNvPr>
          <p:cNvPicPr>
            <a:picLocks noGrp="1" noChangeAspect="1"/>
          </p:cNvPicPr>
          <p:nvPr>
            <p:ph type="pic" sz="quarter" idx="13"/>
          </p:nvPr>
        </p:nvPicPr>
        <p:blipFill>
          <a:blip r:embed="rId3"/>
          <a:srcRect/>
          <a:stretch/>
        </p:blipFill>
        <p:spPr>
          <a:xfrm>
            <a:off x="861935" y="1143000"/>
            <a:ext cx="4953000" cy="4572000"/>
          </a:xfrm>
        </p:spPr>
      </p:pic>
      <p:sp>
        <p:nvSpPr>
          <p:cNvPr id="3" name="Espace réservé du contenu 2">
            <a:extLst>
              <a:ext uri="{FF2B5EF4-FFF2-40B4-BE49-F238E27FC236}">
                <a16:creationId xmlns:a16="http://schemas.microsoft.com/office/drawing/2014/main" id="{033634FE-ADF0-4BC3-A0A9-447EA9DD096B}"/>
              </a:ext>
            </a:extLst>
          </p:cNvPr>
          <p:cNvSpPr>
            <a:spLocks noGrp="1"/>
          </p:cNvSpPr>
          <p:nvPr>
            <p:ph type="body" sz="quarter" idx="14"/>
          </p:nvPr>
        </p:nvSpPr>
        <p:spPr>
          <a:xfrm>
            <a:off x="6148466" y="1518082"/>
            <a:ext cx="4953000" cy="4270097"/>
          </a:xfrm>
        </p:spPr>
        <p:txBody>
          <a:bodyPr vert="horz" lIns="91440" tIns="45720" rIns="91440" bIns="45720" rtlCol="0" anchor="t">
            <a:normAutofit/>
          </a:bodyPr>
          <a:lstStyle/>
          <a:p>
            <a:pPr marL="514350" indent="-514350" rtl="0">
              <a:buAutoNum type="romanUcPeriod"/>
            </a:pPr>
            <a:r>
              <a:rPr lang="fr-FR" dirty="0"/>
              <a:t>Rappels</a:t>
            </a:r>
          </a:p>
          <a:p>
            <a:pPr marL="514350" indent="-514350" rtl="0">
              <a:buAutoNum type="romanUcPeriod"/>
            </a:pPr>
            <a:endParaRPr lang="fr-FR" dirty="0"/>
          </a:p>
          <a:p>
            <a:pPr rtl="0"/>
            <a:r>
              <a:rPr lang="fr-FR" dirty="0"/>
              <a:t>II. Soins infirmiers</a:t>
            </a:r>
          </a:p>
          <a:p>
            <a:pPr rtl="0"/>
            <a:endParaRPr lang="fr-FR" dirty="0"/>
          </a:p>
          <a:p>
            <a:pPr rtl="0"/>
            <a:r>
              <a:rPr lang="fr-FR" dirty="0"/>
              <a:t>III. Cas cliniques</a:t>
            </a:r>
          </a:p>
          <a:p>
            <a:pPr rtl="0"/>
            <a:endParaRPr lang="fr-FR" dirty="0"/>
          </a:p>
          <a:p>
            <a:pPr rtl="0"/>
            <a:r>
              <a:rPr lang="fr-FR" dirty="0"/>
              <a:t>IV. Conclusion</a:t>
            </a:r>
          </a:p>
        </p:txBody>
      </p:sp>
      <p:sp>
        <p:nvSpPr>
          <p:cNvPr id="7" name="Espace réservé de la date 6">
            <a:extLst>
              <a:ext uri="{FF2B5EF4-FFF2-40B4-BE49-F238E27FC236}">
                <a16:creationId xmlns:a16="http://schemas.microsoft.com/office/drawing/2014/main" id="{69D8B6D9-B727-44AB-9039-91773DFE2E18}"/>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8" name="Espace réservé du pied de page 7">
            <a:extLst>
              <a:ext uri="{FF2B5EF4-FFF2-40B4-BE49-F238E27FC236}">
                <a16:creationId xmlns:a16="http://schemas.microsoft.com/office/drawing/2014/main" id="{A3952661-D636-4FDB-9C08-C984DD2246D6}"/>
              </a:ext>
            </a:extLst>
          </p:cNvPr>
          <p:cNvSpPr>
            <a:spLocks noGrp="1"/>
          </p:cNvSpPr>
          <p:nvPr>
            <p:ph type="ftr" sz="quarter" idx="11"/>
          </p:nvPr>
        </p:nvSpPr>
        <p:spPr>
          <a:xfrm>
            <a:off x="4038600" y="6356350"/>
            <a:ext cx="4114800" cy="365125"/>
          </a:xfrm>
        </p:spPr>
        <p:txBody>
          <a:bodyPr rtlCol="0"/>
          <a:lstStyle/>
          <a:p>
            <a:pPr rtl="0"/>
            <a:r>
              <a:rPr lang="fr-FR"/>
              <a:t>Soins infirmiers aux patients diabétiques</a:t>
            </a:r>
            <a:endParaRPr lang="fr-FR" dirty="0"/>
          </a:p>
        </p:txBody>
      </p:sp>
      <p:sp>
        <p:nvSpPr>
          <p:cNvPr id="9" name="Espace réservé du numéro de diapositive 8">
            <a:extLst>
              <a:ext uri="{FF2B5EF4-FFF2-40B4-BE49-F238E27FC236}">
                <a16:creationId xmlns:a16="http://schemas.microsoft.com/office/drawing/2014/main" id="{B6A43E77-83FF-4D98-9F98-E567BE6C70D4}"/>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2</a:t>
            </a:fld>
            <a:endParaRPr lang="fr-FR" dirty="0"/>
          </a:p>
        </p:txBody>
      </p:sp>
    </p:spTree>
    <p:extLst>
      <p:ext uri="{BB962C8B-B14F-4D97-AF65-F5344CB8AC3E}">
        <p14:creationId xmlns:p14="http://schemas.microsoft.com/office/powerpoint/2010/main" val="3751144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image 6">
            <a:extLst>
              <a:ext uri="{FF2B5EF4-FFF2-40B4-BE49-F238E27FC236}">
                <a16:creationId xmlns:a16="http://schemas.microsoft.com/office/drawing/2014/main" id="{25554A15-C7B9-435F-88E0-E4DC9ABD8A3E}"/>
              </a:ext>
            </a:extLst>
          </p:cNvPr>
          <p:cNvPicPr>
            <a:picLocks noGrp="1" noChangeAspect="1"/>
          </p:cNvPicPr>
          <p:nvPr>
            <p:ph type="pic" sz="quarter" idx="13"/>
          </p:nvPr>
        </p:nvPicPr>
        <p:blipFill>
          <a:blip r:embed="rId3"/>
          <a:srcRect/>
          <a:stretch/>
        </p:blipFill>
        <p:spPr>
          <a:xfrm>
            <a:off x="458724" y="457200"/>
            <a:ext cx="11274552" cy="5943600"/>
          </a:xfrm>
        </p:spPr>
      </p:pic>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3051112" y="3513220"/>
            <a:ext cx="8682164" cy="1828799"/>
          </a:xfrm>
        </p:spPr>
        <p:txBody>
          <a:bodyPr rtlCol="0" anchor="ctr"/>
          <a:lstStyle/>
          <a:p>
            <a:pPr rtl="0"/>
            <a:r>
              <a:rPr lang="fr-FR" dirty="0"/>
              <a:t>II. Soins infirmiers</a:t>
            </a:r>
          </a:p>
        </p:txBody>
      </p:sp>
    </p:spTree>
    <p:extLst>
      <p:ext uri="{BB962C8B-B14F-4D97-AF65-F5344CB8AC3E}">
        <p14:creationId xmlns:p14="http://schemas.microsoft.com/office/powerpoint/2010/main" val="1944455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9AB68-AAD3-4F45-941A-BD76631A9FC7}"/>
              </a:ext>
            </a:extLst>
          </p:cNvPr>
          <p:cNvSpPr>
            <a:spLocks noGrp="1"/>
          </p:cNvSpPr>
          <p:nvPr>
            <p:ph type="title"/>
          </p:nvPr>
        </p:nvSpPr>
        <p:spPr>
          <a:xfrm>
            <a:off x="5162549" y="480218"/>
            <a:ext cx="6572251" cy="1325563"/>
          </a:xfrm>
        </p:spPr>
        <p:txBody>
          <a:bodyPr vert="horz" lIns="91440" tIns="45720" rIns="91440" bIns="45720" rtlCol="0" anchor="ctr">
            <a:normAutofit/>
          </a:bodyPr>
          <a:lstStyle/>
          <a:p>
            <a:r>
              <a:rPr lang="fr-FR" kern="1200" dirty="0">
                <a:latin typeface="+mj-lt"/>
                <a:ea typeface="+mj-ea"/>
                <a:cs typeface="+mj-cs"/>
              </a:rPr>
              <a:t>1. l’information du patient</a:t>
            </a:r>
          </a:p>
        </p:txBody>
      </p:sp>
      <p:pic>
        <p:nvPicPr>
          <p:cNvPr id="25" name="Image 24">
            <a:extLst>
              <a:ext uri="{FF2B5EF4-FFF2-40B4-BE49-F238E27FC236}">
                <a16:creationId xmlns:a16="http://schemas.microsoft.com/office/drawing/2014/main" id="{DD2A902F-D225-63F8-FCD0-50818D06364F}"/>
              </a:ext>
            </a:extLst>
          </p:cNvPr>
          <p:cNvPicPr>
            <a:picLocks noChangeAspect="1"/>
          </p:cNvPicPr>
          <p:nvPr/>
        </p:nvPicPr>
        <p:blipFill>
          <a:blip r:embed="rId3"/>
          <a:stretch>
            <a:fillRect/>
          </a:stretch>
        </p:blipFill>
        <p:spPr>
          <a:xfrm>
            <a:off x="652385" y="1918939"/>
            <a:ext cx="4953000" cy="3020121"/>
          </a:xfrm>
          <a:prstGeom prst="rect">
            <a:avLst/>
          </a:prstGeom>
          <a:noFill/>
        </p:spPr>
      </p:pic>
      <p:sp>
        <p:nvSpPr>
          <p:cNvPr id="26" name="ZoneTexte 25">
            <a:extLst>
              <a:ext uri="{FF2B5EF4-FFF2-40B4-BE49-F238E27FC236}">
                <a16:creationId xmlns:a16="http://schemas.microsoft.com/office/drawing/2014/main" id="{B1E57F4F-E0C5-437C-9B63-FE2175DF2343}"/>
              </a:ext>
            </a:extLst>
          </p:cNvPr>
          <p:cNvSpPr txBox="1"/>
          <p:nvPr/>
        </p:nvSpPr>
        <p:spPr>
          <a:xfrm>
            <a:off x="5705476" y="1609726"/>
            <a:ext cx="6238874" cy="4768056"/>
          </a:xfrm>
          <a:prstGeom prst="rect">
            <a:avLst/>
          </a:prstGeom>
        </p:spPr>
        <p:txBody>
          <a:bodyPr vert="horz" lIns="91440" tIns="45720" rIns="91440" bIns="45720" rtlCol="0">
            <a:noAutofit/>
          </a:bodyPr>
          <a:lstStyle/>
          <a:p>
            <a:pPr>
              <a:lnSpc>
                <a:spcPct val="140000"/>
              </a:lnSpc>
              <a:spcAft>
                <a:spcPts val="600"/>
              </a:spcAft>
            </a:pPr>
            <a:r>
              <a:rPr lang="fr-FR" sz="1600" dirty="0">
                <a:solidFill>
                  <a:schemeClr val="accent4"/>
                </a:solidFill>
              </a:rPr>
              <a:t>- Rôle important de l’infirmière, non seulement sur le traitement mais aussi sur les modifications  qu’il doit apporter à ses habitudes = prémisse de base pour atteindre une bonne gestion du diabète. </a:t>
            </a:r>
          </a:p>
          <a:p>
            <a:pPr>
              <a:lnSpc>
                <a:spcPct val="140000"/>
              </a:lnSpc>
              <a:spcAft>
                <a:spcPts val="600"/>
              </a:spcAft>
            </a:pPr>
            <a:endParaRPr lang="fr-FR" sz="1600" dirty="0">
              <a:solidFill>
                <a:schemeClr val="accent4"/>
              </a:solidFill>
            </a:endParaRPr>
          </a:p>
          <a:p>
            <a:pPr>
              <a:lnSpc>
                <a:spcPct val="140000"/>
              </a:lnSpc>
              <a:spcAft>
                <a:spcPts val="600"/>
              </a:spcAft>
            </a:pPr>
            <a:r>
              <a:rPr lang="fr-FR" sz="1600" dirty="0">
                <a:solidFill>
                  <a:schemeClr val="accent4"/>
                </a:solidFill>
              </a:rPr>
              <a:t>- But: acquérir les connaissances et les compétences techniques nécessaires à une prise en charge autonome de son diabète + les habiletés de résolution des problèmes.</a:t>
            </a:r>
          </a:p>
          <a:p>
            <a:pPr>
              <a:lnSpc>
                <a:spcPct val="140000"/>
              </a:lnSpc>
              <a:spcAft>
                <a:spcPts val="600"/>
              </a:spcAft>
            </a:pPr>
            <a:r>
              <a:rPr lang="fr-FR" sz="1600" dirty="0">
                <a:solidFill>
                  <a:schemeClr val="accent4"/>
                </a:solidFill>
              </a:rPr>
              <a:t>( maladie, conseils diététiques, activité physique, médication, prévention et gestion des hypo et hyperglycémies…)</a:t>
            </a:r>
          </a:p>
          <a:p>
            <a:pPr>
              <a:lnSpc>
                <a:spcPct val="140000"/>
              </a:lnSpc>
              <a:spcAft>
                <a:spcPts val="600"/>
              </a:spcAft>
            </a:pPr>
            <a:endParaRPr lang="fr-FR" sz="1600" dirty="0">
              <a:solidFill>
                <a:schemeClr val="accent4"/>
              </a:solidFill>
            </a:endParaRPr>
          </a:p>
          <a:p>
            <a:pPr>
              <a:lnSpc>
                <a:spcPct val="140000"/>
              </a:lnSpc>
              <a:spcAft>
                <a:spcPts val="600"/>
              </a:spcAft>
            </a:pPr>
            <a:r>
              <a:rPr lang="fr-FR" sz="1600" dirty="0">
                <a:solidFill>
                  <a:schemeClr val="accent4"/>
                </a:solidFill>
              </a:rPr>
              <a:t>- A long terme: permet d ’améliorer les résultats cliniques, l’état de santé et la qualité de vie du patient. </a:t>
            </a:r>
          </a:p>
        </p:txBody>
      </p:sp>
      <p:sp>
        <p:nvSpPr>
          <p:cNvPr id="122" name="Espace réservé de la date 121">
            <a:extLst>
              <a:ext uri="{FF2B5EF4-FFF2-40B4-BE49-F238E27FC236}">
                <a16:creationId xmlns:a16="http://schemas.microsoft.com/office/drawing/2014/main" id="{145491AF-B0E3-45E3-B13B-B845A699B65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fr-FR" kern="1200">
                <a:latin typeface="+mn-lt"/>
                <a:ea typeface="+mn-ea"/>
                <a:cs typeface="+mn-cs"/>
              </a:rPr>
              <a:t>2024</a:t>
            </a:r>
            <a:endParaRPr lang="fr-FR" kern="1200" dirty="0">
              <a:latin typeface="+mn-lt"/>
              <a:ea typeface="+mn-ea"/>
              <a:cs typeface="+mn-cs"/>
            </a:endParaRPr>
          </a:p>
        </p:txBody>
      </p:sp>
      <p:sp>
        <p:nvSpPr>
          <p:cNvPr id="86" name="Espace réservé du numéro de diapositive 85">
            <a:extLst>
              <a:ext uri="{FF2B5EF4-FFF2-40B4-BE49-F238E27FC236}">
                <a16:creationId xmlns:a16="http://schemas.microsoft.com/office/drawing/2014/main" id="{38FA7F94-C624-41F7-9020-8AA1485E2AC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fr-FR" smtClean="0"/>
              <a:pPr>
                <a:spcAft>
                  <a:spcPts val="600"/>
                </a:spcAft>
              </a:pPr>
              <a:t>21</a:t>
            </a:fld>
            <a:endParaRPr lang="fr-FR"/>
          </a:p>
        </p:txBody>
      </p:sp>
      <p:sp>
        <p:nvSpPr>
          <p:cNvPr id="3" name="Espace réservé du pied de page 7">
            <a:extLst>
              <a:ext uri="{FF2B5EF4-FFF2-40B4-BE49-F238E27FC236}">
                <a16:creationId xmlns:a16="http://schemas.microsoft.com/office/drawing/2014/main" id="{CB67E108-3B47-5759-B8CE-4A32CD61B48B}"/>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2216454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B1F56B-A080-2AC1-F558-ED2ACAE659B4}"/>
              </a:ext>
            </a:extLst>
          </p:cNvPr>
          <p:cNvSpPr>
            <a:spLocks noGrp="1"/>
          </p:cNvSpPr>
          <p:nvPr>
            <p:ph type="title"/>
          </p:nvPr>
        </p:nvSpPr>
        <p:spPr/>
        <p:txBody>
          <a:bodyPr/>
          <a:lstStyle/>
          <a:p>
            <a:r>
              <a:rPr lang="fr-FR" dirty="0"/>
              <a:t>2. L’accompagnement du patient </a:t>
            </a:r>
          </a:p>
        </p:txBody>
      </p:sp>
      <p:sp>
        <p:nvSpPr>
          <p:cNvPr id="6" name="Espace réservé du texte 5">
            <a:extLst>
              <a:ext uri="{FF2B5EF4-FFF2-40B4-BE49-F238E27FC236}">
                <a16:creationId xmlns:a16="http://schemas.microsoft.com/office/drawing/2014/main" id="{05954A9D-95F2-EE59-32AE-71B671BC29C5}"/>
              </a:ext>
            </a:extLst>
          </p:cNvPr>
          <p:cNvSpPr>
            <a:spLocks noGrp="1"/>
          </p:cNvSpPr>
          <p:nvPr>
            <p:ph type="body" sz="quarter" idx="14"/>
          </p:nvPr>
        </p:nvSpPr>
        <p:spPr>
          <a:xfrm>
            <a:off x="585927" y="2228295"/>
            <a:ext cx="5683347" cy="3853137"/>
          </a:xfrm>
        </p:spPr>
        <p:txBody>
          <a:bodyPr/>
          <a:lstStyle/>
          <a:p>
            <a:r>
              <a:rPr lang="fr-FR" sz="1600" dirty="0"/>
              <a:t>- Collaborer  avec le patient</a:t>
            </a:r>
          </a:p>
          <a:p>
            <a:r>
              <a:rPr lang="fr-FR" sz="1600" dirty="0"/>
              <a:t>- Déterminer ses besoins, fixer des objectifs réalistes</a:t>
            </a:r>
          </a:p>
          <a:p>
            <a:r>
              <a:rPr lang="fr-FR" sz="1600" dirty="0"/>
              <a:t>- l’aider à trouver des stratégies pour résoudre les éventuels problèmes</a:t>
            </a:r>
          </a:p>
          <a:p>
            <a:r>
              <a:rPr lang="fr-FR" sz="1600" dirty="0"/>
              <a:t>- Définir le rôle de chacun pour parvenir à l’atteinte des objectifs.</a:t>
            </a:r>
          </a:p>
          <a:p>
            <a:r>
              <a:rPr lang="fr-FR" sz="1600" dirty="0"/>
              <a:t>- Cibler également la famille: aider la famille à comprendre la maladie afin de réduire le stress et les conflits.</a:t>
            </a:r>
          </a:p>
          <a:p>
            <a:r>
              <a:rPr lang="fr-FR" sz="1600" dirty="0"/>
              <a:t>- La formation doit être adaptée au niveau d’alphabétisation et à la capacité de compréhension du patient et de sa famille. </a:t>
            </a:r>
          </a:p>
        </p:txBody>
      </p:sp>
      <p:sp>
        <p:nvSpPr>
          <p:cNvPr id="12" name="Espace réservé de la date 11">
            <a:extLst>
              <a:ext uri="{FF2B5EF4-FFF2-40B4-BE49-F238E27FC236}">
                <a16:creationId xmlns:a16="http://schemas.microsoft.com/office/drawing/2014/main" id="{7A56BDFE-F8FD-234A-C520-5BB34D42C9B6}"/>
              </a:ext>
            </a:extLst>
          </p:cNvPr>
          <p:cNvSpPr>
            <a:spLocks noGrp="1"/>
          </p:cNvSpPr>
          <p:nvPr>
            <p:ph type="dt" sz="half" idx="10"/>
          </p:nvPr>
        </p:nvSpPr>
        <p:spPr/>
        <p:txBody>
          <a:bodyPr/>
          <a:lstStyle/>
          <a:p>
            <a:pPr rtl="0"/>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6EB7D5FC-E9D3-19B2-EE94-09F32EA583B3}"/>
              </a:ext>
            </a:extLst>
          </p:cNvPr>
          <p:cNvSpPr>
            <a:spLocks noGrp="1"/>
          </p:cNvSpPr>
          <p:nvPr>
            <p:ph type="sldNum" sz="quarter" idx="12"/>
          </p:nvPr>
        </p:nvSpPr>
        <p:spPr/>
        <p:txBody>
          <a:bodyPr/>
          <a:lstStyle/>
          <a:p>
            <a:pPr rtl="0"/>
            <a:fld id="{B5CEABB6-07DC-46E8-9B57-56EC44A396E5}" type="slidenum">
              <a:rPr lang="fr-FR" noProof="0" smtClean="0"/>
              <a:t>22</a:t>
            </a:fld>
            <a:endParaRPr lang="fr-FR" noProof="0"/>
          </a:p>
        </p:txBody>
      </p:sp>
      <p:pic>
        <p:nvPicPr>
          <p:cNvPr id="15" name="Image 14">
            <a:extLst>
              <a:ext uri="{FF2B5EF4-FFF2-40B4-BE49-F238E27FC236}">
                <a16:creationId xmlns:a16="http://schemas.microsoft.com/office/drawing/2014/main" id="{DA548613-16D3-D2D2-2429-AAE38EA53F68}"/>
              </a:ext>
            </a:extLst>
          </p:cNvPr>
          <p:cNvPicPr>
            <a:picLocks noChangeAspect="1"/>
          </p:cNvPicPr>
          <p:nvPr/>
        </p:nvPicPr>
        <p:blipFill>
          <a:blip r:embed="rId2"/>
          <a:stretch>
            <a:fillRect/>
          </a:stretch>
        </p:blipFill>
        <p:spPr>
          <a:xfrm>
            <a:off x="6419876" y="2155167"/>
            <a:ext cx="5683347" cy="1999696"/>
          </a:xfrm>
          <a:prstGeom prst="rect">
            <a:avLst/>
          </a:prstGeom>
        </p:spPr>
      </p:pic>
      <p:sp>
        <p:nvSpPr>
          <p:cNvPr id="3" name="Espace réservé du pied de page 7">
            <a:extLst>
              <a:ext uri="{FF2B5EF4-FFF2-40B4-BE49-F238E27FC236}">
                <a16:creationId xmlns:a16="http://schemas.microsoft.com/office/drawing/2014/main" id="{59892FC3-43CB-06FD-2C2C-3B2B317F7D92}"/>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4" name="Espace réservé du pied de page 3">
            <a:extLst>
              <a:ext uri="{FF2B5EF4-FFF2-40B4-BE49-F238E27FC236}">
                <a16:creationId xmlns:a16="http://schemas.microsoft.com/office/drawing/2014/main" id="{0FB22ED0-E779-839E-107A-2A897426DFDE}"/>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2581469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9AB68-AAD3-4F45-941A-BD76631A9FC7}"/>
              </a:ext>
            </a:extLst>
          </p:cNvPr>
          <p:cNvSpPr>
            <a:spLocks noGrp="1"/>
          </p:cNvSpPr>
          <p:nvPr>
            <p:ph type="title"/>
          </p:nvPr>
        </p:nvSpPr>
        <p:spPr>
          <a:xfrm>
            <a:off x="5162549" y="480218"/>
            <a:ext cx="6572251" cy="1325563"/>
          </a:xfrm>
        </p:spPr>
        <p:txBody>
          <a:bodyPr vert="horz" lIns="91440" tIns="45720" rIns="91440" bIns="45720" rtlCol="0" anchor="ctr">
            <a:normAutofit/>
          </a:bodyPr>
          <a:lstStyle/>
          <a:p>
            <a:r>
              <a:rPr lang="fr-FR" dirty="0"/>
              <a:t>3</a:t>
            </a:r>
            <a:r>
              <a:rPr lang="fr-FR" kern="1200" dirty="0">
                <a:latin typeface="+mj-lt"/>
                <a:ea typeface="+mj-ea"/>
                <a:cs typeface="+mj-cs"/>
              </a:rPr>
              <a:t>. Nutrition</a:t>
            </a:r>
          </a:p>
        </p:txBody>
      </p:sp>
      <p:sp>
        <p:nvSpPr>
          <p:cNvPr id="26" name="ZoneTexte 25">
            <a:extLst>
              <a:ext uri="{FF2B5EF4-FFF2-40B4-BE49-F238E27FC236}">
                <a16:creationId xmlns:a16="http://schemas.microsoft.com/office/drawing/2014/main" id="{B1E57F4F-E0C5-437C-9B63-FE2175DF2343}"/>
              </a:ext>
            </a:extLst>
          </p:cNvPr>
          <p:cNvSpPr txBox="1"/>
          <p:nvPr/>
        </p:nvSpPr>
        <p:spPr>
          <a:xfrm>
            <a:off x="5705476" y="1609726"/>
            <a:ext cx="6238874" cy="4768056"/>
          </a:xfrm>
          <a:prstGeom prst="rect">
            <a:avLst/>
          </a:prstGeom>
        </p:spPr>
        <p:txBody>
          <a:bodyPr vert="horz" lIns="91440" tIns="45720" rIns="91440" bIns="45720" rtlCol="0">
            <a:noAutofit/>
          </a:bodyPr>
          <a:lstStyle/>
          <a:p>
            <a:pPr>
              <a:lnSpc>
                <a:spcPct val="140000"/>
              </a:lnSpc>
              <a:spcAft>
                <a:spcPts val="600"/>
              </a:spcAft>
            </a:pPr>
            <a:endParaRPr lang="fr-FR" sz="1600" dirty="0">
              <a:solidFill>
                <a:schemeClr val="accent4"/>
              </a:solidFill>
            </a:endParaRPr>
          </a:p>
        </p:txBody>
      </p:sp>
      <p:sp>
        <p:nvSpPr>
          <p:cNvPr id="122" name="Espace réservé de la date 121">
            <a:extLst>
              <a:ext uri="{FF2B5EF4-FFF2-40B4-BE49-F238E27FC236}">
                <a16:creationId xmlns:a16="http://schemas.microsoft.com/office/drawing/2014/main" id="{145491AF-B0E3-45E3-B13B-B845A699B65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fr-FR" kern="1200">
                <a:latin typeface="+mn-lt"/>
                <a:ea typeface="+mn-ea"/>
                <a:cs typeface="+mn-cs"/>
              </a:rPr>
              <a:t>2024</a:t>
            </a:r>
            <a:endParaRPr lang="fr-FR" kern="1200" dirty="0">
              <a:latin typeface="+mn-lt"/>
              <a:ea typeface="+mn-ea"/>
              <a:cs typeface="+mn-cs"/>
            </a:endParaRPr>
          </a:p>
        </p:txBody>
      </p:sp>
      <p:sp>
        <p:nvSpPr>
          <p:cNvPr id="86" name="Espace réservé du numéro de diapositive 85">
            <a:extLst>
              <a:ext uri="{FF2B5EF4-FFF2-40B4-BE49-F238E27FC236}">
                <a16:creationId xmlns:a16="http://schemas.microsoft.com/office/drawing/2014/main" id="{38FA7F94-C624-41F7-9020-8AA1485E2AC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fr-FR" smtClean="0"/>
              <a:pPr>
                <a:spcAft>
                  <a:spcPts val="600"/>
                </a:spcAft>
              </a:pPr>
              <a:t>23</a:t>
            </a:fld>
            <a:endParaRPr lang="fr-FR"/>
          </a:p>
        </p:txBody>
      </p:sp>
      <p:pic>
        <p:nvPicPr>
          <p:cNvPr id="3" name="Image 2">
            <a:extLst>
              <a:ext uri="{FF2B5EF4-FFF2-40B4-BE49-F238E27FC236}">
                <a16:creationId xmlns:a16="http://schemas.microsoft.com/office/drawing/2014/main" id="{3417B753-DF95-7C0B-04F0-8A71E46C6B5E}"/>
              </a:ext>
            </a:extLst>
          </p:cNvPr>
          <p:cNvPicPr>
            <a:picLocks noChangeAspect="1"/>
          </p:cNvPicPr>
          <p:nvPr/>
        </p:nvPicPr>
        <p:blipFill>
          <a:blip r:embed="rId3"/>
          <a:stretch>
            <a:fillRect/>
          </a:stretch>
        </p:blipFill>
        <p:spPr>
          <a:xfrm>
            <a:off x="1175552" y="1933575"/>
            <a:ext cx="2771035" cy="2771035"/>
          </a:xfrm>
          <a:prstGeom prst="rect">
            <a:avLst/>
          </a:prstGeom>
        </p:spPr>
      </p:pic>
      <p:sp>
        <p:nvSpPr>
          <p:cNvPr id="4" name="ZoneTexte 3">
            <a:extLst>
              <a:ext uri="{FF2B5EF4-FFF2-40B4-BE49-F238E27FC236}">
                <a16:creationId xmlns:a16="http://schemas.microsoft.com/office/drawing/2014/main" id="{3C5B3372-B720-0D06-2640-116F341099B1}"/>
              </a:ext>
            </a:extLst>
          </p:cNvPr>
          <p:cNvSpPr txBox="1"/>
          <p:nvPr/>
        </p:nvSpPr>
        <p:spPr>
          <a:xfrm>
            <a:off x="4038600" y="1891615"/>
            <a:ext cx="7448550" cy="646331"/>
          </a:xfrm>
          <a:prstGeom prst="rect">
            <a:avLst/>
          </a:prstGeom>
          <a:noFill/>
        </p:spPr>
        <p:txBody>
          <a:bodyPr wrap="square" rtlCol="0">
            <a:spAutoFit/>
          </a:bodyPr>
          <a:lstStyle/>
          <a:p>
            <a:r>
              <a:rPr lang="fr-FR" b="1" dirty="0"/>
              <a:t>L’alimentation est essentielle à un meilleur contrôle du diabète, elle permet de prévenir ou ralentir les complications micro et macro-vasculaires.</a:t>
            </a:r>
          </a:p>
        </p:txBody>
      </p:sp>
      <p:sp>
        <p:nvSpPr>
          <p:cNvPr id="5" name="ZoneTexte 4">
            <a:extLst>
              <a:ext uri="{FF2B5EF4-FFF2-40B4-BE49-F238E27FC236}">
                <a16:creationId xmlns:a16="http://schemas.microsoft.com/office/drawing/2014/main" id="{E36585E6-FCF2-A12F-3BED-FDCB44D94F75}"/>
              </a:ext>
            </a:extLst>
          </p:cNvPr>
          <p:cNvSpPr txBox="1"/>
          <p:nvPr/>
        </p:nvSpPr>
        <p:spPr>
          <a:xfrm>
            <a:off x="4038600" y="3038475"/>
            <a:ext cx="7448550" cy="923330"/>
          </a:xfrm>
          <a:prstGeom prst="rect">
            <a:avLst/>
          </a:prstGeom>
          <a:noFill/>
        </p:spPr>
        <p:txBody>
          <a:bodyPr wrap="square" rtlCol="0">
            <a:spAutoFit/>
          </a:bodyPr>
          <a:lstStyle/>
          <a:p>
            <a:r>
              <a:rPr lang="fr-FR" dirty="0"/>
              <a:t>Une alimentation équilibrée permet:</a:t>
            </a:r>
          </a:p>
          <a:p>
            <a:r>
              <a:rPr lang="fr-FR" dirty="0"/>
              <a:t>- un meilleur contrôle glycémique avec réduction de l’HbA1c de 1 à 2 %</a:t>
            </a:r>
          </a:p>
          <a:p>
            <a:r>
              <a:rPr lang="fr-FR" dirty="0"/>
              <a:t>- Réduction de l’IMC, amélioration du profil lipidique et baisse de la TA</a:t>
            </a:r>
          </a:p>
        </p:txBody>
      </p:sp>
      <p:sp>
        <p:nvSpPr>
          <p:cNvPr id="6" name="ZoneTexte 5">
            <a:extLst>
              <a:ext uri="{FF2B5EF4-FFF2-40B4-BE49-F238E27FC236}">
                <a16:creationId xmlns:a16="http://schemas.microsoft.com/office/drawing/2014/main" id="{425BC368-D329-4E9F-A62E-1C447CE271BA}"/>
              </a:ext>
            </a:extLst>
          </p:cNvPr>
          <p:cNvSpPr txBox="1"/>
          <p:nvPr/>
        </p:nvSpPr>
        <p:spPr>
          <a:xfrm>
            <a:off x="4168806" y="4379775"/>
            <a:ext cx="7124700" cy="2031325"/>
          </a:xfrm>
          <a:prstGeom prst="rect">
            <a:avLst/>
          </a:prstGeom>
          <a:noFill/>
        </p:spPr>
        <p:txBody>
          <a:bodyPr wrap="square" rtlCol="0">
            <a:spAutoFit/>
          </a:bodyPr>
          <a:lstStyle/>
          <a:p>
            <a:r>
              <a:rPr lang="fr-FR" dirty="0"/>
              <a:t>Principes à retenir: qualité et quantité</a:t>
            </a:r>
          </a:p>
          <a:p>
            <a:r>
              <a:rPr lang="fr-FR" dirty="0"/>
              <a:t>-  repas équilibrés, aliments variés couvrant les besoins en énergie, en vitamines et minéraux.</a:t>
            </a:r>
          </a:p>
          <a:p>
            <a:r>
              <a:rPr lang="fr-FR" dirty="0"/>
              <a:t>- Atteindre un sentiment de satiété</a:t>
            </a:r>
          </a:p>
          <a:p>
            <a:r>
              <a:rPr lang="fr-FR" dirty="0"/>
              <a:t>- Manger en machant doucement de plus petites bouchées: permet d’évaluer sa faim et d’éviter la surconsommation d’aliments</a:t>
            </a:r>
          </a:p>
          <a:p>
            <a:r>
              <a:rPr lang="fr-FR" dirty="0"/>
              <a:t>- Prendre 3 repas équilibrés par jour et éviter de sauter des repas.</a:t>
            </a:r>
          </a:p>
        </p:txBody>
      </p:sp>
      <p:sp>
        <p:nvSpPr>
          <p:cNvPr id="7" name="Espace réservé du pied de page 7">
            <a:extLst>
              <a:ext uri="{FF2B5EF4-FFF2-40B4-BE49-F238E27FC236}">
                <a16:creationId xmlns:a16="http://schemas.microsoft.com/office/drawing/2014/main" id="{71B87055-D244-909A-5F75-915E4BF3DCA7}"/>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2690816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69AB68-AAD3-4F45-941A-BD76631A9FC7}"/>
              </a:ext>
            </a:extLst>
          </p:cNvPr>
          <p:cNvSpPr>
            <a:spLocks noGrp="1"/>
          </p:cNvSpPr>
          <p:nvPr>
            <p:ph type="title"/>
          </p:nvPr>
        </p:nvSpPr>
        <p:spPr>
          <a:xfrm>
            <a:off x="5162549" y="480218"/>
            <a:ext cx="6572251" cy="1325563"/>
          </a:xfrm>
        </p:spPr>
        <p:txBody>
          <a:bodyPr vert="horz" lIns="91440" tIns="45720" rIns="91440" bIns="45720" rtlCol="0" anchor="ctr">
            <a:normAutofit/>
          </a:bodyPr>
          <a:lstStyle/>
          <a:p>
            <a:r>
              <a:rPr lang="fr-FR" dirty="0"/>
              <a:t>3</a:t>
            </a:r>
            <a:r>
              <a:rPr lang="fr-FR" kern="1200" dirty="0">
                <a:latin typeface="+mj-lt"/>
                <a:ea typeface="+mj-ea"/>
                <a:cs typeface="+mj-cs"/>
              </a:rPr>
              <a:t>. Nutrition</a:t>
            </a:r>
          </a:p>
        </p:txBody>
      </p:sp>
      <p:sp>
        <p:nvSpPr>
          <p:cNvPr id="26" name="ZoneTexte 25">
            <a:extLst>
              <a:ext uri="{FF2B5EF4-FFF2-40B4-BE49-F238E27FC236}">
                <a16:creationId xmlns:a16="http://schemas.microsoft.com/office/drawing/2014/main" id="{B1E57F4F-E0C5-437C-9B63-FE2175DF2343}"/>
              </a:ext>
            </a:extLst>
          </p:cNvPr>
          <p:cNvSpPr txBox="1"/>
          <p:nvPr/>
        </p:nvSpPr>
        <p:spPr>
          <a:xfrm>
            <a:off x="5705476" y="1609726"/>
            <a:ext cx="6238874" cy="4768056"/>
          </a:xfrm>
          <a:prstGeom prst="rect">
            <a:avLst/>
          </a:prstGeom>
        </p:spPr>
        <p:txBody>
          <a:bodyPr vert="horz" lIns="91440" tIns="45720" rIns="91440" bIns="45720" rtlCol="0">
            <a:noAutofit/>
          </a:bodyPr>
          <a:lstStyle/>
          <a:p>
            <a:pPr>
              <a:lnSpc>
                <a:spcPct val="140000"/>
              </a:lnSpc>
              <a:spcAft>
                <a:spcPts val="600"/>
              </a:spcAft>
            </a:pPr>
            <a:endParaRPr lang="fr-FR" sz="1600" dirty="0">
              <a:solidFill>
                <a:schemeClr val="accent4"/>
              </a:solidFill>
            </a:endParaRPr>
          </a:p>
        </p:txBody>
      </p:sp>
      <p:sp>
        <p:nvSpPr>
          <p:cNvPr id="122" name="Espace réservé de la date 121">
            <a:extLst>
              <a:ext uri="{FF2B5EF4-FFF2-40B4-BE49-F238E27FC236}">
                <a16:creationId xmlns:a16="http://schemas.microsoft.com/office/drawing/2014/main" id="{145491AF-B0E3-45E3-B13B-B845A699B65D}"/>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fr-FR" kern="1200">
                <a:latin typeface="+mn-lt"/>
                <a:ea typeface="+mn-ea"/>
                <a:cs typeface="+mn-cs"/>
              </a:rPr>
              <a:t>2024</a:t>
            </a:r>
            <a:endParaRPr lang="fr-FR" kern="1200" dirty="0">
              <a:latin typeface="+mn-lt"/>
              <a:ea typeface="+mn-ea"/>
              <a:cs typeface="+mn-cs"/>
            </a:endParaRPr>
          </a:p>
        </p:txBody>
      </p:sp>
      <p:sp>
        <p:nvSpPr>
          <p:cNvPr id="86" name="Espace réservé du numéro de diapositive 85">
            <a:extLst>
              <a:ext uri="{FF2B5EF4-FFF2-40B4-BE49-F238E27FC236}">
                <a16:creationId xmlns:a16="http://schemas.microsoft.com/office/drawing/2014/main" id="{38FA7F94-C624-41F7-9020-8AA1485E2AC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9B51A1E-902D-48AF-9020-955120F399B6}" type="slidenum">
              <a:rPr lang="fr-FR" smtClean="0"/>
              <a:pPr>
                <a:spcAft>
                  <a:spcPts val="600"/>
                </a:spcAft>
              </a:pPr>
              <a:t>24</a:t>
            </a:fld>
            <a:endParaRPr lang="fr-FR"/>
          </a:p>
        </p:txBody>
      </p:sp>
      <p:pic>
        <p:nvPicPr>
          <p:cNvPr id="7" name="Image 6">
            <a:extLst>
              <a:ext uri="{FF2B5EF4-FFF2-40B4-BE49-F238E27FC236}">
                <a16:creationId xmlns:a16="http://schemas.microsoft.com/office/drawing/2014/main" id="{0A2F6CEA-30CA-F3B9-29BC-F42BBCD234FC}"/>
              </a:ext>
            </a:extLst>
          </p:cNvPr>
          <p:cNvPicPr>
            <a:picLocks noChangeAspect="1"/>
          </p:cNvPicPr>
          <p:nvPr/>
        </p:nvPicPr>
        <p:blipFill>
          <a:blip r:embed="rId3"/>
          <a:stretch>
            <a:fillRect/>
          </a:stretch>
        </p:blipFill>
        <p:spPr>
          <a:xfrm>
            <a:off x="568709" y="1742679"/>
            <a:ext cx="4865304" cy="4676774"/>
          </a:xfrm>
          <a:prstGeom prst="rect">
            <a:avLst/>
          </a:prstGeom>
        </p:spPr>
      </p:pic>
      <p:pic>
        <p:nvPicPr>
          <p:cNvPr id="8" name="Image 7">
            <a:extLst>
              <a:ext uri="{FF2B5EF4-FFF2-40B4-BE49-F238E27FC236}">
                <a16:creationId xmlns:a16="http://schemas.microsoft.com/office/drawing/2014/main" id="{4B439E24-68DB-5CF0-687E-0748204D38A4}"/>
              </a:ext>
            </a:extLst>
          </p:cNvPr>
          <p:cNvPicPr>
            <a:picLocks noChangeAspect="1"/>
          </p:cNvPicPr>
          <p:nvPr/>
        </p:nvPicPr>
        <p:blipFill>
          <a:blip r:embed="rId4"/>
          <a:stretch>
            <a:fillRect/>
          </a:stretch>
        </p:blipFill>
        <p:spPr>
          <a:xfrm>
            <a:off x="6486526" y="1524001"/>
            <a:ext cx="4676774" cy="4676774"/>
          </a:xfrm>
          <a:prstGeom prst="rect">
            <a:avLst/>
          </a:prstGeom>
        </p:spPr>
      </p:pic>
      <p:sp>
        <p:nvSpPr>
          <p:cNvPr id="3" name="Espace réservé du pied de page 7">
            <a:extLst>
              <a:ext uri="{FF2B5EF4-FFF2-40B4-BE49-F238E27FC236}">
                <a16:creationId xmlns:a16="http://schemas.microsoft.com/office/drawing/2014/main" id="{4AAAEFD6-9982-6EFA-B292-0CAD8477916C}"/>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28426656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B1F56B-A080-2AC1-F558-ED2ACAE659B4}"/>
              </a:ext>
            </a:extLst>
          </p:cNvPr>
          <p:cNvSpPr>
            <a:spLocks noGrp="1"/>
          </p:cNvSpPr>
          <p:nvPr>
            <p:ph type="title"/>
          </p:nvPr>
        </p:nvSpPr>
        <p:spPr/>
        <p:txBody>
          <a:bodyPr/>
          <a:lstStyle/>
          <a:p>
            <a:r>
              <a:rPr lang="fr-FR" dirty="0"/>
              <a:t>4. L’activité physique</a:t>
            </a:r>
          </a:p>
        </p:txBody>
      </p:sp>
      <p:sp>
        <p:nvSpPr>
          <p:cNvPr id="6" name="Espace réservé du texte 5">
            <a:extLst>
              <a:ext uri="{FF2B5EF4-FFF2-40B4-BE49-F238E27FC236}">
                <a16:creationId xmlns:a16="http://schemas.microsoft.com/office/drawing/2014/main" id="{05954A9D-95F2-EE59-32AE-71B671BC29C5}"/>
              </a:ext>
            </a:extLst>
          </p:cNvPr>
          <p:cNvSpPr>
            <a:spLocks noGrp="1"/>
          </p:cNvSpPr>
          <p:nvPr>
            <p:ph type="body" sz="quarter" idx="14"/>
          </p:nvPr>
        </p:nvSpPr>
        <p:spPr>
          <a:xfrm>
            <a:off x="412653" y="2565648"/>
            <a:ext cx="5683347" cy="2361460"/>
          </a:xfrm>
        </p:spPr>
        <p:txBody>
          <a:bodyPr/>
          <a:lstStyle/>
          <a:p>
            <a:r>
              <a:rPr lang="fr-FR" sz="1600" b="1" dirty="0"/>
              <a:t>L’activité physique est essentielle en cas de diabète. </a:t>
            </a:r>
          </a:p>
          <a:p>
            <a:r>
              <a:rPr lang="fr-FR" sz="1600" dirty="0"/>
              <a:t>Elle permet de:</a:t>
            </a:r>
          </a:p>
          <a:p>
            <a:r>
              <a:rPr lang="fr-FR" sz="1600" dirty="0"/>
              <a:t>- réduire les risques de maladies cardiovasculaires</a:t>
            </a:r>
          </a:p>
          <a:p>
            <a:r>
              <a:rPr lang="fr-FR" sz="1600" dirty="0"/>
              <a:t>- ralentir le développement de neuropathies périphériques</a:t>
            </a:r>
          </a:p>
          <a:p>
            <a:r>
              <a:rPr lang="fr-FR" sz="1600" dirty="0"/>
              <a:t>- améliorer le contrôle glycémique</a:t>
            </a:r>
          </a:p>
        </p:txBody>
      </p:sp>
      <p:sp>
        <p:nvSpPr>
          <p:cNvPr id="12" name="Espace réservé de la date 11">
            <a:extLst>
              <a:ext uri="{FF2B5EF4-FFF2-40B4-BE49-F238E27FC236}">
                <a16:creationId xmlns:a16="http://schemas.microsoft.com/office/drawing/2014/main" id="{7A56BDFE-F8FD-234A-C520-5BB34D42C9B6}"/>
              </a:ext>
            </a:extLst>
          </p:cNvPr>
          <p:cNvSpPr>
            <a:spLocks noGrp="1"/>
          </p:cNvSpPr>
          <p:nvPr>
            <p:ph type="dt" sz="half" idx="10"/>
          </p:nvPr>
        </p:nvSpPr>
        <p:spPr/>
        <p:txBody>
          <a:bodyPr/>
          <a:lstStyle/>
          <a:p>
            <a:pPr rtl="0"/>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6EB7D5FC-E9D3-19B2-EE94-09F32EA583B3}"/>
              </a:ext>
            </a:extLst>
          </p:cNvPr>
          <p:cNvSpPr>
            <a:spLocks noGrp="1"/>
          </p:cNvSpPr>
          <p:nvPr>
            <p:ph type="sldNum" sz="quarter" idx="12"/>
          </p:nvPr>
        </p:nvSpPr>
        <p:spPr/>
        <p:txBody>
          <a:bodyPr/>
          <a:lstStyle/>
          <a:p>
            <a:pPr rtl="0"/>
            <a:fld id="{B5CEABB6-07DC-46E8-9B57-56EC44A396E5}" type="slidenum">
              <a:rPr lang="fr-FR" noProof="0" smtClean="0"/>
              <a:t>25</a:t>
            </a:fld>
            <a:endParaRPr lang="fr-FR" noProof="0"/>
          </a:p>
        </p:txBody>
      </p:sp>
      <p:pic>
        <p:nvPicPr>
          <p:cNvPr id="3" name="Image 2">
            <a:extLst>
              <a:ext uri="{FF2B5EF4-FFF2-40B4-BE49-F238E27FC236}">
                <a16:creationId xmlns:a16="http://schemas.microsoft.com/office/drawing/2014/main" id="{FBDEA55A-8EAD-D2E3-44F2-DB3AA574B2AE}"/>
              </a:ext>
            </a:extLst>
          </p:cNvPr>
          <p:cNvPicPr>
            <a:picLocks noChangeAspect="1"/>
          </p:cNvPicPr>
          <p:nvPr/>
        </p:nvPicPr>
        <p:blipFill>
          <a:blip r:embed="rId2"/>
          <a:stretch>
            <a:fillRect/>
          </a:stretch>
        </p:blipFill>
        <p:spPr>
          <a:xfrm>
            <a:off x="6687185" y="1409700"/>
            <a:ext cx="4794894" cy="4019550"/>
          </a:xfrm>
          <a:prstGeom prst="rect">
            <a:avLst/>
          </a:prstGeom>
        </p:spPr>
      </p:pic>
      <p:sp>
        <p:nvSpPr>
          <p:cNvPr id="5" name="Espace réservé du pied de page 4">
            <a:extLst>
              <a:ext uri="{FF2B5EF4-FFF2-40B4-BE49-F238E27FC236}">
                <a16:creationId xmlns:a16="http://schemas.microsoft.com/office/drawing/2014/main" id="{39456DDC-45E0-BF7F-CF95-91724724D0FC}"/>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324034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B1F56B-A080-2AC1-F558-ED2ACAE659B4}"/>
              </a:ext>
            </a:extLst>
          </p:cNvPr>
          <p:cNvSpPr>
            <a:spLocks noGrp="1"/>
          </p:cNvSpPr>
          <p:nvPr>
            <p:ph type="title"/>
          </p:nvPr>
        </p:nvSpPr>
        <p:spPr/>
        <p:txBody>
          <a:bodyPr/>
          <a:lstStyle/>
          <a:p>
            <a:r>
              <a:rPr lang="fr-FR" dirty="0"/>
              <a:t>4. L’activité physique</a:t>
            </a:r>
          </a:p>
        </p:txBody>
      </p:sp>
      <p:sp>
        <p:nvSpPr>
          <p:cNvPr id="6" name="Espace réservé du texte 5">
            <a:extLst>
              <a:ext uri="{FF2B5EF4-FFF2-40B4-BE49-F238E27FC236}">
                <a16:creationId xmlns:a16="http://schemas.microsoft.com/office/drawing/2014/main" id="{05954A9D-95F2-EE59-32AE-71B671BC29C5}"/>
              </a:ext>
            </a:extLst>
          </p:cNvPr>
          <p:cNvSpPr>
            <a:spLocks noGrp="1"/>
          </p:cNvSpPr>
          <p:nvPr>
            <p:ph type="body" sz="quarter" idx="14"/>
          </p:nvPr>
        </p:nvSpPr>
        <p:spPr>
          <a:xfrm>
            <a:off x="412653" y="1690688"/>
            <a:ext cx="5683347" cy="3500438"/>
          </a:xfrm>
        </p:spPr>
        <p:txBody>
          <a:bodyPr/>
          <a:lstStyle/>
          <a:p>
            <a:r>
              <a:rPr lang="fr-FR" sz="1600" b="1" dirty="0"/>
              <a:t>Il est important de trouver une activité physique que le patient aime et l’aider à l’intégrer à son quotidien.</a:t>
            </a:r>
          </a:p>
          <a:p>
            <a:endParaRPr lang="fr-FR" sz="1600" b="1" dirty="0"/>
          </a:p>
          <a:p>
            <a:r>
              <a:rPr lang="fr-FR" sz="1600" b="1" dirty="0"/>
              <a:t>Recommandations:</a:t>
            </a:r>
          </a:p>
          <a:p>
            <a:r>
              <a:rPr lang="fr-FR" sz="1600" b="1" dirty="0"/>
              <a:t>- 150 min d’activité physique d’intensité modérée par semaine ( vélo, course à pied, danse, marche rapide…)</a:t>
            </a:r>
          </a:p>
          <a:p>
            <a:r>
              <a:rPr lang="fr-FR" sz="1600" b="1" dirty="0"/>
              <a:t>- répartie sur au moins 3 jours par semaine</a:t>
            </a:r>
          </a:p>
          <a:p>
            <a:r>
              <a:rPr lang="fr-FR" sz="1600" b="1" dirty="0"/>
              <a:t>- Ne pas rester inactif plus de 2 jours</a:t>
            </a:r>
          </a:p>
          <a:p>
            <a:r>
              <a:rPr lang="fr-FR" sz="1600" b="1" dirty="0"/>
              <a:t>- En l’absence de CI, activités de musculation recommandées</a:t>
            </a:r>
            <a:endParaRPr lang="fr-FR" sz="1600" dirty="0"/>
          </a:p>
        </p:txBody>
      </p:sp>
      <p:sp>
        <p:nvSpPr>
          <p:cNvPr id="12" name="Espace réservé de la date 11">
            <a:extLst>
              <a:ext uri="{FF2B5EF4-FFF2-40B4-BE49-F238E27FC236}">
                <a16:creationId xmlns:a16="http://schemas.microsoft.com/office/drawing/2014/main" id="{7A56BDFE-F8FD-234A-C520-5BB34D42C9B6}"/>
              </a:ext>
            </a:extLst>
          </p:cNvPr>
          <p:cNvSpPr>
            <a:spLocks noGrp="1"/>
          </p:cNvSpPr>
          <p:nvPr>
            <p:ph type="dt" sz="half" idx="10"/>
          </p:nvPr>
        </p:nvSpPr>
        <p:spPr/>
        <p:txBody>
          <a:bodyPr/>
          <a:lstStyle/>
          <a:p>
            <a:pPr rtl="0"/>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6EB7D5FC-E9D3-19B2-EE94-09F32EA583B3}"/>
              </a:ext>
            </a:extLst>
          </p:cNvPr>
          <p:cNvSpPr>
            <a:spLocks noGrp="1"/>
          </p:cNvSpPr>
          <p:nvPr>
            <p:ph type="sldNum" sz="quarter" idx="12"/>
          </p:nvPr>
        </p:nvSpPr>
        <p:spPr/>
        <p:txBody>
          <a:bodyPr/>
          <a:lstStyle/>
          <a:p>
            <a:pPr rtl="0"/>
            <a:fld id="{B5CEABB6-07DC-46E8-9B57-56EC44A396E5}" type="slidenum">
              <a:rPr lang="fr-FR" noProof="0" smtClean="0"/>
              <a:t>26</a:t>
            </a:fld>
            <a:endParaRPr lang="fr-FR" noProof="0"/>
          </a:p>
        </p:txBody>
      </p:sp>
      <p:pic>
        <p:nvPicPr>
          <p:cNvPr id="4" name="Image 3">
            <a:extLst>
              <a:ext uri="{FF2B5EF4-FFF2-40B4-BE49-F238E27FC236}">
                <a16:creationId xmlns:a16="http://schemas.microsoft.com/office/drawing/2014/main" id="{7A25709A-4C47-1B77-76E8-BA606EFA3F2A}"/>
              </a:ext>
            </a:extLst>
          </p:cNvPr>
          <p:cNvPicPr>
            <a:picLocks noChangeAspect="1"/>
          </p:cNvPicPr>
          <p:nvPr/>
        </p:nvPicPr>
        <p:blipFill>
          <a:blip r:embed="rId2"/>
          <a:stretch>
            <a:fillRect/>
          </a:stretch>
        </p:blipFill>
        <p:spPr>
          <a:xfrm>
            <a:off x="6654945" y="1293019"/>
            <a:ext cx="5124402" cy="4295775"/>
          </a:xfrm>
          <a:prstGeom prst="rect">
            <a:avLst/>
          </a:prstGeom>
        </p:spPr>
      </p:pic>
      <p:sp>
        <p:nvSpPr>
          <p:cNvPr id="5" name="Espace réservé du pied de page 4">
            <a:extLst>
              <a:ext uri="{FF2B5EF4-FFF2-40B4-BE49-F238E27FC236}">
                <a16:creationId xmlns:a16="http://schemas.microsoft.com/office/drawing/2014/main" id="{8DA9835A-409B-4D12-C884-EE4CA84B963B}"/>
              </a:ext>
            </a:extLst>
          </p:cNvPr>
          <p:cNvSpPr>
            <a:spLocks noGrp="1"/>
          </p:cNvSpPr>
          <p:nvPr>
            <p:ph type="ftr" sz="quarter" idx="11"/>
          </p:nvPr>
        </p:nvSpPr>
        <p:spPr/>
        <p:txBody>
          <a:bodyPr/>
          <a:lstStyle/>
          <a:p>
            <a:pPr rtl="0"/>
            <a:r>
              <a:rPr lang="fr-FR" noProof="0" dirty="0"/>
              <a:t>Soins infirmiers aux patients diabétiques</a:t>
            </a:r>
          </a:p>
        </p:txBody>
      </p:sp>
    </p:spTree>
    <p:extLst>
      <p:ext uri="{BB962C8B-B14F-4D97-AF65-F5344CB8AC3E}">
        <p14:creationId xmlns:p14="http://schemas.microsoft.com/office/powerpoint/2010/main" val="516778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18F9-3F00-A60B-A971-E3FF808F89FA}"/>
              </a:ext>
            </a:extLst>
          </p:cNvPr>
          <p:cNvSpPr>
            <a:spLocks noGrp="1"/>
          </p:cNvSpPr>
          <p:nvPr>
            <p:ph type="title"/>
          </p:nvPr>
        </p:nvSpPr>
        <p:spPr>
          <a:xfrm>
            <a:off x="6348334" y="1062164"/>
            <a:ext cx="5005466" cy="1325563"/>
          </a:xfrm>
        </p:spPr>
        <p:txBody>
          <a:bodyPr anchor="ctr">
            <a:normAutofit/>
          </a:bodyPr>
          <a:lstStyle/>
          <a:p>
            <a:r>
              <a:rPr lang="fr-FR" dirty="0"/>
              <a:t>5. Surveillance glycémique</a:t>
            </a:r>
          </a:p>
        </p:txBody>
      </p:sp>
      <p:pic>
        <p:nvPicPr>
          <p:cNvPr id="8" name="Image 7">
            <a:extLst>
              <a:ext uri="{FF2B5EF4-FFF2-40B4-BE49-F238E27FC236}">
                <a16:creationId xmlns:a16="http://schemas.microsoft.com/office/drawing/2014/main" id="{600F1DB9-E7AE-89EC-87D7-F09DBCC56087}"/>
              </a:ext>
            </a:extLst>
          </p:cNvPr>
          <p:cNvPicPr>
            <a:picLocks noChangeAspect="1"/>
          </p:cNvPicPr>
          <p:nvPr/>
        </p:nvPicPr>
        <p:blipFill>
          <a:blip r:embed="rId2"/>
          <a:stretch>
            <a:fillRect/>
          </a:stretch>
        </p:blipFill>
        <p:spPr>
          <a:xfrm>
            <a:off x="533462" y="965294"/>
            <a:ext cx="4953000" cy="1820226"/>
          </a:xfrm>
          <a:prstGeom prst="rect">
            <a:avLst/>
          </a:prstGeom>
          <a:noFill/>
        </p:spPr>
      </p:pic>
      <p:sp>
        <p:nvSpPr>
          <p:cNvPr id="4" name="Espace réservé du texte 3">
            <a:extLst>
              <a:ext uri="{FF2B5EF4-FFF2-40B4-BE49-F238E27FC236}">
                <a16:creationId xmlns:a16="http://schemas.microsoft.com/office/drawing/2014/main" id="{019008AF-8273-D22E-E1EC-F55D9EC8E256}"/>
              </a:ext>
            </a:extLst>
          </p:cNvPr>
          <p:cNvSpPr>
            <a:spLocks noGrp="1"/>
          </p:cNvSpPr>
          <p:nvPr>
            <p:ph type="body" sz="quarter" idx="14"/>
          </p:nvPr>
        </p:nvSpPr>
        <p:spPr>
          <a:xfrm>
            <a:off x="6376988" y="2555875"/>
            <a:ext cx="4953000" cy="3159125"/>
          </a:xfrm>
        </p:spPr>
        <p:txBody>
          <a:bodyPr>
            <a:normAutofit/>
          </a:bodyPr>
          <a:lstStyle/>
          <a:p>
            <a:pPr>
              <a:spcAft>
                <a:spcPts val="600"/>
              </a:spcAft>
            </a:pPr>
            <a:r>
              <a:rPr lang="fr-FR" dirty="0"/>
              <a:t>Il est important d’apprendre au patient à faire ses glycémies capillaires, à connaitre le matériel à utiliser, la fréquence des tests, les cibles glycémiques ainsi que la façon d’interpréter les résultats.</a:t>
            </a:r>
            <a:endParaRPr lang="fr-FR"/>
          </a:p>
        </p:txBody>
      </p:sp>
      <p:sp>
        <p:nvSpPr>
          <p:cNvPr id="5" name="Espace réservé de la date 4">
            <a:extLst>
              <a:ext uri="{FF2B5EF4-FFF2-40B4-BE49-F238E27FC236}">
                <a16:creationId xmlns:a16="http://schemas.microsoft.com/office/drawing/2014/main" id="{FD8E87C1-753B-DB22-2DE9-983E30E4AD8E}"/>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A948361B-41AE-0026-BB6E-93B60FAA3E40}"/>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27</a:t>
            </a:fld>
            <a:endParaRPr lang="fr-FR" noProof="0"/>
          </a:p>
        </p:txBody>
      </p:sp>
      <p:pic>
        <p:nvPicPr>
          <p:cNvPr id="9" name="Image 8">
            <a:extLst>
              <a:ext uri="{FF2B5EF4-FFF2-40B4-BE49-F238E27FC236}">
                <a16:creationId xmlns:a16="http://schemas.microsoft.com/office/drawing/2014/main" id="{6EF64BC3-9809-D67E-A248-48DC5F2E2733}"/>
              </a:ext>
            </a:extLst>
          </p:cNvPr>
          <p:cNvPicPr>
            <a:picLocks noChangeAspect="1"/>
          </p:cNvPicPr>
          <p:nvPr/>
        </p:nvPicPr>
        <p:blipFill>
          <a:blip r:embed="rId3"/>
          <a:stretch>
            <a:fillRect/>
          </a:stretch>
        </p:blipFill>
        <p:spPr>
          <a:xfrm>
            <a:off x="1362136" y="3625115"/>
            <a:ext cx="3419413" cy="1914871"/>
          </a:xfrm>
          <a:prstGeom prst="rect">
            <a:avLst/>
          </a:prstGeom>
        </p:spPr>
      </p:pic>
      <p:sp>
        <p:nvSpPr>
          <p:cNvPr id="3" name="Espace réservé du pied de page 7">
            <a:extLst>
              <a:ext uri="{FF2B5EF4-FFF2-40B4-BE49-F238E27FC236}">
                <a16:creationId xmlns:a16="http://schemas.microsoft.com/office/drawing/2014/main" id="{56C44B7D-096D-70AA-7D20-006E9CF2B55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3276629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18F9-3F00-A60B-A971-E3FF808F89FA}"/>
              </a:ext>
            </a:extLst>
          </p:cNvPr>
          <p:cNvSpPr>
            <a:spLocks noGrp="1"/>
          </p:cNvSpPr>
          <p:nvPr>
            <p:ph type="title"/>
          </p:nvPr>
        </p:nvSpPr>
        <p:spPr>
          <a:xfrm>
            <a:off x="6348334" y="1062164"/>
            <a:ext cx="5005466" cy="1325563"/>
          </a:xfrm>
        </p:spPr>
        <p:txBody>
          <a:bodyPr anchor="ctr">
            <a:normAutofit/>
          </a:bodyPr>
          <a:lstStyle/>
          <a:p>
            <a:r>
              <a:rPr lang="fr-FR" dirty="0"/>
              <a:t>5. Surveillance glycémique</a:t>
            </a:r>
          </a:p>
        </p:txBody>
      </p:sp>
      <p:sp>
        <p:nvSpPr>
          <p:cNvPr id="5" name="Espace réservé de la date 4">
            <a:extLst>
              <a:ext uri="{FF2B5EF4-FFF2-40B4-BE49-F238E27FC236}">
                <a16:creationId xmlns:a16="http://schemas.microsoft.com/office/drawing/2014/main" id="{FD8E87C1-753B-DB22-2DE9-983E30E4AD8E}"/>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A948361B-41AE-0026-BB6E-93B60FAA3E40}"/>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28</a:t>
            </a:fld>
            <a:endParaRPr lang="fr-FR" noProof="0"/>
          </a:p>
        </p:txBody>
      </p:sp>
      <p:graphicFrame>
        <p:nvGraphicFramePr>
          <p:cNvPr id="10" name="Tableau 9">
            <a:extLst>
              <a:ext uri="{FF2B5EF4-FFF2-40B4-BE49-F238E27FC236}">
                <a16:creationId xmlns:a16="http://schemas.microsoft.com/office/drawing/2014/main" id="{5E79CC66-145D-6CF6-5050-04594850D7D2}"/>
              </a:ext>
            </a:extLst>
          </p:cNvPr>
          <p:cNvGraphicFramePr>
            <a:graphicFrameLocks noGrp="1"/>
          </p:cNvGraphicFramePr>
          <p:nvPr>
            <p:extLst>
              <p:ext uri="{D42A27DB-BD31-4B8C-83A1-F6EECF244321}">
                <p14:modId xmlns:p14="http://schemas.microsoft.com/office/powerpoint/2010/main" val="3216842514"/>
              </p:ext>
            </p:extLst>
          </p:nvPr>
        </p:nvGraphicFramePr>
        <p:xfrm>
          <a:off x="1765670" y="2690509"/>
          <a:ext cx="8128000" cy="293624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894726966"/>
                    </a:ext>
                  </a:extLst>
                </a:gridCol>
                <a:gridCol w="4064000">
                  <a:extLst>
                    <a:ext uri="{9D8B030D-6E8A-4147-A177-3AD203B41FA5}">
                      <a16:colId xmlns:a16="http://schemas.microsoft.com/office/drawing/2014/main" val="4051903839"/>
                    </a:ext>
                  </a:extLst>
                </a:gridCol>
              </a:tblGrid>
              <a:tr h="370840">
                <a:tc>
                  <a:txBody>
                    <a:bodyPr/>
                    <a:lstStyle/>
                    <a:p>
                      <a:pPr algn="ctr"/>
                      <a:r>
                        <a:rPr lang="fr-FR" dirty="0"/>
                        <a:t>Traitement</a:t>
                      </a:r>
                    </a:p>
                  </a:txBody>
                  <a:tcPr/>
                </a:tc>
                <a:tc>
                  <a:txBody>
                    <a:bodyPr/>
                    <a:lstStyle/>
                    <a:p>
                      <a:pPr algn="ctr"/>
                      <a:r>
                        <a:rPr lang="fr-FR" dirty="0"/>
                        <a:t>Fréquence des tests</a:t>
                      </a:r>
                    </a:p>
                  </a:txBody>
                  <a:tcPr/>
                </a:tc>
                <a:extLst>
                  <a:ext uri="{0D108BD9-81ED-4DB2-BD59-A6C34878D82A}">
                    <a16:rowId xmlns:a16="http://schemas.microsoft.com/office/drawing/2014/main" val="1418689901"/>
                  </a:ext>
                </a:extLst>
              </a:tr>
              <a:tr h="370840">
                <a:tc>
                  <a:txBody>
                    <a:bodyPr/>
                    <a:lstStyle/>
                    <a:p>
                      <a:r>
                        <a:rPr lang="fr-FR" dirty="0"/>
                        <a:t>Mode de vie seulement</a:t>
                      </a:r>
                    </a:p>
                  </a:txBody>
                  <a:tcPr/>
                </a:tc>
                <a:tc>
                  <a:txBody>
                    <a:bodyPr/>
                    <a:lstStyle/>
                    <a:p>
                      <a:r>
                        <a:rPr lang="fr-FR" dirty="0"/>
                        <a:t>Individualisée</a:t>
                      </a:r>
                    </a:p>
                  </a:txBody>
                  <a:tcPr/>
                </a:tc>
                <a:extLst>
                  <a:ext uri="{0D108BD9-81ED-4DB2-BD59-A6C34878D82A}">
                    <a16:rowId xmlns:a16="http://schemas.microsoft.com/office/drawing/2014/main" val="3247988175"/>
                  </a:ext>
                </a:extLst>
              </a:tr>
              <a:tr h="370840">
                <a:tc>
                  <a:txBody>
                    <a:bodyPr/>
                    <a:lstStyle/>
                    <a:p>
                      <a:r>
                        <a:rPr lang="fr-FR" dirty="0"/>
                        <a:t>Mode  de vie et antidiabétiques oraux</a:t>
                      </a:r>
                    </a:p>
                  </a:txBody>
                  <a:tcPr/>
                </a:tc>
                <a:tc>
                  <a:txBody>
                    <a:bodyPr/>
                    <a:lstStyle/>
                    <a:p>
                      <a:r>
                        <a:rPr lang="fr-FR" dirty="0"/>
                        <a:t>Individualisée ( attention aux médicaments provoquant des hypoglycémies)</a:t>
                      </a:r>
                    </a:p>
                  </a:txBody>
                  <a:tcPr/>
                </a:tc>
                <a:extLst>
                  <a:ext uri="{0D108BD9-81ED-4DB2-BD59-A6C34878D82A}">
                    <a16:rowId xmlns:a16="http://schemas.microsoft.com/office/drawing/2014/main" val="922622282"/>
                  </a:ext>
                </a:extLst>
              </a:tr>
              <a:tr h="370840">
                <a:tc>
                  <a:txBody>
                    <a:bodyPr/>
                    <a:lstStyle/>
                    <a:p>
                      <a:r>
                        <a:rPr lang="fr-FR" dirty="0"/>
                        <a:t>DT2 traité avec insuline et antidiabétiques oraux</a:t>
                      </a:r>
                    </a:p>
                  </a:txBody>
                  <a:tcPr/>
                </a:tc>
                <a:tc>
                  <a:txBody>
                    <a:bodyPr/>
                    <a:lstStyle/>
                    <a:p>
                      <a:r>
                        <a:rPr lang="fr-FR" dirty="0"/>
                        <a:t>Au moins une fois par jour</a:t>
                      </a:r>
                    </a:p>
                  </a:txBody>
                  <a:tcPr/>
                </a:tc>
                <a:extLst>
                  <a:ext uri="{0D108BD9-81ED-4DB2-BD59-A6C34878D82A}">
                    <a16:rowId xmlns:a16="http://schemas.microsoft.com/office/drawing/2014/main" val="2912952522"/>
                  </a:ext>
                </a:extLst>
              </a:tr>
              <a:tr h="370840">
                <a:tc>
                  <a:txBody>
                    <a:bodyPr/>
                    <a:lstStyle/>
                    <a:p>
                      <a:r>
                        <a:rPr lang="fr-FR" dirty="0"/>
                        <a:t>Multiples injections quotidiennes d’insuline</a:t>
                      </a:r>
                    </a:p>
                  </a:txBody>
                  <a:tcPr/>
                </a:tc>
                <a:tc>
                  <a:txBody>
                    <a:bodyPr/>
                    <a:lstStyle/>
                    <a:p>
                      <a:r>
                        <a:rPr lang="fr-FR" dirty="0"/>
                        <a:t>Au moins trois fois par jour</a:t>
                      </a:r>
                    </a:p>
                  </a:txBody>
                  <a:tcPr/>
                </a:tc>
                <a:extLst>
                  <a:ext uri="{0D108BD9-81ED-4DB2-BD59-A6C34878D82A}">
                    <a16:rowId xmlns:a16="http://schemas.microsoft.com/office/drawing/2014/main" val="819847219"/>
                  </a:ext>
                </a:extLst>
              </a:tr>
            </a:tbl>
          </a:graphicData>
        </a:graphic>
      </p:graphicFrame>
      <p:sp>
        <p:nvSpPr>
          <p:cNvPr id="3" name="Espace réservé du pied de page 7">
            <a:extLst>
              <a:ext uri="{FF2B5EF4-FFF2-40B4-BE49-F238E27FC236}">
                <a16:creationId xmlns:a16="http://schemas.microsoft.com/office/drawing/2014/main" id="{530F3362-EF5F-55D8-BCAB-CF79E8C70410}"/>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3925705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18F9-3F00-A60B-A971-E3FF808F89FA}"/>
              </a:ext>
            </a:extLst>
          </p:cNvPr>
          <p:cNvSpPr>
            <a:spLocks noGrp="1"/>
          </p:cNvSpPr>
          <p:nvPr>
            <p:ph type="title"/>
          </p:nvPr>
        </p:nvSpPr>
        <p:spPr>
          <a:xfrm>
            <a:off x="6348334" y="1062164"/>
            <a:ext cx="5005466" cy="1325563"/>
          </a:xfrm>
        </p:spPr>
        <p:txBody>
          <a:bodyPr anchor="ctr">
            <a:normAutofit/>
          </a:bodyPr>
          <a:lstStyle/>
          <a:p>
            <a:r>
              <a:rPr lang="fr-FR" dirty="0"/>
              <a:t>6. L’injection d’insuline</a:t>
            </a:r>
          </a:p>
        </p:txBody>
      </p:sp>
      <p:sp>
        <p:nvSpPr>
          <p:cNvPr id="4" name="Espace réservé du texte 3">
            <a:extLst>
              <a:ext uri="{FF2B5EF4-FFF2-40B4-BE49-F238E27FC236}">
                <a16:creationId xmlns:a16="http://schemas.microsoft.com/office/drawing/2014/main" id="{019008AF-8273-D22E-E1EC-F55D9EC8E256}"/>
              </a:ext>
            </a:extLst>
          </p:cNvPr>
          <p:cNvSpPr>
            <a:spLocks noGrp="1"/>
          </p:cNvSpPr>
          <p:nvPr>
            <p:ph type="body" sz="quarter" idx="14"/>
          </p:nvPr>
        </p:nvSpPr>
        <p:spPr>
          <a:xfrm>
            <a:off x="6376988" y="2555875"/>
            <a:ext cx="4953000" cy="3159125"/>
          </a:xfrm>
        </p:spPr>
        <p:txBody>
          <a:bodyPr>
            <a:normAutofit fontScale="92500" lnSpcReduction="10000"/>
          </a:bodyPr>
          <a:lstStyle/>
          <a:p>
            <a:pPr>
              <a:spcAft>
                <a:spcPts val="600"/>
              </a:spcAft>
            </a:pPr>
            <a:r>
              <a:rPr lang="fr-FR" dirty="0"/>
              <a:t>- L’insuline rapide doit être injectée avant le repas</a:t>
            </a:r>
          </a:p>
          <a:p>
            <a:pPr>
              <a:spcAft>
                <a:spcPts val="600"/>
              </a:spcAft>
            </a:pPr>
            <a:r>
              <a:rPr lang="fr-FR" dirty="0"/>
              <a:t>- Il faut varier les sites d’injection :                  mnémotechnique ABC: Abdomen ( matin), Bras (midi), Cuisses (soir)</a:t>
            </a:r>
          </a:p>
          <a:p>
            <a:pPr>
              <a:spcAft>
                <a:spcPts val="600"/>
              </a:spcAft>
            </a:pPr>
            <a:r>
              <a:rPr lang="fr-FR" dirty="0"/>
              <a:t>- </a:t>
            </a:r>
            <a:r>
              <a:rPr lang="fr-FR" b="1" dirty="0"/>
              <a:t>Si hypoglycémie avant un repas</a:t>
            </a:r>
            <a:r>
              <a:rPr lang="fr-FR" dirty="0"/>
              <a:t>: faire l’injection d’insuline rapide après le repas</a:t>
            </a:r>
          </a:p>
        </p:txBody>
      </p:sp>
      <p:sp>
        <p:nvSpPr>
          <p:cNvPr id="5" name="Espace réservé de la date 4">
            <a:extLst>
              <a:ext uri="{FF2B5EF4-FFF2-40B4-BE49-F238E27FC236}">
                <a16:creationId xmlns:a16="http://schemas.microsoft.com/office/drawing/2014/main" id="{FD8E87C1-753B-DB22-2DE9-983E30E4AD8E}"/>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A948361B-41AE-0026-BB6E-93B60FAA3E40}"/>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29</a:t>
            </a:fld>
            <a:endParaRPr lang="fr-FR" noProof="0"/>
          </a:p>
        </p:txBody>
      </p:sp>
      <p:pic>
        <p:nvPicPr>
          <p:cNvPr id="3" name="Image 2">
            <a:extLst>
              <a:ext uri="{FF2B5EF4-FFF2-40B4-BE49-F238E27FC236}">
                <a16:creationId xmlns:a16="http://schemas.microsoft.com/office/drawing/2014/main" id="{B6B6A97D-B079-0062-99F9-B49C75DFD7AF}"/>
              </a:ext>
            </a:extLst>
          </p:cNvPr>
          <p:cNvPicPr>
            <a:picLocks noChangeAspect="1"/>
          </p:cNvPicPr>
          <p:nvPr/>
        </p:nvPicPr>
        <p:blipFill>
          <a:blip r:embed="rId2"/>
          <a:stretch>
            <a:fillRect/>
          </a:stretch>
        </p:blipFill>
        <p:spPr>
          <a:xfrm>
            <a:off x="631770" y="552450"/>
            <a:ext cx="3327548" cy="2628900"/>
          </a:xfrm>
          <a:prstGeom prst="rect">
            <a:avLst/>
          </a:prstGeom>
        </p:spPr>
      </p:pic>
      <p:pic>
        <p:nvPicPr>
          <p:cNvPr id="10" name="Image 9">
            <a:extLst>
              <a:ext uri="{FF2B5EF4-FFF2-40B4-BE49-F238E27FC236}">
                <a16:creationId xmlns:a16="http://schemas.microsoft.com/office/drawing/2014/main" id="{5B410715-2BCE-DA9C-1F96-70E203BDADE1}"/>
              </a:ext>
            </a:extLst>
          </p:cNvPr>
          <p:cNvPicPr>
            <a:picLocks noChangeAspect="1"/>
          </p:cNvPicPr>
          <p:nvPr/>
        </p:nvPicPr>
        <p:blipFill>
          <a:blip r:embed="rId3"/>
          <a:stretch>
            <a:fillRect/>
          </a:stretch>
        </p:blipFill>
        <p:spPr>
          <a:xfrm>
            <a:off x="2611179" y="3429000"/>
            <a:ext cx="2696278" cy="3317875"/>
          </a:xfrm>
          <a:prstGeom prst="rect">
            <a:avLst/>
          </a:prstGeom>
        </p:spPr>
      </p:pic>
      <p:sp>
        <p:nvSpPr>
          <p:cNvPr id="11" name="Espace réservé du pied de page 7">
            <a:extLst>
              <a:ext uri="{FF2B5EF4-FFF2-40B4-BE49-F238E27FC236}">
                <a16:creationId xmlns:a16="http://schemas.microsoft.com/office/drawing/2014/main" id="{F0290651-80E6-FB9B-1EC4-A603D5B5324E}"/>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1086870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9F29B-F233-48AF-8261-F33A4E079E3E}"/>
              </a:ext>
            </a:extLst>
          </p:cNvPr>
          <p:cNvSpPr>
            <a:spLocks noGrp="1"/>
          </p:cNvSpPr>
          <p:nvPr>
            <p:ph type="title"/>
          </p:nvPr>
        </p:nvSpPr>
        <p:spPr>
          <a:xfrm>
            <a:off x="3581400" y="365125"/>
            <a:ext cx="7287768" cy="1325563"/>
          </a:xfrm>
        </p:spPr>
        <p:txBody>
          <a:bodyPr rtlCol="0"/>
          <a:lstStyle/>
          <a:p>
            <a:pPr rtl="0"/>
            <a:r>
              <a:rPr lang="fr-FR" dirty="0"/>
              <a:t>À propos</a:t>
            </a:r>
          </a:p>
        </p:txBody>
      </p:sp>
      <p:pic>
        <p:nvPicPr>
          <p:cNvPr id="10" name="Espace réservé d’image 9">
            <a:extLst>
              <a:ext uri="{FF2B5EF4-FFF2-40B4-BE49-F238E27FC236}">
                <a16:creationId xmlns:a16="http://schemas.microsoft.com/office/drawing/2014/main" id="{950F1AD8-D083-461E-A758-E3AA785CE794}"/>
              </a:ext>
            </a:extLst>
          </p:cNvPr>
          <p:cNvPicPr>
            <a:picLocks noGrp="1" noChangeAspect="1"/>
          </p:cNvPicPr>
          <p:nvPr>
            <p:ph type="pic" sz="quarter" idx="13"/>
          </p:nvPr>
        </p:nvPicPr>
        <p:blipFill>
          <a:blip r:embed="rId3"/>
          <a:srcRect/>
          <a:stretch/>
        </p:blipFill>
        <p:spPr>
          <a:xfrm>
            <a:off x="2362199" y="1779802"/>
            <a:ext cx="6935343" cy="2164045"/>
          </a:xfrm>
        </p:spPr>
      </p:pic>
      <p:sp>
        <p:nvSpPr>
          <p:cNvPr id="3" name="Sous-titre 2">
            <a:extLst>
              <a:ext uri="{FF2B5EF4-FFF2-40B4-BE49-F238E27FC236}">
                <a16:creationId xmlns:a16="http://schemas.microsoft.com/office/drawing/2014/main" id="{35E3EA69-4E0E-41BD-8095-A124225A2647}"/>
              </a:ext>
            </a:extLst>
          </p:cNvPr>
          <p:cNvSpPr>
            <a:spLocks noGrp="1"/>
          </p:cNvSpPr>
          <p:nvPr>
            <p:ph type="body" sz="quarter" idx="14"/>
          </p:nvPr>
        </p:nvSpPr>
        <p:spPr>
          <a:xfrm>
            <a:off x="3584448" y="4407408"/>
            <a:ext cx="7287768" cy="1859828"/>
          </a:xfrm>
        </p:spPr>
        <p:txBody>
          <a:bodyPr rtlCol="0">
            <a:normAutofit fontScale="92500"/>
          </a:bodyPr>
          <a:lstStyle/>
          <a:p>
            <a:pPr rtl="0"/>
            <a:r>
              <a:rPr lang="fr-FR" dirty="0"/>
              <a:t>Le diabète est une </a:t>
            </a:r>
            <a:r>
              <a:rPr lang="fr-FR" b="1" dirty="0"/>
              <a:t>maladie chronique </a:t>
            </a:r>
            <a:r>
              <a:rPr lang="fr-FR" dirty="0"/>
              <a:t>qui nécessite une éducation thérapeutique. </a:t>
            </a:r>
          </a:p>
          <a:p>
            <a:pPr rtl="0"/>
            <a:r>
              <a:rPr lang="fr-FR" dirty="0"/>
              <a:t>La prévention et la promotion de la santé deviennent nécessaires afin de </a:t>
            </a:r>
            <a:r>
              <a:rPr lang="fr-FR" b="1" dirty="0"/>
              <a:t>réduire le risque de décès prématurés et pour augmenter la qualité de vie</a:t>
            </a:r>
            <a:r>
              <a:rPr lang="fr-FR" dirty="0"/>
              <a:t> des personnes atteintes de diabète.</a:t>
            </a:r>
          </a:p>
          <a:p>
            <a:pPr rtl="0"/>
            <a:r>
              <a:rPr lang="fr-FR" b="1" dirty="0"/>
              <a:t>L’infirmière a donc un rôle important à jouer</a:t>
            </a:r>
            <a:r>
              <a:rPr lang="fr-FR" dirty="0"/>
              <a:t> afin d’éduquer les personnes à risques et les soutenir afin d’éviter qu’elles ne développent cette maladie.</a:t>
            </a:r>
          </a:p>
        </p:txBody>
      </p:sp>
      <p:sp>
        <p:nvSpPr>
          <p:cNvPr id="11" name="Espace réservé de la date 10">
            <a:extLst>
              <a:ext uri="{FF2B5EF4-FFF2-40B4-BE49-F238E27FC236}">
                <a16:creationId xmlns:a16="http://schemas.microsoft.com/office/drawing/2014/main" id="{AD240522-762B-4A1C-BAE4-2E57FC01F7BF}"/>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5" name="Espace réservé du pied de page 4">
            <a:extLst>
              <a:ext uri="{FF2B5EF4-FFF2-40B4-BE49-F238E27FC236}">
                <a16:creationId xmlns:a16="http://schemas.microsoft.com/office/drawing/2014/main" id="{AF29EA23-F34E-486A-B8B2-0C3019266975}"/>
              </a:ext>
            </a:extLst>
          </p:cNvPr>
          <p:cNvSpPr>
            <a:spLocks noGrp="1"/>
          </p:cNvSpPr>
          <p:nvPr>
            <p:ph type="ftr" sz="quarter" idx="11"/>
          </p:nvPr>
        </p:nvSpPr>
        <p:spPr>
          <a:xfrm>
            <a:off x="4038600" y="6356350"/>
            <a:ext cx="4114800" cy="365125"/>
          </a:xfrm>
        </p:spPr>
        <p:txBody>
          <a:bodyPr rtlCol="0"/>
          <a:lstStyle/>
          <a:p>
            <a:pPr rtl="0"/>
            <a:r>
              <a:rPr lang="fr-FR"/>
              <a:t>Soins infirmiers aux patients diabétiques</a:t>
            </a:r>
            <a:endParaRPr lang="fr-FR" dirty="0"/>
          </a:p>
        </p:txBody>
      </p:sp>
      <p:sp>
        <p:nvSpPr>
          <p:cNvPr id="4" name="Espace réservé du numéro de diapositive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rtlCol="0"/>
          <a:lstStyle/>
          <a:p>
            <a:pPr rtl="0"/>
            <a:fld id="{19B51A1E-902D-48AF-9020-955120F399B6}" type="slidenum">
              <a:rPr lang="fr-FR" smtClean="0"/>
              <a:pPr rtl="0"/>
              <a:t>3</a:t>
            </a:fld>
            <a:endParaRPr lang="fr-FR"/>
          </a:p>
        </p:txBody>
      </p:sp>
    </p:spTree>
    <p:extLst>
      <p:ext uri="{BB962C8B-B14F-4D97-AF65-F5344CB8AC3E}">
        <p14:creationId xmlns:p14="http://schemas.microsoft.com/office/powerpoint/2010/main" val="1463392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C118F9-3F00-A60B-A971-E3FF808F89FA}"/>
              </a:ext>
            </a:extLst>
          </p:cNvPr>
          <p:cNvSpPr>
            <a:spLocks noGrp="1"/>
          </p:cNvSpPr>
          <p:nvPr>
            <p:ph type="title"/>
          </p:nvPr>
        </p:nvSpPr>
        <p:spPr>
          <a:xfrm>
            <a:off x="6348334" y="1062164"/>
            <a:ext cx="5005466" cy="1325563"/>
          </a:xfrm>
        </p:spPr>
        <p:txBody>
          <a:bodyPr anchor="ctr">
            <a:normAutofit/>
          </a:bodyPr>
          <a:lstStyle/>
          <a:p>
            <a:r>
              <a:rPr lang="fr-FR" dirty="0"/>
              <a:t>6. L’injection d’insuline</a:t>
            </a:r>
          </a:p>
        </p:txBody>
      </p:sp>
      <p:sp>
        <p:nvSpPr>
          <p:cNvPr id="4" name="Espace réservé du texte 3">
            <a:extLst>
              <a:ext uri="{FF2B5EF4-FFF2-40B4-BE49-F238E27FC236}">
                <a16:creationId xmlns:a16="http://schemas.microsoft.com/office/drawing/2014/main" id="{019008AF-8273-D22E-E1EC-F55D9EC8E256}"/>
              </a:ext>
            </a:extLst>
          </p:cNvPr>
          <p:cNvSpPr>
            <a:spLocks noGrp="1"/>
          </p:cNvSpPr>
          <p:nvPr>
            <p:ph type="body" sz="quarter" idx="14"/>
          </p:nvPr>
        </p:nvSpPr>
        <p:spPr>
          <a:xfrm>
            <a:off x="6376988" y="2555875"/>
            <a:ext cx="4953000" cy="3159125"/>
          </a:xfrm>
        </p:spPr>
        <p:txBody>
          <a:bodyPr>
            <a:normAutofit fontScale="77500" lnSpcReduction="20000"/>
          </a:bodyPr>
          <a:lstStyle/>
          <a:p>
            <a:pPr>
              <a:spcAft>
                <a:spcPts val="600"/>
              </a:spcAft>
            </a:pPr>
            <a:r>
              <a:rPr lang="fr-FR" dirty="0"/>
              <a:t>Technique:</a:t>
            </a:r>
          </a:p>
          <a:p>
            <a:pPr>
              <a:spcAft>
                <a:spcPts val="600"/>
              </a:spcAft>
            </a:pPr>
            <a:r>
              <a:rPr lang="fr-FR" dirty="0"/>
              <a:t>- Peau propre</a:t>
            </a:r>
          </a:p>
          <a:p>
            <a:pPr>
              <a:spcAft>
                <a:spcPts val="600"/>
              </a:spcAft>
            </a:pPr>
            <a:r>
              <a:rPr lang="fr-FR" dirty="0"/>
              <a:t>- Purger le stylo à chaque injection</a:t>
            </a:r>
          </a:p>
          <a:p>
            <a:pPr>
              <a:spcAft>
                <a:spcPts val="600"/>
              </a:spcAft>
            </a:pPr>
            <a:r>
              <a:rPr lang="fr-FR" dirty="0"/>
              <a:t>- Piquer la peau perpendiculairement ( pincer la peau si patient maigre)</a:t>
            </a:r>
          </a:p>
          <a:p>
            <a:pPr>
              <a:spcAft>
                <a:spcPts val="600"/>
              </a:spcAft>
            </a:pPr>
            <a:r>
              <a:rPr lang="fr-FR" dirty="0"/>
              <a:t>- Compter 10 secondes après injection en maintenant l’aiguille enfoncée dans la peau</a:t>
            </a:r>
          </a:p>
          <a:p>
            <a:pPr>
              <a:spcAft>
                <a:spcPts val="600"/>
              </a:spcAft>
            </a:pPr>
            <a:r>
              <a:rPr lang="fr-FR" dirty="0"/>
              <a:t>- Retirer l’aiguille et l ’éliminer dans la boîte à aiguilles</a:t>
            </a:r>
          </a:p>
        </p:txBody>
      </p:sp>
      <p:sp>
        <p:nvSpPr>
          <p:cNvPr id="5" name="Espace réservé de la date 4">
            <a:extLst>
              <a:ext uri="{FF2B5EF4-FFF2-40B4-BE49-F238E27FC236}">
                <a16:creationId xmlns:a16="http://schemas.microsoft.com/office/drawing/2014/main" id="{FD8E87C1-753B-DB22-2DE9-983E30E4AD8E}"/>
              </a:ext>
            </a:extLst>
          </p:cNvPr>
          <p:cNvSpPr>
            <a:spLocks noGrp="1"/>
          </p:cNvSpPr>
          <p:nvPr>
            <p:ph type="dt" sz="half" idx="10"/>
          </p:nvPr>
        </p:nvSpPr>
        <p:spPr>
          <a:xfrm>
            <a:off x="838200" y="6356350"/>
            <a:ext cx="2743200" cy="365125"/>
          </a:xfrm>
        </p:spPr>
        <p:txBody>
          <a:bodyPr anchor="ctr">
            <a:normAutofit/>
          </a:bodyPr>
          <a:lstStyle/>
          <a:p>
            <a:pPr rtl="0">
              <a:spcAft>
                <a:spcPts val="600"/>
              </a:spcAft>
            </a:pPr>
            <a:r>
              <a:rPr lang="fr-FR" noProof="0"/>
              <a:t>2024</a:t>
            </a:r>
          </a:p>
        </p:txBody>
      </p:sp>
      <p:sp>
        <p:nvSpPr>
          <p:cNvPr id="7" name="Espace réservé du numéro de diapositive 6">
            <a:extLst>
              <a:ext uri="{FF2B5EF4-FFF2-40B4-BE49-F238E27FC236}">
                <a16:creationId xmlns:a16="http://schemas.microsoft.com/office/drawing/2014/main" id="{A948361B-41AE-0026-BB6E-93B60FAA3E40}"/>
              </a:ext>
            </a:extLst>
          </p:cNvPr>
          <p:cNvSpPr>
            <a:spLocks noGrp="1"/>
          </p:cNvSpPr>
          <p:nvPr>
            <p:ph type="sldNum" sz="quarter" idx="12"/>
          </p:nvPr>
        </p:nvSpPr>
        <p:spPr>
          <a:xfrm>
            <a:off x="8610600" y="6356350"/>
            <a:ext cx="2743200" cy="365125"/>
          </a:xfrm>
        </p:spPr>
        <p:txBody>
          <a:bodyPr anchor="ctr">
            <a:normAutofit/>
          </a:bodyPr>
          <a:lstStyle/>
          <a:p>
            <a:pPr rtl="0">
              <a:spcAft>
                <a:spcPts val="600"/>
              </a:spcAft>
            </a:pPr>
            <a:fld id="{B5CEABB6-07DC-46E8-9B57-56EC44A396E5}" type="slidenum">
              <a:rPr lang="fr-FR" noProof="0" smtClean="0"/>
              <a:pPr rtl="0">
                <a:spcAft>
                  <a:spcPts val="600"/>
                </a:spcAft>
              </a:pPr>
              <a:t>30</a:t>
            </a:fld>
            <a:endParaRPr lang="fr-FR" noProof="0"/>
          </a:p>
        </p:txBody>
      </p:sp>
      <p:pic>
        <p:nvPicPr>
          <p:cNvPr id="8" name="Image 7">
            <a:extLst>
              <a:ext uri="{FF2B5EF4-FFF2-40B4-BE49-F238E27FC236}">
                <a16:creationId xmlns:a16="http://schemas.microsoft.com/office/drawing/2014/main" id="{2697828A-E163-AF21-B1AC-A4CEAAE54A8D}"/>
              </a:ext>
            </a:extLst>
          </p:cNvPr>
          <p:cNvPicPr>
            <a:picLocks noChangeAspect="1"/>
          </p:cNvPicPr>
          <p:nvPr/>
        </p:nvPicPr>
        <p:blipFill>
          <a:blip r:embed="rId2"/>
          <a:stretch>
            <a:fillRect/>
          </a:stretch>
        </p:blipFill>
        <p:spPr>
          <a:xfrm>
            <a:off x="296042" y="0"/>
            <a:ext cx="5119215" cy="6858000"/>
          </a:xfrm>
          <a:prstGeom prst="rect">
            <a:avLst/>
          </a:prstGeom>
        </p:spPr>
      </p:pic>
      <p:sp>
        <p:nvSpPr>
          <p:cNvPr id="9" name="Espace réservé du pied de page 7">
            <a:extLst>
              <a:ext uri="{FF2B5EF4-FFF2-40B4-BE49-F238E27FC236}">
                <a16:creationId xmlns:a16="http://schemas.microsoft.com/office/drawing/2014/main" id="{A8680223-0C0A-E237-7BB2-11A58CEB3E58}"/>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34067580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6858000" y="365125"/>
            <a:ext cx="4602318" cy="1325563"/>
          </a:xfrm>
        </p:spPr>
        <p:txBody>
          <a:bodyPr rtlCol="0"/>
          <a:lstStyle/>
          <a:p>
            <a:pPr rtl="0"/>
            <a:r>
              <a:rPr lang="fr-FR" dirty="0"/>
              <a:t>7. Les hypoglycémies</a:t>
            </a:r>
          </a:p>
        </p:txBody>
      </p:sp>
      <p:pic>
        <p:nvPicPr>
          <p:cNvPr id="149" name="Espace réservé d’image 148" descr="photo de deux femmes souriantes regardant des plans&#10;">
            <a:extLst>
              <a:ext uri="{FF2B5EF4-FFF2-40B4-BE49-F238E27FC236}">
                <a16:creationId xmlns:a16="http://schemas.microsoft.com/office/drawing/2014/main" id="{52410740-BA13-42EC-B6E7-A19713EDE71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50" r="50"/>
          <a:stretch/>
        </p:blipFill>
        <p:spPr>
          <a:xfrm>
            <a:off x="0" y="0"/>
            <a:ext cx="6096000" cy="6858000"/>
          </a:xfrm>
        </p:spPr>
      </p:pic>
      <p:sp>
        <p:nvSpPr>
          <p:cNvPr id="34" name="Espace réservé de la date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fr-FR"/>
              <a:t>2024</a:t>
            </a:r>
          </a:p>
        </p:txBody>
      </p:sp>
      <p:sp>
        <p:nvSpPr>
          <p:cNvPr id="36" name="Espace réservé du numéro de diapositive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31</a:t>
            </a:fld>
            <a:endParaRPr lang="fr-FR"/>
          </a:p>
        </p:txBody>
      </p:sp>
      <p:pic>
        <p:nvPicPr>
          <p:cNvPr id="21" name="Image 20">
            <a:extLst>
              <a:ext uri="{FF2B5EF4-FFF2-40B4-BE49-F238E27FC236}">
                <a16:creationId xmlns:a16="http://schemas.microsoft.com/office/drawing/2014/main" id="{BAB7541B-4208-5ECE-9376-89A547E5E1F4}"/>
              </a:ext>
            </a:extLst>
          </p:cNvPr>
          <p:cNvPicPr>
            <a:picLocks noChangeAspect="1"/>
          </p:cNvPicPr>
          <p:nvPr/>
        </p:nvPicPr>
        <p:blipFill>
          <a:blip r:embed="rId4"/>
          <a:stretch>
            <a:fillRect/>
          </a:stretch>
        </p:blipFill>
        <p:spPr>
          <a:xfrm>
            <a:off x="1" y="1"/>
            <a:ext cx="5976936" cy="6858000"/>
          </a:xfrm>
          <a:prstGeom prst="rect">
            <a:avLst/>
          </a:prstGeom>
        </p:spPr>
      </p:pic>
      <p:pic>
        <p:nvPicPr>
          <p:cNvPr id="22" name="Image 21">
            <a:extLst>
              <a:ext uri="{FF2B5EF4-FFF2-40B4-BE49-F238E27FC236}">
                <a16:creationId xmlns:a16="http://schemas.microsoft.com/office/drawing/2014/main" id="{7F2B8912-EB43-CE7C-9514-D989C27A85FA}"/>
              </a:ext>
            </a:extLst>
          </p:cNvPr>
          <p:cNvPicPr>
            <a:picLocks noChangeAspect="1"/>
          </p:cNvPicPr>
          <p:nvPr/>
        </p:nvPicPr>
        <p:blipFill>
          <a:blip r:embed="rId5"/>
          <a:stretch>
            <a:fillRect/>
          </a:stretch>
        </p:blipFill>
        <p:spPr>
          <a:xfrm>
            <a:off x="5976937" y="2240853"/>
            <a:ext cx="6215063" cy="4252022"/>
          </a:xfrm>
          <a:prstGeom prst="rect">
            <a:avLst/>
          </a:prstGeom>
        </p:spPr>
      </p:pic>
      <p:sp>
        <p:nvSpPr>
          <p:cNvPr id="3" name="Espace réservé du pied de page 2">
            <a:extLst>
              <a:ext uri="{FF2B5EF4-FFF2-40B4-BE49-F238E27FC236}">
                <a16:creationId xmlns:a16="http://schemas.microsoft.com/office/drawing/2014/main" id="{6F0734E0-0E45-DF08-B8ED-C14D2513FA17}"/>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21047829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6858000" y="365125"/>
            <a:ext cx="4602318" cy="1325563"/>
          </a:xfrm>
        </p:spPr>
        <p:txBody>
          <a:bodyPr rtlCol="0"/>
          <a:lstStyle/>
          <a:p>
            <a:pPr rtl="0"/>
            <a:r>
              <a:rPr lang="fr-FR" dirty="0"/>
              <a:t>7. Les hypoglycémies</a:t>
            </a:r>
          </a:p>
        </p:txBody>
      </p:sp>
      <p:sp>
        <p:nvSpPr>
          <p:cNvPr id="34" name="Espace réservé de la date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36" name="Espace réservé du numéro de diapositive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32</a:t>
            </a:fld>
            <a:endParaRPr lang="fr-FR"/>
          </a:p>
        </p:txBody>
      </p:sp>
      <p:sp>
        <p:nvSpPr>
          <p:cNvPr id="3" name="ZoneTexte 2">
            <a:extLst>
              <a:ext uri="{FF2B5EF4-FFF2-40B4-BE49-F238E27FC236}">
                <a16:creationId xmlns:a16="http://schemas.microsoft.com/office/drawing/2014/main" id="{69F322E1-B7EB-2AFC-9867-CB82C8225AE5}"/>
              </a:ext>
            </a:extLst>
          </p:cNvPr>
          <p:cNvSpPr txBox="1"/>
          <p:nvPr/>
        </p:nvSpPr>
        <p:spPr>
          <a:xfrm>
            <a:off x="6782540" y="2050742"/>
            <a:ext cx="4918229" cy="3139321"/>
          </a:xfrm>
          <a:prstGeom prst="rect">
            <a:avLst/>
          </a:prstGeom>
          <a:noFill/>
        </p:spPr>
        <p:txBody>
          <a:bodyPr wrap="square" rtlCol="0">
            <a:spAutoFit/>
          </a:bodyPr>
          <a:lstStyle/>
          <a:p>
            <a:pPr marL="285750" indent="-285750">
              <a:buFont typeface="Wingdings" panose="05000000000000000000" pitchFamily="2" charset="2"/>
              <a:buChar char="Ø"/>
            </a:pPr>
            <a:r>
              <a:rPr lang="fr-FR" dirty="0"/>
              <a:t>Si patient conscient: resucrage par voie orale. Il dépend du moment de la journée où l’hypoglycémie se produit</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Si patient inconscient ou dans l’incapacité d’avaler: glucagon en IM ou glucosé 30% en IV</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Prévenir le médecin, transmissions écrites et orales</a:t>
            </a:r>
          </a:p>
          <a:p>
            <a:pPr marL="285750" indent="-285750">
              <a:buFont typeface="Wingdings" panose="05000000000000000000" pitchFamily="2" charset="2"/>
              <a:buChar char="Ø"/>
            </a:pPr>
            <a:endParaRPr lang="fr-FR" dirty="0"/>
          </a:p>
          <a:p>
            <a:pPr marL="285750" indent="-285750">
              <a:buFont typeface="Wingdings" panose="05000000000000000000" pitchFamily="2" charset="2"/>
              <a:buChar char="Ø"/>
            </a:pPr>
            <a:r>
              <a:rPr lang="fr-FR" dirty="0"/>
              <a:t>Chercher la cause de l’hypoglycémie</a:t>
            </a:r>
          </a:p>
        </p:txBody>
      </p:sp>
      <p:pic>
        <p:nvPicPr>
          <p:cNvPr id="1026" name="Picture 2" descr="Home - Glucagon Emergency Kit">
            <a:extLst>
              <a:ext uri="{FF2B5EF4-FFF2-40B4-BE49-F238E27FC236}">
                <a16:creationId xmlns:a16="http://schemas.microsoft.com/office/drawing/2014/main" id="{959EF73E-29BB-6F41-0909-665930926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682" y="823913"/>
            <a:ext cx="3257550" cy="140017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E1F00DC9-CC1A-EDC8-0D9B-B09BEED0FDE4}"/>
              </a:ext>
            </a:extLst>
          </p:cNvPr>
          <p:cNvPicPr>
            <a:picLocks noChangeAspect="1"/>
          </p:cNvPicPr>
          <p:nvPr/>
        </p:nvPicPr>
        <p:blipFill>
          <a:blip r:embed="rId4"/>
          <a:stretch>
            <a:fillRect/>
          </a:stretch>
        </p:blipFill>
        <p:spPr>
          <a:xfrm>
            <a:off x="361187" y="2619375"/>
            <a:ext cx="5942074" cy="3414712"/>
          </a:xfrm>
          <a:prstGeom prst="rect">
            <a:avLst/>
          </a:prstGeom>
        </p:spPr>
      </p:pic>
      <p:sp>
        <p:nvSpPr>
          <p:cNvPr id="4" name="Espace réservé du pied de page 3">
            <a:extLst>
              <a:ext uri="{FF2B5EF4-FFF2-40B4-BE49-F238E27FC236}">
                <a16:creationId xmlns:a16="http://schemas.microsoft.com/office/drawing/2014/main" id="{2AF6042E-E3B7-BB3A-5317-A8EA3B75E94E}"/>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3213046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6858000" y="365125"/>
            <a:ext cx="4602318" cy="1325563"/>
          </a:xfrm>
        </p:spPr>
        <p:txBody>
          <a:bodyPr rtlCol="0"/>
          <a:lstStyle/>
          <a:p>
            <a:pPr rtl="0"/>
            <a:r>
              <a:rPr lang="fr-FR" dirty="0"/>
              <a:t>8. Les hyperglycémies</a:t>
            </a:r>
          </a:p>
        </p:txBody>
      </p:sp>
      <p:pic>
        <p:nvPicPr>
          <p:cNvPr id="149" name="Espace réservé d’image 148" descr="photo de deux femmes souriantes regardant des plans&#10;">
            <a:extLst>
              <a:ext uri="{FF2B5EF4-FFF2-40B4-BE49-F238E27FC236}">
                <a16:creationId xmlns:a16="http://schemas.microsoft.com/office/drawing/2014/main" id="{52410740-BA13-42EC-B6E7-A19713EDE71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50" r="50"/>
          <a:stretch/>
        </p:blipFill>
        <p:spPr>
          <a:xfrm>
            <a:off x="0" y="0"/>
            <a:ext cx="6096000" cy="6858000"/>
          </a:xfrm>
        </p:spPr>
      </p:pic>
      <p:sp>
        <p:nvSpPr>
          <p:cNvPr id="34" name="Espace réservé de la date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fr-FR"/>
              <a:t>2024</a:t>
            </a:r>
          </a:p>
        </p:txBody>
      </p:sp>
      <p:sp>
        <p:nvSpPr>
          <p:cNvPr id="36" name="Espace réservé du numéro de diapositive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33</a:t>
            </a:fld>
            <a:endParaRPr lang="fr-FR"/>
          </a:p>
        </p:txBody>
      </p:sp>
      <p:pic>
        <p:nvPicPr>
          <p:cNvPr id="3" name="Image 2">
            <a:extLst>
              <a:ext uri="{FF2B5EF4-FFF2-40B4-BE49-F238E27FC236}">
                <a16:creationId xmlns:a16="http://schemas.microsoft.com/office/drawing/2014/main" id="{575E62BA-87B2-03BF-4A24-38DA171B4F8C}"/>
              </a:ext>
            </a:extLst>
          </p:cNvPr>
          <p:cNvPicPr>
            <a:picLocks noChangeAspect="1"/>
          </p:cNvPicPr>
          <p:nvPr/>
        </p:nvPicPr>
        <p:blipFill>
          <a:blip r:embed="rId4"/>
          <a:stretch>
            <a:fillRect/>
          </a:stretch>
        </p:blipFill>
        <p:spPr>
          <a:xfrm>
            <a:off x="0" y="0"/>
            <a:ext cx="6096000" cy="6858000"/>
          </a:xfrm>
          <a:prstGeom prst="rect">
            <a:avLst/>
          </a:prstGeom>
        </p:spPr>
      </p:pic>
      <p:sp>
        <p:nvSpPr>
          <p:cNvPr id="4" name="ZoneTexte 3">
            <a:extLst>
              <a:ext uri="{FF2B5EF4-FFF2-40B4-BE49-F238E27FC236}">
                <a16:creationId xmlns:a16="http://schemas.microsoft.com/office/drawing/2014/main" id="{7E3E9907-3EA4-4D57-0DF0-B09A49B60BF0}"/>
              </a:ext>
            </a:extLst>
          </p:cNvPr>
          <p:cNvSpPr txBox="1"/>
          <p:nvPr/>
        </p:nvSpPr>
        <p:spPr>
          <a:xfrm>
            <a:off x="7200900" y="2076450"/>
            <a:ext cx="4890486" cy="3693319"/>
          </a:xfrm>
          <a:prstGeom prst="rect">
            <a:avLst/>
          </a:prstGeom>
          <a:noFill/>
        </p:spPr>
        <p:txBody>
          <a:bodyPr wrap="square" rtlCol="0">
            <a:spAutoFit/>
          </a:bodyPr>
          <a:lstStyle/>
          <a:p>
            <a:pPr algn="l"/>
            <a:r>
              <a:rPr lang="fr-FR" b="1" i="0" dirty="0">
                <a:solidFill>
                  <a:srgbClr val="0A0A0A"/>
                </a:solidFill>
                <a:effectLst/>
                <a:latin typeface="+mj-lt"/>
              </a:rPr>
              <a:t>En cas d’absence de signe de gravité (acétone ou déshydratation</a:t>
            </a:r>
            <a:r>
              <a:rPr lang="fr-FR" b="0" i="0" dirty="0">
                <a:solidFill>
                  <a:srgbClr val="0A0A0A"/>
                </a:solidFill>
                <a:effectLst/>
                <a:latin typeface="+mj-lt"/>
              </a:rPr>
              <a:t>) :</a:t>
            </a:r>
          </a:p>
          <a:p>
            <a:pPr algn="l"/>
            <a:endParaRPr lang="fr-FR" b="0" i="0" dirty="0">
              <a:solidFill>
                <a:srgbClr val="0A0A0A"/>
              </a:solidFill>
              <a:effectLst/>
              <a:latin typeface="+mj-lt"/>
            </a:endParaRPr>
          </a:p>
          <a:p>
            <a:pPr algn="l">
              <a:buFont typeface="Arial" panose="020B0604020202020204" pitchFamily="34" charset="0"/>
              <a:buChar char="•"/>
            </a:pPr>
            <a:r>
              <a:rPr lang="fr-FR" b="0" i="0" u="sng" dirty="0">
                <a:solidFill>
                  <a:srgbClr val="0A0A0A"/>
                </a:solidFill>
                <a:effectLst/>
                <a:latin typeface="+mj-lt"/>
              </a:rPr>
              <a:t>En cas de traitement par anti diabétique oraux</a:t>
            </a:r>
            <a:r>
              <a:rPr lang="fr-FR" b="0" i="0" dirty="0">
                <a:solidFill>
                  <a:srgbClr val="0A0A0A"/>
                </a:solidFill>
                <a:effectLst/>
                <a:latin typeface="+mj-lt"/>
              </a:rPr>
              <a:t> :</a:t>
            </a:r>
          </a:p>
          <a:p>
            <a:pPr algn="l">
              <a:buFont typeface="Arial" panose="020B0604020202020204" pitchFamily="34" charset="0"/>
              <a:buChar char="•"/>
            </a:pPr>
            <a:endParaRPr lang="fr-FR" b="0" i="0" dirty="0">
              <a:solidFill>
                <a:srgbClr val="0A0A0A"/>
              </a:solidFill>
              <a:effectLst/>
              <a:latin typeface="+mj-lt"/>
            </a:endParaRPr>
          </a:p>
          <a:p>
            <a:pPr marL="742950" lvl="1" indent="-285750" algn="l">
              <a:buFont typeface="Arial" panose="020B0604020202020204" pitchFamily="34" charset="0"/>
              <a:buChar char="•"/>
            </a:pPr>
            <a:r>
              <a:rPr lang="fr-FR" dirty="0">
                <a:solidFill>
                  <a:srgbClr val="0A0A0A"/>
                </a:solidFill>
                <a:latin typeface="+mj-lt"/>
              </a:rPr>
              <a:t>C</a:t>
            </a:r>
            <a:r>
              <a:rPr lang="fr-FR" b="0" i="0" dirty="0">
                <a:solidFill>
                  <a:srgbClr val="0A0A0A"/>
                </a:solidFill>
                <a:effectLst/>
                <a:latin typeface="+mj-lt"/>
              </a:rPr>
              <a:t>ontrôler la glycémie régulièrement</a:t>
            </a:r>
          </a:p>
          <a:p>
            <a:pPr marL="742950" lvl="1" indent="-285750" algn="l">
              <a:buFont typeface="Arial" panose="020B0604020202020204" pitchFamily="34" charset="0"/>
              <a:buChar char="•"/>
            </a:pPr>
            <a:endParaRPr lang="fr-FR" b="0" i="0" dirty="0">
              <a:solidFill>
                <a:srgbClr val="0A0A0A"/>
              </a:solidFill>
              <a:effectLst/>
              <a:latin typeface="+mj-lt"/>
            </a:endParaRPr>
          </a:p>
          <a:p>
            <a:pPr marL="742950" lvl="1" indent="-285750" algn="l">
              <a:buFont typeface="Arial" panose="020B0604020202020204" pitchFamily="34" charset="0"/>
              <a:buChar char="•"/>
            </a:pPr>
            <a:r>
              <a:rPr lang="fr-FR" b="0" i="0" dirty="0">
                <a:solidFill>
                  <a:srgbClr val="0A0A0A"/>
                </a:solidFill>
                <a:effectLst/>
                <a:latin typeface="+mj-lt"/>
              </a:rPr>
              <a:t>Identifier une cause ou un facteur déclenchant</a:t>
            </a:r>
          </a:p>
          <a:p>
            <a:pPr marL="742950" lvl="1" indent="-285750" algn="l">
              <a:buFont typeface="Arial" panose="020B0604020202020204" pitchFamily="34" charset="0"/>
              <a:buChar char="•"/>
            </a:pPr>
            <a:endParaRPr lang="fr-FR" b="0" i="0" dirty="0">
              <a:solidFill>
                <a:srgbClr val="0A0A0A"/>
              </a:solidFill>
              <a:effectLst/>
              <a:latin typeface="+mj-lt"/>
            </a:endParaRPr>
          </a:p>
          <a:p>
            <a:pPr marL="742950" lvl="1" indent="-285750" algn="l">
              <a:buFont typeface="Arial" panose="020B0604020202020204" pitchFamily="34" charset="0"/>
              <a:buChar char="•"/>
            </a:pPr>
            <a:r>
              <a:rPr lang="fr-FR" b="0" i="0" dirty="0">
                <a:solidFill>
                  <a:srgbClr val="0A0A0A"/>
                </a:solidFill>
                <a:effectLst/>
                <a:latin typeface="+mj-lt"/>
              </a:rPr>
              <a:t>Si l’hyperglycémie persiste, revoir le traitement de base</a:t>
            </a:r>
          </a:p>
          <a:p>
            <a:r>
              <a:rPr lang="fr-FR" dirty="0"/>
              <a:t> </a:t>
            </a:r>
          </a:p>
        </p:txBody>
      </p:sp>
      <p:sp>
        <p:nvSpPr>
          <p:cNvPr id="6" name="Espace réservé du pied de page 5">
            <a:extLst>
              <a:ext uri="{FF2B5EF4-FFF2-40B4-BE49-F238E27FC236}">
                <a16:creationId xmlns:a16="http://schemas.microsoft.com/office/drawing/2014/main" id="{7EFE6582-CF2B-95C0-1EDF-6CD363D3BB60}"/>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16806924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6858000" y="365125"/>
            <a:ext cx="4602318" cy="1325563"/>
          </a:xfrm>
        </p:spPr>
        <p:txBody>
          <a:bodyPr rtlCol="0"/>
          <a:lstStyle/>
          <a:p>
            <a:pPr rtl="0"/>
            <a:r>
              <a:rPr lang="fr-FR" dirty="0"/>
              <a:t>8. Les hyperglycémies</a:t>
            </a:r>
          </a:p>
        </p:txBody>
      </p:sp>
      <p:sp>
        <p:nvSpPr>
          <p:cNvPr id="34" name="Espace réservé de la date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36" name="Espace réservé du numéro de diapositive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34</a:t>
            </a:fld>
            <a:endParaRPr lang="fr-FR"/>
          </a:p>
        </p:txBody>
      </p:sp>
      <p:sp>
        <p:nvSpPr>
          <p:cNvPr id="4" name="ZoneTexte 3">
            <a:extLst>
              <a:ext uri="{FF2B5EF4-FFF2-40B4-BE49-F238E27FC236}">
                <a16:creationId xmlns:a16="http://schemas.microsoft.com/office/drawing/2014/main" id="{7E3E9907-3EA4-4D57-0DF0-B09A49B60BF0}"/>
              </a:ext>
            </a:extLst>
          </p:cNvPr>
          <p:cNvSpPr txBox="1"/>
          <p:nvPr/>
        </p:nvSpPr>
        <p:spPr>
          <a:xfrm>
            <a:off x="7200900" y="2076450"/>
            <a:ext cx="4838700" cy="3693319"/>
          </a:xfrm>
          <a:prstGeom prst="rect">
            <a:avLst/>
          </a:prstGeom>
          <a:noFill/>
        </p:spPr>
        <p:txBody>
          <a:bodyPr wrap="square" rtlCol="0">
            <a:spAutoFit/>
          </a:bodyPr>
          <a:lstStyle/>
          <a:p>
            <a:pPr algn="l"/>
            <a:r>
              <a:rPr lang="fr-FR" b="1" i="0" dirty="0">
                <a:solidFill>
                  <a:srgbClr val="0A0A0A"/>
                </a:solidFill>
                <a:effectLst/>
                <a:latin typeface="+mj-lt"/>
              </a:rPr>
              <a:t>En cas d’absence de signe de gravité (acétone ou déshydratation) :</a:t>
            </a:r>
          </a:p>
          <a:p>
            <a:pPr algn="l"/>
            <a:endParaRPr lang="fr-FR" b="0" i="0" dirty="0">
              <a:solidFill>
                <a:srgbClr val="0A0A0A"/>
              </a:solidFill>
              <a:effectLst/>
              <a:latin typeface="+mj-lt"/>
            </a:endParaRPr>
          </a:p>
          <a:p>
            <a:pPr algn="l"/>
            <a:r>
              <a:rPr lang="fr-FR" u="sng" dirty="0">
                <a:latin typeface="+mj-lt"/>
              </a:rPr>
              <a:t> </a:t>
            </a:r>
            <a:r>
              <a:rPr lang="fr-FR" b="0" i="0" u="sng" dirty="0">
                <a:solidFill>
                  <a:srgbClr val="0A0A0A"/>
                </a:solidFill>
                <a:effectLst/>
                <a:latin typeface="+mj-lt"/>
              </a:rPr>
              <a:t>En cas de traitement insulinique :</a:t>
            </a:r>
          </a:p>
          <a:p>
            <a:pPr algn="l"/>
            <a:endParaRPr lang="fr-FR" b="0" i="0" dirty="0">
              <a:solidFill>
                <a:srgbClr val="0A0A0A"/>
              </a:solidFill>
              <a:effectLst/>
              <a:latin typeface="+mj-lt"/>
            </a:endParaRPr>
          </a:p>
          <a:p>
            <a:pPr algn="l">
              <a:buFont typeface="Arial" panose="020B0604020202020204" pitchFamily="34" charset="0"/>
              <a:buChar char="•"/>
            </a:pPr>
            <a:r>
              <a:rPr lang="fr-FR" b="0" i="0" dirty="0">
                <a:solidFill>
                  <a:srgbClr val="0A0A0A"/>
                </a:solidFill>
                <a:effectLst/>
                <a:latin typeface="+mj-lt"/>
              </a:rPr>
              <a:t> Contrôler la glycémie régulièrement</a:t>
            </a:r>
          </a:p>
          <a:p>
            <a:pPr algn="l">
              <a:buFont typeface="Arial" panose="020B0604020202020204" pitchFamily="34" charset="0"/>
              <a:buChar char="•"/>
            </a:pPr>
            <a:endParaRPr lang="fr-FR" b="0" i="0" dirty="0">
              <a:solidFill>
                <a:srgbClr val="0A0A0A"/>
              </a:solidFill>
              <a:effectLst/>
              <a:latin typeface="+mj-lt"/>
            </a:endParaRPr>
          </a:p>
          <a:p>
            <a:pPr algn="l">
              <a:buFont typeface="Arial" panose="020B0604020202020204" pitchFamily="34" charset="0"/>
              <a:buChar char="•"/>
            </a:pPr>
            <a:r>
              <a:rPr lang="fr-FR" b="0" i="0" dirty="0">
                <a:solidFill>
                  <a:srgbClr val="0A0A0A"/>
                </a:solidFill>
                <a:effectLst/>
                <a:latin typeface="+mj-lt"/>
              </a:rPr>
              <a:t>S’assurer de l’absence d’acétonurie ou acétonémie</a:t>
            </a:r>
          </a:p>
          <a:p>
            <a:pPr algn="l">
              <a:buFont typeface="Arial" panose="020B0604020202020204" pitchFamily="34" charset="0"/>
              <a:buChar char="•"/>
            </a:pPr>
            <a:endParaRPr lang="fr-FR" b="0" i="0" dirty="0">
              <a:solidFill>
                <a:srgbClr val="0A0A0A"/>
              </a:solidFill>
              <a:effectLst/>
              <a:latin typeface="+mj-lt"/>
            </a:endParaRPr>
          </a:p>
          <a:p>
            <a:pPr algn="l">
              <a:buFont typeface="Arial" panose="020B0604020202020204" pitchFamily="34" charset="0"/>
              <a:buChar char="•"/>
            </a:pPr>
            <a:r>
              <a:rPr lang="fr-FR" b="0" i="0" dirty="0">
                <a:solidFill>
                  <a:srgbClr val="0A0A0A"/>
                </a:solidFill>
                <a:effectLst/>
                <a:latin typeface="+mj-lt"/>
              </a:rPr>
              <a:t> Réajuster la dose d’insuline rapide au prochain repas et l’ insuline lente si besoin</a:t>
            </a:r>
          </a:p>
          <a:p>
            <a:endParaRPr lang="fr-FR" dirty="0"/>
          </a:p>
        </p:txBody>
      </p:sp>
      <p:pic>
        <p:nvPicPr>
          <p:cNvPr id="7" name="Image 6">
            <a:extLst>
              <a:ext uri="{FF2B5EF4-FFF2-40B4-BE49-F238E27FC236}">
                <a16:creationId xmlns:a16="http://schemas.microsoft.com/office/drawing/2014/main" id="{9EA0B3E1-93F2-0CA3-F509-9B9EE82B4786}"/>
              </a:ext>
            </a:extLst>
          </p:cNvPr>
          <p:cNvPicPr>
            <a:picLocks noChangeAspect="1"/>
          </p:cNvPicPr>
          <p:nvPr/>
        </p:nvPicPr>
        <p:blipFill>
          <a:blip r:embed="rId3"/>
          <a:stretch>
            <a:fillRect/>
          </a:stretch>
        </p:blipFill>
        <p:spPr>
          <a:xfrm>
            <a:off x="731681" y="843949"/>
            <a:ext cx="1908129" cy="1908129"/>
          </a:xfrm>
          <a:prstGeom prst="rect">
            <a:avLst/>
          </a:prstGeom>
        </p:spPr>
      </p:pic>
      <p:pic>
        <p:nvPicPr>
          <p:cNvPr id="8" name="Image 7">
            <a:extLst>
              <a:ext uri="{FF2B5EF4-FFF2-40B4-BE49-F238E27FC236}">
                <a16:creationId xmlns:a16="http://schemas.microsoft.com/office/drawing/2014/main" id="{D50546B8-4C00-7E5B-E09D-67B0CA41558C}"/>
              </a:ext>
            </a:extLst>
          </p:cNvPr>
          <p:cNvPicPr>
            <a:picLocks noChangeAspect="1"/>
          </p:cNvPicPr>
          <p:nvPr/>
        </p:nvPicPr>
        <p:blipFill>
          <a:blip r:embed="rId4"/>
          <a:stretch>
            <a:fillRect/>
          </a:stretch>
        </p:blipFill>
        <p:spPr>
          <a:xfrm>
            <a:off x="3777354" y="1604099"/>
            <a:ext cx="1908129" cy="1908129"/>
          </a:xfrm>
          <a:prstGeom prst="rect">
            <a:avLst/>
          </a:prstGeom>
        </p:spPr>
      </p:pic>
      <p:sp>
        <p:nvSpPr>
          <p:cNvPr id="10" name="ZoneTexte 9">
            <a:extLst>
              <a:ext uri="{FF2B5EF4-FFF2-40B4-BE49-F238E27FC236}">
                <a16:creationId xmlns:a16="http://schemas.microsoft.com/office/drawing/2014/main" id="{A7A2FCE9-1FEB-0856-894B-D658AA8BD200}"/>
              </a:ext>
            </a:extLst>
          </p:cNvPr>
          <p:cNvSpPr txBox="1"/>
          <p:nvPr/>
        </p:nvSpPr>
        <p:spPr>
          <a:xfrm>
            <a:off x="605901" y="3271395"/>
            <a:ext cx="2033909" cy="2308324"/>
          </a:xfrm>
          <a:prstGeom prst="rect">
            <a:avLst/>
          </a:prstGeom>
          <a:noFill/>
        </p:spPr>
        <p:txBody>
          <a:bodyPr wrap="square">
            <a:spAutoFit/>
          </a:bodyPr>
          <a:lstStyle/>
          <a:p>
            <a:r>
              <a:rPr lang="fr-FR" sz="1600" b="0" i="0" dirty="0">
                <a:solidFill>
                  <a:srgbClr val="535353"/>
                </a:solidFill>
                <a:effectLst/>
                <a:latin typeface="Montserrat" panose="00000500000000000000" pitchFamily="2" charset="0"/>
              </a:rPr>
              <a:t>Dans les urines, à l’aide d’une bandelette urinaire jetable : La bandelette se colore en colore en violet, il y a présence de corps cétoniques</a:t>
            </a:r>
            <a:endParaRPr lang="fr-FR" sz="1600" dirty="0"/>
          </a:p>
        </p:txBody>
      </p:sp>
      <p:sp>
        <p:nvSpPr>
          <p:cNvPr id="12" name="ZoneTexte 11">
            <a:extLst>
              <a:ext uri="{FF2B5EF4-FFF2-40B4-BE49-F238E27FC236}">
                <a16:creationId xmlns:a16="http://schemas.microsoft.com/office/drawing/2014/main" id="{96D0B090-59D0-331A-9B66-6CB2D40C5717}"/>
              </a:ext>
            </a:extLst>
          </p:cNvPr>
          <p:cNvSpPr txBox="1"/>
          <p:nvPr/>
        </p:nvSpPr>
        <p:spPr>
          <a:xfrm>
            <a:off x="3524203" y="3923109"/>
            <a:ext cx="2792304" cy="1323439"/>
          </a:xfrm>
          <a:prstGeom prst="rect">
            <a:avLst/>
          </a:prstGeom>
          <a:noFill/>
        </p:spPr>
        <p:txBody>
          <a:bodyPr wrap="square">
            <a:spAutoFit/>
          </a:bodyPr>
          <a:lstStyle/>
          <a:p>
            <a:r>
              <a:rPr lang="fr-FR" sz="1600" b="0" i="0" dirty="0">
                <a:solidFill>
                  <a:srgbClr val="535353"/>
                </a:solidFill>
                <a:effectLst/>
                <a:latin typeface="Montserrat" panose="00000500000000000000" pitchFamily="2" charset="0"/>
              </a:rPr>
              <a:t>Dans le sang à l’aide du lecteur </a:t>
            </a:r>
            <a:r>
              <a:rPr lang="fr-FR" sz="1600" b="0" i="0" dirty="0" err="1">
                <a:solidFill>
                  <a:srgbClr val="535353"/>
                </a:solidFill>
                <a:effectLst/>
                <a:latin typeface="Montserrat" panose="00000500000000000000" pitchFamily="2" charset="0"/>
              </a:rPr>
              <a:t>Xceed</a:t>
            </a:r>
            <a:r>
              <a:rPr lang="fr-FR" sz="1600" b="0" i="0" dirty="0">
                <a:solidFill>
                  <a:srgbClr val="535353"/>
                </a:solidFill>
                <a:effectLst/>
                <a:latin typeface="Montserrat" panose="00000500000000000000" pitchFamily="2" charset="0"/>
              </a:rPr>
              <a:t> : si le résultat est supérieur ou égal à 0,5, il y a présence de corps cétoniques</a:t>
            </a:r>
            <a:endParaRPr lang="fr-FR" sz="1600" dirty="0"/>
          </a:p>
        </p:txBody>
      </p:sp>
      <p:sp>
        <p:nvSpPr>
          <p:cNvPr id="3" name="Espace réservé du pied de page 2">
            <a:extLst>
              <a:ext uri="{FF2B5EF4-FFF2-40B4-BE49-F238E27FC236}">
                <a16:creationId xmlns:a16="http://schemas.microsoft.com/office/drawing/2014/main" id="{B5FFEC79-61FE-2158-C6B7-D267639E9292}"/>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15446206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6858000" y="365125"/>
            <a:ext cx="4602318" cy="1325563"/>
          </a:xfrm>
        </p:spPr>
        <p:txBody>
          <a:bodyPr rtlCol="0"/>
          <a:lstStyle/>
          <a:p>
            <a:pPr rtl="0"/>
            <a:r>
              <a:rPr lang="fr-FR" dirty="0"/>
              <a:t>8. Les hyperglycémies</a:t>
            </a:r>
          </a:p>
        </p:txBody>
      </p:sp>
      <p:sp>
        <p:nvSpPr>
          <p:cNvPr id="34" name="Espace réservé de la date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36" name="Espace réservé du numéro de diapositive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35</a:t>
            </a:fld>
            <a:endParaRPr lang="fr-FR"/>
          </a:p>
        </p:txBody>
      </p:sp>
      <p:sp>
        <p:nvSpPr>
          <p:cNvPr id="4" name="ZoneTexte 3">
            <a:extLst>
              <a:ext uri="{FF2B5EF4-FFF2-40B4-BE49-F238E27FC236}">
                <a16:creationId xmlns:a16="http://schemas.microsoft.com/office/drawing/2014/main" id="{7E3E9907-3EA4-4D57-0DF0-B09A49B60BF0}"/>
              </a:ext>
            </a:extLst>
          </p:cNvPr>
          <p:cNvSpPr txBox="1"/>
          <p:nvPr/>
        </p:nvSpPr>
        <p:spPr>
          <a:xfrm>
            <a:off x="6747399" y="1890019"/>
            <a:ext cx="4838700" cy="4647426"/>
          </a:xfrm>
          <a:prstGeom prst="rect">
            <a:avLst/>
          </a:prstGeom>
          <a:noFill/>
        </p:spPr>
        <p:txBody>
          <a:bodyPr wrap="square" rtlCol="0">
            <a:spAutoFit/>
          </a:bodyPr>
          <a:lstStyle/>
          <a:p>
            <a:pPr algn="l"/>
            <a:r>
              <a:rPr lang="fr-FR" b="1" i="0" dirty="0">
                <a:solidFill>
                  <a:srgbClr val="0A0A0A"/>
                </a:solidFill>
                <a:effectLst/>
                <a:latin typeface="+mj-lt"/>
              </a:rPr>
              <a:t>En cas d’absence de signe de gravité (acétone ou déshydratation) :</a:t>
            </a:r>
          </a:p>
          <a:p>
            <a:pPr algn="l"/>
            <a:endParaRPr lang="fr-FR" b="1" i="0" dirty="0">
              <a:solidFill>
                <a:srgbClr val="0A0A0A"/>
              </a:solidFill>
              <a:effectLst/>
              <a:latin typeface="+mj-lt"/>
            </a:endParaRPr>
          </a:p>
          <a:p>
            <a:r>
              <a:rPr lang="fr-FR" sz="1600" b="0" i="0" u="sng" dirty="0">
                <a:solidFill>
                  <a:srgbClr val="0A0A0A"/>
                </a:solidFill>
                <a:effectLst/>
                <a:latin typeface="+mj-lt"/>
              </a:rPr>
              <a:t>En cas de traitement par pompe à insuline:</a:t>
            </a:r>
          </a:p>
          <a:p>
            <a:pPr algn="l"/>
            <a:endParaRPr lang="fr-FR" sz="1600" b="0" i="0" dirty="0">
              <a:solidFill>
                <a:srgbClr val="0A0A0A"/>
              </a:solidFill>
              <a:effectLst/>
              <a:latin typeface="+mj-lt"/>
            </a:endParaRPr>
          </a:p>
          <a:p>
            <a:pPr algn="l"/>
            <a:endParaRPr lang="fr-FR" sz="1600" b="0" i="0" dirty="0">
              <a:solidFill>
                <a:srgbClr val="0A0A0A"/>
              </a:solidFill>
              <a:effectLst/>
              <a:latin typeface="+mj-lt"/>
            </a:endParaRPr>
          </a:p>
          <a:p>
            <a:pPr algn="l">
              <a:buFont typeface="Arial" panose="020B0604020202020204" pitchFamily="34" charset="0"/>
              <a:buChar char="•"/>
            </a:pPr>
            <a:r>
              <a:rPr lang="fr-FR" sz="1600" dirty="0">
                <a:latin typeface="+mj-lt"/>
              </a:rPr>
              <a:t> </a:t>
            </a:r>
            <a:r>
              <a:rPr lang="fr-FR" sz="1600" dirty="0">
                <a:solidFill>
                  <a:srgbClr val="0A0A0A"/>
                </a:solidFill>
                <a:latin typeface="+mj-lt"/>
              </a:rPr>
              <a:t>C</a:t>
            </a:r>
            <a:r>
              <a:rPr lang="fr-FR" sz="1600" b="0" i="0" dirty="0">
                <a:solidFill>
                  <a:srgbClr val="0A0A0A"/>
                </a:solidFill>
                <a:effectLst/>
                <a:latin typeface="+mj-lt"/>
              </a:rPr>
              <a:t>ontrôler la glycémie régulièrement</a:t>
            </a:r>
          </a:p>
          <a:p>
            <a:pPr algn="l">
              <a:buFont typeface="Arial" panose="020B0604020202020204" pitchFamily="34" charset="0"/>
              <a:buChar char="•"/>
            </a:pPr>
            <a:r>
              <a:rPr lang="fr-FR" sz="1600" b="0" i="0" dirty="0">
                <a:solidFill>
                  <a:srgbClr val="0A0A0A"/>
                </a:solidFill>
                <a:effectLst/>
                <a:latin typeface="+mj-lt"/>
              </a:rPr>
              <a:t>S’assurer de l’absence d’acétonurie ou acétonémie</a:t>
            </a:r>
          </a:p>
          <a:p>
            <a:pPr algn="l">
              <a:buFont typeface="Arial" panose="020B0604020202020204" pitchFamily="34" charset="0"/>
              <a:buChar char="•"/>
            </a:pPr>
            <a:r>
              <a:rPr lang="fr-FR" sz="1600" b="0" i="0" dirty="0">
                <a:solidFill>
                  <a:srgbClr val="0A0A0A"/>
                </a:solidFill>
                <a:effectLst/>
                <a:latin typeface="+mj-lt"/>
              </a:rPr>
              <a:t>envisager un dysfonctionnement de la pompe ou un problème de cathéter (bouché, désinséré,..)</a:t>
            </a:r>
            <a:br>
              <a:rPr lang="fr-FR" sz="1600" b="0" i="0" dirty="0">
                <a:solidFill>
                  <a:srgbClr val="0A0A0A"/>
                </a:solidFill>
                <a:effectLst/>
                <a:latin typeface="+mj-lt"/>
              </a:rPr>
            </a:br>
            <a:r>
              <a:rPr lang="fr-FR" sz="1600" b="0" i="0" dirty="0">
                <a:solidFill>
                  <a:srgbClr val="0A0A0A"/>
                </a:solidFill>
                <a:effectLst/>
                <a:latin typeface="+mj-lt"/>
              </a:rPr>
              <a:t>avoir à disposition de quoi reprendre les injections</a:t>
            </a:r>
          </a:p>
          <a:p>
            <a:pPr algn="l">
              <a:buFont typeface="Arial" panose="020B0604020202020204" pitchFamily="34" charset="0"/>
              <a:buChar char="•"/>
            </a:pPr>
            <a:r>
              <a:rPr lang="fr-FR" sz="1600" b="0" i="0" dirty="0">
                <a:solidFill>
                  <a:srgbClr val="0A0A0A"/>
                </a:solidFill>
                <a:effectLst/>
                <a:latin typeface="+mj-lt"/>
              </a:rPr>
              <a:t>disposer d’un stock suffisant de matériel pour la pompe (pile, cathéter…)</a:t>
            </a:r>
          </a:p>
          <a:p>
            <a:pPr algn="l">
              <a:buFont typeface="Arial" panose="020B0604020202020204" pitchFamily="34" charset="0"/>
              <a:buChar char="•"/>
            </a:pPr>
            <a:r>
              <a:rPr lang="fr-FR" sz="1600" b="0" i="0" dirty="0">
                <a:solidFill>
                  <a:srgbClr val="0A0A0A"/>
                </a:solidFill>
                <a:effectLst/>
                <a:latin typeface="+mj-lt"/>
              </a:rPr>
              <a:t> Faites un bolus supplémentaire (selon les recommandations du médecin)</a:t>
            </a:r>
          </a:p>
          <a:p>
            <a:pPr algn="l">
              <a:buFont typeface="Arial" panose="020B0604020202020204" pitchFamily="34" charset="0"/>
              <a:buChar char="•"/>
            </a:pPr>
            <a:r>
              <a:rPr lang="fr-FR" sz="1600" b="0" i="0" dirty="0">
                <a:solidFill>
                  <a:srgbClr val="0A0A0A"/>
                </a:solidFill>
                <a:effectLst/>
                <a:latin typeface="+mj-lt"/>
              </a:rPr>
              <a:t> Contrôlez au bout de 2h, si l’hyperglycémie persiste, rechercher de nouveau l’acétone</a:t>
            </a:r>
          </a:p>
          <a:p>
            <a:pPr algn="l"/>
            <a:endParaRPr lang="fr-FR" dirty="0"/>
          </a:p>
        </p:txBody>
      </p:sp>
      <p:pic>
        <p:nvPicPr>
          <p:cNvPr id="7" name="Image 6">
            <a:extLst>
              <a:ext uri="{FF2B5EF4-FFF2-40B4-BE49-F238E27FC236}">
                <a16:creationId xmlns:a16="http://schemas.microsoft.com/office/drawing/2014/main" id="{9EA0B3E1-93F2-0CA3-F509-9B9EE82B4786}"/>
              </a:ext>
            </a:extLst>
          </p:cNvPr>
          <p:cNvPicPr>
            <a:picLocks noChangeAspect="1"/>
          </p:cNvPicPr>
          <p:nvPr/>
        </p:nvPicPr>
        <p:blipFill>
          <a:blip r:embed="rId3"/>
          <a:stretch>
            <a:fillRect/>
          </a:stretch>
        </p:blipFill>
        <p:spPr>
          <a:xfrm>
            <a:off x="731681" y="843949"/>
            <a:ext cx="1908129" cy="1908129"/>
          </a:xfrm>
          <a:prstGeom prst="rect">
            <a:avLst/>
          </a:prstGeom>
        </p:spPr>
      </p:pic>
      <p:pic>
        <p:nvPicPr>
          <p:cNvPr id="8" name="Image 7">
            <a:extLst>
              <a:ext uri="{FF2B5EF4-FFF2-40B4-BE49-F238E27FC236}">
                <a16:creationId xmlns:a16="http://schemas.microsoft.com/office/drawing/2014/main" id="{D50546B8-4C00-7E5B-E09D-67B0CA41558C}"/>
              </a:ext>
            </a:extLst>
          </p:cNvPr>
          <p:cNvPicPr>
            <a:picLocks noChangeAspect="1"/>
          </p:cNvPicPr>
          <p:nvPr/>
        </p:nvPicPr>
        <p:blipFill>
          <a:blip r:embed="rId4"/>
          <a:stretch>
            <a:fillRect/>
          </a:stretch>
        </p:blipFill>
        <p:spPr>
          <a:xfrm>
            <a:off x="3777354" y="1604099"/>
            <a:ext cx="1908129" cy="1908129"/>
          </a:xfrm>
          <a:prstGeom prst="rect">
            <a:avLst/>
          </a:prstGeom>
        </p:spPr>
      </p:pic>
      <p:sp>
        <p:nvSpPr>
          <p:cNvPr id="10" name="ZoneTexte 9">
            <a:extLst>
              <a:ext uri="{FF2B5EF4-FFF2-40B4-BE49-F238E27FC236}">
                <a16:creationId xmlns:a16="http://schemas.microsoft.com/office/drawing/2014/main" id="{A7A2FCE9-1FEB-0856-894B-D658AA8BD200}"/>
              </a:ext>
            </a:extLst>
          </p:cNvPr>
          <p:cNvSpPr txBox="1"/>
          <p:nvPr/>
        </p:nvSpPr>
        <p:spPr>
          <a:xfrm>
            <a:off x="605901" y="3271395"/>
            <a:ext cx="2033909" cy="2308324"/>
          </a:xfrm>
          <a:prstGeom prst="rect">
            <a:avLst/>
          </a:prstGeom>
          <a:noFill/>
        </p:spPr>
        <p:txBody>
          <a:bodyPr wrap="square">
            <a:spAutoFit/>
          </a:bodyPr>
          <a:lstStyle/>
          <a:p>
            <a:r>
              <a:rPr lang="fr-FR" sz="1600" b="0" i="0" dirty="0">
                <a:solidFill>
                  <a:srgbClr val="535353"/>
                </a:solidFill>
                <a:effectLst/>
                <a:latin typeface="Montserrat" panose="00000500000000000000" pitchFamily="2" charset="0"/>
              </a:rPr>
              <a:t>Dans les urines, à l’aide d’une bandelette urinaire jetable : La bandelette se colore en colore en violet, il y a présence de corps cétoniques</a:t>
            </a:r>
            <a:endParaRPr lang="fr-FR" sz="1600" dirty="0"/>
          </a:p>
        </p:txBody>
      </p:sp>
      <p:sp>
        <p:nvSpPr>
          <p:cNvPr id="12" name="ZoneTexte 11">
            <a:extLst>
              <a:ext uri="{FF2B5EF4-FFF2-40B4-BE49-F238E27FC236}">
                <a16:creationId xmlns:a16="http://schemas.microsoft.com/office/drawing/2014/main" id="{96D0B090-59D0-331A-9B66-6CB2D40C5717}"/>
              </a:ext>
            </a:extLst>
          </p:cNvPr>
          <p:cNvSpPr txBox="1"/>
          <p:nvPr/>
        </p:nvSpPr>
        <p:spPr>
          <a:xfrm>
            <a:off x="3524203" y="3923109"/>
            <a:ext cx="2792304" cy="1323439"/>
          </a:xfrm>
          <a:prstGeom prst="rect">
            <a:avLst/>
          </a:prstGeom>
          <a:noFill/>
        </p:spPr>
        <p:txBody>
          <a:bodyPr wrap="square">
            <a:spAutoFit/>
          </a:bodyPr>
          <a:lstStyle/>
          <a:p>
            <a:r>
              <a:rPr lang="fr-FR" sz="1600" b="0" i="0" dirty="0">
                <a:solidFill>
                  <a:srgbClr val="535353"/>
                </a:solidFill>
                <a:effectLst/>
                <a:latin typeface="Montserrat" panose="00000500000000000000" pitchFamily="2" charset="0"/>
              </a:rPr>
              <a:t>Dans le sang à l’aide du lecteur </a:t>
            </a:r>
            <a:r>
              <a:rPr lang="fr-FR" sz="1600" b="0" i="0" dirty="0" err="1">
                <a:solidFill>
                  <a:srgbClr val="535353"/>
                </a:solidFill>
                <a:effectLst/>
                <a:latin typeface="Montserrat" panose="00000500000000000000" pitchFamily="2" charset="0"/>
              </a:rPr>
              <a:t>Xceed</a:t>
            </a:r>
            <a:r>
              <a:rPr lang="fr-FR" sz="1600" b="0" i="0" dirty="0">
                <a:solidFill>
                  <a:srgbClr val="535353"/>
                </a:solidFill>
                <a:effectLst/>
                <a:latin typeface="Montserrat" panose="00000500000000000000" pitchFamily="2" charset="0"/>
              </a:rPr>
              <a:t> : si le résultat est supérieur ou égal à 0,5, il y a présence de corps cétoniques</a:t>
            </a:r>
            <a:endParaRPr lang="fr-FR" sz="1600" dirty="0"/>
          </a:p>
        </p:txBody>
      </p:sp>
      <p:sp>
        <p:nvSpPr>
          <p:cNvPr id="5" name="Espace réservé du pied de page 4">
            <a:extLst>
              <a:ext uri="{FF2B5EF4-FFF2-40B4-BE49-F238E27FC236}">
                <a16:creationId xmlns:a16="http://schemas.microsoft.com/office/drawing/2014/main" id="{EEBB7A8A-B4B6-10DD-9F14-1B2CA3D97EF7}"/>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3176329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6858000" y="365125"/>
            <a:ext cx="4602318" cy="1325563"/>
          </a:xfrm>
        </p:spPr>
        <p:txBody>
          <a:bodyPr rtlCol="0"/>
          <a:lstStyle/>
          <a:p>
            <a:pPr rtl="0"/>
            <a:r>
              <a:rPr lang="fr-FR" dirty="0"/>
              <a:t>8. Les hyperglycémies</a:t>
            </a:r>
          </a:p>
        </p:txBody>
      </p:sp>
      <p:sp>
        <p:nvSpPr>
          <p:cNvPr id="34" name="Espace réservé de la date 33">
            <a:extLst>
              <a:ext uri="{FF2B5EF4-FFF2-40B4-BE49-F238E27FC236}">
                <a16:creationId xmlns:a16="http://schemas.microsoft.com/office/drawing/2014/main" id="{819C09A1-D392-4696-8592-3B25D659C0D2}"/>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36" name="Espace réservé du numéro de diapositive 35">
            <a:extLst>
              <a:ext uri="{FF2B5EF4-FFF2-40B4-BE49-F238E27FC236}">
                <a16:creationId xmlns:a16="http://schemas.microsoft.com/office/drawing/2014/main" id="{AC12BBEE-57EB-45AB-B1F9-947F7072A694}"/>
              </a:ext>
            </a:extLst>
          </p:cNvPr>
          <p:cNvSpPr>
            <a:spLocks noGrp="1"/>
          </p:cNvSpPr>
          <p:nvPr>
            <p:ph type="sldNum" sz="quarter" idx="12"/>
          </p:nvPr>
        </p:nvSpPr>
        <p:spPr>
          <a:xfrm>
            <a:off x="10423398" y="6356350"/>
            <a:ext cx="914400" cy="365125"/>
          </a:xfrm>
        </p:spPr>
        <p:txBody>
          <a:bodyPr rtlCol="0"/>
          <a:lstStyle/>
          <a:p>
            <a:pPr rtl="0"/>
            <a:fld id="{B5CEABB6-07DC-46E8-9B57-56EC44A396E5}" type="slidenum">
              <a:rPr lang="fr-FR" smtClean="0"/>
              <a:pPr rtl="0"/>
              <a:t>36</a:t>
            </a:fld>
            <a:endParaRPr lang="fr-FR"/>
          </a:p>
        </p:txBody>
      </p:sp>
      <p:sp>
        <p:nvSpPr>
          <p:cNvPr id="4" name="ZoneTexte 3">
            <a:extLst>
              <a:ext uri="{FF2B5EF4-FFF2-40B4-BE49-F238E27FC236}">
                <a16:creationId xmlns:a16="http://schemas.microsoft.com/office/drawing/2014/main" id="{7E3E9907-3EA4-4D57-0DF0-B09A49B60BF0}"/>
              </a:ext>
            </a:extLst>
          </p:cNvPr>
          <p:cNvSpPr txBox="1"/>
          <p:nvPr/>
        </p:nvSpPr>
        <p:spPr>
          <a:xfrm>
            <a:off x="6747399" y="1890019"/>
            <a:ext cx="4838700" cy="4124206"/>
          </a:xfrm>
          <a:prstGeom prst="rect">
            <a:avLst/>
          </a:prstGeom>
          <a:noFill/>
        </p:spPr>
        <p:txBody>
          <a:bodyPr wrap="square" rtlCol="0">
            <a:spAutoFit/>
          </a:bodyPr>
          <a:lstStyle/>
          <a:p>
            <a:pPr algn="l"/>
            <a:r>
              <a:rPr lang="fr-FR" b="1" i="0" dirty="0">
                <a:solidFill>
                  <a:srgbClr val="0A0A0A"/>
                </a:solidFill>
                <a:effectLst/>
                <a:latin typeface="+mj-lt"/>
              </a:rPr>
              <a:t>En cas de signe de gravité (acétone ou déshydratation) :</a:t>
            </a:r>
          </a:p>
          <a:p>
            <a:pPr algn="l"/>
            <a:endParaRPr lang="fr-FR" sz="1600" b="0" i="0" dirty="0">
              <a:solidFill>
                <a:srgbClr val="0A0A0A"/>
              </a:solidFill>
              <a:effectLst/>
              <a:latin typeface="+mj-lt"/>
            </a:endParaRPr>
          </a:p>
          <a:p>
            <a:pPr algn="l"/>
            <a:endParaRPr lang="fr-FR" sz="1600" b="0" i="0" dirty="0">
              <a:solidFill>
                <a:srgbClr val="0A0A0A"/>
              </a:solidFill>
              <a:effectLst/>
              <a:latin typeface="+mj-lt"/>
            </a:endParaRPr>
          </a:p>
          <a:p>
            <a:pPr algn="l">
              <a:buFont typeface="Arial" panose="020B0604020202020204" pitchFamily="34" charset="0"/>
              <a:buChar char="•"/>
            </a:pPr>
            <a:r>
              <a:rPr lang="fr-FR" sz="1600" dirty="0">
                <a:latin typeface="+mj-lt"/>
              </a:rPr>
              <a:t> Laisser le patient à jeun</a:t>
            </a:r>
          </a:p>
          <a:p>
            <a:pPr algn="l">
              <a:buFont typeface="Arial" panose="020B0604020202020204" pitchFamily="34" charset="0"/>
              <a:buChar char="•"/>
            </a:pPr>
            <a:endParaRPr lang="fr-FR" sz="1600" dirty="0">
              <a:latin typeface="+mj-lt"/>
            </a:endParaRPr>
          </a:p>
          <a:p>
            <a:pPr algn="l">
              <a:buFont typeface="Arial" panose="020B0604020202020204" pitchFamily="34" charset="0"/>
              <a:buChar char="•"/>
            </a:pPr>
            <a:r>
              <a:rPr lang="fr-FR" sz="1600" dirty="0">
                <a:solidFill>
                  <a:srgbClr val="0A0A0A"/>
                </a:solidFill>
                <a:latin typeface="+mj-lt"/>
              </a:rPr>
              <a:t>C</a:t>
            </a:r>
            <a:r>
              <a:rPr lang="fr-FR" sz="1600" b="0" i="0" dirty="0">
                <a:solidFill>
                  <a:srgbClr val="0A0A0A"/>
                </a:solidFill>
                <a:effectLst/>
                <a:latin typeface="+mj-lt"/>
              </a:rPr>
              <a:t>ontrôler la glycémie régulièrement</a:t>
            </a:r>
          </a:p>
          <a:p>
            <a:pPr algn="l">
              <a:buFont typeface="Arial" panose="020B0604020202020204" pitchFamily="34" charset="0"/>
              <a:buChar char="•"/>
            </a:pPr>
            <a:endParaRPr lang="fr-FR" sz="1600" b="0" i="0" dirty="0">
              <a:solidFill>
                <a:srgbClr val="0A0A0A"/>
              </a:solidFill>
              <a:effectLst/>
              <a:latin typeface="+mj-lt"/>
            </a:endParaRPr>
          </a:p>
          <a:p>
            <a:pPr algn="l">
              <a:buFont typeface="Arial" panose="020B0604020202020204" pitchFamily="34" charset="0"/>
              <a:buChar char="•"/>
            </a:pPr>
            <a:r>
              <a:rPr lang="fr-FR" sz="1600" dirty="0">
                <a:solidFill>
                  <a:srgbClr val="0A0A0A"/>
                </a:solidFill>
                <a:latin typeface="+mj-lt"/>
              </a:rPr>
              <a:t>Hydratation IV +++</a:t>
            </a:r>
          </a:p>
          <a:p>
            <a:pPr algn="l">
              <a:buFont typeface="Arial" panose="020B0604020202020204" pitchFamily="34" charset="0"/>
              <a:buChar char="•"/>
            </a:pPr>
            <a:endParaRPr lang="fr-FR" sz="1600" dirty="0">
              <a:solidFill>
                <a:srgbClr val="0A0A0A"/>
              </a:solidFill>
              <a:latin typeface="+mj-lt"/>
            </a:endParaRPr>
          </a:p>
          <a:p>
            <a:pPr algn="l">
              <a:buFont typeface="Arial" panose="020B0604020202020204" pitchFamily="34" charset="0"/>
              <a:buChar char="•"/>
            </a:pPr>
            <a:r>
              <a:rPr lang="fr-FR" sz="1600" b="0" i="0" dirty="0">
                <a:solidFill>
                  <a:srgbClr val="0A0A0A"/>
                </a:solidFill>
                <a:effectLst/>
                <a:latin typeface="+mj-lt"/>
              </a:rPr>
              <a:t>Insulinothérapie au PSE selon prescription</a:t>
            </a:r>
          </a:p>
          <a:p>
            <a:pPr algn="l">
              <a:buFont typeface="Arial" panose="020B0604020202020204" pitchFamily="34" charset="0"/>
              <a:buChar char="•"/>
            </a:pPr>
            <a:endParaRPr lang="fr-FR" sz="1600" b="0" i="0" dirty="0">
              <a:solidFill>
                <a:srgbClr val="0A0A0A"/>
              </a:solidFill>
              <a:effectLst/>
              <a:latin typeface="+mj-lt"/>
            </a:endParaRPr>
          </a:p>
          <a:p>
            <a:pPr algn="l">
              <a:buFont typeface="Arial" panose="020B0604020202020204" pitchFamily="34" charset="0"/>
              <a:buChar char="•"/>
            </a:pPr>
            <a:r>
              <a:rPr lang="fr-FR" sz="1600" dirty="0">
                <a:solidFill>
                  <a:srgbClr val="0A0A0A"/>
                </a:solidFill>
                <a:latin typeface="+mj-lt"/>
              </a:rPr>
              <a:t>Surveillance EVA, TA, FC, </a:t>
            </a:r>
            <a:r>
              <a:rPr lang="fr-FR" sz="1600" dirty="0" err="1">
                <a:solidFill>
                  <a:srgbClr val="0A0A0A"/>
                </a:solidFill>
                <a:latin typeface="+mj-lt"/>
              </a:rPr>
              <a:t>Sat</a:t>
            </a:r>
            <a:r>
              <a:rPr lang="fr-FR" sz="1600" dirty="0">
                <a:solidFill>
                  <a:srgbClr val="0A0A0A"/>
                </a:solidFill>
                <a:latin typeface="+mj-lt"/>
              </a:rPr>
              <a:t>, diurèse, T°, BU</a:t>
            </a:r>
          </a:p>
          <a:p>
            <a:pPr algn="l">
              <a:buFont typeface="Arial" panose="020B0604020202020204" pitchFamily="34" charset="0"/>
              <a:buChar char="•"/>
            </a:pPr>
            <a:endParaRPr lang="fr-FR" sz="1600" dirty="0">
              <a:solidFill>
                <a:srgbClr val="0A0A0A"/>
              </a:solidFill>
              <a:latin typeface="+mj-lt"/>
            </a:endParaRPr>
          </a:p>
          <a:p>
            <a:pPr algn="l">
              <a:buFont typeface="Arial" panose="020B0604020202020204" pitchFamily="34" charset="0"/>
              <a:buChar char="•"/>
            </a:pPr>
            <a:r>
              <a:rPr lang="fr-FR" sz="1600" b="0" i="0" dirty="0">
                <a:solidFill>
                  <a:srgbClr val="0A0A0A"/>
                </a:solidFill>
                <a:effectLst/>
                <a:latin typeface="+mj-lt"/>
              </a:rPr>
              <a:t>Essayer de trouver la cause de l’acidocétose</a:t>
            </a:r>
          </a:p>
          <a:p>
            <a:pPr algn="l"/>
            <a:endParaRPr lang="fr-FR" dirty="0"/>
          </a:p>
        </p:txBody>
      </p:sp>
      <p:pic>
        <p:nvPicPr>
          <p:cNvPr id="3" name="Image 2">
            <a:extLst>
              <a:ext uri="{FF2B5EF4-FFF2-40B4-BE49-F238E27FC236}">
                <a16:creationId xmlns:a16="http://schemas.microsoft.com/office/drawing/2014/main" id="{BEFA913A-E7FD-04D1-CB36-EAFBD49FAF0B}"/>
              </a:ext>
            </a:extLst>
          </p:cNvPr>
          <p:cNvPicPr>
            <a:picLocks noChangeAspect="1"/>
          </p:cNvPicPr>
          <p:nvPr/>
        </p:nvPicPr>
        <p:blipFill>
          <a:blip r:embed="rId3"/>
          <a:stretch>
            <a:fillRect/>
          </a:stretch>
        </p:blipFill>
        <p:spPr>
          <a:xfrm>
            <a:off x="605901" y="457199"/>
            <a:ext cx="3947049" cy="2620841"/>
          </a:xfrm>
          <a:prstGeom prst="rect">
            <a:avLst/>
          </a:prstGeom>
        </p:spPr>
      </p:pic>
      <p:pic>
        <p:nvPicPr>
          <p:cNvPr id="5" name="Image 4">
            <a:extLst>
              <a:ext uri="{FF2B5EF4-FFF2-40B4-BE49-F238E27FC236}">
                <a16:creationId xmlns:a16="http://schemas.microsoft.com/office/drawing/2014/main" id="{D339C30D-133C-BFBB-CE75-4D425DB8F162}"/>
              </a:ext>
            </a:extLst>
          </p:cNvPr>
          <p:cNvPicPr>
            <a:picLocks noChangeAspect="1"/>
          </p:cNvPicPr>
          <p:nvPr/>
        </p:nvPicPr>
        <p:blipFill>
          <a:blip r:embed="rId4"/>
          <a:stretch>
            <a:fillRect/>
          </a:stretch>
        </p:blipFill>
        <p:spPr>
          <a:xfrm>
            <a:off x="1666875" y="3721832"/>
            <a:ext cx="2989077" cy="1990725"/>
          </a:xfrm>
          <a:prstGeom prst="rect">
            <a:avLst/>
          </a:prstGeom>
        </p:spPr>
      </p:pic>
      <p:sp>
        <p:nvSpPr>
          <p:cNvPr id="7" name="Espace réservé du pied de page 6">
            <a:extLst>
              <a:ext uri="{FF2B5EF4-FFF2-40B4-BE49-F238E27FC236}">
                <a16:creationId xmlns:a16="http://schemas.microsoft.com/office/drawing/2014/main" id="{70A79FA0-756A-CD73-6658-D41AC0F643E5}"/>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632085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FD8D0-7C44-4732-91C9-B21B9AC8E4C2}"/>
              </a:ext>
            </a:extLst>
          </p:cNvPr>
          <p:cNvSpPr>
            <a:spLocks noGrp="1"/>
          </p:cNvSpPr>
          <p:nvPr>
            <p:ph type="title"/>
          </p:nvPr>
        </p:nvSpPr>
        <p:spPr>
          <a:xfrm>
            <a:off x="838200" y="365125"/>
            <a:ext cx="10515600" cy="1325563"/>
          </a:xfrm>
        </p:spPr>
        <p:txBody>
          <a:bodyPr rtlCol="0"/>
          <a:lstStyle/>
          <a:p>
            <a:pPr rtl="0"/>
            <a:r>
              <a:rPr lang="fr-FR" dirty="0"/>
              <a:t>9.Gestion et prévention du pied diabétique</a:t>
            </a:r>
          </a:p>
        </p:txBody>
      </p:sp>
      <p:sp>
        <p:nvSpPr>
          <p:cNvPr id="6" name="Espace réservé du texte 5">
            <a:extLst>
              <a:ext uri="{FF2B5EF4-FFF2-40B4-BE49-F238E27FC236}">
                <a16:creationId xmlns:a16="http://schemas.microsoft.com/office/drawing/2014/main" id="{B9591F81-46FD-4828-81C8-D99A0E427CE8}"/>
              </a:ext>
            </a:extLst>
          </p:cNvPr>
          <p:cNvSpPr>
            <a:spLocks noGrp="1"/>
          </p:cNvSpPr>
          <p:nvPr>
            <p:ph type="body" sz="quarter" idx="13"/>
          </p:nvPr>
        </p:nvSpPr>
        <p:spPr>
          <a:xfrm>
            <a:off x="1018637" y="3444752"/>
            <a:ext cx="2057400" cy="640080"/>
          </a:xfrm>
        </p:spPr>
        <p:txBody>
          <a:bodyPr rtlCol="0"/>
          <a:lstStyle/>
          <a:p>
            <a:pPr rtl="0"/>
            <a:r>
              <a:rPr lang="fr-FR" dirty="0"/>
              <a:t>Répercussions neurologiques</a:t>
            </a:r>
          </a:p>
        </p:txBody>
      </p:sp>
      <p:sp>
        <p:nvSpPr>
          <p:cNvPr id="8" name="Espace réservé du texte 7">
            <a:extLst>
              <a:ext uri="{FF2B5EF4-FFF2-40B4-BE49-F238E27FC236}">
                <a16:creationId xmlns:a16="http://schemas.microsoft.com/office/drawing/2014/main" id="{AC2417B2-247E-4322-AAF8-8335A2356E60}"/>
              </a:ext>
            </a:extLst>
          </p:cNvPr>
          <p:cNvSpPr>
            <a:spLocks noGrp="1"/>
          </p:cNvSpPr>
          <p:nvPr>
            <p:ph type="body" sz="quarter" idx="15"/>
          </p:nvPr>
        </p:nvSpPr>
        <p:spPr>
          <a:xfrm>
            <a:off x="1034480" y="4483110"/>
            <a:ext cx="2057400" cy="914400"/>
          </a:xfrm>
        </p:spPr>
        <p:txBody>
          <a:bodyPr rtlCol="0"/>
          <a:lstStyle/>
          <a:p>
            <a:pPr rtl="0"/>
            <a:r>
              <a:rPr lang="fr-FR" dirty="0"/>
              <a:t>Perte de sensibilité</a:t>
            </a:r>
          </a:p>
        </p:txBody>
      </p:sp>
      <p:sp>
        <p:nvSpPr>
          <p:cNvPr id="10" name="Espace réservé du texte 9">
            <a:extLst>
              <a:ext uri="{FF2B5EF4-FFF2-40B4-BE49-F238E27FC236}">
                <a16:creationId xmlns:a16="http://schemas.microsoft.com/office/drawing/2014/main" id="{7EB22339-E1B7-4BAF-86A1-6D1908793E72}"/>
              </a:ext>
            </a:extLst>
          </p:cNvPr>
          <p:cNvSpPr>
            <a:spLocks noGrp="1"/>
          </p:cNvSpPr>
          <p:nvPr>
            <p:ph type="body" sz="quarter" idx="17"/>
          </p:nvPr>
        </p:nvSpPr>
        <p:spPr>
          <a:xfrm>
            <a:off x="3740615" y="3444752"/>
            <a:ext cx="2057400" cy="640080"/>
          </a:xfrm>
        </p:spPr>
        <p:txBody>
          <a:bodyPr rtlCol="0"/>
          <a:lstStyle/>
          <a:p>
            <a:pPr rtl="0"/>
            <a:r>
              <a:rPr lang="fr-FR" dirty="0"/>
              <a:t>Répercussions vasculaires</a:t>
            </a:r>
          </a:p>
        </p:txBody>
      </p:sp>
      <p:sp>
        <p:nvSpPr>
          <p:cNvPr id="12" name="Espace réservé du texte 11">
            <a:extLst>
              <a:ext uri="{FF2B5EF4-FFF2-40B4-BE49-F238E27FC236}">
                <a16:creationId xmlns:a16="http://schemas.microsoft.com/office/drawing/2014/main" id="{2B2A538C-BC0B-4467-B346-64F5C21F4D09}"/>
              </a:ext>
            </a:extLst>
          </p:cNvPr>
          <p:cNvSpPr>
            <a:spLocks noGrp="1"/>
          </p:cNvSpPr>
          <p:nvPr>
            <p:ph type="body" sz="quarter" idx="19"/>
          </p:nvPr>
        </p:nvSpPr>
        <p:spPr>
          <a:xfrm>
            <a:off x="3756458" y="4483110"/>
            <a:ext cx="2057400" cy="914400"/>
          </a:xfrm>
        </p:spPr>
        <p:txBody>
          <a:bodyPr rtlCol="0"/>
          <a:lstStyle/>
          <a:p>
            <a:pPr rtl="0"/>
            <a:r>
              <a:rPr lang="fr-FR" dirty="0"/>
              <a:t>Artérites</a:t>
            </a:r>
          </a:p>
        </p:txBody>
      </p:sp>
      <p:sp>
        <p:nvSpPr>
          <p:cNvPr id="14" name="Espace réservé du texte 13">
            <a:extLst>
              <a:ext uri="{FF2B5EF4-FFF2-40B4-BE49-F238E27FC236}">
                <a16:creationId xmlns:a16="http://schemas.microsoft.com/office/drawing/2014/main" id="{53BC28C1-3A73-4021-AAF4-A81999E0F6B8}"/>
              </a:ext>
            </a:extLst>
          </p:cNvPr>
          <p:cNvSpPr>
            <a:spLocks noGrp="1"/>
          </p:cNvSpPr>
          <p:nvPr>
            <p:ph type="body" sz="quarter" idx="21"/>
          </p:nvPr>
        </p:nvSpPr>
        <p:spPr>
          <a:xfrm>
            <a:off x="6430908" y="3444752"/>
            <a:ext cx="2057400" cy="640080"/>
          </a:xfrm>
        </p:spPr>
        <p:txBody>
          <a:bodyPr rtlCol="0"/>
          <a:lstStyle/>
          <a:p>
            <a:pPr rtl="0"/>
            <a:r>
              <a:rPr lang="fr-FR" dirty="0"/>
              <a:t>Répercussions dermatologiques</a:t>
            </a:r>
          </a:p>
        </p:txBody>
      </p:sp>
      <p:sp>
        <p:nvSpPr>
          <p:cNvPr id="16" name="Espace réservé du texte 15">
            <a:extLst>
              <a:ext uri="{FF2B5EF4-FFF2-40B4-BE49-F238E27FC236}">
                <a16:creationId xmlns:a16="http://schemas.microsoft.com/office/drawing/2014/main" id="{82EDBC89-40BC-4659-8C15-4E83DB9AF5D1}"/>
              </a:ext>
            </a:extLst>
          </p:cNvPr>
          <p:cNvSpPr>
            <a:spLocks noGrp="1"/>
          </p:cNvSpPr>
          <p:nvPr>
            <p:ph type="body" sz="quarter" idx="23"/>
          </p:nvPr>
        </p:nvSpPr>
        <p:spPr>
          <a:xfrm>
            <a:off x="6430908" y="4483110"/>
            <a:ext cx="2057400" cy="914400"/>
          </a:xfrm>
        </p:spPr>
        <p:txBody>
          <a:bodyPr rtlCol="0"/>
          <a:lstStyle/>
          <a:p>
            <a:pPr rtl="0"/>
            <a:r>
              <a:rPr lang="fr-FR" noProof="1"/>
              <a:t>Peau + sèche </a:t>
            </a:r>
            <a:r>
              <a:rPr lang="fr-FR" noProof="1">
                <a:sym typeface="Wingdings" panose="05000000000000000000" pitchFamily="2" charset="2"/>
              </a:rPr>
              <a:t> hyperkératoses</a:t>
            </a:r>
            <a:endParaRPr lang="fr-FR" noProof="1"/>
          </a:p>
        </p:txBody>
      </p:sp>
      <p:sp>
        <p:nvSpPr>
          <p:cNvPr id="18" name="Espace réservé du texte 17">
            <a:extLst>
              <a:ext uri="{FF2B5EF4-FFF2-40B4-BE49-F238E27FC236}">
                <a16:creationId xmlns:a16="http://schemas.microsoft.com/office/drawing/2014/main" id="{E561D832-D9A9-40DE-8B95-4CA54EBCA7E9}"/>
              </a:ext>
            </a:extLst>
          </p:cNvPr>
          <p:cNvSpPr>
            <a:spLocks noGrp="1"/>
          </p:cNvSpPr>
          <p:nvPr>
            <p:ph type="body" sz="quarter" idx="25"/>
          </p:nvPr>
        </p:nvSpPr>
        <p:spPr>
          <a:xfrm>
            <a:off x="9145729" y="3444752"/>
            <a:ext cx="2057400" cy="640080"/>
          </a:xfrm>
        </p:spPr>
        <p:txBody>
          <a:bodyPr rtlCol="0"/>
          <a:lstStyle/>
          <a:p>
            <a:pPr rtl="0"/>
            <a:r>
              <a:rPr lang="fr-FR" dirty="0"/>
              <a:t>Répercussions osseuses</a:t>
            </a:r>
          </a:p>
        </p:txBody>
      </p:sp>
      <p:sp>
        <p:nvSpPr>
          <p:cNvPr id="20" name="Espace réservé du texte 19">
            <a:extLst>
              <a:ext uri="{FF2B5EF4-FFF2-40B4-BE49-F238E27FC236}">
                <a16:creationId xmlns:a16="http://schemas.microsoft.com/office/drawing/2014/main" id="{BA6BB1F5-BE68-4FE5-9D56-24583EBB0A44}"/>
              </a:ext>
            </a:extLst>
          </p:cNvPr>
          <p:cNvSpPr>
            <a:spLocks noGrp="1"/>
          </p:cNvSpPr>
          <p:nvPr>
            <p:ph type="body" sz="quarter" idx="27"/>
          </p:nvPr>
        </p:nvSpPr>
        <p:spPr>
          <a:xfrm>
            <a:off x="9145729" y="4483110"/>
            <a:ext cx="2057400" cy="914400"/>
          </a:xfrm>
        </p:spPr>
        <p:txBody>
          <a:bodyPr rtlCol="0"/>
          <a:lstStyle/>
          <a:p>
            <a:pPr rtl="0"/>
            <a:r>
              <a:rPr lang="fr-FR" dirty="0"/>
              <a:t>Déformations osseuses, orteils en griffes…</a:t>
            </a:r>
          </a:p>
        </p:txBody>
      </p:sp>
      <p:sp>
        <p:nvSpPr>
          <p:cNvPr id="3" name="Espace réservé de la date 2">
            <a:extLst>
              <a:ext uri="{FF2B5EF4-FFF2-40B4-BE49-F238E27FC236}">
                <a16:creationId xmlns:a16="http://schemas.microsoft.com/office/drawing/2014/main" id="{2833FCA9-8B9E-4FDE-993D-171FCB4848D9}"/>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5" name="Espace réservé du numéro de diapositive 4">
            <a:extLst>
              <a:ext uri="{FF2B5EF4-FFF2-40B4-BE49-F238E27FC236}">
                <a16:creationId xmlns:a16="http://schemas.microsoft.com/office/drawing/2014/main" id="{D1CDDB75-AA4C-4BDF-9E40-699D68444D53}"/>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37</a:t>
            </a:fld>
            <a:endParaRPr lang="fr-FR" dirty="0"/>
          </a:p>
        </p:txBody>
      </p:sp>
      <p:pic>
        <p:nvPicPr>
          <p:cNvPr id="21" name="Espace réservé du contenu 20" descr="Proche de la cellule nerveuse">
            <a:extLst>
              <a:ext uri="{FF2B5EF4-FFF2-40B4-BE49-F238E27FC236}">
                <a16:creationId xmlns:a16="http://schemas.microsoft.com/office/drawing/2014/main" id="{5794506E-3ABF-2989-9325-DD06EF000F25}"/>
              </a:ext>
            </a:extLst>
          </p:cNvPr>
          <p:cNvPicPr>
            <a:picLocks noGrp="1" noChangeAspect="1"/>
          </p:cNvPicPr>
          <p:nvPr>
            <p:ph sz="quarter" idx="28"/>
          </p:nvPr>
        </p:nvPicPr>
        <p:blipFill>
          <a:blip r:embed="rId3"/>
          <a:stretch>
            <a:fillRect/>
          </a:stretch>
        </p:blipFill>
        <p:spPr>
          <a:xfrm>
            <a:off x="1138238" y="1937147"/>
            <a:ext cx="1819275" cy="1364456"/>
          </a:xfrm>
        </p:spPr>
      </p:pic>
      <p:pic>
        <p:nvPicPr>
          <p:cNvPr id="28" name="Espace réservé du contenu 27">
            <a:extLst>
              <a:ext uri="{FF2B5EF4-FFF2-40B4-BE49-F238E27FC236}">
                <a16:creationId xmlns:a16="http://schemas.microsoft.com/office/drawing/2014/main" id="{EF3DA3C1-0DD8-66E9-F8B2-456440583721}"/>
              </a:ext>
            </a:extLst>
          </p:cNvPr>
          <p:cNvPicPr>
            <a:picLocks noGrp="1" noChangeAspect="1"/>
          </p:cNvPicPr>
          <p:nvPr>
            <p:ph sz="quarter" idx="30"/>
          </p:nvPr>
        </p:nvPicPr>
        <p:blipFill>
          <a:blip r:embed="rId4"/>
          <a:stretch>
            <a:fillRect/>
          </a:stretch>
        </p:blipFill>
        <p:spPr>
          <a:xfrm>
            <a:off x="6891276" y="1860550"/>
            <a:ext cx="1136772" cy="1517650"/>
          </a:xfrm>
          <a:prstGeom prst="rect">
            <a:avLst/>
          </a:prstGeom>
        </p:spPr>
      </p:pic>
      <p:pic>
        <p:nvPicPr>
          <p:cNvPr id="32" name="Espace réservé du contenu 31">
            <a:extLst>
              <a:ext uri="{FF2B5EF4-FFF2-40B4-BE49-F238E27FC236}">
                <a16:creationId xmlns:a16="http://schemas.microsoft.com/office/drawing/2014/main" id="{89D2F016-4275-858D-5CEA-0371B4E1CD15}"/>
              </a:ext>
            </a:extLst>
          </p:cNvPr>
          <p:cNvPicPr>
            <a:picLocks noGrp="1" noChangeAspect="1"/>
          </p:cNvPicPr>
          <p:nvPr>
            <p:ph sz="quarter" idx="29"/>
          </p:nvPr>
        </p:nvPicPr>
        <p:blipFill>
          <a:blip r:embed="rId5"/>
          <a:stretch>
            <a:fillRect/>
          </a:stretch>
        </p:blipFill>
        <p:spPr>
          <a:xfrm>
            <a:off x="3859213" y="1938025"/>
            <a:ext cx="1819275" cy="1362700"/>
          </a:xfrm>
          <a:prstGeom prst="rect">
            <a:avLst/>
          </a:prstGeom>
        </p:spPr>
      </p:pic>
      <p:pic>
        <p:nvPicPr>
          <p:cNvPr id="3074" name="Picture 2">
            <a:extLst>
              <a:ext uri="{FF2B5EF4-FFF2-40B4-BE49-F238E27FC236}">
                <a16:creationId xmlns:a16="http://schemas.microsoft.com/office/drawing/2014/main" id="{E6AE8380-F7B9-A6E4-CFEF-46DE5F03FD0C}"/>
              </a:ext>
            </a:extLst>
          </p:cNvPr>
          <p:cNvPicPr>
            <a:picLocks noGrp="1" noChangeAspect="1" noChangeArrowheads="1"/>
          </p:cNvPicPr>
          <p:nvPr>
            <p:ph sz="quarter" idx="31"/>
          </p:nvPr>
        </p:nvPicPr>
        <p:blipFill>
          <a:blip r:embed="rId6">
            <a:extLst>
              <a:ext uri="{28A0092B-C50C-407E-A947-70E740481C1C}">
                <a14:useLocalDpi xmlns:a14="http://schemas.microsoft.com/office/drawing/2010/main" val="0"/>
              </a:ext>
            </a:extLst>
          </a:blip>
          <a:srcRect/>
          <a:stretch>
            <a:fillRect/>
          </a:stretch>
        </p:blipFill>
        <p:spPr bwMode="auto">
          <a:xfrm>
            <a:off x="9264650" y="2012950"/>
            <a:ext cx="1819275" cy="1212850"/>
          </a:xfrm>
          <a:prstGeom prst="rect">
            <a:avLst/>
          </a:prstGeom>
          <a:noFill/>
          <a:extLst>
            <a:ext uri="{909E8E84-426E-40DD-AFC4-6F175D3DCCD1}">
              <a14:hiddenFill xmlns:a14="http://schemas.microsoft.com/office/drawing/2010/main">
                <a:solidFill>
                  <a:srgbClr val="FFFFFF"/>
                </a:solidFill>
              </a14:hiddenFill>
            </a:ext>
          </a:extLst>
        </p:spPr>
      </p:pic>
      <p:sp>
        <p:nvSpPr>
          <p:cNvPr id="39" name="Espace réservé du pied de page 7">
            <a:extLst>
              <a:ext uri="{FF2B5EF4-FFF2-40B4-BE49-F238E27FC236}">
                <a16:creationId xmlns:a16="http://schemas.microsoft.com/office/drawing/2014/main" id="{52B77D24-F000-9975-4C40-29BC36C8197C}"/>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2563693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FF4CAB-52B8-2186-D3FA-E084567C2C11}"/>
              </a:ext>
            </a:extLst>
          </p:cNvPr>
          <p:cNvSpPr>
            <a:spLocks noGrp="1"/>
          </p:cNvSpPr>
          <p:nvPr>
            <p:ph type="title"/>
          </p:nvPr>
        </p:nvSpPr>
        <p:spPr>
          <a:xfrm>
            <a:off x="709922" y="365125"/>
            <a:ext cx="10964214" cy="1325563"/>
          </a:xfrm>
        </p:spPr>
        <p:txBody>
          <a:bodyPr>
            <a:normAutofit/>
          </a:bodyPr>
          <a:lstStyle/>
          <a:p>
            <a:r>
              <a:rPr lang="fr-FR" dirty="0"/>
              <a:t>9. Gestion et prévention du pied diabétique</a:t>
            </a:r>
          </a:p>
        </p:txBody>
      </p:sp>
      <p:sp>
        <p:nvSpPr>
          <p:cNvPr id="12" name="Espace réservé de la date 11">
            <a:extLst>
              <a:ext uri="{FF2B5EF4-FFF2-40B4-BE49-F238E27FC236}">
                <a16:creationId xmlns:a16="http://schemas.microsoft.com/office/drawing/2014/main" id="{E97B7E33-7A35-A97C-BB72-7884BD6C2492}"/>
              </a:ext>
            </a:extLst>
          </p:cNvPr>
          <p:cNvSpPr>
            <a:spLocks noGrp="1"/>
          </p:cNvSpPr>
          <p:nvPr>
            <p:ph type="dt" sz="half" idx="10"/>
          </p:nvPr>
        </p:nvSpPr>
        <p:spPr/>
        <p:txBody>
          <a:bodyPr/>
          <a:lstStyle/>
          <a:p>
            <a:pPr rtl="0"/>
            <a:r>
              <a:rPr lang="fr-FR" noProof="0"/>
              <a:t>2024</a:t>
            </a:r>
            <a:endParaRPr lang="fr-FR" noProof="0" dirty="0"/>
          </a:p>
        </p:txBody>
      </p:sp>
      <p:sp>
        <p:nvSpPr>
          <p:cNvPr id="14" name="Espace réservé du numéro de diapositive 13">
            <a:extLst>
              <a:ext uri="{FF2B5EF4-FFF2-40B4-BE49-F238E27FC236}">
                <a16:creationId xmlns:a16="http://schemas.microsoft.com/office/drawing/2014/main" id="{825D477D-2790-0616-48C3-77904EF77F4D}"/>
              </a:ext>
            </a:extLst>
          </p:cNvPr>
          <p:cNvSpPr>
            <a:spLocks noGrp="1"/>
          </p:cNvSpPr>
          <p:nvPr>
            <p:ph type="sldNum" sz="quarter" idx="12"/>
          </p:nvPr>
        </p:nvSpPr>
        <p:spPr/>
        <p:txBody>
          <a:bodyPr/>
          <a:lstStyle/>
          <a:p>
            <a:pPr rtl="0"/>
            <a:fld id="{B5CEABB6-07DC-46E8-9B57-56EC44A396E5}" type="slidenum">
              <a:rPr lang="fr-FR" noProof="0" smtClean="0"/>
              <a:t>38</a:t>
            </a:fld>
            <a:endParaRPr lang="fr-FR" noProof="0"/>
          </a:p>
        </p:txBody>
      </p:sp>
      <p:graphicFrame>
        <p:nvGraphicFramePr>
          <p:cNvPr id="15" name="Diagramme 14">
            <a:extLst>
              <a:ext uri="{FF2B5EF4-FFF2-40B4-BE49-F238E27FC236}">
                <a16:creationId xmlns:a16="http://schemas.microsoft.com/office/drawing/2014/main" id="{9008B17D-6DBD-9A64-2EA1-625E83F4450A}"/>
              </a:ext>
            </a:extLst>
          </p:cNvPr>
          <p:cNvGraphicFramePr/>
          <p:nvPr>
            <p:extLst>
              <p:ext uri="{D42A27DB-BD31-4B8C-83A1-F6EECF244321}">
                <p14:modId xmlns:p14="http://schemas.microsoft.com/office/powerpoint/2010/main" val="2261814112"/>
              </p:ext>
            </p:extLst>
          </p:nvPr>
        </p:nvGraphicFramePr>
        <p:xfrm>
          <a:off x="567879" y="1899766"/>
          <a:ext cx="5386078" cy="44565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Diagramme 15">
            <a:extLst>
              <a:ext uri="{FF2B5EF4-FFF2-40B4-BE49-F238E27FC236}">
                <a16:creationId xmlns:a16="http://schemas.microsoft.com/office/drawing/2014/main" id="{E40F9D65-1771-C29B-562A-0016E794CD63}"/>
              </a:ext>
            </a:extLst>
          </p:cNvPr>
          <p:cNvGraphicFramePr/>
          <p:nvPr>
            <p:extLst>
              <p:ext uri="{D42A27DB-BD31-4B8C-83A1-F6EECF244321}">
                <p14:modId xmlns:p14="http://schemas.microsoft.com/office/powerpoint/2010/main" val="2475207711"/>
              </p:ext>
            </p:extLst>
          </p:nvPr>
        </p:nvGraphicFramePr>
        <p:xfrm>
          <a:off x="6380088" y="1322717"/>
          <a:ext cx="5386078" cy="44565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Espace réservé du pied de page 2">
            <a:extLst>
              <a:ext uri="{FF2B5EF4-FFF2-40B4-BE49-F238E27FC236}">
                <a16:creationId xmlns:a16="http://schemas.microsoft.com/office/drawing/2014/main" id="{50002E5B-5AD7-C6EB-3A0D-59800CAC0EA9}"/>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2105427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9. Gestion et prévention du pied diabétique</a:t>
            </a:r>
          </a:p>
        </p:txBody>
      </p:sp>
      <p:sp>
        <p:nvSpPr>
          <p:cNvPr id="4" name="Espace réservé du texte 3">
            <a:extLst>
              <a:ext uri="{FF2B5EF4-FFF2-40B4-BE49-F238E27FC236}">
                <a16:creationId xmlns:a16="http://schemas.microsoft.com/office/drawing/2014/main" id="{5CB0D9F0-8496-DB78-0B8B-17686DFE3896}"/>
              </a:ext>
            </a:extLst>
          </p:cNvPr>
          <p:cNvSpPr>
            <a:spLocks noGrp="1"/>
          </p:cNvSpPr>
          <p:nvPr>
            <p:ph type="body" sz="quarter" idx="14"/>
          </p:nvPr>
        </p:nvSpPr>
        <p:spPr>
          <a:xfrm>
            <a:off x="4353816" y="1423987"/>
            <a:ext cx="7287768" cy="4648199"/>
          </a:xfrm>
        </p:spPr>
        <p:txBody>
          <a:bodyPr/>
          <a:lstStyle/>
          <a:p>
            <a:r>
              <a:rPr lang="fr-FR" sz="2400" b="1" u="sng" dirty="0"/>
              <a:t>Conduite à tenir face à une plaie:</a:t>
            </a:r>
          </a:p>
          <a:p>
            <a:pPr marL="342900" indent="-342900">
              <a:buFont typeface="Wingdings" panose="05000000000000000000" pitchFamily="2" charset="2"/>
              <a:buChar char="v"/>
            </a:pPr>
            <a:r>
              <a:rPr lang="fr-FR" sz="2000" u="sng" dirty="0"/>
              <a:t>Origine de la plaie : </a:t>
            </a:r>
            <a:r>
              <a:rPr lang="fr-FR" sz="2000" dirty="0"/>
              <a:t>Vient souvent des chaussures non adaptées</a:t>
            </a:r>
          </a:p>
          <a:p>
            <a:pPr marL="342900" indent="-342900">
              <a:buFont typeface="Wingdings" panose="05000000000000000000" pitchFamily="2" charset="2"/>
              <a:buChar char="v"/>
            </a:pPr>
            <a:r>
              <a:rPr lang="fr-FR" sz="2000" u="sng" dirty="0"/>
              <a:t>Mesure et décharge de la plaie</a:t>
            </a:r>
          </a:p>
          <a:p>
            <a:pPr marL="342900" indent="-342900">
              <a:buFont typeface="Wingdings" panose="05000000000000000000" pitchFamily="2" charset="2"/>
              <a:buChar char="v"/>
            </a:pPr>
            <a:r>
              <a:rPr lang="fr-FR" sz="2000" u="sng" dirty="0"/>
              <a:t>Mesure de la profondeur de la plaie: </a:t>
            </a:r>
            <a:r>
              <a:rPr lang="fr-FR" sz="2000" dirty="0"/>
              <a:t>Chercher le contact osseux ( ostéite)</a:t>
            </a:r>
          </a:p>
          <a:p>
            <a:pPr marL="342900" indent="-342900">
              <a:buFont typeface="Wingdings" panose="05000000000000000000" pitchFamily="2" charset="2"/>
              <a:buChar char="v"/>
            </a:pPr>
            <a:r>
              <a:rPr lang="fr-FR" sz="2000" u="sng" dirty="0"/>
              <a:t>Mesure de sensibilité au </a:t>
            </a:r>
            <a:r>
              <a:rPr lang="fr-FR" sz="2000" u="sng" dirty="0" err="1"/>
              <a:t>monofilament</a:t>
            </a:r>
            <a:endParaRPr lang="fr-FR" sz="2000" u="sng" dirty="0"/>
          </a:p>
          <a:p>
            <a:pPr marL="342900" indent="-342900">
              <a:buFont typeface="Wingdings" panose="05000000000000000000" pitchFamily="2" charset="2"/>
              <a:buChar char="v"/>
            </a:pPr>
            <a:r>
              <a:rPr lang="fr-FR" sz="2000" u="sng" dirty="0"/>
              <a:t>Décharge ++++ </a:t>
            </a:r>
            <a:r>
              <a:rPr lang="fr-FR" sz="2000" dirty="0"/>
              <a:t> = capitale!  Chaussures à décharge, arceau de lit, semelle de décharge</a:t>
            </a:r>
          </a:p>
          <a:p>
            <a:pPr marL="342900" indent="-342900">
              <a:buFont typeface="Wingdings" panose="05000000000000000000" pitchFamily="2" charset="2"/>
              <a:buChar char="v"/>
            </a:pPr>
            <a:r>
              <a:rPr lang="fr-FR" sz="2000" u="sng" dirty="0"/>
              <a:t>Observance du traitement: </a:t>
            </a:r>
            <a:r>
              <a:rPr lang="fr-FR" sz="2000" dirty="0"/>
              <a:t>Une plaie non déchargée est une plaie non traitée</a:t>
            </a:r>
            <a:endParaRPr lang="fr-FR" sz="2000" u="sng" dirty="0"/>
          </a:p>
        </p:txBody>
      </p:sp>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39</a:t>
            </a:fld>
            <a:endParaRPr lang="fr-FR" noProof="0"/>
          </a:p>
        </p:txBody>
      </p:sp>
      <p:pic>
        <p:nvPicPr>
          <p:cNvPr id="14" name="Image 13">
            <a:extLst>
              <a:ext uri="{FF2B5EF4-FFF2-40B4-BE49-F238E27FC236}">
                <a16:creationId xmlns:a16="http://schemas.microsoft.com/office/drawing/2014/main" id="{48B7C88F-5B63-BF37-731D-5CF43F5AAF05}"/>
              </a:ext>
            </a:extLst>
          </p:cNvPr>
          <p:cNvPicPr>
            <a:picLocks noChangeAspect="1"/>
          </p:cNvPicPr>
          <p:nvPr/>
        </p:nvPicPr>
        <p:blipFill>
          <a:blip r:embed="rId2"/>
          <a:stretch>
            <a:fillRect/>
          </a:stretch>
        </p:blipFill>
        <p:spPr>
          <a:xfrm>
            <a:off x="222996" y="1690688"/>
            <a:ext cx="3466796" cy="2533650"/>
          </a:xfrm>
          <a:prstGeom prst="rect">
            <a:avLst/>
          </a:prstGeom>
        </p:spPr>
      </p:pic>
      <p:pic>
        <p:nvPicPr>
          <p:cNvPr id="15" name="Image 14">
            <a:extLst>
              <a:ext uri="{FF2B5EF4-FFF2-40B4-BE49-F238E27FC236}">
                <a16:creationId xmlns:a16="http://schemas.microsoft.com/office/drawing/2014/main" id="{B55B34CC-1374-4902-7C1F-E8860CC64396}"/>
              </a:ext>
            </a:extLst>
          </p:cNvPr>
          <p:cNvPicPr>
            <a:picLocks noChangeAspect="1"/>
          </p:cNvPicPr>
          <p:nvPr/>
        </p:nvPicPr>
        <p:blipFill>
          <a:blip r:embed="rId3"/>
          <a:stretch>
            <a:fillRect/>
          </a:stretch>
        </p:blipFill>
        <p:spPr>
          <a:xfrm>
            <a:off x="466725" y="4767262"/>
            <a:ext cx="3486150" cy="1304925"/>
          </a:xfrm>
          <a:prstGeom prst="rect">
            <a:avLst/>
          </a:prstGeom>
        </p:spPr>
      </p:pic>
      <p:sp>
        <p:nvSpPr>
          <p:cNvPr id="16" name="Espace réservé du pied de page 7">
            <a:extLst>
              <a:ext uri="{FF2B5EF4-FFF2-40B4-BE49-F238E27FC236}">
                <a16:creationId xmlns:a16="http://schemas.microsoft.com/office/drawing/2014/main" id="{69D497E7-6110-E705-A01C-54A48FA873A9}"/>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406948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image 6">
            <a:extLst>
              <a:ext uri="{FF2B5EF4-FFF2-40B4-BE49-F238E27FC236}">
                <a16:creationId xmlns:a16="http://schemas.microsoft.com/office/drawing/2014/main" id="{25554A15-C7B9-435F-88E0-E4DC9ABD8A3E}"/>
              </a:ext>
            </a:extLst>
          </p:cNvPr>
          <p:cNvPicPr>
            <a:picLocks noGrp="1" noChangeAspect="1"/>
          </p:cNvPicPr>
          <p:nvPr>
            <p:ph type="pic" sz="quarter" idx="13"/>
          </p:nvPr>
        </p:nvPicPr>
        <p:blipFill>
          <a:blip r:embed="rId3"/>
          <a:srcRect/>
          <a:stretch/>
        </p:blipFill>
        <p:spPr>
          <a:xfrm>
            <a:off x="458724" y="457200"/>
            <a:ext cx="11274552" cy="5943600"/>
          </a:xfrm>
        </p:spPr>
      </p:pic>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3051112" y="3513220"/>
            <a:ext cx="8682164" cy="1828799"/>
          </a:xfrm>
        </p:spPr>
        <p:txBody>
          <a:bodyPr rtlCol="0" anchor="ctr"/>
          <a:lstStyle/>
          <a:p>
            <a:pPr rtl="0"/>
            <a:r>
              <a:rPr lang="fr-FR" dirty="0"/>
              <a:t>I. Les différents types de diabète</a:t>
            </a:r>
          </a:p>
        </p:txBody>
      </p:sp>
    </p:spTree>
    <p:extLst>
      <p:ext uri="{BB962C8B-B14F-4D97-AF65-F5344CB8AC3E}">
        <p14:creationId xmlns:p14="http://schemas.microsoft.com/office/powerpoint/2010/main" val="23937616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9. Gestion et prévention du pied diabétique</a:t>
            </a:r>
          </a:p>
        </p:txBody>
      </p:sp>
      <p:sp>
        <p:nvSpPr>
          <p:cNvPr id="4" name="Espace réservé du texte 3">
            <a:extLst>
              <a:ext uri="{FF2B5EF4-FFF2-40B4-BE49-F238E27FC236}">
                <a16:creationId xmlns:a16="http://schemas.microsoft.com/office/drawing/2014/main" id="{5CB0D9F0-8496-DB78-0B8B-17686DFE3896}"/>
              </a:ext>
            </a:extLst>
          </p:cNvPr>
          <p:cNvSpPr>
            <a:spLocks noGrp="1"/>
          </p:cNvSpPr>
          <p:nvPr>
            <p:ph type="body" sz="quarter" idx="14"/>
          </p:nvPr>
        </p:nvSpPr>
        <p:spPr>
          <a:xfrm>
            <a:off x="4353816" y="1423987"/>
            <a:ext cx="7287768" cy="4648199"/>
          </a:xfrm>
        </p:spPr>
        <p:txBody>
          <a:bodyPr/>
          <a:lstStyle/>
          <a:p>
            <a:r>
              <a:rPr lang="fr-FR" sz="2400" b="1" u="sng" dirty="0"/>
              <a:t>Comment éviter une récidive?</a:t>
            </a:r>
          </a:p>
          <a:p>
            <a:pPr marL="342900" indent="-342900">
              <a:buFont typeface="Arial" panose="020B0604020202020204" pitchFamily="34" charset="0"/>
              <a:buChar char="•"/>
            </a:pPr>
            <a:r>
              <a:rPr lang="fr-FR" sz="2400" dirty="0"/>
              <a:t>Nécessité de l’équilibre du diabète</a:t>
            </a:r>
          </a:p>
          <a:p>
            <a:pPr marL="342900" indent="-342900">
              <a:buFont typeface="Arial" panose="020B0604020202020204" pitchFamily="34" charset="0"/>
              <a:buChar char="•"/>
            </a:pPr>
            <a:r>
              <a:rPr lang="fr-FR" sz="2400" dirty="0"/>
              <a:t>Observance d’un chaussage adapté: faite par un podo-orthésiste, 1 paire / an remboursée, prescription initiale par un spécialiste puis renouvellement par le médecin traitant.</a:t>
            </a:r>
          </a:p>
          <a:p>
            <a:pPr marL="342900" indent="-342900">
              <a:buFont typeface="Arial" panose="020B0604020202020204" pitchFamily="34" charset="0"/>
              <a:buChar char="•"/>
            </a:pPr>
            <a:r>
              <a:rPr lang="fr-FR" sz="2400" dirty="0"/>
              <a:t>Examen annuel chez un pédicure pour évaluer</a:t>
            </a:r>
          </a:p>
        </p:txBody>
      </p:sp>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40</a:t>
            </a:fld>
            <a:endParaRPr lang="fr-FR" noProof="0"/>
          </a:p>
        </p:txBody>
      </p:sp>
      <p:pic>
        <p:nvPicPr>
          <p:cNvPr id="14" name="Image 13">
            <a:extLst>
              <a:ext uri="{FF2B5EF4-FFF2-40B4-BE49-F238E27FC236}">
                <a16:creationId xmlns:a16="http://schemas.microsoft.com/office/drawing/2014/main" id="{48B7C88F-5B63-BF37-731D-5CF43F5AAF05}"/>
              </a:ext>
            </a:extLst>
          </p:cNvPr>
          <p:cNvPicPr>
            <a:picLocks noChangeAspect="1"/>
          </p:cNvPicPr>
          <p:nvPr/>
        </p:nvPicPr>
        <p:blipFill>
          <a:blip r:embed="rId2"/>
          <a:stretch>
            <a:fillRect/>
          </a:stretch>
        </p:blipFill>
        <p:spPr>
          <a:xfrm>
            <a:off x="222996" y="1690688"/>
            <a:ext cx="3466796" cy="2533650"/>
          </a:xfrm>
          <a:prstGeom prst="rect">
            <a:avLst/>
          </a:prstGeom>
        </p:spPr>
      </p:pic>
      <p:pic>
        <p:nvPicPr>
          <p:cNvPr id="15" name="Image 14">
            <a:extLst>
              <a:ext uri="{FF2B5EF4-FFF2-40B4-BE49-F238E27FC236}">
                <a16:creationId xmlns:a16="http://schemas.microsoft.com/office/drawing/2014/main" id="{B55B34CC-1374-4902-7C1F-E8860CC64396}"/>
              </a:ext>
            </a:extLst>
          </p:cNvPr>
          <p:cNvPicPr>
            <a:picLocks noChangeAspect="1"/>
          </p:cNvPicPr>
          <p:nvPr/>
        </p:nvPicPr>
        <p:blipFill>
          <a:blip r:embed="rId3"/>
          <a:stretch>
            <a:fillRect/>
          </a:stretch>
        </p:blipFill>
        <p:spPr>
          <a:xfrm>
            <a:off x="466725" y="4767262"/>
            <a:ext cx="3486150" cy="1304925"/>
          </a:xfrm>
          <a:prstGeom prst="rect">
            <a:avLst/>
          </a:prstGeom>
        </p:spPr>
      </p:pic>
      <p:sp>
        <p:nvSpPr>
          <p:cNvPr id="3" name="Espace réservé du pied de page 7">
            <a:extLst>
              <a:ext uri="{FF2B5EF4-FFF2-40B4-BE49-F238E27FC236}">
                <a16:creationId xmlns:a16="http://schemas.microsoft.com/office/drawing/2014/main" id="{24EF0FC5-3950-E3BE-91D2-3E8706956FC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41133149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1F8A0660-F02E-F11B-A3A1-62C768622DE8}"/>
              </a:ext>
            </a:extLst>
          </p:cNvPr>
          <p:cNvSpPr>
            <a:spLocks noGrp="1"/>
          </p:cNvSpPr>
          <p:nvPr>
            <p:ph type="pic" sz="quarter" idx="13"/>
          </p:nvPr>
        </p:nvSpPr>
        <p:spPr/>
        <p:txBody>
          <a:bodyPr/>
          <a:lstStyle/>
          <a:p>
            <a:r>
              <a:rPr lang="fr-FR" dirty="0">
                <a:hlinkClick r:id="rId2"/>
              </a:rPr>
              <a:t>https://youtu.be/-JW_VJwo808</a:t>
            </a:r>
            <a:endParaRPr lang="fr-FR" dirty="0"/>
          </a:p>
        </p:txBody>
      </p:sp>
      <p:sp>
        <p:nvSpPr>
          <p:cNvPr id="3" name="Titre 2">
            <a:extLst>
              <a:ext uri="{FF2B5EF4-FFF2-40B4-BE49-F238E27FC236}">
                <a16:creationId xmlns:a16="http://schemas.microsoft.com/office/drawing/2014/main" id="{DAD947B4-B137-4960-D3D3-25A6B9CE2E1C}"/>
              </a:ext>
            </a:extLst>
          </p:cNvPr>
          <p:cNvSpPr>
            <a:spLocks noGrp="1"/>
          </p:cNvSpPr>
          <p:nvPr>
            <p:ph type="title"/>
          </p:nvPr>
        </p:nvSpPr>
        <p:spPr/>
        <p:txBody>
          <a:bodyPr/>
          <a:lstStyle/>
          <a:p>
            <a:r>
              <a:rPr lang="fr-FR" dirty="0"/>
              <a:t>Vidéo….</a:t>
            </a:r>
          </a:p>
        </p:txBody>
      </p:sp>
      <p:pic>
        <p:nvPicPr>
          <p:cNvPr id="5" name="Image 4">
            <a:extLst>
              <a:ext uri="{FF2B5EF4-FFF2-40B4-BE49-F238E27FC236}">
                <a16:creationId xmlns:a16="http://schemas.microsoft.com/office/drawing/2014/main" id="{3B187361-D354-5CDB-AD49-0E4BBA6677E9}"/>
              </a:ext>
            </a:extLst>
          </p:cNvPr>
          <p:cNvPicPr>
            <a:picLocks noChangeAspect="1"/>
          </p:cNvPicPr>
          <p:nvPr/>
        </p:nvPicPr>
        <p:blipFill>
          <a:blip r:embed="rId3"/>
          <a:stretch>
            <a:fillRect/>
          </a:stretch>
        </p:blipFill>
        <p:spPr>
          <a:xfrm>
            <a:off x="5743575" y="457200"/>
            <a:ext cx="5681662" cy="3375842"/>
          </a:xfrm>
          <a:prstGeom prst="rect">
            <a:avLst/>
          </a:prstGeom>
        </p:spPr>
      </p:pic>
    </p:spTree>
    <p:extLst>
      <p:ext uri="{BB962C8B-B14F-4D97-AF65-F5344CB8AC3E}">
        <p14:creationId xmlns:p14="http://schemas.microsoft.com/office/powerpoint/2010/main" val="27227769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image 6">
            <a:extLst>
              <a:ext uri="{FF2B5EF4-FFF2-40B4-BE49-F238E27FC236}">
                <a16:creationId xmlns:a16="http://schemas.microsoft.com/office/drawing/2014/main" id="{25554A15-C7B9-435F-88E0-E4DC9ABD8A3E}"/>
              </a:ext>
            </a:extLst>
          </p:cNvPr>
          <p:cNvPicPr>
            <a:picLocks noGrp="1" noChangeAspect="1"/>
          </p:cNvPicPr>
          <p:nvPr>
            <p:ph type="pic" sz="quarter" idx="13"/>
          </p:nvPr>
        </p:nvPicPr>
        <p:blipFill>
          <a:blip r:embed="rId3"/>
          <a:srcRect/>
          <a:stretch/>
        </p:blipFill>
        <p:spPr>
          <a:xfrm>
            <a:off x="458724" y="457200"/>
            <a:ext cx="11274552" cy="5943600"/>
          </a:xfrm>
        </p:spPr>
      </p:pic>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3051112" y="3513220"/>
            <a:ext cx="8682164" cy="1828799"/>
          </a:xfrm>
        </p:spPr>
        <p:txBody>
          <a:bodyPr rtlCol="0" anchor="ctr"/>
          <a:lstStyle/>
          <a:p>
            <a:pPr rtl="0"/>
            <a:r>
              <a:rPr lang="fr-FR" dirty="0"/>
              <a:t>III. Cas cliniques</a:t>
            </a:r>
          </a:p>
        </p:txBody>
      </p:sp>
    </p:spTree>
    <p:extLst>
      <p:ext uri="{BB962C8B-B14F-4D97-AF65-F5344CB8AC3E}">
        <p14:creationId xmlns:p14="http://schemas.microsoft.com/office/powerpoint/2010/main" val="1564468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1. Cas concret</a:t>
            </a:r>
          </a:p>
        </p:txBody>
      </p:sp>
      <p:sp>
        <p:nvSpPr>
          <p:cNvPr id="4" name="Espace réservé du texte 3">
            <a:extLst>
              <a:ext uri="{FF2B5EF4-FFF2-40B4-BE49-F238E27FC236}">
                <a16:creationId xmlns:a16="http://schemas.microsoft.com/office/drawing/2014/main" id="{5CB0D9F0-8496-DB78-0B8B-17686DFE3896}"/>
              </a:ext>
            </a:extLst>
          </p:cNvPr>
          <p:cNvSpPr>
            <a:spLocks noGrp="1"/>
          </p:cNvSpPr>
          <p:nvPr>
            <p:ph type="body" sz="quarter" idx="14"/>
          </p:nvPr>
        </p:nvSpPr>
        <p:spPr>
          <a:xfrm>
            <a:off x="914400" y="1423987"/>
            <a:ext cx="10727184" cy="4648199"/>
          </a:xfrm>
        </p:spPr>
        <p:txBody>
          <a:bodyPr/>
          <a:lstStyle/>
          <a:p>
            <a:endParaRPr lang="fr-FR" sz="2000" noProof="0" dirty="0"/>
          </a:p>
          <a:p>
            <a:r>
              <a:rPr lang="fr-FR" sz="2000" dirty="0"/>
              <a:t>Mme B, 84 ans, est admise pour nécrose de trois orteils du pied droit. Son diabète est très déséquilibré. Elle est actuellement traitée par ADO et par insuline (Lantus 28UI le soir). On peut noter dans ses ATCD, l’amputation mi-mollet de sa jambe gauche, conséquence de son  artérite.</a:t>
            </a:r>
          </a:p>
          <a:p>
            <a:r>
              <a:rPr lang="fr-FR" sz="2000" dirty="0"/>
              <a:t>Mme B. est très anxieuse. Son pied a été vu par le chirurgien qui vient de lui annoncer une autre amputation.</a:t>
            </a:r>
          </a:p>
          <a:p>
            <a:r>
              <a:rPr lang="fr-FR" sz="2000" dirty="0"/>
              <a:t>Elle a également eu une écho cœur ce jour. L’attente a été très longue et le personnel un peu brusque. Mme B. revient en pleurs.</a:t>
            </a:r>
          </a:p>
          <a:p>
            <a:r>
              <a:rPr lang="fr-FR" sz="2000" dirty="0"/>
              <a:t>À la tournée glycémique de 17h30, glycémie 5,40g/L</a:t>
            </a:r>
          </a:p>
        </p:txBody>
      </p:sp>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43</a:t>
            </a:fld>
            <a:endParaRPr lang="fr-FR" noProof="0"/>
          </a:p>
        </p:txBody>
      </p:sp>
      <p:sp>
        <p:nvSpPr>
          <p:cNvPr id="3" name="Espace réservé du pied de page 7">
            <a:extLst>
              <a:ext uri="{FF2B5EF4-FFF2-40B4-BE49-F238E27FC236}">
                <a16:creationId xmlns:a16="http://schemas.microsoft.com/office/drawing/2014/main" id="{24EF0FC5-3950-E3BE-91D2-3E8706956FC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41189423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1. Cas concret</a:t>
            </a:r>
          </a:p>
        </p:txBody>
      </p:sp>
      <p:pic>
        <p:nvPicPr>
          <p:cNvPr id="6" name="Image 5">
            <a:extLst>
              <a:ext uri="{FF2B5EF4-FFF2-40B4-BE49-F238E27FC236}">
                <a16:creationId xmlns:a16="http://schemas.microsoft.com/office/drawing/2014/main" id="{A4F1883B-BCB4-82F6-2E83-C92CA8688BCC}"/>
              </a:ext>
            </a:extLst>
          </p:cNvPr>
          <p:cNvPicPr>
            <a:picLocks noChangeAspect="1"/>
          </p:cNvPicPr>
          <p:nvPr/>
        </p:nvPicPr>
        <p:blipFill>
          <a:blip r:embed="rId2"/>
          <a:stretch>
            <a:fillRect/>
          </a:stretch>
        </p:blipFill>
        <p:spPr>
          <a:xfrm>
            <a:off x="2404578" y="1579045"/>
            <a:ext cx="6773243" cy="4493141"/>
          </a:xfrm>
          <a:prstGeom prst="rect">
            <a:avLst/>
          </a:prstGeom>
        </p:spPr>
      </p:pic>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44</a:t>
            </a:fld>
            <a:endParaRPr lang="fr-FR" noProof="0"/>
          </a:p>
        </p:txBody>
      </p:sp>
      <p:sp>
        <p:nvSpPr>
          <p:cNvPr id="3" name="Espace réservé du pied de page 7">
            <a:extLst>
              <a:ext uri="{FF2B5EF4-FFF2-40B4-BE49-F238E27FC236}">
                <a16:creationId xmlns:a16="http://schemas.microsoft.com/office/drawing/2014/main" id="{24EF0FC5-3950-E3BE-91D2-3E8706956FC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Tree>
    <p:extLst>
      <p:ext uri="{BB962C8B-B14F-4D97-AF65-F5344CB8AC3E}">
        <p14:creationId xmlns:p14="http://schemas.microsoft.com/office/powerpoint/2010/main" val="3481007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1. Cas concret</a:t>
            </a:r>
          </a:p>
        </p:txBody>
      </p:sp>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45</a:t>
            </a:fld>
            <a:endParaRPr lang="fr-FR" noProof="0"/>
          </a:p>
        </p:txBody>
      </p:sp>
      <p:sp>
        <p:nvSpPr>
          <p:cNvPr id="3" name="Espace réservé du pied de page 7">
            <a:extLst>
              <a:ext uri="{FF2B5EF4-FFF2-40B4-BE49-F238E27FC236}">
                <a16:creationId xmlns:a16="http://schemas.microsoft.com/office/drawing/2014/main" id="{24EF0FC5-3950-E3BE-91D2-3E8706956FC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pic>
        <p:nvPicPr>
          <p:cNvPr id="8" name="Image 7">
            <a:extLst>
              <a:ext uri="{FF2B5EF4-FFF2-40B4-BE49-F238E27FC236}">
                <a16:creationId xmlns:a16="http://schemas.microsoft.com/office/drawing/2014/main" id="{FF592230-9A23-26E5-E0E9-95A98BAF9C31}"/>
              </a:ext>
            </a:extLst>
          </p:cNvPr>
          <p:cNvPicPr>
            <a:picLocks noChangeAspect="1"/>
          </p:cNvPicPr>
          <p:nvPr/>
        </p:nvPicPr>
        <p:blipFill>
          <a:blip r:embed="rId2"/>
          <a:stretch>
            <a:fillRect/>
          </a:stretch>
        </p:blipFill>
        <p:spPr>
          <a:xfrm>
            <a:off x="1313273" y="2176163"/>
            <a:ext cx="9565453" cy="2505673"/>
          </a:xfrm>
          <a:prstGeom prst="rect">
            <a:avLst/>
          </a:prstGeom>
        </p:spPr>
      </p:pic>
    </p:spTree>
    <p:extLst>
      <p:ext uri="{BB962C8B-B14F-4D97-AF65-F5344CB8AC3E}">
        <p14:creationId xmlns:p14="http://schemas.microsoft.com/office/powerpoint/2010/main" val="35164339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1. Cas concret</a:t>
            </a:r>
          </a:p>
        </p:txBody>
      </p:sp>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46</a:t>
            </a:fld>
            <a:endParaRPr lang="fr-FR" noProof="0"/>
          </a:p>
        </p:txBody>
      </p:sp>
      <p:sp>
        <p:nvSpPr>
          <p:cNvPr id="3" name="Espace réservé du pied de page 7">
            <a:extLst>
              <a:ext uri="{FF2B5EF4-FFF2-40B4-BE49-F238E27FC236}">
                <a16:creationId xmlns:a16="http://schemas.microsoft.com/office/drawing/2014/main" id="{24EF0FC5-3950-E3BE-91D2-3E8706956FC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4" name="Espace réservé du contenu 2">
            <a:extLst>
              <a:ext uri="{FF2B5EF4-FFF2-40B4-BE49-F238E27FC236}">
                <a16:creationId xmlns:a16="http://schemas.microsoft.com/office/drawing/2014/main" id="{E2F7F0BB-BD04-3961-FC8B-3E507B5BF37F}"/>
              </a:ext>
            </a:extLst>
          </p:cNvPr>
          <p:cNvSpPr>
            <a:spLocks noGrp="1"/>
          </p:cNvSpPr>
          <p:nvPr/>
        </p:nvSpPr>
        <p:spPr>
          <a:xfrm>
            <a:off x="1390207" y="1690688"/>
            <a:ext cx="8825659" cy="43659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fr-FR" b="1" i="1" u="sng" dirty="0"/>
              <a:t>Au moment de la toilette :</a:t>
            </a:r>
          </a:p>
          <a:p>
            <a:r>
              <a:rPr lang="fr-FR" dirty="0"/>
              <a:t> </a:t>
            </a:r>
            <a:r>
              <a:rPr lang="fr-FR" b="1" dirty="0"/>
              <a:t>Laver</a:t>
            </a:r>
            <a:r>
              <a:rPr lang="fr-FR" dirty="0"/>
              <a:t> et </a:t>
            </a:r>
            <a:r>
              <a:rPr lang="fr-FR" b="1" dirty="0"/>
              <a:t>examiner</a:t>
            </a:r>
            <a:r>
              <a:rPr lang="fr-FR" dirty="0"/>
              <a:t> les pieds chaque jour. Donner un miroir à une personne qui le fait seule.</a:t>
            </a:r>
          </a:p>
          <a:p>
            <a:r>
              <a:rPr lang="fr-FR" dirty="0"/>
              <a:t>Utilisez de l’</a:t>
            </a:r>
            <a:r>
              <a:rPr lang="fr-FR" b="1" dirty="0"/>
              <a:t>eau tiède </a:t>
            </a:r>
            <a:r>
              <a:rPr lang="fr-FR" dirty="0"/>
              <a:t>et un </a:t>
            </a:r>
            <a:r>
              <a:rPr lang="fr-FR" b="1" dirty="0"/>
              <a:t>savon doux</a:t>
            </a:r>
            <a:r>
              <a:rPr lang="fr-FR" dirty="0"/>
              <a:t> (type Marseille).</a:t>
            </a:r>
          </a:p>
          <a:p>
            <a:r>
              <a:rPr lang="fr-FR" dirty="0"/>
              <a:t>Eviter les bains de pieds prolongés, maximum 5mn.</a:t>
            </a:r>
          </a:p>
          <a:p>
            <a:r>
              <a:rPr lang="fr-FR" dirty="0"/>
              <a:t>Utilisez un gant non agressif pour la peau.</a:t>
            </a:r>
          </a:p>
          <a:p>
            <a:r>
              <a:rPr lang="fr-FR" b="1" dirty="0"/>
              <a:t>Séchez</a:t>
            </a:r>
            <a:r>
              <a:rPr lang="fr-FR" dirty="0"/>
              <a:t> les pieds soigneusement très doucement. N’oubliez pas les espaces interdigitaux avec une serviette propre ou une compresse</a:t>
            </a:r>
          </a:p>
          <a:p>
            <a:r>
              <a:rPr lang="fr-FR" b="1" dirty="0"/>
              <a:t>(Couper et limer</a:t>
            </a:r>
            <a:r>
              <a:rPr lang="fr-FR" dirty="0"/>
              <a:t> les ongles au carré, les laisser un peu longs. Utiliser une pierre ponce pour les hyperkératoses, à faire dans l’eau).</a:t>
            </a:r>
          </a:p>
          <a:p>
            <a:r>
              <a:rPr lang="fr-FR" b="1" dirty="0"/>
              <a:t>Masser</a:t>
            </a:r>
            <a:r>
              <a:rPr lang="fr-FR" dirty="0"/>
              <a:t> les talons pour éviter les fissures. Mettez de la </a:t>
            </a:r>
            <a:r>
              <a:rPr lang="fr-FR" b="1" dirty="0"/>
              <a:t>crème hydratante </a:t>
            </a:r>
            <a:r>
              <a:rPr lang="fr-FR" dirty="0"/>
              <a:t>afin de conserver le taux d’hydratation et de maintenir la souplesse mais pas entre les orteils car la peau deviendrait trop moite.</a:t>
            </a:r>
          </a:p>
          <a:p>
            <a:endParaRPr lang="fr-FR" dirty="0"/>
          </a:p>
        </p:txBody>
      </p:sp>
    </p:spTree>
    <p:extLst>
      <p:ext uri="{BB962C8B-B14F-4D97-AF65-F5344CB8AC3E}">
        <p14:creationId xmlns:p14="http://schemas.microsoft.com/office/powerpoint/2010/main" val="41557086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1. Cas concret</a:t>
            </a:r>
          </a:p>
        </p:txBody>
      </p:sp>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47</a:t>
            </a:fld>
            <a:endParaRPr lang="fr-FR" noProof="0"/>
          </a:p>
        </p:txBody>
      </p:sp>
      <p:sp>
        <p:nvSpPr>
          <p:cNvPr id="3" name="Espace réservé du pied de page 7">
            <a:extLst>
              <a:ext uri="{FF2B5EF4-FFF2-40B4-BE49-F238E27FC236}">
                <a16:creationId xmlns:a16="http://schemas.microsoft.com/office/drawing/2014/main" id="{24EF0FC5-3950-E3BE-91D2-3E8706956FC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6" name="Espace réservé du contenu 2">
            <a:extLst>
              <a:ext uri="{FF2B5EF4-FFF2-40B4-BE49-F238E27FC236}">
                <a16:creationId xmlns:a16="http://schemas.microsoft.com/office/drawing/2014/main" id="{6867B65A-AD9D-FF44-13A0-35FC6F5330CC}"/>
              </a:ext>
            </a:extLst>
          </p:cNvPr>
          <p:cNvSpPr>
            <a:spLocks noGrp="1"/>
          </p:cNvSpPr>
          <p:nvPr/>
        </p:nvSpPr>
        <p:spPr>
          <a:xfrm>
            <a:off x="1056444" y="1720850"/>
            <a:ext cx="9452386" cy="40230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fr-FR" dirty="0"/>
              <a:t>Des chaussures qui respectent l’anatomie du pied, Souples, fermées et légères. Achetées en fin de journée. </a:t>
            </a:r>
            <a:r>
              <a:rPr lang="fr-FR" b="1" dirty="0"/>
              <a:t>Vérifier l’intérieur des chaussures avant de les enfiler !</a:t>
            </a:r>
          </a:p>
          <a:p>
            <a:r>
              <a:rPr lang="fr-FR" dirty="0"/>
              <a:t> Avec des chaussettes adaptées (coton ou laine, absorbantes et anti-transpirantes, attention aux coutures et à l’élastique). </a:t>
            </a:r>
            <a:r>
              <a:rPr lang="fr-FR" b="1" dirty="0"/>
              <a:t>Les changer tous les jours !</a:t>
            </a:r>
          </a:p>
          <a:p>
            <a:pPr lvl="0"/>
            <a:r>
              <a:rPr lang="fr-FR" u="sng" dirty="0"/>
              <a:t>Un bon état nutritionnel </a:t>
            </a:r>
            <a:r>
              <a:rPr lang="fr-FR" dirty="0"/>
              <a:t>est indispensable pour la cicatrisation</a:t>
            </a:r>
          </a:p>
          <a:p>
            <a:pPr lvl="0"/>
            <a:r>
              <a:rPr lang="fr-FR" u="sng" dirty="0"/>
              <a:t>Pratique de la marche </a:t>
            </a:r>
            <a:r>
              <a:rPr lang="fr-FR" dirty="0"/>
              <a:t>pour améliorer la circulation du sang, port de chaussures, bas et chaussettes adéquats en faisant attention à ne pas se blesser. Ne pas marcher pieds nus, présences de lésions même mineures : </a:t>
            </a:r>
            <a:r>
              <a:rPr lang="fr-FR" b="1" dirty="0"/>
              <a:t>activité physique régulière !!!</a:t>
            </a:r>
          </a:p>
          <a:p>
            <a:endParaRPr lang="fr-FR" dirty="0"/>
          </a:p>
        </p:txBody>
      </p:sp>
      <p:sp>
        <p:nvSpPr>
          <p:cNvPr id="8" name="Espace réservé du contenu 2">
            <a:extLst>
              <a:ext uri="{FF2B5EF4-FFF2-40B4-BE49-F238E27FC236}">
                <a16:creationId xmlns:a16="http://schemas.microsoft.com/office/drawing/2014/main" id="{A1C5DDAB-7FFF-D4DE-15A8-77A370888423}"/>
              </a:ext>
            </a:extLst>
          </p:cNvPr>
          <p:cNvSpPr>
            <a:spLocks noGrp="1"/>
          </p:cNvSpPr>
          <p:nvPr/>
        </p:nvSpPr>
        <p:spPr>
          <a:xfrm>
            <a:off x="1056444" y="464820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fr-FR" dirty="0"/>
              <a:t>A la moindre plaie, consulter immédiatement un médecin</a:t>
            </a:r>
          </a:p>
          <a:p>
            <a:r>
              <a:rPr lang="fr-FR" dirty="0"/>
              <a:t>Pour prendre en charge rapidement l’infection</a:t>
            </a:r>
          </a:p>
          <a:p>
            <a:r>
              <a:rPr lang="fr-FR" b="1" dirty="0"/>
              <a:t>Attention : la consommation de tabac retarde la cicatrisation</a:t>
            </a:r>
          </a:p>
        </p:txBody>
      </p:sp>
    </p:spTree>
    <p:extLst>
      <p:ext uri="{BB962C8B-B14F-4D97-AF65-F5344CB8AC3E}">
        <p14:creationId xmlns:p14="http://schemas.microsoft.com/office/powerpoint/2010/main" val="6917953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2. Cas concret</a:t>
            </a:r>
          </a:p>
        </p:txBody>
      </p:sp>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48</a:t>
            </a:fld>
            <a:endParaRPr lang="fr-FR" noProof="0"/>
          </a:p>
        </p:txBody>
      </p:sp>
      <p:sp>
        <p:nvSpPr>
          <p:cNvPr id="3" name="Espace réservé du pied de page 7">
            <a:extLst>
              <a:ext uri="{FF2B5EF4-FFF2-40B4-BE49-F238E27FC236}">
                <a16:creationId xmlns:a16="http://schemas.microsoft.com/office/drawing/2014/main" id="{24EF0FC5-3950-E3BE-91D2-3E8706956FC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4" name="Espace réservé du contenu 2">
            <a:extLst>
              <a:ext uri="{FF2B5EF4-FFF2-40B4-BE49-F238E27FC236}">
                <a16:creationId xmlns:a16="http://schemas.microsoft.com/office/drawing/2014/main" id="{60310006-A760-CE50-3AC0-99E000A233E4}"/>
              </a:ext>
            </a:extLst>
          </p:cNvPr>
          <p:cNvSpPr>
            <a:spLocks noGrp="1"/>
          </p:cNvSpPr>
          <p:nvPr/>
        </p:nvSpPr>
        <p:spPr>
          <a:xfrm>
            <a:off x="1683170" y="1720850"/>
            <a:ext cx="8825659" cy="341630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fr-FR" dirty="0"/>
              <a:t>Mme A., 58 ans, est hospitalisée pour rectorragies. Elle est mariée et a 3 enfants. Elle pèse 80 kg pour 1,65 m (IMC = 29,41)</a:t>
            </a:r>
          </a:p>
          <a:p>
            <a:r>
              <a:rPr lang="fr-FR" dirty="0"/>
              <a:t>Dans ses ATCD, on peut noter une HTA traitée, et un syndrome dépressif suite au décès de son père, il y a quelques années, d’une crise cardiaque. Celui-ci était diabétique depuis de nombreuses années.</a:t>
            </a:r>
          </a:p>
          <a:p>
            <a:r>
              <a:rPr lang="fr-FR" dirty="0"/>
              <a:t>Au bilan sanguin d’admission, on découvre un DT2. Le médecin du service le lui annonce. Mme A. reste silencieuse un long moment puis dit : « je ne mange jamais sucré de toute manière, je ne peux pas être diabétique et je me sens très bien, je n’ai aucun symptôme. Non, vraiment c’est impossible!!! »</a:t>
            </a:r>
          </a:p>
          <a:p>
            <a:endParaRPr lang="fr-FR" dirty="0"/>
          </a:p>
        </p:txBody>
      </p:sp>
    </p:spTree>
    <p:extLst>
      <p:ext uri="{BB962C8B-B14F-4D97-AF65-F5344CB8AC3E}">
        <p14:creationId xmlns:p14="http://schemas.microsoft.com/office/powerpoint/2010/main" val="2450108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AC617F-DADE-4A74-0C54-6C4EDF016AC6}"/>
              </a:ext>
            </a:extLst>
          </p:cNvPr>
          <p:cNvSpPr>
            <a:spLocks noGrp="1"/>
          </p:cNvSpPr>
          <p:nvPr>
            <p:ph type="title"/>
          </p:nvPr>
        </p:nvSpPr>
        <p:spPr>
          <a:xfrm>
            <a:off x="550416" y="365125"/>
            <a:ext cx="10318752" cy="1325563"/>
          </a:xfrm>
        </p:spPr>
        <p:txBody>
          <a:bodyPr/>
          <a:lstStyle/>
          <a:p>
            <a:r>
              <a:rPr lang="fr-FR" dirty="0"/>
              <a:t>2. Cas concret</a:t>
            </a:r>
          </a:p>
        </p:txBody>
      </p:sp>
      <p:sp>
        <p:nvSpPr>
          <p:cNvPr id="5" name="Espace réservé de la date 4">
            <a:extLst>
              <a:ext uri="{FF2B5EF4-FFF2-40B4-BE49-F238E27FC236}">
                <a16:creationId xmlns:a16="http://schemas.microsoft.com/office/drawing/2014/main" id="{869B7954-44E5-6D90-2601-00573C208617}"/>
              </a:ext>
            </a:extLst>
          </p:cNvPr>
          <p:cNvSpPr>
            <a:spLocks noGrp="1"/>
          </p:cNvSpPr>
          <p:nvPr>
            <p:ph type="dt" sz="half" idx="10"/>
          </p:nvPr>
        </p:nvSpPr>
        <p:spPr/>
        <p:txBody>
          <a:bodyPr/>
          <a:lstStyle/>
          <a:p>
            <a:pPr rtl="0"/>
            <a:r>
              <a:rPr lang="fr-FR" noProof="0"/>
              <a:t>2024</a:t>
            </a:r>
            <a:endParaRPr lang="fr-FR" noProof="0" dirty="0"/>
          </a:p>
        </p:txBody>
      </p:sp>
      <p:sp>
        <p:nvSpPr>
          <p:cNvPr id="7" name="Espace réservé du numéro de diapositive 6">
            <a:extLst>
              <a:ext uri="{FF2B5EF4-FFF2-40B4-BE49-F238E27FC236}">
                <a16:creationId xmlns:a16="http://schemas.microsoft.com/office/drawing/2014/main" id="{D59807D9-575E-F7F6-DE38-8B441A7982A3}"/>
              </a:ext>
            </a:extLst>
          </p:cNvPr>
          <p:cNvSpPr>
            <a:spLocks noGrp="1"/>
          </p:cNvSpPr>
          <p:nvPr>
            <p:ph type="sldNum" sz="quarter" idx="12"/>
          </p:nvPr>
        </p:nvSpPr>
        <p:spPr/>
        <p:txBody>
          <a:bodyPr/>
          <a:lstStyle/>
          <a:p>
            <a:pPr rtl="0"/>
            <a:fld id="{B5CEABB6-07DC-46E8-9B57-56EC44A396E5}" type="slidenum">
              <a:rPr lang="fr-FR" noProof="0" smtClean="0"/>
              <a:t>49</a:t>
            </a:fld>
            <a:endParaRPr lang="fr-FR" noProof="0"/>
          </a:p>
        </p:txBody>
      </p:sp>
      <p:sp>
        <p:nvSpPr>
          <p:cNvPr id="3" name="Espace réservé du pied de page 7">
            <a:extLst>
              <a:ext uri="{FF2B5EF4-FFF2-40B4-BE49-F238E27FC236}">
                <a16:creationId xmlns:a16="http://schemas.microsoft.com/office/drawing/2014/main" id="{24EF0FC5-3950-E3BE-91D2-3E8706956FC3}"/>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6" name="Espace réservé du contenu 2">
            <a:extLst>
              <a:ext uri="{FF2B5EF4-FFF2-40B4-BE49-F238E27FC236}">
                <a16:creationId xmlns:a16="http://schemas.microsoft.com/office/drawing/2014/main" id="{E668099D-F7E8-B416-2764-6FC03441D83B}"/>
              </a:ext>
            </a:extLst>
          </p:cNvPr>
          <p:cNvSpPr txBox="1">
            <a:spLocks/>
          </p:cNvSpPr>
          <p:nvPr/>
        </p:nvSpPr>
        <p:spPr>
          <a:xfrm>
            <a:off x="1067764" y="2008697"/>
            <a:ext cx="8825659" cy="34163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000" dirty="0"/>
              <a:t>Mme A. est dans le Déni ! </a:t>
            </a:r>
            <a:r>
              <a:rPr lang="fr-FR" sz="2000" dirty="0">
                <a:sym typeface="Wingdings" panose="05000000000000000000" pitchFamily="2" charset="2"/>
              </a:rPr>
              <a:t> phases de deuil !!</a:t>
            </a:r>
          </a:p>
          <a:p>
            <a:r>
              <a:rPr lang="fr-FR" sz="2000" dirty="0">
                <a:sym typeface="Wingdings" panose="05000000000000000000" pitchFamily="2" charset="2"/>
              </a:rPr>
              <a:t>Diabète = maladie chronique = traitement = contraintes = complications</a:t>
            </a:r>
          </a:p>
          <a:p>
            <a:r>
              <a:rPr lang="fr-FR" sz="2000" dirty="0">
                <a:sym typeface="Wingdings" panose="05000000000000000000" pitchFamily="2" charset="2"/>
              </a:rPr>
              <a:t>écouter la patiente, la faire verbaliser ses craintes, ses doutes, ses peurs. La rassurer. La soutenir pour l’aider à aller de l’avant, vers l’acceptation et la reconstruction. L’orienter vers une psychologue si besoin</a:t>
            </a:r>
          </a:p>
          <a:p>
            <a:r>
              <a:rPr lang="fr-FR" sz="2000" dirty="0">
                <a:sym typeface="Wingdings" panose="05000000000000000000" pitchFamily="2" charset="2"/>
              </a:rPr>
              <a:t>Bilan (identique à un déséquilibre du diabète) avec : glycémies capillaires, BU et </a:t>
            </a:r>
            <a:r>
              <a:rPr lang="fr-FR" sz="2000" dirty="0" err="1">
                <a:sym typeface="Wingdings" panose="05000000000000000000" pitchFamily="2" charset="2"/>
              </a:rPr>
              <a:t>microalmuminurie</a:t>
            </a:r>
            <a:r>
              <a:rPr lang="fr-FR" sz="2000" dirty="0">
                <a:sym typeface="Wingdings" panose="05000000000000000000" pitchFamily="2" charset="2"/>
              </a:rPr>
              <a:t>, bilan lipidique et HbA1C, FO, écho cœur, consultations </a:t>
            </a:r>
            <a:r>
              <a:rPr lang="fr-FR" sz="2000" dirty="0" err="1">
                <a:sym typeface="Wingdings" panose="05000000000000000000" pitchFamily="2" charset="2"/>
              </a:rPr>
              <a:t>dièt</a:t>
            </a:r>
            <a:r>
              <a:rPr lang="fr-FR" sz="2000" dirty="0">
                <a:sym typeface="Wingdings" panose="05000000000000000000" pitchFamily="2" charset="2"/>
              </a:rPr>
              <a:t>, surveillance TA, poids, état cutané</a:t>
            </a:r>
          </a:p>
          <a:p>
            <a:r>
              <a:rPr lang="fr-FR" sz="2000" dirty="0">
                <a:sym typeface="Wingdings" panose="05000000000000000000" pitchFamily="2" charset="2"/>
              </a:rPr>
              <a:t>ETP ++ : apprendre à Mme A. à vivre AVEC son diabète. Donner une carte de diabétique, lui apprendre les signes de l’hyper et de l’hypoglycémie…</a:t>
            </a:r>
          </a:p>
          <a:p>
            <a:endParaRPr lang="fr-FR" dirty="0"/>
          </a:p>
        </p:txBody>
      </p:sp>
    </p:spTree>
    <p:extLst>
      <p:ext uri="{BB962C8B-B14F-4D97-AF65-F5344CB8AC3E}">
        <p14:creationId xmlns:p14="http://schemas.microsoft.com/office/powerpoint/2010/main" val="3897997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3ED004-8056-58D5-64AF-170C1F83A8CD}"/>
              </a:ext>
            </a:extLst>
          </p:cNvPr>
          <p:cNvSpPr>
            <a:spLocks noGrp="1"/>
          </p:cNvSpPr>
          <p:nvPr>
            <p:ph type="title"/>
          </p:nvPr>
        </p:nvSpPr>
        <p:spPr>
          <a:xfrm>
            <a:off x="838200" y="774033"/>
            <a:ext cx="10315575" cy="1325563"/>
          </a:xfrm>
        </p:spPr>
        <p:txBody>
          <a:bodyPr/>
          <a:lstStyle/>
          <a:p>
            <a:pPr algn="ctr"/>
            <a:r>
              <a:rPr lang="fr-FR" dirty="0"/>
              <a:t>Une histoire de clé et de serrure…</a:t>
            </a:r>
          </a:p>
        </p:txBody>
      </p:sp>
      <p:sp>
        <p:nvSpPr>
          <p:cNvPr id="5" name="Espace réservé de la date 4">
            <a:extLst>
              <a:ext uri="{FF2B5EF4-FFF2-40B4-BE49-F238E27FC236}">
                <a16:creationId xmlns:a16="http://schemas.microsoft.com/office/drawing/2014/main" id="{8E01C8BB-52A6-D534-6D1F-EC0C19F245CC}"/>
              </a:ext>
            </a:extLst>
          </p:cNvPr>
          <p:cNvSpPr>
            <a:spLocks noGrp="1"/>
          </p:cNvSpPr>
          <p:nvPr>
            <p:ph type="dt" sz="half" idx="10"/>
          </p:nvPr>
        </p:nvSpPr>
        <p:spPr/>
        <p:txBody>
          <a:bodyPr/>
          <a:lstStyle/>
          <a:p>
            <a:pPr rtl="0"/>
            <a:r>
              <a:rPr lang="fr-FR" noProof="0"/>
              <a:t>2024</a:t>
            </a:r>
          </a:p>
        </p:txBody>
      </p:sp>
      <p:sp>
        <p:nvSpPr>
          <p:cNvPr id="6" name="Espace réservé du pied de page 5">
            <a:extLst>
              <a:ext uri="{FF2B5EF4-FFF2-40B4-BE49-F238E27FC236}">
                <a16:creationId xmlns:a16="http://schemas.microsoft.com/office/drawing/2014/main" id="{ECD48399-831B-CD15-1F6E-F2059E24E853}"/>
              </a:ext>
            </a:extLst>
          </p:cNvPr>
          <p:cNvSpPr>
            <a:spLocks noGrp="1"/>
          </p:cNvSpPr>
          <p:nvPr>
            <p:ph type="ftr" sz="quarter" idx="11"/>
          </p:nvPr>
        </p:nvSpPr>
        <p:spPr/>
        <p:txBody>
          <a:bodyPr/>
          <a:lstStyle/>
          <a:p>
            <a:pPr rtl="0"/>
            <a:r>
              <a:rPr lang="fr-FR" noProof="0"/>
              <a:t>Soins infirmiers aux patients diabétiques</a:t>
            </a:r>
          </a:p>
        </p:txBody>
      </p:sp>
      <p:sp>
        <p:nvSpPr>
          <p:cNvPr id="7" name="Espace réservé du numéro de diapositive 6">
            <a:extLst>
              <a:ext uri="{FF2B5EF4-FFF2-40B4-BE49-F238E27FC236}">
                <a16:creationId xmlns:a16="http://schemas.microsoft.com/office/drawing/2014/main" id="{6468368B-29DC-43B2-17CE-25A5548E78CF}"/>
              </a:ext>
            </a:extLst>
          </p:cNvPr>
          <p:cNvSpPr>
            <a:spLocks noGrp="1"/>
          </p:cNvSpPr>
          <p:nvPr>
            <p:ph type="sldNum" sz="quarter" idx="12"/>
          </p:nvPr>
        </p:nvSpPr>
        <p:spPr/>
        <p:txBody>
          <a:bodyPr/>
          <a:lstStyle/>
          <a:p>
            <a:pPr rtl="0"/>
            <a:fld id="{B5CEABB6-07DC-46E8-9B57-56EC44A396E5}" type="slidenum">
              <a:rPr lang="fr-FR" noProof="0" smtClean="0"/>
              <a:t>5</a:t>
            </a:fld>
            <a:endParaRPr lang="fr-FR" noProof="0"/>
          </a:p>
        </p:txBody>
      </p:sp>
      <p:pic>
        <p:nvPicPr>
          <p:cNvPr id="11" name="Image 10">
            <a:extLst>
              <a:ext uri="{FF2B5EF4-FFF2-40B4-BE49-F238E27FC236}">
                <a16:creationId xmlns:a16="http://schemas.microsoft.com/office/drawing/2014/main" id="{4BCB99EF-2D8C-4B23-D8E5-B50138E74D19}"/>
              </a:ext>
            </a:extLst>
          </p:cNvPr>
          <p:cNvPicPr>
            <a:picLocks noChangeAspect="1"/>
          </p:cNvPicPr>
          <p:nvPr/>
        </p:nvPicPr>
        <p:blipFill>
          <a:blip r:embed="rId2"/>
          <a:stretch>
            <a:fillRect/>
          </a:stretch>
        </p:blipFill>
        <p:spPr>
          <a:xfrm>
            <a:off x="3076127" y="2888452"/>
            <a:ext cx="5656541" cy="2470023"/>
          </a:xfrm>
          <a:prstGeom prst="rect">
            <a:avLst/>
          </a:prstGeom>
        </p:spPr>
      </p:pic>
    </p:spTree>
    <p:extLst>
      <p:ext uri="{BB962C8B-B14F-4D97-AF65-F5344CB8AC3E}">
        <p14:creationId xmlns:p14="http://schemas.microsoft.com/office/powerpoint/2010/main" val="5179311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image 6">
            <a:extLst>
              <a:ext uri="{FF2B5EF4-FFF2-40B4-BE49-F238E27FC236}">
                <a16:creationId xmlns:a16="http://schemas.microsoft.com/office/drawing/2014/main" id="{25554A15-C7B9-435F-88E0-E4DC9ABD8A3E}"/>
              </a:ext>
            </a:extLst>
          </p:cNvPr>
          <p:cNvPicPr>
            <a:picLocks noGrp="1" noChangeAspect="1"/>
          </p:cNvPicPr>
          <p:nvPr>
            <p:ph type="pic" sz="quarter" idx="13"/>
          </p:nvPr>
        </p:nvPicPr>
        <p:blipFill>
          <a:blip r:embed="rId3"/>
          <a:srcRect/>
          <a:stretch/>
        </p:blipFill>
        <p:spPr>
          <a:xfrm>
            <a:off x="458724" y="457200"/>
            <a:ext cx="11274552" cy="5943600"/>
          </a:xfrm>
        </p:spPr>
      </p:pic>
      <p:sp>
        <p:nvSpPr>
          <p:cNvPr id="22" name="Titre 21">
            <a:extLst>
              <a:ext uri="{FF2B5EF4-FFF2-40B4-BE49-F238E27FC236}">
                <a16:creationId xmlns:a16="http://schemas.microsoft.com/office/drawing/2014/main" id="{719C4229-5B22-4A67-9422-76E6BAAD74D3}"/>
              </a:ext>
            </a:extLst>
          </p:cNvPr>
          <p:cNvSpPr>
            <a:spLocks noGrp="1"/>
          </p:cNvSpPr>
          <p:nvPr>
            <p:ph type="title"/>
          </p:nvPr>
        </p:nvSpPr>
        <p:spPr>
          <a:xfrm>
            <a:off x="3051112" y="3513220"/>
            <a:ext cx="8682164" cy="1828799"/>
          </a:xfrm>
        </p:spPr>
        <p:txBody>
          <a:bodyPr rtlCol="0" anchor="ctr"/>
          <a:lstStyle/>
          <a:p>
            <a:pPr rtl="0"/>
            <a:r>
              <a:rPr lang="fr-FR" dirty="0"/>
              <a:t>IV. Conclusion</a:t>
            </a:r>
          </a:p>
        </p:txBody>
      </p:sp>
    </p:spTree>
    <p:extLst>
      <p:ext uri="{BB962C8B-B14F-4D97-AF65-F5344CB8AC3E}">
        <p14:creationId xmlns:p14="http://schemas.microsoft.com/office/powerpoint/2010/main" val="40564686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descr="Une image contenant texte, tableau blanc, Rectangle, affiche&#10;&#10;Description générée automatiquement">
            <a:extLst>
              <a:ext uri="{FF2B5EF4-FFF2-40B4-BE49-F238E27FC236}">
                <a16:creationId xmlns:a16="http://schemas.microsoft.com/office/drawing/2014/main" id="{3EBEE779-2E59-4919-07CD-529E164A4DB3}"/>
              </a:ext>
            </a:extLst>
          </p:cNvPr>
          <p:cNvPicPr>
            <a:picLocks noChangeAspect="1"/>
          </p:cNvPicPr>
          <p:nvPr/>
        </p:nvPicPr>
        <p:blipFill rotWithShape="1">
          <a:blip r:embed="rId2"/>
          <a:srcRect l="525" t="8334" r="35866" b="22917"/>
          <a:stretch/>
        </p:blipFill>
        <p:spPr>
          <a:xfrm rot="16200000">
            <a:off x="2566200" y="-1580354"/>
            <a:ext cx="6457951" cy="9866307"/>
          </a:xfrm>
          <a:prstGeom prst="rect">
            <a:avLst/>
          </a:prstGeom>
        </p:spPr>
      </p:pic>
    </p:spTree>
    <p:extLst>
      <p:ext uri="{BB962C8B-B14F-4D97-AF65-F5344CB8AC3E}">
        <p14:creationId xmlns:p14="http://schemas.microsoft.com/office/powerpoint/2010/main" val="2008362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texte, Impression, conception&#10;&#10;Description générée automatiquement">
            <a:extLst>
              <a:ext uri="{FF2B5EF4-FFF2-40B4-BE49-F238E27FC236}">
                <a16:creationId xmlns:a16="http://schemas.microsoft.com/office/drawing/2014/main" id="{D56C84CA-5A09-F5EB-C358-BED3BE1E7A5C}"/>
              </a:ext>
            </a:extLst>
          </p:cNvPr>
          <p:cNvPicPr>
            <a:picLocks noChangeAspect="1"/>
          </p:cNvPicPr>
          <p:nvPr/>
        </p:nvPicPr>
        <p:blipFill rotWithShape="1">
          <a:blip r:embed="rId2"/>
          <a:srcRect r="34490" b="30278"/>
          <a:stretch/>
        </p:blipFill>
        <p:spPr>
          <a:xfrm rot="16200000">
            <a:off x="2495558" y="-1733558"/>
            <a:ext cx="6873209" cy="10340322"/>
          </a:xfrm>
          <a:prstGeom prst="rect">
            <a:avLst/>
          </a:prstGeom>
        </p:spPr>
      </p:pic>
    </p:spTree>
    <p:extLst>
      <p:ext uri="{BB962C8B-B14F-4D97-AF65-F5344CB8AC3E}">
        <p14:creationId xmlns:p14="http://schemas.microsoft.com/office/powerpoint/2010/main" val="42543406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CAEE93-8585-46D4-A7EC-F184E317CB2E}"/>
              </a:ext>
            </a:extLst>
          </p:cNvPr>
          <p:cNvSpPr>
            <a:spLocks noGrp="1"/>
          </p:cNvSpPr>
          <p:nvPr>
            <p:ph type="title"/>
          </p:nvPr>
        </p:nvSpPr>
        <p:spPr>
          <a:xfrm>
            <a:off x="719425" y="4689888"/>
            <a:ext cx="5029200" cy="1371600"/>
          </a:xfrm>
        </p:spPr>
        <p:txBody>
          <a:bodyPr rtlCol="0"/>
          <a:lstStyle/>
          <a:p>
            <a:pPr rtl="0"/>
            <a:r>
              <a:rPr lang="fr-FR" dirty="0"/>
              <a:t>Merci</a:t>
            </a:r>
          </a:p>
        </p:txBody>
      </p:sp>
      <p:sp>
        <p:nvSpPr>
          <p:cNvPr id="3" name="Espace réservé du contenu 2">
            <a:extLst>
              <a:ext uri="{FF2B5EF4-FFF2-40B4-BE49-F238E27FC236}">
                <a16:creationId xmlns:a16="http://schemas.microsoft.com/office/drawing/2014/main" id="{24AFFC60-19C3-4901-93F7-7AAF4C09F8C6}"/>
              </a:ext>
            </a:extLst>
          </p:cNvPr>
          <p:cNvSpPr>
            <a:spLocks noGrp="1"/>
          </p:cNvSpPr>
          <p:nvPr>
            <p:ph type="body" sz="quarter" idx="14"/>
          </p:nvPr>
        </p:nvSpPr>
        <p:spPr>
          <a:xfrm>
            <a:off x="6460759" y="4687863"/>
            <a:ext cx="5029200" cy="1463040"/>
          </a:xfrm>
        </p:spPr>
        <p:txBody>
          <a:bodyPr rtlCol="0"/>
          <a:lstStyle/>
          <a:p>
            <a:pPr rtl="0"/>
            <a:r>
              <a:rPr lang="fr-FR" dirty="0"/>
              <a:t>Julie WALCH</a:t>
            </a:r>
          </a:p>
          <a:p>
            <a:pPr rtl="0"/>
            <a:r>
              <a:rPr lang="fr-FR" dirty="0"/>
              <a:t>IPA</a:t>
            </a:r>
          </a:p>
          <a:p>
            <a:pPr rtl="0"/>
            <a:r>
              <a:rPr lang="fr-FR" dirty="0"/>
              <a:t>CRS St Luc Niderviller – HDJ - USLD</a:t>
            </a:r>
          </a:p>
          <a:p>
            <a:pPr rtl="0"/>
            <a:r>
              <a:rPr lang="fr-FR" dirty="0"/>
              <a:t>ipa@crs-abreschviller.fr</a:t>
            </a:r>
          </a:p>
        </p:txBody>
      </p:sp>
      <p:sp>
        <p:nvSpPr>
          <p:cNvPr id="11" name="Espace réservé de la date 10">
            <a:extLst>
              <a:ext uri="{FF2B5EF4-FFF2-40B4-BE49-F238E27FC236}">
                <a16:creationId xmlns:a16="http://schemas.microsoft.com/office/drawing/2014/main" id="{FDC804E2-80CF-4E0D-9B64-83E149C45049}"/>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13" name="Espace réservé du numéro de diapositive 12">
            <a:extLst>
              <a:ext uri="{FF2B5EF4-FFF2-40B4-BE49-F238E27FC236}">
                <a16:creationId xmlns:a16="http://schemas.microsoft.com/office/drawing/2014/main" id="{9003F562-A29C-45D7-86BC-706CBD6A19D5}"/>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53</a:t>
            </a:fld>
            <a:endParaRPr lang="fr-FR"/>
          </a:p>
        </p:txBody>
      </p:sp>
      <p:pic>
        <p:nvPicPr>
          <p:cNvPr id="4" name="Image 3">
            <a:extLst>
              <a:ext uri="{FF2B5EF4-FFF2-40B4-BE49-F238E27FC236}">
                <a16:creationId xmlns:a16="http://schemas.microsoft.com/office/drawing/2014/main" id="{E3EA8CA7-FFC9-6899-EB0A-703217C8E48E}"/>
              </a:ext>
            </a:extLst>
          </p:cNvPr>
          <p:cNvPicPr>
            <a:picLocks noChangeAspect="1"/>
          </p:cNvPicPr>
          <p:nvPr/>
        </p:nvPicPr>
        <p:blipFill>
          <a:blip r:embed="rId3"/>
          <a:stretch>
            <a:fillRect/>
          </a:stretch>
        </p:blipFill>
        <p:spPr>
          <a:xfrm>
            <a:off x="1176569" y="358065"/>
            <a:ext cx="4476750" cy="4229100"/>
          </a:xfrm>
          <a:prstGeom prst="rect">
            <a:avLst/>
          </a:prstGeom>
        </p:spPr>
      </p:pic>
      <p:pic>
        <p:nvPicPr>
          <p:cNvPr id="10" name="Image 9">
            <a:extLst>
              <a:ext uri="{FF2B5EF4-FFF2-40B4-BE49-F238E27FC236}">
                <a16:creationId xmlns:a16="http://schemas.microsoft.com/office/drawing/2014/main" id="{A933133D-6D5F-F185-47F9-50AF8482B033}"/>
              </a:ext>
            </a:extLst>
          </p:cNvPr>
          <p:cNvPicPr>
            <a:picLocks noChangeAspect="1"/>
          </p:cNvPicPr>
          <p:nvPr/>
        </p:nvPicPr>
        <p:blipFill>
          <a:blip r:embed="rId4"/>
          <a:stretch>
            <a:fillRect/>
          </a:stretch>
        </p:blipFill>
        <p:spPr>
          <a:xfrm>
            <a:off x="7716601" y="358066"/>
            <a:ext cx="3298830" cy="4229100"/>
          </a:xfrm>
          <a:prstGeom prst="rect">
            <a:avLst/>
          </a:prstGeom>
        </p:spPr>
      </p:pic>
      <p:sp>
        <p:nvSpPr>
          <p:cNvPr id="14" name="Espace réservé du pied de page 7">
            <a:extLst>
              <a:ext uri="{FF2B5EF4-FFF2-40B4-BE49-F238E27FC236}">
                <a16:creationId xmlns:a16="http://schemas.microsoft.com/office/drawing/2014/main" id="{FCA322B3-C247-1B1C-8105-124D0F30ED0D}"/>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5" name="Espace réservé du pied de page 4">
            <a:extLst>
              <a:ext uri="{FF2B5EF4-FFF2-40B4-BE49-F238E27FC236}">
                <a16:creationId xmlns:a16="http://schemas.microsoft.com/office/drawing/2014/main" id="{78D8C5C6-3588-9A37-CBDD-B457CDA3A693}"/>
              </a:ext>
            </a:extLst>
          </p:cNvPr>
          <p:cNvSpPr>
            <a:spLocks noGrp="1"/>
          </p:cNvSpPr>
          <p:nvPr>
            <p:ph type="ftr" sz="quarter" idx="11"/>
          </p:nvPr>
        </p:nvSpPr>
        <p:spPr/>
        <p:txBody>
          <a:bodyPr/>
          <a:lstStyle/>
          <a:p>
            <a:pPr rtl="0"/>
            <a:r>
              <a:rPr lang="fr-FR" noProof="0"/>
              <a:t>Soins infirmiers aux patients diabétiques</a:t>
            </a:r>
          </a:p>
        </p:txBody>
      </p:sp>
    </p:spTree>
    <p:extLst>
      <p:ext uri="{BB962C8B-B14F-4D97-AF65-F5344CB8AC3E}">
        <p14:creationId xmlns:p14="http://schemas.microsoft.com/office/powerpoint/2010/main" val="2436493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08C79-A4AC-4B5D-92DF-600737E4D11A}"/>
              </a:ext>
            </a:extLst>
          </p:cNvPr>
          <p:cNvSpPr>
            <a:spLocks noGrp="1"/>
          </p:cNvSpPr>
          <p:nvPr>
            <p:ph type="title"/>
          </p:nvPr>
        </p:nvSpPr>
        <p:spPr>
          <a:xfrm>
            <a:off x="1550214" y="353052"/>
            <a:ext cx="9986601" cy="1325563"/>
          </a:xfrm>
        </p:spPr>
        <p:txBody>
          <a:bodyPr rtlCol="0"/>
          <a:lstStyle/>
          <a:p>
            <a:pPr rtl="0"/>
            <a:r>
              <a:rPr lang="fr-FR" dirty="0"/>
              <a:t>1. Le diabète de type 1</a:t>
            </a:r>
          </a:p>
        </p:txBody>
      </p:sp>
      <p:sp>
        <p:nvSpPr>
          <p:cNvPr id="3" name="Espace réservé du contenu 2">
            <a:extLst>
              <a:ext uri="{FF2B5EF4-FFF2-40B4-BE49-F238E27FC236}">
                <a16:creationId xmlns:a16="http://schemas.microsoft.com/office/drawing/2014/main" id="{7D779DE4-CAEA-4617-897E-FEC9A2AC2D6A}"/>
              </a:ext>
            </a:extLst>
          </p:cNvPr>
          <p:cNvSpPr>
            <a:spLocks noGrp="1"/>
          </p:cNvSpPr>
          <p:nvPr>
            <p:ph type="body" idx="1"/>
          </p:nvPr>
        </p:nvSpPr>
        <p:spPr>
          <a:xfrm>
            <a:off x="1508692" y="1912336"/>
            <a:ext cx="4114800" cy="457200"/>
          </a:xfrm>
        </p:spPr>
        <p:txBody>
          <a:bodyPr vert="horz" lIns="91440" tIns="45720" rIns="91440" bIns="45720" rtlCol="0" anchor="b">
            <a:normAutofit/>
          </a:bodyPr>
          <a:lstStyle/>
          <a:p>
            <a:pPr rtl="0"/>
            <a:r>
              <a:rPr lang="fr-FR" dirty="0"/>
              <a:t>Une maladie auto-immune</a:t>
            </a:r>
          </a:p>
        </p:txBody>
      </p:sp>
      <p:sp>
        <p:nvSpPr>
          <p:cNvPr id="10" name="Espace réservé du texte 9">
            <a:extLst>
              <a:ext uri="{FF2B5EF4-FFF2-40B4-BE49-F238E27FC236}">
                <a16:creationId xmlns:a16="http://schemas.microsoft.com/office/drawing/2014/main" id="{B6091E26-6697-4FFA-91DC-FF5001DDE6A0}"/>
              </a:ext>
            </a:extLst>
          </p:cNvPr>
          <p:cNvSpPr>
            <a:spLocks noGrp="1"/>
          </p:cNvSpPr>
          <p:nvPr>
            <p:ph type="body" sz="quarter" idx="3"/>
          </p:nvPr>
        </p:nvSpPr>
        <p:spPr>
          <a:xfrm>
            <a:off x="6223247" y="1874838"/>
            <a:ext cx="4114800" cy="457200"/>
          </a:xfrm>
        </p:spPr>
        <p:txBody>
          <a:bodyPr rtlCol="0" anchor="b"/>
          <a:lstStyle/>
          <a:p>
            <a:pPr rtl="0"/>
            <a:r>
              <a:rPr lang="fr-FR" dirty="0"/>
              <a:t>Absence d’insuline: conséquences</a:t>
            </a:r>
          </a:p>
        </p:txBody>
      </p:sp>
      <p:sp>
        <p:nvSpPr>
          <p:cNvPr id="12" name="Espace réservé du texte 11">
            <a:extLst>
              <a:ext uri="{FF2B5EF4-FFF2-40B4-BE49-F238E27FC236}">
                <a16:creationId xmlns:a16="http://schemas.microsoft.com/office/drawing/2014/main" id="{160FC76B-FDDE-4574-85B7-495FBA6F90F4}"/>
              </a:ext>
            </a:extLst>
          </p:cNvPr>
          <p:cNvSpPr>
            <a:spLocks noGrp="1"/>
          </p:cNvSpPr>
          <p:nvPr>
            <p:ph type="body" sz="quarter" idx="14"/>
          </p:nvPr>
        </p:nvSpPr>
        <p:spPr>
          <a:xfrm>
            <a:off x="1508692" y="2388252"/>
            <a:ext cx="4114800" cy="3142535"/>
          </a:xfrm>
        </p:spPr>
        <p:txBody>
          <a:bodyPr rtlCol="0"/>
          <a:lstStyle/>
          <a:p>
            <a:pPr rtl="0"/>
            <a:r>
              <a:rPr lang="fr-FR" dirty="0"/>
              <a:t>- Dysfonctionnement de lymphocytes T ( système immunitaire) </a:t>
            </a:r>
            <a:r>
              <a:rPr lang="fr-FR" dirty="0">
                <a:sym typeface="Wingdings" panose="05000000000000000000" pitchFamily="2" charset="2"/>
              </a:rPr>
              <a:t> cellules B du pancréas</a:t>
            </a:r>
          </a:p>
          <a:p>
            <a:pPr rtl="0"/>
            <a:r>
              <a:rPr lang="fr-FR" dirty="0">
                <a:sym typeface="Wingdings" panose="05000000000000000000" pitchFamily="2" charset="2"/>
              </a:rPr>
              <a:t>- Symptômes: plusieurs mois voire plusieurs années après début de ces événements  cellules productrices d’insuline ont été détruites.</a:t>
            </a:r>
          </a:p>
          <a:p>
            <a:pPr rtl="0"/>
            <a:r>
              <a:rPr lang="fr-FR" dirty="0">
                <a:sym typeface="Wingdings" panose="05000000000000000000" pitchFamily="2" charset="2"/>
              </a:rPr>
              <a:t>- Peut survenir à tout âge</a:t>
            </a:r>
            <a:endParaRPr lang="fr-FR" dirty="0"/>
          </a:p>
        </p:txBody>
      </p:sp>
      <p:sp>
        <p:nvSpPr>
          <p:cNvPr id="13" name="Espace réservé du texte 12">
            <a:extLst>
              <a:ext uri="{FF2B5EF4-FFF2-40B4-BE49-F238E27FC236}">
                <a16:creationId xmlns:a16="http://schemas.microsoft.com/office/drawing/2014/main" id="{8BF88255-7F56-4B30-96C2-60927A377B40}"/>
              </a:ext>
            </a:extLst>
          </p:cNvPr>
          <p:cNvSpPr>
            <a:spLocks noGrp="1"/>
          </p:cNvSpPr>
          <p:nvPr>
            <p:ph type="body" sz="quarter" idx="15"/>
          </p:nvPr>
        </p:nvSpPr>
        <p:spPr>
          <a:xfrm>
            <a:off x="6223247" y="2337740"/>
            <a:ext cx="5841506" cy="3469335"/>
          </a:xfrm>
        </p:spPr>
        <p:txBody>
          <a:bodyPr rtlCol="0"/>
          <a:lstStyle/>
          <a:p>
            <a:pPr rtl="0"/>
            <a:r>
              <a:rPr lang="fr-FR" sz="1400" dirty="0"/>
              <a:t>- Insuline: favorise entrée du glucose dans plusieurs types de cellules:  musculaires, adipocytes ( cellules graisseuses), hépatocytes ( cellules du foie).</a:t>
            </a:r>
          </a:p>
          <a:p>
            <a:pPr rtl="0"/>
            <a:r>
              <a:rPr lang="fr-FR" sz="1400" dirty="0"/>
              <a:t>- absence d’insuline = empêche stockage du sucre = risque majeur d’hyperglycémie au moment des prises alimentaires</a:t>
            </a:r>
          </a:p>
          <a:p>
            <a:pPr rtl="0"/>
            <a:r>
              <a:rPr lang="fr-FR" sz="1400" dirty="0"/>
              <a:t>- Absence de glucose pour alimenter les organes = utilisation des graisses stockées  pour produire des substances énergétiques alternatives ( corps cétoniques)</a:t>
            </a:r>
          </a:p>
          <a:p>
            <a:pPr rtl="0"/>
            <a:r>
              <a:rPr lang="fr-FR" sz="1400" dirty="0"/>
              <a:t>- accumulation corps cétoniques = toxique pour l’organisme = acidocétose diabétique. Peut conduire au coma.</a:t>
            </a:r>
          </a:p>
        </p:txBody>
      </p:sp>
      <p:sp>
        <p:nvSpPr>
          <p:cNvPr id="44" name="Espace réservé de la date 43">
            <a:extLst>
              <a:ext uri="{FF2B5EF4-FFF2-40B4-BE49-F238E27FC236}">
                <a16:creationId xmlns:a16="http://schemas.microsoft.com/office/drawing/2014/main" id="{61DE0949-C611-4117-B02A-4967EA7F75CB}"/>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45" name="Espace réservé du pied de page 44">
            <a:extLst>
              <a:ext uri="{FF2B5EF4-FFF2-40B4-BE49-F238E27FC236}">
                <a16:creationId xmlns:a16="http://schemas.microsoft.com/office/drawing/2014/main" id="{6F1B995D-1532-48CE-A2C5-425EE1771DD6}"/>
              </a:ext>
            </a:extLst>
          </p:cNvPr>
          <p:cNvSpPr>
            <a:spLocks noGrp="1"/>
          </p:cNvSpPr>
          <p:nvPr>
            <p:ph type="ftr" sz="quarter" idx="11"/>
          </p:nvPr>
        </p:nvSpPr>
        <p:spPr>
          <a:xfrm>
            <a:off x="4038600" y="6356350"/>
            <a:ext cx="4114800" cy="365125"/>
          </a:xfrm>
        </p:spPr>
        <p:txBody>
          <a:bodyPr rtlCol="0"/>
          <a:lstStyle/>
          <a:p>
            <a:pPr rtl="0"/>
            <a:r>
              <a:rPr lang="fr-FR"/>
              <a:t>Soins infirmiers aux patients diabétiques</a:t>
            </a:r>
            <a:endParaRPr lang="fr-FR" dirty="0"/>
          </a:p>
        </p:txBody>
      </p:sp>
      <p:sp>
        <p:nvSpPr>
          <p:cNvPr id="46" name="Espace réservé du numéro de diapositive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6</a:t>
            </a:fld>
            <a:endParaRPr lang="fr-FR"/>
          </a:p>
        </p:txBody>
      </p:sp>
      <p:pic>
        <p:nvPicPr>
          <p:cNvPr id="3074" name="Picture 2">
            <a:extLst>
              <a:ext uri="{FF2B5EF4-FFF2-40B4-BE49-F238E27FC236}">
                <a16:creationId xmlns:a16="http://schemas.microsoft.com/office/drawing/2014/main" id="{6830EE96-7342-6A5A-4811-D2E6DD19F3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16536"/>
            <a:ext cx="2609850"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7">
            <a:extLst>
              <a:ext uri="{FF2B5EF4-FFF2-40B4-BE49-F238E27FC236}">
                <a16:creationId xmlns:a16="http://schemas.microsoft.com/office/drawing/2014/main" id="{9370AC35-7845-C709-3290-6B954FE8D354}"/>
              </a:ext>
            </a:extLst>
          </p:cNvPr>
          <p:cNvSpPr txBox="1">
            <a:spLocks/>
          </p:cNvSpPr>
          <p:nvPr/>
        </p:nvSpPr>
        <p:spPr>
          <a:xfrm>
            <a:off x="4191000" y="65087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Soins infirmiers patients diabétiques</a:t>
            </a:r>
            <a:endParaRPr lang="fr-FR" dirty="0"/>
          </a:p>
        </p:txBody>
      </p:sp>
      <p:sp>
        <p:nvSpPr>
          <p:cNvPr id="5" name="Espace réservé du pied de page 7">
            <a:extLst>
              <a:ext uri="{FF2B5EF4-FFF2-40B4-BE49-F238E27FC236}">
                <a16:creationId xmlns:a16="http://schemas.microsoft.com/office/drawing/2014/main" id="{CA7DA313-CF59-8F5E-01D1-F15FEC2B63DD}"/>
              </a:ext>
            </a:extLst>
          </p:cNvPr>
          <p:cNvSpPr txBox="1">
            <a:spLocks/>
          </p:cNvSpPr>
          <p:nvPr/>
        </p:nvSpPr>
        <p:spPr>
          <a:xfrm>
            <a:off x="4343400" y="64325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7" name="ZoneTexte 6">
            <a:extLst>
              <a:ext uri="{FF2B5EF4-FFF2-40B4-BE49-F238E27FC236}">
                <a16:creationId xmlns:a16="http://schemas.microsoft.com/office/drawing/2014/main" id="{8CCCE01D-FA61-B062-717D-6C4C1DF9CCA8}"/>
              </a:ext>
            </a:extLst>
          </p:cNvPr>
          <p:cNvSpPr txBox="1"/>
          <p:nvPr/>
        </p:nvSpPr>
        <p:spPr>
          <a:xfrm>
            <a:off x="534140" y="6476612"/>
            <a:ext cx="6094520" cy="276999"/>
          </a:xfrm>
          <a:prstGeom prst="rect">
            <a:avLst/>
          </a:prstGeom>
          <a:noFill/>
        </p:spPr>
        <p:txBody>
          <a:bodyPr wrap="square">
            <a:spAutoFit/>
          </a:bodyPr>
          <a:lstStyle/>
          <a:p>
            <a:pPr rtl="0">
              <a:spcAft>
                <a:spcPts val="600"/>
              </a:spcAft>
            </a:pPr>
            <a:r>
              <a:rPr lang="fr-FR" sz="1200" noProof="0" dirty="0"/>
              <a:t>2024</a:t>
            </a:r>
          </a:p>
        </p:txBody>
      </p:sp>
    </p:spTree>
    <p:extLst>
      <p:ext uri="{BB962C8B-B14F-4D97-AF65-F5344CB8AC3E}">
        <p14:creationId xmlns:p14="http://schemas.microsoft.com/office/powerpoint/2010/main" val="263441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4CA04-7100-4FD8-C6A8-DE592CC0C1BF}"/>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F5003861-0BCA-61A3-B899-488201B61453}"/>
              </a:ext>
            </a:extLst>
          </p:cNvPr>
          <p:cNvSpPr>
            <a:spLocks noGrp="1"/>
          </p:cNvSpPr>
          <p:nvPr>
            <p:ph type="title"/>
          </p:nvPr>
        </p:nvSpPr>
        <p:spPr>
          <a:xfrm>
            <a:off x="1518686" y="365125"/>
            <a:ext cx="9986601" cy="1325563"/>
          </a:xfrm>
        </p:spPr>
        <p:txBody>
          <a:bodyPr rtlCol="0"/>
          <a:lstStyle/>
          <a:p>
            <a:pPr rtl="0"/>
            <a:r>
              <a:rPr lang="fr-FR" dirty="0"/>
              <a:t>1. Le diabète de type 1</a:t>
            </a:r>
          </a:p>
        </p:txBody>
      </p:sp>
      <p:sp>
        <p:nvSpPr>
          <p:cNvPr id="44" name="Espace réservé de la date 43">
            <a:extLst>
              <a:ext uri="{FF2B5EF4-FFF2-40B4-BE49-F238E27FC236}">
                <a16:creationId xmlns:a16="http://schemas.microsoft.com/office/drawing/2014/main" id="{332429C6-667E-08A1-4683-0EAD91E3B78E}"/>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45" name="Espace réservé du pied de page 44">
            <a:extLst>
              <a:ext uri="{FF2B5EF4-FFF2-40B4-BE49-F238E27FC236}">
                <a16:creationId xmlns:a16="http://schemas.microsoft.com/office/drawing/2014/main" id="{85189673-63CB-B92A-678E-B55F14AE0300}"/>
              </a:ext>
            </a:extLst>
          </p:cNvPr>
          <p:cNvSpPr>
            <a:spLocks noGrp="1"/>
          </p:cNvSpPr>
          <p:nvPr>
            <p:ph type="ftr" sz="quarter" idx="11"/>
          </p:nvPr>
        </p:nvSpPr>
        <p:spPr>
          <a:xfrm>
            <a:off x="4038600" y="6356350"/>
            <a:ext cx="4114800" cy="365125"/>
          </a:xfrm>
        </p:spPr>
        <p:txBody>
          <a:bodyPr rtlCol="0"/>
          <a:lstStyle/>
          <a:p>
            <a:pPr rtl="0"/>
            <a:r>
              <a:rPr lang="fr-FR"/>
              <a:t>Soins infirmiers aux patients diabétiques</a:t>
            </a:r>
            <a:endParaRPr lang="fr-FR" dirty="0"/>
          </a:p>
        </p:txBody>
      </p:sp>
      <p:sp>
        <p:nvSpPr>
          <p:cNvPr id="46" name="Espace réservé du numéro de diapositive 45">
            <a:extLst>
              <a:ext uri="{FF2B5EF4-FFF2-40B4-BE49-F238E27FC236}">
                <a16:creationId xmlns:a16="http://schemas.microsoft.com/office/drawing/2014/main" id="{A68DCCA7-DF7B-D923-3F7D-ADFE6AF15933}"/>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7</a:t>
            </a:fld>
            <a:endParaRPr lang="fr-FR"/>
          </a:p>
        </p:txBody>
      </p:sp>
      <p:sp>
        <p:nvSpPr>
          <p:cNvPr id="3" name="Espace réservé du pied de page 7">
            <a:extLst>
              <a:ext uri="{FF2B5EF4-FFF2-40B4-BE49-F238E27FC236}">
                <a16:creationId xmlns:a16="http://schemas.microsoft.com/office/drawing/2014/main" id="{55B777E2-7E58-565C-13FF-A0831D8D3BCA}"/>
              </a:ext>
            </a:extLst>
          </p:cNvPr>
          <p:cNvSpPr txBox="1">
            <a:spLocks/>
          </p:cNvSpPr>
          <p:nvPr/>
        </p:nvSpPr>
        <p:spPr>
          <a:xfrm>
            <a:off x="4191000" y="65087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5" name="ZoneTexte 4">
            <a:extLst>
              <a:ext uri="{FF2B5EF4-FFF2-40B4-BE49-F238E27FC236}">
                <a16:creationId xmlns:a16="http://schemas.microsoft.com/office/drawing/2014/main" id="{6009D92E-ECFA-C28A-C5A3-D9867CDB6F80}"/>
              </a:ext>
            </a:extLst>
          </p:cNvPr>
          <p:cNvSpPr txBox="1"/>
          <p:nvPr/>
        </p:nvSpPr>
        <p:spPr>
          <a:xfrm>
            <a:off x="277427" y="6428343"/>
            <a:ext cx="6094520" cy="276999"/>
          </a:xfrm>
          <a:prstGeom prst="rect">
            <a:avLst/>
          </a:prstGeom>
          <a:noFill/>
        </p:spPr>
        <p:txBody>
          <a:bodyPr wrap="square">
            <a:spAutoFit/>
          </a:bodyPr>
          <a:lstStyle/>
          <a:p>
            <a:pPr rtl="0">
              <a:spcAft>
                <a:spcPts val="600"/>
              </a:spcAft>
            </a:pPr>
            <a:r>
              <a:rPr lang="fr-FR" sz="1200" noProof="0" dirty="0"/>
              <a:t>2024</a:t>
            </a:r>
          </a:p>
        </p:txBody>
      </p:sp>
      <p:pic>
        <p:nvPicPr>
          <p:cNvPr id="4" name="Image 3">
            <a:extLst>
              <a:ext uri="{FF2B5EF4-FFF2-40B4-BE49-F238E27FC236}">
                <a16:creationId xmlns:a16="http://schemas.microsoft.com/office/drawing/2014/main" id="{FCA936D7-98C1-F61E-36DB-1D3E82115F35}"/>
              </a:ext>
            </a:extLst>
          </p:cNvPr>
          <p:cNvPicPr>
            <a:picLocks noChangeAspect="1"/>
          </p:cNvPicPr>
          <p:nvPr/>
        </p:nvPicPr>
        <p:blipFill>
          <a:blip r:embed="rId3"/>
          <a:stretch>
            <a:fillRect/>
          </a:stretch>
        </p:blipFill>
        <p:spPr>
          <a:xfrm>
            <a:off x="6248400" y="1690688"/>
            <a:ext cx="4324350" cy="3552825"/>
          </a:xfrm>
          <a:prstGeom prst="rect">
            <a:avLst/>
          </a:prstGeom>
        </p:spPr>
      </p:pic>
      <p:sp>
        <p:nvSpPr>
          <p:cNvPr id="6" name="ZoneTexte 5">
            <a:extLst>
              <a:ext uri="{FF2B5EF4-FFF2-40B4-BE49-F238E27FC236}">
                <a16:creationId xmlns:a16="http://schemas.microsoft.com/office/drawing/2014/main" id="{21DC0CFF-B3BE-F42A-D8FF-7524A749ED64}"/>
              </a:ext>
            </a:extLst>
          </p:cNvPr>
          <p:cNvSpPr txBox="1"/>
          <p:nvPr/>
        </p:nvSpPr>
        <p:spPr>
          <a:xfrm>
            <a:off x="1133475" y="2428875"/>
            <a:ext cx="4810126" cy="923330"/>
          </a:xfrm>
          <a:prstGeom prst="rect">
            <a:avLst/>
          </a:prstGeom>
          <a:noFill/>
        </p:spPr>
        <p:txBody>
          <a:bodyPr wrap="square" rtlCol="0">
            <a:spAutoFit/>
          </a:bodyPr>
          <a:lstStyle/>
          <a:p>
            <a:br>
              <a:rPr lang="fr-FR" b="1" i="0">
                <a:solidFill>
                  <a:srgbClr val="0A0A0A"/>
                </a:solidFill>
                <a:effectLst/>
                <a:latin typeface="quicksand"/>
              </a:rPr>
            </a:br>
            <a:r>
              <a:rPr lang="fr-FR" b="1" i="0">
                <a:solidFill>
                  <a:srgbClr val="0A0A0A"/>
                </a:solidFill>
                <a:effectLst/>
                <a:latin typeface="quicksand"/>
              </a:rPr>
              <a:t>Je n’ai pas la clé</a:t>
            </a:r>
            <a:r>
              <a:rPr lang="fr-FR" b="0" i="0">
                <a:solidFill>
                  <a:srgbClr val="0A0A0A"/>
                </a:solidFill>
                <a:effectLst/>
                <a:latin typeface="quicksand"/>
              </a:rPr>
              <a:t> car mon pancréas ne fabrique plus d’insuline : C’est le </a:t>
            </a:r>
            <a:r>
              <a:rPr lang="fr-FR" b="1" i="0">
                <a:solidFill>
                  <a:srgbClr val="0A0A0A"/>
                </a:solidFill>
                <a:effectLst/>
                <a:latin typeface="quicksand"/>
              </a:rPr>
              <a:t>diabète de type 1</a:t>
            </a:r>
            <a:endParaRPr lang="fr-FR" dirty="0"/>
          </a:p>
        </p:txBody>
      </p:sp>
    </p:spTree>
    <p:extLst>
      <p:ext uri="{BB962C8B-B14F-4D97-AF65-F5344CB8AC3E}">
        <p14:creationId xmlns:p14="http://schemas.microsoft.com/office/powerpoint/2010/main" val="3409455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08C79-A4AC-4B5D-92DF-600737E4D11A}"/>
              </a:ext>
            </a:extLst>
          </p:cNvPr>
          <p:cNvSpPr>
            <a:spLocks noGrp="1"/>
          </p:cNvSpPr>
          <p:nvPr>
            <p:ph type="title"/>
          </p:nvPr>
        </p:nvSpPr>
        <p:spPr>
          <a:xfrm>
            <a:off x="1518686" y="365125"/>
            <a:ext cx="9986601" cy="1325563"/>
          </a:xfrm>
        </p:spPr>
        <p:txBody>
          <a:bodyPr rtlCol="0"/>
          <a:lstStyle/>
          <a:p>
            <a:pPr rtl="0"/>
            <a:r>
              <a:rPr lang="fr-FR" dirty="0"/>
              <a:t>1. Le diabète de type 1</a:t>
            </a:r>
          </a:p>
        </p:txBody>
      </p:sp>
      <p:sp>
        <p:nvSpPr>
          <p:cNvPr id="3" name="Espace réservé du contenu 2">
            <a:extLst>
              <a:ext uri="{FF2B5EF4-FFF2-40B4-BE49-F238E27FC236}">
                <a16:creationId xmlns:a16="http://schemas.microsoft.com/office/drawing/2014/main" id="{7D779DE4-CAEA-4617-897E-FEC9A2AC2D6A}"/>
              </a:ext>
            </a:extLst>
          </p:cNvPr>
          <p:cNvSpPr>
            <a:spLocks noGrp="1"/>
          </p:cNvSpPr>
          <p:nvPr>
            <p:ph type="body" idx="1"/>
          </p:nvPr>
        </p:nvSpPr>
        <p:spPr>
          <a:xfrm>
            <a:off x="1508692" y="1912336"/>
            <a:ext cx="4114800" cy="457200"/>
          </a:xfrm>
        </p:spPr>
        <p:txBody>
          <a:bodyPr vert="horz" lIns="91440" tIns="45720" rIns="91440" bIns="45720" rtlCol="0" anchor="b">
            <a:normAutofit/>
          </a:bodyPr>
          <a:lstStyle/>
          <a:p>
            <a:pPr rtl="0"/>
            <a:r>
              <a:rPr lang="fr-FR" dirty="0"/>
              <a:t>Signes</a:t>
            </a:r>
          </a:p>
        </p:txBody>
      </p:sp>
      <p:sp>
        <p:nvSpPr>
          <p:cNvPr id="10" name="Espace réservé du texte 9">
            <a:extLst>
              <a:ext uri="{FF2B5EF4-FFF2-40B4-BE49-F238E27FC236}">
                <a16:creationId xmlns:a16="http://schemas.microsoft.com/office/drawing/2014/main" id="{B6091E26-6697-4FFA-91DC-FF5001DDE6A0}"/>
              </a:ext>
            </a:extLst>
          </p:cNvPr>
          <p:cNvSpPr>
            <a:spLocks noGrp="1"/>
          </p:cNvSpPr>
          <p:nvPr>
            <p:ph type="body" sz="quarter" idx="3"/>
          </p:nvPr>
        </p:nvSpPr>
        <p:spPr>
          <a:xfrm>
            <a:off x="6223247" y="1894739"/>
            <a:ext cx="4114800" cy="457200"/>
          </a:xfrm>
        </p:spPr>
        <p:txBody>
          <a:bodyPr rtlCol="0" anchor="b">
            <a:noAutofit/>
          </a:bodyPr>
          <a:lstStyle/>
          <a:p>
            <a:pPr rtl="0"/>
            <a:r>
              <a:rPr lang="fr-FR" sz="1800" dirty="0"/>
              <a:t>Si le diabète n’est pas pris en charge, d’autres signes peuvent apparaitre:</a:t>
            </a:r>
          </a:p>
        </p:txBody>
      </p:sp>
      <p:sp>
        <p:nvSpPr>
          <p:cNvPr id="12" name="Espace réservé du texte 11">
            <a:extLst>
              <a:ext uri="{FF2B5EF4-FFF2-40B4-BE49-F238E27FC236}">
                <a16:creationId xmlns:a16="http://schemas.microsoft.com/office/drawing/2014/main" id="{160FC76B-FDDE-4574-85B7-495FBA6F90F4}"/>
              </a:ext>
            </a:extLst>
          </p:cNvPr>
          <p:cNvSpPr>
            <a:spLocks noGrp="1"/>
          </p:cNvSpPr>
          <p:nvPr>
            <p:ph type="body" sz="quarter" idx="14"/>
          </p:nvPr>
        </p:nvSpPr>
        <p:spPr>
          <a:xfrm>
            <a:off x="1508692" y="2388252"/>
            <a:ext cx="4114800" cy="3142535"/>
          </a:xfrm>
        </p:spPr>
        <p:txBody>
          <a:bodyPr rtlCol="0"/>
          <a:lstStyle/>
          <a:p>
            <a:pPr rtl="0"/>
            <a:r>
              <a:rPr lang="fr-FR" dirty="0"/>
              <a:t>- Polydipsie ( soif accrue)</a:t>
            </a:r>
          </a:p>
          <a:p>
            <a:pPr rtl="0"/>
            <a:r>
              <a:rPr lang="fr-FR" dirty="0"/>
              <a:t>- Polyphagie ( Faim accrue)</a:t>
            </a:r>
          </a:p>
          <a:p>
            <a:pPr rtl="0"/>
            <a:r>
              <a:rPr lang="fr-FR" dirty="0"/>
              <a:t>- Polyurie ( urine fréquente)</a:t>
            </a:r>
          </a:p>
          <a:p>
            <a:pPr rtl="0"/>
            <a:r>
              <a:rPr lang="fr-FR" dirty="0"/>
              <a:t>-Amaigrissement important et fonte musculaire</a:t>
            </a:r>
          </a:p>
          <a:p>
            <a:pPr rtl="0"/>
            <a:r>
              <a:rPr lang="fr-FR" dirty="0"/>
              <a:t>- Fatigue et manque d’énergie</a:t>
            </a:r>
          </a:p>
          <a:p>
            <a:pPr rtl="0"/>
            <a:endParaRPr lang="fr-FR" dirty="0"/>
          </a:p>
        </p:txBody>
      </p:sp>
      <p:sp>
        <p:nvSpPr>
          <p:cNvPr id="13" name="Espace réservé du texte 12">
            <a:extLst>
              <a:ext uri="{FF2B5EF4-FFF2-40B4-BE49-F238E27FC236}">
                <a16:creationId xmlns:a16="http://schemas.microsoft.com/office/drawing/2014/main" id="{8BF88255-7F56-4B30-96C2-60927A377B40}"/>
              </a:ext>
            </a:extLst>
          </p:cNvPr>
          <p:cNvSpPr>
            <a:spLocks noGrp="1"/>
          </p:cNvSpPr>
          <p:nvPr>
            <p:ph type="body" sz="quarter" idx="15"/>
          </p:nvPr>
        </p:nvSpPr>
        <p:spPr>
          <a:xfrm>
            <a:off x="6223247" y="2388252"/>
            <a:ext cx="5841506" cy="3418823"/>
          </a:xfrm>
        </p:spPr>
        <p:txBody>
          <a:bodyPr rtlCol="0"/>
          <a:lstStyle/>
          <a:p>
            <a:pPr rtl="0">
              <a:lnSpc>
                <a:spcPct val="100000"/>
              </a:lnSpc>
            </a:pPr>
            <a:r>
              <a:rPr lang="fr-FR" sz="1400" dirty="0"/>
              <a:t>- Douleurs abdominales, nausées et vomissements</a:t>
            </a:r>
          </a:p>
          <a:p>
            <a:pPr rtl="0">
              <a:lnSpc>
                <a:spcPct val="100000"/>
              </a:lnSpc>
            </a:pPr>
            <a:r>
              <a:rPr lang="fr-FR" sz="1400" dirty="0"/>
              <a:t>- Perte d’appétit</a:t>
            </a:r>
          </a:p>
          <a:p>
            <a:pPr rtl="0">
              <a:lnSpc>
                <a:spcPct val="100000"/>
              </a:lnSpc>
            </a:pPr>
            <a:r>
              <a:rPr lang="fr-FR" sz="1400" dirty="0"/>
              <a:t>- Somnolence</a:t>
            </a:r>
          </a:p>
          <a:p>
            <a:pPr rtl="0">
              <a:lnSpc>
                <a:spcPct val="100000"/>
              </a:lnSpc>
            </a:pPr>
            <a:r>
              <a:rPr lang="fr-FR" sz="1400" dirty="0"/>
              <a:t>- Troubles de la vue</a:t>
            </a:r>
          </a:p>
          <a:p>
            <a:pPr rtl="0">
              <a:lnSpc>
                <a:spcPct val="100000"/>
              </a:lnSpc>
            </a:pPr>
            <a:r>
              <a:rPr lang="fr-FR" sz="1400" dirty="0"/>
              <a:t>- Odeur fruitée de l’haleine</a:t>
            </a:r>
          </a:p>
          <a:p>
            <a:pPr rtl="0">
              <a:lnSpc>
                <a:spcPct val="100000"/>
              </a:lnSpc>
            </a:pPr>
            <a:r>
              <a:rPr lang="fr-FR" sz="1400" dirty="0"/>
              <a:t>- Odeur anormale des urines</a:t>
            </a:r>
          </a:p>
          <a:p>
            <a:pPr rtl="0">
              <a:lnSpc>
                <a:spcPct val="100000"/>
              </a:lnSpc>
            </a:pPr>
            <a:r>
              <a:rPr lang="fr-FR" sz="1400" dirty="0"/>
              <a:t>- Respiration rapide</a:t>
            </a:r>
          </a:p>
          <a:p>
            <a:pPr rtl="0">
              <a:lnSpc>
                <a:spcPct val="100000"/>
              </a:lnSpc>
            </a:pPr>
            <a:r>
              <a:rPr lang="fr-FR" sz="1400" dirty="0"/>
              <a:t>- Infections cutanées fréquentes</a:t>
            </a:r>
          </a:p>
          <a:p>
            <a:pPr rtl="0">
              <a:lnSpc>
                <a:spcPct val="100000"/>
              </a:lnSpc>
            </a:pPr>
            <a:r>
              <a:rPr lang="fr-FR" sz="1400" dirty="0"/>
              <a:t>- Troubles de la conscience</a:t>
            </a:r>
          </a:p>
          <a:p>
            <a:pPr rtl="0">
              <a:lnSpc>
                <a:spcPct val="100000"/>
              </a:lnSpc>
            </a:pPr>
            <a:endParaRPr lang="fr-FR" sz="1400" dirty="0"/>
          </a:p>
        </p:txBody>
      </p:sp>
      <p:sp>
        <p:nvSpPr>
          <p:cNvPr id="44" name="Espace réservé de la date 43">
            <a:extLst>
              <a:ext uri="{FF2B5EF4-FFF2-40B4-BE49-F238E27FC236}">
                <a16:creationId xmlns:a16="http://schemas.microsoft.com/office/drawing/2014/main" id="{61DE0949-C611-4117-B02A-4967EA7F75CB}"/>
              </a:ext>
            </a:extLst>
          </p:cNvPr>
          <p:cNvSpPr>
            <a:spLocks noGrp="1"/>
          </p:cNvSpPr>
          <p:nvPr>
            <p:ph type="dt" sz="half" idx="10"/>
          </p:nvPr>
        </p:nvSpPr>
        <p:spPr>
          <a:xfrm>
            <a:off x="76571" y="6492875"/>
            <a:ext cx="2743200" cy="365125"/>
          </a:xfrm>
        </p:spPr>
        <p:txBody>
          <a:bodyPr rtlCol="0"/>
          <a:lstStyle/>
          <a:p>
            <a:pPr rtl="0"/>
            <a:r>
              <a:rPr lang="fr-FR"/>
              <a:t>2024</a:t>
            </a:r>
            <a:endParaRPr lang="fr-FR" dirty="0"/>
          </a:p>
        </p:txBody>
      </p:sp>
      <p:sp>
        <p:nvSpPr>
          <p:cNvPr id="46" name="Espace réservé du numéro de diapositive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8</a:t>
            </a:fld>
            <a:endParaRPr lang="fr-FR" dirty="0"/>
          </a:p>
        </p:txBody>
      </p:sp>
      <p:pic>
        <p:nvPicPr>
          <p:cNvPr id="2050" name="Picture 2" descr="bonhomme blanc gratuit libre de droit | FOTOMELIAFOTOMELIA">
            <a:extLst>
              <a:ext uri="{FF2B5EF4-FFF2-40B4-BE49-F238E27FC236}">
                <a16:creationId xmlns:a16="http://schemas.microsoft.com/office/drawing/2014/main" id="{86350E90-211E-6BDF-8920-0187772A27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871" y="4463987"/>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miante, mercure et Union européenne. | Association Santé Environnement  France">
            <a:extLst>
              <a:ext uri="{FF2B5EF4-FFF2-40B4-BE49-F238E27FC236}">
                <a16:creationId xmlns:a16="http://schemas.microsoft.com/office/drawing/2014/main" id="{CDEBA456-79BD-5C01-078D-BDEBC4DED2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816" y="4913435"/>
            <a:ext cx="1528134" cy="152813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3d People Pipi Sur Une Toilette. 3d Image. Fond Blanc Isolé Banque D'Images  et Photos Libres De Droits. Image 39766123">
            <a:extLst>
              <a:ext uri="{FF2B5EF4-FFF2-40B4-BE49-F238E27FC236}">
                <a16:creationId xmlns:a16="http://schemas.microsoft.com/office/drawing/2014/main" id="{7B51471A-4CDB-492C-F553-40CCA20CB3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729" y="4865939"/>
            <a:ext cx="2040139" cy="15281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Prévenir et / ou prendre en charge l'épuisement professionnel - Altitude  Formation Conseil">
            <a:extLst>
              <a:ext uri="{FF2B5EF4-FFF2-40B4-BE49-F238E27FC236}">
                <a16:creationId xmlns:a16="http://schemas.microsoft.com/office/drawing/2014/main" id="{3980DB48-7D84-21EB-F590-32ED5601AB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82150" y="4812794"/>
            <a:ext cx="26098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s de Bonhomme Blanc 3d – Téléchargement gratuit sur Freepik">
            <a:extLst>
              <a:ext uri="{FF2B5EF4-FFF2-40B4-BE49-F238E27FC236}">
                <a16:creationId xmlns:a16="http://schemas.microsoft.com/office/drawing/2014/main" id="{C82B1EBC-1482-1DBE-C277-4877A90466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77008" y="2642622"/>
            <a:ext cx="1367579" cy="1890266"/>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7">
            <a:extLst>
              <a:ext uri="{FF2B5EF4-FFF2-40B4-BE49-F238E27FC236}">
                <a16:creationId xmlns:a16="http://schemas.microsoft.com/office/drawing/2014/main" id="{CDE9E88E-382D-696E-A00D-6C9F5C007CB0}"/>
              </a:ext>
            </a:extLst>
          </p:cNvPr>
          <p:cNvSpPr>
            <a:spLocks noGrp="1"/>
          </p:cNvSpPr>
          <p:nvPr>
            <p:ph type="ftr" sz="quarter" idx="11"/>
          </p:nvPr>
        </p:nvSpPr>
        <p:spPr>
          <a:xfrm>
            <a:off x="4038600" y="6356350"/>
            <a:ext cx="4114800" cy="365125"/>
          </a:xfrm>
        </p:spPr>
        <p:txBody>
          <a:bodyPr rtlCol="0"/>
          <a:lstStyle/>
          <a:p>
            <a:pPr rtl="0"/>
            <a:r>
              <a:rPr lang="fr-FR">
                <a:solidFill>
                  <a:schemeClr val="tx1"/>
                </a:solidFill>
              </a:rPr>
              <a:t>Soins infirmiers aux patients diabétiques</a:t>
            </a:r>
            <a:endParaRPr lang="fr-FR" dirty="0">
              <a:solidFill>
                <a:schemeClr val="tx1"/>
              </a:solidFill>
            </a:endParaRPr>
          </a:p>
        </p:txBody>
      </p:sp>
      <p:sp>
        <p:nvSpPr>
          <p:cNvPr id="5" name="Espace réservé de la date 10">
            <a:extLst>
              <a:ext uri="{FF2B5EF4-FFF2-40B4-BE49-F238E27FC236}">
                <a16:creationId xmlns:a16="http://schemas.microsoft.com/office/drawing/2014/main" id="{25B8697D-84B8-A8BC-BD90-412D10710B10}"/>
              </a:ext>
            </a:extLst>
          </p:cNvPr>
          <p:cNvSpPr txBox="1">
            <a:spLocks/>
          </p:cNvSpPr>
          <p:nvPr/>
        </p:nvSpPr>
        <p:spPr>
          <a:xfrm>
            <a:off x="1029071" y="6492874"/>
            <a:ext cx="2743200" cy="365125"/>
          </a:xfrm>
          <a:prstGeom prst="rect">
            <a:avLst/>
          </a:prstGeom>
        </p:spPr>
        <p:txBody>
          <a:bodyPr vert="horz" lIns="91440" tIns="45720" rIns="91440" bIns="45720" rtlCol="0" anchor="ctr"/>
          <a:lstStyle>
            <a:defPPr rtl="0">
              <a:defRPr lang="fr-FR"/>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2024</a:t>
            </a:r>
            <a:endParaRPr lang="fr-FR" dirty="0"/>
          </a:p>
        </p:txBody>
      </p:sp>
      <p:pic>
        <p:nvPicPr>
          <p:cNvPr id="7" name="Image 6">
            <a:extLst>
              <a:ext uri="{FF2B5EF4-FFF2-40B4-BE49-F238E27FC236}">
                <a16:creationId xmlns:a16="http://schemas.microsoft.com/office/drawing/2014/main" id="{8BEEF49B-ABC4-1EBD-EC99-D4D5E7F1A03E}"/>
              </a:ext>
            </a:extLst>
          </p:cNvPr>
          <p:cNvPicPr>
            <a:picLocks noChangeAspect="1"/>
          </p:cNvPicPr>
          <p:nvPr/>
        </p:nvPicPr>
        <p:blipFill>
          <a:blip r:embed="rId8"/>
          <a:stretch>
            <a:fillRect/>
          </a:stretch>
        </p:blipFill>
        <p:spPr>
          <a:xfrm>
            <a:off x="940295" y="6492873"/>
            <a:ext cx="475529" cy="323116"/>
          </a:xfrm>
          <a:prstGeom prst="rect">
            <a:avLst/>
          </a:prstGeom>
        </p:spPr>
      </p:pic>
    </p:spTree>
    <p:extLst>
      <p:ext uri="{BB962C8B-B14F-4D97-AF65-F5344CB8AC3E}">
        <p14:creationId xmlns:p14="http://schemas.microsoft.com/office/powerpoint/2010/main" val="1385230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708C79-A4AC-4B5D-92DF-600737E4D11A}"/>
              </a:ext>
            </a:extLst>
          </p:cNvPr>
          <p:cNvSpPr>
            <a:spLocks noGrp="1"/>
          </p:cNvSpPr>
          <p:nvPr>
            <p:ph type="title"/>
          </p:nvPr>
        </p:nvSpPr>
        <p:spPr>
          <a:xfrm>
            <a:off x="1518686" y="365125"/>
            <a:ext cx="9986601" cy="1325563"/>
          </a:xfrm>
        </p:spPr>
        <p:txBody>
          <a:bodyPr rtlCol="0"/>
          <a:lstStyle/>
          <a:p>
            <a:pPr rtl="0"/>
            <a:r>
              <a:rPr lang="fr-FR" dirty="0"/>
              <a:t>1. Le diabète de type 1</a:t>
            </a:r>
          </a:p>
        </p:txBody>
      </p:sp>
      <p:sp>
        <p:nvSpPr>
          <p:cNvPr id="3" name="Espace réservé du contenu 2">
            <a:extLst>
              <a:ext uri="{FF2B5EF4-FFF2-40B4-BE49-F238E27FC236}">
                <a16:creationId xmlns:a16="http://schemas.microsoft.com/office/drawing/2014/main" id="{7D779DE4-CAEA-4617-897E-FEC9A2AC2D6A}"/>
              </a:ext>
            </a:extLst>
          </p:cNvPr>
          <p:cNvSpPr>
            <a:spLocks noGrp="1"/>
          </p:cNvSpPr>
          <p:nvPr>
            <p:ph type="body" idx="1"/>
          </p:nvPr>
        </p:nvSpPr>
        <p:spPr>
          <a:xfrm>
            <a:off x="1508692" y="1912336"/>
            <a:ext cx="4114800" cy="457200"/>
          </a:xfrm>
        </p:spPr>
        <p:txBody>
          <a:bodyPr vert="horz" lIns="91440" tIns="45720" rIns="91440" bIns="45720" rtlCol="0" anchor="b">
            <a:normAutofit/>
          </a:bodyPr>
          <a:lstStyle/>
          <a:p>
            <a:pPr rtl="0"/>
            <a:r>
              <a:rPr lang="fr-FR" dirty="0"/>
              <a:t>Diagnostic</a:t>
            </a:r>
          </a:p>
        </p:txBody>
      </p:sp>
      <p:sp>
        <p:nvSpPr>
          <p:cNvPr id="12" name="Espace réservé du texte 11">
            <a:extLst>
              <a:ext uri="{FF2B5EF4-FFF2-40B4-BE49-F238E27FC236}">
                <a16:creationId xmlns:a16="http://schemas.microsoft.com/office/drawing/2014/main" id="{160FC76B-FDDE-4574-85B7-495FBA6F90F4}"/>
              </a:ext>
            </a:extLst>
          </p:cNvPr>
          <p:cNvSpPr>
            <a:spLocks noGrp="1"/>
          </p:cNvSpPr>
          <p:nvPr>
            <p:ph type="body" sz="quarter" idx="14"/>
          </p:nvPr>
        </p:nvSpPr>
        <p:spPr>
          <a:xfrm>
            <a:off x="1524000" y="2369536"/>
            <a:ext cx="4114800" cy="3142535"/>
          </a:xfrm>
        </p:spPr>
        <p:txBody>
          <a:bodyPr rtlCol="0"/>
          <a:lstStyle/>
          <a:p>
            <a:pPr rtl="0"/>
            <a:r>
              <a:rPr lang="fr-FR" dirty="0"/>
              <a:t>- La glycémie, à n’importe quel moment de la journée, est supérieure à 2 g/L en présence de symptômes</a:t>
            </a:r>
          </a:p>
          <a:p>
            <a:pPr rtl="0"/>
            <a:r>
              <a:rPr lang="fr-FR" dirty="0"/>
              <a:t>- La glycémie à jeun est supérieure ou égale à 1.26 g/L, contrôlée à deux reprises en l’absence de symptômes. </a:t>
            </a:r>
          </a:p>
          <a:p>
            <a:pPr rtl="0"/>
            <a:endParaRPr lang="fr-FR" dirty="0"/>
          </a:p>
        </p:txBody>
      </p:sp>
      <p:sp>
        <p:nvSpPr>
          <p:cNvPr id="44" name="Espace réservé de la date 43">
            <a:extLst>
              <a:ext uri="{FF2B5EF4-FFF2-40B4-BE49-F238E27FC236}">
                <a16:creationId xmlns:a16="http://schemas.microsoft.com/office/drawing/2014/main" id="{61DE0949-C611-4117-B02A-4967EA7F75CB}"/>
              </a:ext>
            </a:extLst>
          </p:cNvPr>
          <p:cNvSpPr>
            <a:spLocks noGrp="1"/>
          </p:cNvSpPr>
          <p:nvPr>
            <p:ph type="dt" sz="half" idx="10"/>
          </p:nvPr>
        </p:nvSpPr>
        <p:spPr>
          <a:xfrm>
            <a:off x="838200" y="6356350"/>
            <a:ext cx="2743200" cy="365125"/>
          </a:xfrm>
        </p:spPr>
        <p:txBody>
          <a:bodyPr rtlCol="0"/>
          <a:lstStyle/>
          <a:p>
            <a:pPr rtl="0"/>
            <a:r>
              <a:rPr lang="fr-FR"/>
              <a:t>2024</a:t>
            </a:r>
            <a:endParaRPr lang="fr-FR" dirty="0"/>
          </a:p>
        </p:txBody>
      </p:sp>
      <p:sp>
        <p:nvSpPr>
          <p:cNvPr id="45" name="Espace réservé du pied de page 44">
            <a:extLst>
              <a:ext uri="{FF2B5EF4-FFF2-40B4-BE49-F238E27FC236}">
                <a16:creationId xmlns:a16="http://schemas.microsoft.com/office/drawing/2014/main" id="{6F1B995D-1532-48CE-A2C5-425EE1771DD6}"/>
              </a:ext>
            </a:extLst>
          </p:cNvPr>
          <p:cNvSpPr>
            <a:spLocks noGrp="1"/>
          </p:cNvSpPr>
          <p:nvPr>
            <p:ph type="ftr" sz="quarter" idx="11"/>
          </p:nvPr>
        </p:nvSpPr>
        <p:spPr>
          <a:xfrm>
            <a:off x="3810093" y="6356350"/>
            <a:ext cx="4114800" cy="365125"/>
          </a:xfrm>
        </p:spPr>
        <p:txBody>
          <a:bodyPr rtlCol="0"/>
          <a:lstStyle/>
          <a:p>
            <a:pPr rtl="0"/>
            <a:r>
              <a:rPr lang="fr-FR"/>
              <a:t>Soins infirmiers aux patients diabétiques</a:t>
            </a:r>
            <a:endParaRPr lang="fr-FR" dirty="0"/>
          </a:p>
        </p:txBody>
      </p:sp>
      <p:sp>
        <p:nvSpPr>
          <p:cNvPr id="46" name="Espace réservé du numéro de diapositive 45">
            <a:extLst>
              <a:ext uri="{FF2B5EF4-FFF2-40B4-BE49-F238E27FC236}">
                <a16:creationId xmlns:a16="http://schemas.microsoft.com/office/drawing/2014/main" id="{B057FC65-DE77-429F-8B3E-E77AD3578B92}"/>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9</a:t>
            </a:fld>
            <a:endParaRPr lang="fr-FR"/>
          </a:p>
        </p:txBody>
      </p:sp>
      <p:graphicFrame>
        <p:nvGraphicFramePr>
          <p:cNvPr id="4" name="Tableau 3">
            <a:extLst>
              <a:ext uri="{FF2B5EF4-FFF2-40B4-BE49-F238E27FC236}">
                <a16:creationId xmlns:a16="http://schemas.microsoft.com/office/drawing/2014/main" id="{6D0C1BBA-B089-2704-D2B7-9E70EAE4DD8D}"/>
              </a:ext>
            </a:extLst>
          </p:cNvPr>
          <p:cNvGraphicFramePr>
            <a:graphicFrameLocks noGrp="1"/>
          </p:cNvGraphicFramePr>
          <p:nvPr>
            <p:extLst>
              <p:ext uri="{D42A27DB-BD31-4B8C-83A1-F6EECF244321}">
                <p14:modId xmlns:p14="http://schemas.microsoft.com/office/powerpoint/2010/main" val="3507369257"/>
              </p:ext>
            </p:extLst>
          </p:nvPr>
        </p:nvGraphicFramePr>
        <p:xfrm>
          <a:off x="6568510" y="3709353"/>
          <a:ext cx="5202556" cy="2194560"/>
        </p:xfrm>
        <a:graphic>
          <a:graphicData uri="http://schemas.openxmlformats.org/drawingml/2006/table">
            <a:tbl>
              <a:tblPr/>
              <a:tblGrid>
                <a:gridCol w="2601278">
                  <a:extLst>
                    <a:ext uri="{9D8B030D-6E8A-4147-A177-3AD203B41FA5}">
                      <a16:colId xmlns:a16="http://schemas.microsoft.com/office/drawing/2014/main" val="1075027043"/>
                    </a:ext>
                  </a:extLst>
                </a:gridCol>
                <a:gridCol w="2601278">
                  <a:extLst>
                    <a:ext uri="{9D8B030D-6E8A-4147-A177-3AD203B41FA5}">
                      <a16:colId xmlns:a16="http://schemas.microsoft.com/office/drawing/2014/main" val="3499193220"/>
                    </a:ext>
                  </a:extLst>
                </a:gridCol>
              </a:tblGrid>
              <a:tr h="292465">
                <a:tc>
                  <a:txBody>
                    <a:bodyPr/>
                    <a:lstStyle/>
                    <a:p>
                      <a:pPr algn="l"/>
                      <a:r>
                        <a:rPr lang="fr-FR" b="1" cap="all">
                          <a:effectLst/>
                        </a:rPr>
                        <a:t>VALEUR HBA1C</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pPr algn="l"/>
                      <a:r>
                        <a:rPr lang="fr-FR" b="1" cap="all">
                          <a:effectLst/>
                        </a:rPr>
                        <a:t>GLYCÉME MOYENNE</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587160818"/>
                  </a:ext>
                </a:extLst>
              </a:tr>
              <a:tr h="292465">
                <a:tc>
                  <a:txBody>
                    <a:bodyPr/>
                    <a:lstStyle/>
                    <a:p>
                      <a:r>
                        <a:rPr lang="fr-FR">
                          <a:effectLst/>
                        </a:rPr>
                        <a:t>6%</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r>
                        <a:rPr lang="fr-FR">
                          <a:effectLst/>
                        </a:rPr>
                        <a:t>1,2 g/l</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4043453308"/>
                  </a:ext>
                </a:extLst>
              </a:tr>
              <a:tr h="292465">
                <a:tc>
                  <a:txBody>
                    <a:bodyPr/>
                    <a:lstStyle/>
                    <a:p>
                      <a:r>
                        <a:rPr lang="fr-FR">
                          <a:effectLst/>
                        </a:rPr>
                        <a:t>7%</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r>
                        <a:rPr lang="fr-FR">
                          <a:effectLst/>
                        </a:rPr>
                        <a:t>1,5 g/l</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1488951509"/>
                  </a:ext>
                </a:extLst>
              </a:tr>
              <a:tr h="292465">
                <a:tc>
                  <a:txBody>
                    <a:bodyPr/>
                    <a:lstStyle/>
                    <a:p>
                      <a:r>
                        <a:rPr lang="fr-FR">
                          <a:effectLst/>
                        </a:rPr>
                        <a:t>8%</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r>
                        <a:rPr lang="fr-FR">
                          <a:effectLst/>
                        </a:rPr>
                        <a:t>1,8 g/l</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445522748"/>
                  </a:ext>
                </a:extLst>
              </a:tr>
              <a:tr h="292465">
                <a:tc>
                  <a:txBody>
                    <a:bodyPr/>
                    <a:lstStyle/>
                    <a:p>
                      <a:r>
                        <a:rPr lang="fr-FR">
                          <a:effectLst/>
                        </a:rPr>
                        <a:t>9%</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r>
                        <a:rPr lang="fr-FR">
                          <a:effectLst/>
                        </a:rPr>
                        <a:t>2,10 g/l</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864546999"/>
                  </a:ext>
                </a:extLst>
              </a:tr>
              <a:tr h="292465">
                <a:tc>
                  <a:txBody>
                    <a:bodyPr/>
                    <a:lstStyle/>
                    <a:p>
                      <a:r>
                        <a:rPr lang="fr-FR" dirty="0">
                          <a:effectLst/>
                        </a:rPr>
                        <a:t>10%</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tc>
                  <a:txBody>
                    <a:bodyPr/>
                    <a:lstStyle/>
                    <a:p>
                      <a:r>
                        <a:rPr lang="fr-FR" dirty="0">
                          <a:effectLst/>
                        </a:rPr>
                        <a:t>2,40 g/l</a:t>
                      </a:r>
                    </a:p>
                  </a:txBody>
                  <a:tcPr anchor="ctr">
                    <a:lnL w="7620" cap="flat" cmpd="sng" algn="ctr">
                      <a:solidFill>
                        <a:srgbClr val="DEE2E6"/>
                      </a:solidFill>
                      <a:prstDash val="solid"/>
                      <a:round/>
                      <a:headEnd type="none" w="med" len="med"/>
                      <a:tailEnd type="none" w="med" len="med"/>
                    </a:lnL>
                    <a:lnR w="7620" cap="flat" cmpd="sng" algn="ctr">
                      <a:solidFill>
                        <a:srgbClr val="DEE2E6"/>
                      </a:solidFill>
                      <a:prstDash val="solid"/>
                      <a:round/>
                      <a:headEnd type="none" w="med" len="med"/>
                      <a:tailEnd type="none" w="med" len="med"/>
                    </a:lnR>
                    <a:lnT w="7620" cap="flat" cmpd="sng" algn="ctr">
                      <a:solidFill>
                        <a:srgbClr val="DEE2E6"/>
                      </a:solidFill>
                      <a:prstDash val="solid"/>
                      <a:round/>
                      <a:headEnd type="none" w="med" len="med"/>
                      <a:tailEnd type="none" w="med" len="med"/>
                    </a:lnT>
                    <a:lnB w="7620" cap="flat" cmpd="sng" algn="ctr">
                      <a:solidFill>
                        <a:srgbClr val="DEE2E6"/>
                      </a:solidFill>
                      <a:prstDash val="solid"/>
                      <a:round/>
                      <a:headEnd type="none" w="med" len="med"/>
                      <a:tailEnd type="none" w="med" len="med"/>
                    </a:lnB>
                    <a:solidFill>
                      <a:srgbClr val="FFFFFF"/>
                    </a:solidFill>
                  </a:tcPr>
                </a:tc>
                <a:extLst>
                  <a:ext uri="{0D108BD9-81ED-4DB2-BD59-A6C34878D82A}">
                    <a16:rowId xmlns:a16="http://schemas.microsoft.com/office/drawing/2014/main" val="2878037221"/>
                  </a:ext>
                </a:extLst>
              </a:tr>
            </a:tbl>
          </a:graphicData>
        </a:graphic>
      </p:graphicFrame>
      <p:pic>
        <p:nvPicPr>
          <p:cNvPr id="1026" name="Picture 2" descr="Prise de sang à domicile Valérie Descôteaux">
            <a:extLst>
              <a:ext uri="{FF2B5EF4-FFF2-40B4-BE49-F238E27FC236}">
                <a16:creationId xmlns:a16="http://schemas.microsoft.com/office/drawing/2014/main" id="{BAB24DF0-5502-949B-5817-E6B6B439D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93" y="61912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pied de page 7">
            <a:extLst>
              <a:ext uri="{FF2B5EF4-FFF2-40B4-BE49-F238E27FC236}">
                <a16:creationId xmlns:a16="http://schemas.microsoft.com/office/drawing/2014/main" id="{EE00683C-E112-5595-FE6B-9CF1AA804108}"/>
              </a:ext>
            </a:extLst>
          </p:cNvPr>
          <p:cNvSpPr txBox="1">
            <a:spLocks/>
          </p:cNvSpPr>
          <p:nvPr/>
        </p:nvSpPr>
        <p:spPr>
          <a:xfrm>
            <a:off x="4038600" y="6356350"/>
            <a:ext cx="4114800" cy="365125"/>
          </a:xfrm>
          <a:prstGeom prst="rect">
            <a:avLst/>
          </a:prstGeom>
        </p:spPr>
        <p:txBody>
          <a:bodyPr vert="horz" lIns="91440" tIns="45720" rIns="91440" bIns="45720" rtlCol="0" anchor="ctr"/>
          <a:lstStyle>
            <a:defPPr rtl="0">
              <a:defRPr lang="fr-FR"/>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tx1"/>
                </a:solidFill>
              </a:rPr>
              <a:t>Soins infirmiers patients diabétiques</a:t>
            </a:r>
          </a:p>
        </p:txBody>
      </p:sp>
      <p:sp>
        <p:nvSpPr>
          <p:cNvPr id="7" name="ZoneTexte 6">
            <a:extLst>
              <a:ext uri="{FF2B5EF4-FFF2-40B4-BE49-F238E27FC236}">
                <a16:creationId xmlns:a16="http://schemas.microsoft.com/office/drawing/2014/main" id="{D4BACA27-FC7E-904F-5936-30506630891E}"/>
              </a:ext>
            </a:extLst>
          </p:cNvPr>
          <p:cNvSpPr txBox="1"/>
          <p:nvPr/>
        </p:nvSpPr>
        <p:spPr>
          <a:xfrm>
            <a:off x="534233" y="6400412"/>
            <a:ext cx="609452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fr-FR" sz="1200" b="0" i="0" u="none" strike="noStrike" kern="1200" cap="none" spc="0" normalizeH="0" baseline="0" noProof="0" dirty="0">
                <a:ln>
                  <a:noFill/>
                </a:ln>
                <a:solidFill>
                  <a:srgbClr val="E7E6E6">
                    <a:lumMod val="50000"/>
                  </a:srgbClr>
                </a:solidFill>
                <a:effectLst/>
                <a:uLnTx/>
                <a:uFillTx/>
                <a:latin typeface="Source Sans Pro Light"/>
                <a:ea typeface="+mn-ea"/>
                <a:cs typeface="+mn-cs"/>
              </a:rPr>
              <a:t>2024</a:t>
            </a:r>
          </a:p>
        </p:txBody>
      </p:sp>
    </p:spTree>
    <p:extLst>
      <p:ext uri="{BB962C8B-B14F-4D97-AF65-F5344CB8AC3E}">
        <p14:creationId xmlns:p14="http://schemas.microsoft.com/office/powerpoint/2010/main" val="3298754600"/>
      </p:ext>
    </p:extLst>
  </p:cSld>
  <p:clrMapOvr>
    <a:masterClrMapping/>
  </p:clrMapOvr>
</p:sld>
</file>

<file path=ppt/theme/theme1.xml><?xml version="1.0" encoding="utf-8"?>
<a:theme xmlns:a="http://schemas.openxmlformats.org/drawingml/2006/main" name="Personnalisé">
  <a:themeElements>
    <a:clrScheme name="Custom 77">
      <a:dk1>
        <a:sysClr val="windowText" lastClr="000000"/>
      </a:dk1>
      <a:lt1>
        <a:sysClr val="window" lastClr="FFFFFF"/>
      </a:lt1>
      <a:dk2>
        <a:srgbClr val="44546A"/>
      </a:dk2>
      <a:lt2>
        <a:srgbClr val="E7E6E6"/>
      </a:lt2>
      <a:accent1>
        <a:srgbClr val="FFB09D"/>
      </a:accent1>
      <a:accent2>
        <a:srgbClr val="FFD7C7"/>
      </a:accent2>
      <a:accent3>
        <a:srgbClr val="FFE9E0"/>
      </a:accent3>
      <a:accent4>
        <a:srgbClr val="55736D"/>
      </a:accent4>
      <a:accent5>
        <a:srgbClr val="88A88E"/>
      </a:accent5>
      <a:accent6>
        <a:srgbClr val="E6FFFB"/>
      </a:accent6>
      <a:hlink>
        <a:srgbClr val="0563C1"/>
      </a:hlink>
      <a:folHlink>
        <a:srgbClr val="954F72"/>
      </a:folHlink>
    </a:clrScheme>
    <a:fontScheme name="Custom 116">
      <a:majorFont>
        <a:latin typeface="Bodoni MT"/>
        <a:ea typeface=""/>
        <a:cs typeface=""/>
      </a:majorFont>
      <a:minorFont>
        <a:latin typeface="Sourc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3418929_TF66722518_Win32" id="{5E663E60-9241-454F-9D79-FA28B6B8E2E6}" vid="{C89703AC-DCB6-4757-83A4-6B2EB7B7FA6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E0C88140-B977-44ED-8877-83D5BCE76393}">
  <ds:schemaRefs>
    <ds:schemaRef ds:uri="http://schemas.microsoft.com/sharepoint/v3/contenttype/forms"/>
  </ds:schemaRefs>
</ds:datastoreItem>
</file>

<file path=customXml/itemProps2.xml><?xml version="1.0" encoding="utf-8"?>
<ds:datastoreItem xmlns:ds="http://schemas.openxmlformats.org/officeDocument/2006/customXml" ds:itemID="{34F12D6A-2BE8-4847-A724-6F141C79A2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BE6AE0A-D4B0-4A5B-9359-3C20E0AE6F61}">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Argumentaire de vente avec mise en page aérée</Template>
  <TotalTime>11924</TotalTime>
  <Words>3375</Words>
  <Application>Microsoft Office PowerPoint</Application>
  <PresentationFormat>Grand écran</PresentationFormat>
  <Paragraphs>481</Paragraphs>
  <Slides>53</Slides>
  <Notes>25</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53</vt:i4>
      </vt:variant>
    </vt:vector>
  </HeadingPairs>
  <TitlesOfParts>
    <vt:vector size="63" baseType="lpstr">
      <vt:lpstr>Arial</vt:lpstr>
      <vt:lpstr>Bodoni MT</vt:lpstr>
      <vt:lpstr>Calibri</vt:lpstr>
      <vt:lpstr>Inter</vt:lpstr>
      <vt:lpstr>Montserrat</vt:lpstr>
      <vt:lpstr>quicksand</vt:lpstr>
      <vt:lpstr>Source Sans Pro Light</vt:lpstr>
      <vt:lpstr>Times New Roman</vt:lpstr>
      <vt:lpstr>Wingdings</vt:lpstr>
      <vt:lpstr>Personnalisé</vt:lpstr>
      <vt:lpstr>Soins infirmiers aux patients diabétiques</vt:lpstr>
      <vt:lpstr>Plan</vt:lpstr>
      <vt:lpstr>À propos</vt:lpstr>
      <vt:lpstr>I. Les différents types de diabète</vt:lpstr>
      <vt:lpstr>Une histoire de clé et de serrure…</vt:lpstr>
      <vt:lpstr>1. Le diabète de type 1</vt:lpstr>
      <vt:lpstr>1. Le diabète de type 1</vt:lpstr>
      <vt:lpstr>1. Le diabète de type 1</vt:lpstr>
      <vt:lpstr>1. Le diabète de type 1</vt:lpstr>
      <vt:lpstr>1. Le diabète de type 1</vt:lpstr>
      <vt:lpstr>Traitement</vt:lpstr>
      <vt:lpstr>2. Le diabète de type 2</vt:lpstr>
      <vt:lpstr>2. Le diabète de type 2</vt:lpstr>
      <vt:lpstr>2. Le diabète de type 2</vt:lpstr>
      <vt:lpstr>2. Le diabète de type 2</vt:lpstr>
      <vt:lpstr>2. Le diabète de type 2</vt:lpstr>
      <vt:lpstr>3. Le diabète gestationnel</vt:lpstr>
      <vt:lpstr>3. Le diabète gestationnel</vt:lpstr>
      <vt:lpstr>4. Les complications du diabète</vt:lpstr>
      <vt:lpstr>II. Soins infirmiers</vt:lpstr>
      <vt:lpstr>1. l’information du patient</vt:lpstr>
      <vt:lpstr>2. L’accompagnement du patient </vt:lpstr>
      <vt:lpstr>3. Nutrition</vt:lpstr>
      <vt:lpstr>3. Nutrition</vt:lpstr>
      <vt:lpstr>4. L’activité physique</vt:lpstr>
      <vt:lpstr>4. L’activité physique</vt:lpstr>
      <vt:lpstr>5. Surveillance glycémique</vt:lpstr>
      <vt:lpstr>5. Surveillance glycémique</vt:lpstr>
      <vt:lpstr>6. L’injection d’insuline</vt:lpstr>
      <vt:lpstr>6. L’injection d’insuline</vt:lpstr>
      <vt:lpstr>7. Les hypoglycémies</vt:lpstr>
      <vt:lpstr>7. Les hypoglycémies</vt:lpstr>
      <vt:lpstr>8. Les hyperglycémies</vt:lpstr>
      <vt:lpstr>8. Les hyperglycémies</vt:lpstr>
      <vt:lpstr>8. Les hyperglycémies</vt:lpstr>
      <vt:lpstr>8. Les hyperglycémies</vt:lpstr>
      <vt:lpstr>9.Gestion et prévention du pied diabétique</vt:lpstr>
      <vt:lpstr>9. Gestion et prévention du pied diabétique</vt:lpstr>
      <vt:lpstr>9. Gestion et prévention du pied diabétique</vt:lpstr>
      <vt:lpstr>9. Gestion et prévention du pied diabétique</vt:lpstr>
      <vt:lpstr>Vidéo….</vt:lpstr>
      <vt:lpstr>III. Cas cliniques</vt:lpstr>
      <vt:lpstr>1. Cas concret</vt:lpstr>
      <vt:lpstr>1. Cas concret</vt:lpstr>
      <vt:lpstr>1. Cas concret</vt:lpstr>
      <vt:lpstr>1. Cas concret</vt:lpstr>
      <vt:lpstr>1. Cas concret</vt:lpstr>
      <vt:lpstr>2. Cas concret</vt:lpstr>
      <vt:lpstr>2. Cas concret</vt:lpstr>
      <vt:lpstr>IV. Conclusion</vt:lpstr>
      <vt:lpstr>Présentation PowerPoint</vt:lpstr>
      <vt:lpstr>Présentation PowerPoint</vt:lpstr>
      <vt:lpstr>Merci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Soins infirmiers aux patients diabétiques</dc:title>
  <dc:creator>Sebastien</dc:creator>
  <cp:lastModifiedBy>Sebastien</cp:lastModifiedBy>
  <cp:revision>29</cp:revision>
  <dcterms:created xsi:type="dcterms:W3CDTF">2024-01-14T10:53:45Z</dcterms:created>
  <dcterms:modified xsi:type="dcterms:W3CDTF">2024-02-18T17:00:54Z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