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63"/>
  </p:notesMasterIdLst>
  <p:sldIdLst>
    <p:sldId id="256" r:id="rId2"/>
    <p:sldId id="257" r:id="rId3"/>
    <p:sldId id="259" r:id="rId4"/>
    <p:sldId id="282" r:id="rId5"/>
    <p:sldId id="258" r:id="rId6"/>
    <p:sldId id="284" r:id="rId7"/>
    <p:sldId id="283" r:id="rId8"/>
    <p:sldId id="260" r:id="rId9"/>
    <p:sldId id="287" r:id="rId10"/>
    <p:sldId id="285" r:id="rId11"/>
    <p:sldId id="286" r:id="rId12"/>
    <p:sldId id="263" r:id="rId13"/>
    <p:sldId id="265" r:id="rId14"/>
    <p:sldId id="267" r:id="rId15"/>
    <p:sldId id="266" r:id="rId16"/>
    <p:sldId id="268" r:id="rId17"/>
    <p:sldId id="312" r:id="rId18"/>
    <p:sldId id="271" r:id="rId19"/>
    <p:sldId id="272" r:id="rId20"/>
    <p:sldId id="269" r:id="rId21"/>
    <p:sldId id="261" r:id="rId22"/>
    <p:sldId id="311" r:id="rId23"/>
    <p:sldId id="273" r:id="rId24"/>
    <p:sldId id="288" r:id="rId25"/>
    <p:sldId id="289" r:id="rId26"/>
    <p:sldId id="290" r:id="rId27"/>
    <p:sldId id="292" r:id="rId28"/>
    <p:sldId id="291" r:id="rId29"/>
    <p:sldId id="274" r:id="rId30"/>
    <p:sldId id="293" r:id="rId31"/>
    <p:sldId id="294" r:id="rId32"/>
    <p:sldId id="295" r:id="rId33"/>
    <p:sldId id="296" r:id="rId34"/>
    <p:sldId id="297" r:id="rId35"/>
    <p:sldId id="301" r:id="rId36"/>
    <p:sldId id="298" r:id="rId37"/>
    <p:sldId id="313" r:id="rId38"/>
    <p:sldId id="299" r:id="rId39"/>
    <p:sldId id="300" r:id="rId40"/>
    <p:sldId id="302" r:id="rId41"/>
    <p:sldId id="314" r:id="rId42"/>
    <p:sldId id="275" r:id="rId43"/>
    <p:sldId id="277" r:id="rId44"/>
    <p:sldId id="276" r:id="rId45"/>
    <p:sldId id="278" r:id="rId46"/>
    <p:sldId id="315" r:id="rId47"/>
    <p:sldId id="305" r:id="rId48"/>
    <p:sldId id="316" r:id="rId49"/>
    <p:sldId id="279" r:id="rId50"/>
    <p:sldId id="304" r:id="rId51"/>
    <p:sldId id="307" r:id="rId52"/>
    <p:sldId id="308" r:id="rId53"/>
    <p:sldId id="309" r:id="rId54"/>
    <p:sldId id="310" r:id="rId55"/>
    <p:sldId id="320" r:id="rId56"/>
    <p:sldId id="262" r:id="rId57"/>
    <p:sldId id="317" r:id="rId58"/>
    <p:sldId id="280" r:id="rId59"/>
    <p:sldId id="318" r:id="rId60"/>
    <p:sldId id="281" r:id="rId61"/>
    <p:sldId id="319" r:id="rId62"/>
  </p:sldIdLst>
  <p:sldSz cx="12192000" cy="6858000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AEFFER Marie-Aurélie" initials="SM" lastIdx="1" clrIdx="0">
    <p:extLst>
      <p:ext uri="{19B8F6BF-5375-455C-9EA6-DF929625EA0E}">
        <p15:presenceInfo xmlns:p15="http://schemas.microsoft.com/office/powerpoint/2012/main" userId="S-1-5-21-47466071-2001687359-1845911597-78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17419-6AC1-406C-8413-9001511EA09E}" type="datetimeFigureOut">
              <a:rPr lang="fr-FR" smtClean="0"/>
              <a:t>08/12/2023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967E-D66F-4EB1-84E3-7716346C96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592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Activation de l’ovocyte entraîne l’expulsion du 2eme globule polaire et empêche l’entrée d’autres spermatozoïdes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84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21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Activation de l’ovocyte entraîne l’expulsion du 2eme globule polaire et empêche l’entrée d’autres spermatozoïdes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62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Morula = petite mûre</a:t>
            </a:r>
          </a:p>
          <a:p>
            <a:r>
              <a:rPr lang="fr-FR" dirty="0"/>
              <a:t>Blastocyste = apparition d’une cavité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36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nidation est l’implantation de l’embryon dans la muqueuse utérine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76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U.E 5.7 semestres 5 et 6 pour ceux qui veulent faire la spé ou approfondir les connaissances concernant la grossesse et 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504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U.E 5.7 semestres 5 et 6 pour ceux qui veulent faire la spé ou approfondir les connaissances concernant la grossesse et 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143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DIU = stérilet, souvent en forme de T, crée une réaction inflammatoire de l’endomètre qui empêche la nidation</a:t>
            </a:r>
          </a:p>
          <a:p>
            <a:r>
              <a:rPr lang="fr-FR" dirty="0"/>
              <a:t>	cuivre : naturellement spermicide</a:t>
            </a:r>
          </a:p>
          <a:p>
            <a:r>
              <a:rPr lang="fr-FR" dirty="0"/>
              <a:t>	hormonal : progestatif qui agit sur la muqueuse et limite son développement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5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60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Pilule du lendemain méthode d’exception utilisable dans les 3 à 5 jours qui suivent un rapport non protégé</a:t>
            </a:r>
          </a:p>
          <a:p>
            <a:r>
              <a:rPr lang="fr-FR" dirty="0"/>
              <a:t>Contraception d’urgence : 	oubli ou rupture de préservatif</a:t>
            </a:r>
          </a:p>
          <a:p>
            <a:r>
              <a:rPr lang="fr-FR" dirty="0"/>
              <a:t>		retard </a:t>
            </a:r>
            <a:r>
              <a:rPr lang="fr-FR" dirty="0" err="1"/>
              <a:t>ds</a:t>
            </a:r>
            <a:r>
              <a:rPr lang="fr-FR" dirty="0"/>
              <a:t> la prise de contraception orale </a:t>
            </a:r>
          </a:p>
          <a:p>
            <a:r>
              <a:rPr lang="fr-FR" dirty="0"/>
              <a:t>		perte du stérilet</a:t>
            </a:r>
          </a:p>
          <a:p>
            <a:r>
              <a:rPr lang="fr-FR" dirty="0"/>
              <a:t>		</a:t>
            </a:r>
            <a:r>
              <a:rPr lang="fr-FR" dirty="0" err="1"/>
              <a:t>rapprt</a:t>
            </a:r>
            <a:r>
              <a:rPr lang="fr-FR" dirty="0"/>
              <a:t> non protégé sans moyen de contraception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967E-D66F-4EB1-84E3-7716346C9647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563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6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3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29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836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7450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31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04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647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846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6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5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0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9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70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8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%C3%A9soderme" TargetMode="External"/><Relationship Id="rId2" Type="http://schemas.openxmlformats.org/officeDocument/2006/relationships/hyperlink" Target="https://fr.wikipedia.org/wiki/Ectoderme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fr.wikipedia.org/wiki/Diff%C3%A9renciation_cellulaire" TargetMode="External"/><Relationship Id="rId5" Type="http://schemas.openxmlformats.org/officeDocument/2006/relationships/hyperlink" Target="https://fr.wikipedia.org/wiki/Prolif%C3%A9ration_cellulaire" TargetMode="External"/><Relationship Id="rId4" Type="http://schemas.openxmlformats.org/officeDocument/2006/relationships/hyperlink" Target="https://fr.wikipedia.org/wiki/Endoderme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AB42F8-D448-47C6-9351-13FDA2E00A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cs typeface="Arial" panose="020B0604020202020204" pitchFamily="34" charset="0"/>
              </a:rPr>
              <a:t>La reproduction chez l’</a:t>
            </a:r>
            <a:r>
              <a:rPr lang="fr-FR" dirty="0" err="1">
                <a:cs typeface="Arial" panose="020B0604020202020204" pitchFamily="34" charset="0"/>
              </a:rPr>
              <a:t>etre</a:t>
            </a:r>
            <a:r>
              <a:rPr lang="fr-FR" dirty="0">
                <a:cs typeface="Arial" panose="020B0604020202020204" pitchFamily="34" charset="0"/>
              </a:rPr>
              <a:t> humain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D3F8B4E-EB34-4B7B-A8D7-8E86C458B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891" y="5052391"/>
            <a:ext cx="8689976" cy="1371599"/>
          </a:xfrm>
        </p:spPr>
        <p:txBody>
          <a:bodyPr/>
          <a:lstStyle/>
          <a:p>
            <a:r>
              <a:rPr lang="fr-FR" dirty="0"/>
              <a:t>U.E 2.2 S.1 Cycles de la vie et grandes fonction</a:t>
            </a:r>
          </a:p>
          <a:p>
            <a:r>
              <a:rPr lang="fr-FR"/>
              <a:t>Promotion 2023/2026</a:t>
            </a:r>
            <a:endParaRPr lang="fr-FR" dirty="0"/>
          </a:p>
          <a:p>
            <a:r>
              <a:rPr lang="fr-FR" dirty="0"/>
              <a:t>SCHAEFFER Aurélie</a:t>
            </a:r>
          </a:p>
        </p:txBody>
      </p:sp>
    </p:spTree>
    <p:extLst>
      <p:ext uri="{BB962C8B-B14F-4D97-AF65-F5344CB8AC3E}">
        <p14:creationId xmlns:p14="http://schemas.microsoft.com/office/powerpoint/2010/main" val="3317322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A3007-C1E6-4DDC-B019-5E9D116C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 : Spermatogénèse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40A60AE-9A1B-4B6D-B84D-D660E8355C5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441" t="10744"/>
          <a:stretch/>
        </p:blipFill>
        <p:spPr>
          <a:xfrm>
            <a:off x="4200735" y="1399385"/>
            <a:ext cx="7658330" cy="54586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C52E1B5-EBD4-431B-9E04-D38DD41DED69}"/>
              </a:ext>
            </a:extLst>
          </p:cNvPr>
          <p:cNvSpPr txBox="1"/>
          <p:nvPr/>
        </p:nvSpPr>
        <p:spPr>
          <a:xfrm>
            <a:off x="689317" y="1905001"/>
            <a:ext cx="33903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Production importante et continue (sur une coupe histologique, cellules à différents stades)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À partir de la puberté et jusqu’à la mort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2 étapes successives :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spermatogénèse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Spermiogénèse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Dure au total : 74 jours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Régulation hormonale due à l’axe hypothalamo-hypophysaire</a:t>
            </a:r>
          </a:p>
        </p:txBody>
      </p:sp>
    </p:spTree>
    <p:extLst>
      <p:ext uri="{BB962C8B-B14F-4D97-AF65-F5344CB8AC3E}">
        <p14:creationId xmlns:p14="http://schemas.microsoft.com/office/powerpoint/2010/main" val="421047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ECF4F-C26E-42C8-A36F-9BC984760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 : Ovogénèse 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663314D-AB59-446A-8E4B-0BB81746DC5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9899" t="9819"/>
          <a:stretch/>
        </p:blipFill>
        <p:spPr>
          <a:xfrm>
            <a:off x="4908197" y="1264555"/>
            <a:ext cx="6950867" cy="55356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536D0B-E09C-4B67-8C17-9EC8F552F328}"/>
              </a:ext>
            </a:extLst>
          </p:cNvPr>
          <p:cNvSpPr txBox="1"/>
          <p:nvPr/>
        </p:nvSpPr>
        <p:spPr>
          <a:xfrm>
            <a:off x="773723" y="1716258"/>
            <a:ext cx="36435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Formation des ovocytes dans l’ovaire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Débute au cours de la vie in utéro, s’arrête jusqu’à la puberté, reprend de manière cyclique jusqu’à la ménopause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A la naissance, il y a un stock de follicules primordiaux qui entament leur maturation à partir de la puberté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Ovulation : expulsion d’un ovocyte par cycle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94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CFB9B-E099-47B6-B221-94F2BD06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3182CF-E069-4948-B498-950CE062876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2071670"/>
            <a:ext cx="10363826" cy="3424107"/>
          </a:xfrm>
        </p:spPr>
        <p:txBody>
          <a:bodyPr/>
          <a:lstStyle/>
          <a:p>
            <a:endParaRPr lang="fr-FR" dirty="0">
              <a:cs typeface="Arial" panose="020B0604020202020204" pitchFamily="34" charset="0"/>
            </a:endParaRPr>
          </a:p>
          <a:p>
            <a:r>
              <a:rPr lang="fr-FR" dirty="0"/>
              <a:t>La fécondation est la </a:t>
            </a:r>
            <a:r>
              <a:rPr lang="fr-FR" b="1" dirty="0"/>
              <a:t>fusion des gamètes masculin et féminin</a:t>
            </a:r>
            <a:r>
              <a:rPr lang="fr-FR" dirty="0"/>
              <a:t>, c'est-à-dire du spermatozoïde et de l’ovocyte, </a:t>
            </a:r>
          </a:p>
          <a:p>
            <a:r>
              <a:rPr lang="fr-FR" dirty="0"/>
              <a:t>Rétablissement de la diploïdie : la dotation chromosomique normale de l'être humain de 46 (2n) chromosomes se retrouve rétablie.</a:t>
            </a:r>
            <a:endParaRPr lang="fr-FR" dirty="0">
              <a:cs typeface="Arial" panose="020B0604020202020204" pitchFamily="34" charset="0"/>
            </a:endParaRPr>
          </a:p>
          <a:p>
            <a:r>
              <a:rPr lang="fr-FR" dirty="0">
                <a:cs typeface="Arial" panose="020B0604020202020204" pitchFamily="34" charset="0"/>
              </a:rPr>
              <a:t>Marque le début du développement embryonnaire</a:t>
            </a:r>
          </a:p>
        </p:txBody>
      </p:sp>
    </p:spTree>
    <p:extLst>
      <p:ext uri="{BB962C8B-B14F-4D97-AF65-F5344CB8AC3E}">
        <p14:creationId xmlns:p14="http://schemas.microsoft.com/office/powerpoint/2010/main" val="350557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AC7B46-BF22-4343-ACCE-629CA3D6C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FAF763-54F4-4C7B-BE7A-A727A70A57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3618" y="2658640"/>
            <a:ext cx="10363826" cy="3424107"/>
          </a:xfrm>
        </p:spPr>
        <p:txBody>
          <a:bodyPr/>
          <a:lstStyle/>
          <a:p>
            <a:r>
              <a:rPr lang="fr-FR" dirty="0"/>
              <a:t>Maturation des gamètes: dans les tubes séminifères et ovaires</a:t>
            </a:r>
          </a:p>
          <a:p>
            <a:r>
              <a:rPr lang="fr-FR" dirty="0"/>
              <a:t>Pour les spermatozoïdes, la maturation s’achève dans les voies génitales féminines (capacitation + hyper mobilité) par un séjour de plusieurs heures dans les voies génitales de la femme</a:t>
            </a:r>
          </a:p>
          <a:p>
            <a:r>
              <a:rPr lang="fr-FR" dirty="0"/>
              <a:t>La survie des spermatozoïdes est de 2 – 3 jours</a:t>
            </a:r>
          </a:p>
        </p:txBody>
      </p:sp>
    </p:spTree>
    <p:extLst>
      <p:ext uri="{BB962C8B-B14F-4D97-AF65-F5344CB8AC3E}">
        <p14:creationId xmlns:p14="http://schemas.microsoft.com/office/powerpoint/2010/main" val="272606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CA0D39-0E5C-44EF-B3BC-037AFB9E9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147955-360A-4DB0-BAED-E09A3569B2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Au moment de l’éjaculation, 200 à 300 millions de spermatozoïdes sont libérés dans le vagin</a:t>
            </a:r>
          </a:p>
          <a:p>
            <a:r>
              <a:rPr lang="fr-FR" dirty="0"/>
              <a:t>Ils se déplacent du vagin vers la trompe utérine en quelques heures</a:t>
            </a:r>
          </a:p>
          <a:p>
            <a:r>
              <a:rPr lang="fr-FR" dirty="0"/>
              <a:t>Leur nombre diminuent: </a:t>
            </a:r>
          </a:p>
          <a:p>
            <a:pPr lvl="1"/>
            <a:r>
              <a:rPr lang="fr-FR" sz="1800" dirty="0"/>
              <a:t>Quelques milliers (1%) passent le col de l’utérus (action du pH vaginal et de la glaire cervicale)</a:t>
            </a:r>
          </a:p>
          <a:p>
            <a:pPr lvl="1"/>
            <a:r>
              <a:rPr lang="fr-FR" sz="1800" dirty="0"/>
              <a:t>Quelques centaines atteignent les trompes utérines</a:t>
            </a:r>
          </a:p>
        </p:txBody>
      </p:sp>
    </p:spTree>
    <p:extLst>
      <p:ext uri="{BB962C8B-B14F-4D97-AF65-F5344CB8AC3E}">
        <p14:creationId xmlns:p14="http://schemas.microsoft.com/office/powerpoint/2010/main" val="348695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CEF45-3026-4B93-89F6-9A32E946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87F4D75-08F4-4F4C-9F8F-A4B6BE7DEF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75722" y="1180831"/>
            <a:ext cx="6241774" cy="561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0072F-8482-4AE2-8BE9-6C7F9FCB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E2EAB-4910-4CDF-B78C-8F89AC672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36431" y="2367092"/>
            <a:ext cx="10420140" cy="3424107"/>
          </a:xfrm>
        </p:spPr>
        <p:txBody>
          <a:bodyPr>
            <a:normAutofit/>
          </a:bodyPr>
          <a:lstStyle/>
          <a:p>
            <a:r>
              <a:rPr lang="fr-FR" dirty="0"/>
              <a:t>A lieu dans l’ampoule de la trompe utérine</a:t>
            </a:r>
          </a:p>
          <a:p>
            <a:r>
              <a:rPr lang="fr-FR" dirty="0"/>
              <a:t>Fusion d’1 spermatozoïde et d’un ovocyte de type II</a:t>
            </a:r>
          </a:p>
          <a:p>
            <a:pPr lvl="1"/>
            <a:r>
              <a:rPr lang="fr-FR" sz="1800" b="1" dirty="0"/>
              <a:t>Rétablissement de la diploïdie</a:t>
            </a:r>
            <a:endParaRPr lang="fr-FR" dirty="0"/>
          </a:p>
          <a:p>
            <a:pPr marL="457200" lvl="1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42896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C0072F-8482-4AE2-8BE9-6C7F9FCB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E2EAB-4910-4CDF-B78C-8F89AC672D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842798" cy="3424107"/>
          </a:xfrm>
        </p:spPr>
        <p:txBody>
          <a:bodyPr>
            <a:normAutofit/>
          </a:bodyPr>
          <a:lstStyle/>
          <a:p>
            <a:r>
              <a:rPr lang="fr-FR" dirty="0"/>
              <a:t>5 étapes</a:t>
            </a:r>
          </a:p>
          <a:p>
            <a:pPr lvl="1"/>
            <a:r>
              <a:rPr lang="fr-FR" dirty="0"/>
              <a:t>La fixation du spermatozoïde sur la membrane pellucide de l’ovocyte</a:t>
            </a:r>
          </a:p>
          <a:p>
            <a:pPr lvl="1"/>
            <a:r>
              <a:rPr lang="fr-FR" dirty="0"/>
              <a:t>La réaction acrosomiale : libération des enzymes de l’acrosome qui perfore la zone pellucide</a:t>
            </a:r>
          </a:p>
          <a:p>
            <a:pPr lvl="1"/>
            <a:r>
              <a:rPr lang="fr-FR" dirty="0"/>
              <a:t>Fusion des membranes plasmique qui entraîne l’activation de l’ovocyte (fin du processus de méiose) et une réaction corticale (empêche la polyspermie)</a:t>
            </a:r>
          </a:p>
          <a:p>
            <a:pPr lvl="1"/>
            <a:r>
              <a:rPr lang="fr-FR" dirty="0"/>
              <a:t>Pénétration du noyau du spermatozoïde dans le cytoplasme de l’ovocyte</a:t>
            </a:r>
          </a:p>
          <a:p>
            <a:pPr lvl="1"/>
            <a:r>
              <a:rPr lang="fr-FR" dirty="0"/>
              <a:t>Fusion des 2 pronoyaux qui aboutit à une cellule diploïde</a:t>
            </a:r>
          </a:p>
          <a:p>
            <a:pPr marL="457200" lvl="1" indent="0">
              <a:buNone/>
            </a:pP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4236788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33A291-0E6A-47CD-96C4-C748C13E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fécondation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435733-D030-4B35-BA10-7EDA6E1E3C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50127" y="2176129"/>
            <a:ext cx="9278945" cy="405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45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4CEDB-B3D3-461F-B0E1-DF322A47E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la fécondation à la nidation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9B622B-9AC6-46D4-A140-983ABC57103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Après la fusion des pronoyaux, reprise de la division cellulaire (mitose) qui entraîne la multiplication des cellules </a:t>
            </a:r>
          </a:p>
          <a:p>
            <a:r>
              <a:rPr lang="fr-FR" dirty="0"/>
              <a:t>Lors de la période préimplantatoire (vie libre) l’œuf fécondé devient zygote (= œuf  fécondé, avant la première segmentation) , puis morula (16 – 64 cellules) et blastocyste (4</a:t>
            </a:r>
            <a:r>
              <a:rPr lang="fr-FR" baseline="30000" dirty="0"/>
              <a:t>ème</a:t>
            </a:r>
            <a:r>
              <a:rPr lang="fr-FR" dirty="0"/>
              <a:t> jour)</a:t>
            </a:r>
          </a:p>
          <a:p>
            <a:r>
              <a:rPr lang="fr-FR" dirty="0"/>
              <a:t>Progresse dans la trompe vers l’utérus = </a:t>
            </a:r>
            <a:r>
              <a:rPr lang="fr-FR" b="1" dirty="0"/>
              <a:t>migration </a:t>
            </a:r>
            <a:r>
              <a:rPr lang="fr-FR" dirty="0"/>
              <a:t>(env. 3 à 4 jours)</a:t>
            </a:r>
            <a:endParaRPr lang="fr-FR" b="1" dirty="0"/>
          </a:p>
          <a:p>
            <a:r>
              <a:rPr lang="fr-FR" dirty="0"/>
              <a:t>S’enchâsse dans la muqueuse utérine au cours du 7eme jour = </a:t>
            </a:r>
            <a:r>
              <a:rPr lang="fr-FR" b="1" dirty="0"/>
              <a:t>nidation</a:t>
            </a:r>
          </a:p>
          <a:p>
            <a:r>
              <a:rPr lang="fr-FR" dirty="0"/>
              <a:t>Après la nidation il y a dissociation de l’embryon et des annexes fœtales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0563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4BA75-C0BC-40E5-BFFC-3C791DD3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EFFD3E-C36D-45A8-A937-1A7EEDB08D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sz="2800" dirty="0">
                <a:cs typeface="Arial" panose="020B0604020202020204" pitchFamily="34" charset="0"/>
              </a:rPr>
              <a:t>Rappels/pré requis</a:t>
            </a:r>
          </a:p>
          <a:p>
            <a:r>
              <a:rPr lang="fr-FR" sz="2800" dirty="0">
                <a:cs typeface="Arial" panose="020B0604020202020204" pitchFamily="34" charset="0"/>
              </a:rPr>
              <a:t>La fécondation</a:t>
            </a:r>
          </a:p>
          <a:p>
            <a:r>
              <a:rPr lang="fr-FR" sz="2800" dirty="0">
                <a:cs typeface="Arial" panose="020B0604020202020204" pitchFamily="34" charset="0"/>
              </a:rPr>
              <a:t>La grossesse</a:t>
            </a:r>
          </a:p>
          <a:p>
            <a:r>
              <a:rPr lang="fr-FR" sz="2800" dirty="0">
                <a:cs typeface="Arial" panose="020B0604020202020204" pitchFamily="34" charset="0"/>
              </a:rPr>
              <a:t>Travail et accouchement</a:t>
            </a:r>
          </a:p>
          <a:p>
            <a:r>
              <a:rPr lang="fr-FR" sz="2800" dirty="0">
                <a:cs typeface="Arial" panose="020B0604020202020204" pitchFamily="34" charset="0"/>
              </a:rPr>
              <a:t>La lactation</a:t>
            </a:r>
          </a:p>
          <a:p>
            <a:r>
              <a:rPr lang="fr-FR" sz="2800" dirty="0">
                <a:cs typeface="Arial" panose="020B0604020202020204" pitchFamily="34" charset="0"/>
              </a:rPr>
              <a:t>La contraception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8690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D6F0CB-5C49-45A3-833D-5C554C40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la fécondation à la nidation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C012C52-78D9-4A54-8805-C86D0008A9A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432517" y="1221987"/>
            <a:ext cx="5134707" cy="550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19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4D7AA-C3EA-4A2E-AA89-69567409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D87520-073A-4CD1-BB0E-D58415A785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0785" y="1905001"/>
            <a:ext cx="10363826" cy="4566138"/>
          </a:xfrm>
        </p:spPr>
        <p:txBody>
          <a:bodyPr/>
          <a:lstStyle/>
          <a:p>
            <a:r>
              <a:rPr lang="fr-FR" dirty="0"/>
              <a:t>La durée normale de la grossesse est calculée à partir du premier jour des dernières règles (DDR) </a:t>
            </a:r>
          </a:p>
          <a:p>
            <a:r>
              <a:rPr lang="fr-FR" dirty="0"/>
              <a:t>Elle est de 285 jours +/- 10 jours : </a:t>
            </a:r>
          </a:p>
          <a:p>
            <a:pPr lvl="1"/>
            <a:r>
              <a:rPr lang="fr-FR" dirty="0"/>
              <a:t>soit 41 SA = 39 semaines de grossesse </a:t>
            </a:r>
          </a:p>
          <a:p>
            <a:pPr lvl="1"/>
            <a:r>
              <a:rPr lang="fr-FR" dirty="0"/>
              <a:t>10 mois lunaires </a:t>
            </a:r>
          </a:p>
          <a:p>
            <a:pPr lvl="1"/>
            <a:r>
              <a:rPr lang="fr-FR" dirty="0"/>
              <a:t>9 mois du calendrier civil</a:t>
            </a:r>
          </a:p>
          <a:p>
            <a:r>
              <a:rPr lang="fr-FR" dirty="0"/>
              <a:t>Cependant, cette valeur n’est qu’une moyenne et les écarts vont de 266 à 293 jours (38 à 42 SA) </a:t>
            </a:r>
          </a:p>
          <a:p>
            <a:r>
              <a:rPr lang="fr-FR" dirty="0"/>
              <a:t>L’unité de mesure la plus utilisée actuellement est la semaine d’aménorrhée (SA) </a:t>
            </a:r>
          </a:p>
          <a:p>
            <a:r>
              <a:rPr lang="fr-FR" dirty="0"/>
              <a:t>On considère que le terme est dépassé après 295 jours de grossesse soit 42 semaines révolues</a:t>
            </a:r>
          </a:p>
        </p:txBody>
      </p:sp>
    </p:spTree>
    <p:extLst>
      <p:ext uri="{BB962C8B-B14F-4D97-AF65-F5344CB8AC3E}">
        <p14:creationId xmlns:p14="http://schemas.microsoft.com/office/powerpoint/2010/main" val="304892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34D7AA-C3EA-4A2E-AA89-69567409E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D87520-073A-4CD1-BB0E-D58415A785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0785" y="1905001"/>
            <a:ext cx="10363826" cy="4566138"/>
          </a:xfrm>
        </p:spPr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Prématurité</a:t>
            </a:r>
            <a:r>
              <a:rPr lang="fr-FR" dirty="0"/>
              <a:t> : naissance avant terme. Il existe différents degrés de prématurité en fonction du terme de naissance. </a:t>
            </a:r>
          </a:p>
          <a:p>
            <a:endParaRPr lang="fr-FR" dirty="0"/>
          </a:p>
          <a:p>
            <a:pPr marL="685800" lvl="1"/>
            <a:r>
              <a:rPr lang="fr-FR" sz="1800" dirty="0"/>
              <a:t>22 à 25 SA = extrême prématurité</a:t>
            </a:r>
          </a:p>
          <a:p>
            <a:pPr marL="685800" lvl="1"/>
            <a:r>
              <a:rPr lang="fr-FR" sz="1800" dirty="0"/>
              <a:t>26 à 27 SA = très grande prématurité</a:t>
            </a:r>
          </a:p>
          <a:p>
            <a:pPr marL="685800" lvl="1"/>
            <a:r>
              <a:rPr lang="fr-FR" sz="1800" dirty="0"/>
              <a:t>28 à 32 SA = grande prématurité</a:t>
            </a:r>
          </a:p>
          <a:p>
            <a:pPr marL="685800" lvl="1"/>
            <a:r>
              <a:rPr lang="fr-FR" sz="1800" dirty="0"/>
              <a:t>33 à 36 SA = prématurité modérée</a:t>
            </a:r>
          </a:p>
          <a:p>
            <a:endParaRPr lang="fr-FR" dirty="0"/>
          </a:p>
          <a:p>
            <a:r>
              <a:rPr lang="fr-FR" dirty="0"/>
              <a:t>Les complications sont un lien avec l’immaturité des organes (notamment le SNC, les poumons, le tube digestif et le canal artériel)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84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grossesse: période embryonnaire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Elle va jusqu‘à la </a:t>
            </a:r>
            <a:r>
              <a:rPr lang="fr-FR" b="1" dirty="0"/>
              <a:t>8ème semaine </a:t>
            </a:r>
            <a:r>
              <a:rPr lang="fr-FR" dirty="0"/>
              <a:t>du développement</a:t>
            </a:r>
          </a:p>
          <a:p>
            <a:r>
              <a:rPr lang="fr-FR" dirty="0"/>
              <a:t>A la fin de la 3ème semaine, les feuillets embryonnaires fondamentaux sont en </a:t>
            </a:r>
          </a:p>
          <a:p>
            <a:pPr marL="0" indent="0">
              <a:buNone/>
            </a:pPr>
            <a:r>
              <a:rPr lang="fr-FR" dirty="0"/>
              <a:t>     place et la différenciation ultérieure des tissus et organes va pouvoir commencer</a:t>
            </a:r>
          </a:p>
          <a:p>
            <a:r>
              <a:rPr lang="fr-FR" dirty="0"/>
              <a:t>3 feuillets distincts apparaissent</a:t>
            </a:r>
          </a:p>
        </p:txBody>
      </p:sp>
    </p:spTree>
    <p:extLst>
      <p:ext uri="{BB962C8B-B14F-4D97-AF65-F5344CB8AC3E}">
        <p14:creationId xmlns:p14="http://schemas.microsoft.com/office/powerpoint/2010/main" val="328201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b="1" dirty="0"/>
              <a:t>Blastocyste</a:t>
            </a:r>
            <a:r>
              <a:rPr lang="fr-FR" dirty="0"/>
              <a:t> : stade précoce du développement embryonnaire avec cohabitation de 2 structures: </a:t>
            </a:r>
          </a:p>
          <a:p>
            <a:pPr lvl="1"/>
            <a:r>
              <a:rPr lang="fr-FR" sz="1800" dirty="0"/>
              <a:t>Trophoblaste (à l’origine du placenta)</a:t>
            </a:r>
          </a:p>
          <a:p>
            <a:pPr lvl="1"/>
            <a:r>
              <a:rPr lang="fr-FR" sz="1800" dirty="0" err="1"/>
              <a:t>Embryoblaste</a:t>
            </a:r>
            <a:r>
              <a:rPr lang="fr-FR" sz="1800" dirty="0"/>
              <a:t> (à l’origine de l’embryon)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D479A8-5159-4624-975C-1B6C79572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876" y="3164114"/>
            <a:ext cx="4833124" cy="26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22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DA08BAB-DC51-4EC0-9ECB-83A3AF8649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83230" y="2507640"/>
            <a:ext cx="3321381" cy="342423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E62E15C-B3D3-4B3E-8441-10610901C1DC}"/>
              </a:ext>
            </a:extLst>
          </p:cNvPr>
          <p:cNvSpPr txBox="1"/>
          <p:nvPr/>
        </p:nvSpPr>
        <p:spPr>
          <a:xfrm>
            <a:off x="1322364" y="1905000"/>
            <a:ext cx="66680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Implantation 8</a:t>
            </a:r>
            <a:r>
              <a:rPr lang="fr-FR" b="1" baseline="30000" dirty="0">
                <a:solidFill>
                  <a:schemeClr val="accent2"/>
                </a:solidFill>
              </a:rPr>
              <a:t>ème</a:t>
            </a:r>
            <a:r>
              <a:rPr lang="fr-FR" b="1" dirty="0">
                <a:solidFill>
                  <a:schemeClr val="accent2"/>
                </a:solidFill>
              </a:rPr>
              <a:t> jour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trophoblaste se différencie en 2 couches : </a:t>
            </a:r>
          </a:p>
          <a:p>
            <a:r>
              <a:rPr lang="fr-FR" dirty="0"/>
              <a:t>	le cytotrophoblaste (2)</a:t>
            </a:r>
          </a:p>
          <a:p>
            <a:r>
              <a:rPr lang="fr-FR" dirty="0"/>
              <a:t>	le syncytiotrophoblaste (1) qui sécrète des enzymes permettant la nidation et les HCG (stimule le corps jaune)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L’</a:t>
            </a:r>
            <a:r>
              <a:rPr lang="fr-FR" dirty="0" err="1"/>
              <a:t>embryoblaste</a:t>
            </a:r>
            <a:r>
              <a:rPr lang="fr-FR" dirty="0"/>
              <a:t> se divise en 2 feuillets primitifs : </a:t>
            </a:r>
          </a:p>
          <a:p>
            <a:r>
              <a:rPr lang="fr-FR" dirty="0"/>
              <a:t>	l’hypoblaste (4)</a:t>
            </a:r>
          </a:p>
          <a:p>
            <a:r>
              <a:rPr lang="fr-FR" dirty="0"/>
              <a:t>	l’épiblaste (3)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Formation d’une cavité dans l’épiblaste (cavité amniotique)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2346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3429000"/>
            <a:ext cx="10363826" cy="3424107"/>
          </a:xfrm>
        </p:spPr>
        <p:txBody>
          <a:bodyPr/>
          <a:lstStyle/>
          <a:p>
            <a:r>
              <a:rPr lang="fr-FR" sz="1800" dirty="0"/>
              <a:t>Milieu de la 2</a:t>
            </a:r>
            <a:r>
              <a:rPr lang="fr-FR" sz="1800" baseline="30000" dirty="0"/>
              <a:t>ème</a:t>
            </a:r>
            <a:r>
              <a:rPr lang="fr-FR" sz="1800" dirty="0"/>
              <a:t> semaine : fin de la nidation</a:t>
            </a:r>
          </a:p>
          <a:p>
            <a:endParaRPr lang="fr-FR" sz="1800" dirty="0"/>
          </a:p>
          <a:p>
            <a:r>
              <a:rPr lang="fr-FR" dirty="0"/>
              <a:t>Accroissement de la cavité amniotique</a:t>
            </a:r>
          </a:p>
          <a:p>
            <a:r>
              <a:rPr lang="fr-FR" sz="1800" dirty="0"/>
              <a:t>Formation du sac vitellin</a:t>
            </a:r>
          </a:p>
          <a:p>
            <a:r>
              <a:rPr lang="fr-FR" dirty="0"/>
              <a:t>Prolifération du syncytiotrophoblaste autour du blastocyste</a:t>
            </a:r>
            <a:endParaRPr lang="fr-FR" sz="1800" dirty="0"/>
          </a:p>
          <a:p>
            <a:r>
              <a:rPr lang="fr-FR" dirty="0"/>
              <a:t>Apparition de lacunes dans le syncytiotrophoblaste</a:t>
            </a:r>
            <a:endParaRPr lang="fr-FR" sz="1800" dirty="0"/>
          </a:p>
          <a:p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1F4878-DAA6-4339-AA23-7F4DACB5C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1"/>
          <a:stretch/>
        </p:blipFill>
        <p:spPr>
          <a:xfrm>
            <a:off x="6583818" y="451711"/>
            <a:ext cx="4920793" cy="41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3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8289B02-217C-40F3-B7F2-A138680766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31015" b="4385"/>
          <a:stretch/>
        </p:blipFill>
        <p:spPr>
          <a:xfrm>
            <a:off x="1688124" y="2500205"/>
            <a:ext cx="8792306" cy="425228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6FEFCC-248A-4CEA-A7B4-C993989D85AC}"/>
              </a:ext>
            </a:extLst>
          </p:cNvPr>
          <p:cNvSpPr txBox="1"/>
          <p:nvPr/>
        </p:nvSpPr>
        <p:spPr>
          <a:xfrm>
            <a:off x="1795973" y="1808266"/>
            <a:ext cx="4506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</a:t>
            </a:r>
            <a:r>
              <a:rPr lang="fr-FR" baseline="30000" dirty="0"/>
              <a:t>ème</a:t>
            </a:r>
            <a:r>
              <a:rPr lang="fr-FR" dirty="0"/>
              <a:t> jour : apparition du chorion (membrane entourant l’embryon)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80BCC5-AABF-4D8F-9AEA-4041ACF2769F}"/>
              </a:ext>
            </a:extLst>
          </p:cNvPr>
          <p:cNvSpPr txBox="1"/>
          <p:nvPr/>
        </p:nvSpPr>
        <p:spPr>
          <a:xfrm>
            <a:off x="6414866" y="1808265"/>
            <a:ext cx="4065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Apparition de villosités et maturation en placenta</a:t>
            </a:r>
          </a:p>
        </p:txBody>
      </p:sp>
    </p:spTree>
    <p:extLst>
      <p:ext uri="{BB962C8B-B14F-4D97-AF65-F5344CB8AC3E}">
        <p14:creationId xmlns:p14="http://schemas.microsoft.com/office/powerpoint/2010/main" val="1242243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3</a:t>
            </a:r>
            <a:r>
              <a:rPr lang="fr-FR" baseline="30000" dirty="0"/>
              <a:t>ème</a:t>
            </a:r>
            <a:r>
              <a:rPr lang="fr-FR" dirty="0"/>
              <a:t> semaine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05E145F-6607-4E4E-A4F0-38769449B4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3240882"/>
            <a:ext cx="5723765" cy="34242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92B158E-8A27-4835-8968-6AA81CEA3FB0}"/>
              </a:ext>
            </a:extLst>
          </p:cNvPr>
          <p:cNvSpPr txBox="1"/>
          <p:nvPr/>
        </p:nvSpPr>
        <p:spPr>
          <a:xfrm>
            <a:off x="2405576" y="2086720"/>
            <a:ext cx="5547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Gastrulation</a:t>
            </a:r>
          </a:p>
          <a:p>
            <a:endParaRPr lang="fr-FR" dirty="0"/>
          </a:p>
          <a:p>
            <a:r>
              <a:rPr lang="fr-FR" dirty="0"/>
              <a:t>Le disque didermique se transforme en disque </a:t>
            </a:r>
            <a:r>
              <a:rPr lang="fr-FR" b="1" dirty="0"/>
              <a:t>tridermique</a:t>
            </a:r>
          </a:p>
          <a:p>
            <a:endParaRPr lang="fr-FR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Ectoderme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Mésoderme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/>
              <a:t>Endoderme </a:t>
            </a:r>
          </a:p>
        </p:txBody>
      </p:sp>
    </p:spTree>
    <p:extLst>
      <p:ext uri="{BB962C8B-B14F-4D97-AF65-F5344CB8AC3E}">
        <p14:creationId xmlns:p14="http://schemas.microsoft.com/office/powerpoint/2010/main" val="365305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ECE63A-D1E3-4960-B4FF-D535BA67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grossesse: période embryonnaire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8146AF-586D-498B-A910-E44AD50666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34906"/>
            <a:ext cx="5740244" cy="5078436"/>
          </a:xfrm>
        </p:spPr>
        <p:txBody>
          <a:bodyPr>
            <a:normAutofit/>
          </a:bodyPr>
          <a:lstStyle/>
          <a:p>
            <a:r>
              <a:rPr lang="fr-FR" dirty="0"/>
              <a:t>Les 3 feuillets embryonnaires </a:t>
            </a:r>
          </a:p>
          <a:p>
            <a:r>
              <a:rPr lang="fr-FR" dirty="0"/>
              <a:t>Le disque embryonnaire se sépare en 3 feuillets contenant chacun un groupe de cellules :</a:t>
            </a:r>
          </a:p>
          <a:p>
            <a:pPr lvl="1"/>
            <a:r>
              <a:rPr lang="fr-FR" b="1" dirty="0"/>
              <a:t>Feuillet interne </a:t>
            </a:r>
            <a:r>
              <a:rPr lang="fr-FR" dirty="0"/>
              <a:t>: L'endoderme donnera le tube digestif, la vessie, le foie et les poumons</a:t>
            </a:r>
          </a:p>
          <a:p>
            <a:pPr lvl="1"/>
            <a:r>
              <a:rPr lang="fr-FR" b="1" dirty="0"/>
              <a:t>Feuillet externe </a:t>
            </a:r>
            <a:r>
              <a:rPr lang="fr-FR" dirty="0"/>
              <a:t>: L'ectoderme donnera le système nerveux central et périphérique ainsi que l’épiderme et les phanères</a:t>
            </a:r>
          </a:p>
          <a:p>
            <a:pPr lvl="1"/>
            <a:r>
              <a:rPr lang="fr-FR" b="1" dirty="0"/>
              <a:t>Feuillet médian </a:t>
            </a:r>
            <a:r>
              <a:rPr lang="fr-FR" dirty="0"/>
              <a:t>: Le mésoderme donnera les organes génitaux, les reins, les os, les muscles, le cœur et les vaisseaux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D3D41A-8E50-4136-BE23-A180419CE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" t="7400" r="7550" b="4108"/>
          <a:stretch/>
        </p:blipFill>
        <p:spPr>
          <a:xfrm>
            <a:off x="6436620" y="1772529"/>
            <a:ext cx="5285389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61068-797E-4A39-8B56-0B257F1CC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 / pré requis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6DE9F9-AD14-449B-8984-F1269026C2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Physiologie de l’appareil reproducteur masculin</a:t>
            </a:r>
          </a:p>
          <a:p>
            <a:r>
              <a:rPr lang="fr-FR" dirty="0"/>
              <a:t>Physiologie de l’appareil reproducteur féminin</a:t>
            </a:r>
          </a:p>
          <a:p>
            <a:r>
              <a:rPr lang="fr-FR" dirty="0"/>
              <a:t>Maturation des gamètes</a:t>
            </a:r>
          </a:p>
        </p:txBody>
      </p:sp>
    </p:spTree>
    <p:extLst>
      <p:ext uri="{BB962C8B-B14F-4D97-AF65-F5344CB8AC3E}">
        <p14:creationId xmlns:p14="http://schemas.microsoft.com/office/powerpoint/2010/main" val="4110853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3 à 8</a:t>
            </a:r>
            <a:r>
              <a:rPr lang="fr-FR" baseline="30000" dirty="0"/>
              <a:t>ème</a:t>
            </a:r>
            <a:r>
              <a:rPr lang="fr-FR" dirty="0"/>
              <a:t> semaine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82226" cy="3424107"/>
          </a:xfrm>
        </p:spPr>
        <p:txBody>
          <a:bodyPr/>
          <a:lstStyle/>
          <a:p>
            <a:r>
              <a:rPr lang="fr-FR" sz="1800" b="1" dirty="0">
                <a:solidFill>
                  <a:schemeClr val="accent2"/>
                </a:solidFill>
              </a:rPr>
              <a:t>Neurulation </a:t>
            </a:r>
          </a:p>
          <a:p>
            <a:r>
              <a:rPr lang="fr-FR" dirty="0">
                <a:solidFill>
                  <a:schemeClr val="tx1"/>
                </a:solidFill>
              </a:rPr>
              <a:t>Le mésoderme forme un cylindre plein appelé </a:t>
            </a:r>
            <a:r>
              <a:rPr lang="fr-FR" dirty="0" err="1">
                <a:solidFill>
                  <a:schemeClr val="tx1"/>
                </a:solidFill>
              </a:rPr>
              <a:t>chodre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sz="1800" dirty="0">
                <a:solidFill>
                  <a:schemeClr val="tx1"/>
                </a:solidFill>
              </a:rPr>
              <a:t>Induit la transformation de cellules du mésoderme qui donneront des parties de colonne vertébrale</a:t>
            </a:r>
          </a:p>
          <a:p>
            <a:r>
              <a:rPr lang="fr-FR" dirty="0">
                <a:solidFill>
                  <a:schemeClr val="tx1"/>
                </a:solidFill>
              </a:rPr>
              <a:t>Des cellules de l’ectoderme se transforment en plaque neurale puis en tube neural </a:t>
            </a:r>
            <a:endParaRPr lang="fr-FR" sz="18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897785-5AD1-48DD-9534-793C78FA7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7304"/>
            <a:ext cx="5371682" cy="31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806F994-F8AD-48CC-8C1E-B43BC90187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43200" y="1291032"/>
            <a:ext cx="7399605" cy="54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2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5C58FE0-7626-479A-81D6-AFBC2B3420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39815" y="1237542"/>
            <a:ext cx="8539090" cy="541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71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27" y="227173"/>
            <a:ext cx="8911687" cy="1280890"/>
          </a:xfrm>
        </p:spPr>
        <p:txBody>
          <a:bodyPr/>
          <a:lstStyle/>
          <a:p>
            <a:r>
              <a:rPr lang="fr-FR" dirty="0"/>
              <a:t>Embryogénèse </a:t>
            </a:r>
            <a:br>
              <a:rPr lang="fr-FR" dirty="0"/>
            </a:br>
            <a:r>
              <a:rPr lang="fr-FR" dirty="0"/>
              <a:t>structures importantes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477108"/>
            <a:ext cx="4825844" cy="4951827"/>
          </a:xfrm>
        </p:spPr>
        <p:txBody>
          <a:bodyPr/>
          <a:lstStyle/>
          <a:p>
            <a:r>
              <a:rPr lang="fr-FR" sz="1800" dirty="0"/>
              <a:t>Allantoïde </a:t>
            </a:r>
          </a:p>
          <a:p>
            <a:pPr lvl="1"/>
            <a:r>
              <a:rPr lang="fr-FR" dirty="0"/>
              <a:t>Evagination </a:t>
            </a:r>
            <a:r>
              <a:rPr lang="fr-FR"/>
              <a:t>de l’endoderme</a:t>
            </a:r>
            <a:endParaRPr lang="fr-FR" dirty="0"/>
          </a:p>
          <a:p>
            <a:pPr lvl="1"/>
            <a:r>
              <a:rPr lang="fr-FR" dirty="0"/>
              <a:t>Pendant les 2 1</a:t>
            </a:r>
            <a:r>
              <a:rPr lang="fr-FR" baseline="30000" dirty="0"/>
              <a:t>er</a:t>
            </a:r>
            <a:r>
              <a:rPr lang="fr-FR" dirty="0"/>
              <a:t> mois</a:t>
            </a:r>
          </a:p>
          <a:p>
            <a:pPr lvl="1"/>
            <a:r>
              <a:rPr lang="fr-FR" dirty="0"/>
              <a:t>Deviendra la vessie</a:t>
            </a:r>
          </a:p>
          <a:p>
            <a:r>
              <a:rPr lang="fr-FR" dirty="0"/>
              <a:t>Villosités choriales</a:t>
            </a:r>
          </a:p>
          <a:p>
            <a:pPr lvl="1"/>
            <a:r>
              <a:rPr lang="fr-FR" dirty="0"/>
              <a:t>Invagination du chorion</a:t>
            </a:r>
          </a:p>
          <a:p>
            <a:pPr lvl="1"/>
            <a:r>
              <a:rPr lang="fr-FR" dirty="0"/>
              <a:t>Capillaires sanguins</a:t>
            </a:r>
          </a:p>
          <a:p>
            <a:pPr lvl="1"/>
            <a:r>
              <a:rPr lang="fr-FR" dirty="0"/>
              <a:t>Vascularisation de l’embryon</a:t>
            </a:r>
          </a:p>
          <a:p>
            <a:r>
              <a:rPr lang="fr-FR" dirty="0"/>
              <a:t>Placenta</a:t>
            </a:r>
          </a:p>
          <a:p>
            <a:pPr lvl="1"/>
            <a:r>
              <a:rPr lang="fr-FR" dirty="0"/>
              <a:t>Siège des échanges mère-enfant</a:t>
            </a:r>
          </a:p>
          <a:p>
            <a:pPr lvl="1"/>
            <a:r>
              <a:rPr lang="fr-FR" dirty="0"/>
              <a:t>Partie fœtale : villosités choriales</a:t>
            </a:r>
          </a:p>
          <a:p>
            <a:pPr lvl="1"/>
            <a:r>
              <a:rPr lang="fr-FR" dirty="0"/>
              <a:t>Partie maternelle : partie de l’endomètre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FA94D2-3184-4609-9255-D7607415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89" y="415062"/>
            <a:ext cx="5025620" cy="45739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9CD05D-AB15-4B17-AEF9-FB5EDC6371D8}"/>
              </a:ext>
            </a:extLst>
          </p:cNvPr>
          <p:cNvSpPr txBox="1"/>
          <p:nvPr/>
        </p:nvSpPr>
        <p:spPr>
          <a:xfrm>
            <a:off x="6616504" y="5176911"/>
            <a:ext cx="317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 = pédicule embryonnaire</a:t>
            </a:r>
          </a:p>
          <a:p>
            <a:r>
              <a:rPr lang="fr-FR" sz="1600" dirty="0"/>
              <a:t>B = pédicule vitellin</a:t>
            </a:r>
          </a:p>
          <a:p>
            <a:r>
              <a:rPr lang="fr-FR" sz="1600" dirty="0"/>
              <a:t>C = cordon ombilical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B6AC9D-9870-4E64-BE92-C079E963FA9A}"/>
              </a:ext>
            </a:extLst>
          </p:cNvPr>
          <p:cNvSpPr txBox="1"/>
          <p:nvPr/>
        </p:nvSpPr>
        <p:spPr>
          <a:xfrm>
            <a:off x="9791114" y="5176911"/>
            <a:ext cx="2079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 : cavité amniotique</a:t>
            </a:r>
          </a:p>
          <a:p>
            <a:r>
              <a:rPr lang="fr-FR" sz="1600" dirty="0"/>
              <a:t>2 : vésicule</a:t>
            </a:r>
            <a:r>
              <a:rPr lang="fr-FR" sz="1600" i="1" dirty="0"/>
              <a:t> </a:t>
            </a:r>
            <a:r>
              <a:rPr lang="fr-FR" sz="1600" dirty="0"/>
              <a:t>vitelline</a:t>
            </a:r>
          </a:p>
          <a:p>
            <a:r>
              <a:rPr lang="fr-FR" sz="1600" dirty="0"/>
              <a:t>3 : cavité choriale</a:t>
            </a:r>
          </a:p>
          <a:p>
            <a:r>
              <a:rPr lang="fr-FR" sz="1600" dirty="0"/>
              <a:t>4 : chorion</a:t>
            </a:r>
          </a:p>
          <a:p>
            <a:r>
              <a:rPr lang="fr-FR" sz="1600" dirty="0"/>
              <a:t>5 : allantoïde</a:t>
            </a:r>
          </a:p>
        </p:txBody>
      </p:sp>
    </p:spTree>
    <p:extLst>
      <p:ext uri="{BB962C8B-B14F-4D97-AF65-F5344CB8AC3E}">
        <p14:creationId xmlns:p14="http://schemas.microsoft.com/office/powerpoint/2010/main" val="192420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Placenta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A3CB4-003D-429E-B64C-D43901B1C4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5639" y="1905000"/>
            <a:ext cx="9383777" cy="1965757"/>
          </a:xfrm>
        </p:spPr>
        <p:txBody>
          <a:bodyPr/>
          <a:lstStyle/>
          <a:p>
            <a:r>
              <a:rPr lang="fr-FR" sz="1800" dirty="0"/>
              <a:t>Pas d’échange entre sang maternel et fœtal</a:t>
            </a:r>
          </a:p>
          <a:p>
            <a:r>
              <a:rPr lang="fr-FR" dirty="0"/>
              <a:t>Diffusion par les membranes cellulaires</a:t>
            </a:r>
          </a:p>
          <a:p>
            <a:r>
              <a:rPr lang="fr-FR" sz="1800" dirty="0"/>
              <a:t>Barrière pour la plu</a:t>
            </a:r>
            <a:r>
              <a:rPr lang="fr-FR" dirty="0"/>
              <a:t>part des micro-organismes mais PAS pour certaines substances ou virus (VIH, rubéole, varicelle, poliomyélite, drogues, alcool)</a:t>
            </a:r>
            <a:endParaRPr lang="fr-FR" sz="1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2DAA6A-0CF9-4849-9A1B-2175D470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799" y="3429000"/>
            <a:ext cx="9796826" cy="33113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246248-4DF1-4D6E-AEAF-F1917401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277" y="242445"/>
            <a:ext cx="2054530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54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BB5CAB28-B902-4495-A26B-31BA130E84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61514" y="443962"/>
            <a:ext cx="10040258" cy="59700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B85DF3-E5D2-440C-9031-9EB06C6621B7}"/>
              </a:ext>
            </a:extLst>
          </p:cNvPr>
          <p:cNvSpPr txBox="1"/>
          <p:nvPr/>
        </p:nvSpPr>
        <p:spPr>
          <a:xfrm>
            <a:off x="1561514" y="126609"/>
            <a:ext cx="9706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92D050"/>
                </a:solidFill>
              </a:rPr>
              <a:t>Susceptibilité aux substances tératogène</a:t>
            </a:r>
          </a:p>
        </p:txBody>
      </p:sp>
    </p:spTree>
    <p:extLst>
      <p:ext uri="{BB962C8B-B14F-4D97-AF65-F5344CB8AC3E}">
        <p14:creationId xmlns:p14="http://schemas.microsoft.com/office/powerpoint/2010/main" val="1346913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Organogénèse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D269387-45A9-4308-B836-5A16BF35EEC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b="1" dirty="0"/>
              <a:t>étapes de l'embryogenèse qui représente la transformation que subit l'embryon de stade œuf jusqu’à maturité.</a:t>
            </a:r>
            <a:r>
              <a:rPr lang="fr-FR" dirty="0"/>
              <a:t> </a:t>
            </a:r>
          </a:p>
          <a:p>
            <a:r>
              <a:rPr lang="fr-FR" dirty="0"/>
              <a:t>Processus de formation des organes au cours du développement embryonnaire</a:t>
            </a:r>
          </a:p>
          <a:p>
            <a:r>
              <a:rPr lang="fr-FR" dirty="0"/>
              <a:t>Elle se déroule à partir des trois feuillets embryonnaires fondamentaux : l</a:t>
            </a:r>
            <a:r>
              <a:rPr lang="fr-FR" b="1" dirty="0"/>
              <a:t>'</a:t>
            </a:r>
            <a:r>
              <a:rPr lang="fr-FR" b="1" dirty="0">
                <a:solidFill>
                  <a:srgbClr val="92D050"/>
                </a:solidFill>
                <a:hlinkClick r:id="rId2" tooltip="Ectoder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ectoderme</a:t>
            </a:r>
            <a:r>
              <a:rPr lang="fr-FR" dirty="0"/>
              <a:t>, le </a:t>
            </a:r>
            <a:r>
              <a:rPr lang="fr-FR" b="1" dirty="0">
                <a:solidFill>
                  <a:srgbClr val="92D050"/>
                </a:solidFill>
                <a:hlinkClick r:id="rId3" tooltip="Mésoder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mésoderme</a:t>
            </a:r>
            <a:r>
              <a:rPr lang="fr-FR" dirty="0"/>
              <a:t> et l'</a:t>
            </a:r>
            <a:r>
              <a:rPr lang="fr-FR" b="1" dirty="0">
                <a:solidFill>
                  <a:srgbClr val="92D050"/>
                </a:solidFill>
                <a:hlinkClick r:id="rId4" tooltip="Endoder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endoderme</a:t>
            </a:r>
            <a:r>
              <a:rPr lang="fr-FR" dirty="0"/>
              <a:t>.</a:t>
            </a:r>
          </a:p>
          <a:p>
            <a:r>
              <a:rPr lang="fr-FR" dirty="0"/>
              <a:t>Comprend des mécanismes de </a:t>
            </a:r>
            <a:r>
              <a:rPr lang="fr-FR" b="1" dirty="0">
                <a:solidFill>
                  <a:srgbClr val="92D050"/>
                </a:solidFill>
                <a:hlinkClick r:id="rId5" tooltip="Prolifération cellul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prolifération cellulaire</a:t>
            </a:r>
            <a:r>
              <a:rPr lang="fr-FR" dirty="0"/>
              <a:t> et l'agencement des organes ainsi que la </a:t>
            </a:r>
            <a:r>
              <a:rPr lang="fr-FR" b="1" dirty="0">
                <a:solidFill>
                  <a:srgbClr val="92D050"/>
                </a:solidFill>
                <a:hlinkClick r:id="rId6" tooltip="Différenciation cellul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différenciation cellulaire</a:t>
            </a:r>
            <a:endParaRPr lang="fr-FR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21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Organogénèse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F5A280D-F317-4205-AB02-DB9947465B0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58813" y="1362111"/>
            <a:ext cx="8190430" cy="53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89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Organogénèse 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70677DE8-8C3D-4F7C-A601-0C758B6962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92924" y="1448972"/>
            <a:ext cx="8263278" cy="529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9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Organogénèse 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E2002950-0909-406B-81DE-E5F87D8438E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65079" y="1533792"/>
            <a:ext cx="8099757" cy="52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8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072A7-6174-4544-9BEF-838A98B65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01A986-6CC1-4513-8F28-FA0C16D06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Gamétogénèse</a:t>
            </a:r>
          </a:p>
          <a:p>
            <a:r>
              <a:rPr lang="fr-FR" dirty="0"/>
              <a:t>Fabrication par méiose de cellules reproductrices haploïdes (gamètes) se déroulant dans les gonades</a:t>
            </a:r>
          </a:p>
          <a:p>
            <a:endParaRPr lang="fr-FR" dirty="0"/>
          </a:p>
          <a:p>
            <a:r>
              <a:rPr lang="fr-FR" b="1" dirty="0"/>
              <a:t>Méiose</a:t>
            </a:r>
          </a:p>
          <a:p>
            <a:r>
              <a:rPr lang="fr-FR" dirty="0"/>
              <a:t>Se déroule uniquement dans les gonades et vise à fabriquer les gamètes en séparant les chromatides</a:t>
            </a:r>
          </a:p>
          <a:p>
            <a:r>
              <a:rPr lang="fr-FR" dirty="0"/>
              <a:t>Succession de 2 divisions cellulaires aboutissant à la formation de 4 cellules filles haploïdes (n chromosomes) à partir d’une cellule mère diploïde (2n chromosomes)</a:t>
            </a:r>
          </a:p>
        </p:txBody>
      </p:sp>
    </p:spTree>
    <p:extLst>
      <p:ext uri="{BB962C8B-B14F-4D97-AF65-F5344CB8AC3E}">
        <p14:creationId xmlns:p14="http://schemas.microsoft.com/office/powerpoint/2010/main" val="403978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Morphogénèse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3ED1A2B-AC5B-4A45-8CF4-E6B1405CBB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dernière étape du développement embryonnaire. </a:t>
            </a:r>
          </a:p>
          <a:p>
            <a:r>
              <a:rPr lang="fr-FR" dirty="0"/>
              <a:t>Au cours de cette étape développementale, les tissus, les organes et les différentes parties du corps subissent des réarrangements.</a:t>
            </a:r>
          </a:p>
        </p:txBody>
      </p:sp>
    </p:spTree>
    <p:extLst>
      <p:ext uri="{BB962C8B-B14F-4D97-AF65-F5344CB8AC3E}">
        <p14:creationId xmlns:p14="http://schemas.microsoft.com/office/powerpoint/2010/main" val="3448701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3C16C-CC0E-4025-956C-DBB12F63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/>
          <a:lstStyle/>
          <a:p>
            <a:r>
              <a:rPr lang="fr-FR" dirty="0"/>
              <a:t>Morphogénèse </a:t>
            </a: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CF9E6868-B421-4606-AA8D-72B3244B859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40050" y="1561514"/>
            <a:ext cx="6032085" cy="51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69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F1E09F-16ED-47F8-987E-0667847D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grossesse: période embryonnaire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073072-B75A-436C-93EB-B6DF410796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A 1 mois de grossesse = 4 semaines du développement = 6 SA (28 jours d’âge réel) l’embryon mesure 4 mm </a:t>
            </a:r>
          </a:p>
          <a:p>
            <a:r>
              <a:rPr lang="fr-FR" dirty="0"/>
              <a:t>A 2 mois de grossesse = 8 semaines du développement = 10 SA (56 jours d’âge réel) l’embryon mesure 33 mm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04FD97A-0656-4DEE-86D3-8E93E0D20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291" y="3824066"/>
            <a:ext cx="6987859" cy="27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0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E1971-6AAD-4D4F-805F-57DEFB15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grossesse: période fœtale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ABE04-6C73-4584-B4A7-D85E330384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21168"/>
            <a:ext cx="10363826" cy="3912721"/>
          </a:xfrm>
        </p:spPr>
        <p:txBody>
          <a:bodyPr/>
          <a:lstStyle/>
          <a:p>
            <a:r>
              <a:rPr lang="fr-FR" dirty="0"/>
              <a:t>La période fœtale commence au 3ème mois de grossesse (ou 10 SA) et se termine à la fin de la vie intra-utérine </a:t>
            </a:r>
          </a:p>
          <a:p>
            <a:r>
              <a:rPr lang="fr-FR" dirty="0"/>
              <a:t>Elle est caractérisée par la maturation des tissus et organes et par une croissance rapide du corps </a:t>
            </a:r>
          </a:p>
          <a:p>
            <a:r>
              <a:rPr lang="fr-FR" dirty="0"/>
              <a:t>La croissance en longueur est particulièrement importante du troisième au cinquième mois (environ 5 cm par mois), tandis que la prise de poids se fait surtout au cours des deux derniers mois de la grossesse (environ 700g par mois)</a:t>
            </a:r>
          </a:p>
        </p:txBody>
      </p:sp>
    </p:spTree>
    <p:extLst>
      <p:ext uri="{BB962C8B-B14F-4D97-AF65-F5344CB8AC3E}">
        <p14:creationId xmlns:p14="http://schemas.microsoft.com/office/powerpoint/2010/main" val="38041359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A50A01B-C7F3-4286-8C5D-8E899404E7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b="4114"/>
          <a:stretch/>
        </p:blipFill>
        <p:spPr>
          <a:xfrm>
            <a:off x="2293034" y="0"/>
            <a:ext cx="8229600" cy="68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82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02C9B-FC90-4201-8146-B51525EC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grossesse: période fœtale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A2D550-34EA-4203-981F-C70A58C1F2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546252"/>
            <a:ext cx="10363826" cy="3244947"/>
          </a:xfrm>
        </p:spPr>
        <p:txBody>
          <a:bodyPr/>
          <a:lstStyle/>
          <a:p>
            <a:r>
              <a:rPr lang="fr-FR" dirty="0"/>
              <a:t>Entre 16 SA et 21 SA, la mère peut percevoir les mouvements fœtaux </a:t>
            </a:r>
          </a:p>
          <a:p>
            <a:r>
              <a:rPr lang="fr-FR" dirty="0"/>
              <a:t>Le vernix caseosa est un revêtement gras qui protège le fœtus à partir de 19 SA </a:t>
            </a:r>
          </a:p>
          <a:p>
            <a:r>
              <a:rPr lang="fr-FR" dirty="0"/>
              <a:t>Les phanères (cheveux et ongles) ainsi que le lanugo, fin duvet qui recouvre le fœtus, apparaissent à ce même stade </a:t>
            </a:r>
          </a:p>
          <a:p>
            <a:r>
              <a:rPr lang="fr-FR" dirty="0"/>
              <a:t>La maturité pulmonaire n’est acquise qu’à partir de 34 SA</a:t>
            </a:r>
          </a:p>
        </p:txBody>
      </p:sp>
    </p:spTree>
    <p:extLst>
      <p:ext uri="{BB962C8B-B14F-4D97-AF65-F5344CB8AC3E}">
        <p14:creationId xmlns:p14="http://schemas.microsoft.com/office/powerpoint/2010/main" val="3019588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7DDE9-B085-4C6F-B544-5EAE4C8A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305" y="567839"/>
            <a:ext cx="8911687" cy="1280890"/>
          </a:xfrm>
        </p:spPr>
        <p:txBody>
          <a:bodyPr/>
          <a:lstStyle/>
          <a:p>
            <a:r>
              <a:rPr lang="fr-FR" dirty="0"/>
              <a:t>La grossesse : les effets chez la mère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1A302E-656B-4ECB-ABF5-733DD3038C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Production d’hormones spécifiques à la grossesse</a:t>
            </a:r>
          </a:p>
          <a:p>
            <a:r>
              <a:rPr lang="fr-FR" dirty="0"/>
              <a:t>Modifications corporelles et physiologiques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516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La grossesse: les hormones de la grossesse chez la mère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3882" y="2367092"/>
            <a:ext cx="9223717" cy="3866798"/>
          </a:xfrm>
        </p:spPr>
        <p:txBody>
          <a:bodyPr>
            <a:normAutofit/>
          </a:bodyPr>
          <a:lstStyle/>
          <a:p>
            <a:r>
              <a:rPr lang="fr-FR" b="1" dirty="0"/>
              <a:t>HCG</a:t>
            </a:r>
            <a:r>
              <a:rPr lang="fr-FR" dirty="0"/>
              <a:t> (hormone chorionique gonadotrope)</a:t>
            </a:r>
          </a:p>
          <a:p>
            <a:pPr lvl="1"/>
            <a:r>
              <a:rPr lang="fr-FR" dirty="0"/>
              <a:t>De la nidation jusqu’à la 9</a:t>
            </a:r>
            <a:r>
              <a:rPr lang="fr-FR" baseline="30000" dirty="0"/>
              <a:t>ème</a:t>
            </a:r>
            <a:r>
              <a:rPr lang="fr-FR" dirty="0"/>
              <a:t> semaine</a:t>
            </a:r>
          </a:p>
          <a:p>
            <a:pPr lvl="1"/>
            <a:r>
              <a:rPr lang="fr-FR" dirty="0"/>
              <a:t>Stimule la persistance du corps jaune</a:t>
            </a:r>
          </a:p>
          <a:p>
            <a:pPr lvl="1"/>
            <a:r>
              <a:rPr lang="fr-FR" dirty="0"/>
              <a:t>Le diagnostic de grossesse repose sur le dosage de cette hormone (test urinaire ou dosage sanguin)</a:t>
            </a:r>
          </a:p>
          <a:p>
            <a:pPr lvl="1"/>
            <a:endParaRPr lang="fr-FR" dirty="0"/>
          </a:p>
          <a:p>
            <a:r>
              <a:rPr lang="fr-FR" b="1" dirty="0"/>
              <a:t>Œstrogènes et progestérone</a:t>
            </a:r>
          </a:p>
          <a:p>
            <a:pPr lvl="1"/>
            <a:r>
              <a:rPr lang="fr-FR" dirty="0"/>
              <a:t>D’abord sécrétés par le corps jaune puis le placenta</a:t>
            </a:r>
          </a:p>
          <a:p>
            <a:pPr lvl="1"/>
            <a:r>
              <a:rPr lang="fr-FR" dirty="0"/>
              <a:t>Nécessaire au maintien de la grossesse</a:t>
            </a:r>
          </a:p>
        </p:txBody>
      </p:sp>
    </p:spTree>
    <p:extLst>
      <p:ext uri="{BB962C8B-B14F-4D97-AF65-F5344CB8AC3E}">
        <p14:creationId xmlns:p14="http://schemas.microsoft.com/office/powerpoint/2010/main" val="3338882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La grossesse: les hormones de la grossesse chez la mère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3882" y="2367092"/>
            <a:ext cx="9223717" cy="3866798"/>
          </a:xfrm>
        </p:spPr>
        <p:txBody>
          <a:bodyPr>
            <a:normAutofit/>
          </a:bodyPr>
          <a:lstStyle/>
          <a:p>
            <a:r>
              <a:rPr lang="fr-FR" b="1" dirty="0"/>
              <a:t>Relaxine</a:t>
            </a:r>
          </a:p>
          <a:p>
            <a:pPr lvl="1"/>
            <a:r>
              <a:rPr lang="fr-FR" dirty="0"/>
              <a:t>Produite par le corps jaune puis le placenta</a:t>
            </a:r>
          </a:p>
          <a:p>
            <a:pPr lvl="1"/>
            <a:r>
              <a:rPr lang="fr-FR" dirty="0"/>
              <a:t>Augmente la flexibilité de la symphyse pubienne, des ligaments et des articulations</a:t>
            </a:r>
          </a:p>
          <a:p>
            <a:pPr lvl="1"/>
            <a:endParaRPr lang="fr-FR" dirty="0"/>
          </a:p>
          <a:p>
            <a:r>
              <a:rPr lang="fr-FR" b="1" dirty="0"/>
              <a:t>CRH</a:t>
            </a:r>
            <a:r>
              <a:rPr lang="fr-FR" dirty="0"/>
              <a:t> (cortico releasing hormone)</a:t>
            </a:r>
          </a:p>
          <a:p>
            <a:pPr lvl="1"/>
            <a:r>
              <a:rPr lang="fr-FR" dirty="0"/>
              <a:t>Produite par le placenta</a:t>
            </a:r>
          </a:p>
          <a:p>
            <a:pPr lvl="1"/>
            <a:r>
              <a:rPr lang="fr-FR" dirty="0"/>
              <a:t>Détermine la durée de la grossesse</a:t>
            </a:r>
          </a:p>
        </p:txBody>
      </p:sp>
    </p:spTree>
    <p:extLst>
      <p:ext uri="{BB962C8B-B14F-4D97-AF65-F5344CB8AC3E}">
        <p14:creationId xmlns:p14="http://schemas.microsoft.com/office/powerpoint/2010/main" val="938404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La grossesse: modifications physiologiques chez la femme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53882" y="2367092"/>
            <a:ext cx="9223717" cy="4216588"/>
          </a:xfrm>
        </p:spPr>
        <p:txBody>
          <a:bodyPr>
            <a:normAutofit lnSpcReduction="10000"/>
          </a:bodyPr>
          <a:lstStyle/>
          <a:p>
            <a:r>
              <a:rPr lang="fr-FR" b="1" dirty="0"/>
              <a:t>Augmentation de poids maternel 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12 kg environ </a:t>
            </a:r>
          </a:p>
          <a:p>
            <a:pPr lvl="1"/>
            <a:r>
              <a:rPr lang="fr-FR" dirty="0"/>
              <a:t>Poids du fœtus + placenta + LA + eau extra-cellulaire (œdèmes) + accumulation de graisses </a:t>
            </a:r>
          </a:p>
          <a:p>
            <a:r>
              <a:rPr lang="fr-FR" b="1" dirty="0"/>
              <a:t>Fonction cardio-vasculaire</a:t>
            </a:r>
            <a:r>
              <a:rPr lang="fr-FR" dirty="0"/>
              <a:t>: </a:t>
            </a:r>
          </a:p>
          <a:p>
            <a:pPr lvl="1"/>
            <a:r>
              <a:rPr lang="fr-FR" dirty="0"/>
              <a:t>Volume plasmatique : 2600 → 3800 ml à 34 SA </a:t>
            </a:r>
          </a:p>
          <a:p>
            <a:pPr lvl="1"/>
            <a:r>
              <a:rPr lang="fr-FR" dirty="0"/>
              <a:t>Augmentation du débit cardiaque</a:t>
            </a:r>
          </a:p>
          <a:p>
            <a:pPr lvl="1"/>
            <a:r>
              <a:rPr lang="fr-FR" dirty="0"/>
              <a:t>Augmentation du débit sanguin de la mère vers le placenta</a:t>
            </a:r>
          </a:p>
          <a:p>
            <a:r>
              <a:rPr lang="fr-FR" b="1" dirty="0"/>
              <a:t>Fonction respiratoire</a:t>
            </a:r>
          </a:p>
          <a:p>
            <a:pPr lvl="1"/>
            <a:r>
              <a:rPr lang="fr-FR" dirty="0"/>
              <a:t>Hyperventilation</a:t>
            </a:r>
          </a:p>
          <a:p>
            <a:pPr lvl="1"/>
            <a:r>
              <a:rPr lang="fr-FR" dirty="0"/>
              <a:t>Diminution du volume expiratoire</a:t>
            </a:r>
          </a:p>
          <a:p>
            <a:pPr lvl="1"/>
            <a:r>
              <a:rPr lang="fr-FR" dirty="0"/>
              <a:t>Dyspnée due à  la poussée de l’utérus sur le diaphragme</a:t>
            </a:r>
          </a:p>
        </p:txBody>
      </p:sp>
    </p:spTree>
    <p:extLst>
      <p:ext uri="{BB962C8B-B14F-4D97-AF65-F5344CB8AC3E}">
        <p14:creationId xmlns:p14="http://schemas.microsoft.com/office/powerpoint/2010/main" val="2841406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1D728-027A-4FDB-A6EF-BE4E266F1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AAFE283-FA63-4622-9627-2F973D07A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60" r="6743" b="4602"/>
          <a:stretch/>
        </p:blipFill>
        <p:spPr>
          <a:xfrm>
            <a:off x="287207" y="1948070"/>
            <a:ext cx="6882220" cy="38954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0BF3823-AE42-46C7-A9A2-DDF3299033BD}"/>
              </a:ext>
            </a:extLst>
          </p:cNvPr>
          <p:cNvSpPr txBox="1"/>
          <p:nvPr/>
        </p:nvSpPr>
        <p:spPr>
          <a:xfrm>
            <a:off x="7447722" y="1431235"/>
            <a:ext cx="4147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Méiose I </a:t>
            </a:r>
            <a:r>
              <a:rPr lang="fr-FR" dirty="0"/>
              <a:t>: réduction du nombre de chromosomes</a:t>
            </a:r>
          </a:p>
          <a:p>
            <a:r>
              <a:rPr lang="fr-FR" dirty="0"/>
              <a:t>Séparation des chromosomes homologues</a:t>
            </a:r>
          </a:p>
          <a:p>
            <a:r>
              <a:rPr lang="fr-FR" dirty="0"/>
              <a:t>Passage de 2n à 1n chromosomes</a:t>
            </a:r>
          </a:p>
          <a:p>
            <a:endParaRPr lang="fr-FR" dirty="0"/>
          </a:p>
          <a:p>
            <a:r>
              <a:rPr lang="fr-FR" b="1" dirty="0"/>
              <a:t>Méiose II </a:t>
            </a:r>
            <a:r>
              <a:rPr lang="fr-FR" dirty="0"/>
              <a:t>: séparation des chromatides</a:t>
            </a:r>
          </a:p>
          <a:p>
            <a:r>
              <a:rPr lang="fr-FR" dirty="0"/>
              <a:t>Le nombre de chromosomes restent le même</a:t>
            </a:r>
          </a:p>
        </p:txBody>
      </p:sp>
    </p:spTree>
    <p:extLst>
      <p:ext uri="{BB962C8B-B14F-4D97-AF65-F5344CB8AC3E}">
        <p14:creationId xmlns:p14="http://schemas.microsoft.com/office/powerpoint/2010/main" val="3521597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La grossesse: modifications physiologiques chez la femme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829" y="2157979"/>
            <a:ext cx="9265920" cy="4075911"/>
          </a:xfrm>
        </p:spPr>
        <p:txBody>
          <a:bodyPr>
            <a:normAutofit/>
          </a:bodyPr>
          <a:lstStyle/>
          <a:p>
            <a:r>
              <a:rPr lang="fr-FR" b="1" dirty="0"/>
              <a:t>Fonction gastro-intestinale</a:t>
            </a:r>
          </a:p>
          <a:p>
            <a:pPr lvl="1"/>
            <a:r>
              <a:rPr lang="fr-FR" dirty="0"/>
              <a:t>HCG : nausées + vomissements au 1</a:t>
            </a:r>
            <a:r>
              <a:rPr lang="fr-FR" baseline="30000" dirty="0"/>
              <a:t>er</a:t>
            </a:r>
            <a:r>
              <a:rPr lang="fr-FR" dirty="0"/>
              <a:t> trimestre</a:t>
            </a:r>
          </a:p>
          <a:p>
            <a:pPr lvl="1"/>
            <a:r>
              <a:rPr lang="fr-FR" dirty="0"/>
              <a:t>Diminution de la mobilité du tractus digestif et des sphincters (constipation)</a:t>
            </a:r>
          </a:p>
          <a:p>
            <a:pPr lvl="1"/>
            <a:r>
              <a:rPr lang="fr-FR" dirty="0"/>
              <a:t>Brûlures d’estomac, baisse d’appétit</a:t>
            </a:r>
          </a:p>
          <a:p>
            <a:r>
              <a:rPr lang="fr-FR" b="1" dirty="0"/>
              <a:t>Fonction urinaire</a:t>
            </a:r>
          </a:p>
          <a:p>
            <a:pPr lvl="1"/>
            <a:r>
              <a:rPr lang="fr-FR" dirty="0"/>
              <a:t>Augmentation de la fréquence des mictions</a:t>
            </a:r>
          </a:p>
          <a:p>
            <a:pPr lvl="1"/>
            <a:r>
              <a:rPr lang="fr-FR" dirty="0"/>
              <a:t>Incontinence urinaire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6DA243-2AD2-41AB-A86D-42F777195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443" y="3216425"/>
            <a:ext cx="3187193" cy="35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55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La grossesse: modifications physiologiques chez la femme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1680" y="2367092"/>
            <a:ext cx="9265920" cy="3866798"/>
          </a:xfrm>
        </p:spPr>
        <p:txBody>
          <a:bodyPr/>
          <a:lstStyle/>
          <a:p>
            <a:r>
              <a:rPr lang="fr-FR" b="1" dirty="0"/>
              <a:t>Modification de la peau</a:t>
            </a:r>
          </a:p>
          <a:p>
            <a:pPr lvl="1"/>
            <a:r>
              <a:rPr lang="fr-FR" dirty="0"/>
              <a:t>Augmentation de la pigmentation</a:t>
            </a:r>
          </a:p>
          <a:p>
            <a:pPr lvl="1"/>
            <a:r>
              <a:rPr lang="fr-FR" dirty="0"/>
              <a:t>Vergetures</a:t>
            </a:r>
          </a:p>
          <a:p>
            <a:pPr lvl="1"/>
            <a:r>
              <a:rPr lang="fr-FR" dirty="0"/>
              <a:t>Pertes de cheveux</a:t>
            </a:r>
          </a:p>
          <a:p>
            <a:r>
              <a:rPr lang="fr-FR" b="1" dirty="0"/>
              <a:t>Laxité des articulations </a:t>
            </a:r>
            <a:r>
              <a:rPr lang="fr-FR" dirty="0"/>
              <a:t>(surtout pelviennes)</a:t>
            </a:r>
          </a:p>
          <a:p>
            <a:r>
              <a:rPr lang="fr-FR" b="1" dirty="0"/>
              <a:t>Augmentation du volume mammaire </a:t>
            </a:r>
            <a:r>
              <a:rPr lang="fr-FR" dirty="0"/>
              <a:t>avec pigmentation des aréoles</a:t>
            </a:r>
          </a:p>
          <a:p>
            <a:r>
              <a:rPr lang="fr-FR" b="1" dirty="0"/>
              <a:t>Modification du caractère </a:t>
            </a:r>
            <a:r>
              <a:rPr lang="fr-FR" dirty="0"/>
              <a:t>(fatigue, irritabilité, bouleversements psychologiques)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40327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60C16F-E479-4492-A17A-37BEBCE59DB5}"/>
              </a:ext>
            </a:extLst>
          </p:cNvPr>
          <p:cNvSpPr/>
          <p:nvPr/>
        </p:nvSpPr>
        <p:spPr>
          <a:xfrm>
            <a:off x="6199215" y="6002057"/>
            <a:ext cx="1363338" cy="65614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Travail et accouchement (parturition)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1680" y="1656378"/>
            <a:ext cx="9265920" cy="4577512"/>
          </a:xfrm>
        </p:spPr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Hormones</a:t>
            </a:r>
          </a:p>
          <a:p>
            <a:r>
              <a:rPr lang="fr-FR" dirty="0"/>
              <a:t>Pendant la grossesse, la progestérone inhibe les contraction utérines</a:t>
            </a:r>
          </a:p>
          <a:p>
            <a:r>
              <a:rPr lang="fr-FR" b="1" dirty="0"/>
              <a:t>Fin de grossesse </a:t>
            </a:r>
            <a:r>
              <a:rPr lang="fr-FR" dirty="0"/>
              <a:t>: augmentation des œstrogènes </a:t>
            </a:r>
          </a:p>
          <a:p>
            <a:pPr lvl="1"/>
            <a:r>
              <a:rPr lang="fr-FR" dirty="0"/>
              <a:t>Inhibition de l’effet inhibiteur de la progestérone</a:t>
            </a:r>
          </a:p>
          <a:p>
            <a:pPr lvl="1"/>
            <a:r>
              <a:rPr lang="fr-FR" dirty="0"/>
              <a:t>Libération de prostaglandine par le placenta</a:t>
            </a:r>
          </a:p>
          <a:p>
            <a:pPr lvl="2"/>
            <a:r>
              <a:rPr lang="fr-FR" sz="1600" dirty="0"/>
              <a:t>Ramollissement du col de l’utérus</a:t>
            </a:r>
          </a:p>
          <a:p>
            <a:pPr lvl="1"/>
            <a:r>
              <a:rPr lang="fr-FR" dirty="0"/>
              <a:t>Apparition de récepteurs à l’ocytocine, responsables des contractions</a:t>
            </a:r>
          </a:p>
          <a:p>
            <a:pPr lvl="2"/>
            <a:r>
              <a:rPr lang="fr-FR" dirty="0"/>
              <a:t>Progression du fœtus vers le col</a:t>
            </a:r>
          </a:p>
          <a:p>
            <a:pPr lvl="2"/>
            <a:endParaRPr lang="fr-FR" sz="1000" dirty="0"/>
          </a:p>
          <a:p>
            <a:pPr lvl="2"/>
            <a:r>
              <a:rPr lang="fr-FR" dirty="0"/>
              <a:t>Activation de </a:t>
            </a:r>
            <a:r>
              <a:rPr lang="fr-FR" dirty="0" err="1"/>
              <a:t>mécano-récepteurs</a:t>
            </a:r>
            <a:r>
              <a:rPr lang="fr-FR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493913-3B39-475B-94D7-8290FF331952}"/>
              </a:ext>
            </a:extLst>
          </p:cNvPr>
          <p:cNvSpPr txBox="1"/>
          <p:nvPr/>
        </p:nvSpPr>
        <p:spPr>
          <a:xfrm>
            <a:off x="7370088" y="4951828"/>
            <a:ext cx="2668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Sécrétion d’ocytocine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C16555-10C9-40E3-BFE7-EA5C15BA2B42}"/>
              </a:ext>
            </a:extLst>
          </p:cNvPr>
          <p:cNvSpPr txBox="1"/>
          <p:nvPr/>
        </p:nvSpPr>
        <p:spPr>
          <a:xfrm>
            <a:off x="7370088" y="5592859"/>
            <a:ext cx="2869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Contractions utérines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52322F-DC6C-4996-A443-C745DB463BDA}"/>
              </a:ext>
            </a:extLst>
          </p:cNvPr>
          <p:cNvSpPr txBox="1"/>
          <p:nvPr/>
        </p:nvSpPr>
        <p:spPr>
          <a:xfrm>
            <a:off x="3249637" y="5575087"/>
            <a:ext cx="3395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Progression du </a:t>
            </a:r>
            <a:r>
              <a:rPr lang="fr-FR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foetus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5DFA1A6C-CFD7-4ECC-80E0-0002706A1F30}"/>
              </a:ext>
            </a:extLst>
          </p:cNvPr>
          <p:cNvSpPr/>
          <p:nvPr/>
        </p:nvSpPr>
        <p:spPr>
          <a:xfrm>
            <a:off x="6391680" y="5078437"/>
            <a:ext cx="978408" cy="12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2E0E4E1B-DDDD-4E96-A110-71BA8ACCCC59}"/>
              </a:ext>
            </a:extLst>
          </p:cNvPr>
          <p:cNvSpPr/>
          <p:nvPr/>
        </p:nvSpPr>
        <p:spPr>
          <a:xfrm rot="10800000">
            <a:off x="5650716" y="5656163"/>
            <a:ext cx="1363338" cy="1231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218AC9BE-3DA6-4A69-A43E-00B638F70DD4}"/>
              </a:ext>
            </a:extLst>
          </p:cNvPr>
          <p:cNvSpPr/>
          <p:nvPr/>
        </p:nvSpPr>
        <p:spPr>
          <a:xfrm>
            <a:off x="8426549" y="5201622"/>
            <a:ext cx="98474" cy="4404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DAB3B22E-D5E0-4ED3-A23C-A0F6038CE4C3}"/>
              </a:ext>
            </a:extLst>
          </p:cNvPr>
          <p:cNvSpPr/>
          <p:nvPr/>
        </p:nvSpPr>
        <p:spPr>
          <a:xfrm rot="10800000">
            <a:off x="4514538" y="5348384"/>
            <a:ext cx="98474" cy="3077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26CC8681-29D2-443F-9E09-45DD5A666045}"/>
              </a:ext>
            </a:extLst>
          </p:cNvPr>
          <p:cNvSpPr/>
          <p:nvPr/>
        </p:nvSpPr>
        <p:spPr>
          <a:xfrm>
            <a:off x="4601287" y="613449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641BD6-5958-4450-928D-85BCE46389C9}"/>
              </a:ext>
            </a:extLst>
          </p:cNvPr>
          <p:cNvSpPr txBox="1"/>
          <p:nvPr/>
        </p:nvSpPr>
        <p:spPr>
          <a:xfrm>
            <a:off x="6387271" y="6152739"/>
            <a:ext cx="3064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TRAVAIL</a:t>
            </a:r>
          </a:p>
        </p:txBody>
      </p:sp>
    </p:spTree>
    <p:extLst>
      <p:ext uri="{BB962C8B-B14F-4D97-AF65-F5344CB8AC3E}">
        <p14:creationId xmlns:p14="http://schemas.microsoft.com/office/powerpoint/2010/main" val="2439754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Travail et accouchement (parturition)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1680" y="1905000"/>
            <a:ext cx="9265920" cy="4328890"/>
          </a:xfrm>
        </p:spPr>
        <p:txBody>
          <a:bodyPr/>
          <a:lstStyle/>
          <a:p>
            <a:r>
              <a:rPr lang="fr-FR" dirty="0"/>
              <a:t>Phase de dilatation</a:t>
            </a:r>
          </a:p>
          <a:p>
            <a:pPr lvl="1"/>
            <a:r>
              <a:rPr lang="fr-FR" dirty="0"/>
              <a:t>Dure 6 à 12 heures, jusqu’à dilatation complète du col (10cm)</a:t>
            </a:r>
          </a:p>
          <a:p>
            <a:pPr lvl="1"/>
            <a:r>
              <a:rPr lang="fr-FR" dirty="0"/>
              <a:t>Rupture de l’amnios (dans la majorité des cas)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6AB9AB-95F4-45D2-A81D-332BB65E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974" y="3185890"/>
            <a:ext cx="6804052" cy="35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533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42E60-EB9E-4D09-81AC-9E264F24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004" y="624110"/>
            <a:ext cx="9633608" cy="1280890"/>
          </a:xfrm>
        </p:spPr>
        <p:txBody>
          <a:bodyPr/>
          <a:lstStyle/>
          <a:p>
            <a:r>
              <a:rPr lang="fr-FR" dirty="0"/>
              <a:t>Travail et accouchement (parturition)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5F369-467F-4911-A43E-28CB415210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11680" y="1905000"/>
            <a:ext cx="9265920" cy="4328890"/>
          </a:xfrm>
        </p:spPr>
        <p:txBody>
          <a:bodyPr/>
          <a:lstStyle/>
          <a:p>
            <a:r>
              <a:rPr lang="fr-FR" dirty="0"/>
              <a:t>Phase d’expulsion</a:t>
            </a:r>
          </a:p>
          <a:p>
            <a:pPr lvl="1"/>
            <a:r>
              <a:rPr lang="fr-FR" dirty="0"/>
              <a:t>Jusqu’à l’expulsion complète</a:t>
            </a:r>
          </a:p>
          <a:p>
            <a:pPr lvl="1"/>
            <a:r>
              <a:rPr lang="fr-FR" dirty="0"/>
              <a:t>Entre 10 minutes à plusieurs heures</a:t>
            </a:r>
          </a:p>
          <a:p>
            <a:pPr lvl="1"/>
            <a:endParaRPr lang="fr-FR" dirty="0"/>
          </a:p>
          <a:p>
            <a:r>
              <a:rPr lang="fr-FR" dirty="0"/>
              <a:t>Phase de délivrance</a:t>
            </a:r>
          </a:p>
          <a:p>
            <a:pPr lvl="1"/>
            <a:r>
              <a:rPr lang="fr-FR" dirty="0"/>
              <a:t>Expulsion du placenta (5 à 30min)</a:t>
            </a:r>
          </a:p>
        </p:txBody>
      </p:sp>
    </p:spTree>
    <p:extLst>
      <p:ext uri="{BB962C8B-B14F-4D97-AF65-F5344CB8AC3E}">
        <p14:creationId xmlns:p14="http://schemas.microsoft.com/office/powerpoint/2010/main" val="2470431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64E8C-30F7-4016-8D33-0FA60A5E6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 d’un accouchement</a:t>
            </a:r>
          </a:p>
        </p:txBody>
      </p:sp>
      <p:pic>
        <p:nvPicPr>
          <p:cNvPr id="4" name="2.déroulement d'un accouchement">
            <a:hlinkClick r:id="" action="ppaction://media"/>
            <a:extLst>
              <a:ext uri="{FF2B5EF4-FFF2-40B4-BE49-F238E27FC236}">
                <a16:creationId xmlns:a16="http://schemas.microsoft.com/office/drawing/2014/main" id="{34DCCE92-424C-4347-B439-59069DFD6A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0375" y="1366761"/>
            <a:ext cx="7158038" cy="5369092"/>
          </a:xfrm>
        </p:spPr>
      </p:pic>
    </p:spTree>
    <p:extLst>
      <p:ext uri="{BB962C8B-B14F-4D97-AF65-F5344CB8AC3E}">
        <p14:creationId xmlns:p14="http://schemas.microsoft.com/office/powerpoint/2010/main" val="13386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3B183-85BD-4C05-955A-99AC43B0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lactation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DE4D43-9046-4B13-958F-3751B3230A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2184212"/>
            <a:ext cx="6795008" cy="4049678"/>
          </a:xfrm>
        </p:spPr>
        <p:txBody>
          <a:bodyPr>
            <a:normAutofit/>
          </a:bodyPr>
          <a:lstStyle/>
          <a:p>
            <a:r>
              <a:rPr lang="fr-FR" dirty="0"/>
              <a:t>Production et éjection du lait par les glandes mammaires</a:t>
            </a:r>
          </a:p>
          <a:p>
            <a:r>
              <a:rPr lang="fr-FR" dirty="0"/>
              <a:t>Importance de la prolactine (sécrétée par l’adénohypophyse) </a:t>
            </a:r>
          </a:p>
          <a:p>
            <a:pPr lvl="1"/>
            <a:r>
              <a:rPr lang="fr-FR" dirty="0"/>
              <a:t>Concentration qui augmente progressivement pendant la grossesse </a:t>
            </a:r>
          </a:p>
          <a:p>
            <a:pPr lvl="1"/>
            <a:r>
              <a:rPr lang="fr-FR" dirty="0"/>
              <a:t>Effets inhibés par la progestérone durant la grossesse </a:t>
            </a:r>
          </a:p>
          <a:p>
            <a:pPr lvl="1"/>
            <a:r>
              <a:rPr lang="fr-FR" dirty="0"/>
              <a:t>Après naissance, absence de progestérone ; production de lait </a:t>
            </a:r>
          </a:p>
          <a:p>
            <a:pPr lvl="1"/>
            <a:r>
              <a:rPr lang="fr-FR" dirty="0"/>
              <a:t>Stimulation par </a:t>
            </a:r>
            <a:r>
              <a:rPr lang="fr-FR" dirty="0" err="1"/>
              <a:t>mécano-récepteurs</a:t>
            </a:r>
            <a:r>
              <a:rPr lang="fr-FR" dirty="0"/>
              <a:t> lors de la succion </a:t>
            </a:r>
          </a:p>
          <a:p>
            <a:pPr lvl="1"/>
            <a:r>
              <a:rPr lang="fr-FR" dirty="0"/>
              <a:t>Ocytocine stimule la production de lait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0EE681-2CD4-47C2-8CD0-4E94EC7B0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19" y="1905000"/>
            <a:ext cx="3771536" cy="339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69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3B183-85BD-4C05-955A-99AC43B01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lactation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46269A-207C-47F0-B012-C4C2582F2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4" y="1354583"/>
            <a:ext cx="6423932" cy="53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BB586-C583-43C7-8E74-33CA23C1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contraception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A9DFD-67AB-4D7B-8EF9-5391660FE5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0887" y="2630658"/>
            <a:ext cx="5010756" cy="3882683"/>
          </a:xfrm>
        </p:spPr>
        <p:txBody>
          <a:bodyPr>
            <a:normAutofit/>
          </a:bodyPr>
          <a:lstStyle/>
          <a:p>
            <a:r>
              <a:rPr lang="fr-FR" dirty="0"/>
              <a:t>Barrières mécaniques</a:t>
            </a:r>
          </a:p>
          <a:p>
            <a:pPr lvl="1"/>
            <a:r>
              <a:rPr lang="fr-FR" dirty="0"/>
              <a:t>Préservatif masculin et féminin</a:t>
            </a:r>
          </a:p>
          <a:p>
            <a:pPr lvl="1"/>
            <a:r>
              <a:rPr lang="fr-FR" dirty="0"/>
              <a:t>Diaphragme</a:t>
            </a:r>
          </a:p>
          <a:p>
            <a:pPr lvl="1"/>
            <a:r>
              <a:rPr lang="fr-FR" dirty="0"/>
              <a:t>Dispositifs intra-utérins (DIU)</a:t>
            </a:r>
          </a:p>
          <a:p>
            <a:pPr lvl="1"/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3F3B75-4AA9-45F8-963B-66BEDF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171" y="1905000"/>
            <a:ext cx="4086795" cy="4153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ADCBC0-6D8D-47EB-BA85-159F5DB8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887" y="4126670"/>
            <a:ext cx="45148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BB586-C583-43C7-8E74-33CA23C1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contraception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A9DFD-67AB-4D7B-8EF9-5391660FE5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4769" y="1702190"/>
            <a:ext cx="5576874" cy="4811151"/>
          </a:xfrm>
        </p:spPr>
        <p:txBody>
          <a:bodyPr>
            <a:normAutofit/>
          </a:bodyPr>
          <a:lstStyle/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b="1" dirty="0"/>
              <a:t>Contraception hormonale </a:t>
            </a:r>
          </a:p>
          <a:p>
            <a:r>
              <a:rPr lang="fr-FR" dirty="0"/>
              <a:t>Différentes hormones</a:t>
            </a:r>
          </a:p>
          <a:p>
            <a:r>
              <a:rPr lang="fr-FR" dirty="0"/>
              <a:t>Différentes formes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FCC128-DB61-4F49-9982-B678E6009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643" y="1702190"/>
            <a:ext cx="3785588" cy="30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5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A3698-3644-48B5-86D4-ED7A49EA8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BC73D6A-F6C6-4B44-A9C7-07F6D2CB1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2235" y="1690688"/>
            <a:ext cx="6648711" cy="45455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B14E77-6AC1-4479-8F24-A7EB81073F31}"/>
              </a:ext>
            </a:extLst>
          </p:cNvPr>
          <p:cNvSpPr txBox="1"/>
          <p:nvPr/>
        </p:nvSpPr>
        <p:spPr>
          <a:xfrm>
            <a:off x="1749501" y="5224415"/>
            <a:ext cx="3099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Brassage interchromosomique</a:t>
            </a:r>
          </a:p>
          <a:p>
            <a:r>
              <a:rPr lang="fr-FR" dirty="0"/>
              <a:t>Prophase I</a:t>
            </a:r>
          </a:p>
        </p:txBody>
      </p:sp>
    </p:spTree>
    <p:extLst>
      <p:ext uri="{BB962C8B-B14F-4D97-AF65-F5344CB8AC3E}">
        <p14:creationId xmlns:p14="http://schemas.microsoft.com/office/powerpoint/2010/main" val="3242861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6310AF-721E-42BF-9C15-0FC74485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contraception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9E2C76-3C06-4ED2-ACC4-38FDAB7426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05000"/>
            <a:ext cx="10363826" cy="4453597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Contraception hormonale </a:t>
            </a:r>
          </a:p>
          <a:p>
            <a:pPr lvl="1"/>
            <a:r>
              <a:rPr lang="fr-FR" dirty="0"/>
              <a:t>Contraceptifs oraux</a:t>
            </a:r>
          </a:p>
          <a:p>
            <a:pPr lvl="1"/>
            <a:r>
              <a:rPr lang="fr-FR" dirty="0"/>
              <a:t>Mélange d’œstrogènes et de progestérone</a:t>
            </a:r>
          </a:p>
          <a:p>
            <a:pPr lvl="1"/>
            <a:r>
              <a:rPr lang="fr-FR" dirty="0"/>
              <a:t>Agissent sur le système de rétrocontrôle du complexe hypothalamo-hypophysaire</a:t>
            </a:r>
          </a:p>
          <a:p>
            <a:pPr lvl="2"/>
            <a:r>
              <a:rPr lang="fr-FR" dirty="0"/>
              <a:t>Diminution de LH et FSH (pas de développement folliculaire)</a:t>
            </a:r>
          </a:p>
          <a:p>
            <a:r>
              <a:rPr lang="fr-FR" dirty="0"/>
              <a:t>Autres dispositifs</a:t>
            </a:r>
          </a:p>
          <a:p>
            <a:pPr lvl="1"/>
            <a:r>
              <a:rPr lang="fr-FR" dirty="0"/>
              <a:t>Stérilet hormonal</a:t>
            </a:r>
          </a:p>
          <a:p>
            <a:pPr lvl="1"/>
            <a:r>
              <a:rPr lang="fr-FR" dirty="0"/>
              <a:t>Implants contraceptifs</a:t>
            </a:r>
          </a:p>
          <a:p>
            <a:pPr lvl="1"/>
            <a:r>
              <a:rPr lang="fr-FR" dirty="0"/>
              <a:t>Anneau vaginal </a:t>
            </a:r>
          </a:p>
          <a:p>
            <a:pPr lvl="1"/>
            <a:r>
              <a:rPr lang="fr-FR" dirty="0"/>
              <a:t>Timbre ou patch</a:t>
            </a:r>
          </a:p>
          <a:p>
            <a:r>
              <a:rPr lang="fr-FR" dirty="0"/>
              <a:t>Pilule du lendemain </a:t>
            </a:r>
          </a:p>
          <a:p>
            <a:pPr lvl="1"/>
            <a:r>
              <a:rPr lang="fr-FR" dirty="0"/>
              <a:t>Hormone anti-progestative</a:t>
            </a:r>
          </a:p>
          <a:p>
            <a:pPr lvl="1"/>
            <a:r>
              <a:rPr lang="fr-FR" dirty="0"/>
              <a:t>Blocage de l’effet de la progestérone (détachement de l’embryon)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92356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4BB586-C583-43C7-8E74-33CA23C1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contraception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FA9DFD-67AB-4D7B-8EF9-5391660FE5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0887" y="1702190"/>
            <a:ext cx="5010756" cy="4811151"/>
          </a:xfrm>
        </p:spPr>
        <p:txBody>
          <a:bodyPr>
            <a:normAutofit/>
          </a:bodyPr>
          <a:lstStyle/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Méthodes chirurgicales </a:t>
            </a:r>
          </a:p>
          <a:p>
            <a:pPr lvl="1"/>
            <a:r>
              <a:rPr lang="fr-FR" dirty="0"/>
              <a:t>Vasectomie</a:t>
            </a:r>
          </a:p>
          <a:p>
            <a:pPr lvl="1"/>
            <a:r>
              <a:rPr lang="fr-FR" dirty="0"/>
              <a:t>Ligature des trompes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54934E-0F00-4B2E-9150-E4FFD07A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924" y="3735521"/>
            <a:ext cx="3108677" cy="28405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EF519B8-2C19-4CE1-946C-6DED1DC5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638" y="3734802"/>
            <a:ext cx="3766912" cy="24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99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6DF71-EA50-4F82-B3B3-2825F99D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CEBCC9-7182-47FC-9086-4F0BA7C84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4861" cy="4351338"/>
          </a:xfrm>
        </p:spPr>
        <p:txBody>
          <a:bodyPr>
            <a:normAutofit/>
          </a:bodyPr>
          <a:lstStyle/>
          <a:p>
            <a:r>
              <a:rPr lang="fr-FR" dirty="0"/>
              <a:t>Principe du crossing-over</a:t>
            </a:r>
          </a:p>
          <a:p>
            <a:r>
              <a:rPr lang="fr-FR" dirty="0"/>
              <a:t>Échange de matériel génétique par enjambement de chromatide en prophase I = formation de chromosomes recombinants</a:t>
            </a:r>
          </a:p>
          <a:p>
            <a:r>
              <a:rPr lang="fr-FR" dirty="0"/>
              <a:t>Risque d’anomalie par appariement inégal (échange de fragment de longueur différente, délétion duplication de gènes)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CA39EE-F9D7-4438-B35F-597D9C81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0" y="2224502"/>
            <a:ext cx="6504050" cy="39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0B2C8B-2764-4F6C-A098-4E0CBF0F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C79F10-5F2C-4065-967B-1DF14EC1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Conséquences d’un crossing over inégal</a:t>
            </a:r>
          </a:p>
          <a:p>
            <a:endParaRPr lang="fr-FR" dirty="0"/>
          </a:p>
          <a:p>
            <a:pPr lvl="1"/>
            <a:r>
              <a:rPr lang="fr-FR" sz="1800" dirty="0"/>
              <a:t>Délétère : troubles liés à la perte de fonction d’un gène</a:t>
            </a:r>
          </a:p>
          <a:p>
            <a:pPr lvl="1"/>
            <a:r>
              <a:rPr lang="fr-FR" sz="1800" dirty="0"/>
              <a:t>Bénéfique : diversification du vivant : famille multigénique</a:t>
            </a:r>
          </a:p>
        </p:txBody>
      </p:sp>
    </p:spTree>
    <p:extLst>
      <p:ext uri="{BB962C8B-B14F-4D97-AF65-F5344CB8AC3E}">
        <p14:creationId xmlns:p14="http://schemas.microsoft.com/office/powerpoint/2010/main" val="257545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75886-ABC2-4ABB-9CF5-08268ACC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 requis : gamétogénèse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5A1A82-85C9-4AF1-BEB1-AF28FCA5D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Spermatogénèse et ovogénèse </a:t>
            </a:r>
            <a:r>
              <a:rPr lang="fr-FR" sz="2000" dirty="0"/>
              <a:t>: </a:t>
            </a:r>
          </a:p>
          <a:p>
            <a:pPr lvl="1"/>
            <a:r>
              <a:rPr lang="fr-FR" sz="1800" dirty="0"/>
              <a:t>2 processus biologiques superposables car : </a:t>
            </a:r>
          </a:p>
          <a:p>
            <a:pPr lvl="2"/>
            <a:r>
              <a:rPr lang="fr-FR" sz="1800" dirty="0"/>
              <a:t>Etapes de multiplication cellulaire, de méiose et de maturation cellulaire</a:t>
            </a:r>
          </a:p>
          <a:p>
            <a:pPr lvl="2"/>
            <a:r>
              <a:rPr lang="fr-FR" sz="1800" dirty="0"/>
              <a:t>Gamètes mâles et femelles sont définis en fonction de leur équipement génétiques</a:t>
            </a:r>
          </a:p>
        </p:txBody>
      </p:sp>
    </p:spTree>
    <p:extLst>
      <p:ext uri="{BB962C8B-B14F-4D97-AF65-F5344CB8AC3E}">
        <p14:creationId xmlns:p14="http://schemas.microsoft.com/office/powerpoint/2010/main" val="188759962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1391</TotalTime>
  <Words>2441</Words>
  <Application>Microsoft Office PowerPoint</Application>
  <PresentationFormat>Grand écran</PresentationFormat>
  <Paragraphs>358</Paragraphs>
  <Slides>61</Slides>
  <Notes>10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Century Gothic</vt:lpstr>
      <vt:lpstr>Wingdings</vt:lpstr>
      <vt:lpstr>Wingdings 3</vt:lpstr>
      <vt:lpstr>Brin</vt:lpstr>
      <vt:lpstr>La reproduction chez l’etre humain</vt:lpstr>
      <vt:lpstr>Plan</vt:lpstr>
      <vt:lpstr>Rappel / pré requis</vt:lpstr>
      <vt:lpstr>Pré requis</vt:lpstr>
      <vt:lpstr>Pré requis</vt:lpstr>
      <vt:lpstr>Pré requis</vt:lpstr>
      <vt:lpstr>Pré requis</vt:lpstr>
      <vt:lpstr>Pré requis</vt:lpstr>
      <vt:lpstr>Pré requis : gamétogénèse</vt:lpstr>
      <vt:lpstr>Pré requis : Spermatogénèse </vt:lpstr>
      <vt:lpstr>Pré requis : Ovogénèse </vt:lpstr>
      <vt:lpstr>La fécondation</vt:lpstr>
      <vt:lpstr>La fécondation</vt:lpstr>
      <vt:lpstr>La fécondation</vt:lpstr>
      <vt:lpstr>La fécondation</vt:lpstr>
      <vt:lpstr>La fécondation</vt:lpstr>
      <vt:lpstr>La fécondation</vt:lpstr>
      <vt:lpstr>La fécondation</vt:lpstr>
      <vt:lpstr>De la fécondation à la nidation</vt:lpstr>
      <vt:lpstr>De la fécondation à la nidation</vt:lpstr>
      <vt:lpstr>La grossesse</vt:lpstr>
      <vt:lpstr>La grossesse</vt:lpstr>
      <vt:lpstr>La grossesse: période embryonnaire</vt:lpstr>
      <vt:lpstr>Embryogénèse </vt:lpstr>
      <vt:lpstr>Embryogénèse </vt:lpstr>
      <vt:lpstr>Embryogénèse </vt:lpstr>
      <vt:lpstr>Embryogénèse </vt:lpstr>
      <vt:lpstr>Embryogénèse 3ème semaine </vt:lpstr>
      <vt:lpstr>La grossesse: période embryonnaire</vt:lpstr>
      <vt:lpstr>Embryogénèse 3 à 8ème semaine</vt:lpstr>
      <vt:lpstr>Embryogénèse </vt:lpstr>
      <vt:lpstr>Embryogénèse </vt:lpstr>
      <vt:lpstr>Embryogénèse  structures importantes</vt:lpstr>
      <vt:lpstr>Placenta </vt:lpstr>
      <vt:lpstr>Présentation PowerPoint</vt:lpstr>
      <vt:lpstr>Organogénèse </vt:lpstr>
      <vt:lpstr>Organogénèse </vt:lpstr>
      <vt:lpstr>Organogénèse </vt:lpstr>
      <vt:lpstr>Organogénèse </vt:lpstr>
      <vt:lpstr>Morphogénèse </vt:lpstr>
      <vt:lpstr>Morphogénèse </vt:lpstr>
      <vt:lpstr>La grossesse: période embryonnaire</vt:lpstr>
      <vt:lpstr>La grossesse: période fœtale</vt:lpstr>
      <vt:lpstr>Présentation PowerPoint</vt:lpstr>
      <vt:lpstr>La grossesse: période fœtale</vt:lpstr>
      <vt:lpstr>La grossesse : les effets chez la mère</vt:lpstr>
      <vt:lpstr>La grossesse: les hormones de la grossesse chez la mère</vt:lpstr>
      <vt:lpstr>La grossesse: les hormones de la grossesse chez la mère</vt:lpstr>
      <vt:lpstr>La grossesse: modifications physiologiques chez la femme</vt:lpstr>
      <vt:lpstr>La grossesse: modifications physiologiques chez la femme</vt:lpstr>
      <vt:lpstr>La grossesse: modifications physiologiques chez la femme</vt:lpstr>
      <vt:lpstr>Travail et accouchement (parturition)</vt:lpstr>
      <vt:lpstr>Travail et accouchement (parturition)</vt:lpstr>
      <vt:lpstr>Travail et accouchement (parturition)</vt:lpstr>
      <vt:lpstr>Déroulement d’un accouchement</vt:lpstr>
      <vt:lpstr>La lactation</vt:lpstr>
      <vt:lpstr>La lactation</vt:lpstr>
      <vt:lpstr>La contraception</vt:lpstr>
      <vt:lpstr>La contraception</vt:lpstr>
      <vt:lpstr>La contraception</vt:lpstr>
      <vt:lpstr>La contraception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reproduction chez l’etre humain</dc:title>
  <dc:creator>SCHAEFFER Marie-Aurélie</dc:creator>
  <cp:lastModifiedBy>SCHAEFFER Marie-Aurélie</cp:lastModifiedBy>
  <cp:revision>134</cp:revision>
  <cp:lastPrinted>2021-12-06T13:16:12Z</cp:lastPrinted>
  <dcterms:created xsi:type="dcterms:W3CDTF">2021-09-20T12:23:39Z</dcterms:created>
  <dcterms:modified xsi:type="dcterms:W3CDTF">2023-12-08T09:30:51Z</dcterms:modified>
</cp:coreProperties>
</file>