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9"/>
  </p:notesMasterIdLst>
  <p:sldIdLst>
    <p:sldId id="256" r:id="rId2"/>
    <p:sldId id="257" r:id="rId3"/>
    <p:sldId id="259" r:id="rId4"/>
    <p:sldId id="269" r:id="rId5"/>
    <p:sldId id="260" r:id="rId6"/>
    <p:sldId id="271" r:id="rId7"/>
    <p:sldId id="272" r:id="rId8"/>
    <p:sldId id="261" r:id="rId9"/>
    <p:sldId id="258" r:id="rId10"/>
    <p:sldId id="262" r:id="rId11"/>
    <p:sldId id="263" r:id="rId12"/>
    <p:sldId id="270" r:id="rId13"/>
    <p:sldId id="264" r:id="rId14"/>
    <p:sldId id="265" r:id="rId15"/>
    <p:sldId id="266" r:id="rId16"/>
    <p:sldId id="267" r:id="rId17"/>
    <p:sldId id="268" r:id="rId18"/>
    <p:sldId id="273" r:id="rId19"/>
    <p:sldId id="274" r:id="rId20"/>
    <p:sldId id="275" r:id="rId21"/>
    <p:sldId id="276" r:id="rId22"/>
    <p:sldId id="280" r:id="rId23"/>
    <p:sldId id="277" r:id="rId24"/>
    <p:sldId id="278" r:id="rId25"/>
    <p:sldId id="279" r:id="rId26"/>
    <p:sldId id="281" r:id="rId27"/>
    <p:sldId id="282" r:id="rId28"/>
    <p:sldId id="283" r:id="rId29"/>
    <p:sldId id="284" r:id="rId30"/>
    <p:sldId id="285" r:id="rId31"/>
    <p:sldId id="286" r:id="rId32"/>
    <p:sldId id="287" r:id="rId33"/>
    <p:sldId id="290" r:id="rId34"/>
    <p:sldId id="291" r:id="rId35"/>
    <p:sldId id="292" r:id="rId36"/>
    <p:sldId id="293" r:id="rId37"/>
    <p:sldId id="294" r:id="rId38"/>
    <p:sldId id="295" r:id="rId39"/>
    <p:sldId id="289" r:id="rId40"/>
    <p:sldId id="324" r:id="rId41"/>
    <p:sldId id="297" r:id="rId42"/>
    <p:sldId id="296" r:id="rId43"/>
    <p:sldId id="298" r:id="rId44"/>
    <p:sldId id="300" r:id="rId45"/>
    <p:sldId id="301" r:id="rId46"/>
    <p:sldId id="302" r:id="rId47"/>
    <p:sldId id="303" r:id="rId48"/>
    <p:sldId id="299" r:id="rId49"/>
    <p:sldId id="304" r:id="rId50"/>
    <p:sldId id="308" r:id="rId51"/>
    <p:sldId id="309" r:id="rId52"/>
    <p:sldId id="311" r:id="rId53"/>
    <p:sldId id="305" r:id="rId54"/>
    <p:sldId id="306" r:id="rId55"/>
    <p:sldId id="307" r:id="rId56"/>
    <p:sldId id="310" r:id="rId57"/>
    <p:sldId id="314" r:id="rId58"/>
    <p:sldId id="312" r:id="rId59"/>
    <p:sldId id="320" r:id="rId60"/>
    <p:sldId id="313" r:id="rId61"/>
    <p:sldId id="315" r:id="rId62"/>
    <p:sldId id="316" r:id="rId63"/>
    <p:sldId id="318" r:id="rId64"/>
    <p:sldId id="317" r:id="rId65"/>
    <p:sldId id="319"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C4001-3CB9-3446-B744-2841942147B7}" type="datetimeFigureOut">
              <a:rPr lang="fr-FR" smtClean="0"/>
              <a:t>16/02/2024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FE49A-825F-E14D-96EF-89895430A6AE}" type="slidenum">
              <a:rPr lang="fr-FR" smtClean="0"/>
              <a:t>‹N°›</a:t>
            </a:fld>
            <a:endParaRPr lang="fr-FR"/>
          </a:p>
        </p:txBody>
      </p:sp>
    </p:spTree>
    <p:extLst>
      <p:ext uri="{BB962C8B-B14F-4D97-AF65-F5344CB8AC3E}">
        <p14:creationId xmlns:p14="http://schemas.microsoft.com/office/powerpoint/2010/main" val="3035844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4DE012-BA04-4F63-BA47-4DAF2A10B800}" type="slidenum">
              <a:rPr lang="fr-FR" smtClean="0"/>
              <a:t>39</a:t>
            </a:fld>
            <a:endParaRPr lang="fr-FR"/>
          </a:p>
        </p:txBody>
      </p:sp>
    </p:spTree>
    <p:extLst>
      <p:ext uri="{BB962C8B-B14F-4D97-AF65-F5344CB8AC3E}">
        <p14:creationId xmlns:p14="http://schemas.microsoft.com/office/powerpoint/2010/main" val="239275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CH"/>
              <a:t>Cliquez et modifiez le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CH"/>
              <a:t>Cliquez et modifiez le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
        <p:nvSpPr>
          <p:cNvPr id="7" name="Title 6"/>
          <p:cNvSpPr>
            <a:spLocks noGrp="1"/>
          </p:cNvSpPr>
          <p:nvPr>
            <p:ph type="title"/>
          </p:nvPr>
        </p:nvSpPr>
        <p:spPr/>
        <p:txBody>
          <a:bodyPr/>
          <a:lstStyle/>
          <a:p>
            <a:r>
              <a:rPr lang="fr-CH"/>
              <a:t>Cliquez et modifiez le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CH"/>
              <a:t>Cliquez et modifiez le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Date Placeholder 3"/>
          <p:cNvSpPr>
            <a:spLocks noGrp="1"/>
          </p:cNvSpPr>
          <p:nvPr>
            <p:ph type="dt" sz="half" idx="10"/>
          </p:nvPr>
        </p:nvSpPr>
        <p:spPr/>
        <p:txBody>
          <a:bodyPr/>
          <a:lstStyle/>
          <a:p>
            <a:fld id="{7B8AEBBE-F8B2-42CF-9895-E86A608384EB}" type="datetime1">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Cliquez et modifiez le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CH"/>
              <a:t>Cliquez et modifiez le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CH"/>
              <a:t>Cliquez et modifiez le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Date Placeholder 4"/>
          <p:cNvSpPr>
            <a:spLocks noGrp="1"/>
          </p:cNvSpPr>
          <p:nvPr>
            <p:ph type="dt" sz="half" idx="10"/>
          </p:nvPr>
        </p:nvSpPr>
        <p:spPr/>
        <p:txBody>
          <a:bodyPr/>
          <a:lstStyle/>
          <a:p>
            <a:fld id="{88856D55-EFBE-4F9B-8A5F-09D42CA22A9B}" type="datetime1">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CH"/>
              <a:t>Cliquez et modifiez le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2/16/2024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THERMOREGULATION</a:t>
            </a:r>
          </a:p>
        </p:txBody>
      </p:sp>
      <p:sp>
        <p:nvSpPr>
          <p:cNvPr id="3" name="Sous-titre 2"/>
          <p:cNvSpPr>
            <a:spLocks noGrp="1"/>
          </p:cNvSpPr>
          <p:nvPr>
            <p:ph type="subTitle" idx="1"/>
          </p:nvPr>
        </p:nvSpPr>
        <p:spPr>
          <a:xfrm>
            <a:off x="1371600" y="3886199"/>
            <a:ext cx="6400800" cy="1780108"/>
          </a:xfrm>
        </p:spPr>
        <p:txBody>
          <a:bodyPr>
            <a:normAutofit/>
          </a:bodyPr>
          <a:lstStyle/>
          <a:p>
            <a:endParaRPr lang="fr-FR" sz="1200" dirty="0"/>
          </a:p>
          <a:p>
            <a:endParaRPr lang="fr-FR" sz="1200" dirty="0"/>
          </a:p>
          <a:p>
            <a:r>
              <a:rPr lang="fr-FR" sz="1200" dirty="0"/>
              <a:t>COURS IFSI  16 décembre 2022</a:t>
            </a:r>
          </a:p>
          <a:p>
            <a:r>
              <a:rPr lang="fr-FR" sz="1200" dirty="0"/>
              <a:t>NATHALIE MARTIN (IADE)</a:t>
            </a:r>
          </a:p>
          <a:p>
            <a:r>
              <a:rPr lang="fr-FR" sz="1200" dirty="0"/>
              <a:t>Promotion 2023/2026</a:t>
            </a:r>
          </a:p>
          <a:p>
            <a:endParaRPr lang="fr-FR" sz="1200" dirty="0"/>
          </a:p>
        </p:txBody>
      </p:sp>
    </p:spTree>
    <p:extLst>
      <p:ext uri="{BB962C8B-B14F-4D97-AF65-F5344CB8AC3E}">
        <p14:creationId xmlns:p14="http://schemas.microsoft.com/office/powerpoint/2010/main" val="340171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91176" y="1597583"/>
            <a:ext cx="8952824" cy="4528580"/>
          </a:xfrm>
        </p:spPr>
        <p:txBody>
          <a:bodyPr>
            <a:normAutofit fontScale="92500" lnSpcReduction="20000"/>
          </a:bodyPr>
          <a:lstStyle/>
          <a:p>
            <a:pPr marL="0" indent="0">
              <a:buNone/>
            </a:pPr>
            <a:r>
              <a:rPr lang="fr-FR" dirty="0"/>
              <a:t>* L’Homme est homéotherme. On parle du noyau central (80% de la masse corporelle et/ou sang artériel).</a:t>
            </a:r>
          </a:p>
          <a:p>
            <a:pPr marL="0" indent="0">
              <a:buNone/>
            </a:pPr>
            <a:endParaRPr lang="fr-FR" dirty="0"/>
          </a:p>
          <a:p>
            <a:pPr marL="0" indent="0">
              <a:buNone/>
            </a:pPr>
            <a:r>
              <a:rPr lang="fr-FR" dirty="0"/>
              <a:t>* A l’inverse la peau est poïkilotherme.</a:t>
            </a:r>
          </a:p>
          <a:p>
            <a:pPr marL="0" indent="0">
              <a:buNone/>
            </a:pPr>
            <a:endParaRPr lang="fr-FR" dirty="0"/>
          </a:p>
          <a:p>
            <a:pPr marL="0" indent="0">
              <a:buNone/>
            </a:pPr>
            <a:r>
              <a:rPr lang="fr-FR" dirty="0"/>
              <a:t>* Le métabolisme est constant dans des conditions de vie normales.</a:t>
            </a:r>
          </a:p>
          <a:p>
            <a:pPr marL="0" indent="0">
              <a:buNone/>
            </a:pPr>
            <a:endParaRPr lang="fr-FR" dirty="0"/>
          </a:p>
          <a:p>
            <a:pPr marL="0" indent="0">
              <a:buNone/>
            </a:pPr>
            <a:r>
              <a:rPr lang="fr-FR" dirty="0"/>
              <a:t>* Adaptation limitée en conditions extrêmes.</a:t>
            </a:r>
          </a:p>
          <a:p>
            <a:pPr marL="0" indent="0">
              <a:buNone/>
            </a:pPr>
            <a:endParaRPr lang="fr-FR" dirty="0"/>
          </a:p>
          <a:p>
            <a:pPr marL="0" indent="0">
              <a:buNone/>
            </a:pPr>
            <a:r>
              <a:rPr lang="fr-FR" dirty="0"/>
              <a:t>* Imparfaite chez l’enfant et le nouveau né (système immature).</a:t>
            </a:r>
          </a:p>
          <a:p>
            <a:pPr marL="0" indent="0">
              <a:buNone/>
            </a:pPr>
            <a:endParaRPr lang="fr-FR" dirty="0"/>
          </a:p>
          <a:p>
            <a:pPr marL="0" indent="0">
              <a:buNone/>
            </a:pPr>
            <a:r>
              <a:rPr lang="fr-FR" dirty="0"/>
              <a:t>* Variations inter individuelles: âge, cycle menstruel (+ libération de progestérone), activité physique, émotions.</a:t>
            </a:r>
          </a:p>
          <a:p>
            <a:pPr marL="0" indent="0">
              <a:buNone/>
            </a:pPr>
            <a:endParaRPr lang="fr-FR" dirty="0"/>
          </a:p>
        </p:txBody>
      </p:sp>
    </p:spTree>
    <p:extLst>
      <p:ext uri="{BB962C8B-B14F-4D97-AF65-F5344CB8AC3E}">
        <p14:creationId xmlns:p14="http://schemas.microsoft.com/office/powerpoint/2010/main" val="348772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4294967295"/>
          </p:nvPr>
        </p:nvSpPr>
        <p:spPr>
          <a:xfrm>
            <a:off x="382352" y="1597584"/>
            <a:ext cx="8630216" cy="4528580"/>
          </a:xfrm>
        </p:spPr>
        <p:txBody>
          <a:bodyPr/>
          <a:lstStyle/>
          <a:p>
            <a:pPr marL="0" indent="0">
              <a:buNone/>
            </a:pPr>
            <a:r>
              <a:rPr lang="fr-FR" dirty="0"/>
              <a:t>Variations de la température centrale est mal supportée (</a:t>
            </a:r>
            <a:r>
              <a:rPr lang="fr-FR" dirty="0" err="1"/>
              <a:t>T</a:t>
            </a:r>
            <a:r>
              <a:rPr lang="fr-FR" dirty="0"/>
              <a:t>° du noyau).</a:t>
            </a:r>
          </a:p>
          <a:p>
            <a:pPr marL="0" indent="0">
              <a:buNone/>
            </a:pPr>
            <a:endParaRPr lang="fr-FR" dirty="0"/>
          </a:p>
          <a:p>
            <a:pPr marL="0" indent="0">
              <a:buNone/>
            </a:pPr>
            <a:r>
              <a:rPr lang="fr-FR" dirty="0"/>
              <a:t>Toutes les régions du corps n’ont pas toute la même température:</a:t>
            </a:r>
          </a:p>
          <a:p>
            <a:pPr marL="0" indent="0">
              <a:buNone/>
            </a:pPr>
            <a:r>
              <a:rPr lang="fr-FR" dirty="0"/>
              <a:t>  le crâne et le thorax </a:t>
            </a:r>
            <a:r>
              <a:rPr lang="fr-FR" dirty="0">
                <a:sym typeface="Wingdings"/>
              </a:rPr>
              <a:t> plus élevée</a:t>
            </a:r>
          </a:p>
          <a:p>
            <a:pPr marL="0" indent="0">
              <a:buNone/>
            </a:pPr>
            <a:r>
              <a:rPr lang="fr-FR" dirty="0">
                <a:sym typeface="Wingdings"/>
              </a:rPr>
              <a:t>  la peau  froide</a:t>
            </a:r>
          </a:p>
          <a:p>
            <a:pPr marL="0" indent="0">
              <a:buNone/>
            </a:pPr>
            <a:r>
              <a:rPr lang="fr-FR" dirty="0">
                <a:sym typeface="Wingdings"/>
              </a:rPr>
              <a:t>  le cerveau, foie, viscères profonds  </a:t>
            </a:r>
            <a:r>
              <a:rPr lang="fr-FR" dirty="0" err="1">
                <a:sym typeface="Wingdings"/>
              </a:rPr>
              <a:t>temp</a:t>
            </a:r>
            <a:r>
              <a:rPr lang="fr-FR" dirty="0">
                <a:sym typeface="Wingdings"/>
              </a:rPr>
              <a:t>. constante</a:t>
            </a:r>
            <a:endParaRPr lang="fr-FR" dirty="0"/>
          </a:p>
        </p:txBody>
      </p:sp>
    </p:spTree>
    <p:extLst>
      <p:ext uri="{BB962C8B-B14F-4D97-AF65-F5344CB8AC3E}">
        <p14:creationId xmlns:p14="http://schemas.microsoft.com/office/powerpoint/2010/main" val="266657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 r="76552"/>
          <a:stretch/>
        </p:blipFill>
        <p:spPr bwMode="auto">
          <a:xfrm>
            <a:off x="1298217" y="1652201"/>
            <a:ext cx="2791895" cy="4729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5393885" y="2717256"/>
            <a:ext cx="2539905" cy="646331"/>
          </a:xfrm>
          <a:prstGeom prst="rect">
            <a:avLst/>
          </a:prstGeom>
          <a:noFill/>
        </p:spPr>
        <p:txBody>
          <a:bodyPr wrap="square" rtlCol="0">
            <a:spAutoFit/>
          </a:bodyPr>
          <a:lstStyle/>
          <a:p>
            <a:r>
              <a:rPr lang="fr-FR" dirty="0"/>
              <a:t>Température par zones corporelles.</a:t>
            </a:r>
          </a:p>
        </p:txBody>
      </p:sp>
    </p:spTree>
    <p:extLst>
      <p:ext uri="{BB962C8B-B14F-4D97-AF65-F5344CB8AC3E}">
        <p14:creationId xmlns:p14="http://schemas.microsoft.com/office/powerpoint/2010/main" val="5072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4616" y="1782230"/>
            <a:ext cx="5915384" cy="3416320"/>
          </a:xfrm>
          <a:prstGeom prst="rect">
            <a:avLst/>
          </a:prstGeom>
          <a:noFill/>
        </p:spPr>
        <p:txBody>
          <a:bodyPr wrap="square" rtlCol="0">
            <a:spAutoFit/>
          </a:bodyPr>
          <a:lstStyle/>
          <a:p>
            <a:r>
              <a:rPr lang="fr-FR" sz="7200" i="1" dirty="0">
                <a:solidFill>
                  <a:schemeClr val="bg2">
                    <a:lumMod val="10000"/>
                  </a:schemeClr>
                </a:solidFill>
              </a:rPr>
              <a:t>LES MESURES QUAND, OU ET COMMENT?</a:t>
            </a:r>
          </a:p>
        </p:txBody>
      </p:sp>
    </p:spTree>
    <p:extLst>
      <p:ext uri="{BB962C8B-B14F-4D97-AF65-F5344CB8AC3E}">
        <p14:creationId xmlns:p14="http://schemas.microsoft.com/office/powerpoint/2010/main" val="351940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68696" y="1638548"/>
            <a:ext cx="8775304" cy="4487616"/>
          </a:xfrm>
        </p:spPr>
        <p:txBody>
          <a:bodyPr>
            <a:normAutofit fontScale="92500" lnSpcReduction="10000"/>
          </a:bodyPr>
          <a:lstStyle/>
          <a:p>
            <a:pPr marL="0" indent="0">
              <a:buNone/>
            </a:pPr>
            <a:r>
              <a:rPr lang="fr-FR" dirty="0"/>
              <a:t>La régulation de la température se fait par le sang, la peau, la respiration et l’urine.</a:t>
            </a:r>
          </a:p>
          <a:p>
            <a:pPr marL="0" indent="0">
              <a:buNone/>
            </a:pPr>
            <a:endParaRPr lang="fr-FR" dirty="0"/>
          </a:p>
          <a:p>
            <a:pPr marL="0" indent="0">
              <a:buNone/>
            </a:pPr>
            <a:r>
              <a:rPr lang="fr-FR" dirty="0"/>
              <a:t>Si la </a:t>
            </a:r>
            <a:r>
              <a:rPr lang="fr-FR" dirty="0" err="1"/>
              <a:t>T</a:t>
            </a:r>
            <a:r>
              <a:rPr lang="fr-FR" dirty="0"/>
              <a:t>° centrale est élevée </a:t>
            </a:r>
            <a:r>
              <a:rPr lang="fr-FR" dirty="0">
                <a:sym typeface="Wingdings"/>
              </a:rPr>
              <a:t> augmente les déperditions par les petits vaisseaux  peau est chaude.</a:t>
            </a:r>
          </a:p>
          <a:p>
            <a:pPr marL="0" indent="0">
              <a:buNone/>
            </a:pPr>
            <a:endParaRPr lang="fr-FR" dirty="0">
              <a:sym typeface="Wingdings"/>
            </a:endParaRPr>
          </a:p>
          <a:p>
            <a:pPr marL="0" indent="0">
              <a:buNone/>
            </a:pPr>
            <a:r>
              <a:rPr lang="fr-FR" dirty="0">
                <a:sym typeface="Wingdings"/>
              </a:rPr>
              <a:t>Si la </a:t>
            </a:r>
            <a:r>
              <a:rPr lang="fr-FR" dirty="0" err="1">
                <a:sym typeface="Wingdings"/>
              </a:rPr>
              <a:t>T</a:t>
            </a:r>
            <a:r>
              <a:rPr lang="fr-FR" dirty="0">
                <a:sym typeface="Wingdings"/>
              </a:rPr>
              <a:t>° est basse  STOP circulation des petits vaisseaux  peau est froide.</a:t>
            </a:r>
          </a:p>
          <a:p>
            <a:pPr marL="0" indent="0">
              <a:buNone/>
            </a:pPr>
            <a:endParaRPr lang="fr-FR" dirty="0">
              <a:sym typeface="Wingdings"/>
            </a:endParaRPr>
          </a:p>
          <a:p>
            <a:pPr marL="0" indent="0">
              <a:buNone/>
            </a:pPr>
            <a:r>
              <a:rPr lang="fr-FR" dirty="0">
                <a:sym typeface="Wingdings"/>
              </a:rPr>
              <a:t>Le sang est soit le liquide de refroidissement, soit l’arrivée d’eau chaude.</a:t>
            </a:r>
          </a:p>
          <a:p>
            <a:pPr marL="0" indent="0">
              <a:buNone/>
            </a:pPr>
            <a:endParaRPr lang="fr-FR" dirty="0">
              <a:sym typeface="Wingdings"/>
            </a:endParaRPr>
          </a:p>
          <a:p>
            <a:pPr marL="0" indent="0">
              <a:buNone/>
            </a:pPr>
            <a:r>
              <a:rPr lang="fr-FR" dirty="0">
                <a:sym typeface="Wingdings"/>
              </a:rPr>
              <a:t>Il réchauffe les organes et se refroidit au niveau de la peau.</a:t>
            </a:r>
            <a:endParaRPr lang="fr-FR" dirty="0"/>
          </a:p>
        </p:txBody>
      </p:sp>
    </p:spTree>
    <p:extLst>
      <p:ext uri="{BB962C8B-B14F-4D97-AF65-F5344CB8AC3E}">
        <p14:creationId xmlns:p14="http://schemas.microsoft.com/office/powerpoint/2010/main" val="364075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8486" y="1734128"/>
            <a:ext cx="8925514" cy="4392035"/>
          </a:xfrm>
        </p:spPr>
        <p:txBody>
          <a:bodyPr>
            <a:normAutofit/>
          </a:bodyPr>
          <a:lstStyle/>
          <a:p>
            <a:r>
              <a:rPr lang="fr-FR" dirty="0"/>
              <a:t>Notion de shunt artério veineux:</a:t>
            </a:r>
          </a:p>
          <a:p>
            <a:endParaRPr lang="fr-FR" dirty="0"/>
          </a:p>
          <a:p>
            <a:pPr marL="0" indent="0">
              <a:buNone/>
            </a:pPr>
            <a:r>
              <a:rPr lang="fr-FR" dirty="0"/>
              <a:t>Au niveau de la peau, 2 réseaux un superficiel et un profond composés de veines et artères.</a:t>
            </a:r>
          </a:p>
          <a:p>
            <a:pPr marL="0" indent="0">
              <a:buNone/>
            </a:pPr>
            <a:endParaRPr lang="fr-FR" dirty="0"/>
          </a:p>
          <a:p>
            <a:pPr marL="0" indent="0">
              <a:buNone/>
            </a:pPr>
            <a:r>
              <a:rPr lang="fr-FR" dirty="0"/>
              <a:t>Quand il fait froid le débit superficiel est contrôlé par un sphincter (muscle lisse) qui se contracte et bloque le passage sanguin.</a:t>
            </a:r>
          </a:p>
          <a:p>
            <a:pPr marL="0" indent="0">
              <a:buNone/>
            </a:pPr>
            <a:endParaRPr lang="fr-FR" dirty="0"/>
          </a:p>
          <a:p>
            <a:pPr marL="0" indent="0">
              <a:buNone/>
            </a:pPr>
            <a:r>
              <a:rPr lang="fr-FR" dirty="0"/>
              <a:t> Si persistant début de gangrène.</a:t>
            </a:r>
          </a:p>
        </p:txBody>
      </p:sp>
    </p:spTree>
    <p:extLst>
      <p:ext uri="{BB962C8B-B14F-4D97-AF65-F5344CB8AC3E}">
        <p14:creationId xmlns:p14="http://schemas.microsoft.com/office/powerpoint/2010/main" val="346480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50209" y="1583928"/>
            <a:ext cx="8993791" cy="4542235"/>
          </a:xfrm>
        </p:spPr>
        <p:txBody>
          <a:bodyPr>
            <a:normAutofit fontScale="85000" lnSpcReduction="20000"/>
          </a:bodyPr>
          <a:lstStyle/>
          <a:p>
            <a:pPr marL="0" indent="0">
              <a:buNone/>
            </a:pPr>
            <a:r>
              <a:rPr lang="fr-FR" dirty="0"/>
              <a:t>Si la </a:t>
            </a:r>
            <a:r>
              <a:rPr lang="fr-FR" dirty="0" err="1"/>
              <a:t>T</a:t>
            </a:r>
            <a:r>
              <a:rPr lang="fr-FR" dirty="0"/>
              <a:t>° augmente de 1° </a:t>
            </a:r>
            <a:r>
              <a:rPr lang="fr-FR" dirty="0">
                <a:sym typeface="Wingdings"/>
              </a:rPr>
              <a:t> augmentation de la catalyse de 10%.</a:t>
            </a:r>
          </a:p>
          <a:p>
            <a:pPr marL="0" indent="0">
              <a:buNone/>
            </a:pPr>
            <a:endParaRPr lang="fr-FR" dirty="0">
              <a:sym typeface="Wingdings"/>
            </a:endParaRPr>
          </a:p>
          <a:p>
            <a:pPr marL="0" indent="0">
              <a:buNone/>
            </a:pPr>
            <a:r>
              <a:rPr lang="fr-FR" dirty="0">
                <a:sym typeface="Wingdings"/>
              </a:rPr>
              <a:t>Hyperthermie ou hypothermie, l’activité des neurones ralentit et les protéines commencent à se dénaturer.</a:t>
            </a:r>
          </a:p>
          <a:p>
            <a:pPr marL="0" indent="0">
              <a:buNone/>
            </a:pPr>
            <a:endParaRPr lang="fr-FR" dirty="0"/>
          </a:p>
          <a:p>
            <a:pPr marL="0" indent="0">
              <a:buNone/>
            </a:pPr>
            <a:r>
              <a:rPr lang="fr-FR" dirty="0"/>
              <a:t>Chez l’adulte : </a:t>
            </a:r>
          </a:p>
          <a:p>
            <a:pPr>
              <a:buFontTx/>
              <a:buChar char="•"/>
            </a:pPr>
            <a:r>
              <a:rPr lang="fr-FR" dirty="0"/>
              <a:t> à 41°: convulsions</a:t>
            </a:r>
          </a:p>
          <a:p>
            <a:pPr>
              <a:buFontTx/>
              <a:buChar char="•"/>
            </a:pPr>
            <a:r>
              <a:rPr lang="fr-FR" dirty="0"/>
              <a:t>à 43°: DC</a:t>
            </a:r>
          </a:p>
          <a:p>
            <a:pPr>
              <a:buFontTx/>
              <a:buChar char="•"/>
            </a:pPr>
            <a:endParaRPr lang="fr-FR" dirty="0"/>
          </a:p>
          <a:p>
            <a:pPr>
              <a:buFontTx/>
              <a:buChar char="•"/>
            </a:pPr>
            <a:r>
              <a:rPr lang="fr-FR" dirty="0"/>
              <a:t>&lt;33°: perte de conscience</a:t>
            </a:r>
          </a:p>
          <a:p>
            <a:pPr>
              <a:buFontTx/>
              <a:buChar char="•"/>
            </a:pPr>
            <a:r>
              <a:rPr lang="fr-FR" dirty="0"/>
              <a:t>&lt;30°: perte des réflexes de thermorégulation</a:t>
            </a:r>
          </a:p>
          <a:p>
            <a:pPr>
              <a:buFontTx/>
              <a:buChar char="•"/>
            </a:pPr>
            <a:r>
              <a:rPr lang="fr-FR" dirty="0"/>
              <a:t>&lt;28°: arythmie cardiaque</a:t>
            </a:r>
          </a:p>
          <a:p>
            <a:pPr>
              <a:buFontTx/>
              <a:buChar char="•"/>
            </a:pPr>
            <a:r>
              <a:rPr lang="fr-FR" dirty="0"/>
              <a:t>&lt;25°: chirurgie en hypothermie contrôlée</a:t>
            </a:r>
          </a:p>
          <a:p>
            <a:pPr>
              <a:buFontTx/>
              <a:buChar char="•"/>
            </a:pPr>
            <a:endParaRPr lang="fr-FR" dirty="0"/>
          </a:p>
          <a:p>
            <a:pPr marL="0" indent="0">
              <a:buNone/>
            </a:pPr>
            <a:r>
              <a:rPr lang="fr-FR" dirty="0"/>
              <a:t>Décès toujours prononcé en normo thermie.</a:t>
            </a:r>
          </a:p>
        </p:txBody>
      </p:sp>
    </p:spTree>
    <p:extLst>
      <p:ext uri="{BB962C8B-B14F-4D97-AF65-F5344CB8AC3E}">
        <p14:creationId xmlns:p14="http://schemas.microsoft.com/office/powerpoint/2010/main" val="1969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05250" y="1706820"/>
            <a:ext cx="8638750" cy="4419344"/>
          </a:xfrm>
        </p:spPr>
        <p:txBody>
          <a:bodyPr/>
          <a:lstStyle/>
          <a:p>
            <a:pPr marL="0" indent="0">
              <a:buNone/>
            </a:pPr>
            <a:r>
              <a:rPr lang="fr-FR" dirty="0"/>
              <a:t>Au bloc, l’hypothermie chirurgicale permet de diminuer la vitesse du métabolisme et permet ainsi au chirurgien de ne pas endommager les tissus.</a:t>
            </a:r>
          </a:p>
          <a:p>
            <a:pPr marL="0" indent="0">
              <a:buNone/>
            </a:pPr>
            <a:endParaRPr lang="fr-FR" dirty="0"/>
          </a:p>
          <a:p>
            <a:pPr marL="0" indent="0">
              <a:buNone/>
            </a:pPr>
            <a:r>
              <a:rPr lang="fr-FR" dirty="0"/>
              <a:t>Effet protecteur.</a:t>
            </a:r>
          </a:p>
        </p:txBody>
      </p:sp>
    </p:spTree>
    <p:extLst>
      <p:ext uri="{BB962C8B-B14F-4D97-AF65-F5344CB8AC3E}">
        <p14:creationId xmlns:p14="http://schemas.microsoft.com/office/powerpoint/2010/main" val="42661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THERMOREGULATION</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Tous les tissus de l’organisme produisent de la chaleur mais ceux qui sont les plus actifs métaboliquement en produisent plus.</a:t>
            </a:r>
          </a:p>
          <a:p>
            <a:pPr marL="0" indent="0">
              <a:buNone/>
            </a:pPr>
            <a:endParaRPr lang="fr-FR" dirty="0"/>
          </a:p>
          <a:p>
            <a:pPr marL="0" indent="0">
              <a:buNone/>
            </a:pPr>
            <a:r>
              <a:rPr lang="fr-FR" dirty="0"/>
              <a:t>Au repos: foie, cerveau et les glandes endocrines fournissent 20 à 30% de la chaleur corporelle.</a:t>
            </a:r>
          </a:p>
          <a:p>
            <a:pPr marL="0" indent="0">
              <a:buNone/>
            </a:pPr>
            <a:endParaRPr lang="fr-FR" dirty="0"/>
          </a:p>
          <a:p>
            <a:pPr marL="0" indent="0">
              <a:buNone/>
            </a:pPr>
            <a:r>
              <a:rPr lang="fr-FR" dirty="0"/>
              <a:t>En activité: la modification du tonus musculaire entraine une production 40 fois supérieure à celle de l’organisme.</a:t>
            </a:r>
          </a:p>
          <a:p>
            <a:pPr marL="0" indent="0">
              <a:buNone/>
            </a:pPr>
            <a:endParaRPr lang="fr-FR" dirty="0"/>
          </a:p>
          <a:p>
            <a:pPr marL="0" indent="0">
              <a:buNone/>
            </a:pPr>
            <a:r>
              <a:rPr lang="fr-FR" dirty="0"/>
              <a:t>Donc l’activité musculaire est l’un des meilleurs moyens de modifier la température du corps.</a:t>
            </a:r>
          </a:p>
        </p:txBody>
      </p:sp>
    </p:spTree>
    <p:extLst>
      <p:ext uri="{BB962C8B-B14F-4D97-AF65-F5344CB8AC3E}">
        <p14:creationId xmlns:p14="http://schemas.microsoft.com/office/powerpoint/2010/main" val="116572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14074" y="1652202"/>
            <a:ext cx="8829926" cy="4473962"/>
          </a:xfrm>
        </p:spPr>
        <p:txBody>
          <a:bodyPr>
            <a:normAutofit/>
          </a:bodyPr>
          <a:lstStyle/>
          <a:p>
            <a:r>
              <a:rPr lang="fr-FR" dirty="0"/>
              <a:t>Le mécanisme d’échange entre le centre et la surface par </a:t>
            </a:r>
            <a:r>
              <a:rPr lang="fr-FR" b="1" i="1" dirty="0"/>
              <a:t> le sang</a:t>
            </a:r>
            <a:r>
              <a:rPr lang="fr-FR" dirty="0"/>
              <a:t>.</a:t>
            </a:r>
          </a:p>
          <a:p>
            <a:pPr marL="0" indent="0">
              <a:buNone/>
            </a:pPr>
            <a:endParaRPr lang="fr-FR" dirty="0"/>
          </a:p>
          <a:p>
            <a:pPr marL="0" indent="0">
              <a:buNone/>
            </a:pPr>
            <a:r>
              <a:rPr lang="fr-FR" dirty="0">
                <a:sym typeface="Wingdings"/>
              </a:rPr>
              <a:t> Sang/eau vecteur de transfert de chaleur</a:t>
            </a:r>
          </a:p>
          <a:p>
            <a:pPr>
              <a:buFont typeface="Wingdings" charset="0"/>
              <a:buChar char="à"/>
            </a:pPr>
            <a:r>
              <a:rPr lang="fr-FR" dirty="0">
                <a:sym typeface="Wingdings"/>
              </a:rPr>
              <a:t> Modification de la vasomotricité</a:t>
            </a:r>
          </a:p>
          <a:p>
            <a:pPr>
              <a:buFont typeface="Wingdings" charset="0"/>
              <a:buChar char="à"/>
            </a:pPr>
            <a:r>
              <a:rPr lang="fr-FR" dirty="0">
                <a:sym typeface="Wingdings"/>
              </a:rPr>
              <a:t> Diminution du flux capillaire</a:t>
            </a:r>
          </a:p>
          <a:p>
            <a:pPr>
              <a:buFont typeface="Wingdings" charset="0"/>
              <a:buChar char="à"/>
            </a:pPr>
            <a:r>
              <a:rPr lang="fr-FR" dirty="0">
                <a:sym typeface="Wingdings"/>
              </a:rPr>
              <a:t> Séquestration de la chaleur au centre du corps pour les organes nobles ou au contraire expansion vers la périphérie.</a:t>
            </a:r>
          </a:p>
          <a:p>
            <a:pPr marL="0" indent="0">
              <a:buNone/>
            </a:pPr>
            <a:r>
              <a:rPr lang="fr-FR" dirty="0">
                <a:sym typeface="Wingdings"/>
              </a:rPr>
              <a:t> </a:t>
            </a:r>
            <a:endParaRPr lang="fr-FR" dirty="0"/>
          </a:p>
        </p:txBody>
      </p:sp>
    </p:spTree>
    <p:extLst>
      <p:ext uri="{BB962C8B-B14F-4D97-AF65-F5344CB8AC3E}">
        <p14:creationId xmlns:p14="http://schemas.microsoft.com/office/powerpoint/2010/main" val="314668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41805" y="1693165"/>
            <a:ext cx="7638596" cy="4432998"/>
          </a:xfrm>
        </p:spPr>
        <p:txBody>
          <a:bodyPr>
            <a:noAutofit/>
          </a:bodyPr>
          <a:lstStyle/>
          <a:p>
            <a:r>
              <a:rPr lang="fr-FR" sz="1400" dirty="0"/>
              <a:t>INTRODUCTION </a:t>
            </a:r>
          </a:p>
          <a:p>
            <a:endParaRPr lang="fr-FR" sz="1400" dirty="0"/>
          </a:p>
          <a:p>
            <a:r>
              <a:rPr lang="fr-FR" sz="1400" dirty="0"/>
              <a:t>DEFINITION GENERALE</a:t>
            </a:r>
          </a:p>
          <a:p>
            <a:endParaRPr lang="fr-FR" sz="1400" dirty="0"/>
          </a:p>
          <a:p>
            <a:r>
              <a:rPr lang="fr-FR" sz="1400" dirty="0"/>
              <a:t>QUELQUES NOTIONS SUR LA TEMPERATURE CORPORELLE</a:t>
            </a:r>
          </a:p>
          <a:p>
            <a:endParaRPr lang="fr-FR" sz="1400" dirty="0"/>
          </a:p>
          <a:p>
            <a:r>
              <a:rPr lang="fr-FR" sz="1400" dirty="0"/>
              <a:t>THERMOREGULATION</a:t>
            </a:r>
          </a:p>
          <a:p>
            <a:pPr marL="0" indent="0">
              <a:buNone/>
            </a:pPr>
            <a:r>
              <a:rPr lang="fr-FR" sz="1400" dirty="0"/>
              <a:t>        Anatomie/Physiologie</a:t>
            </a:r>
          </a:p>
          <a:p>
            <a:pPr marL="0" indent="0">
              <a:buNone/>
            </a:pPr>
            <a:endParaRPr lang="fr-FR" sz="1400" dirty="0"/>
          </a:p>
          <a:p>
            <a:r>
              <a:rPr lang="fr-FR" sz="1400" dirty="0"/>
              <a:t>THERMOLYSE</a:t>
            </a:r>
          </a:p>
          <a:p>
            <a:pPr marL="0" indent="0">
              <a:buNone/>
            </a:pPr>
            <a:r>
              <a:rPr lang="fr-FR" sz="1400" dirty="0"/>
              <a:t>        Mécanismes</a:t>
            </a:r>
          </a:p>
          <a:p>
            <a:pPr marL="0" indent="0">
              <a:buNone/>
            </a:pPr>
            <a:r>
              <a:rPr lang="fr-FR" sz="1400" dirty="0"/>
              <a:t>            Physiologie</a:t>
            </a:r>
          </a:p>
          <a:p>
            <a:pPr marL="0" indent="0">
              <a:buNone/>
            </a:pPr>
            <a:endParaRPr lang="fr-FR" sz="1400" dirty="0"/>
          </a:p>
          <a:p>
            <a:r>
              <a:rPr lang="fr-FR" sz="1400" dirty="0"/>
              <a:t>THERMOGENESE </a:t>
            </a:r>
          </a:p>
          <a:p>
            <a:pPr marL="0" indent="0">
              <a:buNone/>
            </a:pPr>
            <a:endParaRPr lang="fr-FR" sz="1400" dirty="0"/>
          </a:p>
          <a:p>
            <a:pPr marL="0" indent="0">
              <a:buNone/>
            </a:pPr>
            <a:r>
              <a:rPr lang="fr-FR" sz="1400" dirty="0"/>
              <a:t>           Physiologie</a:t>
            </a:r>
          </a:p>
          <a:p>
            <a:pPr marL="0" indent="0">
              <a:buNone/>
            </a:pPr>
            <a:endParaRPr lang="fr-FR" sz="1400" dirty="0"/>
          </a:p>
          <a:p>
            <a:r>
              <a:rPr lang="fr-FR" sz="1400" dirty="0"/>
              <a:t> Physiopathologie: HYPERTHERMIE</a:t>
            </a:r>
          </a:p>
          <a:p>
            <a:endParaRPr lang="fr-FR" sz="1400" dirty="0"/>
          </a:p>
          <a:p>
            <a:r>
              <a:rPr lang="fr-FR" sz="1400"/>
              <a:t>Physiopathologie: HYPOTHERMIE</a:t>
            </a:r>
            <a:endParaRPr lang="fr-FR" sz="1400" dirty="0"/>
          </a:p>
          <a:p>
            <a:pPr marL="0" indent="0">
              <a:buNone/>
            </a:pPr>
            <a:r>
              <a:rPr lang="fr-FR" sz="1400" dirty="0"/>
              <a:t>      </a:t>
            </a:r>
          </a:p>
        </p:txBody>
      </p:sp>
      <p:sp>
        <p:nvSpPr>
          <p:cNvPr id="3" name="Titre 2"/>
          <p:cNvSpPr>
            <a:spLocks noGrp="1"/>
          </p:cNvSpPr>
          <p:nvPr>
            <p:ph type="title"/>
          </p:nvPr>
        </p:nvSpPr>
        <p:spPr/>
        <p:txBody>
          <a:bodyPr/>
          <a:lstStyle/>
          <a:p>
            <a:r>
              <a:rPr lang="fr-FR" dirty="0"/>
              <a:t>PLAN </a:t>
            </a:r>
          </a:p>
        </p:txBody>
      </p:sp>
    </p:spTree>
    <p:extLst>
      <p:ext uri="{BB962C8B-B14F-4D97-AF65-F5344CB8AC3E}">
        <p14:creationId xmlns:p14="http://schemas.microsoft.com/office/powerpoint/2010/main" val="318049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59872" y="1706820"/>
            <a:ext cx="8584128" cy="4419344"/>
          </a:xfrm>
        </p:spPr>
        <p:txBody>
          <a:bodyPr/>
          <a:lstStyle/>
          <a:p>
            <a:pPr marL="0" indent="0">
              <a:buNone/>
            </a:pPr>
            <a:r>
              <a:rPr lang="fr-FR" dirty="0"/>
              <a:t>Chaleur suit son gradient thermique (chaud vers le froid).</a:t>
            </a:r>
          </a:p>
          <a:p>
            <a:pPr marL="0" indent="0">
              <a:buNone/>
            </a:pPr>
            <a:endParaRPr lang="fr-FR" dirty="0"/>
          </a:p>
          <a:p>
            <a:pPr marL="0" indent="0">
              <a:buNone/>
            </a:pPr>
            <a:r>
              <a:rPr lang="fr-FR" dirty="0"/>
              <a:t>4 mécanismes: rayonnement, conduction, convection et l’évaporation.</a:t>
            </a:r>
          </a:p>
        </p:txBody>
      </p:sp>
    </p:spTree>
    <p:extLst>
      <p:ext uri="{BB962C8B-B14F-4D97-AF65-F5344CB8AC3E}">
        <p14:creationId xmlns:p14="http://schemas.microsoft.com/office/powerpoint/2010/main" val="145024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marL="0" indent="0">
              <a:buNone/>
            </a:pPr>
            <a:r>
              <a:rPr lang="fr-FR" dirty="0"/>
              <a:t>Les centres régulateurs se trouvent dans  </a:t>
            </a:r>
            <a:r>
              <a:rPr lang="fr-FR" b="1" i="1" dirty="0"/>
              <a:t>l’hypothalamus.</a:t>
            </a:r>
          </a:p>
          <a:p>
            <a:pPr marL="0" indent="0">
              <a:buNone/>
            </a:pPr>
            <a:endParaRPr lang="fr-FR" dirty="0"/>
          </a:p>
          <a:p>
            <a:pPr>
              <a:buFontTx/>
              <a:buChar char="•"/>
            </a:pPr>
            <a:r>
              <a:rPr lang="fr-FR" b="1" i="1" u="sng" dirty="0"/>
              <a:t>Thermorécepteurs périphériques </a:t>
            </a:r>
            <a:r>
              <a:rPr lang="fr-FR" dirty="0"/>
              <a:t>(</a:t>
            </a:r>
            <a:r>
              <a:rPr lang="fr-FR" dirty="0" err="1"/>
              <a:t>T</a:t>
            </a:r>
            <a:r>
              <a:rPr lang="fr-FR" dirty="0"/>
              <a:t>° dans la peau/mécanorécepteurs), qui vont évaluer la </a:t>
            </a:r>
            <a:r>
              <a:rPr lang="fr-FR" dirty="0" err="1"/>
              <a:t>T</a:t>
            </a:r>
            <a:r>
              <a:rPr lang="fr-FR" dirty="0"/>
              <a:t>° centrale et envoyer le message à l’hypothalamus par voie nerveuse.</a:t>
            </a:r>
          </a:p>
          <a:p>
            <a:pPr>
              <a:buFontTx/>
              <a:buChar char="•"/>
            </a:pPr>
            <a:r>
              <a:rPr lang="fr-FR" b="1" i="1" u="sng" dirty="0"/>
              <a:t>Thermorécepteurs centraux ou profonds</a:t>
            </a:r>
            <a:r>
              <a:rPr lang="fr-FR" dirty="0"/>
              <a:t> (</a:t>
            </a:r>
            <a:r>
              <a:rPr lang="fr-FR" dirty="0" err="1"/>
              <a:t>T</a:t>
            </a:r>
            <a:r>
              <a:rPr lang="fr-FR" dirty="0"/>
              <a:t>° dans le sang), sensibles à la </a:t>
            </a:r>
            <a:r>
              <a:rPr lang="fr-FR" dirty="0" err="1"/>
              <a:t>T</a:t>
            </a:r>
            <a:r>
              <a:rPr lang="fr-FR" dirty="0"/>
              <a:t>° dans laquelle ils baignent (viscères </a:t>
            </a:r>
            <a:r>
              <a:rPr lang="fr-FR" dirty="0" err="1"/>
              <a:t>abdo</a:t>
            </a:r>
            <a:r>
              <a:rPr lang="fr-FR" dirty="0"/>
              <a:t>, moelle épinière et l’hypothalamus).</a:t>
            </a:r>
            <a:endParaRPr lang="fr-FR" b="1" i="1" u="sng" dirty="0"/>
          </a:p>
          <a:p>
            <a:pPr marL="0" indent="0">
              <a:buNone/>
            </a:pPr>
            <a:endParaRPr lang="fr-FR" dirty="0"/>
          </a:p>
          <a:p>
            <a:pPr marL="0" indent="0">
              <a:buNone/>
            </a:pPr>
            <a:endParaRPr lang="fr-FR" dirty="0"/>
          </a:p>
        </p:txBody>
      </p:sp>
      <p:sp>
        <p:nvSpPr>
          <p:cNvPr id="3" name="Titre 2"/>
          <p:cNvSpPr>
            <a:spLocks noGrp="1"/>
          </p:cNvSpPr>
          <p:nvPr>
            <p:ph type="title"/>
          </p:nvPr>
        </p:nvSpPr>
        <p:spPr/>
        <p:txBody>
          <a:bodyPr>
            <a:normAutofit fontScale="90000"/>
          </a:bodyPr>
          <a:lstStyle/>
          <a:p>
            <a:r>
              <a:rPr lang="fr-FR" dirty="0"/>
              <a:t>ANATOMIE/PHYSIOLOGIE DE LA THERMOREGULATION</a:t>
            </a:r>
          </a:p>
        </p:txBody>
      </p:sp>
    </p:spTree>
    <p:extLst>
      <p:ext uri="{BB962C8B-B14F-4D97-AF65-F5344CB8AC3E}">
        <p14:creationId xmlns:p14="http://schemas.microsoft.com/office/powerpoint/2010/main" val="107203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rain_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5000" r="-15000"/>
          <a:stretch>
            <a:fillRect/>
          </a:stretch>
        </p:blipFill>
        <p:spPr bwMode="auto">
          <a:xfrm>
            <a:off x="-577657" y="1597584"/>
            <a:ext cx="9721657" cy="45285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985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63865" y="1734128"/>
            <a:ext cx="8980135" cy="4392035"/>
          </a:xfrm>
        </p:spPr>
        <p:txBody>
          <a:bodyPr/>
          <a:lstStyle/>
          <a:p>
            <a:r>
              <a:rPr lang="fr-FR" dirty="0"/>
              <a:t>C’est l’hypothalamus qui va engendrer une réponse </a:t>
            </a:r>
          </a:p>
          <a:p>
            <a:pPr marL="0" indent="0">
              <a:buNone/>
            </a:pPr>
            <a:endParaRPr lang="fr-FR" dirty="0"/>
          </a:p>
          <a:p>
            <a:pPr marL="0" indent="0">
              <a:buNone/>
            </a:pPr>
            <a:r>
              <a:rPr lang="fr-FR" dirty="0">
                <a:sym typeface="Wingdings"/>
              </a:rPr>
              <a:t>     thermogénèse</a:t>
            </a:r>
          </a:p>
          <a:p>
            <a:pPr marL="0" indent="0">
              <a:buNone/>
            </a:pPr>
            <a:r>
              <a:rPr lang="fr-FR" dirty="0">
                <a:sym typeface="Wingdings"/>
              </a:rPr>
              <a:t>     thermolyse</a:t>
            </a:r>
            <a:endParaRPr lang="fr-FR" dirty="0"/>
          </a:p>
        </p:txBody>
      </p:sp>
    </p:spTree>
    <p:extLst>
      <p:ext uri="{BB962C8B-B14F-4D97-AF65-F5344CB8AC3E}">
        <p14:creationId xmlns:p14="http://schemas.microsoft.com/office/powerpoint/2010/main" val="236562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68696" y="1761438"/>
            <a:ext cx="8775304" cy="4364725"/>
          </a:xfrm>
        </p:spPr>
        <p:txBody>
          <a:bodyPr/>
          <a:lstStyle/>
          <a:p>
            <a:r>
              <a:rPr lang="fr-FR" dirty="0"/>
              <a:t>Production de chaleur:</a:t>
            </a:r>
          </a:p>
          <a:p>
            <a:endParaRPr lang="fr-FR" dirty="0"/>
          </a:p>
          <a:p>
            <a:pPr marL="0" indent="0">
              <a:buNone/>
            </a:pPr>
            <a:r>
              <a:rPr lang="fr-FR" dirty="0"/>
              <a:t>Métabolisme basal</a:t>
            </a:r>
          </a:p>
          <a:p>
            <a:pPr marL="0" indent="0">
              <a:buNone/>
            </a:pPr>
            <a:r>
              <a:rPr lang="fr-FR" dirty="0"/>
              <a:t>Activité musculaire</a:t>
            </a:r>
          </a:p>
          <a:p>
            <a:pPr marL="0" indent="0">
              <a:buNone/>
            </a:pPr>
            <a:r>
              <a:rPr lang="fr-FR" dirty="0"/>
              <a:t>Thyroxine et adrénaline (stimulants du métabolisme)</a:t>
            </a:r>
          </a:p>
        </p:txBody>
      </p:sp>
    </p:spTree>
    <p:extLst>
      <p:ext uri="{BB962C8B-B14F-4D97-AF65-F5344CB8AC3E}">
        <p14:creationId xmlns:p14="http://schemas.microsoft.com/office/powerpoint/2010/main" val="310853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204831" y="1788748"/>
            <a:ext cx="8939169" cy="4337416"/>
          </a:xfrm>
        </p:spPr>
        <p:txBody>
          <a:bodyPr/>
          <a:lstStyle/>
          <a:p>
            <a:r>
              <a:rPr lang="fr-FR" dirty="0"/>
              <a:t>Déperdition:</a:t>
            </a:r>
          </a:p>
          <a:p>
            <a:endParaRPr lang="fr-FR" dirty="0"/>
          </a:p>
          <a:p>
            <a:pPr marL="0" indent="0">
              <a:buNone/>
            </a:pPr>
            <a:r>
              <a:rPr lang="fr-FR" dirty="0"/>
              <a:t>Rayonnement</a:t>
            </a:r>
          </a:p>
          <a:p>
            <a:pPr marL="0" indent="0">
              <a:buNone/>
            </a:pPr>
            <a:r>
              <a:rPr lang="fr-FR" dirty="0"/>
              <a:t>Conduction</a:t>
            </a:r>
          </a:p>
          <a:p>
            <a:pPr marL="0" indent="0">
              <a:buNone/>
            </a:pPr>
            <a:r>
              <a:rPr lang="fr-FR" dirty="0"/>
              <a:t>Convection</a:t>
            </a:r>
          </a:p>
          <a:p>
            <a:pPr marL="0" indent="0">
              <a:buNone/>
            </a:pPr>
            <a:r>
              <a:rPr lang="fr-FR" dirty="0"/>
              <a:t>Evaporation</a:t>
            </a:r>
          </a:p>
        </p:txBody>
      </p:sp>
    </p:spTree>
    <p:extLst>
      <p:ext uri="{BB962C8B-B14F-4D97-AF65-F5344CB8AC3E}">
        <p14:creationId xmlns:p14="http://schemas.microsoft.com/office/powerpoint/2010/main" val="232530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thermolyse</a:t>
            </a:r>
          </a:p>
        </p:txBody>
      </p:sp>
      <p:sp>
        <p:nvSpPr>
          <p:cNvPr id="3" name="Espace réservé du contenu 2"/>
          <p:cNvSpPr>
            <a:spLocks noGrp="1"/>
          </p:cNvSpPr>
          <p:nvPr>
            <p:ph idx="1"/>
          </p:nvPr>
        </p:nvSpPr>
        <p:spPr/>
        <p:txBody>
          <a:bodyPr/>
          <a:lstStyle/>
          <a:p>
            <a:pPr marL="0" indent="0">
              <a:buNone/>
            </a:pPr>
            <a:r>
              <a:rPr lang="fr-FR" dirty="0"/>
              <a:t>Perte de chaleur</a:t>
            </a:r>
          </a:p>
          <a:p>
            <a:pPr marL="0" indent="0">
              <a:buNone/>
            </a:pPr>
            <a:endParaRPr lang="fr-FR" dirty="0"/>
          </a:p>
          <a:p>
            <a:pPr marL="0" indent="0">
              <a:buNone/>
            </a:pPr>
            <a:r>
              <a:rPr lang="fr-FR" b="1" i="1" dirty="0"/>
              <a:t>C’est</a:t>
            </a:r>
            <a:r>
              <a:rPr lang="fr-FR" dirty="0"/>
              <a:t> </a:t>
            </a:r>
            <a:r>
              <a:rPr lang="fr-FR" b="1" i="1" dirty="0"/>
              <a:t>l’ensemble des systèmes mis en jeu par les organismes homéothermes afin de dissiper les surplus de chaleur et de maintenir une température interne stable.</a:t>
            </a:r>
          </a:p>
        </p:txBody>
      </p:sp>
    </p:spTree>
    <p:extLst>
      <p:ext uri="{BB962C8B-B14F-4D97-AF65-F5344CB8AC3E}">
        <p14:creationId xmlns:p14="http://schemas.microsoft.com/office/powerpoint/2010/main" val="880190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1955536"/>
            <a:ext cx="7408333" cy="3450696"/>
          </a:xfrm>
        </p:spPr>
        <p:txBody>
          <a:bodyPr>
            <a:normAutofit fontScale="92500" lnSpcReduction="20000"/>
          </a:bodyPr>
          <a:lstStyle/>
          <a:p>
            <a:pPr marL="0" indent="0">
              <a:buNone/>
            </a:pPr>
            <a:r>
              <a:rPr lang="fr-FR" b="1" i="1" u="sng" dirty="0"/>
              <a:t>1- Rayonnement</a:t>
            </a:r>
          </a:p>
          <a:p>
            <a:pPr marL="0" indent="0">
              <a:buNone/>
            </a:pPr>
            <a:endParaRPr lang="fr-FR" b="1" i="1" u="sng" dirty="0"/>
          </a:p>
          <a:p>
            <a:pPr marL="0" indent="0">
              <a:buNone/>
            </a:pPr>
            <a:r>
              <a:rPr lang="fr-FR" dirty="0"/>
              <a:t>Perte ou gain de chaleur sous forme de rayonnement infrarouge du corps le plus chaud vers le moins chaud</a:t>
            </a:r>
          </a:p>
          <a:p>
            <a:pPr marL="0" indent="0">
              <a:buNone/>
            </a:pPr>
            <a:endParaRPr lang="fr-FR" dirty="0"/>
          </a:p>
          <a:p>
            <a:pPr marL="0" indent="0">
              <a:buNone/>
            </a:pPr>
            <a:r>
              <a:rPr lang="fr-FR" dirty="0"/>
              <a:t>Responsable (dans des conditions normales) de la moitié des pertes de chaleur du corps.</a:t>
            </a:r>
          </a:p>
          <a:p>
            <a:pPr marL="0" indent="0">
              <a:buNone/>
            </a:pPr>
            <a:endParaRPr lang="fr-FR" dirty="0"/>
          </a:p>
          <a:p>
            <a:pPr marL="0" indent="0">
              <a:buNone/>
            </a:pPr>
            <a:r>
              <a:rPr lang="fr-FR" dirty="0"/>
              <a:t>Ex: pièce froide qui devient chaude quand plusieurs personnes s’y trouvent, captation de chaleur par les rayons du soleil.</a:t>
            </a:r>
          </a:p>
        </p:txBody>
      </p:sp>
      <p:sp>
        <p:nvSpPr>
          <p:cNvPr id="3" name="Titre 2"/>
          <p:cNvSpPr>
            <a:spLocks noGrp="1"/>
          </p:cNvSpPr>
          <p:nvPr>
            <p:ph type="title"/>
          </p:nvPr>
        </p:nvSpPr>
        <p:spPr/>
        <p:txBody>
          <a:bodyPr/>
          <a:lstStyle/>
          <a:p>
            <a:r>
              <a:rPr lang="fr-FR" dirty="0"/>
              <a:t>Mécanismes de thermolyse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951" y="5269686"/>
            <a:ext cx="2973123" cy="1451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194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91176" y="1597584"/>
            <a:ext cx="8952824" cy="4528580"/>
          </a:xfrm>
        </p:spPr>
        <p:txBody>
          <a:bodyPr>
            <a:normAutofit/>
          </a:bodyPr>
          <a:lstStyle/>
          <a:p>
            <a:pPr marL="0" indent="0">
              <a:buNone/>
            </a:pPr>
            <a:r>
              <a:rPr lang="fr-FR" b="1" i="1" u="sng" dirty="0"/>
              <a:t>2- Conduction</a:t>
            </a:r>
          </a:p>
          <a:p>
            <a:pPr marL="0" indent="0">
              <a:buNone/>
            </a:pPr>
            <a:endParaRPr lang="fr-FR" dirty="0"/>
          </a:p>
          <a:p>
            <a:pPr marL="0" indent="0">
              <a:buNone/>
            </a:pPr>
            <a:r>
              <a:rPr lang="fr-FR" dirty="0"/>
              <a:t>C’est l’échange de chaleur entre 2 objets qui se touchent. </a:t>
            </a:r>
          </a:p>
          <a:p>
            <a:pPr marL="0" indent="0">
              <a:buNone/>
            </a:pPr>
            <a:r>
              <a:rPr lang="fr-FR" dirty="0"/>
              <a:t>Va toujours du plus chaud au plus froid.</a:t>
            </a:r>
          </a:p>
          <a:p>
            <a:pPr marL="0" indent="0">
              <a:buNone/>
            </a:pPr>
            <a:endParaRPr lang="fr-FR" dirty="0"/>
          </a:p>
          <a:p>
            <a:pPr marL="0" indent="0">
              <a:buNone/>
            </a:pPr>
            <a:r>
              <a:rPr lang="fr-FR" dirty="0"/>
              <a:t>Représente 5% des pertes, le contact est obligatoire.</a:t>
            </a:r>
          </a:p>
          <a:p>
            <a:pPr marL="0" indent="0">
              <a:buNone/>
            </a:pPr>
            <a:endParaRPr lang="fr-FR" dirty="0"/>
          </a:p>
          <a:p>
            <a:pPr marL="0" indent="0">
              <a:buNone/>
            </a:pPr>
            <a:r>
              <a:rPr lang="fr-FR" dirty="0"/>
              <a:t>Ex: bain chaud qui devient froid (eau chaude est captée par le peau), chaise chaude après quelqu’un.</a:t>
            </a:r>
          </a:p>
        </p:txBody>
      </p:sp>
    </p:spTree>
    <p:extLst>
      <p:ext uri="{BB962C8B-B14F-4D97-AF65-F5344CB8AC3E}">
        <p14:creationId xmlns:p14="http://schemas.microsoft.com/office/powerpoint/2010/main" val="359850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63865" y="1624892"/>
            <a:ext cx="8980135" cy="4501271"/>
          </a:xfrm>
        </p:spPr>
        <p:txBody>
          <a:bodyPr>
            <a:normAutofit lnSpcReduction="10000"/>
          </a:bodyPr>
          <a:lstStyle/>
          <a:p>
            <a:pPr marL="0" indent="0">
              <a:buNone/>
            </a:pPr>
            <a:r>
              <a:rPr lang="fr-FR" b="1" i="1" u="sng" dirty="0"/>
              <a:t>3- Convection</a:t>
            </a:r>
          </a:p>
          <a:p>
            <a:pPr marL="0" indent="0">
              <a:buNone/>
            </a:pPr>
            <a:endParaRPr lang="fr-FR" dirty="0"/>
          </a:p>
          <a:p>
            <a:pPr marL="0" indent="0">
              <a:buNone/>
            </a:pPr>
            <a:r>
              <a:rPr lang="fr-FR" dirty="0"/>
              <a:t>Echange avec l’air circulant autour du corps.</a:t>
            </a:r>
          </a:p>
          <a:p>
            <a:pPr marL="0" indent="0">
              <a:buNone/>
            </a:pPr>
            <a:endParaRPr lang="fr-FR" dirty="0"/>
          </a:p>
          <a:p>
            <a:pPr marL="0" indent="0">
              <a:buNone/>
            </a:pPr>
            <a:r>
              <a:rPr lang="fr-FR" dirty="0"/>
              <a:t>Même sans courant d’air la perte au repos peut atteindre 15%.</a:t>
            </a:r>
          </a:p>
          <a:p>
            <a:pPr marL="0" indent="0">
              <a:buNone/>
            </a:pPr>
            <a:endParaRPr lang="fr-FR" dirty="0"/>
          </a:p>
          <a:p>
            <a:pPr marL="0" indent="0">
              <a:buNone/>
            </a:pPr>
            <a:r>
              <a:rPr lang="fr-FR" dirty="0"/>
              <a:t>L’air réchauffé par le corps est sans cesse remplacé par de l’air frais, l’air froid absorbe plus rapidement la chaleur que de l’air déjà réchauffé.</a:t>
            </a:r>
          </a:p>
          <a:p>
            <a:pPr marL="0" indent="0">
              <a:buNone/>
            </a:pPr>
            <a:endParaRPr lang="fr-FR" dirty="0"/>
          </a:p>
          <a:p>
            <a:pPr marL="0" indent="0">
              <a:buNone/>
            </a:pPr>
            <a:r>
              <a:rPr lang="fr-FR" dirty="0"/>
              <a:t>Ex: effet du ventilateur avec de l’air chaud</a:t>
            </a:r>
          </a:p>
        </p:txBody>
      </p:sp>
    </p:spTree>
    <p:extLst>
      <p:ext uri="{BB962C8B-B14F-4D97-AF65-F5344CB8AC3E}">
        <p14:creationId xmlns:p14="http://schemas.microsoft.com/office/powerpoint/2010/main" val="373987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4800" dirty="0"/>
              <a:t>INTRODUCTION</a:t>
            </a:r>
          </a:p>
        </p:txBody>
      </p:sp>
      <p:sp>
        <p:nvSpPr>
          <p:cNvPr id="5" name="ZoneTexte 4"/>
          <p:cNvSpPr txBox="1"/>
          <p:nvPr/>
        </p:nvSpPr>
        <p:spPr>
          <a:xfrm>
            <a:off x="1153560" y="2982626"/>
            <a:ext cx="7399095" cy="923330"/>
          </a:xfrm>
          <a:prstGeom prst="rect">
            <a:avLst/>
          </a:prstGeom>
          <a:noFill/>
        </p:spPr>
        <p:txBody>
          <a:bodyPr wrap="square" rtlCol="0">
            <a:spAutoFit/>
          </a:bodyPr>
          <a:lstStyle/>
          <a:p>
            <a:r>
              <a:rPr lang="fr-FR" dirty="0"/>
              <a:t>L’homéostasie</a:t>
            </a:r>
            <a:r>
              <a:rPr lang="mr-IN" dirty="0"/>
              <a:t>…</a:t>
            </a:r>
            <a:r>
              <a:rPr lang="fr-CH" dirty="0"/>
              <a:t>     </a:t>
            </a:r>
          </a:p>
          <a:p>
            <a:endParaRPr lang="fr-CH" dirty="0"/>
          </a:p>
          <a:p>
            <a:r>
              <a:rPr lang="fr-CH" dirty="0"/>
              <a:t>           ??????</a:t>
            </a:r>
            <a:endParaRPr lang="fr-FR" dirty="0"/>
          </a:p>
        </p:txBody>
      </p:sp>
    </p:spTree>
    <p:extLst>
      <p:ext uri="{BB962C8B-B14F-4D97-AF65-F5344CB8AC3E}">
        <p14:creationId xmlns:p14="http://schemas.microsoft.com/office/powerpoint/2010/main" val="228255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36554" y="1624892"/>
            <a:ext cx="9007446" cy="4501271"/>
          </a:xfrm>
        </p:spPr>
        <p:txBody>
          <a:bodyPr>
            <a:normAutofit fontScale="92500" lnSpcReduction="20000"/>
          </a:bodyPr>
          <a:lstStyle/>
          <a:p>
            <a:pPr marL="0" indent="0">
              <a:buNone/>
            </a:pPr>
            <a:r>
              <a:rPr lang="fr-FR" b="1" i="1" u="sng" dirty="0"/>
              <a:t>4- Evaporation</a:t>
            </a:r>
          </a:p>
          <a:p>
            <a:pPr marL="0" indent="0">
              <a:buNone/>
            </a:pPr>
            <a:endParaRPr lang="fr-FR" dirty="0"/>
          </a:p>
          <a:p>
            <a:pPr marL="0" indent="0">
              <a:buNone/>
            </a:pPr>
            <a:r>
              <a:rPr lang="fr-FR" dirty="0"/>
              <a:t>C’est l’évaporation de l’eau par captation de chaleur et échappement par transformation en gaz (vaporisation).</a:t>
            </a:r>
          </a:p>
          <a:p>
            <a:pPr marL="0" indent="0">
              <a:buNone/>
            </a:pPr>
            <a:r>
              <a:rPr lang="fr-FR" dirty="0"/>
              <a:t>En s’évaporant à la surface de la peau elle capte une grande quantité de chaleur.</a:t>
            </a:r>
          </a:p>
          <a:p>
            <a:pPr marL="0" indent="0">
              <a:buNone/>
            </a:pPr>
            <a:endParaRPr lang="fr-FR" dirty="0"/>
          </a:p>
          <a:p>
            <a:pPr marL="0" indent="0">
              <a:buNone/>
            </a:pPr>
            <a:r>
              <a:rPr lang="fr-FR" dirty="0"/>
              <a:t>Petites infos:</a:t>
            </a:r>
          </a:p>
          <a:p>
            <a:pPr marL="0" indent="0">
              <a:buNone/>
            </a:pPr>
            <a:endParaRPr lang="fr-FR" dirty="0"/>
          </a:p>
          <a:p>
            <a:pPr marL="0" indent="0">
              <a:buNone/>
            </a:pPr>
            <a:r>
              <a:rPr lang="fr-FR" dirty="0"/>
              <a:t>* 1gr d’eau évaporée consomme 2.43KJ de chaleur</a:t>
            </a:r>
          </a:p>
          <a:p>
            <a:pPr marL="0" indent="0">
              <a:buNone/>
            </a:pPr>
            <a:r>
              <a:rPr lang="fr-FR" dirty="0"/>
              <a:t>* transpiration jusqu’à 1l/h, activité intense peut provoquer un échauffement de 2 à 3°.</a:t>
            </a:r>
          </a:p>
          <a:p>
            <a:pPr marL="0" indent="0">
              <a:buNone/>
            </a:pPr>
            <a:r>
              <a:rPr lang="fr-FR" dirty="0"/>
              <a:t>* pertes insensibles d’eau (poumons, bouche, peau) = 600ml/24h</a:t>
            </a:r>
          </a:p>
        </p:txBody>
      </p:sp>
    </p:spTree>
    <p:extLst>
      <p:ext uri="{BB962C8B-B14F-4D97-AF65-F5344CB8AC3E}">
        <p14:creationId xmlns:p14="http://schemas.microsoft.com/office/powerpoint/2010/main" val="2223708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8486" y="1761438"/>
            <a:ext cx="8925514" cy="4364725"/>
          </a:xfrm>
        </p:spPr>
        <p:txBody>
          <a:bodyPr>
            <a:normAutofit/>
          </a:bodyPr>
          <a:lstStyle/>
          <a:p>
            <a:pPr marL="0" indent="0" algn="ctr">
              <a:buNone/>
            </a:pPr>
            <a:r>
              <a:rPr lang="fr-FR" sz="4800" b="1" i="1" u="sng" dirty="0"/>
              <a:t>Mécanismes inefficaces si </a:t>
            </a:r>
            <a:r>
              <a:rPr lang="fr-FR" sz="4800" b="1" i="1" u="sng" dirty="0" err="1"/>
              <a:t>T</a:t>
            </a:r>
            <a:r>
              <a:rPr lang="fr-FR" sz="4800" b="1" i="1" u="sng" dirty="0"/>
              <a:t>° extérieure &gt; </a:t>
            </a:r>
            <a:r>
              <a:rPr lang="fr-FR" sz="4800" b="1" i="1" u="sng" dirty="0" err="1"/>
              <a:t>T</a:t>
            </a:r>
            <a:r>
              <a:rPr lang="fr-FR" sz="4800" b="1" i="1" u="sng" dirty="0"/>
              <a:t>° du corps</a:t>
            </a:r>
          </a:p>
        </p:txBody>
      </p:sp>
    </p:spTree>
    <p:extLst>
      <p:ext uri="{BB962C8B-B14F-4D97-AF65-F5344CB8AC3E}">
        <p14:creationId xmlns:p14="http://schemas.microsoft.com/office/powerpoint/2010/main" val="48483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Physiologie de la thermolyse</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i="1" dirty="0"/>
              <a:t>1- Vasodilatation des vaisseaux sanguins cutanés</a:t>
            </a:r>
          </a:p>
          <a:p>
            <a:pPr marL="0" indent="0">
              <a:buNone/>
            </a:pPr>
            <a:endParaRPr lang="fr-FR" dirty="0"/>
          </a:p>
          <a:p>
            <a:pPr marL="0" indent="0">
              <a:buNone/>
            </a:pPr>
            <a:r>
              <a:rPr lang="fr-FR" sz="1900" dirty="0"/>
              <a:t>Chaleur passe du centre vers la périphérie et se dissipe ensuite par rayonnement, conduction, convection.</a:t>
            </a:r>
          </a:p>
          <a:p>
            <a:pPr marL="0" indent="0">
              <a:buNone/>
            </a:pPr>
            <a:endParaRPr lang="fr-FR" dirty="0"/>
          </a:p>
          <a:p>
            <a:pPr marL="0" indent="0">
              <a:buNone/>
            </a:pPr>
            <a:r>
              <a:rPr lang="fr-FR" b="1" i="1" dirty="0"/>
              <a:t>2- Augmentation de la transpiration</a:t>
            </a:r>
          </a:p>
          <a:p>
            <a:pPr marL="0" indent="0">
              <a:buNone/>
            </a:pPr>
            <a:endParaRPr lang="fr-FR" dirty="0"/>
          </a:p>
          <a:p>
            <a:pPr marL="0" indent="0">
              <a:buNone/>
            </a:pPr>
            <a:r>
              <a:rPr lang="fr-FR" b="1" i="1" dirty="0"/>
              <a:t>3- Adaptation du comportement volontaire</a:t>
            </a:r>
          </a:p>
          <a:p>
            <a:pPr marL="0" indent="0">
              <a:buNone/>
            </a:pPr>
            <a:endParaRPr lang="fr-FR" b="1" i="1" dirty="0"/>
          </a:p>
          <a:p>
            <a:pPr marL="0" indent="0">
              <a:buNone/>
            </a:pPr>
            <a:r>
              <a:rPr lang="fr-FR" sz="1900" dirty="0"/>
              <a:t>Baisse de l’activité, rester au frais, boissons froides, vêtements clairs</a:t>
            </a:r>
            <a:r>
              <a:rPr lang="is-IS" sz="1900" dirty="0"/>
              <a:t>…</a:t>
            </a:r>
            <a:endParaRPr lang="fr-FR" sz="1900" dirty="0"/>
          </a:p>
        </p:txBody>
      </p:sp>
    </p:spTree>
    <p:extLst>
      <p:ext uri="{BB962C8B-B14F-4D97-AF65-F5344CB8AC3E}">
        <p14:creationId xmlns:p14="http://schemas.microsoft.com/office/powerpoint/2010/main" val="2708762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154" r="-29154"/>
          <a:stretch>
            <a:fillRect/>
          </a:stretch>
        </p:blipFill>
        <p:spPr bwMode="auto">
          <a:xfrm>
            <a:off x="-2328333" y="183444"/>
            <a:ext cx="13755513" cy="6521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25904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a:t>Production de chaleur.</a:t>
            </a:r>
          </a:p>
          <a:p>
            <a:pPr marL="0" indent="0">
              <a:buNone/>
            </a:pPr>
            <a:endParaRPr lang="fr-FR" dirty="0"/>
          </a:p>
          <a:p>
            <a:pPr marL="0" indent="0">
              <a:buNone/>
            </a:pPr>
            <a:r>
              <a:rPr lang="fr-FR" dirty="0"/>
              <a:t>Elle est produite par une augmentation du métabolisme cellulaire. </a:t>
            </a:r>
          </a:p>
          <a:p>
            <a:pPr marL="0" indent="0">
              <a:buNone/>
            </a:pPr>
            <a:r>
              <a:rPr lang="fr-FR" dirty="0"/>
              <a:t>Métabolisme de base qui génère dans ses réactions une certaine quantité de chaleur.</a:t>
            </a:r>
          </a:p>
        </p:txBody>
      </p:sp>
      <p:sp>
        <p:nvSpPr>
          <p:cNvPr id="3" name="Titre 2"/>
          <p:cNvSpPr>
            <a:spLocks noGrp="1"/>
          </p:cNvSpPr>
          <p:nvPr>
            <p:ph type="title"/>
          </p:nvPr>
        </p:nvSpPr>
        <p:spPr/>
        <p:txBody>
          <a:bodyPr/>
          <a:lstStyle/>
          <a:p>
            <a:r>
              <a:rPr lang="fr-FR" dirty="0"/>
              <a:t>La thermogénèse</a:t>
            </a:r>
          </a:p>
        </p:txBody>
      </p:sp>
    </p:spTree>
    <p:extLst>
      <p:ext uri="{BB962C8B-B14F-4D97-AF65-F5344CB8AC3E}">
        <p14:creationId xmlns:p14="http://schemas.microsoft.com/office/powerpoint/2010/main" val="159240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9222" y="2675467"/>
            <a:ext cx="7408333" cy="3450696"/>
          </a:xfrm>
        </p:spPr>
        <p:txBody>
          <a:bodyPr>
            <a:normAutofit fontScale="92500" lnSpcReduction="10000"/>
          </a:bodyPr>
          <a:lstStyle/>
          <a:p>
            <a:pPr marL="0" indent="0">
              <a:buNone/>
            </a:pPr>
            <a:r>
              <a:rPr lang="fr-FR" b="1" i="1" dirty="0"/>
              <a:t>1- Vasoconstriction des vaisseaux sanguins cutanés</a:t>
            </a:r>
          </a:p>
          <a:p>
            <a:pPr marL="0" indent="0">
              <a:buNone/>
            </a:pPr>
            <a:endParaRPr lang="fr-FR" dirty="0"/>
          </a:p>
          <a:p>
            <a:pPr marL="0" indent="0">
              <a:buNone/>
            </a:pPr>
            <a:r>
              <a:rPr lang="fr-FR" dirty="0"/>
              <a:t>Diminution de la masse sanguine</a:t>
            </a:r>
          </a:p>
          <a:p>
            <a:pPr marL="0" indent="0">
              <a:buNone/>
            </a:pPr>
            <a:r>
              <a:rPr lang="fr-FR" dirty="0"/>
              <a:t>Diminution des pertes de chaleur au niveau cutané</a:t>
            </a:r>
          </a:p>
          <a:p>
            <a:pPr marL="0" indent="0">
              <a:buNone/>
            </a:pPr>
            <a:r>
              <a:rPr lang="fr-FR" dirty="0"/>
              <a:t>Peau isolée du reste par le tissu adipeux</a:t>
            </a:r>
          </a:p>
          <a:p>
            <a:pPr marL="0" indent="0">
              <a:buNone/>
            </a:pPr>
            <a:r>
              <a:rPr lang="fr-FR" dirty="0"/>
              <a:t>Sous effet de la noradrénaline</a:t>
            </a:r>
          </a:p>
          <a:p>
            <a:pPr marL="0" indent="0">
              <a:buNone/>
            </a:pPr>
            <a:endParaRPr lang="fr-FR" dirty="0"/>
          </a:p>
          <a:p>
            <a:pPr marL="0" indent="0">
              <a:buNone/>
            </a:pPr>
            <a:r>
              <a:rPr lang="fr-FR" dirty="0"/>
              <a:t>Mains et pieds +++</a:t>
            </a:r>
          </a:p>
          <a:p>
            <a:pPr marL="0" indent="0">
              <a:buNone/>
            </a:pPr>
            <a:r>
              <a:rPr lang="fr-FR" dirty="0"/>
              <a:t>&lt;22° gelures</a:t>
            </a:r>
          </a:p>
        </p:txBody>
      </p:sp>
      <p:sp>
        <p:nvSpPr>
          <p:cNvPr id="3" name="Titre 2"/>
          <p:cNvSpPr>
            <a:spLocks noGrp="1"/>
          </p:cNvSpPr>
          <p:nvPr>
            <p:ph type="title"/>
          </p:nvPr>
        </p:nvSpPr>
        <p:spPr/>
        <p:txBody>
          <a:bodyPr/>
          <a:lstStyle/>
          <a:p>
            <a:r>
              <a:rPr lang="fr-FR" dirty="0"/>
              <a:t>Physiologie de la thermogénèse</a:t>
            </a:r>
          </a:p>
        </p:txBody>
      </p:sp>
    </p:spTree>
    <p:extLst>
      <p:ext uri="{BB962C8B-B14F-4D97-AF65-F5344CB8AC3E}">
        <p14:creationId xmlns:p14="http://schemas.microsoft.com/office/powerpoint/2010/main" val="2763326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423318" y="1761438"/>
            <a:ext cx="8720682" cy="4364725"/>
          </a:xfrm>
        </p:spPr>
        <p:txBody>
          <a:bodyPr>
            <a:normAutofit/>
          </a:bodyPr>
          <a:lstStyle/>
          <a:p>
            <a:pPr marL="0" indent="0">
              <a:buNone/>
            </a:pPr>
            <a:r>
              <a:rPr lang="fr-FR" b="1" i="1" dirty="0"/>
              <a:t>2- Augmentation de la vitesse du métabolisme</a:t>
            </a:r>
          </a:p>
          <a:p>
            <a:pPr marL="0" indent="0">
              <a:buNone/>
            </a:pPr>
            <a:endParaRPr lang="fr-FR" dirty="0"/>
          </a:p>
          <a:p>
            <a:pPr marL="0" indent="0">
              <a:buNone/>
            </a:pPr>
            <a:r>
              <a:rPr lang="fr-FR" dirty="0"/>
              <a:t>Froid provoque une libération de noradrénaline au niveau du système nerveux sympathique:</a:t>
            </a:r>
          </a:p>
          <a:p>
            <a:pPr marL="0" indent="0">
              <a:buNone/>
            </a:pPr>
            <a:endParaRPr lang="fr-FR" dirty="0"/>
          </a:p>
          <a:p>
            <a:pPr marL="0" indent="0">
              <a:buNone/>
            </a:pPr>
            <a:r>
              <a:rPr lang="fr-FR" sz="2000" dirty="0"/>
              <a:t>* Augmentation de la vitesse du métabolisme,</a:t>
            </a:r>
          </a:p>
          <a:p>
            <a:pPr marL="0" indent="0">
              <a:buNone/>
            </a:pPr>
            <a:r>
              <a:rPr lang="fr-FR" sz="2000" dirty="0"/>
              <a:t>* Augmentation de la production de chaleur (thermogénèse chimique),</a:t>
            </a:r>
          </a:p>
          <a:p>
            <a:pPr marL="0" indent="0">
              <a:buNone/>
            </a:pPr>
            <a:r>
              <a:rPr lang="fr-FR" sz="2000" dirty="0"/>
              <a:t>* Mise en jeu rapide,</a:t>
            </a:r>
          </a:p>
          <a:p>
            <a:pPr marL="0" indent="0">
              <a:buNone/>
            </a:pPr>
            <a:r>
              <a:rPr lang="fr-FR" sz="2000" dirty="0"/>
              <a:t>* Noradrénaline puis adrénaline,</a:t>
            </a:r>
          </a:p>
          <a:p>
            <a:pPr marL="0" indent="0">
              <a:buNone/>
            </a:pPr>
            <a:r>
              <a:rPr lang="fr-FR" sz="2000" dirty="0"/>
              <a:t>* Lipolyse et glycogénolyse hépatique et musculaire.</a:t>
            </a:r>
          </a:p>
        </p:txBody>
      </p:sp>
    </p:spTree>
    <p:extLst>
      <p:ext uri="{BB962C8B-B14F-4D97-AF65-F5344CB8AC3E}">
        <p14:creationId xmlns:p14="http://schemas.microsoft.com/office/powerpoint/2010/main" val="1388014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4831" y="1679510"/>
            <a:ext cx="8939169" cy="4446653"/>
          </a:xfrm>
        </p:spPr>
        <p:txBody>
          <a:bodyPr>
            <a:normAutofit fontScale="92500"/>
          </a:bodyPr>
          <a:lstStyle/>
          <a:p>
            <a:pPr marL="0" indent="0">
              <a:buNone/>
            </a:pPr>
            <a:r>
              <a:rPr lang="fr-FR" b="1" i="1" dirty="0"/>
              <a:t>3- Frissons</a:t>
            </a:r>
            <a:endParaRPr lang="fr-FR" dirty="0"/>
          </a:p>
          <a:p>
            <a:pPr marL="0" indent="0">
              <a:buNone/>
            </a:pPr>
            <a:r>
              <a:rPr lang="fr-FR" sz="1800" dirty="0"/>
              <a:t>(si les 2 autres mécanismes sont insuffisants)</a:t>
            </a:r>
          </a:p>
          <a:p>
            <a:pPr marL="0" indent="0">
              <a:buNone/>
            </a:pPr>
            <a:endParaRPr lang="fr-FR" dirty="0"/>
          </a:p>
          <a:p>
            <a:pPr marL="0" indent="0">
              <a:buNone/>
            </a:pPr>
            <a:r>
              <a:rPr lang="fr-FR" dirty="0"/>
              <a:t>Activation dans l’encéphale des centres générant le tonus musculaire.</a:t>
            </a:r>
          </a:p>
          <a:p>
            <a:pPr marL="0" indent="0">
              <a:buNone/>
            </a:pPr>
            <a:r>
              <a:rPr lang="fr-FR" dirty="0"/>
              <a:t>Stimulation des mécanorécepteurs </a:t>
            </a:r>
            <a:r>
              <a:rPr lang="fr-FR" dirty="0">
                <a:sym typeface="Wingdings"/>
              </a:rPr>
              <a:t> contractions involontaires des muscles (agonistes- antagonistes sans mouvements coordonnés) </a:t>
            </a:r>
          </a:p>
          <a:p>
            <a:pPr marL="0" indent="0">
              <a:buNone/>
            </a:pPr>
            <a:endParaRPr lang="fr-FR" dirty="0">
              <a:sym typeface="Wingdings"/>
            </a:endParaRPr>
          </a:p>
          <a:p>
            <a:pPr marL="0" indent="0">
              <a:buNone/>
            </a:pPr>
            <a:r>
              <a:rPr lang="fr-FR" dirty="0">
                <a:sym typeface="Wingdings"/>
              </a:rPr>
              <a:t>Accroit la température corporelle efficacement </a:t>
            </a:r>
          </a:p>
          <a:p>
            <a:pPr marL="0" indent="0">
              <a:buNone/>
            </a:pPr>
            <a:endParaRPr lang="fr-FR" dirty="0">
              <a:sym typeface="Wingdings"/>
            </a:endParaRPr>
          </a:p>
          <a:p>
            <a:pPr marL="0" indent="0">
              <a:buNone/>
            </a:pPr>
            <a:r>
              <a:rPr lang="fr-FR" dirty="0">
                <a:sym typeface="Wingdings"/>
              </a:rPr>
              <a:t>Maximal à 34°, disparition à 30° (signe de gravité).</a:t>
            </a:r>
            <a:endParaRPr lang="fr-FR" dirty="0"/>
          </a:p>
        </p:txBody>
      </p:sp>
    </p:spTree>
    <p:extLst>
      <p:ext uri="{BB962C8B-B14F-4D97-AF65-F5344CB8AC3E}">
        <p14:creationId xmlns:p14="http://schemas.microsoft.com/office/powerpoint/2010/main" val="2692219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14074" y="1583928"/>
            <a:ext cx="8829926" cy="4542235"/>
          </a:xfrm>
        </p:spPr>
        <p:txBody>
          <a:bodyPr>
            <a:normAutofit fontScale="92500" lnSpcReduction="10000"/>
          </a:bodyPr>
          <a:lstStyle/>
          <a:p>
            <a:pPr marL="0" indent="0">
              <a:buNone/>
            </a:pPr>
            <a:r>
              <a:rPr lang="fr-FR" b="1" i="1" dirty="0"/>
              <a:t>4- Libération de thyroxine</a:t>
            </a:r>
          </a:p>
          <a:p>
            <a:pPr marL="0" indent="0">
              <a:buNone/>
            </a:pPr>
            <a:endParaRPr lang="fr-FR" dirty="0"/>
          </a:p>
          <a:p>
            <a:pPr marL="0" indent="0">
              <a:buNone/>
            </a:pPr>
            <a:r>
              <a:rPr lang="fr-FR" dirty="0"/>
              <a:t>Ex: bouffées de chaleur</a:t>
            </a:r>
          </a:p>
          <a:p>
            <a:pPr marL="0" indent="0">
              <a:buNone/>
            </a:pPr>
            <a:endParaRPr lang="fr-FR" dirty="0"/>
          </a:p>
          <a:p>
            <a:pPr marL="0" indent="0">
              <a:buNone/>
            </a:pPr>
            <a:r>
              <a:rPr lang="fr-FR" b="1" i="1" dirty="0"/>
              <a:t>5- Adaptation du comportement volontaire</a:t>
            </a:r>
          </a:p>
          <a:p>
            <a:pPr marL="0" indent="0">
              <a:buNone/>
            </a:pPr>
            <a:endParaRPr lang="fr-FR" dirty="0"/>
          </a:p>
          <a:p>
            <a:pPr marL="0" indent="0">
              <a:buNone/>
            </a:pPr>
            <a:r>
              <a:rPr lang="fr-FR" dirty="0"/>
              <a:t>Vêtements chauds, boissons chaudes, augmentation de l’activité</a:t>
            </a:r>
            <a:r>
              <a:rPr lang="is-IS" dirty="0"/>
              <a:t>…</a:t>
            </a:r>
          </a:p>
          <a:p>
            <a:pPr marL="0" indent="0">
              <a:buNone/>
            </a:pPr>
            <a:endParaRPr lang="is-IS" dirty="0"/>
          </a:p>
          <a:p>
            <a:pPr marL="0" indent="0">
              <a:buNone/>
            </a:pPr>
            <a:r>
              <a:rPr lang="is-IS" b="1" i="1" dirty="0"/>
              <a:t>6- Autres</a:t>
            </a:r>
          </a:p>
          <a:p>
            <a:pPr marL="0" indent="0">
              <a:buNone/>
            </a:pPr>
            <a:endParaRPr lang="is-IS" dirty="0"/>
          </a:p>
          <a:p>
            <a:pPr marL="0" indent="0">
              <a:buNone/>
            </a:pPr>
            <a:r>
              <a:rPr lang="is-IS" dirty="0"/>
              <a:t>Horripilation </a:t>
            </a:r>
            <a:r>
              <a:rPr lang="fr-FR" dirty="0"/>
              <a:t>: mécanisme adrénergique chez l’Homme, création d’une couche d’air isolante.</a:t>
            </a:r>
            <a:endParaRPr lang="is-IS" dirty="0"/>
          </a:p>
        </p:txBody>
      </p:sp>
    </p:spTree>
    <p:extLst>
      <p:ext uri="{BB962C8B-B14F-4D97-AF65-F5344CB8AC3E}">
        <p14:creationId xmlns:p14="http://schemas.microsoft.com/office/powerpoint/2010/main" val="150870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vers le bas 14"/>
          <p:cNvSpPr/>
          <p:nvPr/>
        </p:nvSpPr>
        <p:spPr>
          <a:xfrm rot="8517422">
            <a:off x="2481720" y="956044"/>
            <a:ext cx="245001" cy="283445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 name="Rectangle 1"/>
          <p:cNvSpPr/>
          <p:nvPr/>
        </p:nvSpPr>
        <p:spPr>
          <a:xfrm>
            <a:off x="3184140" y="3210312"/>
            <a:ext cx="28083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Homéostasie thermique</a:t>
            </a:r>
          </a:p>
        </p:txBody>
      </p:sp>
      <p:sp>
        <p:nvSpPr>
          <p:cNvPr id="3" name="Ellipse 2"/>
          <p:cNvSpPr/>
          <p:nvPr/>
        </p:nvSpPr>
        <p:spPr>
          <a:xfrm>
            <a:off x="467544" y="548680"/>
            <a:ext cx="2016224"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21B2B"/>
                </a:solidFill>
              </a:rPr>
              <a:t>hypothalamus</a:t>
            </a:r>
          </a:p>
        </p:txBody>
      </p:sp>
      <p:sp>
        <p:nvSpPr>
          <p:cNvPr id="5" name="ZoneTexte 4"/>
          <p:cNvSpPr txBox="1"/>
          <p:nvPr/>
        </p:nvSpPr>
        <p:spPr>
          <a:xfrm>
            <a:off x="2627784" y="548680"/>
            <a:ext cx="1152128" cy="276999"/>
          </a:xfrm>
          <a:prstGeom prst="rect">
            <a:avLst/>
          </a:prstGeom>
          <a:noFill/>
        </p:spPr>
        <p:txBody>
          <a:bodyPr wrap="square" rtlCol="0">
            <a:spAutoFit/>
          </a:bodyPr>
          <a:lstStyle/>
          <a:p>
            <a:r>
              <a:rPr lang="fr-FR" sz="1200" dirty="0"/>
              <a:t>thermolyse</a:t>
            </a:r>
          </a:p>
        </p:txBody>
      </p:sp>
      <p:sp>
        <p:nvSpPr>
          <p:cNvPr id="6" name="Organigramme : Stockage à accès direct 5"/>
          <p:cNvSpPr/>
          <p:nvPr/>
        </p:nvSpPr>
        <p:spPr>
          <a:xfrm>
            <a:off x="3826688" y="344279"/>
            <a:ext cx="3008040" cy="685800"/>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vasodilatation</a:t>
            </a:r>
          </a:p>
        </p:txBody>
      </p:sp>
      <p:sp>
        <p:nvSpPr>
          <p:cNvPr id="7" name="Nuage 6"/>
          <p:cNvSpPr/>
          <p:nvPr/>
        </p:nvSpPr>
        <p:spPr>
          <a:xfrm>
            <a:off x="3826688" y="1035603"/>
            <a:ext cx="2473504" cy="72008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sudation</a:t>
            </a:r>
          </a:p>
        </p:txBody>
      </p:sp>
      <p:sp>
        <p:nvSpPr>
          <p:cNvPr id="8" name="Émoticône 7"/>
          <p:cNvSpPr/>
          <p:nvPr/>
        </p:nvSpPr>
        <p:spPr>
          <a:xfrm>
            <a:off x="4588296" y="1659295"/>
            <a:ext cx="914400" cy="914400"/>
          </a:xfrm>
          <a:prstGeom prst="smileyFac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60000"/>
                  <a:lumOff val="40000"/>
                </a:schemeClr>
              </a:solidFill>
            </a:endParaRPr>
          </a:p>
        </p:txBody>
      </p:sp>
      <p:sp>
        <p:nvSpPr>
          <p:cNvPr id="9" name="ZoneTexte 8"/>
          <p:cNvSpPr txBox="1"/>
          <p:nvPr/>
        </p:nvSpPr>
        <p:spPr>
          <a:xfrm>
            <a:off x="4430384" y="1913985"/>
            <a:ext cx="1800200" cy="646331"/>
          </a:xfrm>
          <a:prstGeom prst="rect">
            <a:avLst/>
          </a:prstGeom>
          <a:noFill/>
        </p:spPr>
        <p:txBody>
          <a:bodyPr wrap="square" rtlCol="0">
            <a:spAutoFit/>
          </a:bodyPr>
          <a:lstStyle/>
          <a:p>
            <a:r>
              <a:rPr lang="fr-FR" sz="1200" dirty="0"/>
              <a:t>Comportement Déshabillage boissons froides</a:t>
            </a:r>
          </a:p>
        </p:txBody>
      </p:sp>
      <p:sp>
        <p:nvSpPr>
          <p:cNvPr id="10" name="Rectangle 9"/>
          <p:cNvSpPr/>
          <p:nvPr/>
        </p:nvSpPr>
        <p:spPr>
          <a:xfrm>
            <a:off x="7236089" y="309781"/>
            <a:ext cx="1656184" cy="20859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Conduction Convection Evaporation Radiation</a:t>
            </a:r>
          </a:p>
        </p:txBody>
      </p:sp>
      <p:sp>
        <p:nvSpPr>
          <p:cNvPr id="11" name="ZoneTexte 10"/>
          <p:cNvSpPr txBox="1"/>
          <p:nvPr/>
        </p:nvSpPr>
        <p:spPr>
          <a:xfrm>
            <a:off x="323528" y="2395685"/>
            <a:ext cx="2160240" cy="461665"/>
          </a:xfrm>
          <a:prstGeom prst="rect">
            <a:avLst/>
          </a:prstGeom>
          <a:noFill/>
        </p:spPr>
        <p:txBody>
          <a:bodyPr wrap="square" rtlCol="0">
            <a:spAutoFit/>
          </a:bodyPr>
          <a:lstStyle/>
          <a:p>
            <a:r>
              <a:rPr lang="fr-FR" sz="1200" dirty="0"/>
              <a:t>Thermorécepteurs centraux et périphériques</a:t>
            </a:r>
          </a:p>
        </p:txBody>
      </p:sp>
      <p:sp>
        <p:nvSpPr>
          <p:cNvPr id="14" name="Organigramme : Stockage à accès direct 13"/>
          <p:cNvSpPr/>
          <p:nvPr/>
        </p:nvSpPr>
        <p:spPr>
          <a:xfrm>
            <a:off x="1634378" y="1709885"/>
            <a:ext cx="1113304" cy="685800"/>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sang</a:t>
            </a:r>
          </a:p>
        </p:txBody>
      </p:sp>
      <p:sp>
        <p:nvSpPr>
          <p:cNvPr id="16" name="Flèche droite 15"/>
          <p:cNvSpPr/>
          <p:nvPr/>
        </p:nvSpPr>
        <p:spPr>
          <a:xfrm>
            <a:off x="2094480" y="787763"/>
            <a:ext cx="2146568" cy="242316"/>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rot="2752792">
            <a:off x="2624251" y="1526369"/>
            <a:ext cx="2071483" cy="282060"/>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1777126">
            <a:off x="2885850" y="1130721"/>
            <a:ext cx="1323743" cy="242316"/>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6026244" y="755717"/>
            <a:ext cx="1294088" cy="242316"/>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rot="19886283">
            <a:off x="6080647" y="1031795"/>
            <a:ext cx="1378287" cy="294418"/>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8891957">
            <a:off x="5575921" y="1392998"/>
            <a:ext cx="2063742" cy="309619"/>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8964695" flipV="1">
            <a:off x="5684000" y="2639626"/>
            <a:ext cx="1946786" cy="265234"/>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351759" y="5951320"/>
            <a:ext cx="2536754" cy="626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21B2B"/>
                </a:solidFill>
              </a:rPr>
              <a:t>hypothalamus</a:t>
            </a:r>
          </a:p>
        </p:txBody>
      </p:sp>
      <p:sp>
        <p:nvSpPr>
          <p:cNvPr id="26" name="Flèche droite 25"/>
          <p:cNvSpPr/>
          <p:nvPr/>
        </p:nvSpPr>
        <p:spPr>
          <a:xfrm rot="3308157">
            <a:off x="5132623" y="4722084"/>
            <a:ext cx="3045043" cy="230759"/>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Stockage à accès direct 24"/>
          <p:cNvSpPr/>
          <p:nvPr/>
        </p:nvSpPr>
        <p:spPr>
          <a:xfrm>
            <a:off x="6165646" y="4402754"/>
            <a:ext cx="1242412" cy="685800"/>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sang</a:t>
            </a:r>
          </a:p>
        </p:txBody>
      </p:sp>
      <p:sp>
        <p:nvSpPr>
          <p:cNvPr id="27" name="ZoneTexte 26"/>
          <p:cNvSpPr txBox="1"/>
          <p:nvPr/>
        </p:nvSpPr>
        <p:spPr>
          <a:xfrm>
            <a:off x="6673194" y="3943958"/>
            <a:ext cx="2179908" cy="461665"/>
          </a:xfrm>
          <a:prstGeom prst="rect">
            <a:avLst/>
          </a:prstGeom>
          <a:noFill/>
        </p:spPr>
        <p:txBody>
          <a:bodyPr wrap="square" rtlCol="0">
            <a:spAutoFit/>
          </a:bodyPr>
          <a:lstStyle/>
          <a:p>
            <a:r>
              <a:rPr lang="fr-FR" sz="1200" dirty="0" err="1"/>
              <a:t>Thermorecepteurs</a:t>
            </a:r>
            <a:r>
              <a:rPr lang="fr-FR" sz="1200" dirty="0"/>
              <a:t> centraux et périphériques</a:t>
            </a:r>
          </a:p>
        </p:txBody>
      </p:sp>
      <p:sp>
        <p:nvSpPr>
          <p:cNvPr id="28" name="Organigramme : Stockage à accès direct 27"/>
          <p:cNvSpPr/>
          <p:nvPr/>
        </p:nvSpPr>
        <p:spPr>
          <a:xfrm>
            <a:off x="2486253" y="6187235"/>
            <a:ext cx="2846847" cy="268398"/>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vasoconstriction</a:t>
            </a:r>
          </a:p>
        </p:txBody>
      </p:sp>
      <p:sp>
        <p:nvSpPr>
          <p:cNvPr id="29" name="Flèche vers le bas 28"/>
          <p:cNvSpPr/>
          <p:nvPr/>
        </p:nvSpPr>
        <p:spPr>
          <a:xfrm rot="5400000">
            <a:off x="5719480" y="5483419"/>
            <a:ext cx="314561" cy="1593055"/>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moticône 29"/>
          <p:cNvSpPr/>
          <p:nvPr/>
        </p:nvSpPr>
        <p:spPr>
          <a:xfrm>
            <a:off x="1276630" y="3426336"/>
            <a:ext cx="914400" cy="914400"/>
          </a:xfrm>
          <a:prstGeom prst="smileyFac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Ellipse 31"/>
          <p:cNvSpPr/>
          <p:nvPr/>
        </p:nvSpPr>
        <p:spPr>
          <a:xfrm>
            <a:off x="1450333" y="5520073"/>
            <a:ext cx="2502558" cy="5871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métabolisme</a:t>
            </a:r>
          </a:p>
        </p:txBody>
      </p:sp>
      <p:sp>
        <p:nvSpPr>
          <p:cNvPr id="35" name="Cœur 34"/>
          <p:cNvSpPr/>
          <p:nvPr/>
        </p:nvSpPr>
        <p:spPr>
          <a:xfrm>
            <a:off x="323528" y="4176053"/>
            <a:ext cx="2880320" cy="769473"/>
          </a:xfrm>
          <a:prstGeom prst="hear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Frissons</a:t>
            </a:r>
            <a:r>
              <a:rPr lang="fr-FR" dirty="0"/>
              <a:t> </a:t>
            </a:r>
          </a:p>
        </p:txBody>
      </p:sp>
      <p:sp>
        <p:nvSpPr>
          <p:cNvPr id="36" name="Flèche vers le bas 35"/>
          <p:cNvSpPr/>
          <p:nvPr/>
        </p:nvSpPr>
        <p:spPr>
          <a:xfrm rot="5977276">
            <a:off x="4907547" y="4585474"/>
            <a:ext cx="358214" cy="287056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5879" y="4745654"/>
            <a:ext cx="2077202" cy="858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Flèche courbée vers le haut 37"/>
          <p:cNvSpPr/>
          <p:nvPr/>
        </p:nvSpPr>
        <p:spPr>
          <a:xfrm rot="4858072">
            <a:off x="729960" y="5284167"/>
            <a:ext cx="841067" cy="73152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ZoneTexte 39"/>
          <p:cNvSpPr txBox="1"/>
          <p:nvPr/>
        </p:nvSpPr>
        <p:spPr>
          <a:xfrm>
            <a:off x="669085" y="3710462"/>
            <a:ext cx="2189206" cy="646331"/>
          </a:xfrm>
          <a:prstGeom prst="rect">
            <a:avLst/>
          </a:prstGeom>
          <a:noFill/>
        </p:spPr>
        <p:txBody>
          <a:bodyPr wrap="square" rtlCol="0">
            <a:spAutoFit/>
          </a:bodyPr>
          <a:lstStyle/>
          <a:p>
            <a:r>
              <a:rPr lang="fr-FR" sz="1200" dirty="0"/>
              <a:t>Comportements vêtements frottements boissons chaudes</a:t>
            </a:r>
          </a:p>
        </p:txBody>
      </p:sp>
      <p:sp>
        <p:nvSpPr>
          <p:cNvPr id="41" name="Flèche vers le bas 40"/>
          <p:cNvSpPr/>
          <p:nvPr/>
        </p:nvSpPr>
        <p:spPr>
          <a:xfrm rot="6834959">
            <a:off x="4461775" y="3264214"/>
            <a:ext cx="382467" cy="431973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vers le bas 41"/>
          <p:cNvSpPr/>
          <p:nvPr/>
        </p:nvSpPr>
        <p:spPr>
          <a:xfrm rot="6546310">
            <a:off x="4587200" y="3703398"/>
            <a:ext cx="294991" cy="396736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Accolade ouvrante 42"/>
          <p:cNvSpPr/>
          <p:nvPr/>
        </p:nvSpPr>
        <p:spPr>
          <a:xfrm>
            <a:off x="480440" y="3480944"/>
            <a:ext cx="501005" cy="295628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4" name="Flèche gauche 43"/>
          <p:cNvSpPr/>
          <p:nvPr/>
        </p:nvSpPr>
        <p:spPr>
          <a:xfrm rot="1691764">
            <a:off x="2235133" y="5039692"/>
            <a:ext cx="4835750" cy="349376"/>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gauche 44"/>
          <p:cNvSpPr/>
          <p:nvPr/>
        </p:nvSpPr>
        <p:spPr>
          <a:xfrm rot="10800000">
            <a:off x="2094480" y="3387246"/>
            <a:ext cx="1232426" cy="323216"/>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5992452" y="5671803"/>
            <a:ext cx="1397172" cy="276999"/>
          </a:xfrm>
          <a:prstGeom prst="rect">
            <a:avLst/>
          </a:prstGeom>
          <a:noFill/>
        </p:spPr>
        <p:txBody>
          <a:bodyPr wrap="square" rtlCol="0">
            <a:spAutoFit/>
          </a:bodyPr>
          <a:lstStyle/>
          <a:p>
            <a:r>
              <a:rPr lang="fr-FR" sz="1200" dirty="0"/>
              <a:t>thermogénèse</a:t>
            </a:r>
          </a:p>
        </p:txBody>
      </p:sp>
    </p:spTree>
    <p:extLst>
      <p:ext uri="{BB962C8B-B14F-4D97-AF65-F5344CB8AC3E}">
        <p14:creationId xmlns:p14="http://schemas.microsoft.com/office/powerpoint/2010/main" val="343029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450628" y="1624892"/>
            <a:ext cx="8693372" cy="4501271"/>
          </a:xfrm>
        </p:spPr>
        <p:txBody>
          <a:bodyPr>
            <a:normAutofit/>
          </a:bodyPr>
          <a:lstStyle/>
          <a:p>
            <a:pPr marL="0" indent="0" algn="ctr">
              <a:buNone/>
            </a:pPr>
            <a:endParaRPr lang="fr-FR" sz="7200" dirty="0"/>
          </a:p>
          <a:p>
            <a:pPr marL="0" indent="0" algn="ctr">
              <a:buNone/>
            </a:pPr>
            <a:r>
              <a:rPr lang="fr-FR" sz="7200" dirty="0"/>
              <a:t>Pour vous c’est quoi</a:t>
            </a:r>
            <a:r>
              <a:rPr lang="is-IS" sz="7200" dirty="0"/>
              <a:t>….?</a:t>
            </a:r>
            <a:endParaRPr lang="fr-FR" sz="7200" dirty="0"/>
          </a:p>
          <a:p>
            <a:pPr marL="0" indent="0" algn="ctr">
              <a:buNone/>
            </a:pPr>
            <a:endParaRPr lang="fr-FR" sz="7200" dirty="0"/>
          </a:p>
        </p:txBody>
      </p:sp>
    </p:spTree>
    <p:extLst>
      <p:ext uri="{BB962C8B-B14F-4D97-AF65-F5344CB8AC3E}">
        <p14:creationId xmlns:p14="http://schemas.microsoft.com/office/powerpoint/2010/main" val="672208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hema_resume_thermoregulation-70e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515" y="257675"/>
            <a:ext cx="5977538" cy="6488186"/>
          </a:xfrm>
          <a:prstGeom prst="rect">
            <a:avLst/>
          </a:prstGeom>
        </p:spPr>
      </p:pic>
    </p:spTree>
    <p:extLst>
      <p:ext uri="{BB962C8B-B14F-4D97-AF65-F5344CB8AC3E}">
        <p14:creationId xmlns:p14="http://schemas.microsoft.com/office/powerpoint/2010/main" val="1545248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09" y="17904"/>
            <a:ext cx="8876013" cy="6847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25879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8486" y="1611238"/>
            <a:ext cx="8925514" cy="4514926"/>
          </a:xfrm>
        </p:spPr>
        <p:txBody>
          <a:bodyPr/>
          <a:lstStyle/>
          <a:p>
            <a:pPr>
              <a:buFont typeface="Arial"/>
              <a:buChar char="•"/>
            </a:pPr>
            <a:r>
              <a:rPr lang="fr-FR" sz="2800" b="1" i="1" u="sng" dirty="0"/>
              <a:t>Cas du nouveau né</a:t>
            </a:r>
          </a:p>
          <a:p>
            <a:endParaRPr lang="fr-FR" dirty="0"/>
          </a:p>
          <a:p>
            <a:pPr marL="0" indent="0">
              <a:buNone/>
            </a:pPr>
            <a:r>
              <a:rPr lang="fr-FR" dirty="0"/>
              <a:t>Perte thermique par la tête.</a:t>
            </a:r>
          </a:p>
          <a:p>
            <a:pPr marL="0" indent="0">
              <a:buNone/>
            </a:pPr>
            <a:r>
              <a:rPr lang="fr-FR" dirty="0"/>
              <a:t>Systèmes et mécanismes de thermorégulation immatures.</a:t>
            </a:r>
          </a:p>
          <a:p>
            <a:pPr marL="0" indent="0">
              <a:buNone/>
            </a:pPr>
            <a:endParaRPr lang="fr-FR" dirty="0"/>
          </a:p>
          <a:p>
            <a:pPr>
              <a:buFontTx/>
              <a:buChar char="•"/>
            </a:pPr>
            <a:r>
              <a:rPr lang="fr-FR" sz="2800" b="1" i="1" u="sng" dirty="0"/>
              <a:t>Cas de la personne âgée</a:t>
            </a:r>
          </a:p>
          <a:p>
            <a:pPr marL="0" indent="0">
              <a:buNone/>
            </a:pPr>
            <a:r>
              <a:rPr lang="fr-FR" dirty="0"/>
              <a:t>Diminution du débit sanguin.</a:t>
            </a:r>
          </a:p>
          <a:p>
            <a:pPr marL="0" indent="0">
              <a:buNone/>
            </a:pPr>
            <a:r>
              <a:rPr lang="fr-FR" dirty="0"/>
              <a:t>Médicaments (</a:t>
            </a:r>
            <a:r>
              <a:rPr lang="fr-FR" dirty="0" err="1"/>
              <a:t>benzo</a:t>
            </a:r>
            <a:r>
              <a:rPr lang="fr-FR" dirty="0"/>
              <a:t> en </a:t>
            </a:r>
            <a:r>
              <a:rPr lang="fr-FR"/>
              <a:t>particulier).</a:t>
            </a:r>
            <a:endParaRPr lang="fr-FR" dirty="0"/>
          </a:p>
          <a:p>
            <a:pPr marL="0" indent="0">
              <a:buNone/>
            </a:pPr>
            <a:endParaRPr lang="fr-FR" sz="2800" b="1" i="1" u="sng" dirty="0"/>
          </a:p>
        </p:txBody>
      </p:sp>
      <p:sp>
        <p:nvSpPr>
          <p:cNvPr id="2" name="ZoneTexte 1"/>
          <p:cNvSpPr txBox="1"/>
          <p:nvPr/>
        </p:nvSpPr>
        <p:spPr>
          <a:xfrm>
            <a:off x="2342076" y="3704980"/>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924342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Physiopathologie</a:t>
            </a:r>
            <a:br>
              <a:rPr lang="fr-FR"/>
            </a:br>
            <a:r>
              <a:rPr lang="fr-FR"/>
              <a:t>HYPERTHERMIE</a:t>
            </a:r>
          </a:p>
        </p:txBody>
      </p:sp>
      <p:sp>
        <p:nvSpPr>
          <p:cNvPr id="3" name="Espace réservé du contenu 2"/>
          <p:cNvSpPr>
            <a:spLocks noGrp="1"/>
          </p:cNvSpPr>
          <p:nvPr>
            <p:ph idx="1"/>
          </p:nvPr>
        </p:nvSpPr>
        <p:spPr/>
        <p:txBody>
          <a:bodyPr>
            <a:normAutofit/>
          </a:bodyPr>
          <a:lstStyle/>
          <a:p>
            <a:pPr marL="0" indent="0" algn="ctr">
              <a:buNone/>
            </a:pPr>
            <a:r>
              <a:rPr lang="fr-FR" sz="3600" b="1" i="1" u="sng" dirty="0"/>
              <a:t>Nuance entre fièvre</a:t>
            </a:r>
          </a:p>
          <a:p>
            <a:pPr marL="0" indent="0" algn="ctr">
              <a:buNone/>
            </a:pPr>
            <a:r>
              <a:rPr lang="fr-FR" sz="3600" b="1" i="1" u="sng" dirty="0"/>
              <a:t> et hyperthermie</a:t>
            </a:r>
          </a:p>
        </p:txBody>
      </p:sp>
    </p:spTree>
    <p:extLst>
      <p:ext uri="{BB962C8B-B14F-4D97-AF65-F5344CB8AC3E}">
        <p14:creationId xmlns:p14="http://schemas.microsoft.com/office/powerpoint/2010/main" val="279541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91176" y="1706820"/>
            <a:ext cx="8952824" cy="4419344"/>
          </a:xfrm>
        </p:spPr>
        <p:txBody>
          <a:bodyPr>
            <a:normAutofit/>
          </a:bodyPr>
          <a:lstStyle/>
          <a:p>
            <a:pPr marL="0" indent="0">
              <a:buNone/>
            </a:pPr>
            <a:r>
              <a:rPr lang="fr-FR" dirty="0"/>
              <a:t>La fièvre est une des composantes de la réaction inflammatoire primaire.</a:t>
            </a:r>
          </a:p>
          <a:p>
            <a:pPr marL="0" indent="0">
              <a:buNone/>
            </a:pPr>
            <a:r>
              <a:rPr lang="fr-FR" dirty="0"/>
              <a:t>C’est une hyperthermie contrôlée causée par une infection.</a:t>
            </a:r>
          </a:p>
          <a:p>
            <a:pPr marL="0" indent="0">
              <a:buNone/>
            </a:pPr>
            <a:endParaRPr lang="fr-FR" dirty="0"/>
          </a:p>
          <a:p>
            <a:pPr marL="0" indent="0">
              <a:buNone/>
            </a:pPr>
            <a:r>
              <a:rPr lang="fr-FR" dirty="0"/>
              <a:t>Elle lutte contre l’agresseur. Les réponses physiologiques au chaud restent normales (sueurs, rougeur</a:t>
            </a:r>
            <a:r>
              <a:rPr lang="is-IS" dirty="0"/>
              <a:t>…). </a:t>
            </a:r>
          </a:p>
          <a:p>
            <a:pPr marL="0" indent="0">
              <a:buNone/>
            </a:pPr>
            <a:endParaRPr lang="is-IS" dirty="0"/>
          </a:p>
          <a:p>
            <a:pPr marL="0" indent="0">
              <a:buNone/>
            </a:pPr>
            <a:r>
              <a:rPr lang="is-IS" dirty="0"/>
              <a:t>C’est un déreglement du thermostat.</a:t>
            </a:r>
          </a:p>
          <a:p>
            <a:pPr marL="0" indent="0">
              <a:buNone/>
            </a:pPr>
            <a:endParaRPr lang="is-IS" dirty="0"/>
          </a:p>
          <a:p>
            <a:pPr marL="0" indent="0">
              <a:buNone/>
            </a:pPr>
            <a:r>
              <a:rPr lang="is-IS" dirty="0"/>
              <a:t>Caractérisée par une T°&gt; 38°.</a:t>
            </a:r>
            <a:endParaRPr lang="fr-FR" dirty="0"/>
          </a:p>
          <a:p>
            <a:endParaRPr lang="fr-FR" dirty="0"/>
          </a:p>
        </p:txBody>
      </p:sp>
    </p:spTree>
    <p:extLst>
      <p:ext uri="{BB962C8B-B14F-4D97-AF65-F5344CB8AC3E}">
        <p14:creationId xmlns:p14="http://schemas.microsoft.com/office/powerpoint/2010/main" val="281510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50209" y="1638548"/>
            <a:ext cx="8993791" cy="4487616"/>
          </a:xfrm>
        </p:spPr>
        <p:txBody>
          <a:bodyPr>
            <a:normAutofit/>
          </a:bodyPr>
          <a:lstStyle/>
          <a:p>
            <a:pPr marL="0" indent="0" algn="ctr">
              <a:buNone/>
            </a:pPr>
            <a:r>
              <a:rPr lang="fr-FR" sz="4800" i="1" dirty="0"/>
              <a:t>GLOBULES BLANCS </a:t>
            </a:r>
          </a:p>
          <a:p>
            <a:pPr marL="0" indent="0" algn="ctr">
              <a:buNone/>
            </a:pPr>
            <a:r>
              <a:rPr lang="fr-FR" sz="4800" dirty="0">
                <a:sym typeface="Wingdings"/>
              </a:rPr>
              <a:t> </a:t>
            </a:r>
            <a:r>
              <a:rPr lang="fr-FR" sz="4800" i="1" dirty="0">
                <a:sym typeface="Wingdings"/>
              </a:rPr>
              <a:t>CYTOKINES</a:t>
            </a:r>
            <a:r>
              <a:rPr lang="fr-FR" sz="4800" dirty="0">
                <a:sym typeface="Wingdings"/>
              </a:rPr>
              <a:t> </a:t>
            </a:r>
            <a:r>
              <a:rPr lang="fr-FR" sz="2000" dirty="0">
                <a:sym typeface="Wingdings"/>
              </a:rPr>
              <a:t>(pyrogènes) </a:t>
            </a:r>
          </a:p>
          <a:p>
            <a:pPr algn="ctr">
              <a:buFont typeface="Wingdings" charset="0"/>
              <a:buChar char="à"/>
            </a:pPr>
            <a:r>
              <a:rPr lang="fr-FR" sz="4800" i="1" dirty="0">
                <a:sym typeface="Wingdings"/>
              </a:rPr>
              <a:t>HYPOTHALAMUS</a:t>
            </a:r>
          </a:p>
          <a:p>
            <a:pPr marL="0" indent="0" algn="ctr">
              <a:buNone/>
            </a:pPr>
            <a:r>
              <a:rPr lang="fr-FR" sz="4800" i="1" dirty="0">
                <a:sym typeface="Wingdings"/>
              </a:rPr>
              <a:t> </a:t>
            </a:r>
            <a:r>
              <a:rPr lang="fr-FR" sz="4800" dirty="0">
                <a:sym typeface="Wingdings"/>
              </a:rPr>
              <a:t> </a:t>
            </a:r>
            <a:r>
              <a:rPr lang="fr-FR" sz="4800" i="1" dirty="0">
                <a:sym typeface="Wingdings"/>
              </a:rPr>
              <a:t>PROSTAGLANDINES </a:t>
            </a:r>
            <a:r>
              <a:rPr lang="fr-FR" sz="2000" dirty="0">
                <a:sym typeface="Wingdings"/>
              </a:rPr>
              <a:t>( va augmenter la </a:t>
            </a:r>
            <a:r>
              <a:rPr lang="fr-FR" sz="2000" dirty="0" err="1">
                <a:sym typeface="Wingdings"/>
              </a:rPr>
              <a:t>T</a:t>
            </a:r>
            <a:r>
              <a:rPr lang="fr-FR" sz="2000" dirty="0">
                <a:sym typeface="Wingdings"/>
              </a:rPr>
              <a:t>° de référence du thermostat hypothalamique)</a:t>
            </a:r>
            <a:r>
              <a:rPr lang="fr-FR" sz="3600" dirty="0">
                <a:sym typeface="Wingdings"/>
              </a:rPr>
              <a:t>.</a:t>
            </a:r>
            <a:endParaRPr lang="fr-FR" sz="3600" dirty="0"/>
          </a:p>
        </p:txBody>
      </p:sp>
    </p:spTree>
    <p:extLst>
      <p:ext uri="{BB962C8B-B14F-4D97-AF65-F5344CB8AC3E}">
        <p14:creationId xmlns:p14="http://schemas.microsoft.com/office/powerpoint/2010/main" val="234615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4831" y="1665856"/>
            <a:ext cx="8939169" cy="4460307"/>
          </a:xfrm>
        </p:spPr>
        <p:txBody>
          <a:bodyPr/>
          <a:lstStyle/>
          <a:p>
            <a:r>
              <a:rPr lang="fr-FR" b="1" i="1" u="sng" dirty="0"/>
              <a:t>3 phases:</a:t>
            </a:r>
          </a:p>
          <a:p>
            <a:endParaRPr lang="fr-FR" dirty="0"/>
          </a:p>
          <a:p>
            <a:pPr marL="0" indent="0">
              <a:buNone/>
            </a:pPr>
            <a:r>
              <a:rPr lang="fr-FR" dirty="0"/>
              <a:t>* </a:t>
            </a:r>
            <a:r>
              <a:rPr lang="fr-FR" i="1" dirty="0"/>
              <a:t>Montée thermique</a:t>
            </a:r>
            <a:r>
              <a:rPr lang="fr-FR" dirty="0"/>
              <a:t>:  </a:t>
            </a:r>
            <a:r>
              <a:rPr lang="fr-FR" dirty="0" err="1"/>
              <a:t>T</a:t>
            </a:r>
            <a:r>
              <a:rPr lang="fr-FR" dirty="0"/>
              <a:t>° centrale &lt; = froid, frissons, pâleur.</a:t>
            </a:r>
          </a:p>
          <a:p>
            <a:pPr marL="0" indent="0">
              <a:buNone/>
            </a:pPr>
            <a:endParaRPr lang="fr-FR" dirty="0"/>
          </a:p>
          <a:p>
            <a:pPr marL="0" indent="0">
              <a:buNone/>
            </a:pPr>
            <a:r>
              <a:rPr lang="fr-FR" dirty="0"/>
              <a:t>* </a:t>
            </a:r>
            <a:r>
              <a:rPr lang="fr-FR" i="1" dirty="0"/>
              <a:t>Plateau thermique</a:t>
            </a:r>
            <a:r>
              <a:rPr lang="fr-FR" dirty="0"/>
              <a:t>: « bien-être » si pas sup à 41°.</a:t>
            </a:r>
          </a:p>
          <a:p>
            <a:pPr marL="0" indent="0">
              <a:buNone/>
            </a:pPr>
            <a:endParaRPr lang="fr-FR" dirty="0"/>
          </a:p>
          <a:p>
            <a:pPr marL="0" indent="0">
              <a:buNone/>
            </a:pPr>
            <a:r>
              <a:rPr lang="fr-FR" dirty="0"/>
              <a:t>* </a:t>
            </a:r>
            <a:r>
              <a:rPr lang="fr-FR" i="1" dirty="0"/>
              <a:t>Défervescence thermique</a:t>
            </a:r>
            <a:r>
              <a:rPr lang="fr-FR" dirty="0"/>
              <a:t>: </a:t>
            </a:r>
            <a:r>
              <a:rPr lang="fr-FR" dirty="0" err="1"/>
              <a:t>T</a:t>
            </a:r>
            <a:r>
              <a:rPr lang="fr-FR" dirty="0"/>
              <a:t>° centrale &gt; thermolyse avec sudation et vasodilatation.</a:t>
            </a:r>
          </a:p>
        </p:txBody>
      </p:sp>
    </p:spTree>
    <p:extLst>
      <p:ext uri="{BB962C8B-B14F-4D97-AF65-F5344CB8AC3E}">
        <p14:creationId xmlns:p14="http://schemas.microsoft.com/office/powerpoint/2010/main" val="877834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7520" y="1652202"/>
            <a:ext cx="8966480" cy="4473962"/>
          </a:xfrm>
        </p:spPr>
        <p:txBody>
          <a:bodyPr/>
          <a:lstStyle/>
          <a:p>
            <a:r>
              <a:rPr lang="fr-FR" dirty="0"/>
              <a:t>Touche en particulier les nourrissons et personnes âgées,</a:t>
            </a:r>
          </a:p>
          <a:p>
            <a:r>
              <a:rPr lang="fr-FR" dirty="0"/>
              <a:t>Surtout si atmosphère humide,</a:t>
            </a:r>
          </a:p>
          <a:p>
            <a:r>
              <a:rPr lang="fr-FR" dirty="0"/>
              <a:t>Déshydratation,</a:t>
            </a:r>
          </a:p>
          <a:p>
            <a:r>
              <a:rPr lang="fr-FR" dirty="0"/>
              <a:t>Thermolyse limitée.</a:t>
            </a:r>
          </a:p>
          <a:p>
            <a:endParaRPr lang="fr-FR" dirty="0"/>
          </a:p>
          <a:p>
            <a:pPr marL="0" indent="0">
              <a:buNone/>
            </a:pPr>
            <a:endParaRPr lang="fr-FR" dirty="0"/>
          </a:p>
        </p:txBody>
      </p:sp>
    </p:spTree>
    <p:extLst>
      <p:ext uri="{BB962C8B-B14F-4D97-AF65-F5344CB8AC3E}">
        <p14:creationId xmlns:p14="http://schemas.microsoft.com/office/powerpoint/2010/main" val="1514342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50209" y="1679510"/>
            <a:ext cx="8993791" cy="4446653"/>
          </a:xfrm>
        </p:spPr>
        <p:txBody>
          <a:bodyPr/>
          <a:lstStyle/>
          <a:p>
            <a:pPr marL="0" indent="0">
              <a:buNone/>
            </a:pPr>
            <a:r>
              <a:rPr lang="fr-FR" dirty="0"/>
              <a:t>L’hyperthermie résulte de l’accumulation de chaleur exogène, c’est à dire issue de l’environnement et non pas produite par le corps.</a:t>
            </a:r>
          </a:p>
          <a:p>
            <a:pPr marL="0" indent="0">
              <a:buNone/>
            </a:pPr>
            <a:endParaRPr lang="fr-FR" dirty="0"/>
          </a:p>
          <a:p>
            <a:pPr marL="0" indent="0">
              <a:buNone/>
            </a:pPr>
            <a:r>
              <a:rPr lang="fr-FR" dirty="0"/>
              <a:t>Caractérisée par une </a:t>
            </a:r>
            <a:r>
              <a:rPr lang="fr-FR" dirty="0" err="1"/>
              <a:t>T</a:t>
            </a:r>
            <a:r>
              <a:rPr lang="fr-FR" dirty="0"/>
              <a:t>°&gt; 40°</a:t>
            </a:r>
          </a:p>
          <a:p>
            <a:pPr marL="0" indent="0">
              <a:buNone/>
            </a:pPr>
            <a:endParaRPr lang="fr-FR" dirty="0"/>
          </a:p>
          <a:p>
            <a:pPr marL="0" indent="0">
              <a:buNone/>
            </a:pPr>
            <a:r>
              <a:rPr lang="fr-FR" dirty="0"/>
              <a:t>Les centres de thermorégulation fonctionnent mais sont dépassés.</a:t>
            </a:r>
          </a:p>
          <a:p>
            <a:pPr marL="0" indent="0">
              <a:buNone/>
            </a:pPr>
            <a:endParaRPr lang="fr-FR" dirty="0"/>
          </a:p>
          <a:p>
            <a:pPr marL="0" indent="0">
              <a:buNone/>
            </a:pPr>
            <a:r>
              <a:rPr lang="fr-FR" dirty="0"/>
              <a:t>Ex: coup de chaleur d’exercice, exposition prolongée au chaud</a:t>
            </a:r>
            <a:r>
              <a:rPr lang="is-IS" dirty="0"/>
              <a:t>…</a:t>
            </a:r>
          </a:p>
          <a:p>
            <a:pPr marL="0" indent="0">
              <a:buNone/>
            </a:pPr>
            <a:endParaRPr lang="is-IS" dirty="0"/>
          </a:p>
          <a:p>
            <a:pPr marL="0" indent="0">
              <a:buNone/>
            </a:pPr>
            <a:r>
              <a:rPr lang="is-IS" dirty="0"/>
              <a:t>Antipyrétiques sont inefficaces et même contre indiqués.</a:t>
            </a:r>
            <a:endParaRPr lang="fr-FR" dirty="0"/>
          </a:p>
        </p:txBody>
      </p:sp>
    </p:spTree>
    <p:extLst>
      <p:ext uri="{BB962C8B-B14F-4D97-AF65-F5344CB8AC3E}">
        <p14:creationId xmlns:p14="http://schemas.microsoft.com/office/powerpoint/2010/main" val="329896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232142" y="1747784"/>
            <a:ext cx="8911858" cy="4378380"/>
          </a:xfrm>
        </p:spPr>
        <p:txBody>
          <a:bodyPr/>
          <a:lstStyle/>
          <a:p>
            <a:pPr>
              <a:buFont typeface="Wingdings" charset="0"/>
              <a:buChar char="Ø"/>
            </a:pPr>
            <a:r>
              <a:rPr lang="fr-FR" dirty="0"/>
              <a:t>40° =&gt; coup de chaleur</a:t>
            </a:r>
          </a:p>
          <a:p>
            <a:pPr>
              <a:buFont typeface="Wingdings" charset="0"/>
              <a:buChar char="Ø"/>
            </a:pPr>
            <a:r>
              <a:rPr lang="fr-FR" dirty="0"/>
              <a:t>42° : troubles neurologiques, chute de la tension et sudation impossible.</a:t>
            </a:r>
          </a:p>
        </p:txBody>
      </p:sp>
    </p:spTree>
    <p:extLst>
      <p:ext uri="{BB962C8B-B14F-4D97-AF65-F5344CB8AC3E}">
        <p14:creationId xmlns:p14="http://schemas.microsoft.com/office/powerpoint/2010/main" val="184788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a:t>C’est le mécanisme qui permet à un organisme, ou un système de conserver une température constante. Elle est le résultat de production et de déperdition de chaleur. On distingue les organismes homéothermes et les organismes poïkilothermes. Elle se fait par la thermolyse et la thermogénèse.</a:t>
            </a:r>
          </a:p>
        </p:txBody>
      </p:sp>
      <p:sp>
        <p:nvSpPr>
          <p:cNvPr id="3" name="Titre 2"/>
          <p:cNvSpPr>
            <a:spLocks noGrp="1"/>
          </p:cNvSpPr>
          <p:nvPr>
            <p:ph type="title"/>
          </p:nvPr>
        </p:nvSpPr>
        <p:spPr/>
        <p:txBody>
          <a:bodyPr/>
          <a:lstStyle/>
          <a:p>
            <a:r>
              <a:rPr lang="fr-FR" dirty="0"/>
              <a:t>DEFINITION GENERALE</a:t>
            </a:r>
          </a:p>
        </p:txBody>
      </p:sp>
    </p:spTree>
    <p:extLst>
      <p:ext uri="{BB962C8B-B14F-4D97-AF65-F5344CB8AC3E}">
        <p14:creationId xmlns:p14="http://schemas.microsoft.com/office/powerpoint/2010/main" val="424023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EPUISEMENT A LA CHALEUR</a:t>
            </a:r>
          </a:p>
        </p:txBody>
      </p:sp>
      <p:sp>
        <p:nvSpPr>
          <p:cNvPr id="3" name="Espace réservé du contenu 2"/>
          <p:cNvSpPr>
            <a:spLocks noGrp="1"/>
          </p:cNvSpPr>
          <p:nvPr>
            <p:ph idx="1"/>
          </p:nvPr>
        </p:nvSpPr>
        <p:spPr/>
        <p:txBody>
          <a:bodyPr/>
          <a:lstStyle/>
          <a:p>
            <a:pPr marL="0" indent="0">
              <a:buNone/>
            </a:pPr>
            <a:r>
              <a:rPr lang="fr-FR" dirty="0"/>
              <a:t>C’est une déshydratation secondaire à une perte sudorale importante.</a:t>
            </a:r>
          </a:p>
          <a:p>
            <a:pPr marL="0" indent="0">
              <a:buNone/>
            </a:pPr>
            <a:endParaRPr lang="fr-FR" dirty="0"/>
          </a:p>
          <a:p>
            <a:pPr marL="0" indent="0">
              <a:buNone/>
            </a:pPr>
            <a:r>
              <a:rPr lang="fr-FR" dirty="0"/>
              <a:t>Ne dépasse pas les 40°.</a:t>
            </a:r>
          </a:p>
          <a:p>
            <a:pPr marL="0" indent="0">
              <a:buNone/>
            </a:pPr>
            <a:endParaRPr lang="fr-FR" dirty="0"/>
          </a:p>
          <a:p>
            <a:pPr marL="0" indent="0">
              <a:buNone/>
            </a:pPr>
            <a:r>
              <a:rPr lang="fr-FR" dirty="0"/>
              <a:t>Signes: céphalées, nausées, vomissements, vertiges, perte de connaissance, faiblesse musculaire avec crampes, hypotension, tachycardie et dyspnée.</a:t>
            </a:r>
          </a:p>
        </p:txBody>
      </p:sp>
    </p:spTree>
    <p:extLst>
      <p:ext uri="{BB962C8B-B14F-4D97-AF65-F5344CB8AC3E}">
        <p14:creationId xmlns:p14="http://schemas.microsoft.com/office/powerpoint/2010/main" val="3131751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a:t>Survient quand les mécanismes de thermorégulation sont dépassés.</a:t>
            </a:r>
          </a:p>
          <a:p>
            <a:pPr marL="0" indent="0">
              <a:buNone/>
            </a:pPr>
            <a:endParaRPr lang="fr-FR" dirty="0"/>
          </a:p>
          <a:p>
            <a:pPr marL="0" indent="0">
              <a:buNone/>
            </a:pPr>
            <a:r>
              <a:rPr lang="fr-FR" dirty="0"/>
              <a:t>C’est l’association d’hyperthermie brutale et importante (&gt;40°) et troubles neurologiques graves ( hallucinations et/ou coma et/ou convulsions).</a:t>
            </a:r>
          </a:p>
          <a:p>
            <a:pPr marL="0" indent="0">
              <a:buNone/>
            </a:pPr>
            <a:endParaRPr lang="fr-FR" dirty="0"/>
          </a:p>
          <a:p>
            <a:pPr marL="0" indent="0">
              <a:buNone/>
            </a:pPr>
            <a:r>
              <a:rPr lang="fr-FR" dirty="0"/>
              <a:t>C’est une urgence médicale.</a:t>
            </a:r>
          </a:p>
        </p:txBody>
      </p:sp>
      <p:sp>
        <p:nvSpPr>
          <p:cNvPr id="3" name="Titre 2"/>
          <p:cNvSpPr>
            <a:spLocks noGrp="1"/>
          </p:cNvSpPr>
          <p:nvPr>
            <p:ph type="title"/>
          </p:nvPr>
        </p:nvSpPr>
        <p:spPr/>
        <p:txBody>
          <a:bodyPr/>
          <a:lstStyle/>
          <a:p>
            <a:r>
              <a:rPr lang="fr-FR" dirty="0"/>
              <a:t>COUP DE CHALEUR D’EXERCICE</a:t>
            </a:r>
          </a:p>
        </p:txBody>
      </p:sp>
    </p:spTree>
    <p:extLst>
      <p:ext uri="{BB962C8B-B14F-4D97-AF65-F5344CB8AC3E}">
        <p14:creationId xmlns:p14="http://schemas.microsoft.com/office/powerpoint/2010/main" val="1841559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psychiatrie, chez les personnes âgées</a:t>
            </a:r>
          </a:p>
          <a:p>
            <a:endParaRPr lang="fr-FR" dirty="0"/>
          </a:p>
          <a:p>
            <a:r>
              <a:rPr lang="fr-FR" dirty="0"/>
              <a:t>Signes: altération de la conscience, rigidité musculaire, </a:t>
            </a:r>
            <a:r>
              <a:rPr lang="fr-FR" dirty="0" err="1"/>
              <a:t>T</a:t>
            </a:r>
            <a:r>
              <a:rPr lang="fr-FR" dirty="0"/>
              <a:t>°&gt;39°, </a:t>
            </a:r>
            <a:r>
              <a:rPr lang="fr-FR" dirty="0" err="1"/>
              <a:t>dysautonomie</a:t>
            </a:r>
            <a:r>
              <a:rPr lang="fr-FR" dirty="0"/>
              <a:t> (</a:t>
            </a:r>
            <a:r>
              <a:rPr lang="fr-FR" dirty="0" err="1"/>
              <a:t>tachy</a:t>
            </a:r>
            <a:r>
              <a:rPr lang="fr-FR" dirty="0"/>
              <a:t>, TA labile</a:t>
            </a:r>
            <a:r>
              <a:rPr lang="fr-FR"/>
              <a:t>, tachypnée)</a:t>
            </a:r>
          </a:p>
        </p:txBody>
      </p:sp>
      <p:sp>
        <p:nvSpPr>
          <p:cNvPr id="3" name="Titre 2"/>
          <p:cNvSpPr>
            <a:spLocks noGrp="1"/>
          </p:cNvSpPr>
          <p:nvPr>
            <p:ph type="title"/>
          </p:nvPr>
        </p:nvSpPr>
        <p:spPr/>
        <p:txBody>
          <a:bodyPr>
            <a:normAutofit fontScale="90000"/>
          </a:bodyPr>
          <a:lstStyle/>
          <a:p>
            <a:r>
              <a:rPr lang="fr-FR" dirty="0"/>
              <a:t>SYNDROME MALIN DES NEUROLEPTIQUES</a:t>
            </a:r>
          </a:p>
        </p:txBody>
      </p:sp>
    </p:spTree>
    <p:extLst>
      <p:ext uri="{BB962C8B-B14F-4D97-AF65-F5344CB8AC3E}">
        <p14:creationId xmlns:p14="http://schemas.microsoft.com/office/powerpoint/2010/main" val="2248862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a:t>T</a:t>
            </a:r>
            <a:r>
              <a:rPr lang="fr-FR" dirty="0"/>
              <a:t>° (courbe de température)</a:t>
            </a:r>
          </a:p>
          <a:p>
            <a:r>
              <a:rPr lang="fr-FR" dirty="0"/>
              <a:t>Tension artérielle, pouls</a:t>
            </a:r>
          </a:p>
          <a:p>
            <a:r>
              <a:rPr lang="fr-FR" dirty="0"/>
              <a:t>Fréquence respiratoire</a:t>
            </a:r>
          </a:p>
          <a:p>
            <a:r>
              <a:rPr lang="fr-FR" dirty="0"/>
              <a:t>Clinique: marbrures, frissons, sueurs</a:t>
            </a:r>
          </a:p>
          <a:p>
            <a:r>
              <a:rPr lang="fr-FR" dirty="0"/>
              <a:t>Oligurie et état d’hydratation (yeux cernés et creux, pli cutané)</a:t>
            </a:r>
          </a:p>
        </p:txBody>
      </p:sp>
      <p:sp>
        <p:nvSpPr>
          <p:cNvPr id="3" name="Titre 2"/>
          <p:cNvSpPr>
            <a:spLocks noGrp="1"/>
          </p:cNvSpPr>
          <p:nvPr>
            <p:ph type="title"/>
          </p:nvPr>
        </p:nvSpPr>
        <p:spPr/>
        <p:txBody>
          <a:bodyPr>
            <a:normAutofit fontScale="90000"/>
          </a:bodyPr>
          <a:lstStyle/>
          <a:p>
            <a:r>
              <a:rPr lang="fr-FR" dirty="0"/>
              <a:t>SURVEILLANCE</a:t>
            </a:r>
            <a:br>
              <a:rPr lang="fr-FR" dirty="0"/>
            </a:br>
            <a:r>
              <a:rPr lang="fr-FR" dirty="0"/>
              <a:t>INFIRMIERE </a:t>
            </a:r>
          </a:p>
        </p:txBody>
      </p:sp>
    </p:spTree>
    <p:extLst>
      <p:ext uri="{BB962C8B-B14F-4D97-AF65-F5344CB8AC3E}">
        <p14:creationId xmlns:p14="http://schemas.microsoft.com/office/powerpoint/2010/main" val="3839156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Refroidir</a:t>
            </a:r>
          </a:p>
          <a:p>
            <a:r>
              <a:rPr lang="fr-FR" dirty="0"/>
              <a:t>Réhydrater</a:t>
            </a:r>
          </a:p>
          <a:p>
            <a:r>
              <a:rPr lang="fr-FR" dirty="0"/>
              <a:t>Déshabiller</a:t>
            </a:r>
          </a:p>
          <a:p>
            <a:endParaRPr lang="fr-FR" dirty="0"/>
          </a:p>
          <a:p>
            <a:endParaRPr lang="fr-FR" dirty="0"/>
          </a:p>
          <a:p>
            <a:pPr marL="0" indent="0">
              <a:buNone/>
            </a:pPr>
            <a:endParaRPr lang="fr-FR" dirty="0"/>
          </a:p>
        </p:txBody>
      </p:sp>
      <p:sp>
        <p:nvSpPr>
          <p:cNvPr id="3" name="Titre 2"/>
          <p:cNvSpPr>
            <a:spLocks noGrp="1"/>
          </p:cNvSpPr>
          <p:nvPr>
            <p:ph type="title"/>
          </p:nvPr>
        </p:nvSpPr>
        <p:spPr/>
        <p:txBody>
          <a:bodyPr/>
          <a:lstStyle/>
          <a:p>
            <a:r>
              <a:rPr lang="fr-FR" dirty="0"/>
              <a:t>CONDUITE A TENIR</a:t>
            </a:r>
          </a:p>
        </p:txBody>
      </p:sp>
      <p:sp>
        <p:nvSpPr>
          <p:cNvPr id="4" name="Bouton d'action : Informations 3">
            <a:hlinkClick r:id="" action="ppaction://noaction" highlightClick="1"/>
          </p:cNvPr>
          <p:cNvSpPr/>
          <p:nvPr/>
        </p:nvSpPr>
        <p:spPr>
          <a:xfrm>
            <a:off x="1406507" y="4683512"/>
            <a:ext cx="1042416" cy="1042416"/>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2635493" y="4683512"/>
            <a:ext cx="5230020" cy="1200329"/>
          </a:xfrm>
          <a:prstGeom prst="rect">
            <a:avLst/>
          </a:prstGeom>
          <a:noFill/>
        </p:spPr>
        <p:txBody>
          <a:bodyPr wrap="square" rtlCol="0">
            <a:spAutoFit/>
          </a:bodyPr>
          <a:lstStyle/>
          <a:p>
            <a:r>
              <a:rPr lang="fr-FR" sz="3600" dirty="0">
                <a:solidFill>
                  <a:srgbClr val="FF0000"/>
                </a:solidFill>
              </a:rPr>
              <a:t>NE PAS REFROIDIR TROP VITE =&gt; RISQUE DE CHOC</a:t>
            </a:r>
          </a:p>
        </p:txBody>
      </p:sp>
    </p:spTree>
    <p:extLst>
      <p:ext uri="{BB962C8B-B14F-4D97-AF65-F5344CB8AC3E}">
        <p14:creationId xmlns:p14="http://schemas.microsoft.com/office/powerpoint/2010/main" val="2553811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a:t>Ne pas couvrir trop chaudement,</a:t>
            </a:r>
          </a:p>
          <a:p>
            <a:r>
              <a:rPr lang="fr-FR" dirty="0"/>
              <a:t>Hydrater,</a:t>
            </a:r>
          </a:p>
          <a:p>
            <a:r>
              <a:rPr lang="fr-FR" dirty="0"/>
              <a:t>Veiller aux apports caloriques,</a:t>
            </a:r>
          </a:p>
          <a:p>
            <a:r>
              <a:rPr lang="fr-FR" dirty="0"/>
              <a:t>Soins d’hygiène fréquents et précautionneux,</a:t>
            </a:r>
          </a:p>
          <a:p>
            <a:r>
              <a:rPr lang="fr-FR" dirty="0"/>
              <a:t>Observer son patient,</a:t>
            </a:r>
          </a:p>
          <a:p>
            <a:r>
              <a:rPr lang="fr-FR" dirty="0"/>
              <a:t>Transmettre au médecin,</a:t>
            </a:r>
          </a:p>
          <a:p>
            <a:r>
              <a:rPr lang="fr-FR" dirty="0"/>
              <a:t>Appliquer les traitements prescrits (paracétamol, ibuprofène, aspirine</a:t>
            </a:r>
            <a:r>
              <a:rPr lang="is-IS" dirty="0"/>
              <a:t>…</a:t>
            </a:r>
            <a:r>
              <a:rPr lang="fr-FR" dirty="0"/>
              <a:t>).</a:t>
            </a:r>
          </a:p>
        </p:txBody>
      </p:sp>
      <p:sp>
        <p:nvSpPr>
          <p:cNvPr id="3" name="Titre 2"/>
          <p:cNvSpPr>
            <a:spLocks noGrp="1"/>
          </p:cNvSpPr>
          <p:nvPr>
            <p:ph type="title"/>
          </p:nvPr>
        </p:nvSpPr>
        <p:spPr/>
        <p:txBody>
          <a:bodyPr/>
          <a:lstStyle/>
          <a:p>
            <a:r>
              <a:rPr lang="fr-FR" dirty="0"/>
              <a:t>SOINS INFIRMIERS</a:t>
            </a:r>
          </a:p>
        </p:txBody>
      </p:sp>
    </p:spTree>
    <p:extLst>
      <p:ext uri="{BB962C8B-B14F-4D97-AF65-F5344CB8AC3E}">
        <p14:creationId xmlns:p14="http://schemas.microsoft.com/office/powerpoint/2010/main" val="810703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r>
              <a:rPr lang="fr-FR" dirty="0"/>
              <a:t>Caractérisée par une température centrale &lt;35°.</a:t>
            </a:r>
          </a:p>
          <a:p>
            <a:pPr marL="0" indent="0">
              <a:buNone/>
            </a:pPr>
            <a:endParaRPr lang="fr-FR" dirty="0"/>
          </a:p>
          <a:p>
            <a:pPr marL="0" indent="0">
              <a:buNone/>
            </a:pPr>
            <a:r>
              <a:rPr lang="fr-FR" dirty="0"/>
              <a:t>2 causes:</a:t>
            </a:r>
          </a:p>
          <a:p>
            <a:pPr>
              <a:buFontTx/>
              <a:buChar char="•"/>
            </a:pPr>
            <a:r>
              <a:rPr lang="fr-FR" dirty="0"/>
              <a:t>Les centres de la thermorégulation fonctionnent mais sont dépassés </a:t>
            </a:r>
            <a:r>
              <a:rPr lang="fr-FR" dirty="0">
                <a:sym typeface="Wingdings"/>
              </a:rPr>
              <a:t> exposition prolongée au froid extérieur</a:t>
            </a:r>
          </a:p>
          <a:p>
            <a:pPr>
              <a:buFontTx/>
              <a:buChar char="•"/>
            </a:pPr>
            <a:r>
              <a:rPr lang="fr-FR" dirty="0">
                <a:sym typeface="Wingdings"/>
              </a:rPr>
              <a:t>Les centres de la thermorégulation ne fonctionnent plus  maladie infectieuse, septicémie, anesthésie, surdosage médicamenteux ou drogues</a:t>
            </a:r>
          </a:p>
        </p:txBody>
      </p:sp>
      <p:sp>
        <p:nvSpPr>
          <p:cNvPr id="3" name="Titre 2"/>
          <p:cNvSpPr>
            <a:spLocks noGrp="1"/>
          </p:cNvSpPr>
          <p:nvPr>
            <p:ph type="title"/>
          </p:nvPr>
        </p:nvSpPr>
        <p:spPr/>
        <p:txBody>
          <a:bodyPr>
            <a:normAutofit fontScale="90000"/>
          </a:bodyPr>
          <a:lstStyle/>
          <a:p>
            <a:r>
              <a:rPr lang="fr-FR"/>
              <a:t>Physiopathologie</a:t>
            </a:r>
            <a:br>
              <a:rPr lang="fr-FR"/>
            </a:br>
            <a:r>
              <a:rPr lang="fr-FR"/>
              <a:t>HYPOTHERMIE</a:t>
            </a:r>
          </a:p>
        </p:txBody>
      </p:sp>
    </p:spTree>
    <p:extLst>
      <p:ext uri="{BB962C8B-B14F-4D97-AF65-F5344CB8AC3E}">
        <p14:creationId xmlns:p14="http://schemas.microsoft.com/office/powerpoint/2010/main" val="3671658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204831" y="1706820"/>
            <a:ext cx="8939169" cy="4419344"/>
          </a:xfrm>
        </p:spPr>
        <p:txBody>
          <a:bodyPr>
            <a:normAutofit/>
          </a:bodyPr>
          <a:lstStyle/>
          <a:p>
            <a:pPr marL="0" indent="0" algn="ctr">
              <a:buNone/>
            </a:pPr>
            <a:endParaRPr lang="fr-FR" sz="5400" b="1" i="1" u="sng" dirty="0">
              <a:solidFill>
                <a:srgbClr val="FF0000"/>
              </a:solidFill>
            </a:endParaRPr>
          </a:p>
          <a:p>
            <a:pPr marL="0" indent="0" algn="ctr">
              <a:buNone/>
            </a:pPr>
            <a:r>
              <a:rPr lang="fr-FR" sz="5400" b="1" i="1" u="sng" dirty="0">
                <a:solidFill>
                  <a:srgbClr val="FF0000"/>
                </a:solidFill>
              </a:rPr>
              <a:t>URGENCE </a:t>
            </a:r>
          </a:p>
          <a:p>
            <a:pPr marL="0" indent="0" algn="ctr">
              <a:buNone/>
            </a:pPr>
            <a:r>
              <a:rPr lang="fr-FR" sz="5400" b="1" i="1" u="sng" dirty="0">
                <a:solidFill>
                  <a:srgbClr val="FF0000"/>
                </a:solidFill>
              </a:rPr>
              <a:t>MEDICALE</a:t>
            </a:r>
          </a:p>
        </p:txBody>
      </p:sp>
    </p:spTree>
    <p:extLst>
      <p:ext uri="{BB962C8B-B14F-4D97-AF65-F5344CB8AC3E}">
        <p14:creationId xmlns:p14="http://schemas.microsoft.com/office/powerpoint/2010/main" val="2411164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218486" y="1693166"/>
            <a:ext cx="8925514" cy="4432998"/>
          </a:xfrm>
        </p:spPr>
        <p:txBody>
          <a:bodyPr>
            <a:normAutofit fontScale="92500" lnSpcReduction="10000"/>
          </a:bodyPr>
          <a:lstStyle/>
          <a:p>
            <a:pPr marL="0" indent="0">
              <a:buNone/>
            </a:pPr>
            <a:r>
              <a:rPr lang="fr-FR" dirty="0"/>
              <a:t>Manifestations (par ordre d’apparition):</a:t>
            </a:r>
          </a:p>
          <a:p>
            <a:pPr marL="0" indent="0">
              <a:buNone/>
            </a:pPr>
            <a:endParaRPr lang="fr-FR" dirty="0"/>
          </a:p>
          <a:p>
            <a:pPr>
              <a:buFontTx/>
              <a:buChar char="-"/>
            </a:pPr>
            <a:r>
              <a:rPr lang="fr-FR" dirty="0"/>
              <a:t>Sensation de froid, fatigue, céphalées</a:t>
            </a:r>
          </a:p>
          <a:p>
            <a:pPr>
              <a:buFontTx/>
              <a:buChar char="-"/>
            </a:pPr>
            <a:r>
              <a:rPr lang="fr-FR" dirty="0"/>
              <a:t>Horripilation (chair de poule)</a:t>
            </a:r>
          </a:p>
          <a:p>
            <a:pPr>
              <a:buFontTx/>
              <a:buChar char="-"/>
            </a:pPr>
            <a:r>
              <a:rPr lang="fr-FR" dirty="0"/>
              <a:t>Frissons</a:t>
            </a:r>
          </a:p>
          <a:p>
            <a:pPr>
              <a:buFontTx/>
              <a:buChar char="-"/>
            </a:pPr>
            <a:r>
              <a:rPr lang="fr-FR" dirty="0"/>
              <a:t>Essoufflement</a:t>
            </a:r>
          </a:p>
          <a:p>
            <a:pPr>
              <a:buFontTx/>
              <a:buChar char="-"/>
            </a:pPr>
            <a:r>
              <a:rPr lang="fr-FR" dirty="0"/>
              <a:t>Cyanose</a:t>
            </a:r>
          </a:p>
          <a:p>
            <a:pPr>
              <a:buFontTx/>
              <a:buChar char="-"/>
            </a:pPr>
            <a:r>
              <a:rPr lang="fr-FR" dirty="0"/>
              <a:t>Augmentation de la diurèse</a:t>
            </a:r>
          </a:p>
          <a:p>
            <a:pPr>
              <a:buFontTx/>
              <a:buChar char="-"/>
            </a:pPr>
            <a:r>
              <a:rPr lang="fr-FR" dirty="0"/>
              <a:t>Crampes</a:t>
            </a:r>
          </a:p>
          <a:p>
            <a:pPr>
              <a:buFontTx/>
              <a:buChar char="-"/>
            </a:pPr>
            <a:r>
              <a:rPr lang="fr-FR" dirty="0"/>
              <a:t>Troubles cérébraux</a:t>
            </a:r>
          </a:p>
          <a:p>
            <a:pPr>
              <a:buFontTx/>
              <a:buChar char="-"/>
            </a:pPr>
            <a:r>
              <a:rPr lang="fr-FR" dirty="0"/>
              <a:t>DC</a:t>
            </a:r>
          </a:p>
        </p:txBody>
      </p:sp>
    </p:spTree>
    <p:extLst>
      <p:ext uri="{BB962C8B-B14F-4D97-AF65-F5344CB8AC3E}">
        <p14:creationId xmlns:p14="http://schemas.microsoft.com/office/powerpoint/2010/main" val="3490883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Conséquences de l’hypothermie</a:t>
            </a:r>
          </a:p>
        </p:txBody>
      </p:sp>
      <p:sp>
        <p:nvSpPr>
          <p:cNvPr id="3" name="Espace réservé du contenu 2"/>
          <p:cNvSpPr>
            <a:spLocks noGrp="1"/>
          </p:cNvSpPr>
          <p:nvPr>
            <p:ph idx="1"/>
          </p:nvPr>
        </p:nvSpPr>
        <p:spPr/>
        <p:txBody>
          <a:bodyPr/>
          <a:lstStyle/>
          <a:p>
            <a:r>
              <a:rPr lang="fr-FR" dirty="0"/>
              <a:t> Majoration des douleurs</a:t>
            </a:r>
          </a:p>
          <a:p>
            <a:endParaRPr lang="fr-FR" dirty="0"/>
          </a:p>
          <a:p>
            <a:r>
              <a:rPr lang="fr-FR" dirty="0"/>
              <a:t>Modification immunitaire </a:t>
            </a:r>
          </a:p>
          <a:p>
            <a:endParaRPr lang="fr-FR" dirty="0"/>
          </a:p>
          <a:p>
            <a:r>
              <a:rPr lang="fr-FR" dirty="0"/>
              <a:t>Altération de la coagulation</a:t>
            </a:r>
          </a:p>
        </p:txBody>
      </p:sp>
    </p:spTree>
    <p:extLst>
      <p:ext uri="{BB962C8B-B14F-4D97-AF65-F5344CB8AC3E}">
        <p14:creationId xmlns:p14="http://schemas.microsoft.com/office/powerpoint/2010/main" val="361118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63865" y="1652202"/>
            <a:ext cx="8980135" cy="4473962"/>
          </a:xfrm>
        </p:spPr>
        <p:txBody>
          <a:bodyPr/>
          <a:lstStyle/>
          <a:p>
            <a:r>
              <a:rPr lang="fr-FR" sz="3200" u="sng" dirty="0"/>
              <a:t>Homéotherme:</a:t>
            </a:r>
          </a:p>
          <a:p>
            <a:endParaRPr lang="fr-FR" dirty="0"/>
          </a:p>
          <a:p>
            <a:pPr marL="0" indent="0">
              <a:buNone/>
            </a:pPr>
            <a:r>
              <a:rPr lang="fr-FR" dirty="0" err="1"/>
              <a:t>T</a:t>
            </a:r>
            <a:r>
              <a:rPr lang="fr-FR" dirty="0"/>
              <a:t>° semblable. </a:t>
            </a:r>
          </a:p>
          <a:p>
            <a:pPr marL="0" indent="0">
              <a:buNone/>
            </a:pPr>
            <a:endParaRPr lang="fr-FR" dirty="0"/>
          </a:p>
          <a:p>
            <a:pPr marL="0" indent="0">
              <a:buNone/>
            </a:pPr>
            <a:r>
              <a:rPr lang="fr-FR" dirty="0" err="1"/>
              <a:t>T</a:t>
            </a:r>
            <a:r>
              <a:rPr lang="fr-FR" dirty="0"/>
              <a:t>° interne varie peu avec celle du milieu extérieur.</a:t>
            </a:r>
          </a:p>
          <a:p>
            <a:pPr marL="0" indent="0">
              <a:buNone/>
            </a:pPr>
            <a:endParaRPr lang="fr-FR" dirty="0"/>
          </a:p>
          <a:p>
            <a:pPr marL="0" indent="0">
              <a:buNone/>
            </a:pPr>
            <a:r>
              <a:rPr lang="fr-FR" dirty="0"/>
              <a:t>Mise en œuvre de systèmes internes de production de chaleur (demande de l’énergie calorifique), fait appel à des mécanismes de régulation</a:t>
            </a:r>
            <a:r>
              <a:rPr lang="is-IS" dirty="0"/>
              <a:t>…</a:t>
            </a:r>
            <a:endParaRPr lang="fr-FR" dirty="0"/>
          </a:p>
          <a:p>
            <a:pPr marL="0" indent="0">
              <a:buNone/>
            </a:pPr>
            <a:endParaRPr lang="fr-FR" dirty="0"/>
          </a:p>
        </p:txBody>
      </p:sp>
    </p:spTree>
    <p:extLst>
      <p:ext uri="{BB962C8B-B14F-4D97-AF65-F5344CB8AC3E}">
        <p14:creationId xmlns:p14="http://schemas.microsoft.com/office/powerpoint/2010/main" val="1762625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FontTx/>
              <a:buChar char="•"/>
            </a:pPr>
            <a:r>
              <a:rPr lang="fr-FR" dirty="0"/>
              <a:t>Hypothermie légère (35° - 32.2°)</a:t>
            </a:r>
          </a:p>
          <a:p>
            <a:pPr>
              <a:buFontTx/>
              <a:buChar char="•"/>
            </a:pPr>
            <a:endParaRPr lang="fr-FR" dirty="0"/>
          </a:p>
          <a:p>
            <a:pPr marL="0" indent="0">
              <a:buNone/>
            </a:pPr>
            <a:r>
              <a:rPr lang="fr-FR" dirty="0"/>
              <a:t>Tremblements, frissons, tachycardie, tachypnée, vasoconstriction.</a:t>
            </a:r>
          </a:p>
          <a:p>
            <a:pPr marL="0" indent="0">
              <a:buNone/>
            </a:pPr>
            <a:r>
              <a:rPr lang="fr-FR" dirty="0"/>
              <a:t>Apathie, ataxie, baisse de la capacité de jugement</a:t>
            </a:r>
          </a:p>
          <a:p>
            <a:pPr marL="0" indent="0">
              <a:buNone/>
            </a:pPr>
            <a:r>
              <a:rPr lang="fr-FR" dirty="0"/>
              <a:t>Déshabillage paradoxal</a:t>
            </a:r>
          </a:p>
          <a:p>
            <a:pPr>
              <a:buFontTx/>
              <a:buChar char="•"/>
            </a:pPr>
            <a:endParaRPr lang="fr-FR" dirty="0"/>
          </a:p>
        </p:txBody>
      </p:sp>
      <p:sp>
        <p:nvSpPr>
          <p:cNvPr id="3" name="Titre 2"/>
          <p:cNvSpPr>
            <a:spLocks noGrp="1"/>
          </p:cNvSpPr>
          <p:nvPr>
            <p:ph type="title"/>
          </p:nvPr>
        </p:nvSpPr>
        <p:spPr/>
        <p:txBody>
          <a:bodyPr/>
          <a:lstStyle/>
          <a:p>
            <a:r>
              <a:rPr lang="fr-FR" dirty="0"/>
              <a:t>Classification de l’hypothermie</a:t>
            </a:r>
          </a:p>
        </p:txBody>
      </p:sp>
    </p:spTree>
    <p:extLst>
      <p:ext uri="{BB962C8B-B14F-4D97-AF65-F5344CB8AC3E}">
        <p14:creationId xmlns:p14="http://schemas.microsoft.com/office/powerpoint/2010/main" val="1310027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63865" y="1665856"/>
            <a:ext cx="8980135" cy="4460307"/>
          </a:xfrm>
        </p:spPr>
        <p:txBody>
          <a:bodyPr>
            <a:normAutofit/>
          </a:bodyPr>
          <a:lstStyle/>
          <a:p>
            <a:pPr>
              <a:buFontTx/>
              <a:buChar char="•"/>
            </a:pPr>
            <a:r>
              <a:rPr lang="fr-FR" dirty="0"/>
              <a:t>Hypothermie modérée (32.2° - 28°)</a:t>
            </a:r>
          </a:p>
          <a:p>
            <a:pPr>
              <a:buFontTx/>
              <a:buChar char="•"/>
            </a:pPr>
            <a:endParaRPr lang="fr-FR" dirty="0"/>
          </a:p>
          <a:p>
            <a:pPr marL="0" indent="0">
              <a:buNone/>
            </a:pPr>
            <a:r>
              <a:rPr lang="fr-FR" dirty="0"/>
              <a:t>Troubles de la conscience, </a:t>
            </a:r>
            <a:r>
              <a:rPr lang="fr-FR" dirty="0" err="1"/>
              <a:t>bradypnée</a:t>
            </a:r>
            <a:r>
              <a:rPr lang="fr-FR" dirty="0"/>
              <a:t>, bradycardie, arythmies.</a:t>
            </a:r>
          </a:p>
          <a:p>
            <a:pPr marL="0" indent="0">
              <a:buNone/>
            </a:pPr>
            <a:r>
              <a:rPr lang="fr-FR" dirty="0" err="1"/>
              <a:t>Hyporéflexe</a:t>
            </a:r>
            <a:r>
              <a:rPr lang="fr-FR" dirty="0"/>
              <a:t>, mydriase</a:t>
            </a:r>
          </a:p>
          <a:p>
            <a:pPr marL="0" indent="0">
              <a:buNone/>
            </a:pPr>
            <a:r>
              <a:rPr lang="fr-FR" dirty="0"/>
              <a:t>Arrêt des frissons</a:t>
            </a:r>
          </a:p>
          <a:p>
            <a:pPr marL="0" indent="0">
              <a:buNone/>
            </a:pPr>
            <a:r>
              <a:rPr lang="fr-FR" dirty="0"/>
              <a:t>Marqueur ECG (onde J de OSBORN)</a:t>
            </a:r>
          </a:p>
          <a:p>
            <a:pPr marL="0" indent="0">
              <a:buNone/>
            </a:pPr>
            <a:endParaRPr lang="fr-FR" dirty="0"/>
          </a:p>
          <a:p>
            <a:endParaRPr lang="fr-FR" dirty="0"/>
          </a:p>
        </p:txBody>
      </p:sp>
      <p:pic>
        <p:nvPicPr>
          <p:cNvPr id="3" name="Image 2"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825" y="4229787"/>
            <a:ext cx="2953320" cy="2183873"/>
          </a:xfrm>
          <a:prstGeom prst="rect">
            <a:avLst/>
          </a:prstGeom>
        </p:spPr>
      </p:pic>
    </p:spTree>
    <p:extLst>
      <p:ext uri="{BB962C8B-B14F-4D97-AF65-F5344CB8AC3E}">
        <p14:creationId xmlns:p14="http://schemas.microsoft.com/office/powerpoint/2010/main" val="276505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36554" y="1679510"/>
            <a:ext cx="9007446" cy="4446653"/>
          </a:xfrm>
        </p:spPr>
        <p:txBody>
          <a:bodyPr/>
          <a:lstStyle/>
          <a:p>
            <a:pPr>
              <a:buFontTx/>
              <a:buChar char="•"/>
            </a:pPr>
            <a:r>
              <a:rPr lang="fr-FR" dirty="0"/>
              <a:t>Hypothermie sévère (&lt; 28°)</a:t>
            </a:r>
          </a:p>
          <a:p>
            <a:pPr marL="0" indent="0">
              <a:buNone/>
            </a:pPr>
            <a:r>
              <a:rPr lang="fr-FR" dirty="0"/>
              <a:t> </a:t>
            </a:r>
          </a:p>
          <a:p>
            <a:pPr marL="0" indent="0">
              <a:buNone/>
            </a:pPr>
            <a:r>
              <a:rPr lang="fr-FR" dirty="0"/>
              <a:t>Coma, apnée, asystolie</a:t>
            </a:r>
          </a:p>
          <a:p>
            <a:pPr marL="0" indent="0">
              <a:buNone/>
            </a:pPr>
            <a:r>
              <a:rPr lang="fr-FR" dirty="0"/>
              <a:t>TV et/ou FV</a:t>
            </a:r>
          </a:p>
          <a:p>
            <a:pPr marL="0" indent="0">
              <a:buNone/>
            </a:pPr>
            <a:r>
              <a:rPr lang="fr-FR" dirty="0"/>
              <a:t>Mydriase </a:t>
            </a:r>
            <a:r>
              <a:rPr lang="fr-FR" dirty="0" err="1"/>
              <a:t>aréactive</a:t>
            </a:r>
            <a:endParaRPr lang="fr-FR" dirty="0"/>
          </a:p>
          <a:p>
            <a:pPr marL="0" indent="0">
              <a:buNone/>
            </a:pPr>
            <a:r>
              <a:rPr lang="fr-FR" dirty="0"/>
              <a:t>Oligurie</a:t>
            </a:r>
          </a:p>
          <a:p>
            <a:pPr marL="0" indent="0">
              <a:buNone/>
            </a:pPr>
            <a:r>
              <a:rPr lang="fr-FR" dirty="0"/>
              <a:t>Œdème pulmonaire</a:t>
            </a:r>
          </a:p>
          <a:p>
            <a:pPr marL="0" indent="0">
              <a:buNone/>
            </a:pPr>
            <a:endParaRPr lang="fr-FR" dirty="0"/>
          </a:p>
        </p:txBody>
      </p:sp>
    </p:spTree>
    <p:extLst>
      <p:ext uri="{BB962C8B-B14F-4D97-AF65-F5344CB8AC3E}">
        <p14:creationId xmlns:p14="http://schemas.microsoft.com/office/powerpoint/2010/main" val="2620334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Prise en charge</a:t>
            </a:r>
          </a:p>
        </p:txBody>
      </p:sp>
      <p:sp>
        <p:nvSpPr>
          <p:cNvPr id="3" name="Espace réservé du contenu 2"/>
          <p:cNvSpPr>
            <a:spLocks noGrp="1"/>
          </p:cNvSpPr>
          <p:nvPr>
            <p:ph idx="1"/>
          </p:nvPr>
        </p:nvSpPr>
        <p:spPr/>
        <p:txBody>
          <a:bodyPr>
            <a:normAutofit fontScale="77500" lnSpcReduction="20000"/>
          </a:bodyPr>
          <a:lstStyle/>
          <a:p>
            <a:r>
              <a:rPr lang="fr-FR" dirty="0"/>
              <a:t>Mesurer la température (différents sites)</a:t>
            </a:r>
          </a:p>
          <a:p>
            <a:r>
              <a:rPr lang="fr-FR" dirty="0"/>
              <a:t>LVAS et oxygénothérapie</a:t>
            </a:r>
          </a:p>
          <a:p>
            <a:r>
              <a:rPr lang="fr-FR" dirty="0"/>
              <a:t>Pose de 2 VVP</a:t>
            </a:r>
          </a:p>
          <a:p>
            <a:r>
              <a:rPr lang="fr-FR" dirty="0"/>
              <a:t>Mesure de la glycémie</a:t>
            </a:r>
          </a:p>
          <a:p>
            <a:r>
              <a:rPr lang="fr-FR" dirty="0"/>
              <a:t>Remplissage vasculaire</a:t>
            </a:r>
          </a:p>
          <a:p>
            <a:r>
              <a:rPr lang="fr-FR" dirty="0"/>
              <a:t>Réchauffement de plusieurs sources (solutés chauds, couverture chauffante, dialyse péritonéale, CEC) </a:t>
            </a:r>
          </a:p>
          <a:p>
            <a:endParaRPr lang="fr-FR" dirty="0"/>
          </a:p>
          <a:p>
            <a:pPr marL="0" indent="0">
              <a:buNone/>
            </a:pPr>
            <a:r>
              <a:rPr lang="fr-FR" dirty="0"/>
              <a:t>Si pas d’activité cardiaque efficace</a:t>
            </a:r>
          </a:p>
          <a:p>
            <a:pPr marL="0" indent="0">
              <a:buNone/>
            </a:pPr>
            <a:endParaRPr lang="fr-FR" dirty="0"/>
          </a:p>
          <a:p>
            <a:r>
              <a:rPr lang="fr-FR" dirty="0"/>
              <a:t>Intubation </a:t>
            </a:r>
            <a:r>
              <a:rPr lang="fr-FR" dirty="0" err="1"/>
              <a:t>oro-trachéale</a:t>
            </a:r>
            <a:endParaRPr lang="fr-FR" dirty="0"/>
          </a:p>
          <a:p>
            <a:r>
              <a:rPr lang="fr-FR" dirty="0"/>
              <a:t>Pose de sonde </a:t>
            </a:r>
            <a:r>
              <a:rPr lang="fr-FR" dirty="0" err="1"/>
              <a:t>naso</a:t>
            </a:r>
            <a:r>
              <a:rPr lang="fr-FR" dirty="0"/>
              <a:t> gastrique et sonde urinaire </a:t>
            </a:r>
          </a:p>
          <a:p>
            <a:endParaRPr lang="fr-FR" dirty="0"/>
          </a:p>
          <a:p>
            <a:endParaRPr lang="fr-FR" dirty="0"/>
          </a:p>
        </p:txBody>
      </p:sp>
    </p:spTree>
    <p:extLst>
      <p:ext uri="{BB962C8B-B14F-4D97-AF65-F5344CB8AC3E}">
        <p14:creationId xmlns:p14="http://schemas.microsoft.com/office/powerpoint/2010/main" val="4072506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22304" r="-22304"/>
          <a:stretch>
            <a:fillRect/>
          </a:stretch>
        </p:blipFill>
        <p:spPr bwMode="auto">
          <a:xfrm>
            <a:off x="-1966379" y="150200"/>
            <a:ext cx="13081878" cy="597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582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uton d'action : Informations 3">
            <a:hlinkClick r:id="" action="ppaction://noaction" highlightClick="1"/>
          </p:cNvPr>
          <p:cNvSpPr/>
          <p:nvPr/>
        </p:nvSpPr>
        <p:spPr>
          <a:xfrm>
            <a:off x="2512594" y="3604802"/>
            <a:ext cx="1042416" cy="1042416"/>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3555010" y="3604802"/>
            <a:ext cx="4092016" cy="954107"/>
          </a:xfrm>
          <a:prstGeom prst="rect">
            <a:avLst/>
          </a:prstGeom>
          <a:noFill/>
        </p:spPr>
        <p:txBody>
          <a:bodyPr wrap="square" rtlCol="0">
            <a:spAutoFit/>
          </a:bodyPr>
          <a:lstStyle/>
          <a:p>
            <a:pPr algn="ctr"/>
            <a:r>
              <a:rPr lang="fr-FR" sz="2800" dirty="0">
                <a:solidFill>
                  <a:srgbClr val="FF0000"/>
                </a:solidFill>
              </a:rPr>
              <a:t>NE PAS RECHAUFFER TROP VITE </a:t>
            </a:r>
          </a:p>
        </p:txBody>
      </p:sp>
      <p:sp>
        <p:nvSpPr>
          <p:cNvPr id="6" name="ZoneTexte 5"/>
          <p:cNvSpPr txBox="1"/>
          <p:nvPr/>
        </p:nvSpPr>
        <p:spPr>
          <a:xfrm>
            <a:off x="1147054" y="6089931"/>
            <a:ext cx="6499972" cy="369332"/>
          </a:xfrm>
          <a:prstGeom prst="rect">
            <a:avLst/>
          </a:prstGeom>
          <a:noFill/>
        </p:spPr>
        <p:txBody>
          <a:bodyPr wrap="square" rtlCol="0">
            <a:spAutoFit/>
          </a:bodyPr>
          <a:lstStyle/>
          <a:p>
            <a:r>
              <a:rPr lang="fr-FR" dirty="0"/>
              <a:t>Réchauffe 1°/h</a:t>
            </a:r>
          </a:p>
        </p:txBody>
      </p:sp>
    </p:spTree>
    <p:extLst>
      <p:ext uri="{BB962C8B-B14F-4D97-AF65-F5344CB8AC3E}">
        <p14:creationId xmlns:p14="http://schemas.microsoft.com/office/powerpoint/2010/main" val="3005226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ACR chez l’</a:t>
            </a:r>
            <a:r>
              <a:rPr lang="fr-FR" dirty="0" err="1"/>
              <a:t>hypotherme</a:t>
            </a:r>
            <a:endParaRPr lang="fr-FR" dirty="0"/>
          </a:p>
        </p:txBody>
      </p:sp>
      <p:sp>
        <p:nvSpPr>
          <p:cNvPr id="3" name="Espace réservé du contenu 2"/>
          <p:cNvSpPr>
            <a:spLocks noGrp="1"/>
          </p:cNvSpPr>
          <p:nvPr>
            <p:ph idx="1"/>
          </p:nvPr>
        </p:nvSpPr>
        <p:spPr/>
        <p:txBody>
          <a:bodyPr/>
          <a:lstStyle/>
          <a:p>
            <a:pPr>
              <a:buFont typeface="Wingdings" charset="0"/>
              <a:buChar char="à"/>
            </a:pPr>
            <a:r>
              <a:rPr lang="fr-FR" dirty="0">
                <a:sym typeface="Wingdings"/>
              </a:rPr>
              <a:t> Réanimation longue</a:t>
            </a:r>
          </a:p>
          <a:p>
            <a:pPr>
              <a:buFont typeface="Wingdings" charset="0"/>
              <a:buChar char="à"/>
            </a:pPr>
            <a:endParaRPr lang="fr-FR" dirty="0">
              <a:sym typeface="Wingdings"/>
            </a:endParaRPr>
          </a:p>
          <a:p>
            <a:pPr>
              <a:buFont typeface="Wingdings" charset="0"/>
              <a:buChar char="à"/>
            </a:pPr>
            <a:r>
              <a:rPr lang="fr-FR" dirty="0">
                <a:sym typeface="Wingdings"/>
              </a:rPr>
              <a:t> Choc inefficace si </a:t>
            </a:r>
            <a:r>
              <a:rPr lang="fr-FR" dirty="0" err="1">
                <a:sym typeface="Wingdings"/>
              </a:rPr>
              <a:t>T</a:t>
            </a:r>
            <a:r>
              <a:rPr lang="fr-FR" dirty="0">
                <a:sym typeface="Wingdings"/>
              </a:rPr>
              <a:t>° &lt; 30° (1 seul essai si TV ou FV)</a:t>
            </a:r>
          </a:p>
          <a:p>
            <a:pPr>
              <a:buFont typeface="Wingdings" charset="0"/>
              <a:buChar char="à"/>
            </a:pPr>
            <a:endParaRPr lang="fr-FR" dirty="0">
              <a:sym typeface="Wingdings"/>
            </a:endParaRPr>
          </a:p>
          <a:p>
            <a:pPr>
              <a:buFont typeface="Wingdings" charset="0"/>
              <a:buChar char="à"/>
            </a:pPr>
            <a:r>
              <a:rPr lang="fr-FR" dirty="0">
                <a:sym typeface="Wingdings"/>
              </a:rPr>
              <a:t> Pas d’adrénaline &lt;30° </a:t>
            </a:r>
          </a:p>
          <a:p>
            <a:pPr>
              <a:buFont typeface="Wingdings" charset="0"/>
              <a:buChar char="à"/>
            </a:pPr>
            <a:endParaRPr lang="fr-FR" dirty="0">
              <a:sym typeface="Wingdings"/>
            </a:endParaRPr>
          </a:p>
          <a:p>
            <a:pPr>
              <a:buFont typeface="Wingdings" charset="0"/>
              <a:buChar char="à"/>
            </a:pPr>
            <a:r>
              <a:rPr lang="fr-FR" dirty="0">
                <a:sym typeface="Wingdings"/>
              </a:rPr>
              <a:t> Si </a:t>
            </a:r>
            <a:r>
              <a:rPr lang="fr-FR" dirty="0" err="1">
                <a:sym typeface="Wingdings"/>
              </a:rPr>
              <a:t>kalémie</a:t>
            </a:r>
            <a:r>
              <a:rPr lang="fr-FR" dirty="0">
                <a:sym typeface="Wingdings"/>
              </a:rPr>
              <a:t> &gt;10mmEq STOP réa</a:t>
            </a:r>
            <a:endParaRPr lang="fr-FR" dirty="0"/>
          </a:p>
        </p:txBody>
      </p:sp>
    </p:spTree>
    <p:extLst>
      <p:ext uri="{BB962C8B-B14F-4D97-AF65-F5344CB8AC3E}">
        <p14:creationId xmlns:p14="http://schemas.microsoft.com/office/powerpoint/2010/main" val="1967050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RÔLE PROPRE INFIRMIER</a:t>
            </a:r>
          </a:p>
          <a:p>
            <a:endParaRPr lang="fr-FR" dirty="0"/>
          </a:p>
          <a:p>
            <a:r>
              <a:rPr lang="fr-FR" dirty="0"/>
              <a:t>TRACABILITE</a:t>
            </a:r>
          </a:p>
          <a:p>
            <a:endParaRPr lang="fr-FR" dirty="0"/>
          </a:p>
          <a:p>
            <a:r>
              <a:rPr lang="fr-FR" dirty="0"/>
              <a:t>CONTRÔLES FREQUENTS </a:t>
            </a:r>
          </a:p>
        </p:txBody>
      </p:sp>
      <p:sp>
        <p:nvSpPr>
          <p:cNvPr id="3" name="Titre 2"/>
          <p:cNvSpPr>
            <a:spLocks noGrp="1"/>
          </p:cNvSpPr>
          <p:nvPr>
            <p:ph type="title"/>
          </p:nvPr>
        </p:nvSpPr>
        <p:spPr/>
        <p:txBody>
          <a:bodyPr/>
          <a:lstStyle/>
          <a:p>
            <a:r>
              <a:rPr lang="fr-FR" dirty="0"/>
              <a:t>CONCLUSION</a:t>
            </a:r>
          </a:p>
        </p:txBody>
      </p:sp>
    </p:spTree>
    <p:extLst>
      <p:ext uri="{BB962C8B-B14F-4D97-AF65-F5344CB8AC3E}">
        <p14:creationId xmlns:p14="http://schemas.microsoft.com/office/powerpoint/2010/main" val="186130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4831" y="1665856"/>
            <a:ext cx="8939169" cy="4460307"/>
          </a:xfrm>
        </p:spPr>
        <p:txBody>
          <a:bodyPr>
            <a:normAutofit fontScale="92500" lnSpcReduction="10000"/>
          </a:bodyPr>
          <a:lstStyle/>
          <a:p>
            <a:r>
              <a:rPr lang="fr-FR" sz="3200" u="sng" dirty="0"/>
              <a:t>Poïkilotherme:</a:t>
            </a:r>
          </a:p>
          <a:p>
            <a:endParaRPr lang="fr-FR" dirty="0"/>
          </a:p>
          <a:p>
            <a:pPr marL="0" indent="0">
              <a:buNone/>
            </a:pPr>
            <a:r>
              <a:rPr lang="fr-FR" dirty="0" err="1"/>
              <a:t>T</a:t>
            </a:r>
            <a:r>
              <a:rPr lang="fr-FR" dirty="0"/>
              <a:t>° changeante.</a:t>
            </a:r>
          </a:p>
          <a:p>
            <a:pPr marL="0" indent="0">
              <a:buNone/>
            </a:pPr>
            <a:endParaRPr lang="fr-FR" dirty="0"/>
          </a:p>
          <a:p>
            <a:pPr marL="0" indent="0">
              <a:buNone/>
            </a:pPr>
            <a:r>
              <a:rPr lang="fr-FR" dirty="0" err="1"/>
              <a:t>T</a:t>
            </a:r>
            <a:r>
              <a:rPr lang="fr-FR" dirty="0"/>
              <a:t>° interne varie avec la </a:t>
            </a:r>
            <a:r>
              <a:rPr lang="fr-FR" dirty="0" err="1"/>
              <a:t>T</a:t>
            </a:r>
            <a:r>
              <a:rPr lang="fr-FR" dirty="0"/>
              <a:t>° extérieure.</a:t>
            </a:r>
          </a:p>
          <a:p>
            <a:pPr marL="0" indent="0">
              <a:buNone/>
            </a:pPr>
            <a:endParaRPr lang="fr-FR" dirty="0"/>
          </a:p>
          <a:p>
            <a:pPr marL="0" indent="0">
              <a:buNone/>
            </a:pPr>
            <a:r>
              <a:rPr lang="fr-FR" dirty="0"/>
              <a:t>Si baisse </a:t>
            </a:r>
            <a:r>
              <a:rPr lang="fr-FR" dirty="0">
                <a:sym typeface="Wingdings"/>
              </a:rPr>
              <a:t> engourdissement.</a:t>
            </a:r>
          </a:p>
          <a:p>
            <a:pPr marL="0" indent="0">
              <a:buNone/>
            </a:pPr>
            <a:endParaRPr lang="fr-FR" dirty="0">
              <a:sym typeface="Wingdings"/>
            </a:endParaRPr>
          </a:p>
          <a:p>
            <a:pPr marL="0" indent="0">
              <a:buNone/>
            </a:pPr>
            <a:r>
              <a:rPr lang="fr-FR" dirty="0">
                <a:sym typeface="Wingdings"/>
              </a:rPr>
              <a:t>Pas de régulation interne mais adaptation du comportement.</a:t>
            </a:r>
          </a:p>
          <a:p>
            <a:pPr marL="0" indent="0">
              <a:buNone/>
            </a:pPr>
            <a:endParaRPr lang="fr-FR" dirty="0">
              <a:sym typeface="Wingdings"/>
            </a:endParaRPr>
          </a:p>
          <a:p>
            <a:pPr marL="0" indent="0">
              <a:buNone/>
            </a:pPr>
            <a:r>
              <a:rPr lang="fr-FR" dirty="0">
                <a:sym typeface="Wingdings"/>
              </a:rPr>
              <a:t>Métabolisme faible.</a:t>
            </a:r>
            <a:endParaRPr lang="fr-FR" dirty="0"/>
          </a:p>
        </p:txBody>
      </p:sp>
    </p:spTree>
    <p:extLst>
      <p:ext uri="{BB962C8B-B14F-4D97-AF65-F5344CB8AC3E}">
        <p14:creationId xmlns:p14="http://schemas.microsoft.com/office/powerpoint/2010/main" val="359384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a:t>T</a:t>
            </a:r>
            <a:r>
              <a:rPr lang="fr-FR" dirty="0"/>
              <a:t>° moyenne est de 36.8</a:t>
            </a:r>
          </a:p>
          <a:p>
            <a:r>
              <a:rPr lang="fr-FR" dirty="0"/>
              <a:t>Se maintient dans un intervalle étroit entre 36° et 37°</a:t>
            </a:r>
          </a:p>
          <a:p>
            <a:r>
              <a:rPr lang="fr-FR" dirty="0"/>
              <a:t>La température varie dans la journée, cette variation peut aller jusqu’à 1°</a:t>
            </a:r>
          </a:p>
          <a:p>
            <a:r>
              <a:rPr lang="fr-FR" dirty="0"/>
              <a:t>Elle est la plus élevée en début de soirée, la plus basse le matin au lever</a:t>
            </a:r>
          </a:p>
          <a:p>
            <a:r>
              <a:rPr lang="fr-FR" dirty="0"/>
              <a:t>Elle a une action déterminante sur l’activité enzymatique et hormonale.</a:t>
            </a:r>
          </a:p>
        </p:txBody>
      </p:sp>
      <p:sp>
        <p:nvSpPr>
          <p:cNvPr id="3" name="Titre 2"/>
          <p:cNvSpPr>
            <a:spLocks noGrp="1"/>
          </p:cNvSpPr>
          <p:nvPr>
            <p:ph type="title"/>
          </p:nvPr>
        </p:nvSpPr>
        <p:spPr/>
        <p:txBody>
          <a:bodyPr>
            <a:normAutofit fontScale="90000"/>
          </a:bodyPr>
          <a:lstStyle/>
          <a:p>
            <a:r>
              <a:rPr lang="fr-FR" dirty="0"/>
              <a:t>QUELQUES NOTIONS SUR LA TEMPERATURE CORPORELLE</a:t>
            </a:r>
          </a:p>
        </p:txBody>
      </p:sp>
    </p:spTree>
    <p:extLst>
      <p:ext uri="{BB962C8B-B14F-4D97-AF65-F5344CB8AC3E}">
        <p14:creationId xmlns:p14="http://schemas.microsoft.com/office/powerpoint/2010/main" val="28871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 name="Picture 4" descr="http://upload.wikimedia.org/wikipedia/commons/d/d8/Biological_clock_humanNycth%C3%A9m%C3%A9ralFrenchVersion.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3829" r="3829"/>
          <a:stretch>
            <a:fillRect/>
          </a:stretch>
        </p:blipFill>
        <p:spPr bwMode="auto">
          <a:xfrm>
            <a:off x="169863" y="177800"/>
            <a:ext cx="8847137" cy="5948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98684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scilloscop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Oscilloscope.thmx</Template>
  <TotalTime>960</TotalTime>
  <Words>2265</Words>
  <Application>Microsoft Office PowerPoint</Application>
  <PresentationFormat>Affichage à l'écran (4:3)</PresentationFormat>
  <Paragraphs>416</Paragraphs>
  <Slides>67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67</vt:i4>
      </vt:variant>
    </vt:vector>
  </HeadingPairs>
  <TitlesOfParts>
    <vt:vector size="74" baseType="lpstr">
      <vt:lpstr>Arial</vt:lpstr>
      <vt:lpstr>Calibri</vt:lpstr>
      <vt:lpstr>Candara</vt:lpstr>
      <vt:lpstr>Mangal</vt:lpstr>
      <vt:lpstr>Symbol</vt:lpstr>
      <vt:lpstr>Wingdings</vt:lpstr>
      <vt:lpstr>Oscilloscope</vt:lpstr>
      <vt:lpstr>LA THERMOREGULATION</vt:lpstr>
      <vt:lpstr>PLAN </vt:lpstr>
      <vt:lpstr>INTRODUCTION</vt:lpstr>
      <vt:lpstr>Présentation PowerPoint</vt:lpstr>
      <vt:lpstr>DEFINITION GENERALE</vt:lpstr>
      <vt:lpstr>Présentation PowerPoint</vt:lpstr>
      <vt:lpstr>Présentation PowerPoint</vt:lpstr>
      <vt:lpstr>QUELQUES NOTIONS SUR LA TEMPERATURE CORPORELLE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THERMOREGULATION</vt:lpstr>
      <vt:lpstr>Présentation PowerPoint</vt:lpstr>
      <vt:lpstr>Présentation PowerPoint</vt:lpstr>
      <vt:lpstr>ANATOMIE/PHYSIOLOGIE DE LA THERMOREGULATION</vt:lpstr>
      <vt:lpstr>Présentation PowerPoint</vt:lpstr>
      <vt:lpstr>Présentation PowerPoint</vt:lpstr>
      <vt:lpstr>Présentation PowerPoint</vt:lpstr>
      <vt:lpstr>Présentation PowerPoint</vt:lpstr>
      <vt:lpstr>La thermolyse</vt:lpstr>
      <vt:lpstr>Mécanismes de thermolyse</vt:lpstr>
      <vt:lpstr>Présentation PowerPoint</vt:lpstr>
      <vt:lpstr>Présentation PowerPoint</vt:lpstr>
      <vt:lpstr>Présentation PowerPoint</vt:lpstr>
      <vt:lpstr>Présentation PowerPoint</vt:lpstr>
      <vt:lpstr>Physiologie de la thermolyse</vt:lpstr>
      <vt:lpstr>Présentation PowerPoint</vt:lpstr>
      <vt:lpstr>La thermogénèse</vt:lpstr>
      <vt:lpstr>Physiologie de la thermogénèse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Physiopathologie HYPERTHERMIE</vt:lpstr>
      <vt:lpstr>Présentation PowerPoint</vt:lpstr>
      <vt:lpstr>Présentation PowerPoint</vt:lpstr>
      <vt:lpstr>Présentation PowerPoint</vt:lpstr>
      <vt:lpstr>Présentation PowerPoint</vt:lpstr>
      <vt:lpstr>Présentation PowerPoint</vt:lpstr>
      <vt:lpstr>Présentation PowerPoint</vt:lpstr>
      <vt:lpstr>EPUISEMENT A LA CHALEUR</vt:lpstr>
      <vt:lpstr>COUP DE CHALEUR D’EXERCICE</vt:lpstr>
      <vt:lpstr>SYNDROME MALIN DES NEUROLEPTIQUES</vt:lpstr>
      <vt:lpstr>SURVEILLANCE INFIRMIERE </vt:lpstr>
      <vt:lpstr>CONDUITE A TENIR</vt:lpstr>
      <vt:lpstr>SOINS INFIRMIERS</vt:lpstr>
      <vt:lpstr>Physiopathologie HYPOTHERMIE</vt:lpstr>
      <vt:lpstr>Présentation PowerPoint</vt:lpstr>
      <vt:lpstr>Présentation PowerPoint</vt:lpstr>
      <vt:lpstr>Conséquences de l’hypothermie</vt:lpstr>
      <vt:lpstr>Classification de l’hypothermie</vt:lpstr>
      <vt:lpstr>Présentation PowerPoint</vt:lpstr>
      <vt:lpstr>Présentation PowerPoint</vt:lpstr>
      <vt:lpstr>Prise en charge</vt:lpstr>
      <vt:lpstr>Présentation PowerPoint</vt:lpstr>
      <vt:lpstr>Présentation PowerPoint</vt:lpstr>
      <vt:lpstr>ACR chez l’hypotherme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THERMOREGULATION</dc:title>
  <dc:creator>MARTIN NATHALIE</dc:creator>
  <cp:lastModifiedBy>SCHAEFFER Marie-Aurélie</cp:lastModifiedBy>
  <cp:revision>59</cp:revision>
  <dcterms:created xsi:type="dcterms:W3CDTF">2018-01-13T10:52:11Z</dcterms:created>
  <dcterms:modified xsi:type="dcterms:W3CDTF">2024-02-16T07:52:24Z</dcterms:modified>
</cp:coreProperties>
</file>