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2" r:id="rId3"/>
    <p:sldId id="257" r:id="rId4"/>
    <p:sldId id="262" r:id="rId5"/>
    <p:sldId id="259" r:id="rId6"/>
    <p:sldId id="260" r:id="rId7"/>
    <p:sldId id="263" r:id="rId8"/>
    <p:sldId id="264" r:id="rId9"/>
    <p:sldId id="265" r:id="rId10"/>
    <p:sldId id="266" r:id="rId11"/>
    <p:sldId id="267" r:id="rId12"/>
    <p:sldId id="269" r:id="rId13"/>
    <p:sldId id="270" r:id="rId14"/>
    <p:sldId id="271" r:id="rId15"/>
    <p:sldId id="273" r:id="rId16"/>
    <p:sldId id="258" r:id="rId17"/>
    <p:sldId id="274" r:id="rId18"/>
    <p:sldId id="275" r:id="rId19"/>
    <p:sldId id="279" r:id="rId20"/>
    <p:sldId id="277" r:id="rId21"/>
    <p:sldId id="278" r:id="rId22"/>
    <p:sldId id="280" r:id="rId23"/>
    <p:sldId id="282" r:id="rId24"/>
    <p:sldId id="283" r:id="rId25"/>
    <p:sldId id="284" r:id="rId26"/>
    <p:sldId id="285" r:id="rId27"/>
    <p:sldId id="286" r:id="rId28"/>
    <p:sldId id="298" r:id="rId29"/>
    <p:sldId id="289" r:id="rId30"/>
    <p:sldId id="297" r:id="rId31"/>
    <p:sldId id="288" r:id="rId32"/>
    <p:sldId id="294" r:id="rId33"/>
    <p:sldId id="295" r:id="rId34"/>
    <p:sldId id="290" r:id="rId35"/>
    <p:sldId id="291" r:id="rId36"/>
    <p:sldId id="296" r:id="rId37"/>
    <p:sldId id="292" r:id="rId38"/>
    <p:sldId id="293" r:id="rId39"/>
    <p:sldId id="287" r:id="rId4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4173F2-5740-4E08-8704-54366CE818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80653" y="1166219"/>
            <a:ext cx="8915399" cy="2262781"/>
          </a:xfrm>
        </p:spPr>
        <p:txBody>
          <a:bodyPr/>
          <a:lstStyle/>
          <a:p>
            <a:r>
              <a:rPr lang="fr-FR" b="1" dirty="0"/>
              <a:t>L’appareil reproducteur de la femme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6D09651-CDDD-4E36-822C-7213F3CB20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60344" y="5333971"/>
            <a:ext cx="8915399" cy="1126283"/>
          </a:xfrm>
        </p:spPr>
        <p:txBody>
          <a:bodyPr>
            <a:normAutofit lnSpcReduction="10000"/>
          </a:bodyPr>
          <a:lstStyle/>
          <a:p>
            <a:r>
              <a:rPr lang="fr-FR" dirty="0"/>
              <a:t>U.E 2.2 S.1 Cycles de la vie et grandes fonction</a:t>
            </a:r>
          </a:p>
          <a:p>
            <a:r>
              <a:rPr lang="fr-FR" dirty="0"/>
              <a:t>Promotion 2023/2026</a:t>
            </a:r>
          </a:p>
          <a:p>
            <a:r>
              <a:rPr lang="fr-FR" dirty="0"/>
              <a:t>SCHAEFFER Aurélie</a:t>
            </a:r>
          </a:p>
        </p:txBody>
      </p:sp>
    </p:spTree>
    <p:extLst>
      <p:ext uri="{BB962C8B-B14F-4D97-AF65-F5344CB8AC3E}">
        <p14:creationId xmlns:p14="http://schemas.microsoft.com/office/powerpoint/2010/main" val="38454911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5ED194B-BF66-42C8-84F5-5AAFFA9026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3110" y="1154430"/>
            <a:ext cx="9481502" cy="4756792"/>
          </a:xfrm>
        </p:spPr>
        <p:txBody>
          <a:bodyPr>
            <a:normAutofit/>
          </a:bodyPr>
          <a:lstStyle/>
          <a:p>
            <a:r>
              <a:rPr lang="fr-FR" sz="3200" b="1" dirty="0"/>
              <a:t>Le vagin</a:t>
            </a:r>
          </a:p>
          <a:p>
            <a:pPr marL="0" indent="0">
              <a:buNone/>
            </a:pPr>
            <a:endParaRPr lang="fr-FR" sz="2400" b="1" dirty="0"/>
          </a:p>
          <a:p>
            <a:pPr marL="0" indent="0">
              <a:buNone/>
            </a:pPr>
            <a:endParaRPr lang="fr-FR" sz="2400" b="1" dirty="0"/>
          </a:p>
          <a:p>
            <a:r>
              <a:rPr lang="fr-FR" sz="2000" dirty="0"/>
              <a:t>Conduit fibromusculaire</a:t>
            </a:r>
          </a:p>
          <a:p>
            <a:r>
              <a:rPr lang="fr-FR" sz="2000" dirty="0"/>
              <a:t>Relie les organes externes et les organes internes</a:t>
            </a:r>
          </a:p>
          <a:p>
            <a:r>
              <a:rPr lang="fr-FR" sz="2000" dirty="0"/>
              <a:t>Débouche sur le col de l’utérus</a:t>
            </a:r>
          </a:p>
          <a:p>
            <a:r>
              <a:rPr lang="fr-FR" sz="2000" dirty="0"/>
              <a:t>Mesure entre 8 et 10 cm</a:t>
            </a:r>
          </a:p>
          <a:p>
            <a:r>
              <a:rPr lang="fr-FR" sz="2000" dirty="0"/>
              <a:t>Orienté vers le haut et l’arrière</a:t>
            </a:r>
          </a:p>
          <a:p>
            <a:r>
              <a:rPr lang="fr-FR" sz="2000" dirty="0"/>
              <a:t>Se situe entre la vessie et le rectum</a:t>
            </a:r>
          </a:p>
        </p:txBody>
      </p:sp>
    </p:spTree>
    <p:extLst>
      <p:ext uri="{BB962C8B-B14F-4D97-AF65-F5344CB8AC3E}">
        <p14:creationId xmlns:p14="http://schemas.microsoft.com/office/powerpoint/2010/main" val="4291062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F0A0A3E-F8FC-49DF-85E3-15B56DE8A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3130" y="948690"/>
            <a:ext cx="9321482" cy="4962532"/>
          </a:xfrm>
        </p:spPr>
        <p:txBody>
          <a:bodyPr/>
          <a:lstStyle/>
          <a:p>
            <a:r>
              <a:rPr lang="fr-FR" sz="2800" b="1" dirty="0"/>
              <a:t>L’utérus</a:t>
            </a:r>
          </a:p>
          <a:p>
            <a:pPr marL="0" indent="0">
              <a:buNone/>
            </a:pPr>
            <a:endParaRPr lang="fr-FR" sz="2000" b="1" dirty="0"/>
          </a:p>
          <a:p>
            <a:r>
              <a:rPr lang="fr-FR" dirty="0"/>
              <a:t>Organe musculaire creux en forme de poire, fixé par plusieurs ligaments</a:t>
            </a:r>
          </a:p>
          <a:p>
            <a:r>
              <a:rPr lang="fr-FR" dirty="0"/>
              <a:t>4 parties 	 - Col </a:t>
            </a:r>
          </a:p>
          <a:p>
            <a:pPr marL="1371600" lvl="3" indent="0">
              <a:buNone/>
            </a:pPr>
            <a:r>
              <a:rPr lang="fr-FR" sz="1800" dirty="0"/>
              <a:t> - Isthme 	</a:t>
            </a:r>
          </a:p>
          <a:p>
            <a:pPr marL="1371600" lvl="3" indent="0">
              <a:buNone/>
            </a:pPr>
            <a:r>
              <a:rPr lang="fr-FR" sz="1800" dirty="0"/>
              <a:t> - Corps de l’utérus </a:t>
            </a:r>
          </a:p>
          <a:p>
            <a:pPr marL="1371600" lvl="3" indent="0">
              <a:buNone/>
            </a:pPr>
            <a:r>
              <a:rPr lang="fr-FR" sz="1800" dirty="0"/>
              <a:t> - Le fond utérin</a:t>
            </a:r>
          </a:p>
          <a:p>
            <a:r>
              <a:rPr lang="fr-FR" dirty="0"/>
              <a:t>Mesure environ 7,5 cm de long et 5 cm de large</a:t>
            </a:r>
          </a:p>
          <a:p>
            <a:r>
              <a:rPr lang="fr-FR" dirty="0"/>
              <a:t>Incliné en avant chez la plupart des femmes (antéversion)</a:t>
            </a:r>
          </a:p>
          <a:p>
            <a:r>
              <a:rPr lang="fr-FR" dirty="0"/>
              <a:t>Se situe entre la vessie et le rectum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416721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436093D-A879-41FF-9904-8F97FC8C0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7410" y="508795"/>
            <a:ext cx="3505199" cy="976312"/>
          </a:xfrm>
        </p:spPr>
        <p:txBody>
          <a:bodyPr>
            <a:normAutofit/>
          </a:bodyPr>
          <a:lstStyle/>
          <a:p>
            <a:r>
              <a:rPr lang="fr-FR" sz="2400" dirty="0">
                <a:solidFill>
                  <a:schemeClr val="tx1"/>
                </a:solidFill>
              </a:rPr>
              <a:t>L’utérus se compose de 3 tuniques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EE7598C-9F00-4D6D-AE5D-F7622CACCD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83C88A2-DA6B-45CF-9F42-C135673286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137410" y="1598613"/>
            <a:ext cx="3957001" cy="4262436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800" dirty="0"/>
              <a:t>Séreuse (périmètre): enveloppe du péritoine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800" dirty="0"/>
              <a:t>Myomètre : fibres musculaires lisses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800" dirty="0"/>
              <a:t>Endomètre : 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fr-FR" sz="1800" dirty="0"/>
              <a:t>muqueuse utérine fortement vascularisée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fr-FR" sz="1800" dirty="0"/>
              <a:t>Renouvellement cyclique 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fr-FR" sz="1800" dirty="0"/>
              <a:t>Implantation d’un ovocyte</a:t>
            </a:r>
          </a:p>
          <a:p>
            <a:endParaRPr lang="fr-FR" dirty="0"/>
          </a:p>
        </p:txBody>
      </p:sp>
      <p:pic>
        <p:nvPicPr>
          <p:cNvPr id="6" name="Picture 2" descr="Stades du cancer de l'utérus - Société canadienne du cancer">
            <a:extLst>
              <a:ext uri="{FF2B5EF4-FFF2-40B4-BE49-F238E27FC236}">
                <a16:creationId xmlns:a16="http://schemas.microsoft.com/office/drawing/2014/main" id="{214B584C-CDFC-4619-8E37-EE678648E4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71"/>
          <a:stretch/>
        </p:blipFill>
        <p:spPr bwMode="auto">
          <a:xfrm>
            <a:off x="6288277" y="1422400"/>
            <a:ext cx="5251069" cy="3642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82246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75C47F9-DE61-4E0F-9FF7-C6F969ACB9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89162" y="636270"/>
            <a:ext cx="9092248" cy="2872740"/>
          </a:xfrm>
        </p:spPr>
        <p:txBody>
          <a:bodyPr>
            <a:normAutofit/>
          </a:bodyPr>
          <a:lstStyle/>
          <a:p>
            <a:r>
              <a:rPr lang="fr-FR" sz="2800" b="1" dirty="0"/>
              <a:t>Les trompes utérines (= trompes de Fallope)</a:t>
            </a:r>
          </a:p>
          <a:p>
            <a:r>
              <a:rPr lang="fr-FR" sz="1400" dirty="0"/>
              <a:t>Conduit creux d’env. 10 cm allant du corps de l’utérus aux ovaires</a:t>
            </a:r>
          </a:p>
          <a:p>
            <a:r>
              <a:rPr lang="fr-FR" sz="1400" dirty="0"/>
              <a:t>Conduisent l’ovule de l’ovaire à l’utérus</a:t>
            </a:r>
          </a:p>
          <a:p>
            <a:r>
              <a:rPr lang="fr-FR" sz="1400" dirty="0"/>
              <a:t>Se composent de 4 segments  Pavillon de la trompe (contre les ovaires)</a:t>
            </a:r>
          </a:p>
          <a:p>
            <a:pPr marL="0" indent="0">
              <a:buNone/>
            </a:pPr>
            <a:r>
              <a:rPr lang="fr-FR" sz="1400" dirty="0"/>
              <a:t>                                                             Ampoule tubulaire : lieu de la fécondation</a:t>
            </a:r>
          </a:p>
          <a:p>
            <a:pPr marL="0" indent="0">
              <a:buNone/>
            </a:pPr>
            <a:r>
              <a:rPr lang="fr-FR" sz="1400" dirty="0"/>
              <a:t>                                                             Isthme de la trompe (portion rétrécie à paroi épaisse)</a:t>
            </a:r>
          </a:p>
          <a:p>
            <a:pPr marL="0" indent="0">
              <a:buNone/>
            </a:pPr>
            <a:r>
              <a:rPr lang="fr-FR" sz="1400" dirty="0"/>
              <a:t>                                                             Segment interstitiel (ou utérin) </a:t>
            </a:r>
          </a:p>
        </p:txBody>
      </p:sp>
      <p:pic>
        <p:nvPicPr>
          <p:cNvPr id="5122" name="Picture 2" descr="https://cdn.futura-sciences.com/buildsv6/images/largeoriginal/1/c/6/1c6dae9b70_50035147_trompe-fallope-dr.jpg">
            <a:extLst>
              <a:ext uri="{FF2B5EF4-FFF2-40B4-BE49-F238E27FC236}">
                <a16:creationId xmlns:a16="http://schemas.microsoft.com/office/drawing/2014/main" id="{4DD1CB03-C4A3-4678-B1C1-1C66E0DFB49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7778" y="3646170"/>
            <a:ext cx="4809355" cy="3006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44316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E9B828C-5C62-484E-822B-5ED50149BF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88611" y="1544389"/>
            <a:ext cx="4313864" cy="4339576"/>
          </a:xfrm>
        </p:spPr>
        <p:txBody>
          <a:bodyPr>
            <a:normAutofit lnSpcReduction="10000"/>
          </a:bodyPr>
          <a:lstStyle/>
          <a:p>
            <a:r>
              <a:rPr lang="fr-FR" sz="2400" b="1" dirty="0"/>
              <a:t>Les ovaires</a:t>
            </a:r>
          </a:p>
          <a:p>
            <a:pPr marL="0" indent="0">
              <a:buNone/>
            </a:pPr>
            <a:endParaRPr lang="fr-FR" sz="2400" b="1" dirty="0"/>
          </a:p>
          <a:p>
            <a:r>
              <a:rPr lang="fr-FR" dirty="0"/>
              <a:t>Gonades féminines</a:t>
            </a:r>
          </a:p>
          <a:p>
            <a:r>
              <a:rPr lang="fr-FR" dirty="0"/>
              <a:t>Forme ovoïde (1x2,5 cm)</a:t>
            </a:r>
          </a:p>
          <a:p>
            <a:r>
              <a:rPr lang="fr-FR" dirty="0"/>
              <a:t>Composés de 2 parties</a:t>
            </a:r>
          </a:p>
          <a:p>
            <a:pPr lvl="2"/>
            <a:r>
              <a:rPr lang="fr-FR" sz="1800" dirty="0"/>
              <a:t>Épithélium ovarien</a:t>
            </a:r>
          </a:p>
          <a:p>
            <a:pPr lvl="2"/>
            <a:r>
              <a:rPr lang="fr-FR" sz="1800" dirty="0"/>
              <a:t>Parenchyme ovarien</a:t>
            </a:r>
          </a:p>
          <a:p>
            <a:r>
              <a:rPr lang="fr-FR" dirty="0"/>
              <a:t>Produisent les  hormones sexuelles œstrogène et progestérone (fonction endocrine)</a:t>
            </a:r>
          </a:p>
          <a:p>
            <a:r>
              <a:rPr lang="fr-FR" dirty="0"/>
              <a:t>Produisent les ovocytes (fonction exocrine)</a:t>
            </a:r>
          </a:p>
          <a:p>
            <a:endParaRPr lang="fr-FR" sz="1400" dirty="0"/>
          </a:p>
        </p:txBody>
      </p:sp>
      <p:pic>
        <p:nvPicPr>
          <p:cNvPr id="7170" name="Picture 2" descr="https://cdn.futura-sciences.com/buildsv6/images/mediumoriginal/c/6/1/c619d5607e_108525_ovaire-legende-01.jpg">
            <a:extLst>
              <a:ext uri="{FF2B5EF4-FFF2-40B4-BE49-F238E27FC236}">
                <a16:creationId xmlns:a16="http://schemas.microsoft.com/office/drawing/2014/main" id="{6768EECF-7190-44D1-9A6F-6DD4E34B081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75" y="1544389"/>
            <a:ext cx="4313238" cy="3213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54348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996F0DC-3B54-4B60-840C-2ED1E073C4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99860" y="530086"/>
            <a:ext cx="4451423" cy="5592417"/>
          </a:xfrm>
        </p:spPr>
        <p:txBody>
          <a:bodyPr/>
          <a:lstStyle/>
          <a:p>
            <a:r>
              <a:rPr lang="fr-FR" sz="2800" b="1" dirty="0"/>
              <a:t>Les glandes mammaires</a:t>
            </a:r>
          </a:p>
          <a:p>
            <a:endParaRPr lang="fr-FR" b="1" dirty="0"/>
          </a:p>
          <a:p>
            <a:r>
              <a:rPr lang="fr-FR" dirty="0"/>
              <a:t>2 glandes exocrines</a:t>
            </a:r>
          </a:p>
          <a:p>
            <a:r>
              <a:rPr lang="fr-FR" dirty="0"/>
              <a:t>Sécrétion du lait</a:t>
            </a:r>
          </a:p>
          <a:p>
            <a:r>
              <a:rPr lang="fr-FR" dirty="0"/>
              <a:t>15 à 20 lobules glandulaires</a:t>
            </a:r>
          </a:p>
          <a:p>
            <a:r>
              <a:rPr lang="fr-FR" dirty="0"/>
              <a:t>Canal galactophore</a:t>
            </a:r>
          </a:p>
        </p:txBody>
      </p:sp>
      <p:pic>
        <p:nvPicPr>
          <p:cNvPr id="1026" name="Picture 2" descr="UE7 - ED n°2 : Anatomie du sein">
            <a:extLst>
              <a:ext uri="{FF2B5EF4-FFF2-40B4-BE49-F238E27FC236}">
                <a16:creationId xmlns:a16="http://schemas.microsoft.com/office/drawing/2014/main" id="{4360DF2A-C263-4589-B186-C933907E3FA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121" y="1082581"/>
            <a:ext cx="4313864" cy="5039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24383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4578AA3-B7C2-46DA-A3B7-CB3DACE37F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1890" y="636104"/>
            <a:ext cx="8915400" cy="5181599"/>
          </a:xfrm>
        </p:spPr>
        <p:txBody>
          <a:bodyPr/>
          <a:lstStyle/>
          <a:p>
            <a:pPr marL="0" indent="0">
              <a:buNone/>
            </a:pPr>
            <a:r>
              <a:rPr lang="fr-FR" sz="6000" b="1" dirty="0">
                <a:solidFill>
                  <a:schemeClr val="accent2"/>
                </a:solidFill>
              </a:rPr>
              <a:t>Physiologie </a:t>
            </a:r>
          </a:p>
          <a:p>
            <a:pPr marL="0" indent="0">
              <a:buNone/>
            </a:pPr>
            <a:endParaRPr lang="fr-FR" sz="4000" b="1" dirty="0">
              <a:solidFill>
                <a:schemeClr val="accent2"/>
              </a:solidFill>
            </a:endParaRPr>
          </a:p>
          <a:p>
            <a:pPr lvl="2"/>
            <a:r>
              <a:rPr lang="fr-FR" sz="2400" dirty="0">
                <a:solidFill>
                  <a:schemeClr val="tx1"/>
                </a:solidFill>
              </a:rPr>
              <a:t>Ovogénèse</a:t>
            </a:r>
          </a:p>
          <a:p>
            <a:pPr lvl="2"/>
            <a:r>
              <a:rPr lang="fr-FR" sz="2400" dirty="0">
                <a:solidFill>
                  <a:schemeClr val="tx1"/>
                </a:solidFill>
              </a:rPr>
              <a:t>Puberté</a:t>
            </a:r>
          </a:p>
          <a:p>
            <a:pPr lvl="2"/>
            <a:r>
              <a:rPr lang="fr-FR" sz="2400" dirty="0">
                <a:solidFill>
                  <a:schemeClr val="tx1"/>
                </a:solidFill>
              </a:rPr>
              <a:t>Reproduction/conception</a:t>
            </a:r>
          </a:p>
          <a:p>
            <a:pPr marL="0" indent="0">
              <a:buNone/>
            </a:pP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368676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C00AF6-A3D5-43E4-9CF0-F885362A9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b="1" dirty="0"/>
              <a:t>Ovogénèse - Généralité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A420794-BA58-4FC0-9656-AC977500CB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563757"/>
            <a:ext cx="8915400" cy="4347465"/>
          </a:xfrm>
        </p:spPr>
        <p:txBody>
          <a:bodyPr>
            <a:normAutofit lnSpcReduction="10000"/>
          </a:bodyPr>
          <a:lstStyle/>
          <a:p>
            <a:r>
              <a:rPr lang="fr-FR" dirty="0"/>
              <a:t>Formation des ovocytes dans l’ovaire </a:t>
            </a:r>
          </a:p>
          <a:p>
            <a:pPr>
              <a:buFontTx/>
              <a:buChar char="-"/>
            </a:pPr>
            <a:r>
              <a:rPr lang="fr-FR" dirty="0"/>
              <a:t>ovaire qui assure une double fonction: fonction gamétogénèse + fonction endocrinienne (hormones indispensables à la fonction de la procréation)</a:t>
            </a:r>
          </a:p>
          <a:p>
            <a:pPr marL="0" indent="0">
              <a:buNone/>
            </a:pPr>
            <a:r>
              <a:rPr lang="fr-FR" dirty="0"/>
              <a:t> </a:t>
            </a:r>
          </a:p>
          <a:p>
            <a:r>
              <a:rPr lang="fr-FR" dirty="0"/>
              <a:t>Ovocyte est une cellule haploïde à n=23 chromosomes </a:t>
            </a:r>
          </a:p>
          <a:p>
            <a:r>
              <a:rPr lang="fr-FR" dirty="0"/>
              <a:t>Rappel « méiose » fabrication des cellules reproductrices haploïdes (gamètes) se déroulant dans les gonades.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Plusieurs étapes </a:t>
            </a:r>
          </a:p>
          <a:p>
            <a:pPr lvl="1">
              <a:buFontTx/>
              <a:buChar char="-"/>
            </a:pPr>
            <a:r>
              <a:rPr lang="fr-FR" dirty="0"/>
              <a:t>débute au cours de la vie In Utéro</a:t>
            </a:r>
          </a:p>
          <a:p>
            <a:pPr lvl="1">
              <a:buFontTx/>
              <a:buChar char="-"/>
            </a:pPr>
            <a:r>
              <a:rPr lang="fr-FR" dirty="0"/>
              <a:t>s’arrête jusqu’à la puberté </a:t>
            </a:r>
          </a:p>
          <a:p>
            <a:pPr lvl="1">
              <a:buFontTx/>
              <a:buChar char="-"/>
            </a:pPr>
            <a:r>
              <a:rPr lang="fr-FR" dirty="0"/>
              <a:t>reprend de manière cyclique jusqu’à la ménopause</a:t>
            </a:r>
          </a:p>
        </p:txBody>
      </p:sp>
    </p:spTree>
    <p:extLst>
      <p:ext uri="{BB962C8B-B14F-4D97-AF65-F5344CB8AC3E}">
        <p14:creationId xmlns:p14="http://schemas.microsoft.com/office/powerpoint/2010/main" val="24250964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795C462-F263-4417-8092-5A6FC88AE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8368" y="518093"/>
            <a:ext cx="8911687" cy="846881"/>
          </a:xfrm>
        </p:spPr>
        <p:txBody>
          <a:bodyPr>
            <a:normAutofit/>
          </a:bodyPr>
          <a:lstStyle/>
          <a:p>
            <a:r>
              <a:rPr lang="fr-FR" sz="2800" b="1" dirty="0"/>
              <a:t>Ovogénèse - Processus</a:t>
            </a:r>
          </a:p>
        </p:txBody>
      </p:sp>
      <p:pic>
        <p:nvPicPr>
          <p:cNvPr id="2052" name="Picture 4" descr="Exemple 4 : les risques liés à la présence de certains animaux">
            <a:extLst>
              <a:ext uri="{FF2B5EF4-FFF2-40B4-BE49-F238E27FC236}">
                <a16:creationId xmlns:a16="http://schemas.microsoft.com/office/drawing/2014/main" id="{52599629-1C77-45D5-8FAC-94471A3B706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067" y="1139687"/>
            <a:ext cx="6373272" cy="5592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24769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B2234F-71F5-4C8F-843B-7AC9CB60C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b="1" dirty="0"/>
              <a:t>Ovogénèse - Processus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1B46BDC-3B7B-40F0-8F72-9D5FCBAFBE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cellules souches qui apparaissent dès le 1er mois de l’embryogénèse </a:t>
            </a:r>
          </a:p>
          <a:p>
            <a:endParaRPr lang="fr-FR" dirty="0"/>
          </a:p>
          <a:p>
            <a:r>
              <a:rPr lang="fr-FR" dirty="0"/>
              <a:t>migration et multiplication dans le territoire présomptif de la gonade </a:t>
            </a:r>
          </a:p>
          <a:p>
            <a:endParaRPr lang="fr-FR" dirty="0"/>
          </a:p>
          <a:p>
            <a:r>
              <a:rPr lang="fr-FR" dirty="0"/>
              <a:t>différenciation en ovogonies </a:t>
            </a:r>
          </a:p>
          <a:p>
            <a:endParaRPr lang="fr-FR" dirty="0"/>
          </a:p>
          <a:p>
            <a:r>
              <a:rPr lang="fr-FR" dirty="0"/>
              <a:t>A la naissance chaque ovaire contient entre 266000 et 472000 follicules </a:t>
            </a:r>
          </a:p>
          <a:p>
            <a:pPr marL="0" indent="0">
              <a:buNone/>
            </a:pPr>
            <a:r>
              <a:rPr lang="fr-FR" dirty="0"/>
              <a:t>= </a:t>
            </a:r>
            <a:r>
              <a:rPr lang="fr-FR" b="1" dirty="0"/>
              <a:t>réserve folliculaire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92608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65FA8CB-14EC-436F-B704-C0E99B7C52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8409" y="659219"/>
            <a:ext cx="9346203" cy="5252003"/>
          </a:xfrm>
        </p:spPr>
        <p:txBody>
          <a:bodyPr/>
          <a:lstStyle/>
          <a:p>
            <a:r>
              <a:rPr lang="fr-FR" sz="4000" b="1" dirty="0">
                <a:solidFill>
                  <a:schemeClr val="accent2"/>
                </a:solidFill>
              </a:rPr>
              <a:t>Anatomie</a:t>
            </a:r>
          </a:p>
          <a:p>
            <a:endParaRPr lang="fr-FR" sz="2400" b="1" dirty="0">
              <a:solidFill>
                <a:schemeClr val="accent2"/>
              </a:solidFill>
            </a:endParaRPr>
          </a:p>
          <a:p>
            <a:pPr lvl="2"/>
            <a:r>
              <a:rPr lang="fr-FR" sz="2400" dirty="0"/>
              <a:t>Organes génitaux externes</a:t>
            </a:r>
          </a:p>
          <a:p>
            <a:pPr lvl="2"/>
            <a:r>
              <a:rPr lang="fr-FR" sz="2400" dirty="0"/>
              <a:t>Organes génitaux internes</a:t>
            </a:r>
          </a:p>
          <a:p>
            <a:pPr lvl="2"/>
            <a:endParaRPr lang="fr-FR" sz="2400" dirty="0"/>
          </a:p>
          <a:p>
            <a:r>
              <a:rPr lang="fr-FR" sz="4000" b="1" dirty="0">
                <a:solidFill>
                  <a:schemeClr val="accent2"/>
                </a:solidFill>
              </a:rPr>
              <a:t>Physiologie </a:t>
            </a:r>
          </a:p>
          <a:p>
            <a:pPr lvl="2"/>
            <a:r>
              <a:rPr lang="fr-FR" sz="2400" dirty="0">
                <a:solidFill>
                  <a:schemeClr val="tx1"/>
                </a:solidFill>
              </a:rPr>
              <a:t>Ovogénèse</a:t>
            </a:r>
          </a:p>
          <a:p>
            <a:pPr lvl="2"/>
            <a:r>
              <a:rPr lang="fr-FR" sz="2400" dirty="0">
                <a:solidFill>
                  <a:schemeClr val="tx1"/>
                </a:solidFill>
              </a:rPr>
              <a:t>Puberté</a:t>
            </a:r>
          </a:p>
          <a:p>
            <a:pPr lvl="2"/>
            <a:r>
              <a:rPr lang="fr-FR" sz="2400" dirty="0">
                <a:solidFill>
                  <a:schemeClr val="tx1"/>
                </a:solidFill>
              </a:rPr>
              <a:t>Reproduction/conception</a:t>
            </a:r>
          </a:p>
        </p:txBody>
      </p:sp>
    </p:spTree>
    <p:extLst>
      <p:ext uri="{BB962C8B-B14F-4D97-AF65-F5344CB8AC3E}">
        <p14:creationId xmlns:p14="http://schemas.microsoft.com/office/powerpoint/2010/main" val="10160731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0AD13B-4380-4E3E-AFA5-97482EA8F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b="1" dirty="0"/>
              <a:t>Ovogénèse - Processus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DA89894-D349-48FB-A5F2-DEC9FB0B7E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A la naissance chaque ovaire contient entre 266000 et 472000 follicules = réserve folliculaire </a:t>
            </a:r>
          </a:p>
          <a:p>
            <a:endParaRPr lang="fr-FR" dirty="0"/>
          </a:p>
          <a:p>
            <a:r>
              <a:rPr lang="fr-FR" dirty="0"/>
              <a:t>Pause jusqu’à la puberté</a:t>
            </a:r>
          </a:p>
          <a:p>
            <a:endParaRPr lang="fr-FR" dirty="0"/>
          </a:p>
          <a:p>
            <a:r>
              <a:rPr lang="fr-FR" dirty="0"/>
              <a:t>A 20 ans: 100 000 follicules </a:t>
            </a:r>
          </a:p>
          <a:p>
            <a:endParaRPr lang="fr-FR" dirty="0"/>
          </a:p>
          <a:p>
            <a:r>
              <a:rPr lang="fr-FR" dirty="0"/>
              <a:t>A 40 ans 10 000 follicules </a:t>
            </a:r>
          </a:p>
          <a:p>
            <a:endParaRPr lang="fr-FR" dirty="0"/>
          </a:p>
          <a:p>
            <a:r>
              <a:rPr lang="fr-FR" dirty="0"/>
              <a:t>Épuisement du stock à la ménopause</a:t>
            </a:r>
          </a:p>
        </p:txBody>
      </p:sp>
    </p:spTree>
    <p:extLst>
      <p:ext uri="{BB962C8B-B14F-4D97-AF65-F5344CB8AC3E}">
        <p14:creationId xmlns:p14="http://schemas.microsoft.com/office/powerpoint/2010/main" val="2832195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943B95-ADAF-470F-B186-4AFE74A93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60133"/>
          </a:xfrm>
        </p:spPr>
        <p:txBody>
          <a:bodyPr>
            <a:normAutofit/>
          </a:bodyPr>
          <a:lstStyle/>
          <a:p>
            <a:r>
              <a:rPr lang="fr-FR" b="1" dirty="0"/>
              <a:t>Puberté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DD3E344-F952-41EC-9DB9-9479DEA375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Période de la vie de la femme au cours de laquelle les organes de reproduction deviennent matures</a:t>
            </a:r>
          </a:p>
          <a:p>
            <a:endParaRPr lang="fr-FR" dirty="0"/>
          </a:p>
          <a:p>
            <a:r>
              <a:rPr lang="fr-FR" dirty="0"/>
              <a:t>Nombreux processus avec des modifications corporelles (modification de la vulve, apparition de la pilosité, développement mammaire)</a:t>
            </a:r>
          </a:p>
          <a:p>
            <a:endParaRPr lang="fr-FR" dirty="0"/>
          </a:p>
          <a:p>
            <a:r>
              <a:rPr lang="fr-FR" dirty="0"/>
              <a:t>Reprise de l’ovogénèse avec la folliculogénèse</a:t>
            </a:r>
          </a:p>
          <a:p>
            <a:endParaRPr lang="fr-FR" dirty="0"/>
          </a:p>
          <a:p>
            <a:r>
              <a:rPr lang="fr-FR" dirty="0"/>
              <a:t>Se termine par l’apparition des 1eres règles (= ménarches)</a:t>
            </a:r>
          </a:p>
        </p:txBody>
      </p:sp>
    </p:spTree>
    <p:extLst>
      <p:ext uri="{BB962C8B-B14F-4D97-AF65-F5344CB8AC3E}">
        <p14:creationId xmlns:p14="http://schemas.microsoft.com/office/powerpoint/2010/main" val="5688393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45CB60-30C0-455D-A432-F17D4EDDB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/>
              <a:t>Reprise de l’ovogénèse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7183383-3499-473C-9952-F9096BB056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77798" y="1975311"/>
            <a:ext cx="5225278" cy="3935911"/>
          </a:xfrm>
        </p:spPr>
        <p:txBody>
          <a:bodyPr>
            <a:normAutofit fontScale="85000" lnSpcReduction="20000"/>
          </a:bodyPr>
          <a:lstStyle/>
          <a:p>
            <a:r>
              <a:rPr lang="fr-FR" b="1" dirty="0"/>
              <a:t>Ovogénèse = folliculogénèse</a:t>
            </a:r>
          </a:p>
          <a:p>
            <a:r>
              <a:rPr lang="fr-FR" sz="1800" b="0" i="0" u="none" strike="noStrike" baseline="0" dirty="0"/>
              <a:t>Folliculogénèse : développement des follicules dans le cortex de l’ovaire. </a:t>
            </a:r>
          </a:p>
          <a:p>
            <a:r>
              <a:rPr lang="fr-FR" sz="1800" b="0" i="0" u="none" strike="noStrike" baseline="0" dirty="0"/>
              <a:t>Follicule = petit sac pluricellulaire renfermant l’ovocyte </a:t>
            </a:r>
          </a:p>
          <a:p>
            <a:r>
              <a:rPr lang="fr-FR" sz="1800" b="0" i="0" u="none" strike="noStrike" baseline="0" dirty="0"/>
              <a:t>Follicule primordial = 1 ovocyte I entouré de cellules folliculaires aplaties </a:t>
            </a:r>
          </a:p>
          <a:p>
            <a:r>
              <a:rPr lang="fr-FR" sz="1800" b="1" i="0" u="none" strike="noStrike" baseline="0" dirty="0"/>
              <a:t>Follicule primordial </a:t>
            </a:r>
            <a:r>
              <a:rPr lang="fr-FR" dirty="0"/>
              <a:t>→</a:t>
            </a:r>
            <a:r>
              <a:rPr lang="fr-FR" sz="1800" b="0" i="0" u="none" strike="noStrike" baseline="0" dirty="0"/>
              <a:t> </a:t>
            </a:r>
            <a:r>
              <a:rPr lang="fr-FR" sz="1800" b="1" i="0" u="none" strike="noStrike" baseline="0" dirty="0"/>
              <a:t>Follicule primaire </a:t>
            </a:r>
            <a:r>
              <a:rPr lang="fr-FR" sz="1800" b="0" i="0" u="none" strike="noStrike" baseline="0" dirty="0"/>
              <a:t>à chaque cycle menstruel (cellules folliculaires cubiques) </a:t>
            </a:r>
          </a:p>
          <a:p>
            <a:r>
              <a:rPr lang="fr-FR" sz="1800" b="0" i="0" u="none" strike="noStrike" baseline="0" dirty="0"/>
              <a:t>Follicule primaire → </a:t>
            </a:r>
            <a:r>
              <a:rPr lang="fr-FR" sz="1800" b="1" i="0" u="none" strike="noStrike" baseline="0" dirty="0"/>
              <a:t>Follicule secondaire </a:t>
            </a:r>
            <a:r>
              <a:rPr lang="fr-FR" sz="1800" b="0" i="0" u="none" strike="noStrike" baseline="0" dirty="0"/>
              <a:t>(plusieurs couches autour de l’ovocyte) </a:t>
            </a:r>
          </a:p>
          <a:p>
            <a:r>
              <a:rPr lang="fr-FR" sz="1800" b="1" i="0" u="none" strike="noStrike" baseline="0" dirty="0"/>
              <a:t>Follicule tertiaire </a:t>
            </a:r>
            <a:endParaRPr lang="fr-FR" sz="1800" b="0" i="0" u="none" strike="noStrike" baseline="0" dirty="0"/>
          </a:p>
          <a:p>
            <a:r>
              <a:rPr lang="fr-FR" sz="1800" b="1" i="0" u="none" strike="noStrike" baseline="0" dirty="0"/>
              <a:t>FOLLICULE DE DE GRAAF </a:t>
            </a:r>
            <a:endParaRPr lang="fr-FR" sz="1800" b="0" i="0" u="none" strike="noStrike" baseline="0" dirty="0"/>
          </a:p>
          <a:p>
            <a:r>
              <a:rPr lang="fr-FR" sz="1800" i="0" u="none" strike="noStrike" baseline="0" dirty="0"/>
              <a:t>Corps jaune </a:t>
            </a:r>
          </a:p>
          <a:p>
            <a:endParaRPr lang="fr-FR" dirty="0"/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3AE07B8C-36DF-4BC5-AB40-EE9314529A7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191373" y="1975311"/>
            <a:ext cx="4671544" cy="3612689"/>
          </a:xfrm>
        </p:spPr>
      </p:pic>
    </p:spTree>
    <p:extLst>
      <p:ext uri="{BB962C8B-B14F-4D97-AF65-F5344CB8AC3E}">
        <p14:creationId xmlns:p14="http://schemas.microsoft.com/office/powerpoint/2010/main" val="2895126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70217F-F9D7-42C8-95A0-EDBD58C82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/>
              <a:t>La folliculogénèse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707C61A-13C0-4ECA-9BD3-70198BB5E7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endParaRPr lang="fr-FR" sz="1800" b="0" i="0" u="none" strike="noStrike" baseline="0" dirty="0">
              <a:solidFill>
                <a:srgbClr val="000000"/>
              </a:solidFill>
              <a:latin typeface="Wingdings" panose="05000000000000000000" pitchFamily="2" charset="2"/>
            </a:endParaRPr>
          </a:p>
          <a:p>
            <a:r>
              <a:rPr lang="fr-FR" sz="1800" b="0" i="0" u="none" strike="noStrike" baseline="0" dirty="0">
                <a:solidFill>
                  <a:srgbClr val="000000"/>
                </a:solidFill>
              </a:rPr>
              <a:t>Chaque mois plusieurs follicules démarrent leur croissance</a:t>
            </a:r>
          </a:p>
          <a:p>
            <a:endParaRPr lang="fr-FR" sz="1800" b="0" i="0" u="none" strike="noStrike" baseline="0" dirty="0">
              <a:solidFill>
                <a:srgbClr val="000000"/>
              </a:solidFill>
            </a:endParaRPr>
          </a:p>
          <a:p>
            <a:r>
              <a:rPr lang="fr-FR" sz="1800" b="0" i="0" u="none" strike="noStrike" baseline="0" dirty="0">
                <a:solidFill>
                  <a:srgbClr val="000000"/>
                </a:solidFill>
              </a:rPr>
              <a:t>En début de croissance gonadotrophine dépendante, il ne reste plus qu’une dizaine de follicules sains</a:t>
            </a:r>
          </a:p>
          <a:p>
            <a:endParaRPr lang="fr-FR" dirty="0">
              <a:solidFill>
                <a:schemeClr val="tx1"/>
              </a:solidFill>
            </a:endParaRPr>
          </a:p>
          <a:p>
            <a:r>
              <a:rPr lang="fr-FR" dirty="0">
                <a:solidFill>
                  <a:schemeClr val="tx1"/>
                </a:solidFill>
              </a:rPr>
              <a:t>Production d’un seul ovocyte mature par cycle qui est libéré lors de l’ovulation (rupture du follicule)</a:t>
            </a:r>
          </a:p>
          <a:p>
            <a:endParaRPr lang="fr-FR" dirty="0">
              <a:solidFill>
                <a:schemeClr val="tx1"/>
              </a:solidFill>
            </a:endParaRPr>
          </a:p>
          <a:p>
            <a:r>
              <a:rPr lang="fr-FR" dirty="0">
                <a:solidFill>
                  <a:schemeClr val="tx1"/>
                </a:solidFill>
              </a:rPr>
              <a:t>Répétition du cycle tous les 28 jours</a:t>
            </a:r>
          </a:p>
        </p:txBody>
      </p:sp>
    </p:spTree>
    <p:extLst>
      <p:ext uri="{BB962C8B-B14F-4D97-AF65-F5344CB8AC3E}">
        <p14:creationId xmlns:p14="http://schemas.microsoft.com/office/powerpoint/2010/main" val="39510597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93252B-D1EA-413C-B8BC-42022C49D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La folliculogénèse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FF2F72A-AA9A-42BC-AFB2-B241DA9600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endParaRPr lang="fr-FR" sz="1800" b="0" i="0" u="none" strike="noStrike" baseline="0" dirty="0">
              <a:solidFill>
                <a:srgbClr val="000000"/>
              </a:solidFill>
              <a:latin typeface="Wingdings" panose="05000000000000000000" pitchFamily="2" charset="2"/>
            </a:endParaRPr>
          </a:p>
          <a:p>
            <a:r>
              <a:rPr lang="fr-FR" sz="1800" b="0" i="0" u="none" strike="noStrike" baseline="0" dirty="0">
                <a:solidFill>
                  <a:srgbClr val="000000"/>
                </a:solidFill>
                <a:latin typeface="Century Gothic" panose="020B0502020202020204" pitchFamily="34" charset="0"/>
              </a:rPr>
              <a:t>Ovocyte II dit ovule est prêt pour la fécondation</a:t>
            </a:r>
          </a:p>
          <a:p>
            <a:endParaRPr lang="fr-FR" sz="1800" b="0" i="0" u="none" strike="noStrike" baseline="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r>
              <a:rPr lang="fr-FR" sz="1800" b="0" i="0" u="none" strike="noStrike" baseline="0" dirty="0">
                <a:solidFill>
                  <a:srgbClr val="000000"/>
                </a:solidFill>
                <a:latin typeface="Century Gothic" panose="020B0502020202020204" pitchFamily="34" charset="0"/>
              </a:rPr>
              <a:t>Son noyau n’a conservé qu’un seul lot de chromosome</a:t>
            </a:r>
          </a:p>
          <a:p>
            <a:endParaRPr lang="fr-FR" sz="1800" b="0" i="0" u="none" strike="noStrike" baseline="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r>
              <a:rPr lang="fr-FR" sz="1800" b="0" i="0" u="none" strike="noStrike" baseline="0" dirty="0">
                <a:solidFill>
                  <a:srgbClr val="000000"/>
                </a:solidFill>
                <a:latin typeface="Century Gothic" panose="020B0502020202020204" pitchFamily="34" charset="0"/>
              </a:rPr>
              <a:t>L’achèvement de la méiose est soumis à la pénétration de l’ovocyte par le spermatozoïde qui active alors l’ovocyte II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256300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4EB682-84D5-448F-846E-BB2B0523F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La folliculogénèse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2EDA7C6-3215-467E-8557-0B3E356337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endParaRPr lang="fr-FR" sz="1800" b="0" i="0" u="none" strike="noStrike" baseline="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r>
              <a:rPr lang="fr-FR" sz="1800" b="0" i="0" u="none" strike="noStrike" baseline="0" dirty="0">
                <a:solidFill>
                  <a:srgbClr val="000000"/>
                </a:solidFill>
              </a:rPr>
              <a:t>Après la décharge ovulatoire (ovulation), le follicule passe d’un statut </a:t>
            </a:r>
            <a:r>
              <a:rPr lang="fr-FR" sz="1800" b="0" i="0" u="none" strike="noStrike" baseline="0" dirty="0" err="1">
                <a:solidFill>
                  <a:srgbClr val="000000"/>
                </a:solidFill>
              </a:rPr>
              <a:t>oestrogénéique</a:t>
            </a:r>
            <a:r>
              <a:rPr lang="fr-FR" sz="1800" b="0" i="0" u="none" strike="noStrike" baseline="0" dirty="0">
                <a:solidFill>
                  <a:srgbClr val="000000"/>
                </a:solidFill>
              </a:rPr>
              <a:t> à un statut progestatif.</a:t>
            </a:r>
          </a:p>
          <a:p>
            <a:r>
              <a:rPr lang="fr-FR" sz="1800" b="0" i="0" u="none" strike="noStrike" baseline="0" dirty="0">
                <a:solidFill>
                  <a:srgbClr val="000000"/>
                </a:solidFill>
              </a:rPr>
              <a:t>Il devient </a:t>
            </a:r>
            <a:r>
              <a:rPr lang="fr-FR" sz="1800" b="1" i="0" u="none" strike="noStrike" baseline="0" dirty="0">
                <a:solidFill>
                  <a:srgbClr val="000000"/>
                </a:solidFill>
              </a:rPr>
              <a:t>le corps jaune</a:t>
            </a:r>
            <a:endParaRPr lang="fr-FR" sz="1800" b="0" i="0" u="none" strike="noStrike" baseline="0" dirty="0">
              <a:solidFill>
                <a:srgbClr val="000000"/>
              </a:solidFill>
            </a:endParaRPr>
          </a:p>
          <a:p>
            <a:r>
              <a:rPr lang="fr-FR" sz="1800" b="0" i="0" u="none" strike="noStrike" baseline="0" dirty="0">
                <a:solidFill>
                  <a:srgbClr val="000000"/>
                </a:solidFill>
              </a:rPr>
              <a:t>En cas d’absence de fécondation: dégénérescence du corps jaune et repise du cycle</a:t>
            </a:r>
          </a:p>
          <a:p>
            <a:r>
              <a:rPr lang="fr-FR" sz="1800" b="0" i="0" u="none" strike="noStrike" baseline="0" dirty="0">
                <a:solidFill>
                  <a:srgbClr val="000000"/>
                </a:solidFill>
              </a:rPr>
              <a:t>Si fécondation : maintien du corps jaune grâce à la sécrétion de béta HCG, sécrétion de Progestérone (endomètre)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637851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7830B0F-42E9-4F70-8D0C-DF0894884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Cycle ovarien : schéma récapitulatif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B26CC6CE-F616-46AE-B0AD-314B46E681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9381" y="1709637"/>
            <a:ext cx="7536873" cy="4524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8944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187833-32F7-45D7-A4EE-B4F955AAA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4027" y="624110"/>
            <a:ext cx="9390586" cy="1280890"/>
          </a:xfrm>
        </p:spPr>
        <p:txBody>
          <a:bodyPr/>
          <a:lstStyle/>
          <a:p>
            <a:r>
              <a:rPr lang="fr-FR" b="1" dirty="0"/>
              <a:t>Le cycle ovarien: régulation hormonale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43D1A60-0FF5-491F-B48B-B0CD12F5D7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6305" y="2133600"/>
            <a:ext cx="9298307" cy="3777622"/>
          </a:xfrm>
        </p:spPr>
        <p:txBody>
          <a:bodyPr/>
          <a:lstStyle/>
          <a:p>
            <a:r>
              <a:rPr lang="fr-FR" sz="1800" b="0" i="0" u="none" strike="noStrike" baseline="0" dirty="0">
                <a:solidFill>
                  <a:srgbClr val="000000"/>
                </a:solidFill>
              </a:rPr>
              <a:t>axe  hypothalamo-hypophysaire</a:t>
            </a:r>
          </a:p>
          <a:p>
            <a:endParaRPr lang="fr-FR" sz="1800" b="0" i="0" u="none" strike="noStrike" baseline="0" dirty="0">
              <a:solidFill>
                <a:srgbClr val="000000"/>
              </a:solidFill>
            </a:endParaRPr>
          </a:p>
          <a:p>
            <a:r>
              <a:rPr lang="fr-FR" sz="1800" b="0" i="0" u="none" strike="noStrike" baseline="0" dirty="0">
                <a:solidFill>
                  <a:srgbClr val="000000"/>
                </a:solidFill>
              </a:rPr>
              <a:t>activité </a:t>
            </a:r>
            <a:r>
              <a:rPr lang="fr-FR" sz="1800" b="1" i="0" u="none" strike="noStrike" baseline="0" dirty="0">
                <a:solidFill>
                  <a:srgbClr val="000000"/>
                </a:solidFill>
              </a:rPr>
              <a:t>cyclique </a:t>
            </a:r>
            <a:r>
              <a:rPr lang="fr-FR" sz="1800" b="0" i="0" u="none" strike="noStrike" baseline="0" dirty="0">
                <a:solidFill>
                  <a:srgbClr val="000000"/>
                </a:solidFill>
              </a:rPr>
              <a:t>qui démarre à la puberté, cycle de 28 jours en moyenne</a:t>
            </a:r>
          </a:p>
          <a:p>
            <a:pPr marL="0" indent="0">
              <a:buNone/>
            </a:pPr>
            <a:r>
              <a:rPr lang="fr-FR" sz="1800" b="0" i="0" u="none" strike="noStrike" baseline="0" dirty="0">
                <a:solidFill>
                  <a:srgbClr val="000000"/>
                </a:solidFill>
              </a:rPr>
              <a:t>    = cycle ovarien</a:t>
            </a:r>
          </a:p>
          <a:p>
            <a:pPr marL="0" indent="0">
              <a:buNone/>
            </a:pPr>
            <a:r>
              <a:rPr lang="fr-FR" sz="1800" b="0" i="0" u="none" strike="noStrike" baseline="0" dirty="0">
                <a:solidFill>
                  <a:srgbClr val="000000"/>
                </a:solidFill>
              </a:rPr>
              <a:t>    = cycle menstruel</a:t>
            </a:r>
          </a:p>
          <a:p>
            <a:pPr marL="0" indent="0">
              <a:buNone/>
            </a:pPr>
            <a:endParaRPr lang="fr-FR" sz="1800" b="0" i="0" u="none" strike="noStrike" baseline="0" dirty="0">
              <a:solidFill>
                <a:srgbClr val="000000"/>
              </a:solidFill>
            </a:endParaRPr>
          </a:p>
          <a:p>
            <a:r>
              <a:rPr lang="fr-FR" sz="1800" b="0" i="0" u="none" strike="noStrike" baseline="0" dirty="0">
                <a:solidFill>
                  <a:srgbClr val="000000"/>
                </a:solidFill>
              </a:rPr>
              <a:t>L’endomètre calque son cycle sur l’activité ovarienne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932260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3CE963-1AA3-4A94-9EC2-EAA1145FF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Régulation hormonale: </a:t>
            </a:r>
            <a:br>
              <a:rPr lang="fr-FR" b="1" dirty="0"/>
            </a:br>
            <a:r>
              <a:rPr lang="fr-FR" b="1" dirty="0"/>
              <a:t>axe hypothalamo-hypophysaire</a:t>
            </a:r>
            <a:endParaRPr lang="fr-FR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CE69A7C0-9179-4602-AFEA-6E33072599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19055" y="2152072"/>
            <a:ext cx="6361545" cy="4241030"/>
          </a:xfrm>
        </p:spPr>
      </p:pic>
    </p:spTree>
    <p:extLst>
      <p:ext uri="{BB962C8B-B14F-4D97-AF65-F5344CB8AC3E}">
        <p14:creationId xmlns:p14="http://schemas.microsoft.com/office/powerpoint/2010/main" val="13295396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FE1F99-D83A-4723-ACED-AD6BA2C7A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5971" y="624110"/>
            <a:ext cx="9348641" cy="1280890"/>
          </a:xfrm>
        </p:spPr>
        <p:txBody>
          <a:bodyPr>
            <a:normAutofit/>
          </a:bodyPr>
          <a:lstStyle/>
          <a:p>
            <a:r>
              <a:rPr lang="fr-FR" b="1" dirty="0"/>
              <a:t>Régulation hormonale: </a:t>
            </a:r>
            <a:br>
              <a:rPr lang="fr-FR" b="1" dirty="0"/>
            </a:br>
            <a:r>
              <a:rPr lang="fr-FR" b="1" dirty="0"/>
              <a:t>axe hypothalamo-hypophysaire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276D7D0-E20F-4D7E-9F62-CF82F97477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5971" y="2393658"/>
            <a:ext cx="9348641" cy="3777622"/>
          </a:xfrm>
        </p:spPr>
        <p:txBody>
          <a:bodyPr/>
          <a:lstStyle/>
          <a:p>
            <a:r>
              <a:rPr lang="fr-FR" dirty="0"/>
              <a:t>L’hypothalamus contrôle la sécrétion hypophysaire des gonadotrophines par l’action de la LHRH (ou GnRH)</a:t>
            </a:r>
          </a:p>
          <a:p>
            <a:endParaRPr lang="fr-FR" dirty="0"/>
          </a:p>
          <a:p>
            <a:r>
              <a:rPr lang="fr-FR" dirty="0"/>
              <a:t>La fonction ovarienne est soumise aux stimulations hormonales de l’hypophyse</a:t>
            </a:r>
          </a:p>
          <a:p>
            <a:pPr lvl="1"/>
            <a:r>
              <a:rPr lang="fr-FR" dirty="0"/>
              <a:t>Les </a:t>
            </a:r>
            <a:r>
              <a:rPr lang="fr-FR" b="1" dirty="0"/>
              <a:t>gonadotrophines</a:t>
            </a:r>
            <a:r>
              <a:rPr lang="fr-FR" dirty="0"/>
              <a:t> FSH et LH</a:t>
            </a:r>
          </a:p>
          <a:p>
            <a:pPr lvl="1"/>
            <a:r>
              <a:rPr lang="fr-FR" dirty="0"/>
              <a:t>L’augmentation de ces hormones induit la croissance folliculaire et l’augmentation du taux d’œstrogène</a:t>
            </a:r>
          </a:p>
          <a:p>
            <a:endParaRPr lang="fr-FR" dirty="0"/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53316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3038DF-E907-4F86-B8A4-040B0C8A5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6000" b="1" dirty="0"/>
              <a:t>Anatomie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65E81C0-EE4D-4F54-A505-BBFAFBE5A9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400" b="1" dirty="0"/>
              <a:t>Organes génitaux externes</a:t>
            </a:r>
          </a:p>
          <a:p>
            <a:pPr marL="457200" lvl="1" indent="0">
              <a:buNone/>
            </a:pPr>
            <a:endParaRPr lang="fr-FR" sz="2200" b="1" dirty="0"/>
          </a:p>
          <a:p>
            <a:r>
              <a:rPr lang="fr-FR" sz="2400" b="1" dirty="0"/>
              <a:t>Organes génitaux internes</a:t>
            </a:r>
          </a:p>
        </p:txBody>
      </p:sp>
    </p:spTree>
    <p:extLst>
      <p:ext uri="{BB962C8B-B14F-4D97-AF65-F5344CB8AC3E}">
        <p14:creationId xmlns:p14="http://schemas.microsoft.com/office/powerpoint/2010/main" val="25669124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2B5F0E-2CCC-4590-A4E4-30D424853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Régulation hormonale: </a:t>
            </a:r>
            <a:br>
              <a:rPr lang="fr-FR" b="1" dirty="0"/>
            </a:br>
            <a:r>
              <a:rPr lang="fr-FR" b="1" dirty="0"/>
              <a:t>axe hypothalamo-hypophysaire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DFA5983-AD51-4062-8943-0205A714D3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2925" y="2603383"/>
            <a:ext cx="8915400" cy="3777622"/>
          </a:xfrm>
        </p:spPr>
        <p:txBody>
          <a:bodyPr/>
          <a:lstStyle/>
          <a:p>
            <a:pPr lvl="1"/>
            <a:r>
              <a:rPr lang="fr-FR" dirty="0"/>
              <a:t>L’hyper-</a:t>
            </a:r>
            <a:r>
              <a:rPr lang="fr-FR" dirty="0" err="1"/>
              <a:t>oestrogénie</a:t>
            </a:r>
            <a:r>
              <a:rPr lang="fr-FR" dirty="0"/>
              <a:t> freine la sécrétion de FSH en fin de phase folliculaire</a:t>
            </a:r>
          </a:p>
          <a:p>
            <a:pPr lvl="2"/>
            <a:r>
              <a:rPr lang="fr-FR" sz="1600" b="1" dirty="0"/>
              <a:t>Rétrocontrôle négatif</a:t>
            </a:r>
          </a:p>
          <a:p>
            <a:pPr lvl="1"/>
            <a:r>
              <a:rPr lang="fr-FR" dirty="0"/>
              <a:t>Le pic pré-ovulatoire entraîne une augmentation importante du taux de LH qui provoque l’ovulation</a:t>
            </a:r>
          </a:p>
          <a:p>
            <a:pPr lvl="2"/>
            <a:r>
              <a:rPr lang="fr-FR" sz="1600" b="1" dirty="0"/>
              <a:t>Rétrocontrôle positif</a:t>
            </a:r>
            <a:endParaRPr lang="fr-FR" sz="1600" dirty="0"/>
          </a:p>
          <a:p>
            <a:pPr lvl="1"/>
            <a:r>
              <a:rPr lang="fr-FR" dirty="0"/>
              <a:t>La sécrétion de LH et FSH est freinée par les taux circulant des hormones ovariennes</a:t>
            </a:r>
          </a:p>
          <a:p>
            <a:pPr lvl="1"/>
            <a:r>
              <a:rPr lang="fr-FR" dirty="0"/>
              <a:t>La chute de ces hormones au moment des règles permet l’augmentation des hormones hypophysaires</a:t>
            </a:r>
          </a:p>
        </p:txBody>
      </p:sp>
    </p:spTree>
    <p:extLst>
      <p:ext uri="{BB962C8B-B14F-4D97-AF65-F5344CB8AC3E}">
        <p14:creationId xmlns:p14="http://schemas.microsoft.com/office/powerpoint/2010/main" val="33794429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8D81E2-9257-4E3D-A386-750801119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Régulation hormonale:</a:t>
            </a:r>
            <a:br>
              <a:rPr lang="fr-FR" b="1" dirty="0"/>
            </a:br>
            <a:r>
              <a:rPr lang="fr-FR" b="1" dirty="0"/>
              <a:t>rôle de l’ovaire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4F0028E-7146-4D6F-B1B9-4BF2FC6462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endParaRPr lang="fr-FR" sz="1800" b="0" i="0" u="none" strike="noStrike" baseline="0" dirty="0">
              <a:solidFill>
                <a:srgbClr val="000000"/>
              </a:solidFill>
            </a:endParaRPr>
          </a:p>
          <a:p>
            <a:r>
              <a:rPr lang="fr-FR" sz="1800" b="0" i="0" u="none" strike="noStrike" baseline="0" dirty="0">
                <a:solidFill>
                  <a:srgbClr val="000000"/>
                </a:solidFill>
              </a:rPr>
              <a:t>Cycle ovarien constitué de 2 phases:</a:t>
            </a:r>
          </a:p>
          <a:p>
            <a:endParaRPr lang="fr-FR" sz="1800" b="0" i="0" u="none" strike="noStrike" baseline="0" dirty="0">
              <a:solidFill>
                <a:srgbClr val="000000"/>
              </a:solidFill>
            </a:endParaRPr>
          </a:p>
          <a:p>
            <a:pPr lvl="1"/>
            <a:r>
              <a:rPr lang="fr-FR" b="0" i="0" u="none" strike="noStrike" baseline="0" dirty="0">
                <a:solidFill>
                  <a:srgbClr val="000000"/>
                </a:solidFill>
              </a:rPr>
              <a:t>pré ovulatoire = phase folliculaire</a:t>
            </a:r>
            <a:r>
              <a:rPr lang="fr-FR" dirty="0"/>
              <a:t> </a:t>
            </a:r>
          </a:p>
          <a:p>
            <a:pPr lvl="1"/>
            <a:endParaRPr lang="fr-FR" dirty="0"/>
          </a:p>
          <a:p>
            <a:pPr lvl="1"/>
            <a:r>
              <a:rPr lang="fr-FR" b="0" i="0" u="none" strike="noStrike" baseline="0" dirty="0">
                <a:solidFill>
                  <a:srgbClr val="000000"/>
                </a:solidFill>
              </a:rPr>
              <a:t>post ovulatoire = phase lutéale</a:t>
            </a:r>
          </a:p>
        </p:txBody>
      </p:sp>
    </p:spTree>
    <p:extLst>
      <p:ext uri="{BB962C8B-B14F-4D97-AF65-F5344CB8AC3E}">
        <p14:creationId xmlns:p14="http://schemas.microsoft.com/office/powerpoint/2010/main" val="24917319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67CF76-8E22-48EE-B1CE-F543A3DFF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Régulation hormonale:</a:t>
            </a:r>
            <a:br>
              <a:rPr lang="fr-FR" b="1" dirty="0"/>
            </a:br>
            <a:r>
              <a:rPr lang="fr-FR" b="1" dirty="0"/>
              <a:t>rôle de l’ovaire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C3CFBD1-47BB-4991-A95B-A115EC6387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483140"/>
            <a:ext cx="8915400" cy="3428081"/>
          </a:xfrm>
        </p:spPr>
        <p:txBody>
          <a:bodyPr>
            <a:normAutofit/>
          </a:bodyPr>
          <a:lstStyle/>
          <a:p>
            <a:pPr lvl="1"/>
            <a:r>
              <a:rPr lang="fr-FR" sz="1800" b="0" i="0" u="none" strike="noStrike" baseline="0" dirty="0">
                <a:solidFill>
                  <a:srgbClr val="000000"/>
                </a:solidFill>
              </a:rPr>
              <a:t>pré ovulatoire = </a:t>
            </a:r>
            <a:r>
              <a:rPr lang="fr-FR" sz="1800" b="1" i="0" u="none" strike="noStrike" baseline="0" dirty="0">
                <a:solidFill>
                  <a:srgbClr val="000000"/>
                </a:solidFill>
              </a:rPr>
              <a:t>phase folliculaire</a:t>
            </a:r>
            <a:r>
              <a:rPr lang="fr-FR" sz="1800" b="1" dirty="0"/>
              <a:t> </a:t>
            </a:r>
          </a:p>
          <a:p>
            <a:pPr lvl="1"/>
            <a:endParaRPr lang="fr-FR" sz="1800" b="1" dirty="0"/>
          </a:p>
          <a:p>
            <a:pPr lvl="2"/>
            <a:r>
              <a:rPr lang="fr-FR" sz="1800" dirty="0"/>
              <a:t>dure environ 14 jours à compter du premier jour des dernières règles.</a:t>
            </a:r>
          </a:p>
          <a:p>
            <a:pPr lvl="2"/>
            <a:r>
              <a:rPr lang="fr-FR" sz="1800" dirty="0"/>
              <a:t>Durant cette phase, maturation des follicules ovariens sous l'influence de l'hormone hypophysaire (FSH). </a:t>
            </a:r>
          </a:p>
          <a:p>
            <a:pPr lvl="2"/>
            <a:r>
              <a:rPr lang="fr-FR" sz="1800" dirty="0"/>
              <a:t>S’achève avec l’</a:t>
            </a:r>
            <a:r>
              <a:rPr lang="fr-FR" sz="1800" b="1" dirty="0"/>
              <a:t>ovulation</a:t>
            </a:r>
            <a:endParaRPr lang="fr-FR" sz="1800" b="1" i="0" u="none" strike="noStrike" baseline="0" dirty="0">
              <a:solidFill>
                <a:srgbClr val="000000"/>
              </a:solidFill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27019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F75258-1A55-4F49-B2B5-B3E670A95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Régulation hormonale:</a:t>
            </a:r>
            <a:br>
              <a:rPr lang="fr-FR" b="1" dirty="0"/>
            </a:br>
            <a:r>
              <a:rPr lang="fr-FR" b="1" dirty="0"/>
              <a:t>rôle de l’ovaire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1BC02C2-AC45-471E-A66F-F4F3EA4AE9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fr-FR" sz="1800" b="0" i="0" u="none" strike="noStrike" baseline="0" dirty="0">
                <a:solidFill>
                  <a:srgbClr val="000000"/>
                </a:solidFill>
              </a:rPr>
              <a:t>post ovulatoire = </a:t>
            </a:r>
            <a:r>
              <a:rPr lang="fr-FR" sz="1800" b="1" i="0" u="none" strike="noStrike" baseline="0" dirty="0">
                <a:solidFill>
                  <a:srgbClr val="000000"/>
                </a:solidFill>
              </a:rPr>
              <a:t>phase lutéale</a:t>
            </a:r>
          </a:p>
          <a:p>
            <a:pPr lvl="1"/>
            <a:endParaRPr lang="fr-FR" sz="1800" b="0" i="0" u="none" strike="noStrike" baseline="0" dirty="0">
              <a:solidFill>
                <a:srgbClr val="000000"/>
              </a:solidFill>
            </a:endParaRPr>
          </a:p>
          <a:p>
            <a:pPr lvl="2"/>
            <a:r>
              <a:rPr lang="fr-FR" sz="1800" dirty="0"/>
              <a:t>constitue la dernière partie du cycle ovarien. Cette période entre l'ovulation et les règles suivantes dure environ 14 jours. </a:t>
            </a:r>
          </a:p>
          <a:p>
            <a:pPr lvl="2"/>
            <a:r>
              <a:rPr lang="fr-FR" sz="1800" dirty="0"/>
              <a:t>le follicule ovarien se transforme en une glande : le corps jaune. </a:t>
            </a:r>
          </a:p>
          <a:p>
            <a:pPr lvl="2"/>
            <a:r>
              <a:rPr lang="fr-FR" sz="1800" dirty="0" err="1"/>
              <a:t>Sécréte</a:t>
            </a:r>
            <a:r>
              <a:rPr lang="fr-FR" sz="1800" dirty="0"/>
              <a:t> des œstrogènes et de la progestérone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244287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0A02FB3-226A-426E-8696-909FAAAC5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6305" y="624110"/>
            <a:ext cx="9298307" cy="1280890"/>
          </a:xfrm>
        </p:spPr>
        <p:txBody>
          <a:bodyPr/>
          <a:lstStyle/>
          <a:p>
            <a:r>
              <a:rPr lang="fr-FR" b="1" dirty="0"/>
              <a:t>Régulation hormonale: </a:t>
            </a:r>
            <a:br>
              <a:rPr lang="fr-FR" b="1" dirty="0"/>
            </a:br>
            <a:r>
              <a:rPr lang="fr-FR" b="1" dirty="0"/>
              <a:t>rôle de l’ovaire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52B3399-FAE3-4537-9617-5923D7310C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6305" y="2133600"/>
            <a:ext cx="9298307" cy="3777622"/>
          </a:xfrm>
        </p:spPr>
        <p:txBody>
          <a:bodyPr/>
          <a:lstStyle/>
          <a:p>
            <a:r>
              <a:rPr lang="fr-FR" dirty="0"/>
              <a:t>L’ovaire est une glande endocrine:</a:t>
            </a:r>
          </a:p>
          <a:p>
            <a:pPr lvl="2"/>
            <a:r>
              <a:rPr lang="fr-FR" sz="1800" b="1" dirty="0" err="1"/>
              <a:t>Oestrogènes</a:t>
            </a:r>
            <a:endParaRPr lang="fr-FR" sz="1800" b="1" dirty="0"/>
          </a:p>
          <a:p>
            <a:pPr lvl="2"/>
            <a:r>
              <a:rPr lang="fr-FR" sz="1800" b="1" dirty="0"/>
              <a:t>Progestérone</a:t>
            </a:r>
          </a:p>
          <a:p>
            <a:pPr lvl="2"/>
            <a:r>
              <a:rPr lang="fr-FR" sz="1800" dirty="0"/>
              <a:t>androgènes</a:t>
            </a:r>
          </a:p>
        </p:txBody>
      </p:sp>
    </p:spTree>
    <p:extLst>
      <p:ext uri="{BB962C8B-B14F-4D97-AF65-F5344CB8AC3E}">
        <p14:creationId xmlns:p14="http://schemas.microsoft.com/office/powerpoint/2010/main" val="1059472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8E8E9C-8822-4FE2-BD3D-5B57CF858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Régulation hormonale: </a:t>
            </a:r>
            <a:br>
              <a:rPr lang="fr-FR" b="1" dirty="0"/>
            </a:br>
            <a:r>
              <a:rPr lang="fr-FR" b="1" dirty="0"/>
              <a:t>rôle de l’ovaire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95EF53F-BF06-48CB-A185-16B7625075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Les </a:t>
            </a:r>
            <a:r>
              <a:rPr lang="fr-FR" b="1" dirty="0" err="1"/>
              <a:t>oestrogènes</a:t>
            </a:r>
            <a:endParaRPr lang="fr-FR" b="1" dirty="0"/>
          </a:p>
          <a:p>
            <a:endParaRPr lang="fr-FR" b="1" dirty="0"/>
          </a:p>
          <a:p>
            <a:pPr lvl="1"/>
            <a:r>
              <a:rPr lang="fr-FR" dirty="0"/>
              <a:t>Sécrétés par la thèque du follicule puis en partie par le corps jaune</a:t>
            </a:r>
          </a:p>
          <a:p>
            <a:pPr lvl="1"/>
            <a:r>
              <a:rPr lang="fr-FR" dirty="0"/>
              <a:t>La sécrétion augmente lors de la maturation du follicule</a:t>
            </a:r>
          </a:p>
          <a:p>
            <a:pPr lvl="1"/>
            <a:r>
              <a:rPr lang="fr-FR" dirty="0"/>
              <a:t>Pic quelques heures avant l’ovulation</a:t>
            </a:r>
          </a:p>
          <a:p>
            <a:pPr lvl="1"/>
            <a:r>
              <a:rPr lang="fr-FR" dirty="0"/>
              <a:t>2eme pic plus modéré lors de la phase lutéale</a:t>
            </a:r>
          </a:p>
        </p:txBody>
      </p:sp>
    </p:spTree>
    <p:extLst>
      <p:ext uri="{BB962C8B-B14F-4D97-AF65-F5344CB8AC3E}">
        <p14:creationId xmlns:p14="http://schemas.microsoft.com/office/powerpoint/2010/main" val="28803808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9333CC-DF12-4777-AEE1-BF9463A8B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Régulation hormonale: </a:t>
            </a:r>
            <a:br>
              <a:rPr lang="fr-FR" b="1" dirty="0"/>
            </a:br>
            <a:r>
              <a:rPr lang="fr-FR" b="1" dirty="0"/>
              <a:t>rôle de l’ovaire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BBC2D24-93FC-42FD-9B23-C56E089170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La </a:t>
            </a:r>
            <a:r>
              <a:rPr lang="fr-FR" b="1" dirty="0"/>
              <a:t>progestérone</a:t>
            </a:r>
          </a:p>
          <a:p>
            <a:endParaRPr lang="fr-FR" b="1" dirty="0"/>
          </a:p>
          <a:p>
            <a:pPr lvl="1"/>
            <a:r>
              <a:rPr lang="fr-FR" dirty="0"/>
              <a:t>Sécrétée uniquement par le corps jaune</a:t>
            </a:r>
          </a:p>
          <a:p>
            <a:pPr lvl="1"/>
            <a:r>
              <a:rPr lang="fr-FR" dirty="0"/>
              <a:t>Absente de la phase folliculaire</a:t>
            </a:r>
          </a:p>
          <a:p>
            <a:pPr lvl="1"/>
            <a:r>
              <a:rPr lang="fr-FR" dirty="0"/>
              <a:t>Avec l’action des œstrogène permet la modification de l’endomètre</a:t>
            </a:r>
          </a:p>
          <a:p>
            <a:pPr lvl="1"/>
            <a:r>
              <a:rPr lang="fr-FR" dirty="0"/>
              <a:t>Effondrement du taux des hormones provoque la menstruation</a:t>
            </a:r>
          </a:p>
        </p:txBody>
      </p:sp>
    </p:spTree>
    <p:extLst>
      <p:ext uri="{BB962C8B-B14F-4D97-AF65-F5344CB8AC3E}">
        <p14:creationId xmlns:p14="http://schemas.microsoft.com/office/powerpoint/2010/main" val="165665354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255FA0F1-15E3-4230-8C39-5483D558C7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455"/>
          <a:stretch/>
        </p:blipFill>
        <p:spPr>
          <a:xfrm>
            <a:off x="4692073" y="489528"/>
            <a:ext cx="4632054" cy="611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73169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F77B67-990D-4097-A6CC-9EE89CB84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12B97C8A-7AB2-4796-B954-341EC01313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39491" y="151377"/>
            <a:ext cx="3953163" cy="6555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08379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AC4FDA-9495-4BC8-9FAA-00EB47661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Schéma récapitulatif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50F8BB6C-603E-4E7A-8376-295866D3C4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54400" y="1533236"/>
            <a:ext cx="6356572" cy="5038823"/>
          </a:xfrm>
        </p:spPr>
      </p:pic>
    </p:spTree>
    <p:extLst>
      <p:ext uri="{BB962C8B-B14F-4D97-AF65-F5344CB8AC3E}">
        <p14:creationId xmlns:p14="http://schemas.microsoft.com/office/powerpoint/2010/main" val="20455762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55B85E4-8742-40EF-BAAF-863F3B192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Organes génitaux externes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C934EEA-8215-46C1-8955-466F9EF67B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80260" y="2133600"/>
            <a:ext cx="9424352" cy="3777622"/>
          </a:xfrm>
        </p:spPr>
        <p:txBody>
          <a:bodyPr>
            <a:normAutofit/>
          </a:bodyPr>
          <a:lstStyle/>
          <a:p>
            <a:r>
              <a:rPr lang="fr-FR" sz="2400" dirty="0"/>
              <a:t>Appelés collectivement la vulve</a:t>
            </a:r>
          </a:p>
          <a:p>
            <a:r>
              <a:rPr lang="fr-FR" sz="2400" dirty="0"/>
              <a:t>Se modifient lors de la puberté</a:t>
            </a:r>
          </a:p>
          <a:p>
            <a:r>
              <a:rPr lang="fr-FR" sz="2400" dirty="0"/>
              <a:t>Comprennent les grandes et les petites lèvres, le clitoris, l’orifice vaginal, l’hymen et l’urètre</a:t>
            </a:r>
          </a:p>
        </p:txBody>
      </p:sp>
    </p:spTree>
    <p:extLst>
      <p:ext uri="{BB962C8B-B14F-4D97-AF65-F5344CB8AC3E}">
        <p14:creationId xmlns:p14="http://schemas.microsoft.com/office/powerpoint/2010/main" val="23855826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2E14CC-1016-44B7-8EF5-44D9B8EFD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213" y="430212"/>
            <a:ext cx="8915400" cy="566738"/>
          </a:xfrm>
        </p:spPr>
        <p:txBody>
          <a:bodyPr>
            <a:noAutofit/>
          </a:bodyPr>
          <a:lstStyle/>
          <a:p>
            <a:r>
              <a:rPr lang="fr-FR" sz="3200" b="1" dirty="0"/>
              <a:t>Organes génitaux externes de la femme</a:t>
            </a:r>
          </a:p>
        </p:txBody>
      </p:sp>
      <p:pic>
        <p:nvPicPr>
          <p:cNvPr id="1026" name="Picture 2" descr="Anatomie : organes génitaux féminins externes (vulve) - illustrations  médicales - Gynécologie-obstétrique | Docdeclic">
            <a:extLst>
              <a:ext uri="{FF2B5EF4-FFF2-40B4-BE49-F238E27FC236}">
                <a16:creationId xmlns:a16="http://schemas.microsoft.com/office/drawing/2014/main" id="{98CCB9C5-BB3E-40D8-8DC6-F79A07628D5D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5" t="12028" b="12028"/>
          <a:stretch/>
        </p:blipFill>
        <p:spPr bwMode="auto">
          <a:xfrm>
            <a:off x="2857499" y="1600688"/>
            <a:ext cx="7898131" cy="482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700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210AE29-3334-4DFD-983D-3BF820F70C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80260" y="560070"/>
            <a:ext cx="9424352" cy="5715000"/>
          </a:xfrm>
        </p:spPr>
        <p:txBody>
          <a:bodyPr/>
          <a:lstStyle/>
          <a:p>
            <a:r>
              <a:rPr lang="fr-FR" sz="2400" b="1" dirty="0"/>
              <a:t>Les grandes lèvres </a:t>
            </a:r>
          </a:p>
          <a:p>
            <a:pPr lvl="2"/>
            <a:r>
              <a:rPr lang="fr-FR" dirty="0"/>
              <a:t>2 grands replis composés de peau et de graisse</a:t>
            </a:r>
          </a:p>
          <a:p>
            <a:pPr lvl="2"/>
            <a:r>
              <a:rPr lang="fr-FR" dirty="0"/>
              <a:t>Forment les limites de la vulve</a:t>
            </a:r>
          </a:p>
          <a:p>
            <a:pPr lvl="2"/>
            <a:r>
              <a:rPr lang="fr-FR" dirty="0"/>
              <a:t>Follicules pileux, pilosité apparaissant à partir de la puberté</a:t>
            </a:r>
            <a:endParaRPr lang="fr-FR" sz="2400" b="1" dirty="0"/>
          </a:p>
          <a:p>
            <a:r>
              <a:rPr lang="fr-FR" sz="2400" b="1" dirty="0"/>
              <a:t>Les petites lèvres</a:t>
            </a:r>
          </a:p>
          <a:p>
            <a:pPr lvl="2"/>
            <a:r>
              <a:rPr lang="fr-FR" dirty="0"/>
              <a:t>2 replis cutanés internes aux grandes lèvres </a:t>
            </a:r>
          </a:p>
          <a:p>
            <a:r>
              <a:rPr lang="fr-FR" sz="2400" b="1" dirty="0"/>
              <a:t>Le clitoris</a:t>
            </a:r>
          </a:p>
          <a:p>
            <a:pPr lvl="2"/>
            <a:r>
              <a:rPr lang="fr-FR" dirty="0"/>
              <a:t>Homologue féminin du pénis</a:t>
            </a:r>
          </a:p>
          <a:p>
            <a:pPr lvl="2"/>
            <a:r>
              <a:rPr lang="fr-FR" dirty="0"/>
              <a:t>Terminaisons nerveuses et tissus érectile</a:t>
            </a:r>
          </a:p>
          <a:p>
            <a:pPr lvl="2"/>
            <a:r>
              <a:rPr lang="fr-FR" dirty="0"/>
              <a:t>Pas de rôle dans la reproduction</a:t>
            </a:r>
          </a:p>
          <a:p>
            <a:r>
              <a:rPr lang="fr-FR" sz="2400" b="1" dirty="0"/>
              <a:t>L’hymen</a:t>
            </a:r>
          </a:p>
          <a:p>
            <a:pPr lvl="2"/>
            <a:r>
              <a:rPr lang="fr-FR" dirty="0"/>
              <a:t>Fine membrane muqueuse</a:t>
            </a:r>
          </a:p>
          <a:p>
            <a:pPr lvl="2"/>
            <a:r>
              <a:rPr lang="fr-FR" dirty="0"/>
              <a:t>Ferme partiellement l’entrée du vagin</a:t>
            </a:r>
          </a:p>
          <a:p>
            <a:pPr lvl="2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191612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81E8CFB-D0E0-4E0A-8C25-3DA218534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Organes génitaux internes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B423F5D-FC1B-48A9-9B5D-6BCACF7BA4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400" dirty="0"/>
              <a:t>Dans la cavité pelvienne</a:t>
            </a:r>
          </a:p>
          <a:p>
            <a:r>
              <a:rPr lang="fr-FR" sz="2400" dirty="0"/>
              <a:t>Comprennent le vagin, l’utérus, les trompes utérines et les ovaires</a:t>
            </a:r>
          </a:p>
          <a:p>
            <a:r>
              <a:rPr lang="fr-FR" sz="2400" dirty="0"/>
              <a:t>Les seins sont des glandes accessoires du système de reproduction féminin</a:t>
            </a:r>
          </a:p>
        </p:txBody>
      </p:sp>
    </p:spTree>
    <p:extLst>
      <p:ext uri="{BB962C8B-B14F-4D97-AF65-F5344CB8AC3E}">
        <p14:creationId xmlns:p14="http://schemas.microsoft.com/office/powerpoint/2010/main" val="3834158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9FDEB2-3720-4687-A4CE-297090114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3513" y="430212"/>
            <a:ext cx="8915400" cy="566738"/>
          </a:xfrm>
        </p:spPr>
        <p:txBody>
          <a:bodyPr/>
          <a:lstStyle/>
          <a:p>
            <a:r>
              <a:rPr lang="fr-FR" b="1" dirty="0"/>
              <a:t>coupe frontale de l’appareil génital féminin</a:t>
            </a:r>
            <a:endParaRPr lang="fr-FR" dirty="0"/>
          </a:p>
        </p:txBody>
      </p:sp>
      <p:pic>
        <p:nvPicPr>
          <p:cNvPr id="2050" name="Picture 2" descr="Généralités sur l&amp;#39;appareil génital féminin -">
            <a:extLst>
              <a:ext uri="{FF2B5EF4-FFF2-40B4-BE49-F238E27FC236}">
                <a16:creationId xmlns:a16="http://schemas.microsoft.com/office/drawing/2014/main" id="{D12ECF65-5FD4-47B9-A3FD-D71583001025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08" b="2797"/>
          <a:stretch/>
        </p:blipFill>
        <p:spPr bwMode="auto">
          <a:xfrm>
            <a:off x="2520634" y="1440179"/>
            <a:ext cx="8043584" cy="5125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53577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8888AE-EF78-4265-9625-B2D0A27C4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213" y="430212"/>
            <a:ext cx="8915400" cy="566738"/>
          </a:xfrm>
        </p:spPr>
        <p:txBody>
          <a:bodyPr/>
          <a:lstStyle/>
          <a:p>
            <a:r>
              <a:rPr lang="fr-FR" b="1" dirty="0"/>
              <a:t>coupe sagittale de l’appareil génital féminin</a:t>
            </a:r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079785A-5E6E-45AA-AAFA-2633CCEF622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3078" name="Picture 6" descr="https://microbiologiemedicale.fr/wp-content/uploads/2019/06/appareil-genital-feminin-coupe-sagitale.jpg">
            <a:extLst>
              <a:ext uri="{FF2B5EF4-FFF2-40B4-BE49-F238E27FC236}">
                <a16:creationId xmlns:a16="http://schemas.microsoft.com/office/drawing/2014/main" id="{8C21C49C-17C5-4F3A-BF75-161E79FE233A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89" b="571"/>
          <a:stretch/>
        </p:blipFill>
        <p:spPr bwMode="auto">
          <a:xfrm>
            <a:off x="2589213" y="1643381"/>
            <a:ext cx="8915400" cy="4217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5577220"/>
      </p:ext>
    </p:extLst>
  </p:cSld>
  <p:clrMapOvr>
    <a:masterClrMapping/>
  </p:clrMapOvr>
</p:sld>
</file>

<file path=ppt/theme/theme1.xml><?xml version="1.0" encoding="utf-8"?>
<a:theme xmlns:a="http://schemas.openxmlformats.org/drawingml/2006/main" name="Brin">
  <a:themeElements>
    <a:clrScheme name="Rouge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849</TotalTime>
  <Words>1265</Words>
  <Application>Microsoft Office PowerPoint</Application>
  <PresentationFormat>Grand écran</PresentationFormat>
  <Paragraphs>227</Paragraphs>
  <Slides>39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39</vt:i4>
      </vt:variant>
    </vt:vector>
  </HeadingPairs>
  <TitlesOfParts>
    <vt:vector size="45" baseType="lpstr">
      <vt:lpstr>Arial</vt:lpstr>
      <vt:lpstr>Century Gothic</vt:lpstr>
      <vt:lpstr>Verdana</vt:lpstr>
      <vt:lpstr>Wingdings</vt:lpstr>
      <vt:lpstr>Wingdings 3</vt:lpstr>
      <vt:lpstr>Brin</vt:lpstr>
      <vt:lpstr>L’appareil reproducteur de la femme</vt:lpstr>
      <vt:lpstr>Présentation PowerPoint</vt:lpstr>
      <vt:lpstr>Anatomie </vt:lpstr>
      <vt:lpstr>Organes génitaux externes</vt:lpstr>
      <vt:lpstr>Organes génitaux externes de la femme</vt:lpstr>
      <vt:lpstr>Présentation PowerPoint</vt:lpstr>
      <vt:lpstr>Organes génitaux internes</vt:lpstr>
      <vt:lpstr>coupe frontale de l’appareil génital féminin</vt:lpstr>
      <vt:lpstr>coupe sagittale de l’appareil génital féminin</vt:lpstr>
      <vt:lpstr>Présentation PowerPoint</vt:lpstr>
      <vt:lpstr>Présentation PowerPoint</vt:lpstr>
      <vt:lpstr>L’utérus se compose de 3 tuniques</vt:lpstr>
      <vt:lpstr>Présentation PowerPoint</vt:lpstr>
      <vt:lpstr>Présentation PowerPoint</vt:lpstr>
      <vt:lpstr>Présentation PowerPoint</vt:lpstr>
      <vt:lpstr>Présentation PowerPoint</vt:lpstr>
      <vt:lpstr>Ovogénèse - Généralité</vt:lpstr>
      <vt:lpstr>Ovogénèse - Processus</vt:lpstr>
      <vt:lpstr>Ovogénèse - Processus</vt:lpstr>
      <vt:lpstr>Ovogénèse - Processus</vt:lpstr>
      <vt:lpstr>Puberté </vt:lpstr>
      <vt:lpstr>Reprise de l’ovogénèse</vt:lpstr>
      <vt:lpstr>La folliculogénèse</vt:lpstr>
      <vt:lpstr>La folliculogénèse</vt:lpstr>
      <vt:lpstr>La folliculogénèse</vt:lpstr>
      <vt:lpstr>Cycle ovarien : schéma récapitulatif</vt:lpstr>
      <vt:lpstr>Le cycle ovarien: régulation hormonale</vt:lpstr>
      <vt:lpstr>Régulation hormonale:  axe hypothalamo-hypophysaire</vt:lpstr>
      <vt:lpstr>Régulation hormonale:  axe hypothalamo-hypophysaire</vt:lpstr>
      <vt:lpstr>Régulation hormonale:  axe hypothalamo-hypophysaire</vt:lpstr>
      <vt:lpstr>Régulation hormonale: rôle de l’ovaire</vt:lpstr>
      <vt:lpstr>Régulation hormonale: rôle de l’ovaire</vt:lpstr>
      <vt:lpstr>Régulation hormonale: rôle de l’ovaire</vt:lpstr>
      <vt:lpstr>Régulation hormonale:  rôle de l’ovaire</vt:lpstr>
      <vt:lpstr>Régulation hormonale:  rôle de l’ovaire</vt:lpstr>
      <vt:lpstr>Régulation hormonale:  rôle de l’ovaire</vt:lpstr>
      <vt:lpstr>Présentation PowerPoint</vt:lpstr>
      <vt:lpstr>Présentation PowerPoint</vt:lpstr>
      <vt:lpstr>Schéma récapitulatif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L’appareil reproducteur de la femme</dc:title>
  <dc:creator>SCHAEFFER Marie-Aurélie</dc:creator>
  <cp:lastModifiedBy>SCHAEFFER Marie-Aurélie</cp:lastModifiedBy>
  <cp:revision>95</cp:revision>
  <dcterms:created xsi:type="dcterms:W3CDTF">2021-09-13T08:12:57Z</dcterms:created>
  <dcterms:modified xsi:type="dcterms:W3CDTF">2024-02-15T15:34:41Z</dcterms:modified>
</cp:coreProperties>
</file>