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41" r:id="rId2"/>
    <p:sldId id="346" r:id="rId3"/>
    <p:sldId id="347" r:id="rId4"/>
    <p:sldId id="342" r:id="rId5"/>
    <p:sldId id="353" r:id="rId6"/>
    <p:sldId id="343" r:id="rId7"/>
    <p:sldId id="345" r:id="rId8"/>
    <p:sldId id="354" r:id="rId9"/>
    <p:sldId id="355" r:id="rId10"/>
    <p:sldId id="256" r:id="rId11"/>
    <p:sldId id="257" r:id="rId12"/>
    <p:sldId id="258" r:id="rId13"/>
    <p:sldId id="323" r:id="rId14"/>
    <p:sldId id="319" r:id="rId15"/>
    <p:sldId id="320" r:id="rId16"/>
    <p:sldId id="321" r:id="rId17"/>
    <p:sldId id="322" r:id="rId18"/>
    <p:sldId id="324" r:id="rId19"/>
    <p:sldId id="325" r:id="rId20"/>
    <p:sldId id="327" r:id="rId21"/>
    <p:sldId id="311" r:id="rId22"/>
    <p:sldId id="328" r:id="rId23"/>
    <p:sldId id="332" r:id="rId24"/>
    <p:sldId id="334" r:id="rId25"/>
    <p:sldId id="336" r:id="rId26"/>
    <p:sldId id="337" r:id="rId27"/>
    <p:sldId id="335" r:id="rId28"/>
    <p:sldId id="338" r:id="rId29"/>
    <p:sldId id="333" r:id="rId30"/>
    <p:sldId id="326" r:id="rId31"/>
    <p:sldId id="264" r:id="rId32"/>
    <p:sldId id="265" r:id="rId33"/>
    <p:sldId id="329" r:id="rId34"/>
    <p:sldId id="275" r:id="rId35"/>
    <p:sldId id="315" r:id="rId36"/>
    <p:sldId id="316" r:id="rId37"/>
    <p:sldId id="317" r:id="rId38"/>
    <p:sldId id="330" r:id="rId39"/>
    <p:sldId id="280" r:id="rId40"/>
    <p:sldId id="281" r:id="rId41"/>
    <p:sldId id="282" r:id="rId42"/>
    <p:sldId id="283" r:id="rId43"/>
    <p:sldId id="284" r:id="rId44"/>
    <p:sldId id="285" r:id="rId45"/>
    <p:sldId id="348" r:id="rId46"/>
    <p:sldId id="331" r:id="rId47"/>
    <p:sldId id="292" r:id="rId48"/>
    <p:sldId id="291" r:id="rId49"/>
    <p:sldId id="290" r:id="rId50"/>
    <p:sldId id="293" r:id="rId51"/>
    <p:sldId id="351" r:id="rId52"/>
    <p:sldId id="312" r:id="rId53"/>
    <p:sldId id="306" r:id="rId54"/>
    <p:sldId id="352" r:id="rId55"/>
    <p:sldId id="302" r:id="rId56"/>
    <p:sldId id="304" r:id="rId57"/>
    <p:sldId id="349" r:id="rId58"/>
    <p:sldId id="339" r:id="rId59"/>
    <p:sldId id="309" r:id="rId60"/>
    <p:sldId id="307" r:id="rId61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77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86396-57F0-4F13-982C-B0792DAE8CA0}" type="datetimeFigureOut">
              <a:rPr lang="fr-FR" smtClean="0"/>
              <a:t>25/02/2024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C501E-A8D7-4744-A913-2B1E68A9A05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94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Cruveilhier : première description anatomique des lésions / Charcot : première description clinique et anapath précise, donne le nom / Mc Alpine : dissémination spatiale et temporelle. Premiers patients au 14</a:t>
            </a:r>
            <a:r>
              <a:rPr lang="fr-FR" baseline="30000" dirty="0"/>
              <a:t>e</a:t>
            </a:r>
            <a:r>
              <a:rPr lang="fr-FR" dirty="0"/>
              <a:t> </a:t>
            </a:r>
            <a:r>
              <a:rPr lang="fr-FR" dirty="0" err="1"/>
              <a:t>siecle</a:t>
            </a:r>
            <a:r>
              <a:rPr lang="fr-FR" dirty="0"/>
              <a:t> ? Vikings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9C501E-A8D7-4744-A913-2B1E68A9A05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682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DCA9A6-E13D-268C-F127-4780923E3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D8E94-4410-433F-A87F-5BA3FC76B7E2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C50515-C425-CC62-3F45-B1DC46877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0D4555-40FD-F4DA-FB6D-C5D306BB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32BCD-1D60-4B38-B0EC-A4FDAB8DB2D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153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934F73-A828-300C-C619-AE104EFE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AF9DD-29EB-4192-B789-74DA3624BF8E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C713D4-F005-08EB-6E1F-4886AC76A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37644C-7A2C-8715-2C49-A95273B3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46010-7FDC-4B09-A581-67AA32E100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74123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AAA832-1E71-FE52-ACF0-F439BBC7B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54681-02A6-4E40-B747-87E12570984B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D39246-79A5-0547-0F26-DB1EA0D6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B888F5-504D-A32A-E677-F1DF1C6A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3D4BD-7B35-4891-A9D1-301BBCA34F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3540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260281-03B9-7F8D-87FD-48EFF355A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303F3-BF75-4588-8996-78AB40A509F8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A90B35-DDC2-253F-F134-2F6B4D71A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1DEB36-34AD-55BD-173E-4B5A90DD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4DA6D-9774-4AB6-B280-BCF8A0558EF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97332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6F3A53B-3500-8C0E-45DC-C2CF5BA7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7482E-AFC3-4C65-B99B-38E58EC3B213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84F851F-AC5D-7F71-8A1A-8F9F9021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F747707-8F05-0055-552E-E2F2A396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4906A-56E1-4FBF-90D3-A3832B2478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89925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0C1E1859-1147-D0AD-E13C-277BD4F0A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95DEC-BA01-4FE2-98F4-59FEC7D562AE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A9536448-067C-6DED-5599-FFBE68D84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5F16CD82-FC50-0E5C-420B-DAF19582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7C950-2B6A-4813-85EF-F5EF514308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7936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>
            <a:extLst>
              <a:ext uri="{FF2B5EF4-FFF2-40B4-BE49-F238E27FC236}">
                <a16:creationId xmlns:a16="http://schemas.microsoft.com/office/drawing/2014/main" id="{C4B7B29C-825E-1ADF-8668-0CE689C47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60172-751F-433A-846D-3CA3DFF5A844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FDB5CA4-410E-3DD7-B88E-7869F4D6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044D4812-9306-1CCC-C440-9399FCC3F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C9581-919B-4D80-9472-D63A550982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33047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314A238B-6961-C457-733D-8AE2E448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EB563-C500-4D81-A6C4-501C636003E8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79E806CB-4407-B25C-5A7E-872279F81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BE785982-FD4B-8536-7692-97731346B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2884A-7DB9-405F-9386-ECB4ED216C3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2306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>
            <a:extLst>
              <a:ext uri="{FF2B5EF4-FFF2-40B4-BE49-F238E27FC236}">
                <a16:creationId xmlns:a16="http://schemas.microsoft.com/office/drawing/2014/main" id="{9982BC38-AAE1-8E84-CD19-D747ED6A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BAED8-FD20-4836-98A1-64C72D106B12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573D4D23-D618-9AC2-0F00-215DA97C0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1BE6CB96-A964-9F76-3F7B-95726C7E1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FAE15-B6F5-46E9-820A-DEBACFCAB6B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6749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9C6A4291-C3E4-F2FE-DEF3-B4849F30C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726C2-3D56-4CD6-9053-0D2554021028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6703B2C0-CD2D-AEAB-5D0C-467EE840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FC75D9D4-13EC-0597-9E18-A6C4E2261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545C4-6A1F-493D-BC68-A6DBDC84B4C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8272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>
            <a:extLst>
              <a:ext uri="{FF2B5EF4-FFF2-40B4-BE49-F238E27FC236}">
                <a16:creationId xmlns:a16="http://schemas.microsoft.com/office/drawing/2014/main" id="{23E465C9-FB27-8639-97DF-766D5255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68E2-C709-41C5-9A04-9A8779ED87C3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371D5294-0462-B563-FFC3-46259FC9B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4065C299-E67A-77B7-165D-3C8B082C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33F5B-8ACA-41E5-BF67-850232ED8DF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10352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>
            <a:extLst>
              <a:ext uri="{FF2B5EF4-FFF2-40B4-BE49-F238E27FC236}">
                <a16:creationId xmlns:a16="http://schemas.microsoft.com/office/drawing/2014/main" id="{63D4C01A-3B55-8753-ED7C-008A29C275F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>
            <a:extLst>
              <a:ext uri="{FF2B5EF4-FFF2-40B4-BE49-F238E27FC236}">
                <a16:creationId xmlns:a16="http://schemas.microsoft.com/office/drawing/2014/main" id="{ECD2218A-CE63-1EF1-4F60-A5F705D54D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746C25-7438-0486-773E-162150822D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9D6B60-CB5F-4135-9174-1BDBAE0EC7C3}" type="datetimeFigureOut">
              <a:rPr lang="fr-FR"/>
              <a:pPr>
                <a:defRPr/>
              </a:pPr>
              <a:t>25/02/2024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532FBB-9602-2EDE-F958-7066F88A64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55576E-96B5-C5E7-E1D4-50FDCEAE2E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4B018E0-8A01-4CBB-972C-6E320D7F848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webzine.aphp.fr/IMG/arton9.jpg" TargetMode="External"/><Relationship Id="rId2" Type="http://schemas.openxmlformats.org/officeDocument/2006/relationships/hyperlink" Target="http://www.google.fr/imgres?imgurl=http://www.myrrhasante.com/images/fatigue1-chronique.jpg&amp;imgrefurl=http://www.myrrhasante.com/accueil/documentation-medicale/anemie-fatigue-prise-de-sang.html&amp;usg=__LN3vB8KjEUlcNvYCE2doGjV8b0c=&amp;h=225&amp;w=150&amp;sz=18&amp;hl=fr&amp;start=16&amp;sig2=cFmjc2sBg8xht3nw2h9Pfw&amp;zoom=1&amp;um=1&amp;itbs=1&amp;tbnid=IWJGjcLoTYXpgM:&amp;tbnh=108&amp;tbnw=72&amp;prev=/images%3Fq%3Dasth%25C3%25A9nie%26um%3D1%26hl%3Dfr%26rls%3Dcom.microsoft:fr:IE-SearchBox%26rlz%3D1I7GGLL_fr%26tbs%3Disch:1&amp;ei=dhI6TYGZFsy38gOs8NGsC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0DE7455F-EF13-EE84-AFDA-B65A603EF1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2906"/>
            <a:ext cx="9144000" cy="5143500"/>
          </a:xfrm>
          <a:prstGeom prst="rect">
            <a:avLst/>
          </a:prstGeom>
        </p:spPr>
      </p:pic>
      <p:pic>
        <p:nvPicPr>
          <p:cNvPr id="3" name="Image 2" descr="Une image contenant motif, carré, pixel&#10;&#10;Description générée automatiquement">
            <a:extLst>
              <a:ext uri="{FF2B5EF4-FFF2-40B4-BE49-F238E27FC236}">
                <a16:creationId xmlns:a16="http://schemas.microsoft.com/office/drawing/2014/main" id="{4AF58F0A-DA7C-D6DD-F22F-1CA383BA2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23" y="2924944"/>
            <a:ext cx="3317354" cy="331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0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77A2D97-B0DC-FD77-28DF-75EF2D4B4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7" r="1661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FF05B14-4911-8717-CF42-8C66C9605EC3}"/>
              </a:ext>
            </a:extLst>
          </p:cNvPr>
          <p:cNvSpPr/>
          <p:nvPr/>
        </p:nvSpPr>
        <p:spPr>
          <a:xfrm>
            <a:off x="2375755" y="2060848"/>
            <a:ext cx="4392488" cy="295232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A578560-2071-99C3-2E01-987047A440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4507" y="2242539"/>
            <a:ext cx="5594985" cy="1425924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4700"/>
              <a:t>La Sclérose en plaques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2C23A691-C6CC-1906-A89A-F5B8322F0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4507" y="3884035"/>
            <a:ext cx="5594985" cy="91311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400" dirty="0"/>
              <a:t>Dre Solveig MONTAUT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000" dirty="0"/>
              <a:t>Neurologue à Saverne et au CH de Haguenau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fr-FR" sz="1000" dirty="0"/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000" dirty="0"/>
              <a:t>28/02/2024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627D7F9-44AA-530E-6131-21B19C8793A2}"/>
              </a:ext>
            </a:extLst>
          </p:cNvPr>
          <p:cNvSpPr txBox="1"/>
          <p:nvPr/>
        </p:nvSpPr>
        <p:spPr>
          <a:xfrm>
            <a:off x="251520" y="62373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>
                    <a:lumMod val="65000"/>
                  </a:schemeClr>
                </a:solidFill>
              </a:rPr>
              <a:t>Remerciements Dr Laurent KREMER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>
            <a:extLst>
              <a:ext uri="{FF2B5EF4-FFF2-40B4-BE49-F238E27FC236}">
                <a16:creationId xmlns:a16="http://schemas.microsoft.com/office/drawing/2014/main" id="{C5598367-B8A4-2FD0-0728-B78BF1DD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Historique</a:t>
            </a:r>
          </a:p>
        </p:txBody>
      </p:sp>
      <p:sp>
        <p:nvSpPr>
          <p:cNvPr id="3075" name="Espace réservé du contenu 2">
            <a:extLst>
              <a:ext uri="{FF2B5EF4-FFF2-40B4-BE49-F238E27FC236}">
                <a16:creationId xmlns:a16="http://schemas.microsoft.com/office/drawing/2014/main" id="{E7DE555B-FC37-10A4-31E5-7BBC573E6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3076" name="Picture 2">
            <a:extLst>
              <a:ext uri="{FF2B5EF4-FFF2-40B4-BE49-F238E27FC236}">
                <a16:creationId xmlns:a16="http://schemas.microsoft.com/office/drawing/2014/main" id="{62ADCB9D-0046-023B-D9F3-F7A57F64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8"/>
          <a:stretch/>
        </p:blipFill>
        <p:spPr bwMode="auto">
          <a:xfrm>
            <a:off x="144463" y="1388016"/>
            <a:ext cx="8531225" cy="5353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>
            <a:extLst>
              <a:ext uri="{FF2B5EF4-FFF2-40B4-BE49-F238E27FC236}">
                <a16:creationId xmlns:a16="http://schemas.microsoft.com/office/drawing/2014/main" id="{CB3E6E00-C1D4-9450-3A38-BE6D2D07D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Définition</a:t>
            </a: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FE7952D4-2761-BFC9-45AD-1AD887BAF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100" name="Picture 2">
            <a:extLst>
              <a:ext uri="{FF2B5EF4-FFF2-40B4-BE49-F238E27FC236}">
                <a16:creationId xmlns:a16="http://schemas.microsoft.com/office/drawing/2014/main" id="{A5F4EB89-32DF-DD48-F5EC-F24CA50BD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6" b="10617"/>
          <a:stretch/>
        </p:blipFill>
        <p:spPr bwMode="auto">
          <a:xfrm>
            <a:off x="0" y="1414909"/>
            <a:ext cx="889317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3DB70C-80FB-837A-F627-11DD6F9B5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5741"/>
            <a:ext cx="8229600" cy="1143000"/>
          </a:xfrm>
        </p:spPr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Epidémiologie :</a:t>
            </a:r>
            <a:b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est touché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1EF6E18-F59F-FB3C-58F1-911292EE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1841684"/>
            <a:ext cx="7905750" cy="46005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B52FAAD-1FD2-3B4D-9809-0CFC0730C876}"/>
              </a:ext>
            </a:extLst>
          </p:cNvPr>
          <p:cNvSpPr txBox="1"/>
          <p:nvPr/>
        </p:nvSpPr>
        <p:spPr>
          <a:xfrm>
            <a:off x="4427984" y="6525344"/>
            <a:ext cx="3456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https://institutducerveau-icm.org/fr/sclerose-en-plaques/</a:t>
            </a:r>
          </a:p>
        </p:txBody>
      </p:sp>
    </p:spTree>
    <p:extLst>
      <p:ext uri="{BB962C8B-B14F-4D97-AF65-F5344CB8AC3E}">
        <p14:creationId xmlns:p14="http://schemas.microsoft.com/office/powerpoint/2010/main" val="2163621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C124DD-5D50-95DD-70E9-8739C4C5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Pourquoi développe-t-on une SEP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3A5AC7-185A-EB51-60CA-C157774FB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83357"/>
            <a:ext cx="8229600" cy="4525963"/>
          </a:xfrm>
        </p:spPr>
        <p:txBody>
          <a:bodyPr/>
          <a:lstStyle/>
          <a:p>
            <a:r>
              <a:rPr lang="fr-FR" b="1" dirty="0"/>
              <a:t>On ne sait pas exactement</a:t>
            </a:r>
          </a:p>
          <a:p>
            <a:endParaRPr lang="fr-FR" b="1" dirty="0"/>
          </a:p>
          <a:p>
            <a:r>
              <a:rPr lang="fr-FR" dirty="0"/>
              <a:t>Facteurs :</a:t>
            </a:r>
          </a:p>
          <a:p>
            <a:pPr lvl="1"/>
            <a:r>
              <a:rPr lang="fr-FR" dirty="0"/>
              <a:t>Immunitaires</a:t>
            </a:r>
          </a:p>
          <a:p>
            <a:pPr lvl="1"/>
            <a:r>
              <a:rPr lang="fr-FR" dirty="0"/>
              <a:t>Environnementaux</a:t>
            </a:r>
          </a:p>
          <a:p>
            <a:pPr lvl="1"/>
            <a:r>
              <a:rPr lang="fr-FR" dirty="0"/>
              <a:t>Génétiques</a:t>
            </a:r>
          </a:p>
        </p:txBody>
      </p:sp>
    </p:spTree>
    <p:extLst>
      <p:ext uri="{BB962C8B-B14F-4D97-AF65-F5344CB8AC3E}">
        <p14:creationId xmlns:p14="http://schemas.microsoft.com/office/powerpoint/2010/main" val="2466321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EDDF4D-838D-BDFF-D238-CF977EE4E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Facteurs immunitaires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04ECBC-189C-8CD5-7925-399108B5B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Atteinte </a:t>
            </a:r>
            <a:r>
              <a:rPr lang="fr-FR" b="1" dirty="0"/>
              <a:t>dysimmunitaire</a:t>
            </a:r>
            <a:r>
              <a:rPr lang="fr-FR" dirty="0"/>
              <a:t> du SNC</a:t>
            </a:r>
          </a:p>
          <a:p>
            <a:r>
              <a:rPr lang="fr-FR" dirty="0"/>
              <a:t>Hypothèse « </a:t>
            </a:r>
            <a:r>
              <a:rPr lang="fr-FR" dirty="0" err="1"/>
              <a:t>inside</a:t>
            </a:r>
            <a:r>
              <a:rPr lang="fr-FR" dirty="0"/>
              <a:t> out »</a:t>
            </a:r>
          </a:p>
          <a:p>
            <a:pPr lvl="1"/>
            <a:r>
              <a:rPr lang="fr-FR" dirty="0"/>
              <a:t>Antigène inconnu</a:t>
            </a:r>
          </a:p>
          <a:p>
            <a:pPr lvl="1"/>
            <a:r>
              <a:rPr lang="fr-FR" dirty="0"/>
              <a:t>Activation des lymphocytes Th1 et Th17</a:t>
            </a:r>
          </a:p>
          <a:p>
            <a:pPr lvl="1"/>
            <a:r>
              <a:rPr lang="fr-FR" dirty="0"/>
              <a:t>Fixation endothéliale</a:t>
            </a:r>
          </a:p>
          <a:p>
            <a:pPr lvl="1"/>
            <a:r>
              <a:rPr lang="fr-FR" dirty="0"/>
              <a:t>Passage barrière hémato-encéphalique</a:t>
            </a:r>
          </a:p>
          <a:p>
            <a:pPr lvl="1"/>
            <a:r>
              <a:rPr lang="fr-FR" dirty="0"/>
              <a:t>Réaction croisée engendrant agression dysimmunitaire</a:t>
            </a:r>
          </a:p>
          <a:p>
            <a:pPr lvl="1"/>
            <a:r>
              <a:rPr lang="fr-FR" dirty="0"/>
              <a:t>Suggère une anomalie du SNC favorisant les lésions inflammatoires</a:t>
            </a:r>
          </a:p>
        </p:txBody>
      </p:sp>
    </p:spTree>
    <p:extLst>
      <p:ext uri="{BB962C8B-B14F-4D97-AF65-F5344CB8AC3E}">
        <p14:creationId xmlns:p14="http://schemas.microsoft.com/office/powerpoint/2010/main" val="1332779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8F7588-E00D-C0A1-13D2-9A4E8CAC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5141"/>
            <a:ext cx="8229600" cy="1143000"/>
          </a:xfrm>
        </p:spPr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Facteurs environnementaux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DC68FC9-DC0E-9296-7A3C-D9C605EC7D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455" y="1357407"/>
            <a:ext cx="5050904" cy="3943801"/>
          </a:xfrm>
        </p:spPr>
        <p:txBody>
          <a:bodyPr/>
          <a:lstStyle/>
          <a:p>
            <a:r>
              <a:rPr lang="fr-FR" sz="2800" dirty="0"/>
              <a:t>Gradient de latitude Nord / Sud</a:t>
            </a:r>
          </a:p>
          <a:p>
            <a:pPr lvl="1"/>
            <a:r>
              <a:rPr lang="fr-FR" sz="2400" dirty="0"/>
              <a:t>Vitamine D ?</a:t>
            </a:r>
          </a:p>
          <a:p>
            <a:pPr lvl="1"/>
            <a:r>
              <a:rPr lang="fr-FR" sz="2400" dirty="0"/>
              <a:t>Rare chez les non-caucasiens</a:t>
            </a:r>
          </a:p>
          <a:p>
            <a:pPr lvl="1"/>
            <a:r>
              <a:rPr lang="fr-FR" sz="2400" dirty="0"/>
              <a:t>Exceptionnelle chez les africains</a:t>
            </a:r>
          </a:p>
          <a:p>
            <a:pPr lvl="1"/>
            <a:r>
              <a:rPr lang="fr-FR" sz="2400" dirty="0"/>
              <a:t>Lieu de vie sur les 15 première années de vie</a:t>
            </a:r>
          </a:p>
          <a:p>
            <a:r>
              <a:rPr lang="fr-FR" sz="2800" dirty="0"/>
              <a:t>Rôle infections virales</a:t>
            </a:r>
          </a:p>
          <a:p>
            <a:pPr lvl="1"/>
            <a:r>
              <a:rPr lang="fr-FR" sz="2400" b="1" dirty="0"/>
              <a:t>EBV</a:t>
            </a:r>
          </a:p>
          <a:p>
            <a:r>
              <a:rPr lang="fr-FR" sz="2800" dirty="0"/>
              <a:t>Tabac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454CD0-654F-53DF-A853-7E3A6A2618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8" t="13990" r="47012" b="48800"/>
          <a:stretch/>
        </p:blipFill>
        <p:spPr>
          <a:xfrm>
            <a:off x="5183108" y="1388141"/>
            <a:ext cx="4032448" cy="223224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9F6425E3-75C4-FC3C-74DD-5CC649C187AA}"/>
              </a:ext>
            </a:extLst>
          </p:cNvPr>
          <p:cNvGrpSpPr/>
          <p:nvPr/>
        </p:nvGrpSpPr>
        <p:grpSpPr>
          <a:xfrm>
            <a:off x="5796136" y="3770246"/>
            <a:ext cx="3285748" cy="2975107"/>
            <a:chOff x="5004048" y="3140968"/>
            <a:chExt cx="3682752" cy="316775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B96D7BA9-4225-5D2A-4867-8AE627ACF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5128" t="46400" r="1162" b="1996"/>
            <a:stretch/>
          </p:blipFill>
          <p:spPr>
            <a:xfrm>
              <a:off x="5004048" y="3212976"/>
              <a:ext cx="3682752" cy="309574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EFBD444-4089-02B1-B0DB-AC8FEF785790}"/>
                </a:ext>
              </a:extLst>
            </p:cNvPr>
            <p:cNvSpPr/>
            <p:nvPr/>
          </p:nvSpPr>
          <p:spPr>
            <a:xfrm>
              <a:off x="5004048" y="3140968"/>
              <a:ext cx="144016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8228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091D69B-2A14-46CD-EED2-84E652E091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3" t="11539" r="5663" b="15260"/>
          <a:stretch/>
        </p:blipFill>
        <p:spPr>
          <a:xfrm>
            <a:off x="4190239" y="2423534"/>
            <a:ext cx="4947954" cy="28342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EF300D-1E26-9E20-707C-95985D72D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Facteurs génétiques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1F73DC-FE29-EBE1-84BD-35DDE2B65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826768" cy="3701008"/>
          </a:xfrm>
        </p:spPr>
        <p:txBody>
          <a:bodyPr/>
          <a:lstStyle/>
          <a:p>
            <a:r>
              <a:rPr lang="fr-FR" sz="2400" dirty="0"/>
              <a:t>Jumeaux monozygotes : 20-30%</a:t>
            </a:r>
          </a:p>
          <a:p>
            <a:r>
              <a:rPr lang="fr-FR" sz="2400" dirty="0"/>
              <a:t>Jumeaux dizygotes : 5%</a:t>
            </a:r>
          </a:p>
          <a:p>
            <a:r>
              <a:rPr lang="fr-FR" sz="2400" dirty="0"/>
              <a:t>Parent / enfant : 2% (x 10-20 / pop générale)</a:t>
            </a:r>
          </a:p>
          <a:p>
            <a:r>
              <a:rPr lang="fr-FR" sz="2400" dirty="0"/>
              <a:t>Rôle HLA DRB1*1501</a:t>
            </a:r>
          </a:p>
          <a:p>
            <a:r>
              <a:rPr lang="fr-FR" sz="2400" dirty="0"/>
              <a:t>Pas de forme génétique Mendélienne retrouvée à ce jour</a:t>
            </a:r>
          </a:p>
          <a:p>
            <a:r>
              <a:rPr lang="fr-FR" sz="2400" dirty="0"/>
              <a:t>Plutôt multigénique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41698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FF172-5005-6603-4FDC-EFCF90BA6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72"/>
            <a:ext cx="3995936" cy="976156"/>
          </a:xfrm>
        </p:spPr>
        <p:txBody>
          <a:bodyPr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r-FR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Quel est le mécanisme de la maladie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8DC6AC-7481-BCE7-C3D1-31E112996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8760"/>
            <a:ext cx="3922028" cy="5565092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800" b="1" dirty="0"/>
              <a:t>Maladie inflammatoire chronique </a:t>
            </a:r>
            <a:r>
              <a:rPr lang="fr-FR" sz="1800" dirty="0"/>
              <a:t>du </a:t>
            </a:r>
            <a:r>
              <a:rPr lang="fr-FR" sz="1800" b="1" dirty="0"/>
              <a:t>système nerveux central</a:t>
            </a:r>
            <a:r>
              <a:rPr lang="fr-FR" sz="1800" dirty="0"/>
              <a:t> (SNC) </a:t>
            </a:r>
          </a:p>
          <a:p>
            <a:pPr lvl="1">
              <a:lnSpc>
                <a:spcPct val="90000"/>
              </a:lnSpc>
            </a:pPr>
            <a:r>
              <a:rPr lang="fr-FR" sz="1400" b="1" dirty="0"/>
              <a:t>Lymphocytes</a:t>
            </a:r>
            <a:r>
              <a:rPr lang="fr-FR" sz="1400" dirty="0"/>
              <a:t> auto-réactifs ciblant la </a:t>
            </a:r>
            <a:r>
              <a:rPr lang="fr-FR" sz="1400" b="1" dirty="0"/>
              <a:t>gaine de myéline </a:t>
            </a:r>
          </a:p>
          <a:p>
            <a:pPr lvl="1">
              <a:lnSpc>
                <a:spcPct val="90000"/>
              </a:lnSpc>
            </a:pPr>
            <a:r>
              <a:rPr lang="fr-FR" sz="1400" dirty="0"/>
              <a:t>Atteinte de l'axone</a:t>
            </a:r>
          </a:p>
          <a:p>
            <a:pPr>
              <a:lnSpc>
                <a:spcPct val="90000"/>
              </a:lnSpc>
            </a:pPr>
            <a:r>
              <a:rPr lang="fr-FR" sz="1800" b="1" dirty="0"/>
              <a:t>Plaques de démyélinisation focales </a:t>
            </a:r>
            <a:r>
              <a:rPr lang="fr-FR" sz="1800" dirty="0"/>
              <a:t>disséminées dans la </a:t>
            </a:r>
            <a:r>
              <a:rPr lang="fr-FR" sz="1800" b="1" dirty="0"/>
              <a:t>substance blanche </a:t>
            </a:r>
            <a:r>
              <a:rPr lang="fr-FR" sz="1800" dirty="0"/>
              <a:t>(principale zone myélinisée) du SNC </a:t>
            </a:r>
          </a:p>
          <a:p>
            <a:pPr lvl="1">
              <a:lnSpc>
                <a:spcPct val="90000"/>
              </a:lnSpc>
            </a:pPr>
            <a:r>
              <a:rPr lang="fr-FR" sz="1400" dirty="0"/>
              <a:t>nerf optique, zones périventriculaires, corps calleux, cervelet, moelle épinière, etc…</a:t>
            </a:r>
          </a:p>
          <a:p>
            <a:pPr>
              <a:lnSpc>
                <a:spcPct val="90000"/>
              </a:lnSpc>
            </a:pPr>
            <a:r>
              <a:rPr lang="fr-FR" sz="1800" dirty="0"/>
              <a:t>Les </a:t>
            </a:r>
            <a:r>
              <a:rPr lang="fr-FR" sz="1800" b="1" dirty="0"/>
              <a:t>symptômes</a:t>
            </a:r>
            <a:r>
              <a:rPr lang="fr-FR" sz="1800" dirty="0"/>
              <a:t> cliniques des poussées sont liés à la </a:t>
            </a:r>
            <a:r>
              <a:rPr lang="fr-FR" sz="1800" b="1" dirty="0"/>
              <a:t>localisation de la plaque</a:t>
            </a:r>
            <a:r>
              <a:rPr lang="fr-FR" sz="1800" dirty="0"/>
              <a:t>, expliquant leur diversité. </a:t>
            </a:r>
          </a:p>
          <a:p>
            <a:pPr>
              <a:lnSpc>
                <a:spcPct val="90000"/>
              </a:lnSpc>
            </a:pPr>
            <a:r>
              <a:rPr lang="fr-FR" sz="1800" b="1" dirty="0"/>
              <a:t>Remyélinisation</a:t>
            </a:r>
            <a:r>
              <a:rPr lang="fr-FR" sz="1800" dirty="0"/>
              <a:t> possible par les oligodendrocytes (récupération des poussées)</a:t>
            </a:r>
          </a:p>
          <a:p>
            <a:pPr>
              <a:lnSpc>
                <a:spcPct val="90000"/>
              </a:lnSpc>
            </a:pPr>
            <a:r>
              <a:rPr lang="fr-FR" sz="1800" b="1" dirty="0"/>
              <a:t>Phase progressive </a:t>
            </a:r>
            <a:r>
              <a:rPr lang="fr-FR" sz="1800" dirty="0"/>
              <a:t>: inflammation plus diffuse dans le SNC et une </a:t>
            </a:r>
            <a:r>
              <a:rPr lang="fr-FR" sz="1800" b="1" dirty="0"/>
              <a:t>neurodégénérescence</a:t>
            </a:r>
            <a:r>
              <a:rPr lang="fr-FR" sz="1800" dirty="0"/>
              <a:t>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D9A6C8E-C035-E236-12FC-6D2147262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0"/>
            <a:ext cx="5254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10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94A405-9DF3-4AE6-7808-5B8B89AA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Conséquences cliniques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8AA112-629F-C17C-6C63-CD94022B8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28800"/>
            <a:ext cx="8229600" cy="4525963"/>
          </a:xfrm>
        </p:spPr>
        <p:txBody>
          <a:bodyPr/>
          <a:lstStyle/>
          <a:p>
            <a:r>
              <a:rPr lang="fr-FR" b="1" dirty="0"/>
              <a:t>L’inflammation</a:t>
            </a:r>
            <a:r>
              <a:rPr lang="fr-FR" dirty="0"/>
              <a:t> =&gt; La poussée</a:t>
            </a:r>
          </a:p>
          <a:p>
            <a:pPr lvl="1"/>
            <a:r>
              <a:rPr lang="fr-FR" dirty="0"/>
              <a:t>La poussée</a:t>
            </a:r>
          </a:p>
          <a:p>
            <a:pPr lvl="2"/>
            <a:r>
              <a:rPr lang="fr-FR" dirty="0"/>
              <a:t>Apparition de nouveaux symptômes</a:t>
            </a:r>
          </a:p>
          <a:p>
            <a:pPr lvl="2"/>
            <a:r>
              <a:rPr lang="fr-FR" dirty="0"/>
              <a:t>Réapparition d’anciens symptômes</a:t>
            </a:r>
          </a:p>
          <a:p>
            <a:pPr lvl="2"/>
            <a:r>
              <a:rPr lang="fr-FR" dirty="0"/>
              <a:t>Aggravation d’anciens symptômes</a:t>
            </a:r>
          </a:p>
          <a:p>
            <a:pPr lvl="1"/>
            <a:r>
              <a:rPr lang="fr-FR" dirty="0"/>
              <a:t>1 / 2 ans</a:t>
            </a:r>
          </a:p>
          <a:p>
            <a:r>
              <a:rPr lang="fr-FR" b="1" dirty="0"/>
              <a:t>La neurodégénérescence </a:t>
            </a:r>
            <a:r>
              <a:rPr lang="fr-FR" dirty="0"/>
              <a:t>=&gt; la progression</a:t>
            </a:r>
          </a:p>
          <a:p>
            <a:pPr lvl="1"/>
            <a:r>
              <a:rPr lang="fr-FR" dirty="0"/>
              <a:t>Aggravation continue des symptômes sur une période d’au moins 12 mois, indépendamment des poussées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6B35EE-FF25-2D71-FF96-ED63BA72FAD1}"/>
              </a:ext>
            </a:extLst>
          </p:cNvPr>
          <p:cNvSpPr txBox="1"/>
          <p:nvPr/>
        </p:nvSpPr>
        <p:spPr>
          <a:xfrm>
            <a:off x="6228184" y="292494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- De manière subaigüe</a:t>
            </a:r>
          </a:p>
          <a:p>
            <a:r>
              <a:rPr lang="fr-FR" sz="2400" dirty="0"/>
              <a:t>- Pendant &gt; 24 h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50B6343F-E972-A6A3-F2EB-3AAA18EF6E7C}"/>
              </a:ext>
            </a:extLst>
          </p:cNvPr>
          <p:cNvSpPr/>
          <p:nvPr/>
        </p:nvSpPr>
        <p:spPr>
          <a:xfrm>
            <a:off x="5940152" y="2708920"/>
            <a:ext cx="216024" cy="129614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0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40C93-2D83-E4F6-A6E0-01B8821E7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A63F890-C5AE-403B-7834-C1E4E3E22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986"/>
            <a:ext cx="1574304" cy="157430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2B59EF-40C3-1B59-998C-D83E9A3C0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 : question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37550A-B909-40D0-2714-12FA435644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Epidémiologie de la SEP :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C’est une maladie rare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 C’est une maladie qui touche plutôt les jeunes adultes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 C’est une maladie qui touche plutôt les hommes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 Elle touche 110 000 personnes en France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 Sa fréquence est identique dans toutes les régions du monde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 Elle est plus fréquente chez les personnes qui ont été en contact avec le virus de la mononucléose (EBV)</a:t>
            </a:r>
          </a:p>
        </p:txBody>
      </p:sp>
    </p:spTree>
    <p:extLst>
      <p:ext uri="{BB962C8B-B14F-4D97-AF65-F5344CB8AC3E}">
        <p14:creationId xmlns:p14="http://schemas.microsoft.com/office/powerpoint/2010/main" val="2449240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9B7BAD8-5FE8-6CB0-4F3B-7F944DFD6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583" y="2356098"/>
            <a:ext cx="4145289" cy="29017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346EE9-CE50-9BF8-076E-19E1D6C5F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  <a:r>
              <a:rPr kumimoji="0" lang="fr-FR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onséquences</a:t>
            </a:r>
            <a:r>
              <a:rPr kumimoji="0" lang="fr-FR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cliniques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35178C-A6D0-6BF7-897D-F8A4A3277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7200" y="1600200"/>
            <a:ext cx="8229600" cy="4525963"/>
          </a:xfrm>
        </p:spPr>
        <p:txBody>
          <a:bodyPr/>
          <a:lstStyle/>
          <a:p>
            <a:r>
              <a:rPr lang="fr-FR" sz="2800" dirty="0"/>
              <a:t>Touchant le système nerveux central :</a:t>
            </a:r>
          </a:p>
          <a:p>
            <a:pPr lvl="1"/>
            <a:r>
              <a:rPr lang="fr-FR" sz="2400" dirty="0"/>
              <a:t>Nerfs optiques : </a:t>
            </a:r>
            <a:r>
              <a:rPr lang="fr-FR" sz="2400" b="1" dirty="0"/>
              <a:t>névrite optique rétro-bulbaire</a:t>
            </a:r>
          </a:p>
          <a:p>
            <a:pPr lvl="2"/>
            <a:r>
              <a:rPr lang="fr-FR" sz="2000" dirty="0"/>
              <a:t>Révèle souvent la maladie</a:t>
            </a:r>
          </a:p>
          <a:p>
            <a:pPr lvl="1"/>
            <a:r>
              <a:rPr lang="fr-FR" sz="2400" dirty="0"/>
              <a:t>Cerveau :</a:t>
            </a:r>
          </a:p>
          <a:p>
            <a:pPr lvl="2"/>
            <a:r>
              <a:rPr lang="fr-FR" sz="2000" dirty="0"/>
              <a:t>Troubles sensitifs ou moteurs</a:t>
            </a:r>
          </a:p>
          <a:p>
            <a:pPr lvl="2"/>
            <a:r>
              <a:rPr lang="fr-FR" sz="2000" dirty="0"/>
              <a:t>Douleurs</a:t>
            </a:r>
          </a:p>
          <a:p>
            <a:pPr lvl="2"/>
            <a:r>
              <a:rPr lang="fr-FR" sz="2000" dirty="0"/>
              <a:t>Fatigue</a:t>
            </a:r>
          </a:p>
          <a:p>
            <a:pPr lvl="2"/>
            <a:r>
              <a:rPr lang="fr-FR" sz="2000" dirty="0"/>
              <a:t>Troubles cognitifs, dépression ++</a:t>
            </a:r>
          </a:p>
          <a:p>
            <a:pPr lvl="2"/>
            <a:r>
              <a:rPr lang="fr-FR" sz="2000" dirty="0"/>
              <a:t>Cervelet : troubles de l’équilibre, maladresse</a:t>
            </a:r>
          </a:p>
          <a:p>
            <a:pPr lvl="2"/>
            <a:r>
              <a:rPr lang="fr-FR" sz="2000" dirty="0"/>
              <a:t>Tronc cérébral : nerfs crâniens</a:t>
            </a:r>
          </a:p>
          <a:p>
            <a:pPr lvl="1"/>
            <a:r>
              <a:rPr lang="fr-FR" sz="2400" dirty="0"/>
              <a:t>Moëlle épinière :</a:t>
            </a:r>
          </a:p>
          <a:p>
            <a:pPr lvl="2"/>
            <a:r>
              <a:rPr lang="fr-FR" sz="2000" dirty="0"/>
              <a:t>Troubles sensitifs ou moteurs bilatéraux</a:t>
            </a:r>
          </a:p>
          <a:p>
            <a:pPr lvl="2"/>
            <a:r>
              <a:rPr lang="fr-FR" sz="2000" dirty="0"/>
              <a:t>Troubles vésico-sphinctériens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4760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9766C61-3FF9-33CC-6829-C318D83E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Fatigue et dépression ++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8D400E5-7B6B-DE77-FB03-2414A97BE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371600"/>
            <a:ext cx="5486400" cy="4800600"/>
          </a:xfrm>
        </p:spPr>
        <p:txBody>
          <a:bodyPr/>
          <a:lstStyle/>
          <a:p>
            <a:pPr eaLnBrk="1" hangingPunct="1"/>
            <a:r>
              <a:rPr lang="fr-FR" altLang="fr-FR" sz="2800"/>
              <a:t>Fatigue à la fois physique et psychique</a:t>
            </a:r>
          </a:p>
          <a:p>
            <a:pPr eaLnBrk="1" hangingPunct="1"/>
            <a:endParaRPr lang="fr-FR" altLang="fr-FR" sz="2800"/>
          </a:p>
          <a:p>
            <a:pPr eaLnBrk="1" hangingPunct="1"/>
            <a:r>
              <a:rPr lang="fr-FR" altLang="fr-FR" sz="2800"/>
              <a:t>Dépression (&gt;50%) à cause des conséquences physiques et sociales de la maladie mais aussi directement à cause des lésions et de l’inflammation</a:t>
            </a:r>
          </a:p>
          <a:p>
            <a:pPr eaLnBrk="1" hangingPunct="1"/>
            <a:endParaRPr lang="fr-FR" altLang="fr-FR" sz="2800"/>
          </a:p>
          <a:p>
            <a:pPr eaLnBrk="1" hangingPunct="1"/>
            <a:r>
              <a:rPr lang="fr-FR" altLang="fr-FR" sz="2800"/>
              <a:t>Risque suicide multiplié par 7,5</a:t>
            </a:r>
          </a:p>
        </p:txBody>
      </p:sp>
      <p:sp>
        <p:nvSpPr>
          <p:cNvPr id="7172" name="AutoShape 27" descr="data:image/jpg;base64,/9j/4AAQSkZJRgABAQAAAQABAAD/2wBDAAkGBwgHBgkIBwgKCgkLDRYPDQwMDRsUFRAWIB0iIiAdHx8kKDQsJCYxJx8fLT0tMTU3Ojo6Iys/RD84QzQ5Ojf/2wBDAQoKCg0MDRoPDxo3JR8lNzc3Nzc3Nzc3Nzc3Nzc3Nzc3Nzc3Nzc3Nzc3Nzc3Nzc3Nzc3Nzc3Nzc3Nzc3Nzc3Nzf/wAARCABsAEgDASIAAhEBAxEB/8QAGwAAAgMBAQEAAAAAAAAAAAAAAAYDBAUHAQL/xAA2EAACAQMDAgMGAwcFAAAAAAABAgMABBEFEiExQVFhcQYTIjKBwRRSkRUjM6Gx0fAHJGLh8f/EABkBAAMBAQEAAAAAAAAAAAAAAAIDBAEABf/EACIRAAIDAAIBBAMAAAAAAAAAAAABAgMREiExBDJBYUJRcf/aAAwDAQACEQMRAD8Ab4lHfp41la77QJpziCBQ8/U5OAvr50rax7Q6rPcMtkfdQ8hSo5P17Hp+tY0elGWQSXsqzuQDwT1I8fWkuaKFBje2rX8u33l2IyefhIH6VbsNY1q3bNvqiuo52SpuH96wLCFUXYHeNMfLJl1P16fqKnmhVQGCAL2Kj4fpjpS+T+GHxOj6F7Zx3Eq22qxLbzE4WVDmNj5+H9Kbgc8iuFoS/Ackr039f+66D7Fa/v2aZdMxbB9w7HOcc7T9qbCzemJsrztDpRRRThIUUUVhhxWfS0jt0EyEB8qWU4xnuf8AO1WtP0yWNlZSGGMcgYI8KdrvT4ZUUEDAXaSPzbgaj0+3FpJ7kjMbHjNeeenHGY6aZC4Z44U3j5lHXPp9uPrWbqccMJ2yxBTjhkzj6jtTxNaKwzhoj2ZKxdR083KmOZAxAISVOD6Gu1o2KUhFeDZLvjU4/NjP8x9/1q7Y3DW9xFIF2ujB1wcjI75FXks2tiy7xIDxkjBotbVLuO4hjKm5iIYKT8ynj6c/atUmgnVqOo2F1He2kVzF8kihh5eVWKT/AGCv293Lp02dyHenHQdx/nnThV0Xq08yceMsCiiitAFY3iGQw57gg+ecn+taAjTZlQS3XFJIuXa+DBiCswGQPXJ/SnCzka5gSRDjI6DxqE9LMRakKIg3MAD0zWbI0c52wtuYZOVOdpHjWfreoWcaywSAm7x8MSoXkb+VTezTXDWP+5h904z8GR8I7DjvXNBRXFaKmpXfvbw2YlWB8/EzfasqLVfwOsxiyaOQxjMm053DoQT5/atn2q05I9RaVo1ZZOcMM1RgiiSLKRoqn8oxQ6kimKbf9GKd3tJLfW9HdhBMuXUDseoP1p50u/i1CxiuYsgOOVJGVPcHHek72Ljt59MvIHkyRLn3RPRSBggeZyPpVVJbzQNQcW8jLExyARlWHgR9+tOrnx8kV9XJtLyjowOaKgsrhLu1iuIz8Mihh5eVFVaQYc7u4I4JmkiwNwGc9qYdFWSztlMgKox4BOcf+9apRojkb1BAOea8uBLCIxHI5VGyqE8be4qSyvHyRdXZq4sZJbZJFMgG5mHXvUcaLBEy7Rk9OKisJnKDnIxxVqUKRudgPWl7pz2L4sW/aS2jmsDLI/8ADGQcc+lK0GBb7SCPAmm3WdSjClIEacrkHAytK9stwxb8RCqRk4UZyceNDJdF1akopsp2NxdWevwy2Yy2wgxk4DjIyp/zin3Vrf8AFWSy7QyuM9OQaV7G3drlEAUQq4cnHOcEfpinixRDZ+6Y7kPINbFddi/USW8l5Mf2V1FrO5/ZtySI5CTCT2buv1/r60V86zp7pBmM4dG3KfCinxtaWYRSoUnqZDC+MVbCiZAPpWbFIMVbifHenNahSeM3LK1PuS8XKhvl/tX3MN42kdOoIq1o53WSt4k1bZFfhlBoJVJ+DVa0+xdurQPGSwAwc4HFL01jPPdhAxK55P5RT41jA3VTz2BNVbq2jtosQRDcTxS3S/kqr9UswxFslEaxRrjjk98Vq6fbsmBkhd3A8KltLf4ueT1Y1bm2QIGyAAe9GofsVZb+KItRt1eAgAcCirSsssYZeVYZBopmCFPPJzaGStKxVp5kjXksawYpOetNnsnaSvMbpwRFghcj5q04aLeIQQrGvRRxUtFFELfYVFOMoTUtV7m6ht1/fMBnoO5oX9mx3ej2LEUW9uOMnNVGhNxIbifISMEqvb1r6tpHvJCzoViX5VPf1q5Mo90V7HisWNaG24v7I7CIw2kSP8wXLep5NFWKKMWct9l7D9qagInz7qMb5MeHhXT4o1iRURQAowAO1Jv+mygwXr4+Lcgz5YNOtCgpBXmcda9o60QJVu45WBaNm80zjPpWesUb/GBkjru6g+dbA7iqWpRrHEZ0GJBgH/kPOk2Q1aOqnjwsWY/dn1qZhlcVFa/wF9KmpkFkULl7mFFFFEDp/9k=">
            <a:hlinkClick r:id="rId2"/>
            <a:extLst>
              <a:ext uri="{FF2B5EF4-FFF2-40B4-BE49-F238E27FC236}">
                <a16:creationId xmlns:a16="http://schemas.microsoft.com/office/drawing/2014/main" id="{39B80CB3-8959-1C0E-2D32-0665E48AEA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487363"/>
            <a:ext cx="6858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pic>
        <p:nvPicPr>
          <p:cNvPr id="7173" name="Picture 29" descr="Fatigue, quand tu nous tiens">
            <a:hlinkClick r:id="rId3"/>
            <a:extLst>
              <a:ext uri="{FF2B5EF4-FFF2-40B4-BE49-F238E27FC236}">
                <a16:creationId xmlns:a16="http://schemas.microsoft.com/office/drawing/2014/main" id="{6C7DDA8B-8DE1-5FC7-B8EB-6B1D33B1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00200"/>
            <a:ext cx="2286000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A20776-9CF9-69E3-BFFE-EC3FFF2C4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F330D6-C4F2-62B7-B9D8-8286B00B6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35DE120-1299-8FD5-D4EE-9F4C1F30E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824" y="0"/>
            <a:ext cx="66263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5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5C7B1B-A2C1-8D3C-8346-0CC24076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Syndrome pyramidal : réflexes ostéotendineux</a:t>
            </a:r>
          </a:p>
        </p:txBody>
      </p:sp>
      <p:pic>
        <p:nvPicPr>
          <p:cNvPr id="4" name="4.5_0">
            <a:hlinkClick r:id="" action="ppaction://media"/>
            <a:extLst>
              <a:ext uri="{FF2B5EF4-FFF2-40B4-BE49-F238E27FC236}">
                <a16:creationId xmlns:a16="http://schemas.microsoft.com/office/drawing/2014/main" id="{4542D439-0AAB-9FD7-1A4F-B26F0B194B2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94613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C1ED7-7CFD-255D-D298-88AF16C2E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Syndrome pyramidal : signe de Babinski</a:t>
            </a:r>
          </a:p>
        </p:txBody>
      </p:sp>
      <p:pic>
        <p:nvPicPr>
          <p:cNvPr id="4" name="4.7_0">
            <a:hlinkClick r:id="" action="ppaction://media"/>
            <a:extLst>
              <a:ext uri="{FF2B5EF4-FFF2-40B4-BE49-F238E27FC236}">
                <a16:creationId xmlns:a16="http://schemas.microsoft.com/office/drawing/2014/main" id="{F1ED6DEF-702F-C86C-9749-28EE52B09D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754454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A2F9AF-B729-0283-0C2E-1D5E18416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Syndrome pyramidal : clonus de cheville</a:t>
            </a:r>
          </a:p>
        </p:txBody>
      </p:sp>
      <p:pic>
        <p:nvPicPr>
          <p:cNvPr id="4" name="4.6_0">
            <a:hlinkClick r:id="" action="ppaction://media"/>
            <a:extLst>
              <a:ext uri="{FF2B5EF4-FFF2-40B4-BE49-F238E27FC236}">
                <a16:creationId xmlns:a16="http://schemas.microsoft.com/office/drawing/2014/main" id="{84E4ED27-DD5C-87DA-9D9E-584827959F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5631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9B496D-8C3B-92AC-0A86-1F3C0DCE7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Syndrome pyramidal hémicorps gauche : fauchage</a:t>
            </a:r>
          </a:p>
        </p:txBody>
      </p:sp>
      <p:pic>
        <p:nvPicPr>
          <p:cNvPr id="4" name="4.4_0">
            <a:hlinkClick r:id="" action="ppaction://media"/>
            <a:extLst>
              <a:ext uri="{FF2B5EF4-FFF2-40B4-BE49-F238E27FC236}">
                <a16:creationId xmlns:a16="http://schemas.microsoft.com/office/drawing/2014/main" id="{DEA9A642-2322-5163-F8DD-9F1C68C6371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219971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D4BD06-469A-4503-5C2E-E85DEA3EA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Démarche ataxique</a:t>
            </a:r>
          </a:p>
        </p:txBody>
      </p:sp>
      <p:pic>
        <p:nvPicPr>
          <p:cNvPr id="4" name="5.1_0">
            <a:hlinkClick r:id="" action="ppaction://media"/>
            <a:extLst>
              <a:ext uri="{FF2B5EF4-FFF2-40B4-BE49-F238E27FC236}">
                <a16:creationId xmlns:a16="http://schemas.microsoft.com/office/drawing/2014/main" id="{2A3CB138-1210-19EA-ABEC-A0191820B7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20092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4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E2A6E-1D1C-C504-242B-A59595882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Syndrome cérébelleux </a:t>
            </a:r>
          </a:p>
        </p:txBody>
      </p:sp>
      <p:pic>
        <p:nvPicPr>
          <p:cNvPr id="4" name="5.2_0">
            <a:hlinkClick r:id="" action="ppaction://media"/>
            <a:extLst>
              <a:ext uri="{FF2B5EF4-FFF2-40B4-BE49-F238E27FC236}">
                <a16:creationId xmlns:a16="http://schemas.microsoft.com/office/drawing/2014/main" id="{8A1E81A2-3D1F-EA33-C739-E1EAC5091B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73837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4AAA43-2F53-81E4-3C0F-5C4F11AF1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Démarche ataxique</a:t>
            </a:r>
          </a:p>
        </p:txBody>
      </p:sp>
      <p:pic>
        <p:nvPicPr>
          <p:cNvPr id="4" name="5.4_0">
            <a:hlinkClick r:id="" action="ppaction://media"/>
            <a:extLst>
              <a:ext uri="{FF2B5EF4-FFF2-40B4-BE49-F238E27FC236}">
                <a16:creationId xmlns:a16="http://schemas.microsoft.com/office/drawing/2014/main" id="{07E4EBAB-8256-D82F-7044-966FAA9887A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:p14="http://schemas.microsoft.com/office/powerpoint/2010/main" val="167954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D11D2-D237-E477-455F-5F794EF66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C750BA-1A9B-D6E7-3737-39272D13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 : question 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600C79-7B37-A94F-3B40-6AE5B4D6C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panose="020B0604020202020204" pitchFamily="34" charset="0"/>
              <a:buChar char="•"/>
            </a:pPr>
            <a:r>
              <a:rPr lang="fr-FR" dirty="0"/>
              <a:t> Epidémiologie de la SEP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C’est une maladie rare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BF6F"/>
                </a:solidFill>
              </a:rPr>
              <a:t> C’est une maladie qui touche plutôt les jeunes adultes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 C’est une maladie qui touche plutôt les hommes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BF6F"/>
                </a:solidFill>
              </a:rPr>
              <a:t> Elle touche 110 000 personnes en France</a:t>
            </a:r>
          </a:p>
          <a:p>
            <a:pPr lvl="2">
              <a:buFont typeface="Wingdings" panose="05000000000000000000" pitchFamily="2" charset="2"/>
              <a:buChar char="q"/>
            </a:pPr>
            <a:r>
              <a:rPr lang="fr-FR" dirty="0"/>
              <a:t> Sa fréquence est identique dans toutes les régions du monde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BF6F"/>
                </a:solidFill>
              </a:rPr>
              <a:t> Elle est plus fréquente chez les personnes qui ont été en contact avec le virus de la mononucléose (EBV)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5C1445-8829-7F61-755C-0C4F82BD1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986"/>
            <a:ext cx="1574304" cy="15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74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77E869-0F23-EBA5-D24D-B4BFFCF4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Formes de la maladie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68647D-7C96-096A-2612-C7A225271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41B7F08-CC30-38B1-2374-57FA4956A1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0" t="15028" r="2129" b="3748"/>
          <a:stretch/>
        </p:blipFill>
        <p:spPr>
          <a:xfrm>
            <a:off x="899592" y="1417638"/>
            <a:ext cx="734481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7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>
            <a:extLst>
              <a:ext uri="{FF2B5EF4-FFF2-40B4-BE49-F238E27FC236}">
                <a16:creationId xmlns:a16="http://schemas.microsoft.com/office/drawing/2014/main" id="{B8CE61AE-ADFC-E935-719A-AD3839683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0"/>
          <a:stretch/>
        </p:blipFill>
        <p:spPr bwMode="auto">
          <a:xfrm>
            <a:off x="135731" y="1772816"/>
            <a:ext cx="8872538" cy="5040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D22F56B-AAFA-DC38-AAFE-7A5970FE4D7F}"/>
              </a:ext>
            </a:extLst>
          </p:cNvPr>
          <p:cNvSpPr txBox="1">
            <a:spLocks/>
          </p:cNvSpPr>
          <p:nvPr/>
        </p:nvSpPr>
        <p:spPr bwMode="auto">
          <a:xfrm>
            <a:off x="609600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Conséquences radiologiques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Espace réservé du contenu 2">
            <a:extLst>
              <a:ext uri="{FF2B5EF4-FFF2-40B4-BE49-F238E27FC236}">
                <a16:creationId xmlns:a16="http://schemas.microsoft.com/office/drawing/2014/main" id="{2F52B27A-A58D-DFCC-98F7-9A883CA570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05F48ABA-4CD7-7310-5E65-40BD0E1F3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3"/>
          <a:stretch/>
        </p:blipFill>
        <p:spPr bwMode="auto">
          <a:xfrm>
            <a:off x="261243" y="1556792"/>
            <a:ext cx="8631237" cy="5328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096107A-08FD-36A6-8DDA-869D9A1E3BDC}"/>
              </a:ext>
            </a:extLst>
          </p:cNvPr>
          <p:cNvSpPr txBox="1">
            <a:spLocks/>
          </p:cNvSpPr>
          <p:nvPr/>
        </p:nvSpPr>
        <p:spPr bwMode="auto">
          <a:xfrm>
            <a:off x="609600" y="26064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Conséquences anatomopathologiques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0A3C23-77FB-D451-6455-B3C43E55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Comment poser le diagnostic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1BB069-0552-AE21-247A-C452082FA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1F73C16-FF91-B949-241C-CC2C9FDC17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180"/>
          <a:stretch/>
        </p:blipFill>
        <p:spPr>
          <a:xfrm>
            <a:off x="944135" y="1417639"/>
            <a:ext cx="7255729" cy="48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32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re 1">
            <a:extLst>
              <a:ext uri="{FF2B5EF4-FFF2-40B4-BE49-F238E27FC236}">
                <a16:creationId xmlns:a16="http://schemas.microsoft.com/office/drawing/2014/main" id="{7C72735B-9F54-FD63-245F-ED5BF5D8A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Critères diagnostiques</a:t>
            </a:r>
          </a:p>
        </p:txBody>
      </p:sp>
      <p:sp>
        <p:nvSpPr>
          <p:cNvPr id="22531" name="Espace réservé du contenu 2">
            <a:extLst>
              <a:ext uri="{FF2B5EF4-FFF2-40B4-BE49-F238E27FC236}">
                <a16:creationId xmlns:a16="http://schemas.microsoft.com/office/drawing/2014/main" id="{3481A83C-72F4-A5CF-D927-7FE2ED600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b="1" dirty="0"/>
              <a:t>Dissémination</a:t>
            </a:r>
            <a:r>
              <a:rPr lang="fr-FR" altLang="fr-FR" dirty="0"/>
              <a:t> dans le </a:t>
            </a:r>
            <a:r>
              <a:rPr lang="fr-FR" altLang="fr-FR" b="1" dirty="0"/>
              <a:t>temps</a:t>
            </a:r>
            <a:r>
              <a:rPr lang="fr-FR" altLang="fr-FR" dirty="0"/>
              <a:t> :</a:t>
            </a:r>
          </a:p>
          <a:p>
            <a:pPr lvl="1" eaLnBrk="1" hangingPunct="1"/>
            <a:r>
              <a:rPr lang="fr-FR" altLang="fr-FR" dirty="0"/>
              <a:t>Au moins 2 épisodes neurologiques (</a:t>
            </a:r>
            <a:r>
              <a:rPr lang="fr-FR" altLang="fr-FR" dirty="0" err="1"/>
              <a:t>pousées</a:t>
            </a:r>
            <a:r>
              <a:rPr lang="fr-FR" altLang="fr-FR" dirty="0"/>
              <a:t>) séparés de &gt; 30 jours </a:t>
            </a:r>
          </a:p>
          <a:p>
            <a:pPr lvl="1" eaLnBrk="1" hangingPunct="1"/>
            <a:r>
              <a:rPr lang="fr-FR" altLang="fr-FR" dirty="0"/>
              <a:t>Ou nouvelles lésions à l’IRM</a:t>
            </a:r>
          </a:p>
          <a:p>
            <a:pPr eaLnBrk="1" hangingPunct="1"/>
            <a:r>
              <a:rPr lang="fr-FR" altLang="fr-FR" b="1" dirty="0"/>
              <a:t>Dissémination</a:t>
            </a:r>
            <a:r>
              <a:rPr lang="fr-FR" altLang="fr-FR" dirty="0"/>
              <a:t> dans l’</a:t>
            </a:r>
            <a:r>
              <a:rPr lang="fr-FR" altLang="fr-FR" b="1" dirty="0"/>
              <a:t>espace</a:t>
            </a:r>
            <a:r>
              <a:rPr lang="fr-FR" altLang="fr-FR" dirty="0"/>
              <a:t> :</a:t>
            </a:r>
          </a:p>
          <a:p>
            <a:pPr lvl="1" eaLnBrk="1" hangingPunct="1"/>
            <a:r>
              <a:rPr lang="fr-FR" altLang="fr-FR" dirty="0"/>
              <a:t>Episodes neurologiques dans 2 territoires différents </a:t>
            </a:r>
          </a:p>
          <a:p>
            <a:pPr lvl="1" eaLnBrk="1" hangingPunct="1"/>
            <a:r>
              <a:rPr lang="fr-FR" altLang="fr-FR" dirty="0"/>
              <a:t>Ou IRM cérébrale compatible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re 1">
            <a:extLst>
              <a:ext uri="{FF2B5EF4-FFF2-40B4-BE49-F238E27FC236}">
                <a16:creationId xmlns:a16="http://schemas.microsoft.com/office/drawing/2014/main" id="{35B770AA-6C9D-21D3-737A-524CF2A6E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26627" name="Espace réservé du contenu 2">
            <a:extLst>
              <a:ext uri="{FF2B5EF4-FFF2-40B4-BE49-F238E27FC236}">
                <a16:creationId xmlns:a16="http://schemas.microsoft.com/office/drawing/2014/main" id="{939311EF-534C-DA8A-64CD-660B09BF66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26628" name="Picture 2">
            <a:extLst>
              <a:ext uri="{FF2B5EF4-FFF2-40B4-BE49-F238E27FC236}">
                <a16:creationId xmlns:a16="http://schemas.microsoft.com/office/drawing/2014/main" id="{7AD6E931-0AE2-3A7B-3B4A-2D137DB1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8393112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3">
            <a:extLst>
              <a:ext uri="{FF2B5EF4-FFF2-40B4-BE49-F238E27FC236}">
                <a16:creationId xmlns:a16="http://schemas.microsoft.com/office/drawing/2014/main" id="{82D9A497-8779-C316-3376-0486D0BCA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024188"/>
            <a:ext cx="14097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>
            <a:extLst>
              <a:ext uri="{FF2B5EF4-FFF2-40B4-BE49-F238E27FC236}">
                <a16:creationId xmlns:a16="http://schemas.microsoft.com/office/drawing/2014/main" id="{E316CD48-F4E3-3A88-CFBF-D64B25F21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Critères diagnostiques forme RR</a:t>
            </a:r>
          </a:p>
        </p:txBody>
      </p:sp>
      <p:sp>
        <p:nvSpPr>
          <p:cNvPr id="27651" name="Espace réservé du contenu 2">
            <a:extLst>
              <a:ext uri="{FF2B5EF4-FFF2-40B4-BE49-F238E27FC236}">
                <a16:creationId xmlns:a16="http://schemas.microsoft.com/office/drawing/2014/main" id="{9F92CC7E-8D8B-295F-7081-F96F68C0A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1833067"/>
          </a:xfrm>
        </p:spPr>
        <p:txBody>
          <a:bodyPr/>
          <a:lstStyle/>
          <a:p>
            <a:r>
              <a:rPr lang="fr-FR" altLang="fr-FR" sz="2400" dirty="0"/>
              <a:t>Dissémination temporelle</a:t>
            </a:r>
          </a:p>
          <a:p>
            <a:pPr lvl="1"/>
            <a:r>
              <a:rPr lang="fr-FR" altLang="fr-FR" sz="2000" dirty="0"/>
              <a:t>≥ 2 poussées distinctes</a:t>
            </a:r>
          </a:p>
          <a:p>
            <a:pPr lvl="1"/>
            <a:r>
              <a:rPr lang="fr-FR" altLang="fr-FR" sz="2000" dirty="0"/>
              <a:t>1 poussée + synthèse intrathécale d’</a:t>
            </a:r>
            <a:r>
              <a:rPr lang="fr-FR" altLang="fr-FR" sz="2000" dirty="0" err="1"/>
              <a:t>Ig</a:t>
            </a:r>
            <a:endParaRPr lang="fr-FR" altLang="fr-FR" sz="2000" dirty="0"/>
          </a:p>
          <a:p>
            <a:r>
              <a:rPr lang="fr-FR" altLang="fr-FR" sz="2400" dirty="0"/>
              <a:t>Dissémination spatiale</a:t>
            </a:r>
          </a:p>
          <a:p>
            <a:pPr lvl="1"/>
            <a:r>
              <a:rPr lang="fr-FR" altLang="fr-FR" sz="2000" dirty="0"/>
              <a:t>≥ 2 lésions IRM reliées à 2 poussées distinctes</a:t>
            </a:r>
          </a:p>
          <a:p>
            <a:pPr lvl="1"/>
            <a:r>
              <a:rPr lang="fr-FR" altLang="fr-FR" sz="2000" dirty="0"/>
              <a:t>1 lésion IRM sans lien anatomique avec la poussée clinique identifiée</a:t>
            </a:r>
          </a:p>
        </p:txBody>
      </p:sp>
      <p:pic>
        <p:nvPicPr>
          <p:cNvPr id="27652" name="Picture 2">
            <a:extLst>
              <a:ext uri="{FF2B5EF4-FFF2-40B4-BE49-F238E27FC236}">
                <a16:creationId xmlns:a16="http://schemas.microsoft.com/office/drawing/2014/main" id="{B2621E1C-418E-2F1D-67D4-045753D25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47"/>
          <a:stretch/>
        </p:blipFill>
        <p:spPr bwMode="auto">
          <a:xfrm>
            <a:off x="-212734" y="1268760"/>
            <a:ext cx="9569467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>
            <a:extLst>
              <a:ext uri="{FF2B5EF4-FFF2-40B4-BE49-F238E27FC236}">
                <a16:creationId xmlns:a16="http://schemas.microsoft.com/office/drawing/2014/main" id="{D1F31B15-044F-8EF5-0EA3-ED217A950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Critères diagnostiques SEP P</a:t>
            </a:r>
          </a:p>
        </p:txBody>
      </p:sp>
      <p:sp>
        <p:nvSpPr>
          <p:cNvPr id="28675" name="Espace réservé du contenu 2">
            <a:extLst>
              <a:ext uri="{FF2B5EF4-FFF2-40B4-BE49-F238E27FC236}">
                <a16:creationId xmlns:a16="http://schemas.microsoft.com/office/drawing/2014/main" id="{B960E30E-9BFD-8E92-396D-D3780C3EB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702FCBEB-CC4F-B02C-FD22-4C5EE464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96" y="1600200"/>
            <a:ext cx="8620607" cy="5069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864295-4D8A-BE1E-125C-164B7A3FA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examens complémentaires </a:t>
            </a:r>
            <a:b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bref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8BB350-1B05-8EB0-2192-2C6CD5CA61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Confirmation du diagnostic</a:t>
            </a:r>
          </a:p>
          <a:p>
            <a:pPr lvl="1"/>
            <a:r>
              <a:rPr lang="fr-FR" b="1" dirty="0"/>
              <a:t>IRM cérébrale</a:t>
            </a:r>
          </a:p>
          <a:p>
            <a:pPr lvl="1"/>
            <a:r>
              <a:rPr lang="fr-FR" b="1" dirty="0"/>
              <a:t>IRM médullaire</a:t>
            </a:r>
          </a:p>
          <a:p>
            <a:pPr lvl="1"/>
            <a:r>
              <a:rPr lang="fr-FR" dirty="0"/>
              <a:t>+/- PL</a:t>
            </a:r>
          </a:p>
          <a:p>
            <a:r>
              <a:rPr lang="fr-FR" dirty="0"/>
              <a:t>Eliminer des diagnostics différentiels</a:t>
            </a:r>
          </a:p>
          <a:p>
            <a:pPr lvl="1"/>
            <a:r>
              <a:rPr lang="fr-FR" b="1" dirty="0"/>
              <a:t>PL</a:t>
            </a:r>
          </a:p>
          <a:p>
            <a:pPr lvl="1"/>
            <a:r>
              <a:rPr lang="fr-FR" dirty="0"/>
              <a:t>PEV</a:t>
            </a:r>
          </a:p>
          <a:p>
            <a:pPr lvl="1"/>
            <a:r>
              <a:rPr lang="fr-FR" dirty="0"/>
              <a:t>Bilan auto-immun</a:t>
            </a:r>
          </a:p>
          <a:p>
            <a:pPr lvl="1"/>
            <a:r>
              <a:rPr lang="fr-FR" dirty="0"/>
              <a:t>Bilan infectieux</a:t>
            </a:r>
          </a:p>
          <a:p>
            <a:pPr lvl="1"/>
            <a:r>
              <a:rPr lang="fr-FR" dirty="0"/>
              <a:t>Bilan génétique</a:t>
            </a:r>
          </a:p>
        </p:txBody>
      </p:sp>
    </p:spTree>
    <p:extLst>
      <p:ext uri="{BB962C8B-B14F-4D97-AF65-F5344CB8AC3E}">
        <p14:creationId xmlns:p14="http://schemas.microsoft.com/office/powerpoint/2010/main" val="2754569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re 1">
            <a:extLst>
              <a:ext uri="{FF2B5EF4-FFF2-40B4-BE49-F238E27FC236}">
                <a16:creationId xmlns:a16="http://schemas.microsoft.com/office/drawing/2014/main" id="{DF6CA95F-6A2D-DDFD-6415-6988C854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29699" name="Espace réservé du contenu 2">
            <a:extLst>
              <a:ext uri="{FF2B5EF4-FFF2-40B4-BE49-F238E27FC236}">
                <a16:creationId xmlns:a16="http://schemas.microsoft.com/office/drawing/2014/main" id="{E19B27BA-C3EE-9534-6683-0F1AEA599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DAA05FAE-3372-52A0-743D-E78138AA8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33350"/>
            <a:ext cx="8675687" cy="653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C6A2C2-A775-73BA-5C6C-38A111FA1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 : question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0AB8DC-1A53-45CB-5D53-2B4C01D76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 savez-vous de la SEP ?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C’est une maladie du système nerveux central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C’est une maladie du système nerveux périphérique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C’est une maladie qui touche l’ensemble du système nerveux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C’est une maladie auto-immune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C’est une maladie qui touche la gaine de myéline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563C4C4-DB34-837E-76F8-FBDE583F1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986"/>
            <a:ext cx="1574304" cy="15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06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re 1">
            <a:extLst>
              <a:ext uri="{FF2B5EF4-FFF2-40B4-BE49-F238E27FC236}">
                <a16:creationId xmlns:a16="http://schemas.microsoft.com/office/drawing/2014/main" id="{69B7C67A-B402-29B5-3D91-6FE9504E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30723" name="Espace réservé du contenu 2">
            <a:extLst>
              <a:ext uri="{FF2B5EF4-FFF2-40B4-BE49-F238E27FC236}">
                <a16:creationId xmlns:a16="http://schemas.microsoft.com/office/drawing/2014/main" id="{09F805C5-7D23-444E-986F-14848F4B9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30724" name="Picture 2">
            <a:extLst>
              <a:ext uri="{FF2B5EF4-FFF2-40B4-BE49-F238E27FC236}">
                <a16:creationId xmlns:a16="http://schemas.microsoft.com/office/drawing/2014/main" id="{09F630AF-5991-32F2-92CE-A0E8AE74C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re 1">
            <a:extLst>
              <a:ext uri="{FF2B5EF4-FFF2-40B4-BE49-F238E27FC236}">
                <a16:creationId xmlns:a16="http://schemas.microsoft.com/office/drawing/2014/main" id="{6E379329-7DC1-FFE9-4F6E-4F0EA4F40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31747" name="Espace réservé du contenu 2">
            <a:extLst>
              <a:ext uri="{FF2B5EF4-FFF2-40B4-BE49-F238E27FC236}">
                <a16:creationId xmlns:a16="http://schemas.microsoft.com/office/drawing/2014/main" id="{56B8A7BD-7C89-BE8B-5191-D989E583A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5C5DAA36-D93D-EFE0-0733-76FC33417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9" name="Picture 2">
            <a:extLst>
              <a:ext uri="{FF2B5EF4-FFF2-40B4-BE49-F238E27FC236}">
                <a16:creationId xmlns:a16="http://schemas.microsoft.com/office/drawing/2014/main" id="{F829D2EB-8BD0-D395-0058-D68B1869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>
            <a:extLst>
              <a:ext uri="{FF2B5EF4-FFF2-40B4-BE49-F238E27FC236}">
                <a16:creationId xmlns:a16="http://schemas.microsoft.com/office/drawing/2014/main" id="{C9F1DAD7-98AD-D41C-7189-3D51F12F7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32771" name="Espace réservé du contenu 2">
            <a:extLst>
              <a:ext uri="{FF2B5EF4-FFF2-40B4-BE49-F238E27FC236}">
                <a16:creationId xmlns:a16="http://schemas.microsoft.com/office/drawing/2014/main" id="{34B9D45B-579F-0BEE-7E97-0F7AD4B9AF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32772" name="Picture 2">
            <a:extLst>
              <a:ext uri="{FF2B5EF4-FFF2-40B4-BE49-F238E27FC236}">
                <a16:creationId xmlns:a16="http://schemas.microsoft.com/office/drawing/2014/main" id="{7FD53425-AA94-0236-8115-4F6928412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5845175" cy="681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re 1">
            <a:extLst>
              <a:ext uri="{FF2B5EF4-FFF2-40B4-BE49-F238E27FC236}">
                <a16:creationId xmlns:a16="http://schemas.microsoft.com/office/drawing/2014/main" id="{882A4FC3-132F-5BB5-637B-0D4C5B6F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33795" name="Espace réservé du contenu 2">
            <a:extLst>
              <a:ext uri="{FF2B5EF4-FFF2-40B4-BE49-F238E27FC236}">
                <a16:creationId xmlns:a16="http://schemas.microsoft.com/office/drawing/2014/main" id="{28A537B4-04E5-984B-9891-BD6F349FC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2FC6D65D-CAD5-3BF3-7DF9-B1374E95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-26988"/>
            <a:ext cx="7996238" cy="701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re 1">
            <a:extLst>
              <a:ext uri="{FF2B5EF4-FFF2-40B4-BE49-F238E27FC236}">
                <a16:creationId xmlns:a16="http://schemas.microsoft.com/office/drawing/2014/main" id="{40D9C15E-2045-DB8A-930B-8D63B2C85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34819" name="Espace réservé du contenu 2">
            <a:extLst>
              <a:ext uri="{FF2B5EF4-FFF2-40B4-BE49-F238E27FC236}">
                <a16:creationId xmlns:a16="http://schemas.microsoft.com/office/drawing/2014/main" id="{D80FC8CF-403C-112A-6AEE-4809AC708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id="{FFBB41F9-C3CB-7BA2-134E-CED71FBD3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46050"/>
            <a:ext cx="8388350" cy="630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5655D2-66F9-A732-5026-D19B0FF0C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AE2FEFD-9487-A6DE-7930-CD325F1F1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Inflammation du LCR</a:t>
            </a:r>
          </a:p>
          <a:p>
            <a:pPr lvl="1"/>
            <a:r>
              <a:rPr lang="fr-FR" b="1" dirty="0"/>
              <a:t>Synthèse intrathécale d’immunoglobulines</a:t>
            </a:r>
          </a:p>
          <a:p>
            <a:pPr lvl="1"/>
            <a:r>
              <a:rPr lang="fr-FR" dirty="0"/>
              <a:t>Parfois aussi une élévation du nombre de globules blancs</a:t>
            </a:r>
          </a:p>
          <a:p>
            <a:r>
              <a:rPr lang="fr-FR" b="1" dirty="0"/>
              <a:t>Sans inflammation dans la prise de sang</a:t>
            </a:r>
          </a:p>
        </p:txBody>
      </p:sp>
    </p:spTree>
    <p:extLst>
      <p:ext uri="{BB962C8B-B14F-4D97-AF65-F5344CB8AC3E}">
        <p14:creationId xmlns:p14="http://schemas.microsoft.com/office/powerpoint/2010/main" val="2309443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4ADB74-90CA-1E0D-9BA8-4DF5B501C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Quels traitements possibles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5B612A-48BD-8F4A-E734-3A0946A76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4D90E9-2136-C960-09ED-69BD3B0C0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9"/>
          <a:stretch/>
        </p:blipFill>
        <p:spPr>
          <a:xfrm>
            <a:off x="0" y="1891747"/>
            <a:ext cx="9144000" cy="419985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DFBFADE-B8C3-5BE9-8624-3E4F122379AA}"/>
              </a:ext>
            </a:extLst>
          </p:cNvPr>
          <p:cNvSpPr txBox="1"/>
          <p:nvPr/>
        </p:nvSpPr>
        <p:spPr>
          <a:xfrm>
            <a:off x="8220472" y="3991672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Book Antiqua" panose="02040602050305030304" pitchFamily="18" charset="0"/>
              </a:rPr>
              <a:t>Kesimpta</a:t>
            </a:r>
            <a:endParaRPr lang="fr-FR" sz="1400" dirty="0">
              <a:latin typeface="Book Antiqua" panose="0204060205030503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B4B63F8-537F-3825-5C47-8B42E83DFED6}"/>
              </a:ext>
            </a:extLst>
          </p:cNvPr>
          <p:cNvSpPr txBox="1"/>
          <p:nvPr/>
        </p:nvSpPr>
        <p:spPr>
          <a:xfrm>
            <a:off x="8241824" y="4205012"/>
            <a:ext cx="658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Book Antiqua" panose="02040602050305030304" pitchFamily="18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50689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0D9AC7C2-DB24-5837-82E3-9275CE1D6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des poussées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7BA0A50F-76A3-2622-D1CB-919A7F852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fr-FR"/>
              <a:t>Traitement de la poussée (symptômes significatifs, + de 24h)</a:t>
            </a:r>
          </a:p>
          <a:p>
            <a:pPr eaLnBrk="1" hangingPunct="1">
              <a:lnSpc>
                <a:spcPct val="90000"/>
              </a:lnSpc>
            </a:pPr>
            <a:endParaRPr lang="fr-FR" altLang="fr-FR"/>
          </a:p>
          <a:p>
            <a:pPr eaLnBrk="1" hangingPunct="1">
              <a:lnSpc>
                <a:spcPct val="90000"/>
              </a:lnSpc>
            </a:pPr>
            <a:r>
              <a:rPr lang="fr-FR" altLang="fr-FR">
                <a:solidFill>
                  <a:srgbClr val="FF0000"/>
                </a:solidFill>
              </a:rPr>
              <a:t>Bolus</a:t>
            </a:r>
            <a:r>
              <a:rPr lang="fr-FR" altLang="fr-FR"/>
              <a:t> (flashs) de </a:t>
            </a:r>
            <a:r>
              <a:rPr lang="fr-FR" altLang="fr-FR">
                <a:solidFill>
                  <a:srgbClr val="FF0000"/>
                </a:solidFill>
              </a:rPr>
              <a:t>corticoïdes intraveineux </a:t>
            </a:r>
            <a:r>
              <a:rPr lang="fr-FR" altLang="fr-FR"/>
              <a:t>1g/j pendant 3 jours sans relais per os</a:t>
            </a:r>
          </a:p>
          <a:p>
            <a:pPr eaLnBrk="1" hangingPunct="1">
              <a:lnSpc>
                <a:spcPct val="90000"/>
              </a:lnSpc>
            </a:pPr>
            <a:endParaRPr lang="fr-FR" altLang="fr-FR"/>
          </a:p>
          <a:p>
            <a:pPr eaLnBrk="1" hangingPunct="1">
              <a:lnSpc>
                <a:spcPct val="90000"/>
              </a:lnSpc>
            </a:pPr>
            <a:r>
              <a:rPr lang="fr-FR" altLang="fr-FR"/>
              <a:t>Accélère (+/- augmente)  la récupération</a:t>
            </a:r>
          </a:p>
        </p:txBody>
      </p:sp>
    </p:spTree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re 1">
            <a:extLst>
              <a:ext uri="{FF2B5EF4-FFF2-40B4-BE49-F238E27FC236}">
                <a16:creationId xmlns:a16="http://schemas.microsoft.com/office/drawing/2014/main" id="{A30B704B-6AC3-34C7-FFB7-301E6A917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 fond</a:t>
            </a:r>
          </a:p>
        </p:txBody>
      </p:sp>
      <p:sp>
        <p:nvSpPr>
          <p:cNvPr id="40963" name="Espace réservé du contenu 2">
            <a:extLst>
              <a:ext uri="{FF2B5EF4-FFF2-40B4-BE49-F238E27FC236}">
                <a16:creationId xmlns:a16="http://schemas.microsoft.com/office/drawing/2014/main" id="{AA01BA2E-3FDB-42B8-0257-305075F9A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fr-FR" altLang="fr-FR" sz="2400" dirty="0"/>
              <a:t>Domaine </a:t>
            </a:r>
            <a:r>
              <a:rPr lang="fr-FR" altLang="fr-FR" sz="2400" b="1" dirty="0"/>
              <a:t>en mouvement</a:t>
            </a:r>
          </a:p>
          <a:p>
            <a:pPr eaLnBrk="1" hangingPunct="1"/>
            <a:r>
              <a:rPr lang="fr-FR" altLang="fr-FR" sz="2400" dirty="0"/>
              <a:t>En 1990 aucun traitement de fond efficace</a:t>
            </a:r>
          </a:p>
          <a:p>
            <a:pPr eaLnBrk="1" hangingPunct="1"/>
            <a:r>
              <a:rPr lang="fr-FR" altLang="fr-FR" sz="2400" dirty="0"/>
              <a:t>En 2023 nombreux choix possibles </a:t>
            </a:r>
          </a:p>
          <a:p>
            <a:pPr eaLnBrk="1" hangingPunct="1"/>
            <a:r>
              <a:rPr lang="fr-FR" altLang="fr-FR" sz="2400" dirty="0"/>
              <a:t>Encore décevant dans la SEP progressive (mais mieux qu’il y a 2 ans)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794D12-6AC4-A7C2-6C25-00246ACF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80" y="3726047"/>
            <a:ext cx="5989839" cy="306350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re 1">
            <a:extLst>
              <a:ext uri="{FF2B5EF4-FFF2-40B4-BE49-F238E27FC236}">
                <a16:creationId xmlns:a16="http://schemas.microsoft.com/office/drawing/2014/main" id="{7406B448-AE57-02AC-28A9-EA7E692C4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41987" name="Espace réservé du contenu 2">
            <a:extLst>
              <a:ext uri="{FF2B5EF4-FFF2-40B4-BE49-F238E27FC236}">
                <a16:creationId xmlns:a16="http://schemas.microsoft.com/office/drawing/2014/main" id="{DE265A1D-7FB7-D485-F89A-A58DDC825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41988" name="Picture 2">
            <a:extLst>
              <a:ext uri="{FF2B5EF4-FFF2-40B4-BE49-F238E27FC236}">
                <a16:creationId xmlns:a16="http://schemas.microsoft.com/office/drawing/2014/main" id="{216A0BDA-86C0-2E4C-C7F1-20179A2C8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9F4D9-E441-6281-36C2-303DBE08A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FFEF3-26FB-79DF-DB55-45A025DA1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 : question 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E15625-701E-4A6A-814A-761FB7E90C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Que savez-vous de la SEP ?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BF6F"/>
                </a:solidFill>
              </a:rPr>
              <a:t>C’est une maladie du système nerveux central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C’est une maladie du système nerveux périphérique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dirty="0"/>
              <a:t>C’est une maladie qui touche l’ensemble du système nerveux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BF6F"/>
                </a:solidFill>
              </a:rPr>
              <a:t>C’est une maladie auto-immune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dirty="0">
                <a:solidFill>
                  <a:srgbClr val="00BF6F"/>
                </a:solidFill>
              </a:rPr>
              <a:t>C’est une maladie qui touche la gaine de myéline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F41F9D8-8F2A-E56E-CCFD-0494A10385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986"/>
            <a:ext cx="1574304" cy="15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20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ECA8306-F0AE-8575-EDA2-B433C02D4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8001000" cy="1143000"/>
          </a:xfrm>
        </p:spPr>
        <p:txBody>
          <a:bodyPr/>
          <a:lstStyle/>
          <a:p>
            <a:pPr eaLnBrk="1" hangingPunct="1"/>
            <a:r>
              <a:rPr lang="fr-FR" altLang="fr-FR"/>
              <a:t>Traitement au long cours (SEP RR)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D18ABC7-4A9D-3D60-CF74-62B4A8441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0728"/>
            <a:ext cx="9144000" cy="5748251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CDDA46-FD9E-77E3-F773-D566C939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Effets secondaires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9C9099-643D-43D8-3533-06EE60231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Bolus de corticoïdes :</a:t>
            </a:r>
          </a:p>
          <a:p>
            <a:pPr lvl="1"/>
            <a:r>
              <a:rPr lang="fr-FR" sz="2400" dirty="0"/>
              <a:t>Décompensation de diabète, cardiaque, psychiatrique…</a:t>
            </a:r>
          </a:p>
          <a:p>
            <a:pPr lvl="1"/>
            <a:r>
              <a:rPr lang="fr-FR" sz="2400" dirty="0"/>
              <a:t>Rétention hydrosodée</a:t>
            </a:r>
          </a:p>
          <a:p>
            <a:r>
              <a:rPr lang="fr-FR" sz="2800" dirty="0"/>
              <a:t>Traitements de fond :</a:t>
            </a:r>
          </a:p>
          <a:p>
            <a:pPr lvl="1"/>
            <a:r>
              <a:rPr lang="fr-FR" sz="2400" dirty="0"/>
              <a:t>Infections (vaccinations ++)</a:t>
            </a:r>
          </a:p>
          <a:p>
            <a:pPr lvl="1"/>
            <a:r>
              <a:rPr lang="fr-FR" sz="2400" dirty="0"/>
              <a:t>Injectables : réaction au point d’injection, </a:t>
            </a:r>
            <a:r>
              <a:rPr lang="fr-FR" sz="2400" dirty="0" err="1"/>
              <a:t>sd</a:t>
            </a:r>
            <a:r>
              <a:rPr lang="fr-FR" sz="2400" dirty="0"/>
              <a:t> pseudo-grippal</a:t>
            </a:r>
          </a:p>
          <a:p>
            <a:pPr lvl="1"/>
            <a:r>
              <a:rPr lang="fr-FR" sz="2400" dirty="0"/>
              <a:t>Flush</a:t>
            </a:r>
          </a:p>
          <a:p>
            <a:pPr lvl="1"/>
            <a:r>
              <a:rPr lang="fr-FR" sz="2400" dirty="0"/>
              <a:t>Pas toujours compatibles avec grossesse / Allaitement</a:t>
            </a:r>
          </a:p>
          <a:p>
            <a:pPr lvl="1"/>
            <a:r>
              <a:rPr lang="fr-FR" sz="2400" dirty="0"/>
              <a:t>Nécessitent parfois une surveillance de la NFS ou du bila hépatique</a:t>
            </a:r>
          </a:p>
        </p:txBody>
      </p:sp>
    </p:spTree>
    <p:extLst>
      <p:ext uri="{BB962C8B-B14F-4D97-AF65-F5344CB8AC3E}">
        <p14:creationId xmlns:p14="http://schemas.microsoft.com/office/powerpoint/2010/main" val="23875436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7C3EB8-4FF1-4039-9909-582F85846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88913"/>
            <a:ext cx="80010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des formes progressives</a:t>
            </a:r>
          </a:p>
        </p:txBody>
      </p:sp>
      <p:sp>
        <p:nvSpPr>
          <p:cNvPr id="54275" name="Espace réservé du contenu 2">
            <a:extLst>
              <a:ext uri="{FF2B5EF4-FFF2-40B4-BE49-F238E27FC236}">
                <a16:creationId xmlns:a16="http://schemas.microsoft.com/office/drawing/2014/main" id="{8EEB076E-935F-B45F-1D0B-552C77C35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365250"/>
            <a:ext cx="7499350" cy="4800600"/>
          </a:xfrm>
        </p:spPr>
        <p:txBody>
          <a:bodyPr/>
          <a:lstStyle/>
          <a:p>
            <a:pPr eaLnBrk="1" hangingPunct="1"/>
            <a:r>
              <a:rPr lang="fr-FR" altLang="fr-FR" dirty="0"/>
              <a:t>Beaucoup moins efficace</a:t>
            </a:r>
          </a:p>
          <a:p>
            <a:pPr eaLnBrk="1" hangingPunct="1"/>
            <a:r>
              <a:rPr lang="fr-FR" altLang="fr-FR" dirty="0"/>
              <a:t>AMM récente : </a:t>
            </a:r>
            <a:r>
              <a:rPr lang="fr-FR" altLang="fr-FR" dirty="0" err="1"/>
              <a:t>ocrélizumab</a:t>
            </a:r>
            <a:endParaRPr lang="fr-FR" altLang="fr-FR" dirty="0"/>
          </a:p>
          <a:p>
            <a:pPr eaLnBrk="1" hangingPunct="1"/>
            <a:r>
              <a:rPr lang="fr-FR" altLang="fr-FR" dirty="0"/>
              <a:t>Immunosuppresseurs anciens d’efficacité médiocre : cyclophosphamide (ENDOXAN</a:t>
            </a:r>
            <a:r>
              <a:rPr lang="fr-FR" altLang="fr-FR" baseline="30000" dirty="0"/>
              <a:t>®</a:t>
            </a:r>
            <a:r>
              <a:rPr lang="fr-FR" altLang="fr-FR" dirty="0"/>
              <a:t>), </a:t>
            </a:r>
            <a:r>
              <a:rPr lang="fr-FR" altLang="fr-FR" dirty="0" err="1"/>
              <a:t>mycophénolate</a:t>
            </a:r>
            <a:r>
              <a:rPr lang="fr-FR" altLang="fr-FR" dirty="0"/>
              <a:t> </a:t>
            </a:r>
            <a:r>
              <a:rPr lang="fr-FR" altLang="fr-FR" dirty="0" err="1"/>
              <a:t>mofetil</a:t>
            </a:r>
            <a:r>
              <a:rPr lang="fr-FR" altLang="fr-FR" dirty="0"/>
              <a:t> (CELLCEPT</a:t>
            </a:r>
            <a:r>
              <a:rPr lang="fr-FR" altLang="fr-FR" baseline="30000" dirty="0"/>
              <a:t>®</a:t>
            </a:r>
            <a:r>
              <a:rPr lang="fr-FR" altLang="fr-FR" dirty="0"/>
              <a:t>), azathioprine (IMUREL</a:t>
            </a:r>
            <a:r>
              <a:rPr lang="fr-FR" altLang="fr-FR" baseline="30000" dirty="0"/>
              <a:t>®</a:t>
            </a:r>
            <a:r>
              <a:rPr lang="fr-FR" altLang="fr-FR" dirty="0"/>
              <a:t>)</a:t>
            </a:r>
          </a:p>
          <a:p>
            <a:pPr eaLnBrk="1" hangingPunct="1"/>
            <a:r>
              <a:rPr lang="fr-FR" altLang="fr-FR" dirty="0"/>
              <a:t>Amélioration de la conduction nerveuse: </a:t>
            </a:r>
            <a:r>
              <a:rPr lang="fr-FR" altLang="fr-FR" dirty="0" err="1"/>
              <a:t>fampridine</a:t>
            </a:r>
            <a:r>
              <a:rPr lang="fr-FR" altLang="fr-FR" dirty="0"/>
              <a:t> (FAMPYRA</a:t>
            </a:r>
            <a:r>
              <a:rPr lang="fr-FR" altLang="fr-FR" baseline="30000" dirty="0"/>
              <a:t>®</a:t>
            </a:r>
            <a:r>
              <a:rPr lang="fr-FR" altLang="fr-FR" dirty="0"/>
              <a:t>)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1">
            <a:extLst>
              <a:ext uri="{FF2B5EF4-FFF2-40B4-BE49-F238E27FC236}">
                <a16:creationId xmlns:a16="http://schemas.microsoft.com/office/drawing/2014/main" id="{9EA20724-A867-316D-F44A-F8DE1648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 Traitement des symptômes</a:t>
            </a:r>
          </a:p>
        </p:txBody>
      </p:sp>
      <p:sp>
        <p:nvSpPr>
          <p:cNvPr id="60419" name="Espace réservé du contenu 2">
            <a:extLst>
              <a:ext uri="{FF2B5EF4-FFF2-40B4-BE49-F238E27FC236}">
                <a16:creationId xmlns:a16="http://schemas.microsoft.com/office/drawing/2014/main" id="{DB8A3164-9223-3767-889B-39ADBC277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983162"/>
          </a:xfrm>
        </p:spPr>
        <p:txBody>
          <a:bodyPr/>
          <a:lstStyle/>
          <a:p>
            <a:pPr eaLnBrk="1" hangingPunct="1"/>
            <a:r>
              <a:rPr lang="fr-FR" altLang="fr-FR" sz="2400" dirty="0"/>
              <a:t>Spasticité : </a:t>
            </a:r>
          </a:p>
          <a:p>
            <a:pPr lvl="1" eaLnBrk="1" hangingPunct="1"/>
            <a:r>
              <a:rPr lang="fr-FR" altLang="fr-FR" sz="1800" b="1" dirty="0"/>
              <a:t>Kinésithérapie</a:t>
            </a:r>
          </a:p>
          <a:p>
            <a:pPr lvl="1" eaLnBrk="1" hangingPunct="1"/>
            <a:r>
              <a:rPr lang="fr-FR" altLang="fr-FR" sz="1800" dirty="0"/>
              <a:t>Antispastiques (</a:t>
            </a:r>
            <a:r>
              <a:rPr lang="fr-FR" altLang="fr-FR" sz="1800" b="1" dirty="0"/>
              <a:t>baclofène</a:t>
            </a:r>
            <a:r>
              <a:rPr lang="fr-FR" altLang="fr-FR" sz="1800" dirty="0"/>
              <a:t> ou </a:t>
            </a:r>
            <a:r>
              <a:rPr lang="fr-FR" altLang="fr-FR" sz="1800" dirty="0" err="1"/>
              <a:t>dantrolène</a:t>
            </a:r>
            <a:r>
              <a:rPr lang="fr-FR" altLang="fr-FR" sz="1800" dirty="0"/>
              <a:t>)</a:t>
            </a:r>
          </a:p>
          <a:p>
            <a:pPr lvl="1" eaLnBrk="1" hangingPunct="1"/>
            <a:r>
              <a:rPr lang="fr-FR" altLang="fr-FR" sz="1800" dirty="0"/>
              <a:t>Injections locales de </a:t>
            </a:r>
            <a:r>
              <a:rPr lang="fr-FR" altLang="fr-FR" sz="1800" b="1" dirty="0"/>
              <a:t>toxine botulinique </a:t>
            </a:r>
          </a:p>
          <a:p>
            <a:pPr lvl="1" eaLnBrk="1" hangingPunct="1"/>
            <a:r>
              <a:rPr lang="fr-FR" altLang="fr-FR" sz="1800" dirty="0"/>
              <a:t>Pompe intrarachidienne de baclofène</a:t>
            </a:r>
          </a:p>
          <a:p>
            <a:pPr eaLnBrk="1" hangingPunct="1"/>
            <a:r>
              <a:rPr lang="fr-FR" altLang="fr-FR" sz="2400" dirty="0"/>
              <a:t>Troubles urinaires (interrogatoire, bilan urodynamique et radiologique) </a:t>
            </a:r>
          </a:p>
          <a:p>
            <a:pPr lvl="1" eaLnBrk="1" hangingPunct="1"/>
            <a:r>
              <a:rPr lang="fr-FR" altLang="fr-FR" sz="1800" dirty="0"/>
              <a:t>Si hyperactivité vésicale (urgences mictionnelles) : </a:t>
            </a:r>
            <a:r>
              <a:rPr lang="fr-FR" altLang="fr-FR" sz="1800" b="1" dirty="0"/>
              <a:t>anticholinergiques  </a:t>
            </a:r>
          </a:p>
          <a:p>
            <a:pPr lvl="1" eaLnBrk="1" hangingPunct="1"/>
            <a:r>
              <a:rPr lang="fr-FR" altLang="fr-FR" sz="1800" dirty="0"/>
              <a:t>En cas de dysurie : les </a:t>
            </a:r>
            <a:r>
              <a:rPr lang="fr-FR" altLang="fr-FR" sz="1800" b="1" dirty="0" err="1"/>
              <a:t>alphabloquants</a:t>
            </a:r>
            <a:r>
              <a:rPr lang="fr-FR" altLang="fr-FR" sz="1800" b="1" dirty="0"/>
              <a:t> </a:t>
            </a:r>
          </a:p>
          <a:p>
            <a:pPr lvl="1" eaLnBrk="1" hangingPunct="1"/>
            <a:r>
              <a:rPr lang="fr-FR" altLang="fr-FR" sz="1800" dirty="0"/>
              <a:t>En cas de résidu post-mictionnel : </a:t>
            </a:r>
            <a:r>
              <a:rPr lang="fr-FR" altLang="fr-FR" sz="1800" b="1" dirty="0" err="1"/>
              <a:t>autosondages</a:t>
            </a:r>
            <a:r>
              <a:rPr lang="fr-FR" altLang="fr-FR" sz="1800" dirty="0"/>
              <a:t> intermittents </a:t>
            </a:r>
            <a:r>
              <a:rPr lang="fr-FR" altLang="fr-FR" sz="1800" dirty="0" err="1"/>
              <a:t>pluri-quotidiens</a:t>
            </a:r>
            <a:r>
              <a:rPr lang="fr-FR" altLang="fr-FR" sz="1800" dirty="0"/>
              <a:t>   (et/ou injections </a:t>
            </a:r>
            <a:r>
              <a:rPr lang="fr-FR" altLang="fr-FR" sz="1800" dirty="0" err="1"/>
              <a:t>intravésicales</a:t>
            </a:r>
            <a:r>
              <a:rPr lang="fr-FR" altLang="fr-FR" sz="1800" dirty="0"/>
              <a:t> de toxine botulinique)</a:t>
            </a:r>
          </a:p>
          <a:p>
            <a:pPr lvl="1" eaLnBrk="1" hangingPunct="1"/>
            <a:r>
              <a:rPr lang="fr-FR" altLang="fr-FR" sz="1800" b="1" dirty="0"/>
              <a:t>Traitement des infections urinaires </a:t>
            </a:r>
            <a:r>
              <a:rPr lang="fr-FR" altLang="fr-FR" sz="1800" dirty="0"/>
              <a:t>symptomatiques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1F2C7-F2D5-316D-C0D9-7A08B579B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re 1">
            <a:extLst>
              <a:ext uri="{FF2B5EF4-FFF2-40B4-BE49-F238E27FC236}">
                <a16:creationId xmlns:a16="http://schemas.microsoft.com/office/drawing/2014/main" id="{0C76D1E0-E564-4B4A-5C70-F2CD078DF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des symptômes</a:t>
            </a:r>
          </a:p>
        </p:txBody>
      </p:sp>
      <p:sp>
        <p:nvSpPr>
          <p:cNvPr id="60419" name="Espace réservé du contenu 2">
            <a:extLst>
              <a:ext uri="{FF2B5EF4-FFF2-40B4-BE49-F238E27FC236}">
                <a16:creationId xmlns:a16="http://schemas.microsoft.com/office/drawing/2014/main" id="{623E7CEF-FBF5-D967-011B-FE1710D99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/>
          <a:lstStyle/>
          <a:p>
            <a:pPr eaLnBrk="1" hangingPunct="1"/>
            <a:r>
              <a:rPr lang="fr-FR" altLang="fr-FR" sz="2400" dirty="0"/>
              <a:t>Troubles sexuels:</a:t>
            </a:r>
          </a:p>
          <a:p>
            <a:pPr lvl="1" eaLnBrk="1" hangingPunct="1"/>
            <a:r>
              <a:rPr lang="fr-FR" altLang="fr-FR" sz="1800" dirty="0"/>
              <a:t>Prise en charge médicamenteuse </a:t>
            </a:r>
          </a:p>
          <a:p>
            <a:pPr lvl="1" eaLnBrk="1" hangingPunct="1"/>
            <a:r>
              <a:rPr lang="fr-FR" altLang="fr-FR" sz="1800" dirty="0"/>
              <a:t>Suivi sexologique ou psychothérapique.</a:t>
            </a:r>
          </a:p>
          <a:p>
            <a:pPr eaLnBrk="1" hangingPunct="1"/>
            <a:r>
              <a:rPr lang="fr-FR" altLang="fr-FR" sz="2400" dirty="0"/>
              <a:t>Douleurs : antalgiques classiques, des tricycliques ou certains antiépileptiques.</a:t>
            </a:r>
          </a:p>
          <a:p>
            <a:pPr eaLnBrk="1" hangingPunct="1"/>
            <a:r>
              <a:rPr lang="fr-FR" altLang="fr-FR" sz="2400" dirty="0"/>
              <a:t>Fatigue :</a:t>
            </a:r>
          </a:p>
          <a:p>
            <a:pPr lvl="1" eaLnBrk="1" hangingPunct="1"/>
            <a:r>
              <a:rPr lang="fr-FR" altLang="fr-FR" sz="1800" dirty="0"/>
              <a:t>Difficile à combattre. </a:t>
            </a:r>
          </a:p>
          <a:p>
            <a:pPr lvl="1" eaLnBrk="1" hangingPunct="1"/>
            <a:r>
              <a:rPr lang="fr-FR" altLang="fr-FR" sz="1800" dirty="0"/>
              <a:t>Les médicaments antiasthéniques sont peu efficaces (</a:t>
            </a:r>
            <a:r>
              <a:rPr lang="fr-FR" altLang="fr-FR" sz="1800" dirty="0" err="1"/>
              <a:t>amantadine</a:t>
            </a:r>
            <a:r>
              <a:rPr lang="fr-FR" altLang="fr-FR" sz="1800" dirty="0"/>
              <a:t>, </a:t>
            </a:r>
            <a:r>
              <a:rPr lang="fr-FR" altLang="fr-FR" sz="1800" dirty="0" err="1"/>
              <a:t>modafinil</a:t>
            </a:r>
            <a:r>
              <a:rPr lang="fr-FR" altLang="fr-FR" sz="1800" dirty="0"/>
              <a:t>). </a:t>
            </a:r>
          </a:p>
          <a:p>
            <a:pPr lvl="1" eaLnBrk="1" hangingPunct="1"/>
            <a:r>
              <a:rPr lang="fr-FR" altLang="fr-FR" sz="1800" b="1" dirty="0"/>
              <a:t>L'activité physique adaptée </a:t>
            </a:r>
            <a:r>
              <a:rPr lang="fr-FR" altLang="fr-FR" sz="1800" dirty="0"/>
              <a:t>est recommandée, notamment le reconditionnement physique à l'effort.</a:t>
            </a:r>
          </a:p>
          <a:p>
            <a:pPr eaLnBrk="1" hangingPunct="1"/>
            <a:r>
              <a:rPr lang="fr-FR" altLang="fr-FR" sz="2400" dirty="0"/>
              <a:t>Syndrome dépressif :</a:t>
            </a:r>
          </a:p>
          <a:p>
            <a:pPr lvl="1" eaLnBrk="1" hangingPunct="1"/>
            <a:r>
              <a:rPr lang="fr-FR" altLang="fr-FR" sz="1800" b="1" dirty="0"/>
              <a:t>Prise en charge psychothérapique </a:t>
            </a:r>
          </a:p>
          <a:p>
            <a:pPr lvl="1" eaLnBrk="1" hangingPunct="1"/>
            <a:r>
              <a:rPr lang="fr-FR" altLang="fr-FR" sz="1800" dirty="0"/>
              <a:t>Antidépresseurs </a:t>
            </a:r>
          </a:p>
        </p:txBody>
      </p:sp>
    </p:spTree>
    <p:extLst>
      <p:ext uri="{BB962C8B-B14F-4D97-AF65-F5344CB8AC3E}">
        <p14:creationId xmlns:p14="http://schemas.microsoft.com/office/powerpoint/2010/main" val="39341331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re 1">
            <a:extLst>
              <a:ext uri="{FF2B5EF4-FFF2-40B4-BE49-F238E27FC236}">
                <a16:creationId xmlns:a16="http://schemas.microsoft.com/office/drawing/2014/main" id="{F63B50BE-0BEC-F77C-B1A4-74BD91130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808"/>
            <a:ext cx="8229600" cy="1143000"/>
          </a:xfrm>
        </p:spPr>
        <p:txBody>
          <a:bodyPr/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La gestion du handicap</a:t>
            </a:r>
          </a:p>
        </p:txBody>
      </p:sp>
      <p:sp>
        <p:nvSpPr>
          <p:cNvPr id="56323" name="Espace réservé du contenu 2">
            <a:extLst>
              <a:ext uri="{FF2B5EF4-FFF2-40B4-BE49-F238E27FC236}">
                <a16:creationId xmlns:a16="http://schemas.microsoft.com/office/drawing/2014/main" id="{316EDC74-3978-6A9F-9D23-5349663FE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36DB325-C3CC-6D31-966A-D45CB471E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808" y="1268760"/>
            <a:ext cx="8028384" cy="5679398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re 1">
            <a:extLst>
              <a:ext uri="{FF2B5EF4-FFF2-40B4-BE49-F238E27FC236}">
                <a16:creationId xmlns:a16="http://schemas.microsoft.com/office/drawing/2014/main" id="{3ECAB3B7-2CBB-D765-AD5D-B73076678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58371" name="Espace réservé du contenu 2">
            <a:extLst>
              <a:ext uri="{FF2B5EF4-FFF2-40B4-BE49-F238E27FC236}">
                <a16:creationId xmlns:a16="http://schemas.microsoft.com/office/drawing/2014/main" id="{757FD51A-B7FD-175F-688C-38CB3D992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pic>
        <p:nvPicPr>
          <p:cNvPr id="58372" name="Picture 2">
            <a:extLst>
              <a:ext uri="{FF2B5EF4-FFF2-40B4-BE49-F238E27FC236}">
                <a16:creationId xmlns:a16="http://schemas.microsoft.com/office/drawing/2014/main" id="{A767D6F8-AB70-552C-B33F-F1E4FEFE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4463"/>
            <a:ext cx="8269288" cy="623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EBE87F-6E70-A0D6-9597-B108AF20C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Pronostic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806CCE-C369-A491-6071-637FE3C5A5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/>
          <a:lstStyle/>
          <a:p>
            <a:r>
              <a:rPr lang="fr-FR" sz="2000" dirty="0"/>
              <a:t>Le pronostic global de la SEP est </a:t>
            </a:r>
            <a:r>
              <a:rPr lang="fr-FR" sz="2000" b="1" dirty="0"/>
              <a:t>très variable </a:t>
            </a:r>
          </a:p>
          <a:p>
            <a:r>
              <a:rPr lang="fr-FR" sz="2000" dirty="0"/>
              <a:t>L'espérance de vie moyenne n'est en revanche que peu réduite</a:t>
            </a:r>
          </a:p>
          <a:p>
            <a:r>
              <a:rPr lang="fr-FR" sz="2000" dirty="0"/>
              <a:t>Avant l'ère des traitements, on considérait que :</a:t>
            </a:r>
          </a:p>
          <a:p>
            <a:pPr lvl="1"/>
            <a:r>
              <a:rPr lang="fr-FR" sz="1600" dirty="0"/>
              <a:t>1/3 des malades devrait un jour utiliser un fauteuil roulant, </a:t>
            </a:r>
          </a:p>
          <a:p>
            <a:pPr lvl="1"/>
            <a:r>
              <a:rPr lang="fr-FR" sz="1600" dirty="0"/>
              <a:t>¼ avait une évolution bénigne, compatible avec une vie personnelle et professionnelle quasi normale. </a:t>
            </a:r>
          </a:p>
          <a:p>
            <a:pPr lvl="1"/>
            <a:r>
              <a:rPr lang="fr-FR" sz="1600" dirty="0"/>
              <a:t>Les autres patients, tout en restant autonomes, gardaient peu à peu des séquelles permanentes limitant leurs activités. </a:t>
            </a:r>
          </a:p>
          <a:p>
            <a:r>
              <a:rPr lang="fr-FR" sz="2000" dirty="0"/>
              <a:t>L'évolution est moins souvent sévère depuis l'utilisation des thérapeutiques immunologiques.</a:t>
            </a:r>
          </a:p>
          <a:p>
            <a:r>
              <a:rPr lang="fr-FR" sz="2000" dirty="0"/>
              <a:t>Le pronostic est imprévisible pour un individu donné.</a:t>
            </a:r>
          </a:p>
          <a:p>
            <a:r>
              <a:rPr lang="fr-FR" sz="2000" dirty="0"/>
              <a:t>Facteurs cliniques prédictifs de mauvais pronostic :</a:t>
            </a:r>
          </a:p>
          <a:p>
            <a:pPr lvl="1"/>
            <a:r>
              <a:rPr lang="fr-FR" sz="1600" dirty="0"/>
              <a:t>Âge &gt; 40 ans au début de la maladie</a:t>
            </a:r>
          </a:p>
          <a:p>
            <a:pPr lvl="1"/>
            <a:r>
              <a:rPr lang="fr-FR" sz="1600" dirty="0"/>
              <a:t>Forme progressive primitive,</a:t>
            </a:r>
          </a:p>
          <a:p>
            <a:pPr lvl="1"/>
            <a:r>
              <a:rPr lang="fr-FR" sz="1600" dirty="0"/>
              <a:t>Délai court entre les 2 premières poussées</a:t>
            </a:r>
          </a:p>
          <a:p>
            <a:pPr lvl="1"/>
            <a:r>
              <a:rPr lang="fr-FR" sz="1600" dirty="0"/>
              <a:t>Atteinte motrice initiale</a:t>
            </a:r>
          </a:p>
          <a:p>
            <a:pPr lvl="1"/>
            <a:r>
              <a:rPr lang="fr-FR" sz="1600" dirty="0"/>
              <a:t>Importance de la charge lésionnelle en IRM au début de la maladie.</a:t>
            </a:r>
          </a:p>
        </p:txBody>
      </p:sp>
    </p:spTree>
    <p:extLst>
      <p:ext uri="{BB962C8B-B14F-4D97-AF65-F5344CB8AC3E}">
        <p14:creationId xmlns:p14="http://schemas.microsoft.com/office/powerpoint/2010/main" val="41165685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2FE93-CA49-B839-0B07-DA1B99FB7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Quels rôles pour l’IDE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E97853-1D02-C28D-9D76-1A7FF243D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000" b="1" dirty="0"/>
              <a:t>soutien</a:t>
            </a:r>
            <a:r>
              <a:rPr lang="fr-FR" sz="2000" dirty="0"/>
              <a:t> psychologique et réassurance du patient ;</a:t>
            </a:r>
          </a:p>
          <a:p>
            <a:r>
              <a:rPr lang="fr-FR" sz="2000" b="1" dirty="0"/>
              <a:t>relation d'aide </a:t>
            </a:r>
            <a:r>
              <a:rPr lang="fr-FR" sz="2000" dirty="0"/>
              <a:t>(annonce de la maladie, aménagement des habitudes de vie) ;</a:t>
            </a:r>
          </a:p>
          <a:p>
            <a:r>
              <a:rPr lang="fr-FR" sz="2000" b="1" dirty="0"/>
              <a:t>accompagnement dans les geste de la vie quotidienne</a:t>
            </a:r>
            <a:r>
              <a:rPr lang="fr-FR" sz="2000" dirty="0"/>
              <a:t> (se mouvoir, maintenir une bonne hygiène, s'alimenter) ;</a:t>
            </a:r>
          </a:p>
          <a:p>
            <a:r>
              <a:rPr lang="fr-FR" sz="2000" b="1" dirty="0"/>
              <a:t>éducation thérapeutique </a:t>
            </a:r>
            <a:r>
              <a:rPr lang="fr-FR" sz="2000" dirty="0"/>
              <a:t>du patient (observance, effets secondaires…) ;</a:t>
            </a:r>
          </a:p>
          <a:p>
            <a:r>
              <a:rPr lang="fr-FR" sz="2000" b="1" dirty="0"/>
              <a:t>orientation</a:t>
            </a:r>
            <a:r>
              <a:rPr lang="fr-FR" sz="2000" dirty="0"/>
              <a:t> du patient vers des organismes d'aides et associations (ALSACEP, aide sociale, aide financière, service juridique, antenne d'infos médicale, établissement spécialisé) ;</a:t>
            </a:r>
          </a:p>
          <a:p>
            <a:r>
              <a:rPr lang="fr-FR" sz="2000" b="1" dirty="0"/>
              <a:t>collaboration </a:t>
            </a:r>
            <a:r>
              <a:rPr lang="fr-FR" sz="2000" dirty="0"/>
              <a:t>avec différents professionnels de santé (kinésithérapeute, psychomotricien, psychologue…) pour répondre aux besoins du patient ;</a:t>
            </a:r>
          </a:p>
          <a:p>
            <a:r>
              <a:rPr lang="fr-FR" sz="2000" dirty="0"/>
              <a:t>Rôle central dans la </a:t>
            </a:r>
            <a:r>
              <a:rPr lang="fr-FR" sz="2000" b="1" dirty="0"/>
              <a:t>gestion et l’administration des traitements</a:t>
            </a:r>
          </a:p>
          <a:p>
            <a:r>
              <a:rPr lang="fr-FR" sz="2000" b="1" dirty="0"/>
              <a:t>surveillance</a:t>
            </a:r>
            <a:r>
              <a:rPr lang="fr-FR" sz="2000" dirty="0"/>
              <a:t> : évolution de la maladie (signes inflammatoires cliniques et biologiques), effets secondaires des traitements…</a:t>
            </a:r>
          </a:p>
        </p:txBody>
      </p:sp>
    </p:spTree>
    <p:extLst>
      <p:ext uri="{BB962C8B-B14F-4D97-AF65-F5344CB8AC3E}">
        <p14:creationId xmlns:p14="http://schemas.microsoft.com/office/powerpoint/2010/main" val="29762301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1E4F9D7-078C-1F1A-ACBC-9895BBD0F0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80" r="8255" b="3"/>
          <a:stretch/>
        </p:blipFill>
        <p:spPr>
          <a:xfrm>
            <a:off x="6156176" y="365125"/>
            <a:ext cx="3142548" cy="4190064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61442" name="Titre 1">
            <a:extLst>
              <a:ext uri="{FF2B5EF4-FFF2-40B4-BE49-F238E27FC236}">
                <a16:creationId xmlns:a16="http://schemas.microsoft.com/office/drawing/2014/main" id="{21B42904-F99C-C7A5-049C-15C2DCEB8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404502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</a:t>
            </a:r>
          </a:p>
        </p:txBody>
      </p:sp>
      <p:sp>
        <p:nvSpPr>
          <p:cNvPr id="60419" name="Espace réservé du contenu 2">
            <a:extLst>
              <a:ext uri="{FF2B5EF4-FFF2-40B4-BE49-F238E27FC236}">
                <a16:creationId xmlns:a16="http://schemas.microsoft.com/office/drawing/2014/main" id="{9BF15360-3E7F-A8BF-9956-43FE20AAB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6463630" cy="4569633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00" dirty="0"/>
              <a:t>Maladie relativement </a:t>
            </a:r>
            <a:r>
              <a:rPr lang="fr-FR" sz="2200" b="1" dirty="0"/>
              <a:t>fréquente</a:t>
            </a:r>
            <a:r>
              <a:rPr lang="fr-FR" sz="2200" dirty="0"/>
              <a:t> et </a:t>
            </a:r>
            <a:r>
              <a:rPr lang="fr-FR" sz="2200" b="1" dirty="0"/>
              <a:t>potentiellement grave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00" dirty="0"/>
              <a:t>Touchant des </a:t>
            </a:r>
            <a:r>
              <a:rPr lang="fr-FR" sz="2200" b="1" dirty="0"/>
              <a:t>sujets jeunes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00" dirty="0"/>
              <a:t>Maladie inflammatoire démyélinisante chronique confinée au </a:t>
            </a:r>
            <a:r>
              <a:rPr lang="fr-FR" sz="2200" b="1" dirty="0"/>
              <a:t>SNC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800" b="1" dirty="0"/>
              <a:t>Inflammation </a:t>
            </a:r>
            <a:r>
              <a:rPr lang="fr-FR" sz="1800" dirty="0"/>
              <a:t>focale → plaques → </a:t>
            </a:r>
            <a:r>
              <a:rPr lang="fr-FR" sz="1800" b="1" dirty="0"/>
              <a:t>poussées</a:t>
            </a:r>
            <a:r>
              <a:rPr lang="fr-FR" sz="1800" dirty="0"/>
              <a:t>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800" b="1" dirty="0"/>
              <a:t>Dégénérescence</a:t>
            </a:r>
            <a:r>
              <a:rPr lang="fr-FR" sz="1800" dirty="0"/>
              <a:t> diffuse → atrophie → </a:t>
            </a:r>
            <a:r>
              <a:rPr lang="fr-FR" sz="1800" b="1" dirty="0"/>
              <a:t>progression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00" dirty="0"/>
              <a:t>Symptômes neurologiques divers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00" dirty="0"/>
              <a:t>Critères diagnostiques 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800" dirty="0"/>
              <a:t>Pour un </a:t>
            </a:r>
            <a:r>
              <a:rPr lang="fr-FR" sz="1800" b="1" dirty="0"/>
              <a:t>diagnostic précoce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00" dirty="0"/>
              <a:t>Traitements de + en + efficaces sur la phase inflammatoire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800" b="1" dirty="0"/>
              <a:t>Traiter tôt +++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1800" dirty="0"/>
              <a:t>Et traiter suffisamment fort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fr-FR" sz="2200" dirty="0"/>
              <a:t>Encore peu de moyens pour lutter contre la phase progressive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B7A86A-BB26-B49E-7277-6090EE54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 : question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D33218-B0CC-3FC0-4439-A0A7F3CD3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A propos de la prise en charge 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Il y a très peu de médicaments disponibles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Les traitements sont principalement des immunomodulateurs et des immunodépresseurs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Les traitements ne modifient pas l’évolution de la maladie vers le handicap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Il existe des réseaux comprenant des IDE spécialisé(e)s qui ont un rôle prépondérant dans la prise en charge des patients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Il vaut mieux ne pas introduire de traitement trop tôt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B6E541-F3E7-657D-432E-320E4F883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986"/>
            <a:ext cx="1574304" cy="15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339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2E40A55-61AE-16E1-DCF4-CDEBBAE5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" y="2745331"/>
            <a:ext cx="2637839" cy="13611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3EFBE4B-1D98-5459-B303-3DD20094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007" y="2882060"/>
            <a:ext cx="2653008" cy="10877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89218D-7C5C-0427-242C-05DE6AEF9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752" y="2852198"/>
            <a:ext cx="2637840" cy="114746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B7A86A-BB26-B49E-7277-6090EE542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 : question 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D33218-B0CC-3FC0-4439-A0A7F3CD3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A propos de la prise en charge 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Il y a très peu de médicaments disponibles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rgbClr val="00BF6F"/>
                </a:solidFill>
              </a:rPr>
              <a:t>Les traitements sont principalement des immunomodulateurs et des immunodépresseurs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Les traitements ne modifient pas l’évolution de la maladie vers le handicap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rgbClr val="00BF6F"/>
                </a:solidFill>
              </a:rPr>
              <a:t>Il existe des réseaux comprenant des IDE spécialisé(e)s qui ont un rôle prépondérant dans la prise en charge des patients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Il vaut mieux ne pas introduire de traitement trop tôt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B6E541-F3E7-657D-432E-320E4F883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986"/>
            <a:ext cx="1574304" cy="15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1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7CBBA-54A7-26B0-32FC-7E543DDAB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21EA44-0E85-1BD7-9CF9-BD40A41FA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 : question 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479F7C-4B9E-4203-F7CF-8CFAF9D61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A propos du pronostic 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 La plupart des patients sont confinés au fauteuil roulant après plusieurs années d’évolution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L’espérance de vie n’est que peu modifiée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Les formes progressives sont de meilleur pronostic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Un début de maladie &gt; 40 ans est de moins bon pronostic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2FEDC7-266E-EB4D-D758-FFE82CEB1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986"/>
            <a:ext cx="1574304" cy="15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37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C8C753-4AD6-EB7A-14A9-26456B154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02759-C120-17CC-3C11-6C0A78CAD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Quizz : question 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DBF6EC-58EF-0C64-A4F7-4EF448821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A propos du pronostic 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 La plupart des patients sont confinés au fauteuil roulant après plusieurs années d’évolution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rgbClr val="00BF6F"/>
                </a:solidFill>
              </a:rPr>
              <a:t>L’espérance de vie n’est que peu modifiée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fr-FR" sz="2400" dirty="0"/>
              <a:t>Les formes progressives sont de meilleur pronostic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rgbClr val="00BF6F"/>
                </a:solidFill>
              </a:rPr>
              <a:t>Un début de maladie &gt; 40 ans est de moins bon pronostic</a:t>
            </a:r>
          </a:p>
          <a:p>
            <a:pPr lvl="1">
              <a:buFont typeface="Wingdings" panose="05000000000000000000" pitchFamily="2" charset="2"/>
              <a:buChar char="q"/>
            </a:pP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8CB5138-6EA8-FEE0-11BB-6DB0CA80F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312" y="58986"/>
            <a:ext cx="1574304" cy="15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13470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1784</Words>
  <Application>Microsoft Office PowerPoint</Application>
  <PresentationFormat>Affichage à l'écran (4:3)</PresentationFormat>
  <Paragraphs>273</Paragraphs>
  <Slides>60</Slides>
  <Notes>1</Notes>
  <HiddenSlides>0</HiddenSlides>
  <MMClips>7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60</vt:i4>
      </vt:variant>
    </vt:vector>
  </HeadingPairs>
  <TitlesOfParts>
    <vt:vector size="65" baseType="lpstr">
      <vt:lpstr>Arial</vt:lpstr>
      <vt:lpstr>Book Antiqua</vt:lpstr>
      <vt:lpstr>Calibri</vt:lpstr>
      <vt:lpstr>Wingdings</vt:lpstr>
      <vt:lpstr>Thème Office</vt:lpstr>
      <vt:lpstr>Présentation PowerPoint</vt:lpstr>
      <vt:lpstr>Quizz : question 1</vt:lpstr>
      <vt:lpstr>Quizz : question 1</vt:lpstr>
      <vt:lpstr>Quizz : question 2</vt:lpstr>
      <vt:lpstr>Quizz : question 2</vt:lpstr>
      <vt:lpstr>Quizz : question 3</vt:lpstr>
      <vt:lpstr>Quizz : question 3</vt:lpstr>
      <vt:lpstr>Quizz : question 4</vt:lpstr>
      <vt:lpstr>Quizz : question 4</vt:lpstr>
      <vt:lpstr>La Sclérose en plaques</vt:lpstr>
      <vt:lpstr>1. Historique</vt:lpstr>
      <vt:lpstr>2. Définition</vt:lpstr>
      <vt:lpstr>3. Epidémiologie : Qui est touché ?</vt:lpstr>
      <vt:lpstr>Pourquoi développe-t-on une SEP ?</vt:lpstr>
      <vt:lpstr>Facteurs immunitaires</vt:lpstr>
      <vt:lpstr>Facteurs environnementaux</vt:lpstr>
      <vt:lpstr>Facteurs génétiques</vt:lpstr>
      <vt:lpstr>3. Quel est le mécanisme de la maladie ?</vt:lpstr>
      <vt:lpstr>4. Conséquences cliniques</vt:lpstr>
      <vt:lpstr>Conséquences cliniques</vt:lpstr>
      <vt:lpstr>Fatigue et dépression ++</vt:lpstr>
      <vt:lpstr>Présentation PowerPoint</vt:lpstr>
      <vt:lpstr>Syndrome pyramidal : réflexes ostéotendineux</vt:lpstr>
      <vt:lpstr>Syndrome pyramidal : signe de Babinski</vt:lpstr>
      <vt:lpstr>Syndrome pyramidal : clonus de cheville</vt:lpstr>
      <vt:lpstr>Syndrome pyramidal hémicorps gauche : fauchage</vt:lpstr>
      <vt:lpstr>Démarche ataxique</vt:lpstr>
      <vt:lpstr>Syndrome cérébelleux </vt:lpstr>
      <vt:lpstr>Démarche ataxique</vt:lpstr>
      <vt:lpstr>Formes de la maladie</vt:lpstr>
      <vt:lpstr>Présentation PowerPoint</vt:lpstr>
      <vt:lpstr>Présentation PowerPoint</vt:lpstr>
      <vt:lpstr>5. Comment poser le diagnostic ?</vt:lpstr>
      <vt:lpstr>Critères diagnostiques</vt:lpstr>
      <vt:lpstr>Présentation PowerPoint</vt:lpstr>
      <vt:lpstr>Critères diagnostiques forme RR</vt:lpstr>
      <vt:lpstr>Critères diagnostiques SEP P</vt:lpstr>
      <vt:lpstr>Les examens complémentaires  en bref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Biologie</vt:lpstr>
      <vt:lpstr>6. Quels traitements possibles ?</vt:lpstr>
      <vt:lpstr>Traitement des poussées</vt:lpstr>
      <vt:lpstr>Traitement de fond</vt:lpstr>
      <vt:lpstr>Présentation PowerPoint</vt:lpstr>
      <vt:lpstr>Traitement au long cours (SEP RR)</vt:lpstr>
      <vt:lpstr>Effets secondaires</vt:lpstr>
      <vt:lpstr>Traitement des formes progressives</vt:lpstr>
      <vt:lpstr>7. Traitement des symptômes</vt:lpstr>
      <vt:lpstr>Traitement des symptômes</vt:lpstr>
      <vt:lpstr>8. La gestion du handicap</vt:lpstr>
      <vt:lpstr>Présentation PowerPoint</vt:lpstr>
      <vt:lpstr>9. Pronostic</vt:lpstr>
      <vt:lpstr>10. Quels rôles pour l’IDE ?</vt:lpstr>
      <vt:lpstr>Conclusion </vt:lpstr>
      <vt:lpstr>Présentation PowerPoint</vt:lpstr>
    </vt:vector>
  </TitlesOfParts>
  <Company>HUS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Sclérose en plaques</dc:title>
  <dc:creator>KREMER Laurent Daniel</dc:creator>
  <cp:lastModifiedBy>Solveig Montaut</cp:lastModifiedBy>
  <cp:revision>41</cp:revision>
  <dcterms:created xsi:type="dcterms:W3CDTF">2014-11-25T12:54:18Z</dcterms:created>
  <dcterms:modified xsi:type="dcterms:W3CDTF">2024-02-25T17:14:25Z</dcterms:modified>
</cp:coreProperties>
</file>