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676B9E-077F-4BBE-BB1D-042A929D5E29}" v="389" dt="2024-01-19T08:48:35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8" d="100"/>
          <a:sy n="78" d="100"/>
        </p:scale>
        <p:origin x="2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2E9339-59F5-4CF0-A5CD-C194D7011E2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7C4C6C3-0240-40CE-AC17-347ADC5D970B}">
      <dgm:prSet/>
      <dgm:spPr/>
      <dgm:t>
        <a:bodyPr/>
        <a:lstStyle/>
        <a:p>
          <a:r>
            <a:rPr lang="fr-FR"/>
            <a:t>Fréquence des aspirations : il n’y a pas de règle absolue.</a:t>
          </a:r>
          <a:endParaRPr lang="en-US"/>
        </a:p>
      </dgm:t>
    </dgm:pt>
    <dgm:pt modelId="{A0594DE5-C824-4203-ADE3-7CC222539633}" type="parTrans" cxnId="{8E4870E7-B33D-4505-9862-95D484F30BD6}">
      <dgm:prSet/>
      <dgm:spPr/>
      <dgm:t>
        <a:bodyPr/>
        <a:lstStyle/>
        <a:p>
          <a:endParaRPr lang="en-US"/>
        </a:p>
      </dgm:t>
    </dgm:pt>
    <dgm:pt modelId="{20478DCA-5F05-4F04-AA74-5750FF7A3F71}" type="sibTrans" cxnId="{8E4870E7-B33D-4505-9862-95D484F30BD6}">
      <dgm:prSet/>
      <dgm:spPr/>
      <dgm:t>
        <a:bodyPr/>
        <a:lstStyle/>
        <a:p>
          <a:endParaRPr lang="en-US"/>
        </a:p>
      </dgm:t>
    </dgm:pt>
    <dgm:pt modelId="{5019E1F9-4369-4858-A455-888C0EDE142B}">
      <dgm:prSet/>
      <dgm:spPr/>
      <dgm:t>
        <a:bodyPr/>
        <a:lstStyle/>
        <a:p>
          <a:r>
            <a:rPr lang="fr-FR"/>
            <a:t>Ce sera en fonction de la clinique et de l’état d’encombrement du patient.</a:t>
          </a:r>
          <a:endParaRPr lang="en-US"/>
        </a:p>
      </dgm:t>
    </dgm:pt>
    <dgm:pt modelId="{430FFCC8-F0BD-4FBC-83E4-5918363F455A}" type="parTrans" cxnId="{C7F08596-840A-4931-9EC6-09DD5C8B1488}">
      <dgm:prSet/>
      <dgm:spPr/>
      <dgm:t>
        <a:bodyPr/>
        <a:lstStyle/>
        <a:p>
          <a:endParaRPr lang="en-US"/>
        </a:p>
      </dgm:t>
    </dgm:pt>
    <dgm:pt modelId="{ABF3E101-122A-45E2-B36D-6AB14234CA11}" type="sibTrans" cxnId="{C7F08596-840A-4931-9EC6-09DD5C8B1488}">
      <dgm:prSet/>
      <dgm:spPr/>
      <dgm:t>
        <a:bodyPr/>
        <a:lstStyle/>
        <a:p>
          <a:endParaRPr lang="en-US"/>
        </a:p>
      </dgm:t>
    </dgm:pt>
    <dgm:pt modelId="{5A4AB708-431F-4E44-A901-859446F82AAF}" type="pres">
      <dgm:prSet presAssocID="{0B2E9339-59F5-4CF0-A5CD-C194D7011E20}" presName="outerComposite" presStyleCnt="0">
        <dgm:presLayoutVars>
          <dgm:chMax val="5"/>
          <dgm:dir/>
          <dgm:resizeHandles val="exact"/>
        </dgm:presLayoutVars>
      </dgm:prSet>
      <dgm:spPr/>
    </dgm:pt>
    <dgm:pt modelId="{4DF25E9F-38CF-41F1-8E5C-CBB4BBAB9FFF}" type="pres">
      <dgm:prSet presAssocID="{0B2E9339-59F5-4CF0-A5CD-C194D7011E20}" presName="dummyMaxCanvas" presStyleCnt="0">
        <dgm:presLayoutVars/>
      </dgm:prSet>
      <dgm:spPr/>
    </dgm:pt>
    <dgm:pt modelId="{B19BE937-DFDB-4363-9E69-33DF46697166}" type="pres">
      <dgm:prSet presAssocID="{0B2E9339-59F5-4CF0-A5CD-C194D7011E20}" presName="TwoNodes_1" presStyleLbl="node1" presStyleIdx="0" presStyleCnt="2">
        <dgm:presLayoutVars>
          <dgm:bulletEnabled val="1"/>
        </dgm:presLayoutVars>
      </dgm:prSet>
      <dgm:spPr/>
    </dgm:pt>
    <dgm:pt modelId="{B08CABAD-9AD5-40D9-B123-554D0205A60A}" type="pres">
      <dgm:prSet presAssocID="{0B2E9339-59F5-4CF0-A5CD-C194D7011E20}" presName="TwoNodes_2" presStyleLbl="node1" presStyleIdx="1" presStyleCnt="2">
        <dgm:presLayoutVars>
          <dgm:bulletEnabled val="1"/>
        </dgm:presLayoutVars>
      </dgm:prSet>
      <dgm:spPr/>
    </dgm:pt>
    <dgm:pt modelId="{3BF1E9F4-D3A3-4E20-AB5B-07013458469A}" type="pres">
      <dgm:prSet presAssocID="{0B2E9339-59F5-4CF0-A5CD-C194D7011E20}" presName="TwoConn_1-2" presStyleLbl="fgAccFollowNode1" presStyleIdx="0" presStyleCnt="1">
        <dgm:presLayoutVars>
          <dgm:bulletEnabled val="1"/>
        </dgm:presLayoutVars>
      </dgm:prSet>
      <dgm:spPr/>
    </dgm:pt>
    <dgm:pt modelId="{1E278D77-6FA1-4E4A-AE0D-1ECC9D2128F0}" type="pres">
      <dgm:prSet presAssocID="{0B2E9339-59F5-4CF0-A5CD-C194D7011E20}" presName="TwoNodes_1_text" presStyleLbl="node1" presStyleIdx="1" presStyleCnt="2">
        <dgm:presLayoutVars>
          <dgm:bulletEnabled val="1"/>
        </dgm:presLayoutVars>
      </dgm:prSet>
      <dgm:spPr/>
    </dgm:pt>
    <dgm:pt modelId="{3C3A3542-4F58-4E41-A0AC-BDBA4E17FE9D}" type="pres">
      <dgm:prSet presAssocID="{0B2E9339-59F5-4CF0-A5CD-C194D7011E20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2C264D29-A1AE-4DBF-9940-A83D06B08C6B}" type="presOf" srcId="{17C4C6C3-0240-40CE-AC17-347ADC5D970B}" destId="{1E278D77-6FA1-4E4A-AE0D-1ECC9D2128F0}" srcOrd="1" destOrd="0" presId="urn:microsoft.com/office/officeart/2005/8/layout/vProcess5"/>
    <dgm:cxn modelId="{9300305B-B4AD-4CFA-8470-BA36ABEB1542}" type="presOf" srcId="{17C4C6C3-0240-40CE-AC17-347ADC5D970B}" destId="{B19BE937-DFDB-4363-9E69-33DF46697166}" srcOrd="0" destOrd="0" presId="urn:microsoft.com/office/officeart/2005/8/layout/vProcess5"/>
    <dgm:cxn modelId="{60968A68-CFAB-423D-BB14-A91433FAFD53}" type="presOf" srcId="{0B2E9339-59F5-4CF0-A5CD-C194D7011E20}" destId="{5A4AB708-431F-4E44-A901-859446F82AAF}" srcOrd="0" destOrd="0" presId="urn:microsoft.com/office/officeart/2005/8/layout/vProcess5"/>
    <dgm:cxn modelId="{9963E16A-5C11-4C8E-BFF9-3B2A24CD96CA}" type="presOf" srcId="{5019E1F9-4369-4858-A455-888C0EDE142B}" destId="{3C3A3542-4F58-4E41-A0AC-BDBA4E17FE9D}" srcOrd="1" destOrd="0" presId="urn:microsoft.com/office/officeart/2005/8/layout/vProcess5"/>
    <dgm:cxn modelId="{C7F08596-840A-4931-9EC6-09DD5C8B1488}" srcId="{0B2E9339-59F5-4CF0-A5CD-C194D7011E20}" destId="{5019E1F9-4369-4858-A455-888C0EDE142B}" srcOrd="1" destOrd="0" parTransId="{430FFCC8-F0BD-4FBC-83E4-5918363F455A}" sibTransId="{ABF3E101-122A-45E2-B36D-6AB14234CA11}"/>
    <dgm:cxn modelId="{D98EFCBE-3979-40B5-AF89-D8C4510802B8}" type="presOf" srcId="{5019E1F9-4369-4858-A455-888C0EDE142B}" destId="{B08CABAD-9AD5-40D9-B123-554D0205A60A}" srcOrd="0" destOrd="0" presId="urn:microsoft.com/office/officeart/2005/8/layout/vProcess5"/>
    <dgm:cxn modelId="{683530C7-B71E-40C0-8064-AF2020BE4BE2}" type="presOf" srcId="{20478DCA-5F05-4F04-AA74-5750FF7A3F71}" destId="{3BF1E9F4-D3A3-4E20-AB5B-07013458469A}" srcOrd="0" destOrd="0" presId="urn:microsoft.com/office/officeart/2005/8/layout/vProcess5"/>
    <dgm:cxn modelId="{8E4870E7-B33D-4505-9862-95D484F30BD6}" srcId="{0B2E9339-59F5-4CF0-A5CD-C194D7011E20}" destId="{17C4C6C3-0240-40CE-AC17-347ADC5D970B}" srcOrd="0" destOrd="0" parTransId="{A0594DE5-C824-4203-ADE3-7CC222539633}" sibTransId="{20478DCA-5F05-4F04-AA74-5750FF7A3F71}"/>
    <dgm:cxn modelId="{B4020E95-60EC-4458-A07E-DA4F45D346F7}" type="presParOf" srcId="{5A4AB708-431F-4E44-A901-859446F82AAF}" destId="{4DF25E9F-38CF-41F1-8E5C-CBB4BBAB9FFF}" srcOrd="0" destOrd="0" presId="urn:microsoft.com/office/officeart/2005/8/layout/vProcess5"/>
    <dgm:cxn modelId="{F6206C24-CBDB-4C74-9562-095838851FA7}" type="presParOf" srcId="{5A4AB708-431F-4E44-A901-859446F82AAF}" destId="{B19BE937-DFDB-4363-9E69-33DF46697166}" srcOrd="1" destOrd="0" presId="urn:microsoft.com/office/officeart/2005/8/layout/vProcess5"/>
    <dgm:cxn modelId="{922A78E2-A631-492C-AFF4-D9E6AE569F23}" type="presParOf" srcId="{5A4AB708-431F-4E44-A901-859446F82AAF}" destId="{B08CABAD-9AD5-40D9-B123-554D0205A60A}" srcOrd="2" destOrd="0" presId="urn:microsoft.com/office/officeart/2005/8/layout/vProcess5"/>
    <dgm:cxn modelId="{F95AA267-C3AE-43AF-8AD8-E8686CF63272}" type="presParOf" srcId="{5A4AB708-431F-4E44-A901-859446F82AAF}" destId="{3BF1E9F4-D3A3-4E20-AB5B-07013458469A}" srcOrd="3" destOrd="0" presId="urn:microsoft.com/office/officeart/2005/8/layout/vProcess5"/>
    <dgm:cxn modelId="{CF189E7D-FD89-4930-83F0-90D114F7E423}" type="presParOf" srcId="{5A4AB708-431F-4E44-A901-859446F82AAF}" destId="{1E278D77-6FA1-4E4A-AE0D-1ECC9D2128F0}" srcOrd="4" destOrd="0" presId="urn:microsoft.com/office/officeart/2005/8/layout/vProcess5"/>
    <dgm:cxn modelId="{DBF3484E-7AB9-41F8-9813-8321F93E117D}" type="presParOf" srcId="{5A4AB708-431F-4E44-A901-859446F82AAF}" destId="{3C3A3542-4F58-4E41-A0AC-BDBA4E17FE9D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BE937-DFDB-4363-9E69-33DF46697166}">
      <dsp:nvSpPr>
        <dsp:cNvPr id="0" name=""/>
        <dsp:cNvSpPr/>
      </dsp:nvSpPr>
      <dsp:spPr>
        <a:xfrm>
          <a:off x="0" y="0"/>
          <a:ext cx="9378074" cy="18851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/>
            <a:t>Fréquence des aspirations : il n’y a pas de règle absolue.</a:t>
          </a:r>
          <a:endParaRPr lang="en-US" sz="3600" kern="1200"/>
        </a:p>
      </dsp:txBody>
      <dsp:txXfrm>
        <a:off x="55214" y="55214"/>
        <a:ext cx="7429622" cy="1774725"/>
      </dsp:txXfrm>
    </dsp:sp>
    <dsp:sp modelId="{B08CABAD-9AD5-40D9-B123-554D0205A60A}">
      <dsp:nvSpPr>
        <dsp:cNvPr id="0" name=""/>
        <dsp:cNvSpPr/>
      </dsp:nvSpPr>
      <dsp:spPr>
        <a:xfrm>
          <a:off x="1654954" y="2304075"/>
          <a:ext cx="9378074" cy="1885153"/>
        </a:xfrm>
        <a:prstGeom prst="roundRect">
          <a:avLst>
            <a:gd name="adj" fmla="val 10000"/>
          </a:avLst>
        </a:prstGeom>
        <a:solidFill>
          <a:schemeClr val="accent2">
            <a:hueOff val="1151303"/>
            <a:satOff val="-7924"/>
            <a:lumOff val="3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/>
            <a:t>Ce sera en fonction de la clinique et de l’état d’encombrement du patient.</a:t>
          </a:r>
          <a:endParaRPr lang="en-US" sz="3600" kern="1200"/>
        </a:p>
      </dsp:txBody>
      <dsp:txXfrm>
        <a:off x="1710168" y="2359289"/>
        <a:ext cx="6387342" cy="1774725"/>
      </dsp:txXfrm>
    </dsp:sp>
    <dsp:sp modelId="{3BF1E9F4-D3A3-4E20-AB5B-07013458469A}">
      <dsp:nvSpPr>
        <dsp:cNvPr id="0" name=""/>
        <dsp:cNvSpPr/>
      </dsp:nvSpPr>
      <dsp:spPr>
        <a:xfrm>
          <a:off x="8152725" y="1481939"/>
          <a:ext cx="1225349" cy="122534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428429" y="1481939"/>
        <a:ext cx="673941" cy="922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Tuesday, February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4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Tuesday, February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3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Tuesday, February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8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Tuesday, February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6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Tuesday, February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65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Tuesday, February 27,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5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Tuesday, February 27,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5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Tuesday, February 27,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1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Tuesday, February 27,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4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Tuesday, February 27,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1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Tuesday, February 27,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2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Tuesday, February 27,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‹N°›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6983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43" r:id="rId6"/>
    <p:sldLayoutId id="2147483739" r:id="rId7"/>
    <p:sldLayoutId id="2147483740" r:id="rId8"/>
    <p:sldLayoutId id="2147483741" r:id="rId9"/>
    <p:sldLayoutId id="2147483742" r:id="rId10"/>
    <p:sldLayoutId id="214748374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5EA7F1D-6737-4609-94CE-0E7C0CED7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0FCA68-3497-4CB3-8C25-B6AE87EFE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4">
                  <a:alpha val="61000"/>
                </a:schemeClr>
              </a:gs>
              <a:gs pos="100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A3DC6B-18DE-4588-B321-8101DED54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80357" y="0"/>
            <a:ext cx="11711642" cy="6857998"/>
          </a:xfrm>
          <a:prstGeom prst="rect">
            <a:avLst/>
          </a:prstGeom>
          <a:gradFill>
            <a:gsLst>
              <a:gs pos="6000">
                <a:schemeClr val="accent6">
                  <a:lumMod val="75000"/>
                  <a:alpha val="93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A34BCD-93B4-45FF-9448-87F7C4311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038600" y="1494"/>
            <a:ext cx="8153399" cy="6399306"/>
          </a:xfrm>
          <a:prstGeom prst="rect">
            <a:avLst/>
          </a:prstGeom>
          <a:gradFill>
            <a:gsLst>
              <a:gs pos="22000">
                <a:schemeClr val="accent2">
                  <a:alpha val="68000"/>
                </a:schemeClr>
              </a:gs>
              <a:gs pos="99000">
                <a:schemeClr val="accent5"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F7F8F0-28A9-4A24-96A8-E5E423FBF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8591">
            <a:off x="7897613" y="684022"/>
            <a:ext cx="5330585" cy="5218721"/>
          </a:xfrm>
          <a:custGeom>
            <a:avLst/>
            <a:gdLst>
              <a:gd name="connsiteX0" fmla="*/ 4721855 w 5330585"/>
              <a:gd name="connsiteY0" fmla="*/ 4361426 h 5218721"/>
              <a:gd name="connsiteX1" fmla="*/ 3457542 w 5330585"/>
              <a:gd name="connsiteY1" fmla="*/ 5211667 h 5218721"/>
              <a:gd name="connsiteX2" fmla="*/ 3430109 w 5330585"/>
              <a:gd name="connsiteY2" fmla="*/ 5218721 h 5218721"/>
              <a:gd name="connsiteX3" fmla="*/ 0 w 5330585"/>
              <a:gd name="connsiteY3" fmla="*/ 2647363 h 5218721"/>
              <a:gd name="connsiteX4" fmla="*/ 12834 w 5330585"/>
              <a:gd name="connsiteY4" fmla="*/ 2393199 h 5218721"/>
              <a:gd name="connsiteX5" fmla="*/ 2664828 w 5330585"/>
              <a:gd name="connsiteY5" fmla="*/ 0 h 5218721"/>
              <a:gd name="connsiteX6" fmla="*/ 5330585 w 5330585"/>
              <a:gd name="connsiteY6" fmla="*/ 2665757 h 5218721"/>
              <a:gd name="connsiteX7" fmla="*/ 4721855 w 5330585"/>
              <a:gd name="connsiteY7" fmla="*/ 4361426 h 52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0585" h="5218721">
                <a:moveTo>
                  <a:pt x="4721855" y="4361426"/>
                </a:moveTo>
                <a:cubicBezTo>
                  <a:pt x="4395896" y="4756397"/>
                  <a:pt x="3958379" y="5055891"/>
                  <a:pt x="3457542" y="5211667"/>
                </a:cubicBezTo>
                <a:lnTo>
                  <a:pt x="3430109" y="5218721"/>
                </a:lnTo>
                <a:lnTo>
                  <a:pt x="0" y="2647363"/>
                </a:lnTo>
                <a:lnTo>
                  <a:pt x="12834" y="2393199"/>
                </a:lnTo>
                <a:cubicBezTo>
                  <a:pt x="149347" y="1048975"/>
                  <a:pt x="1284587" y="0"/>
                  <a:pt x="2664828" y="0"/>
                </a:cubicBezTo>
                <a:cubicBezTo>
                  <a:pt x="4137085" y="0"/>
                  <a:pt x="5330585" y="1193500"/>
                  <a:pt x="5330585" y="2665757"/>
                </a:cubicBezTo>
                <a:cubicBezTo>
                  <a:pt x="5330585" y="3309870"/>
                  <a:pt x="5102142" y="3900626"/>
                  <a:pt x="4721855" y="4361426"/>
                </a:cubicBezTo>
                <a:close/>
              </a:path>
            </a:pathLst>
          </a:custGeom>
          <a:gradFill>
            <a:gsLst>
              <a:gs pos="16000">
                <a:schemeClr val="accent6">
                  <a:alpha val="0"/>
                </a:schemeClr>
              </a:gs>
              <a:gs pos="85000">
                <a:schemeClr val="accent6">
                  <a:lumMod val="60000"/>
                  <a:lumOff val="40000"/>
                  <a:alpha val="2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EE5410-5DAB-442C-8E7B-CDAB35E75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3"/>
            <a:ext cx="12191999" cy="4399229"/>
          </a:xfrm>
          <a:prstGeom prst="rect">
            <a:avLst/>
          </a:prstGeom>
          <a:gradFill>
            <a:gsLst>
              <a:gs pos="22000">
                <a:schemeClr val="accent2">
                  <a:alpha val="49000"/>
                </a:schemeClr>
              </a:gs>
              <a:gs pos="99000">
                <a:schemeClr val="accent5">
                  <a:alpha val="62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34444" y="1584183"/>
            <a:ext cx="10409934" cy="2431226"/>
          </a:xfrm>
        </p:spPr>
        <p:txBody>
          <a:bodyPr anchor="t">
            <a:normAutofit/>
          </a:bodyPr>
          <a:lstStyle/>
          <a:p>
            <a:r>
              <a:rPr lang="fr-FR" sz="4400">
                <a:solidFill>
                  <a:schemeClr val="bg1"/>
                </a:solidFill>
              </a:rPr>
              <a:t>Aspiration trachéo-bronchique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36295" y="4848848"/>
            <a:ext cx="6808082" cy="1204320"/>
          </a:xfrm>
        </p:spPr>
        <p:txBody>
          <a:bodyPr>
            <a:normAutofit/>
          </a:bodyPr>
          <a:lstStyle/>
          <a:p>
            <a:pPr algn="l"/>
            <a:r>
              <a:rPr lang="fr-FR" sz="1400" dirty="0">
                <a:solidFill>
                  <a:schemeClr val="bg1"/>
                </a:solidFill>
              </a:rPr>
              <a:t>U.E 4.4 S.4</a:t>
            </a:r>
          </a:p>
          <a:p>
            <a:pPr algn="l"/>
            <a:r>
              <a:rPr lang="fr-FR" sz="1400" dirty="0">
                <a:solidFill>
                  <a:schemeClr val="bg1"/>
                </a:solidFill>
              </a:rPr>
              <a:t>PROMO 2022/2025</a:t>
            </a:r>
          </a:p>
          <a:p>
            <a:pPr algn="l"/>
            <a:r>
              <a:rPr lang="fr-FR" sz="1400" dirty="0">
                <a:solidFill>
                  <a:schemeClr val="bg1"/>
                </a:solidFill>
              </a:rPr>
              <a:t>Aurélie BONNETIER IDE</a:t>
            </a: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213D4A4-34D1-160E-46D1-2DDC388F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fr-FR" dirty="0"/>
              <a:t>Déroulement du soin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6EC6D7-DBA0-A1A4-3C0C-A2C80CB6D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 fontScale="77500" lnSpcReduction="20000"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fr-FR" dirty="0">
                <a:ea typeface="+mn-lt"/>
                <a:cs typeface="+mn-lt"/>
              </a:rPr>
              <a:t>Évaluer l'état clinique du patient:  </a:t>
            </a:r>
            <a:endParaRPr lang="fr-FR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fr-FR" dirty="0">
                <a:ea typeface="+mn-lt"/>
                <a:cs typeface="+mn-lt"/>
              </a:rPr>
              <a:t>conscience</a:t>
            </a:r>
            <a:endParaRPr lang="fr-FR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fr-FR" dirty="0">
                <a:ea typeface="+mn-lt"/>
                <a:cs typeface="+mn-lt"/>
              </a:rPr>
              <a:t>fonction respiratoire: saturation en O2, FR, tirage, bruits respiratoires</a:t>
            </a:r>
            <a:endParaRPr lang="fr-FR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fr-FR" dirty="0">
                <a:ea typeface="+mn-lt"/>
                <a:cs typeface="+mn-lt"/>
              </a:rPr>
              <a:t>fonction circulatoire: FC, TA</a:t>
            </a:r>
            <a:endParaRPr lang="fr-FR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fr-FR" dirty="0">
                <a:ea typeface="+mn-lt"/>
                <a:cs typeface="+mn-lt"/>
              </a:rPr>
              <a:t>présence ou absence de pâleur, de cyanose, de sueurs, de toux</a:t>
            </a:r>
            <a:endParaRPr lang="fr-FR" dirty="0"/>
          </a:p>
          <a:p>
            <a:pPr>
              <a:buFont typeface="Wingdings" panose="020B0604020202020204" pitchFamily="34" charset="0"/>
              <a:buChar char="Ø"/>
            </a:pPr>
            <a:r>
              <a:rPr lang="fr-FR" dirty="0">
                <a:ea typeface="+mn-lt"/>
                <a:cs typeface="+mn-lt"/>
              </a:rPr>
              <a:t>Expliquer au patient le soin à réaliser </a:t>
            </a:r>
            <a:endParaRPr lang="fr-FR" dirty="0"/>
          </a:p>
          <a:p>
            <a:pPr>
              <a:buFont typeface="Wingdings" panose="020B0604020202020204" pitchFamily="34" charset="0"/>
              <a:buChar char="Ø"/>
            </a:pPr>
            <a:r>
              <a:rPr lang="fr-FR" dirty="0">
                <a:ea typeface="+mn-lt"/>
                <a:cs typeface="+mn-lt"/>
              </a:rPr>
              <a:t>position 1/2 assise si possible</a:t>
            </a:r>
            <a:endParaRPr lang="fr-FR" dirty="0"/>
          </a:p>
          <a:p>
            <a:pPr>
              <a:buFont typeface="Wingdings" panose="020B0604020202020204" pitchFamily="34" charset="0"/>
              <a:buChar char="Ø"/>
            </a:pPr>
            <a:r>
              <a:rPr lang="fr-FR" dirty="0">
                <a:ea typeface="+mn-lt"/>
                <a:cs typeface="+mn-lt"/>
              </a:rPr>
              <a:t>hygiène des mains (SHA ou lavage simple)</a:t>
            </a:r>
            <a:endParaRPr lang="fr-FR" dirty="0"/>
          </a:p>
          <a:p>
            <a:pPr>
              <a:buFont typeface="Wingdings" panose="020B0604020202020204" pitchFamily="34" charset="0"/>
              <a:buChar char="Ø"/>
            </a:pPr>
            <a:r>
              <a:rPr lang="fr-FR" dirty="0">
                <a:ea typeface="+mn-lt"/>
                <a:cs typeface="+mn-lt"/>
              </a:rPr>
              <a:t>ouvrir le paquet de compresses et l'emballage de la sonde</a:t>
            </a:r>
            <a:endParaRPr lang="fr-FR" dirty="0"/>
          </a:p>
          <a:p>
            <a:pPr>
              <a:buFont typeface="Wingdings" panose="020B0604020202020204" pitchFamily="34" charset="0"/>
              <a:buChar char="Ø"/>
            </a:pPr>
            <a:r>
              <a:rPr lang="fr-FR" dirty="0">
                <a:ea typeface="+mn-lt"/>
                <a:cs typeface="+mn-lt"/>
              </a:rPr>
              <a:t>lubrifier la sonde: notamment pour une aspiration par le nez, en faisant une petite courbure pour faciliter le passage dans la narine</a:t>
            </a:r>
            <a:endParaRPr lang="fr-FR" dirty="0"/>
          </a:p>
          <a:p>
            <a:pPr>
              <a:buFont typeface="Wingdings" panose="020B0604020202020204" pitchFamily="34" charset="0"/>
              <a:buChar char="Ø"/>
            </a:pPr>
            <a:r>
              <a:rPr lang="fr-FR" dirty="0">
                <a:ea typeface="+mn-lt"/>
                <a:cs typeface="+mn-lt"/>
              </a:rPr>
              <a:t>hygiène des mains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148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949CD3-E3A5-9566-9379-34B8C8E18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39546"/>
            <a:ext cx="10241280" cy="5032070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pPr>
              <a:buFont typeface="Wingdings"/>
              <a:buChar char="Ø"/>
            </a:pPr>
            <a:r>
              <a:rPr lang="fr-FR" dirty="0">
                <a:ea typeface="+mn-lt"/>
                <a:cs typeface="+mn-lt"/>
              </a:rPr>
              <a:t>raccorder la sonde au stop-vide</a:t>
            </a:r>
            <a:endParaRPr lang="fr-FR" dirty="0"/>
          </a:p>
          <a:p>
            <a:pPr>
              <a:buFont typeface="Wingdings"/>
              <a:buChar char="Ø"/>
            </a:pPr>
            <a:r>
              <a:rPr lang="fr-FR" dirty="0">
                <a:ea typeface="+mn-lt"/>
                <a:cs typeface="+mn-lt"/>
              </a:rPr>
              <a:t>sortir stérilement la sonde de l'emballage à l'aide d'une compresse stérile et la garder enroulée</a:t>
            </a:r>
            <a:endParaRPr lang="fr-FR">
              <a:ea typeface="+mn-lt"/>
              <a:cs typeface="+mn-lt"/>
            </a:endParaRPr>
          </a:p>
          <a:p>
            <a:pPr lvl="1">
              <a:buFont typeface="Courier New"/>
              <a:buChar char="o"/>
            </a:pPr>
            <a:r>
              <a:rPr lang="fr-FR" dirty="0">
                <a:ea typeface="+mn-lt"/>
                <a:cs typeface="+mn-lt"/>
              </a:rPr>
              <a:t>introduire doucement la sonde SANS ASPIRER, jusqu'à sentir une résistance</a:t>
            </a:r>
            <a:endParaRPr lang="fr-FR"/>
          </a:p>
          <a:p>
            <a:pPr lvl="1">
              <a:buFont typeface="Courier New"/>
              <a:buChar char="o"/>
            </a:pPr>
            <a:r>
              <a:rPr lang="fr-FR" dirty="0">
                <a:ea typeface="+mn-lt"/>
                <a:cs typeface="+mn-lt"/>
              </a:rPr>
              <a:t>retirer la sonde en aspirant et en effectuant des mouvements de rotation</a:t>
            </a:r>
            <a:endParaRPr lang="fr-FR" dirty="0"/>
          </a:p>
          <a:p>
            <a:pPr lvl="2">
              <a:buFont typeface="Wingdings"/>
              <a:buChar char="v"/>
            </a:pPr>
            <a:r>
              <a:rPr lang="fr-FR" dirty="0">
                <a:ea typeface="+mn-lt"/>
                <a:cs typeface="+mn-lt"/>
              </a:rPr>
              <a:t>ON N'ASPIRE JAMAIS EN DESCENDANT MAIS TOUJOURS EN REMONTANT</a:t>
            </a:r>
            <a:endParaRPr lang="fr-FR"/>
          </a:p>
          <a:p>
            <a:pPr lvl="2">
              <a:buFont typeface="Wingdings"/>
              <a:buChar char="v"/>
            </a:pPr>
            <a:r>
              <a:rPr lang="fr-FR" dirty="0">
                <a:ea typeface="+mn-lt"/>
                <a:cs typeface="+mn-lt"/>
              </a:rPr>
              <a:t>JAMAIS DE VA-ET-VIENT</a:t>
            </a:r>
            <a:endParaRPr lang="fr-FR"/>
          </a:p>
          <a:p>
            <a:pPr>
              <a:buFont typeface="Wingdings"/>
              <a:buChar char="Ø"/>
            </a:pPr>
            <a:r>
              <a:rPr lang="fr-FR" dirty="0">
                <a:ea typeface="+mn-lt"/>
                <a:cs typeface="+mn-lt"/>
              </a:rPr>
              <a:t>NB: si le patient n'est pas intubé, aspirer d'abord les sécrétions buccales avant l'aspiration des sécrétions des VA profondes (utiliser dans ce cas 2 sondes: 1 sonde par site)</a:t>
            </a:r>
            <a:endParaRPr lang="fr-FR" dirty="0"/>
          </a:p>
          <a:p>
            <a:pPr>
              <a:buFont typeface="Wingdings"/>
              <a:buChar char="Ø"/>
            </a:pPr>
            <a:r>
              <a:rPr lang="fr-FR" dirty="0">
                <a:ea typeface="+mn-lt"/>
                <a:cs typeface="+mn-lt"/>
              </a:rPr>
              <a:t>retirer ensuite les gants en les retournant sur la compresse et sur la sonde</a:t>
            </a:r>
            <a:endParaRPr lang="fr-FR" dirty="0"/>
          </a:p>
          <a:p>
            <a:pPr>
              <a:buFont typeface="Wingdings"/>
              <a:buChar char="Ø"/>
            </a:pPr>
            <a:r>
              <a:rPr lang="fr-FR" dirty="0">
                <a:ea typeface="+mn-lt"/>
                <a:cs typeface="+mn-lt"/>
              </a:rPr>
              <a:t>poubelle (DASRI pour le matériel souillé)</a:t>
            </a:r>
            <a:endParaRPr lang="fr-FR" dirty="0"/>
          </a:p>
          <a:p>
            <a:pPr>
              <a:buFont typeface="Wingdings"/>
              <a:buChar char="Ø"/>
            </a:pPr>
            <a:r>
              <a:rPr lang="fr-FR" dirty="0">
                <a:ea typeface="+mn-lt"/>
                <a:cs typeface="+mn-lt"/>
              </a:rPr>
              <a:t>rincer le raccord du tuyau dans l'eau de rinçage stérile</a:t>
            </a:r>
            <a:endParaRPr lang="fr-FR" dirty="0"/>
          </a:p>
          <a:p>
            <a:pPr>
              <a:buFont typeface="Wingdings"/>
              <a:buChar char="Ø"/>
            </a:pPr>
            <a:r>
              <a:rPr lang="fr-FR" dirty="0">
                <a:ea typeface="+mn-lt"/>
                <a:cs typeface="+mn-lt"/>
              </a:rPr>
              <a:t>le suspendre en protégeant son extrémité</a:t>
            </a:r>
            <a:endParaRPr lang="fr-FR" dirty="0"/>
          </a:p>
          <a:p>
            <a:pPr>
              <a:buFont typeface="Wingdings"/>
              <a:buChar char="Ø"/>
            </a:pPr>
            <a:r>
              <a:rPr lang="fr-FR" dirty="0">
                <a:ea typeface="+mn-lt"/>
                <a:cs typeface="+mn-lt"/>
              </a:rPr>
              <a:t>hygiène des mains</a:t>
            </a:r>
            <a:endParaRPr lang="fr-FR" dirty="0"/>
          </a:p>
          <a:p>
            <a:pPr>
              <a:buFont typeface="Wingdings"/>
              <a:buChar char="Ø"/>
            </a:pPr>
            <a:r>
              <a:rPr lang="fr-FR" dirty="0">
                <a:ea typeface="+mn-lt"/>
                <a:cs typeface="+mn-lt"/>
              </a:rPr>
              <a:t>noter le soin: quantité et aspect des sécrétions aspirées</a:t>
            </a:r>
            <a:endParaRPr lang="fr-FR" dirty="0"/>
          </a:p>
          <a:p>
            <a:pPr lvl="2">
              <a:buFont typeface="Wingdings"/>
              <a:buChar char="v"/>
            </a:pPr>
            <a:r>
              <a:rPr lang="fr-FR" dirty="0">
                <a:ea typeface="+mn-lt"/>
                <a:cs typeface="+mn-lt"/>
              </a:rPr>
              <a:t>UNE ASPIRATION=1 SONDE D'ASPIRATION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7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383CC5D-71E8-4CB2-8E4A-F1E4FF6DC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DA5AC1-43C5-4243-9028-07DBB80D0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"/>
            <a:ext cx="12192000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4EDA1C-27A1-4C83-ACE4-6675EC924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9161" y="9109"/>
            <a:ext cx="7792839" cy="1594270"/>
          </a:xfrm>
          <a:prstGeom prst="rect">
            <a:avLst/>
          </a:prstGeom>
          <a:gradFill>
            <a:gsLst>
              <a:gs pos="22000">
                <a:schemeClr val="accent2">
                  <a:alpha val="0"/>
                </a:schemeClr>
              </a:gs>
              <a:gs pos="99000">
                <a:schemeClr val="accent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2185E4-B584-4B9D-9440-DEA0FB9D9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021976" y="-906246"/>
            <a:ext cx="1602951" cy="3416298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33EC8A-EE0A-4395-97E2-DAD467CF7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51242" y="0"/>
            <a:ext cx="9729549" cy="1600198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85DA95-16A4-404E-9BFF-27F8E4FC7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30"/>
            <a:ext cx="7910111" cy="1600198"/>
          </a:xfrm>
          <a:prstGeom prst="rect">
            <a:avLst/>
          </a:prstGeom>
          <a:gradFill>
            <a:gsLst>
              <a:gs pos="0">
                <a:schemeClr val="accent5">
                  <a:alpha val="21000"/>
                </a:schemeClr>
              </a:gs>
              <a:gs pos="99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857F80E-87EE-B64A-E8FC-B1049D8D61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073193"/>
              </p:ext>
            </p:extLst>
          </p:nvPr>
        </p:nvGraphicFramePr>
        <p:xfrm>
          <a:off x="579474" y="2062715"/>
          <a:ext cx="11033029" cy="4189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73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82D1294-98AA-6C04-36FE-DE36DE52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86" y="1028701"/>
            <a:ext cx="3766727" cy="3131755"/>
          </a:xfrm>
        </p:spPr>
        <p:txBody>
          <a:bodyPr vert="horz" lIns="0" tIns="0" rIns="0" bIns="0" rtlCol="0">
            <a:normAutofit/>
          </a:bodyPr>
          <a:lstStyle/>
          <a:p>
            <a:pPr algn="r"/>
            <a:r>
              <a:rPr lang="fr-FR" sz="2400" dirty="0">
                <a:solidFill>
                  <a:schemeClr val="bg1"/>
                </a:solidFill>
              </a:rPr>
              <a:t>complications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8BE69E-E08B-AF22-9EE0-21E63A24D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409" y="1028702"/>
            <a:ext cx="6273972" cy="4843462"/>
          </a:xfrm>
        </p:spPr>
        <p:txBody>
          <a:bodyPr vert="horz" lIns="0" tIns="0" rIns="0" bIns="0" rtlCol="0" anchor="ctr">
            <a:normAutofit/>
          </a:bodyPr>
          <a:lstStyle/>
          <a:p>
            <a:endParaRPr lang="fr-FR" sz="1800"/>
          </a:p>
          <a:p>
            <a:r>
              <a:rPr lang="fr-FR" sz="1800">
                <a:ea typeface="+mn-lt"/>
                <a:cs typeface="+mn-lt"/>
              </a:rPr>
              <a:t>système d'aspiration monté à l'envers</a:t>
            </a:r>
            <a:endParaRPr lang="fr-FR" sz="1800"/>
          </a:p>
          <a:p>
            <a:r>
              <a:rPr lang="fr-FR" sz="1800">
                <a:ea typeface="+mn-lt"/>
                <a:cs typeface="+mn-lt"/>
              </a:rPr>
              <a:t>apnée</a:t>
            </a:r>
            <a:endParaRPr lang="fr-FR" sz="1800"/>
          </a:p>
          <a:p>
            <a:r>
              <a:rPr lang="fr-FR" sz="1800">
                <a:ea typeface="+mn-lt"/>
                <a:cs typeface="+mn-lt"/>
              </a:rPr>
              <a:t>bradycardie</a:t>
            </a:r>
            <a:endParaRPr lang="fr-FR" sz="1800"/>
          </a:p>
          <a:p>
            <a:r>
              <a:rPr lang="fr-FR" sz="1800">
                <a:ea typeface="+mn-lt"/>
                <a:cs typeface="+mn-lt"/>
              </a:rPr>
              <a:t>traumatisme</a:t>
            </a:r>
            <a:endParaRPr lang="fr-FR" sz="1800"/>
          </a:p>
          <a:p>
            <a:r>
              <a:rPr lang="fr-FR" sz="1800">
                <a:ea typeface="+mn-lt"/>
                <a:cs typeface="+mn-lt"/>
              </a:rPr>
              <a:t>infection (chez un patient intubé depuis longtemps)</a:t>
            </a:r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404678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404E80-458B-5B25-2F05-03A2C815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fr-FR" dirty="0"/>
              <a:t>surveillance/évaluation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E97522-D3D8-979E-68DB-0C999234F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fr-FR" dirty="0">
                <a:ea typeface="+mn-lt"/>
                <a:cs typeface="+mn-lt"/>
              </a:rPr>
              <a:t>Évaluer et noter l'état respiratoire : FR (12-20) , saturation en O2, amplitude, bruits respiratoires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hypoxie ou troubles du rythme cardiaque pendant l'aspiration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coloration des téguments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FC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aspect et quantité des sécrétions aspirées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tolérance du patient (agitation, douleur)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geste rapide , maîtrisé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57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04E292-5FAB-47E8-A663-A07530CED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0FF8ED-64CE-400C-A4D5-9F943FC26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8868AD-100D-45F3-B11E-8A2936712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1999" cy="6858000"/>
          </a:xfrm>
          <a:prstGeom prst="rect">
            <a:avLst/>
          </a:prstGeom>
          <a:gradFill>
            <a:gsLst>
              <a:gs pos="49000">
                <a:schemeClr val="accent5">
                  <a:alpha val="50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4742CC-05F9-44AC-AF98-AB6EF810E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0">
                <a:schemeClr val="accent2">
                  <a:alpha val="17000"/>
                </a:schemeClr>
              </a:gs>
              <a:gs pos="85000">
                <a:schemeClr val="accent4">
                  <a:alpha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853C77DB-C7E3-4B1F-9AD0-1EB2982A8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460656" y="-2569189"/>
            <a:ext cx="5115722" cy="10255626"/>
          </a:xfrm>
          <a:custGeom>
            <a:avLst/>
            <a:gdLst>
              <a:gd name="connsiteX0" fmla="*/ 2065105 w 2065105"/>
              <a:gd name="connsiteY0" fmla="*/ 0 h 4139967"/>
              <a:gd name="connsiteX1" fmla="*/ 2065105 w 2065105"/>
              <a:gd name="connsiteY1" fmla="*/ 4139967 h 4139967"/>
              <a:gd name="connsiteX2" fmla="*/ 1858573 w 2065105"/>
              <a:gd name="connsiteY2" fmla="*/ 4129538 h 4139967"/>
              <a:gd name="connsiteX3" fmla="*/ 0 w 2065105"/>
              <a:gd name="connsiteY3" fmla="*/ 2069983 h 4139967"/>
              <a:gd name="connsiteX4" fmla="*/ 1858573 w 2065105"/>
              <a:gd name="connsiteY4" fmla="*/ 10428 h 413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05" h="4139967">
                <a:moveTo>
                  <a:pt x="2065105" y="0"/>
                </a:moveTo>
                <a:lnTo>
                  <a:pt x="2065105" y="4139967"/>
                </a:lnTo>
                <a:lnTo>
                  <a:pt x="1858573" y="4129538"/>
                </a:lnTo>
                <a:cubicBezTo>
                  <a:pt x="814640" y="4023521"/>
                  <a:pt x="0" y="3141887"/>
                  <a:pt x="0" y="2069983"/>
                </a:cubicBezTo>
                <a:cubicBezTo>
                  <a:pt x="0" y="998079"/>
                  <a:pt x="814640" y="116446"/>
                  <a:pt x="1858573" y="10428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accent4">
                  <a:lumMod val="60000"/>
                  <a:lumOff val="40000"/>
                  <a:alpha val="3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C12272-4A22-0402-9193-703294E8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04445"/>
            <a:ext cx="9144000" cy="2826182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4400" spc="750" dirty="0">
                <a:solidFill>
                  <a:schemeClr val="bg1"/>
                </a:solidFill>
              </a:rPr>
              <a:t>Merci de </a:t>
            </a:r>
            <a:r>
              <a:rPr lang="en-US" sz="4400" spc="750" dirty="0" err="1">
                <a:solidFill>
                  <a:schemeClr val="bg1"/>
                </a:solidFill>
              </a:rPr>
              <a:t>votre</a:t>
            </a:r>
            <a:r>
              <a:rPr lang="en-US" sz="4400" spc="750" dirty="0">
                <a:solidFill>
                  <a:schemeClr val="bg1"/>
                </a:solidFill>
              </a:rPr>
              <a:t> attention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0EB88C-B7AB-4E85-9D8E-41F2CEAFD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533" y="3429000"/>
            <a:ext cx="5696465" cy="31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66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D83936-E14F-C2D6-967E-ABBF1385D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fr-FR" dirty="0"/>
              <a:t>Sommaire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96A1AB-892D-9E4F-D144-4C8C7DEBC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fr-FR" dirty="0">
                <a:ea typeface="+mn-lt"/>
                <a:cs typeface="+mn-lt"/>
              </a:rPr>
              <a:t>Définition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Objectifs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Indications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Contre-indications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Matériel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Déroulement du soin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Complications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Surveillance / Évaluation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479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F0B68E-A312-12CC-CD99-4C7992FD9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409" y="1028702"/>
            <a:ext cx="6273972" cy="4843462"/>
          </a:xfrm>
        </p:spPr>
        <p:txBody>
          <a:bodyPr vert="horz" lIns="0" tIns="0" rIns="0" bIns="0" rtlCol="0" anchor="t">
            <a:normAutofit/>
          </a:bodyPr>
          <a:lstStyle/>
          <a:p>
            <a:endParaRPr lang="fr-FR" sz="1800">
              <a:ea typeface="+mn-lt"/>
              <a:cs typeface="+mn-lt"/>
            </a:endParaRPr>
          </a:p>
          <a:p>
            <a:r>
              <a:rPr lang="fr-FR" sz="1800" dirty="0">
                <a:ea typeface="+mn-lt"/>
                <a:cs typeface="+mn-lt"/>
              </a:rPr>
              <a:t>Acte relevant du rôle propre infirmier R 4311-5-N°15 </a:t>
            </a:r>
          </a:p>
          <a:p>
            <a:endParaRPr lang="fr-FR" sz="1800" dirty="0"/>
          </a:p>
          <a:p>
            <a:endParaRPr lang="fr-FR" sz="1800" dirty="0">
              <a:ea typeface="+mn-lt"/>
              <a:cs typeface="+mn-lt"/>
            </a:endParaRPr>
          </a:p>
          <a:p>
            <a:r>
              <a:rPr lang="fr-FR" sz="1800" dirty="0">
                <a:ea typeface="+mn-lt"/>
                <a:cs typeface="+mn-lt"/>
              </a:rPr>
              <a:t>"Dans le cadre de son rôle propre, l'infirmier ou l'infirmière accomplit les actes ou dispense les soins suivants visant à identifier les risques et assurer le confort et la sécurité de la personne et de son environnement et comprenant son information et celle de son entourage: … Aspirations des sécrétions d'un patient qu'il soit ou non intubé ou trachéotomisé".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39385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4B4DD9-DA89-CBE9-92A7-B153485C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fr-FR" dirty="0"/>
              <a:t>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446674-CC68-12D2-5BCA-9512A8413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endParaRPr lang="fr-FR" dirty="0"/>
          </a:p>
          <a:p>
            <a:r>
              <a:rPr lang="fr-FR" dirty="0">
                <a:ea typeface="+mn-lt"/>
                <a:cs typeface="+mn-lt"/>
              </a:rPr>
              <a:t>Introduction d’une sonde d’aspiration, reliée à une source de vide, dans l’arbre bronchique, afin d’en aspirer les sécrétions qui l’encombrent. 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Geste aseptique et semi-invasif.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183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6F041-BD15-E311-3C0C-CF133709C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fr-FR" dirty="0"/>
              <a:t>Objectifs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CB7529-2DFE-431D-6FBB-757243F55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endParaRPr lang="fr-FR"/>
          </a:p>
          <a:p>
            <a:r>
              <a:rPr lang="fr-FR" dirty="0">
                <a:ea typeface="+mn-lt"/>
                <a:cs typeface="+mn-lt"/>
              </a:rPr>
              <a:t>Améliorer la ventilation du patient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Maintenir ainsi la perméabilité des voies aériennes</a:t>
            </a:r>
            <a:endParaRPr lang="fr-FR" dirty="0"/>
          </a:p>
          <a:p>
            <a:r>
              <a:rPr lang="fr-FR" dirty="0">
                <a:ea typeface="+mn-lt"/>
                <a:cs typeface="+mn-lt"/>
              </a:rPr>
              <a:t>Prévention des infections pulmonaires.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37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1DFE89-6668-4481-BC15-BF075E1DF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INDICATIONS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0AF1CA-AAF9-45E4-9012-C83BC3F9A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fr-FR" dirty="0"/>
              <a:t>Encombrement chez les personnes ne pouvant expectorer spontanément et/ou efficacement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/>
              <a:t>Chez le patient intubé ou trachéotomisé sous ventilation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152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4B52FF-7E15-F6E5-9DF8-78AE84FD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1028701"/>
            <a:ext cx="3456008" cy="3020785"/>
          </a:xfrm>
        </p:spPr>
        <p:txBody>
          <a:bodyPr vert="horz" lIns="0" tIns="0" rIns="0" bIns="0" rtlCol="0">
            <a:norm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Contre-indication</a:t>
            </a:r>
            <a:r>
              <a:rPr lang="fr-FR" sz="25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23730C-5680-1D08-C43E-33849305F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409" y="1028702"/>
            <a:ext cx="6273972" cy="4843462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fr-FR" sz="1800">
                <a:ea typeface="+mn-lt"/>
                <a:cs typeface="+mn-lt"/>
              </a:rPr>
              <a:t>bradycardie</a:t>
            </a:r>
            <a:endParaRPr lang="fr-FR" sz="1800"/>
          </a:p>
          <a:p>
            <a:r>
              <a:rPr lang="fr-FR" sz="1800">
                <a:ea typeface="+mn-lt"/>
                <a:cs typeface="+mn-lt"/>
              </a:rPr>
              <a:t>saignement naso-pharyngé</a:t>
            </a:r>
            <a:endParaRPr lang="fr-FR" sz="1800"/>
          </a:p>
          <a:p>
            <a:r>
              <a:rPr lang="fr-FR" sz="1800">
                <a:ea typeface="+mn-lt"/>
                <a:cs typeface="+mn-lt"/>
              </a:rPr>
              <a:t>traumatisme du nez</a:t>
            </a:r>
            <a:endParaRPr lang="fr-FR" sz="1800"/>
          </a:p>
          <a:p>
            <a:r>
              <a:rPr lang="fr-FR" sz="1800">
                <a:ea typeface="+mn-lt"/>
                <a:cs typeface="+mn-lt"/>
              </a:rPr>
              <a:t>prise d'anti-coagulant</a:t>
            </a:r>
            <a:endParaRPr lang="fr-FR" sz="1800"/>
          </a:p>
          <a:p>
            <a:r>
              <a:rPr lang="fr-FR" sz="1800">
                <a:ea typeface="+mn-lt"/>
                <a:cs typeface="+mn-lt"/>
              </a:rPr>
              <a:t>troubles de l'hémostase</a:t>
            </a:r>
            <a:endParaRPr lang="fr-FR" sz="1800"/>
          </a:p>
          <a:p>
            <a:r>
              <a:rPr lang="fr-FR" sz="1800">
                <a:ea typeface="+mn-lt"/>
                <a:cs typeface="+mn-lt"/>
              </a:rPr>
              <a:t>refus du patient</a:t>
            </a:r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354447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27FCA-6EBF-E866-CDB2-02D9D59B6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fr-FR" dirty="0"/>
              <a:t>matériel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E43B84-0453-BD44-0F39-5944271C3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 fontScale="92500" lnSpcReduction="20000"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fr-FR" dirty="0">
                <a:ea typeface="+mn-lt"/>
                <a:cs typeface="+mn-lt"/>
              </a:rPr>
              <a:t> protection du soignant : tablier à UU, masque chirurgical, lunettes de protection, gants non stériles</a:t>
            </a:r>
            <a:endParaRPr lang="fr-FR" dirty="0"/>
          </a:p>
          <a:p>
            <a:pPr>
              <a:buFont typeface="Wingdings" panose="020B0604020202020204" pitchFamily="34" charset="0"/>
              <a:buChar char="ü"/>
            </a:pPr>
            <a:r>
              <a:rPr lang="fr-FR" dirty="0">
                <a:ea typeface="+mn-lt"/>
                <a:cs typeface="+mn-lt"/>
              </a:rPr>
              <a:t>système d'aspiration préalablement monté et testé : source de vide + manomètre à dépression + bocal + sac de recueil à UU + tuyaux de raccords ( 1 du manomètre au sac et 1 du sac au stop-vide) + système stop-vide (pince aspiration stop-vide)</a:t>
            </a:r>
            <a:endParaRPr lang="fr-FR" dirty="0"/>
          </a:p>
          <a:p>
            <a:pPr>
              <a:buFont typeface="Wingdings" panose="020B0604020202020204" pitchFamily="34" charset="0"/>
              <a:buChar char="ü"/>
            </a:pPr>
            <a:r>
              <a:rPr lang="fr-FR" dirty="0">
                <a:ea typeface="+mn-lt"/>
                <a:cs typeface="+mn-lt"/>
              </a:rPr>
              <a:t> sonde d'aspiration à UU stérile :  choix de la taille en fonction des voies aériennes et de la viscosité des sécrétions (ch14 / ch16/ ch18)</a:t>
            </a:r>
            <a:endParaRPr lang="fr-FR" dirty="0"/>
          </a:p>
          <a:p>
            <a:pPr>
              <a:buFont typeface="Wingdings" panose="020B0604020202020204" pitchFamily="34" charset="0"/>
              <a:buChar char="ü"/>
            </a:pPr>
            <a:r>
              <a:rPr lang="fr-FR" dirty="0">
                <a:ea typeface="+mn-lt"/>
                <a:cs typeface="+mn-lt"/>
              </a:rPr>
              <a:t> compresses stériles</a:t>
            </a:r>
            <a:endParaRPr lang="fr-FR" dirty="0"/>
          </a:p>
          <a:p>
            <a:pPr>
              <a:buFont typeface="Wingdings" panose="020B0604020202020204" pitchFamily="34" charset="0"/>
              <a:buChar char="ü"/>
            </a:pPr>
            <a:r>
              <a:rPr lang="fr-FR" dirty="0">
                <a:ea typeface="+mn-lt"/>
                <a:cs typeface="+mn-lt"/>
              </a:rPr>
              <a:t> flacon d'eau stérile (solution de rinçage)  : noter la date et l'heure d'ouverture  sur le flacon (à changer toutes les 24H)</a:t>
            </a:r>
            <a:endParaRPr lang="fr-FR" dirty="0"/>
          </a:p>
          <a:p>
            <a:pPr>
              <a:buFont typeface="Wingdings" panose="020B0604020202020204" pitchFamily="34" charset="0"/>
              <a:buChar char="ü"/>
            </a:pPr>
            <a:r>
              <a:rPr lang="fr-FR" dirty="0">
                <a:ea typeface="+mn-lt"/>
                <a:cs typeface="+mn-lt"/>
              </a:rPr>
              <a:t> spray lubrifiant  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936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2534583-ABAB-2503-D169-DC927CA08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37603" y="403312"/>
            <a:ext cx="6298493" cy="823912"/>
          </a:xfrm>
        </p:spPr>
        <p:txBody>
          <a:bodyPr>
            <a:normAutofit/>
          </a:bodyPr>
          <a:lstStyle/>
          <a:p>
            <a:pPr algn="ctr"/>
            <a:r>
              <a:rPr lang="fr-FR" sz="3200" u="sng" dirty="0"/>
              <a:t>Aspiration murale</a:t>
            </a:r>
          </a:p>
        </p:txBody>
      </p:sp>
      <p:pic>
        <p:nvPicPr>
          <p:cNvPr id="4" name="Espace réservé du contenu 3" descr="Une image contenant intérieur, mur, salle de bain, Appareil sanitaire&#10;&#10;Description générée automatiquement">
            <a:extLst>
              <a:ext uri="{FF2B5EF4-FFF2-40B4-BE49-F238E27FC236}">
                <a16:creationId xmlns:a16="http://schemas.microsoft.com/office/drawing/2014/main" id="{E52CD8B5-4BD2-2A9E-15B0-BF4CF09875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46310" y="1741477"/>
            <a:ext cx="2053119" cy="2772628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AEF6C84-C00A-3593-0ACE-E278AEC4B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3590" y="403312"/>
            <a:ext cx="6488688" cy="823912"/>
          </a:xfrm>
        </p:spPr>
        <p:txBody>
          <a:bodyPr>
            <a:noAutofit/>
          </a:bodyPr>
          <a:lstStyle/>
          <a:p>
            <a:pPr algn="ctr"/>
            <a:r>
              <a:rPr lang="fr-FR" sz="3200" u="sng" dirty="0"/>
              <a:t>Système pour aspiration clos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82242E-0F74-1663-FF89-D87CED6F3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865" y="3339300"/>
            <a:ext cx="2882778" cy="2162084"/>
          </a:xfrm>
          <a:prstGeom prst="rect">
            <a:avLst/>
          </a:prstGeom>
        </p:spPr>
      </p:pic>
      <p:pic>
        <p:nvPicPr>
          <p:cNvPr id="12" name="Espace réservé du contenu 11" descr="Une image contenant Équipement médical, intérieur, médical, soins de santé&#10;&#10;Description générée automatiquement">
            <a:extLst>
              <a:ext uri="{FF2B5EF4-FFF2-40B4-BE49-F238E27FC236}">
                <a16:creationId xmlns:a16="http://schemas.microsoft.com/office/drawing/2014/main" id="{FEC65D7A-6A25-1913-8AB4-25126437619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880455" y="2959286"/>
            <a:ext cx="2512237" cy="2912508"/>
          </a:xfrm>
        </p:spPr>
      </p:pic>
      <p:pic>
        <p:nvPicPr>
          <p:cNvPr id="13" name="Image 12" descr="Une image contenant Équipement médical, médical, soins de santé, Équipement de laboratoire&#10;&#10;Description générée automatiquement">
            <a:extLst>
              <a:ext uri="{FF2B5EF4-FFF2-40B4-BE49-F238E27FC236}">
                <a16:creationId xmlns:a16="http://schemas.microsoft.com/office/drawing/2014/main" id="{D9EA5082-026D-38C2-1569-1338F8E56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872" y="1738544"/>
            <a:ext cx="2382176" cy="22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679</Words>
  <Application>Microsoft Office PowerPoint</Application>
  <PresentationFormat>Grand écran</PresentationFormat>
  <Paragraphs>90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Avenir Next LT Pro</vt:lpstr>
      <vt:lpstr>Courier New</vt:lpstr>
      <vt:lpstr>Wingdings</vt:lpstr>
      <vt:lpstr>GradientRiseVTI</vt:lpstr>
      <vt:lpstr>Aspiration trachéo-bronchique</vt:lpstr>
      <vt:lpstr>Sommaire</vt:lpstr>
      <vt:lpstr>Présentation PowerPoint</vt:lpstr>
      <vt:lpstr>Définition</vt:lpstr>
      <vt:lpstr>Objectifs</vt:lpstr>
      <vt:lpstr>INDICATIONS</vt:lpstr>
      <vt:lpstr>Contre-indications</vt:lpstr>
      <vt:lpstr>matériel</vt:lpstr>
      <vt:lpstr>Présentation PowerPoint</vt:lpstr>
      <vt:lpstr>Déroulement du soin</vt:lpstr>
      <vt:lpstr>Présentation PowerPoint</vt:lpstr>
      <vt:lpstr>Présentation PowerPoint</vt:lpstr>
      <vt:lpstr>complications</vt:lpstr>
      <vt:lpstr>surveillance/évaluation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bonnetier aurelie</cp:lastModifiedBy>
  <cp:revision>219</cp:revision>
  <dcterms:created xsi:type="dcterms:W3CDTF">2012-07-30T22:21:58Z</dcterms:created>
  <dcterms:modified xsi:type="dcterms:W3CDTF">2024-02-27T12:58:17Z</dcterms:modified>
</cp:coreProperties>
</file>