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1"/>
  </p:notesMasterIdLst>
  <p:sldIdLst>
    <p:sldId id="285" r:id="rId2"/>
    <p:sldId id="262" r:id="rId3"/>
    <p:sldId id="257" r:id="rId4"/>
    <p:sldId id="263" r:id="rId5"/>
    <p:sldId id="286" r:id="rId6"/>
    <p:sldId id="258" r:id="rId7"/>
    <p:sldId id="264" r:id="rId8"/>
    <p:sldId id="259" r:id="rId9"/>
    <p:sldId id="260" r:id="rId10"/>
    <p:sldId id="271" r:id="rId11"/>
    <p:sldId id="266" r:id="rId12"/>
    <p:sldId id="269" r:id="rId13"/>
    <p:sldId id="270" r:id="rId14"/>
    <p:sldId id="265" r:id="rId15"/>
    <p:sldId id="268" r:id="rId16"/>
    <p:sldId id="280" r:id="rId17"/>
    <p:sldId id="281" r:id="rId18"/>
    <p:sldId id="283" r:id="rId19"/>
    <p:sldId id="284" r:id="rId2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75169" autoAdjust="0"/>
  </p:normalViewPr>
  <p:slideViewPr>
    <p:cSldViewPr snapToGrid="0">
      <p:cViewPr varScale="1">
        <p:scale>
          <a:sx n="85" d="100"/>
          <a:sy n="85" d="100"/>
        </p:scale>
        <p:origin x="159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E50B5F3-7677-4615-A4EB-6C8DA02BB06E}" type="datetimeFigureOut">
              <a:rPr lang="fr-FR" smtClean="0"/>
              <a:t>12/02/2024</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DE466ED-10A2-4D23-A33A-81625E11B2B0}" type="slidenum">
              <a:rPr lang="fr-FR" smtClean="0"/>
              <a:t>‹N°›</a:t>
            </a:fld>
            <a:endParaRPr lang="fr-FR"/>
          </a:p>
        </p:txBody>
      </p:sp>
    </p:spTree>
    <p:extLst>
      <p:ext uri="{BB962C8B-B14F-4D97-AF65-F5344CB8AC3E}">
        <p14:creationId xmlns:p14="http://schemas.microsoft.com/office/powerpoint/2010/main" val="3615906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DE466ED-10A2-4D23-A33A-81625E11B2B0}" type="slidenum">
              <a:rPr lang="fr-FR" smtClean="0"/>
              <a:t>2</a:t>
            </a:fld>
            <a:endParaRPr lang="fr-FR"/>
          </a:p>
        </p:txBody>
      </p:sp>
    </p:spTree>
    <p:extLst>
      <p:ext uri="{BB962C8B-B14F-4D97-AF65-F5344CB8AC3E}">
        <p14:creationId xmlns:p14="http://schemas.microsoft.com/office/powerpoint/2010/main" val="2768277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DE466ED-10A2-4D23-A33A-81625E11B2B0}" type="slidenum">
              <a:rPr lang="fr-FR" smtClean="0"/>
              <a:t>12</a:t>
            </a:fld>
            <a:endParaRPr lang="fr-FR"/>
          </a:p>
        </p:txBody>
      </p:sp>
    </p:spTree>
    <p:extLst>
      <p:ext uri="{BB962C8B-B14F-4D97-AF65-F5344CB8AC3E}">
        <p14:creationId xmlns:p14="http://schemas.microsoft.com/office/powerpoint/2010/main" val="1609010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DE466ED-10A2-4D23-A33A-81625E11B2B0}" type="slidenum">
              <a:rPr lang="fr-FR" smtClean="0"/>
              <a:t>13</a:t>
            </a:fld>
            <a:endParaRPr lang="fr-FR"/>
          </a:p>
        </p:txBody>
      </p:sp>
    </p:spTree>
    <p:extLst>
      <p:ext uri="{BB962C8B-B14F-4D97-AF65-F5344CB8AC3E}">
        <p14:creationId xmlns:p14="http://schemas.microsoft.com/office/powerpoint/2010/main" val="2982745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DE466ED-10A2-4D23-A33A-81625E11B2B0}" type="slidenum">
              <a:rPr lang="fr-FR" smtClean="0"/>
              <a:t>14</a:t>
            </a:fld>
            <a:endParaRPr lang="fr-FR"/>
          </a:p>
        </p:txBody>
      </p:sp>
    </p:spTree>
    <p:extLst>
      <p:ext uri="{BB962C8B-B14F-4D97-AF65-F5344CB8AC3E}">
        <p14:creationId xmlns:p14="http://schemas.microsoft.com/office/powerpoint/2010/main" val="150464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DE466ED-10A2-4D23-A33A-81625E11B2B0}" type="slidenum">
              <a:rPr lang="fr-FR" smtClean="0"/>
              <a:t>15</a:t>
            </a:fld>
            <a:endParaRPr lang="fr-FR"/>
          </a:p>
        </p:txBody>
      </p:sp>
    </p:spTree>
    <p:extLst>
      <p:ext uri="{BB962C8B-B14F-4D97-AF65-F5344CB8AC3E}">
        <p14:creationId xmlns:p14="http://schemas.microsoft.com/office/powerpoint/2010/main" val="2635993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DE466ED-10A2-4D23-A33A-81625E11B2B0}" type="slidenum">
              <a:rPr lang="fr-FR" smtClean="0"/>
              <a:t>16</a:t>
            </a:fld>
            <a:endParaRPr lang="fr-FR"/>
          </a:p>
        </p:txBody>
      </p:sp>
    </p:spTree>
    <p:extLst>
      <p:ext uri="{BB962C8B-B14F-4D97-AF65-F5344CB8AC3E}">
        <p14:creationId xmlns:p14="http://schemas.microsoft.com/office/powerpoint/2010/main" val="4222977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DE466ED-10A2-4D23-A33A-81625E11B2B0}" type="slidenum">
              <a:rPr lang="fr-FR" smtClean="0"/>
              <a:t>17</a:t>
            </a:fld>
            <a:endParaRPr lang="fr-FR"/>
          </a:p>
        </p:txBody>
      </p:sp>
    </p:spTree>
    <p:extLst>
      <p:ext uri="{BB962C8B-B14F-4D97-AF65-F5344CB8AC3E}">
        <p14:creationId xmlns:p14="http://schemas.microsoft.com/office/powerpoint/2010/main" val="4081223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0" kern="1200" dirty="0">
                <a:solidFill>
                  <a:schemeClr val="tx1"/>
                </a:solidFill>
                <a:effectLst/>
                <a:latin typeface="+mn-lt"/>
                <a:ea typeface="+mn-ea"/>
                <a:cs typeface="+mn-cs"/>
              </a:rPr>
              <a:t>Jocelyne St-Arnaud publie un guide sur l'éthique destiné aux personnes qui travaillent dans le domaine de la santé.</a:t>
            </a:r>
            <a:r>
              <a:rPr lang="fr-FR" sz="1200" b="0" i="0" kern="1200" dirty="0">
                <a:solidFill>
                  <a:schemeClr val="tx1"/>
                </a:solidFill>
                <a:effectLst/>
                <a:latin typeface="+mn-lt"/>
                <a:ea typeface="+mn-ea"/>
                <a:cs typeface="+mn-cs"/>
              </a:rPr>
              <a:t> Guide d’analyse et de réflexion sur les questions d’éthique qui se posent dans le système de santé; il propose aussi un modèle de processus décisionnel. </a:t>
            </a:r>
            <a:r>
              <a:rPr lang="fr-FR" sz="1200" b="1" i="0" kern="1200" dirty="0">
                <a:solidFill>
                  <a:schemeClr val="tx1"/>
                </a:solidFill>
                <a:effectLst/>
                <a:latin typeface="+mn-lt"/>
                <a:ea typeface="+mn-ea"/>
                <a:cs typeface="+mn-cs"/>
              </a:rPr>
              <a:t>Jocelyne St-Arnaud, </a:t>
            </a:r>
            <a:r>
              <a:rPr lang="fr-FR" sz="1200" b="1" i="1" kern="1200" dirty="0">
                <a:solidFill>
                  <a:schemeClr val="tx1"/>
                </a:solidFill>
                <a:effectLst/>
                <a:latin typeface="+mn-lt"/>
                <a:ea typeface="+mn-ea"/>
                <a:cs typeface="+mn-cs"/>
              </a:rPr>
              <a:t>Repères éthiques pour les professions de la santé</a:t>
            </a:r>
            <a:r>
              <a:rPr lang="fr-FR" sz="1200" b="1" i="0" kern="1200" dirty="0">
                <a:solidFill>
                  <a:schemeClr val="tx1"/>
                </a:solidFill>
                <a:effectLst/>
                <a:latin typeface="+mn-lt"/>
                <a:ea typeface="+mn-ea"/>
                <a:cs typeface="+mn-cs"/>
              </a:rPr>
              <a:t>, Montréal, Éditions Liber, 2019.</a:t>
            </a:r>
            <a:endParaRPr lang="fr-FR" dirty="0"/>
          </a:p>
        </p:txBody>
      </p:sp>
      <p:sp>
        <p:nvSpPr>
          <p:cNvPr id="4" name="Espace réservé du numéro de diapositive 3"/>
          <p:cNvSpPr>
            <a:spLocks noGrp="1"/>
          </p:cNvSpPr>
          <p:nvPr>
            <p:ph type="sldNum" sz="quarter" idx="10"/>
          </p:nvPr>
        </p:nvSpPr>
        <p:spPr/>
        <p:txBody>
          <a:bodyPr/>
          <a:lstStyle/>
          <a:p>
            <a:fld id="{6DE466ED-10A2-4D23-A33A-81625E11B2B0}" type="slidenum">
              <a:rPr lang="fr-FR" smtClean="0"/>
              <a:t>18</a:t>
            </a:fld>
            <a:endParaRPr lang="fr-FR"/>
          </a:p>
        </p:txBody>
      </p:sp>
    </p:spTree>
    <p:extLst>
      <p:ext uri="{BB962C8B-B14F-4D97-AF65-F5344CB8AC3E}">
        <p14:creationId xmlns:p14="http://schemas.microsoft.com/office/powerpoint/2010/main" val="95549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Nos société en recherche de sens se tournent de plus en plus vers l’éthique</a:t>
            </a:r>
          </a:p>
          <a:p>
            <a:r>
              <a:rPr lang="fr-FR" dirty="0"/>
              <a:t>Pour</a:t>
            </a:r>
            <a:r>
              <a:rPr lang="fr-FR" baseline="0" dirty="0"/>
              <a:t> résoudre le moins mal possible des situations par nature difficiles</a:t>
            </a:r>
          </a:p>
          <a:p>
            <a:r>
              <a:rPr lang="fr-FR" baseline="0" dirty="0"/>
              <a:t>Toute démarche éthique s’inscrit à l’horizon des valeurs professionnelles et de la santé</a:t>
            </a:r>
          </a:p>
          <a:p>
            <a:r>
              <a:rPr lang="fr-FR" baseline="0" dirty="0"/>
              <a:t>L’éthique soignante est d’abord un questionnement et une conscience d’un problème</a:t>
            </a:r>
            <a:endParaRPr lang="fr-FR" dirty="0"/>
          </a:p>
        </p:txBody>
      </p:sp>
      <p:sp>
        <p:nvSpPr>
          <p:cNvPr id="4" name="Espace réservé du numéro de diapositive 3"/>
          <p:cNvSpPr>
            <a:spLocks noGrp="1"/>
          </p:cNvSpPr>
          <p:nvPr>
            <p:ph type="sldNum" sz="quarter" idx="10"/>
          </p:nvPr>
        </p:nvSpPr>
        <p:spPr/>
        <p:txBody>
          <a:bodyPr/>
          <a:lstStyle/>
          <a:p>
            <a:fld id="{6DE466ED-10A2-4D23-A33A-81625E11B2B0}" type="slidenum">
              <a:rPr lang="fr-FR" smtClean="0"/>
              <a:t>3</a:t>
            </a:fld>
            <a:endParaRPr lang="fr-FR"/>
          </a:p>
        </p:txBody>
      </p:sp>
    </p:spTree>
    <p:extLst>
      <p:ext uri="{BB962C8B-B14F-4D97-AF65-F5344CB8AC3E}">
        <p14:creationId xmlns:p14="http://schemas.microsoft.com/office/powerpoint/2010/main" val="3363007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Droit :Ensemble de règles, de normes régissant la vie en société, sanctionné par l’état garant d’une organisation sociale, de la paix sociale</a:t>
            </a:r>
          </a:p>
          <a:p>
            <a:r>
              <a:rPr lang="fr-FR" sz="1200" b="0" i="0" u="none" strike="noStrike" kern="1200" baseline="0" dirty="0">
                <a:solidFill>
                  <a:schemeClr val="tx1"/>
                </a:solidFill>
                <a:latin typeface="+mn-lt"/>
                <a:ea typeface="+mn-ea"/>
                <a:cs typeface="+mn-cs"/>
              </a:rPr>
              <a:t>La responsabilité : C’est la nécessité morale, l’obligation de répondre de ces actes ou de ceux des autres, de s’en porter garant devant une autorité et d’en supporter les conséquences</a:t>
            </a:r>
          </a:p>
          <a:p>
            <a:r>
              <a:rPr lang="fr-FR" sz="1200" b="0" i="0" u="none" strike="noStrike" kern="1200" baseline="0" dirty="0">
                <a:solidFill>
                  <a:schemeClr val="tx1"/>
                </a:solidFill>
                <a:latin typeface="+mn-lt"/>
                <a:ea typeface="+mn-ea"/>
                <a:cs typeface="+mn-cs"/>
              </a:rPr>
              <a:t>pour la seule contrepartie la liberté.</a:t>
            </a:r>
            <a:endParaRPr lang="fr-FR" dirty="0"/>
          </a:p>
        </p:txBody>
      </p:sp>
      <p:sp>
        <p:nvSpPr>
          <p:cNvPr id="4" name="Espace réservé du numéro de diapositive 3"/>
          <p:cNvSpPr>
            <a:spLocks noGrp="1"/>
          </p:cNvSpPr>
          <p:nvPr>
            <p:ph type="sldNum" sz="quarter" idx="10"/>
          </p:nvPr>
        </p:nvSpPr>
        <p:spPr/>
        <p:txBody>
          <a:bodyPr/>
          <a:lstStyle/>
          <a:p>
            <a:fld id="{6DE466ED-10A2-4D23-A33A-81625E11B2B0}" type="slidenum">
              <a:rPr lang="fr-FR" smtClean="0"/>
              <a:t>4</a:t>
            </a:fld>
            <a:endParaRPr lang="fr-FR"/>
          </a:p>
        </p:txBody>
      </p:sp>
    </p:spTree>
    <p:extLst>
      <p:ext uri="{BB962C8B-B14F-4D97-AF65-F5344CB8AC3E}">
        <p14:creationId xmlns:p14="http://schemas.microsoft.com/office/powerpoint/2010/main" val="133498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La question éthique est souvent abordée sous l'angle du problème ou du conflit, qui suscitent spontanément la discussion et le débat.</a:t>
            </a:r>
            <a:endParaRPr lang="fr-FR" dirty="0"/>
          </a:p>
        </p:txBody>
      </p:sp>
      <p:sp>
        <p:nvSpPr>
          <p:cNvPr id="4" name="Espace réservé du numéro de diapositive 3"/>
          <p:cNvSpPr>
            <a:spLocks noGrp="1"/>
          </p:cNvSpPr>
          <p:nvPr>
            <p:ph type="sldNum" sz="quarter" idx="10"/>
          </p:nvPr>
        </p:nvSpPr>
        <p:spPr/>
        <p:txBody>
          <a:bodyPr/>
          <a:lstStyle/>
          <a:p>
            <a:fld id="{6DE466ED-10A2-4D23-A33A-81625E11B2B0}" type="slidenum">
              <a:rPr lang="fr-FR" smtClean="0"/>
              <a:t>6</a:t>
            </a:fld>
            <a:endParaRPr lang="fr-FR"/>
          </a:p>
        </p:txBody>
      </p:sp>
    </p:spTree>
    <p:extLst>
      <p:ext uri="{BB962C8B-B14F-4D97-AF65-F5344CB8AC3E}">
        <p14:creationId xmlns:p14="http://schemas.microsoft.com/office/powerpoint/2010/main" val="4253111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Réactions émotionnelles</a:t>
            </a:r>
            <a:r>
              <a:rPr lang="fr-FR" baseline="0" dirty="0"/>
              <a:t> de type : frustration, détresse morale, douleur</a:t>
            </a:r>
          </a:p>
          <a:p>
            <a:endParaRPr lang="fr-FR" dirty="0"/>
          </a:p>
        </p:txBody>
      </p:sp>
      <p:sp>
        <p:nvSpPr>
          <p:cNvPr id="4" name="Espace réservé du numéro de diapositive 3"/>
          <p:cNvSpPr>
            <a:spLocks noGrp="1"/>
          </p:cNvSpPr>
          <p:nvPr>
            <p:ph type="sldNum" sz="quarter" idx="10"/>
          </p:nvPr>
        </p:nvSpPr>
        <p:spPr/>
        <p:txBody>
          <a:bodyPr/>
          <a:lstStyle/>
          <a:p>
            <a:fld id="{6DE466ED-10A2-4D23-A33A-81625E11B2B0}" type="slidenum">
              <a:rPr lang="fr-FR" smtClean="0"/>
              <a:t>7</a:t>
            </a:fld>
            <a:endParaRPr lang="fr-FR"/>
          </a:p>
        </p:txBody>
      </p:sp>
    </p:spTree>
    <p:extLst>
      <p:ext uri="{BB962C8B-B14F-4D97-AF65-F5344CB8AC3E}">
        <p14:creationId xmlns:p14="http://schemas.microsoft.com/office/powerpoint/2010/main" val="1252416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Conflit</a:t>
            </a:r>
            <a:r>
              <a:rPr lang="fr-FR" baseline="0" dirty="0"/>
              <a:t> de valeurs : il s’agit de situations où les valeurs et les principes entrent en opposition et rendent les décisions difficiles</a:t>
            </a:r>
          </a:p>
          <a:p>
            <a:r>
              <a:rPr lang="fr-FR" baseline="0" dirty="0"/>
              <a:t>Exemples : </a:t>
            </a:r>
          </a:p>
          <a:p>
            <a:r>
              <a:rPr lang="fr-FR" baseline="0" dirty="0"/>
              <a:t>-si je cache à ma conjointe que j’ai eu une aventure, j’agirai de façon malhonnête; mais si je lui avoue, elle risque de me quitter et le divorce brisera notre famille ( valeurs d’honnêteté et de solidarité familiale)</a:t>
            </a:r>
          </a:p>
          <a:p>
            <a:r>
              <a:rPr lang="fr-FR" baseline="0" dirty="0"/>
              <a:t>-Le médecin de Mme Lebrun diagnostique un cancer terminal chez sa patiente qu’il connait depuis longtemps. Compte tenu de l’état dépressif de celle-ci, il estime qu’elle ne supporterait pas de se savoir atteinte de cette maladie. Son devoir d’informer sa patiente de son état entre en conflit avec celui de ne pas détruire ce qui lui reste d’espoir dans la vie. Doit-il lui dire la vérité ou lui cacher sa condition ?</a:t>
            </a:r>
          </a:p>
          <a:p>
            <a:r>
              <a:rPr lang="fr-FR" baseline="0" dirty="0"/>
              <a:t>( le devoir du médecin de ne pas mentir s’oppose au principe de bienfaisance à l’égard de la patiente)</a:t>
            </a:r>
          </a:p>
          <a:p>
            <a:r>
              <a:rPr lang="fr-FR" baseline="0" dirty="0"/>
              <a:t>Ces cas sont des dilemmes éthiques car l’individu se trouve divisé entre des principes ou valeurs auxquels il accorde de l’importance. On dit de telles situations qu’elles comportent des enjeux éthiques</a:t>
            </a:r>
            <a:endParaRPr lang="fr-FR" dirty="0"/>
          </a:p>
        </p:txBody>
      </p:sp>
      <p:sp>
        <p:nvSpPr>
          <p:cNvPr id="4" name="Espace réservé du numéro de diapositive 3"/>
          <p:cNvSpPr>
            <a:spLocks noGrp="1"/>
          </p:cNvSpPr>
          <p:nvPr>
            <p:ph type="sldNum" sz="quarter" idx="10"/>
          </p:nvPr>
        </p:nvSpPr>
        <p:spPr/>
        <p:txBody>
          <a:bodyPr/>
          <a:lstStyle/>
          <a:p>
            <a:fld id="{6DE466ED-10A2-4D23-A33A-81625E11B2B0}" type="slidenum">
              <a:rPr lang="fr-FR" smtClean="0"/>
              <a:t>8</a:t>
            </a:fld>
            <a:endParaRPr lang="fr-FR"/>
          </a:p>
        </p:txBody>
      </p:sp>
    </p:spTree>
    <p:extLst>
      <p:ext uri="{BB962C8B-B14F-4D97-AF65-F5344CB8AC3E}">
        <p14:creationId xmlns:p14="http://schemas.microsoft.com/office/powerpoint/2010/main" val="1615180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Respect de </a:t>
            </a:r>
            <a:r>
              <a:rPr lang="fr-FR" b="1" dirty="0"/>
              <a:t>l’autonomie</a:t>
            </a:r>
            <a:r>
              <a:rPr lang="fr-FR" baseline="0" dirty="0"/>
              <a:t> de la personne et de ses capacité à décider pour lui-même, libre de choix des décisions le concernant (selon ses propres valeurs et croyances), droit à l’information, consentement</a:t>
            </a:r>
          </a:p>
          <a:p>
            <a:r>
              <a:rPr lang="fr-FR" b="1" baseline="0" dirty="0"/>
              <a:t>Justice : </a:t>
            </a:r>
            <a:r>
              <a:rPr lang="fr-FR" b="0" baseline="0" dirty="0"/>
              <a:t>Obligation de traiter les cas égaux de même façon. Ré</a:t>
            </a:r>
            <a:r>
              <a:rPr lang="fr-FR" baseline="0" dirty="0"/>
              <a:t>partir équitablement les avantages et les bénéfices, droit aux soins, juste répartition des moyens, règles de non discriminations</a:t>
            </a:r>
          </a:p>
          <a:p>
            <a:r>
              <a:rPr lang="fr-FR" b="1" baseline="0" dirty="0"/>
              <a:t>Bienfaisance </a:t>
            </a:r>
            <a:r>
              <a:rPr lang="fr-FR" baseline="0" dirty="0"/>
              <a:t>: contribution au bien-être et aide apportée à autrui. Evaluer les avantages, l’intérêt du malade: Proposer la solutions qui doit lui être le plus bénéfique</a:t>
            </a:r>
          </a:p>
          <a:p>
            <a:r>
              <a:rPr lang="fr-FR" baseline="0" dirty="0"/>
              <a:t>Faciliter/ Faire le bien et prévenir/enlever le mal</a:t>
            </a:r>
          </a:p>
          <a:p>
            <a:r>
              <a:rPr lang="fr-FR" b="1" baseline="0" dirty="0"/>
              <a:t>La non malfaisance </a:t>
            </a:r>
            <a:r>
              <a:rPr lang="fr-FR" baseline="0" dirty="0"/>
              <a:t>: Ne pas exercer d’action qui apportent plus de désavantages que de bienfaits. Obligation de ne pas nuire/ne pas blesser.</a:t>
            </a:r>
          </a:p>
          <a:p>
            <a:endParaRPr lang="fr-FR" baseline="0" dirty="0"/>
          </a:p>
          <a:p>
            <a:r>
              <a:rPr lang="fr-FR" b="1" baseline="0" dirty="0"/>
              <a:t>Bienfaisance et non malfaisance </a:t>
            </a:r>
            <a:r>
              <a:rPr lang="fr-FR" baseline="0" dirty="0"/>
              <a:t>= évaluer les conséquences de ces choix</a:t>
            </a:r>
            <a:endParaRPr lang="fr-FR" dirty="0"/>
          </a:p>
        </p:txBody>
      </p:sp>
      <p:sp>
        <p:nvSpPr>
          <p:cNvPr id="4" name="Espace réservé du numéro de diapositive 3"/>
          <p:cNvSpPr>
            <a:spLocks noGrp="1"/>
          </p:cNvSpPr>
          <p:nvPr>
            <p:ph type="sldNum" sz="quarter" idx="10"/>
          </p:nvPr>
        </p:nvSpPr>
        <p:spPr/>
        <p:txBody>
          <a:bodyPr/>
          <a:lstStyle/>
          <a:p>
            <a:fld id="{6DE466ED-10A2-4D23-A33A-81625E11B2B0}" type="slidenum">
              <a:rPr lang="fr-FR" smtClean="0"/>
              <a:t>9</a:t>
            </a:fld>
            <a:endParaRPr lang="fr-FR"/>
          </a:p>
        </p:txBody>
      </p:sp>
    </p:spTree>
    <p:extLst>
      <p:ext uri="{BB962C8B-B14F-4D97-AF65-F5344CB8AC3E}">
        <p14:creationId xmlns:p14="http://schemas.microsoft.com/office/powerpoint/2010/main" val="2131461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Hiérarchisation</a:t>
            </a:r>
            <a:r>
              <a:rPr lang="fr-FR" baseline="0" dirty="0"/>
              <a:t> des valeurs : Il s’agit d’une étape essentielle pour tenter d’identifier la meilleure solution au dilemme qui cherchera à concilier les valeurs selon leur ordre de priorité</a:t>
            </a:r>
          </a:p>
          <a:p>
            <a:r>
              <a:rPr lang="fr-FR" baseline="0" dirty="0"/>
              <a:t>Les autres valeurs ne sont pas mises de côté pour autant.</a:t>
            </a:r>
          </a:p>
          <a:p>
            <a:r>
              <a:rPr lang="fr-FR" baseline="0" dirty="0"/>
              <a:t>Il arrive qu’on ne parvienne pas à hiérarchiser les valeurs : il s’agit alors de négocier un compromis entre celles-ci.</a:t>
            </a:r>
          </a:p>
          <a:p>
            <a:endParaRPr lang="fr-FR" dirty="0"/>
          </a:p>
        </p:txBody>
      </p:sp>
      <p:sp>
        <p:nvSpPr>
          <p:cNvPr id="4" name="Espace réservé du numéro de diapositive 3"/>
          <p:cNvSpPr>
            <a:spLocks noGrp="1"/>
          </p:cNvSpPr>
          <p:nvPr>
            <p:ph type="sldNum" sz="quarter" idx="10"/>
          </p:nvPr>
        </p:nvSpPr>
        <p:spPr/>
        <p:txBody>
          <a:bodyPr/>
          <a:lstStyle/>
          <a:p>
            <a:fld id="{6DE466ED-10A2-4D23-A33A-81625E11B2B0}" type="slidenum">
              <a:rPr lang="fr-FR" smtClean="0"/>
              <a:t>10</a:t>
            </a:fld>
            <a:endParaRPr lang="fr-FR"/>
          </a:p>
        </p:txBody>
      </p:sp>
    </p:spTree>
    <p:extLst>
      <p:ext uri="{BB962C8B-B14F-4D97-AF65-F5344CB8AC3E}">
        <p14:creationId xmlns:p14="http://schemas.microsoft.com/office/powerpoint/2010/main" val="557218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Valeurs : ce qui a</a:t>
            </a:r>
            <a:r>
              <a:rPr lang="fr-FR" baseline="0" dirty="0"/>
              <a:t> de l’importance </a:t>
            </a:r>
            <a:r>
              <a:rPr lang="fr-FR" sz="1200" b="0" i="0" u="none" strike="noStrike" kern="1200" baseline="0" dirty="0">
                <a:solidFill>
                  <a:schemeClr val="tx1"/>
                </a:solidFill>
                <a:latin typeface="+mn-lt"/>
                <a:ea typeface="+mn-ea"/>
                <a:cs typeface="+mn-cs"/>
              </a:rPr>
              <a:t>La valeur serait une norme, une qualité qu’il est souhaitable d’appliquer ou de respecter. Détermine nos conduites, notre regard sur le monde</a:t>
            </a:r>
          </a:p>
          <a:p>
            <a:r>
              <a:rPr lang="fr-FR" sz="1200" b="0" i="0" u="none" strike="noStrike" kern="1200" baseline="0" dirty="0">
                <a:solidFill>
                  <a:schemeClr val="tx1"/>
                </a:solidFill>
                <a:latin typeface="+mn-lt"/>
                <a:ea typeface="+mn-ea"/>
                <a:cs typeface="+mn-cs"/>
              </a:rPr>
              <a:t>Valeurs personnelles : éducation, religion , vécu</a:t>
            </a:r>
          </a:p>
          <a:p>
            <a:r>
              <a:rPr lang="fr-FR" sz="1200" b="0" i="0" u="none" strike="noStrike" kern="1200" baseline="0" dirty="0">
                <a:solidFill>
                  <a:schemeClr val="tx1"/>
                </a:solidFill>
                <a:latin typeface="+mn-lt"/>
                <a:ea typeface="+mn-ea"/>
                <a:cs typeface="+mn-cs"/>
              </a:rPr>
              <a:t>Valeurs professionnelles : </a:t>
            </a:r>
            <a:endParaRPr lang="fr-FR" baseline="0" dirty="0"/>
          </a:p>
          <a:p>
            <a:pPr lvl="1"/>
            <a:r>
              <a:rPr lang="fr-FR" dirty="0"/>
              <a:t>L'autonomie, La dignité, L'intégrité, L'empathie, Le bien-être ,La sécurité ,La justice, L'équité, La tolérance, Le respect, La patience, L'écoute, La communication</a:t>
            </a:r>
          </a:p>
          <a:p>
            <a:endParaRPr lang="fr-FR" baseline="0" dirty="0"/>
          </a:p>
          <a:p>
            <a:r>
              <a:rPr lang="fr-FR" baseline="0" dirty="0"/>
              <a:t>Normes : prescrivent ce qui est bien ou mal, ce qu’il faut faire ou ne pas faire, relèvent des usages, des règlements, des lois</a:t>
            </a:r>
          </a:p>
          <a:p>
            <a:r>
              <a:rPr lang="fr-FR" baseline="0" dirty="0"/>
              <a:t>Principe: désigne une orientation fondamentale (justice, autonomie…)</a:t>
            </a:r>
          </a:p>
          <a:p>
            <a:r>
              <a:rPr lang="fr-FR" baseline="0" dirty="0"/>
              <a:t>Déontologie : contraintes morales positives ( tenir ses promesses) ou négatives ( ne pas tuer) : Devoir d’assistance</a:t>
            </a:r>
          </a:p>
          <a:p>
            <a:r>
              <a:rPr lang="fr-FR" baseline="0" dirty="0"/>
              <a:t>Compromis : arrangement dans lequel on se fait des concessions mutuelles, accord sur le plus petit dénominateur commun</a:t>
            </a:r>
          </a:p>
          <a:p>
            <a:r>
              <a:rPr lang="fr-FR" baseline="0" dirty="0"/>
              <a:t>Consensus : forme d’accord à priori plus satisfaisant, ne lèse personne</a:t>
            </a:r>
            <a:endParaRPr lang="fr-FR" dirty="0"/>
          </a:p>
        </p:txBody>
      </p:sp>
      <p:sp>
        <p:nvSpPr>
          <p:cNvPr id="4" name="Espace réservé du numéro de diapositive 3"/>
          <p:cNvSpPr>
            <a:spLocks noGrp="1"/>
          </p:cNvSpPr>
          <p:nvPr>
            <p:ph type="sldNum" sz="quarter" idx="10"/>
          </p:nvPr>
        </p:nvSpPr>
        <p:spPr/>
        <p:txBody>
          <a:bodyPr/>
          <a:lstStyle/>
          <a:p>
            <a:fld id="{6DE466ED-10A2-4D23-A33A-81625E11B2B0}" type="slidenum">
              <a:rPr lang="fr-FR" smtClean="0"/>
              <a:t>11</a:t>
            </a:fld>
            <a:endParaRPr lang="fr-FR"/>
          </a:p>
        </p:txBody>
      </p:sp>
    </p:spTree>
    <p:extLst>
      <p:ext uri="{BB962C8B-B14F-4D97-AF65-F5344CB8AC3E}">
        <p14:creationId xmlns:p14="http://schemas.microsoft.com/office/powerpoint/2010/main" val="37698470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46D5F-DA66-4728-81E9-232A0D5D143A}" type="datetimeFigureOut">
              <a:rPr lang="fr-FR" smtClean="0"/>
              <a:t>12/02/2024</a:t>
            </a:fld>
            <a:endParaRPr lang="fr-FR"/>
          </a:p>
        </p:txBody>
      </p:sp>
      <p:sp>
        <p:nvSpPr>
          <p:cNvPr id="5" name="Footer Placeholder 4"/>
          <p:cNvSpPr>
            <a:spLocks noGrp="1"/>
          </p:cNvSpPr>
          <p:nvPr>
            <p:ph type="ftr" sz="quarter" idx="11"/>
          </p:nvPr>
        </p:nvSpPr>
        <p:spPr>
          <a:xfrm>
            <a:off x="2692397" y="5037663"/>
            <a:ext cx="5214635" cy="279400"/>
          </a:xfrm>
        </p:spPr>
        <p:txBody>
          <a:bodyPr/>
          <a:lstStyle/>
          <a:p>
            <a:endParaRPr lang="fr-FR"/>
          </a:p>
        </p:txBody>
      </p:sp>
      <p:sp>
        <p:nvSpPr>
          <p:cNvPr id="6" name="Slide Number Placeholder 5"/>
          <p:cNvSpPr>
            <a:spLocks noGrp="1"/>
          </p:cNvSpPr>
          <p:nvPr>
            <p:ph type="sldNum" sz="quarter" idx="12"/>
          </p:nvPr>
        </p:nvSpPr>
        <p:spPr>
          <a:xfrm>
            <a:off x="8956900" y="5037663"/>
            <a:ext cx="551167" cy="279400"/>
          </a:xfrm>
        </p:spPr>
        <p:txBody>
          <a:bodyPr/>
          <a:lstStyle/>
          <a:p>
            <a:fld id="{BD127CFB-6F76-4089-B368-67678DE298A2}" type="slidenum">
              <a:rPr lang="fr-FR" smtClean="0"/>
              <a:t>‹N°›</a:t>
            </a:fld>
            <a:endParaRPr lang="fr-F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8968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0F646D5F-DA66-4728-81E9-232A0D5D143A}" type="datetimeFigureOut">
              <a:rPr lang="fr-FR" smtClean="0"/>
              <a:t>12/02/2024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D127CFB-6F76-4089-B368-67678DE298A2}" type="slidenum">
              <a:rPr lang="fr-FR" smtClean="0"/>
              <a:t>‹N°›</a:t>
            </a:fld>
            <a:endParaRPr lang="fr-FR"/>
          </a:p>
        </p:txBody>
      </p:sp>
    </p:spTree>
    <p:extLst>
      <p:ext uri="{BB962C8B-B14F-4D97-AF65-F5344CB8AC3E}">
        <p14:creationId xmlns:p14="http://schemas.microsoft.com/office/powerpoint/2010/main" val="3194944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0F646D5F-DA66-4728-81E9-232A0D5D143A}" type="datetimeFigureOut">
              <a:rPr lang="fr-FR" smtClean="0"/>
              <a:t>12/02/2024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D127CFB-6F76-4089-B368-67678DE298A2}" type="slidenum">
              <a:rPr lang="fr-FR" smtClean="0"/>
              <a:t>‹N°›</a:t>
            </a:fld>
            <a:endParaRPr lang="fr-F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9222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0F646D5F-DA66-4728-81E9-232A0D5D143A}" type="datetimeFigureOut">
              <a:rPr lang="fr-FR" smtClean="0"/>
              <a:t>12/02/2024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D127CFB-6F76-4089-B368-67678DE298A2}" type="slidenum">
              <a:rPr lang="fr-FR" smtClean="0"/>
              <a:t>‹N°›</a:t>
            </a:fld>
            <a:endParaRPr lang="fr-F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7792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0F646D5F-DA66-4728-81E9-232A0D5D143A}" type="datetimeFigureOut">
              <a:rPr lang="fr-FR" smtClean="0"/>
              <a:t>12/02/2024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D127CFB-6F76-4089-B368-67678DE298A2}" type="slidenum">
              <a:rPr lang="fr-FR" smtClean="0"/>
              <a:t>‹N°›</a:t>
            </a:fld>
            <a:endParaRPr lang="fr-FR"/>
          </a:p>
        </p:txBody>
      </p:sp>
    </p:spTree>
    <p:extLst>
      <p:ext uri="{BB962C8B-B14F-4D97-AF65-F5344CB8AC3E}">
        <p14:creationId xmlns:p14="http://schemas.microsoft.com/office/powerpoint/2010/main" val="1241618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0F646D5F-DA66-4728-81E9-232A0D5D143A}" type="datetimeFigureOut">
              <a:rPr lang="fr-FR" smtClean="0"/>
              <a:t>12/02/2024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D127CFB-6F76-4089-B368-67678DE298A2}" type="slidenum">
              <a:rPr lang="fr-FR" smtClean="0"/>
              <a:t>‹N°›</a:t>
            </a:fld>
            <a:endParaRPr lang="fr-F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0295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0F646D5F-DA66-4728-81E9-232A0D5D143A}" type="datetimeFigureOut">
              <a:rPr lang="fr-FR" smtClean="0"/>
              <a:t>12/02/2024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D127CFB-6F76-4089-B368-67678DE298A2}" type="slidenum">
              <a:rPr lang="fr-FR" smtClean="0"/>
              <a:t>‹N°›</a:t>
            </a:fld>
            <a:endParaRPr lang="fr-F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6934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F646D5F-DA66-4728-81E9-232A0D5D143A}" type="datetimeFigureOut">
              <a:rPr lang="fr-FR" smtClean="0"/>
              <a:t>12/02/2024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D127CFB-6F76-4089-B368-67678DE298A2}" type="slidenum">
              <a:rPr lang="fr-FR" smtClean="0"/>
              <a:t>‹N°›</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2194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F646D5F-DA66-4728-81E9-232A0D5D143A}" type="datetimeFigureOut">
              <a:rPr lang="fr-FR" smtClean="0"/>
              <a:t>12/02/2024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D127CFB-6F76-4089-B368-67678DE298A2}" type="slidenum">
              <a:rPr lang="fr-FR" smtClean="0"/>
              <a:t>‹N°›</a:t>
            </a:fld>
            <a:endParaRPr lang="fr-F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7173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F646D5F-DA66-4728-81E9-232A0D5D143A}" type="datetimeFigureOut">
              <a:rPr lang="fr-FR" smtClean="0"/>
              <a:t>12/02/2024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D127CFB-6F76-4089-B368-67678DE298A2}" type="slidenum">
              <a:rPr lang="fr-FR" smtClean="0"/>
              <a:t>‹N°›</a:t>
            </a:fld>
            <a:endParaRPr lang="fr-FR"/>
          </a:p>
        </p:txBody>
      </p:sp>
    </p:spTree>
    <p:extLst>
      <p:ext uri="{BB962C8B-B14F-4D97-AF65-F5344CB8AC3E}">
        <p14:creationId xmlns:p14="http://schemas.microsoft.com/office/powerpoint/2010/main" val="3794606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0F646D5F-DA66-4728-81E9-232A0D5D143A}" type="datetimeFigureOut">
              <a:rPr lang="fr-FR" smtClean="0"/>
              <a:t>12/02/2024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D127CFB-6F76-4089-B368-67678DE298A2}" type="slidenum">
              <a:rPr lang="fr-FR" smtClean="0"/>
              <a:t>‹N°›</a:t>
            </a:fld>
            <a:endParaRPr lang="fr-F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6019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F646D5F-DA66-4728-81E9-232A0D5D143A}" type="datetimeFigureOut">
              <a:rPr lang="fr-FR" smtClean="0"/>
              <a:t>12/02/2024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D127CFB-6F76-4089-B368-67678DE298A2}" type="slidenum">
              <a:rPr lang="fr-FR" smtClean="0"/>
              <a:t>‹N°›</a:t>
            </a:fld>
            <a:endParaRPr lang="fr-FR"/>
          </a:p>
        </p:txBody>
      </p:sp>
    </p:spTree>
    <p:extLst>
      <p:ext uri="{BB962C8B-B14F-4D97-AF65-F5344CB8AC3E}">
        <p14:creationId xmlns:p14="http://schemas.microsoft.com/office/powerpoint/2010/main" val="3054017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F646D5F-DA66-4728-81E9-232A0D5D143A}" type="datetimeFigureOut">
              <a:rPr lang="fr-FR" smtClean="0"/>
              <a:t>12/02/2024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D127CFB-6F76-4089-B368-67678DE298A2}" type="slidenum">
              <a:rPr lang="fr-FR" smtClean="0"/>
              <a:t>‹N°›</a:t>
            </a:fld>
            <a:endParaRPr lang="fr-F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8202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F646D5F-DA66-4728-81E9-232A0D5D143A}" type="datetimeFigureOut">
              <a:rPr lang="fr-FR" smtClean="0"/>
              <a:t>12/02/2024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D127CFB-6F76-4089-B368-67678DE298A2}" type="slidenum">
              <a:rPr lang="fr-FR" smtClean="0"/>
              <a:t>‹N°›</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0295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46D5F-DA66-4728-81E9-232A0D5D143A}" type="datetimeFigureOut">
              <a:rPr lang="fr-FR" smtClean="0"/>
              <a:t>12/02/2024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D127CFB-6F76-4089-B368-67678DE298A2}" type="slidenum">
              <a:rPr lang="fr-FR" smtClean="0"/>
              <a:t>‹N°›</a:t>
            </a:fld>
            <a:endParaRPr lang="fr-FR"/>
          </a:p>
        </p:txBody>
      </p:sp>
    </p:spTree>
    <p:extLst>
      <p:ext uri="{BB962C8B-B14F-4D97-AF65-F5344CB8AC3E}">
        <p14:creationId xmlns:p14="http://schemas.microsoft.com/office/powerpoint/2010/main" val="1076494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0F646D5F-DA66-4728-81E9-232A0D5D143A}" type="datetimeFigureOut">
              <a:rPr lang="fr-FR" smtClean="0"/>
              <a:t>12/02/2024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D127CFB-6F76-4089-B368-67678DE298A2}" type="slidenum">
              <a:rPr lang="fr-FR" smtClean="0"/>
              <a:t>‹N°›</a:t>
            </a:fld>
            <a:endParaRPr lang="fr-F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3953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0F646D5F-DA66-4728-81E9-232A0D5D143A}" type="datetimeFigureOut">
              <a:rPr lang="fr-FR" smtClean="0"/>
              <a:t>12/02/2024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D127CFB-6F76-4089-B368-67678DE298A2}" type="slidenum">
              <a:rPr lang="fr-FR" smtClean="0"/>
              <a:t>‹N°›</a:t>
            </a:fld>
            <a:endParaRPr lang="fr-FR"/>
          </a:p>
        </p:txBody>
      </p:sp>
    </p:spTree>
    <p:extLst>
      <p:ext uri="{BB962C8B-B14F-4D97-AF65-F5344CB8AC3E}">
        <p14:creationId xmlns:p14="http://schemas.microsoft.com/office/powerpoint/2010/main" val="2213753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46D5F-DA66-4728-81E9-232A0D5D143A}" type="datetimeFigureOut">
              <a:rPr lang="fr-FR" smtClean="0"/>
              <a:t>12/02/2024</a:t>
            </a:fld>
            <a:endParaRPr lang="fr-F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D127CFB-6F76-4089-B368-67678DE298A2}" type="slidenum">
              <a:rPr lang="fr-FR" smtClean="0"/>
              <a:t>‹N°›</a:t>
            </a:fld>
            <a:endParaRPr lang="fr-FR"/>
          </a:p>
        </p:txBody>
      </p:sp>
    </p:spTree>
    <p:extLst>
      <p:ext uri="{BB962C8B-B14F-4D97-AF65-F5344CB8AC3E}">
        <p14:creationId xmlns:p14="http://schemas.microsoft.com/office/powerpoint/2010/main" val="33191652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nouvelles.umontreal.ca/article/2020/02/28/jocelyne-st-arnaud-publie-un-guide-sur-l-ethique-en-sante/" TargetMode="External"/><Relationship Id="rId2" Type="http://schemas.openxmlformats.org/officeDocument/2006/relationships/hyperlink" Target="https://www.espacesoignant.com/soignant/legislation-ethique-deontologie/principes-et-dilemmes-ethiqu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746" y="1872591"/>
            <a:ext cx="10394731" cy="3691482"/>
          </a:xfrm>
          <a:prstGeom prst="rect">
            <a:avLst/>
          </a:prstGeom>
        </p:spPr>
      </p:pic>
      <p:sp>
        <p:nvSpPr>
          <p:cNvPr id="2" name="Titre 1"/>
          <p:cNvSpPr>
            <a:spLocks noGrp="1"/>
          </p:cNvSpPr>
          <p:nvPr>
            <p:ph type="ctrTitle"/>
          </p:nvPr>
        </p:nvSpPr>
        <p:spPr>
          <a:xfrm>
            <a:off x="1502977" y="2489112"/>
            <a:ext cx="9144000" cy="1576060"/>
          </a:xfrm>
        </p:spPr>
        <p:txBody>
          <a:bodyPr/>
          <a:lstStyle/>
          <a:p>
            <a:r>
              <a:rPr lang="fr-FR" dirty="0"/>
              <a:t>La démarche éthique</a:t>
            </a:r>
          </a:p>
        </p:txBody>
      </p:sp>
      <p:sp>
        <p:nvSpPr>
          <p:cNvPr id="3" name="Sous-titre 2"/>
          <p:cNvSpPr>
            <a:spLocks noGrp="1"/>
          </p:cNvSpPr>
          <p:nvPr>
            <p:ph type="subTitle" idx="1"/>
          </p:nvPr>
        </p:nvSpPr>
        <p:spPr>
          <a:xfrm>
            <a:off x="966952" y="5770178"/>
            <a:ext cx="10489324" cy="948559"/>
          </a:xfrm>
        </p:spPr>
        <p:txBody>
          <a:bodyPr/>
          <a:lstStyle/>
          <a:p>
            <a:pPr algn="l"/>
            <a:r>
              <a:rPr lang="fr-FR" dirty="0"/>
              <a:t>Intervenant(s) : RAMM Adeline et VAUCLAIR Pauline</a:t>
            </a:r>
          </a:p>
          <a:p>
            <a:pPr algn="l"/>
            <a:r>
              <a:rPr lang="fr-FR" dirty="0"/>
              <a:t>Date : 12/02/2024</a:t>
            </a:r>
          </a:p>
        </p:txBody>
      </p:sp>
      <p:sp>
        <p:nvSpPr>
          <p:cNvPr id="5" name="Titre 1"/>
          <p:cNvSpPr txBox="1">
            <a:spLocks/>
          </p:cNvSpPr>
          <p:nvPr/>
        </p:nvSpPr>
        <p:spPr>
          <a:xfrm>
            <a:off x="5954111" y="256814"/>
            <a:ext cx="6253655" cy="115147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r>
              <a:rPr lang="fr-FR" sz="2000" dirty="0">
                <a:latin typeface="+mn-lt"/>
              </a:rPr>
              <a:t>Semestre : 4</a:t>
            </a:r>
          </a:p>
          <a:p>
            <a:pPr algn="l">
              <a:lnSpc>
                <a:spcPct val="150000"/>
              </a:lnSpc>
            </a:pPr>
            <a:r>
              <a:rPr lang="fr-FR" sz="2000" dirty="0">
                <a:latin typeface="+mn-lt"/>
              </a:rPr>
              <a:t>Unité d’enseignement : 1.3 Législation, éthique, déontologie</a:t>
            </a:r>
          </a:p>
          <a:p>
            <a:pPr algn="l">
              <a:lnSpc>
                <a:spcPct val="150000"/>
              </a:lnSpc>
            </a:pPr>
            <a:r>
              <a:rPr lang="fr-FR" sz="2000" dirty="0">
                <a:latin typeface="+mn-lt"/>
              </a:rPr>
              <a:t>Année de formation : 2023/2024</a:t>
            </a:r>
          </a:p>
        </p:txBody>
      </p:sp>
    </p:spTree>
    <p:extLst>
      <p:ext uri="{BB962C8B-B14F-4D97-AF65-F5344CB8AC3E}">
        <p14:creationId xmlns:p14="http://schemas.microsoft.com/office/powerpoint/2010/main" val="3510798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Comment aborder un dilemme éthique</a:t>
            </a:r>
          </a:p>
        </p:txBody>
      </p:sp>
      <p:sp>
        <p:nvSpPr>
          <p:cNvPr id="3" name="Espace réservé du contenu 2"/>
          <p:cNvSpPr>
            <a:spLocks noGrp="1"/>
          </p:cNvSpPr>
          <p:nvPr>
            <p:ph idx="1"/>
          </p:nvPr>
        </p:nvSpPr>
        <p:spPr/>
        <p:txBody>
          <a:bodyPr/>
          <a:lstStyle/>
          <a:p>
            <a:r>
              <a:rPr lang="fr-FR" dirty="0"/>
              <a:t>Face à un dilemme éthique où des valeurs s’opposent, on essaie d’ordonner celles-ci en fonction de leur importance</a:t>
            </a:r>
          </a:p>
          <a:p>
            <a:pPr marL="0" indent="0">
              <a:buNone/>
            </a:pPr>
            <a:endParaRPr lang="fr-FR" dirty="0"/>
          </a:p>
          <a:p>
            <a:r>
              <a:rPr lang="fr-FR" dirty="0"/>
              <a:t>C’est la </a:t>
            </a:r>
            <a:r>
              <a:rPr lang="fr-FR" b="1" dirty="0"/>
              <a:t>hiérarchisation de valeurs</a:t>
            </a:r>
          </a:p>
          <a:p>
            <a:pPr marL="0" indent="0">
              <a:buNone/>
            </a:pPr>
            <a:endParaRPr lang="fr-FR" b="1" dirty="0"/>
          </a:p>
          <a:p>
            <a:r>
              <a:rPr lang="fr-FR" dirty="0"/>
              <a:t>L’éthique conduit à se demander : « </a:t>
            </a:r>
            <a:r>
              <a:rPr lang="fr-FR" b="1" dirty="0"/>
              <a:t>quels sont les valeurs et principes les plus importants? Et pourquoi </a:t>
            </a:r>
            <a:r>
              <a:rPr lang="fr-FR" dirty="0"/>
              <a:t>?</a:t>
            </a:r>
          </a:p>
        </p:txBody>
      </p:sp>
      <p:pic>
        <p:nvPicPr>
          <p:cNvPr id="5" name="Image 4"/>
          <p:cNvPicPr>
            <a:picLocks noChangeAspect="1"/>
          </p:cNvPicPr>
          <p:nvPr/>
        </p:nvPicPr>
        <p:blipFill>
          <a:blip r:embed="rId3"/>
          <a:stretch>
            <a:fillRect/>
          </a:stretch>
        </p:blipFill>
        <p:spPr>
          <a:xfrm>
            <a:off x="8042397" y="3179517"/>
            <a:ext cx="2543175" cy="1800225"/>
          </a:xfrm>
          <a:prstGeom prst="rect">
            <a:avLst/>
          </a:prstGeom>
        </p:spPr>
      </p:pic>
    </p:spTree>
    <p:extLst>
      <p:ext uri="{BB962C8B-B14F-4D97-AF65-F5344CB8AC3E}">
        <p14:creationId xmlns:p14="http://schemas.microsoft.com/office/powerpoint/2010/main" val="370555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Quelques notions importantes</a:t>
            </a:r>
          </a:p>
        </p:txBody>
      </p:sp>
      <p:sp>
        <p:nvSpPr>
          <p:cNvPr id="3" name="Espace réservé du contenu 2"/>
          <p:cNvSpPr>
            <a:spLocks noGrp="1"/>
          </p:cNvSpPr>
          <p:nvPr>
            <p:ph idx="1"/>
          </p:nvPr>
        </p:nvSpPr>
        <p:spPr/>
        <p:txBody>
          <a:bodyPr>
            <a:normAutofit fontScale="92500" lnSpcReduction="20000"/>
          </a:bodyPr>
          <a:lstStyle/>
          <a:p>
            <a:r>
              <a:rPr lang="fr-FR" sz="3200" dirty="0"/>
              <a:t>Valeurs</a:t>
            </a:r>
          </a:p>
          <a:p>
            <a:r>
              <a:rPr lang="fr-FR" sz="3200" dirty="0"/>
              <a:t>Normes</a:t>
            </a:r>
          </a:p>
          <a:p>
            <a:r>
              <a:rPr lang="fr-FR" sz="3200" dirty="0"/>
              <a:t>Principes</a:t>
            </a:r>
          </a:p>
          <a:p>
            <a:r>
              <a:rPr lang="fr-FR" sz="3200" dirty="0"/>
              <a:t>Déontologie</a:t>
            </a:r>
          </a:p>
          <a:p>
            <a:r>
              <a:rPr lang="fr-FR" sz="3200" dirty="0"/>
              <a:t>Compromis</a:t>
            </a:r>
          </a:p>
          <a:p>
            <a:r>
              <a:rPr lang="fr-FR" sz="3200" dirty="0"/>
              <a:t>Consensus</a:t>
            </a:r>
          </a:p>
        </p:txBody>
      </p:sp>
      <p:pic>
        <p:nvPicPr>
          <p:cNvPr id="4" name="Picture 2" descr="Afficher l’image sour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8757" y="1969477"/>
            <a:ext cx="3270490" cy="3989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002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Le consensus</a:t>
            </a:r>
          </a:p>
        </p:txBody>
      </p:sp>
      <p:sp>
        <p:nvSpPr>
          <p:cNvPr id="3" name="Espace réservé du contenu 2"/>
          <p:cNvSpPr>
            <a:spLocks noGrp="1"/>
          </p:cNvSpPr>
          <p:nvPr>
            <p:ph idx="1"/>
          </p:nvPr>
        </p:nvSpPr>
        <p:spPr>
          <a:xfrm>
            <a:off x="1295401" y="2556931"/>
            <a:ext cx="10015024" cy="3604717"/>
          </a:xfrm>
        </p:spPr>
        <p:txBody>
          <a:bodyPr>
            <a:normAutofit fontScale="92500" lnSpcReduction="10000"/>
          </a:bodyPr>
          <a:lstStyle/>
          <a:p>
            <a:r>
              <a:rPr lang="fr-FR" dirty="0"/>
              <a:t>Une décision à élaborer en commun</a:t>
            </a:r>
          </a:p>
          <a:p>
            <a:r>
              <a:rPr lang="fr-FR" dirty="0"/>
              <a:t>Regard différents : plusieurs propositions</a:t>
            </a:r>
          </a:p>
          <a:p>
            <a:r>
              <a:rPr lang="fr-FR" dirty="0"/>
              <a:t>Concertation : expression des différences et débat, confrontation des propositions formulées, argumentées, discutées</a:t>
            </a:r>
          </a:p>
          <a:p>
            <a:r>
              <a:rPr lang="fr-FR" dirty="0"/>
              <a:t>Résultat : diversité et non unanimité</a:t>
            </a:r>
          </a:p>
          <a:p>
            <a:r>
              <a:rPr lang="fr-FR" dirty="0"/>
              <a:t>Accord sur la décision : le bien du patient avant le ressenti personnel de chacun</a:t>
            </a:r>
          </a:p>
          <a:p>
            <a:r>
              <a:rPr lang="fr-FR" dirty="0"/>
              <a:t>Chacun se range à la décision estimée la plus raisonnable et non forcément la sienne</a:t>
            </a:r>
          </a:p>
          <a:p>
            <a:r>
              <a:rPr lang="fr-FR" dirty="0"/>
              <a:t>Une décision commune est prise</a:t>
            </a:r>
          </a:p>
          <a:p>
            <a:endParaRPr lang="fr-FR" dirty="0"/>
          </a:p>
        </p:txBody>
      </p:sp>
      <p:pic>
        <p:nvPicPr>
          <p:cNvPr id="4" name="Image 3"/>
          <p:cNvPicPr>
            <a:picLocks noChangeAspect="1"/>
          </p:cNvPicPr>
          <p:nvPr/>
        </p:nvPicPr>
        <p:blipFill>
          <a:blip r:embed="rId3"/>
          <a:stretch>
            <a:fillRect/>
          </a:stretch>
        </p:blipFill>
        <p:spPr>
          <a:xfrm>
            <a:off x="7702062" y="507421"/>
            <a:ext cx="3962400" cy="2636798"/>
          </a:xfrm>
          <a:prstGeom prst="rect">
            <a:avLst/>
          </a:prstGeom>
        </p:spPr>
      </p:pic>
    </p:spTree>
    <p:extLst>
      <p:ext uri="{BB962C8B-B14F-4D97-AF65-F5344CB8AC3E}">
        <p14:creationId xmlns:p14="http://schemas.microsoft.com/office/powerpoint/2010/main" val="3052409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Le consensus</a:t>
            </a:r>
          </a:p>
        </p:txBody>
      </p:sp>
      <p:sp>
        <p:nvSpPr>
          <p:cNvPr id="3" name="Espace réservé du contenu 2"/>
          <p:cNvSpPr>
            <a:spLocks noGrp="1"/>
          </p:cNvSpPr>
          <p:nvPr>
            <p:ph idx="1"/>
          </p:nvPr>
        </p:nvSpPr>
        <p:spPr>
          <a:xfrm>
            <a:off x="1053184" y="1853248"/>
            <a:ext cx="9843414" cy="4195481"/>
          </a:xfrm>
        </p:spPr>
        <p:txBody>
          <a:bodyPr>
            <a:normAutofit/>
          </a:bodyPr>
          <a:lstStyle/>
          <a:p>
            <a:pPr marL="0" indent="0" algn="ctr">
              <a:buNone/>
            </a:pPr>
            <a:endParaRPr lang="fr-FR" sz="3200" b="1" dirty="0"/>
          </a:p>
          <a:p>
            <a:pPr marL="0" indent="0" algn="ctr">
              <a:buNone/>
            </a:pPr>
            <a:endParaRPr lang="fr-FR" sz="3200" b="1" dirty="0"/>
          </a:p>
          <a:p>
            <a:pPr marL="0" indent="0" algn="ctr">
              <a:buNone/>
            </a:pPr>
            <a:r>
              <a:rPr lang="fr-FR" sz="3200" b="1" dirty="0"/>
              <a:t>Le consensus c’est «  un accord de toutes les opinions et conceptions en présence, au terme d’une interaction communicationnelle ouverte »</a:t>
            </a:r>
          </a:p>
          <a:p>
            <a:pPr marL="0" indent="0" algn="ctr">
              <a:buNone/>
            </a:pPr>
            <a:endParaRPr lang="fr-FR" sz="3200" b="1" dirty="0"/>
          </a:p>
          <a:p>
            <a:pPr algn="ctr"/>
            <a:endParaRPr lang="fr-FR" sz="3200" dirty="0"/>
          </a:p>
        </p:txBody>
      </p:sp>
      <p:pic>
        <p:nvPicPr>
          <p:cNvPr id="2052" name="Picture 4" descr="Résultat d’images pour consens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0841" y="738823"/>
            <a:ext cx="2847975"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075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La démarche éthique</a:t>
            </a:r>
          </a:p>
        </p:txBody>
      </p:sp>
      <p:sp>
        <p:nvSpPr>
          <p:cNvPr id="3" name="Espace réservé du contenu 2"/>
          <p:cNvSpPr>
            <a:spLocks noGrp="1"/>
          </p:cNvSpPr>
          <p:nvPr>
            <p:ph idx="1"/>
          </p:nvPr>
        </p:nvSpPr>
        <p:spPr/>
        <p:txBody>
          <a:bodyPr>
            <a:normAutofit lnSpcReduction="10000"/>
          </a:bodyPr>
          <a:lstStyle/>
          <a:p>
            <a:pPr>
              <a:buFont typeface="Wingdings" panose="05000000000000000000" pitchFamily="2" charset="2"/>
              <a:buChar char="q"/>
            </a:pPr>
            <a:r>
              <a:rPr lang="fr-FR" sz="2800" dirty="0"/>
              <a:t>Décrire les faits</a:t>
            </a:r>
          </a:p>
          <a:p>
            <a:pPr>
              <a:buFont typeface="Wingdings" panose="05000000000000000000" pitchFamily="2" charset="2"/>
              <a:buChar char="q"/>
            </a:pPr>
            <a:r>
              <a:rPr lang="fr-FR" sz="2800" dirty="0"/>
              <a:t>Analyse la situation en se référent aux règles et aux normes</a:t>
            </a:r>
          </a:p>
          <a:p>
            <a:pPr lvl="1"/>
            <a:r>
              <a:rPr lang="fr-FR" sz="2800" dirty="0"/>
              <a:t>Juridiques</a:t>
            </a:r>
          </a:p>
          <a:p>
            <a:pPr lvl="1"/>
            <a:r>
              <a:rPr lang="fr-FR" sz="2800" dirty="0"/>
              <a:t>Cliniques et scientifiques</a:t>
            </a:r>
          </a:p>
          <a:p>
            <a:pPr lvl="1"/>
            <a:r>
              <a:rPr lang="fr-FR" sz="2800" dirty="0"/>
              <a:t>Déontologiques</a:t>
            </a:r>
          </a:p>
          <a:p>
            <a:pPr lvl="1"/>
            <a:r>
              <a:rPr lang="fr-FR" sz="2800" dirty="0"/>
              <a:t>Sociales</a:t>
            </a:r>
          </a:p>
        </p:txBody>
      </p:sp>
      <p:pic>
        <p:nvPicPr>
          <p:cNvPr id="4" name="Image 3"/>
          <p:cNvPicPr>
            <a:picLocks noChangeAspect="1"/>
          </p:cNvPicPr>
          <p:nvPr/>
        </p:nvPicPr>
        <p:blipFill>
          <a:blip r:embed="rId3"/>
          <a:stretch>
            <a:fillRect/>
          </a:stretch>
        </p:blipFill>
        <p:spPr>
          <a:xfrm>
            <a:off x="6488724" y="3684527"/>
            <a:ext cx="4247783" cy="2462274"/>
          </a:xfrm>
          <a:prstGeom prst="rect">
            <a:avLst/>
          </a:prstGeom>
        </p:spPr>
      </p:pic>
    </p:spTree>
    <p:extLst>
      <p:ext uri="{BB962C8B-B14F-4D97-AF65-F5344CB8AC3E}">
        <p14:creationId xmlns:p14="http://schemas.microsoft.com/office/powerpoint/2010/main" val="2460393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La démarche éthique</a:t>
            </a:r>
          </a:p>
        </p:txBody>
      </p:sp>
      <p:sp>
        <p:nvSpPr>
          <p:cNvPr id="3" name="Espace réservé du contenu 2"/>
          <p:cNvSpPr>
            <a:spLocks noGrp="1"/>
          </p:cNvSpPr>
          <p:nvPr>
            <p:ph idx="1"/>
          </p:nvPr>
        </p:nvSpPr>
        <p:spPr/>
        <p:txBody>
          <a:bodyPr>
            <a:normAutofit/>
          </a:bodyPr>
          <a:lstStyle/>
          <a:p>
            <a:pPr>
              <a:buFont typeface="Wingdings" panose="05000000000000000000" pitchFamily="2" charset="2"/>
              <a:buChar char="q"/>
            </a:pPr>
            <a:r>
              <a:rPr lang="fr-FR" sz="2800" dirty="0"/>
              <a:t>Clarifier les valeurs et les positions de chacun</a:t>
            </a:r>
          </a:p>
          <a:p>
            <a:pPr>
              <a:buFont typeface="Wingdings" panose="05000000000000000000" pitchFamily="2" charset="2"/>
              <a:buChar char="q"/>
            </a:pPr>
            <a:r>
              <a:rPr lang="fr-FR" sz="2800" dirty="0"/>
              <a:t>Discussion, Argumentation</a:t>
            </a:r>
          </a:p>
          <a:p>
            <a:pPr marL="0" indent="0">
              <a:buNone/>
            </a:pPr>
            <a:r>
              <a:rPr lang="fr-FR" sz="2800" dirty="0"/>
              <a:t>	Bénéfices-Risques pour les acteurs concernés</a:t>
            </a:r>
          </a:p>
          <a:p>
            <a:pPr>
              <a:buFont typeface="Wingdings" panose="05000000000000000000" pitchFamily="2" charset="2"/>
              <a:buChar char="q"/>
            </a:pPr>
            <a:r>
              <a:rPr lang="fr-FR" sz="2800" dirty="0"/>
              <a:t>Construction d’un consensus en collégialité</a:t>
            </a:r>
          </a:p>
          <a:p>
            <a:pPr>
              <a:buFont typeface="Wingdings" panose="05000000000000000000" pitchFamily="2" charset="2"/>
              <a:buChar char="q"/>
            </a:pPr>
            <a:r>
              <a:rPr lang="fr-FR" sz="2800" dirty="0"/>
              <a:t>Mise en œuvre et évaluation</a:t>
            </a:r>
          </a:p>
        </p:txBody>
      </p:sp>
      <p:pic>
        <p:nvPicPr>
          <p:cNvPr id="4" name="Picture 2" descr="Afficher l’image sour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63111" y="2285999"/>
            <a:ext cx="3893363" cy="3893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796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3"/>
          <a:stretch>
            <a:fillRect/>
          </a:stretch>
        </p:blipFill>
        <p:spPr>
          <a:xfrm>
            <a:off x="963084" y="-34821"/>
            <a:ext cx="10265831" cy="6927989"/>
          </a:xfrm>
          <a:prstGeom prst="rect">
            <a:avLst/>
          </a:prstGeom>
        </p:spPr>
      </p:pic>
    </p:spTree>
    <p:extLst>
      <p:ext uri="{BB962C8B-B14F-4D97-AF65-F5344CB8AC3E}">
        <p14:creationId xmlns:p14="http://schemas.microsoft.com/office/powerpoint/2010/main" val="1780928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7113" y="647114"/>
            <a:ext cx="10663311" cy="1638885"/>
          </a:xfrm>
        </p:spPr>
        <p:txBody>
          <a:bodyPr>
            <a:normAutofit/>
          </a:bodyPr>
          <a:lstStyle/>
          <a:p>
            <a:r>
              <a:rPr lang="fr-FR" sz="2800" dirty="0"/>
              <a:t>Respect des ressentis et des rôles de chaque acteur…</a:t>
            </a:r>
            <a:br>
              <a:rPr lang="fr-FR" sz="2800" dirty="0"/>
            </a:br>
            <a:r>
              <a:rPr lang="fr-FR" sz="2800" dirty="0"/>
              <a:t>La parole de chaque participant a de la valeur, elle n'est pas déterminée par le statut ou la profession..</a:t>
            </a:r>
          </a:p>
        </p:txBody>
      </p:sp>
      <p:pic>
        <p:nvPicPr>
          <p:cNvPr id="4" name="Espace réservé du contenu 3"/>
          <p:cNvPicPr>
            <a:picLocks noGrp="1" noChangeAspect="1"/>
          </p:cNvPicPr>
          <p:nvPr>
            <p:ph idx="1"/>
          </p:nvPr>
        </p:nvPicPr>
        <p:blipFill>
          <a:blip r:embed="rId3"/>
          <a:stretch>
            <a:fillRect/>
          </a:stretch>
        </p:blipFill>
        <p:spPr>
          <a:xfrm>
            <a:off x="3812345" y="2195304"/>
            <a:ext cx="4164037" cy="4067163"/>
          </a:xfrm>
          <a:prstGeom prst="rect">
            <a:avLst/>
          </a:prstGeom>
        </p:spPr>
      </p:pic>
    </p:spTree>
    <p:extLst>
      <p:ext uri="{BB962C8B-B14F-4D97-AF65-F5344CB8AC3E}">
        <p14:creationId xmlns:p14="http://schemas.microsoft.com/office/powerpoint/2010/main" val="3796535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Modèle de St-Arnaud</a:t>
            </a:r>
          </a:p>
        </p:txBody>
      </p:sp>
      <p:sp>
        <p:nvSpPr>
          <p:cNvPr id="3" name="Espace réservé du contenu 2"/>
          <p:cNvSpPr>
            <a:spLocks noGrp="1"/>
          </p:cNvSpPr>
          <p:nvPr>
            <p:ph idx="1"/>
          </p:nvPr>
        </p:nvSpPr>
        <p:spPr/>
        <p:txBody>
          <a:bodyPr/>
          <a:lstStyle/>
          <a:p>
            <a:r>
              <a:rPr lang="fr-FR" dirty="0"/>
              <a:t>Rapporter par écrit la description d’une situation posant un problème éthique</a:t>
            </a:r>
          </a:p>
        </p:txBody>
      </p:sp>
      <p:pic>
        <p:nvPicPr>
          <p:cNvPr id="2052" name="Picture 4" descr="Afficher l’image sour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260" y="2986259"/>
            <a:ext cx="4740813" cy="3160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133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Bibliographie</a:t>
            </a:r>
          </a:p>
        </p:txBody>
      </p:sp>
      <p:sp>
        <p:nvSpPr>
          <p:cNvPr id="3" name="Espace réservé du contenu 2"/>
          <p:cNvSpPr>
            <a:spLocks noGrp="1"/>
          </p:cNvSpPr>
          <p:nvPr>
            <p:ph idx="1"/>
          </p:nvPr>
        </p:nvSpPr>
        <p:spPr/>
        <p:txBody>
          <a:bodyPr/>
          <a:lstStyle/>
          <a:p>
            <a:r>
              <a:rPr lang="fr-FR" dirty="0">
                <a:solidFill>
                  <a:schemeClr val="tx1"/>
                </a:solidFill>
                <a:hlinkClick r:id="rId2"/>
              </a:rPr>
              <a:t>https://www.espacesoignant.com/soignant/legislation-ethique-deontologie/principes-et-dilemmes-ethiques</a:t>
            </a:r>
            <a:r>
              <a:rPr lang="fr-FR" dirty="0">
                <a:solidFill>
                  <a:schemeClr val="tx1"/>
                </a:solidFill>
              </a:rPr>
              <a:t> </a:t>
            </a:r>
          </a:p>
          <a:p>
            <a:r>
              <a:rPr lang="fr-FR" dirty="0">
                <a:solidFill>
                  <a:schemeClr val="tx1"/>
                </a:solidFill>
                <a:hlinkClick r:id="rId3"/>
              </a:rPr>
              <a:t>Jocelyne St-Arnaud publie un guide sur l’éthique en santé | </a:t>
            </a:r>
            <a:r>
              <a:rPr lang="fr-FR" dirty="0" err="1">
                <a:solidFill>
                  <a:schemeClr val="tx1"/>
                </a:solidFill>
                <a:hlinkClick r:id="rId3"/>
              </a:rPr>
              <a:t>UdeMNouvelles</a:t>
            </a:r>
            <a:r>
              <a:rPr lang="fr-FR" dirty="0">
                <a:solidFill>
                  <a:schemeClr val="tx1"/>
                </a:solidFill>
                <a:hlinkClick r:id="rId3"/>
              </a:rPr>
              <a:t> (umontreal.ca)</a:t>
            </a:r>
            <a:endParaRPr lang="fr-FR" dirty="0">
              <a:solidFill>
                <a:schemeClr val="tx1"/>
              </a:solidFill>
            </a:endParaRPr>
          </a:p>
        </p:txBody>
      </p:sp>
    </p:spTree>
    <p:extLst>
      <p:ext uri="{BB962C8B-B14F-4D97-AF65-F5344CB8AC3E}">
        <p14:creationId xmlns:p14="http://schemas.microsoft.com/office/powerpoint/2010/main" val="3986947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Ethique et soignants</a:t>
            </a:r>
          </a:p>
        </p:txBody>
      </p:sp>
      <p:sp>
        <p:nvSpPr>
          <p:cNvPr id="3" name="Espace réservé du contenu 2"/>
          <p:cNvSpPr>
            <a:spLocks noGrp="1"/>
          </p:cNvSpPr>
          <p:nvPr>
            <p:ph idx="1"/>
          </p:nvPr>
        </p:nvSpPr>
        <p:spPr/>
        <p:txBody>
          <a:bodyPr>
            <a:normAutofit/>
          </a:bodyPr>
          <a:lstStyle/>
          <a:p>
            <a:r>
              <a:rPr lang="fr-FR" sz="2800" b="1" dirty="0"/>
              <a:t>La vérité  n’est jamais donnée d’emblée</a:t>
            </a:r>
          </a:p>
          <a:p>
            <a:r>
              <a:rPr lang="fr-FR" sz="2800" b="1" dirty="0"/>
              <a:t>Le doute est incessant</a:t>
            </a:r>
          </a:p>
        </p:txBody>
      </p:sp>
    </p:spTree>
    <p:extLst>
      <p:ext uri="{BB962C8B-B14F-4D97-AF65-F5344CB8AC3E}">
        <p14:creationId xmlns:p14="http://schemas.microsoft.com/office/powerpoint/2010/main" val="1092294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La démarche éthique</a:t>
            </a:r>
          </a:p>
        </p:txBody>
      </p:sp>
      <p:sp>
        <p:nvSpPr>
          <p:cNvPr id="3" name="Espace réservé du contenu 2"/>
          <p:cNvSpPr>
            <a:spLocks noGrp="1"/>
          </p:cNvSpPr>
          <p:nvPr>
            <p:ph idx="1"/>
          </p:nvPr>
        </p:nvSpPr>
        <p:spPr/>
        <p:txBody>
          <a:bodyPr>
            <a:normAutofit lnSpcReduction="10000"/>
          </a:bodyPr>
          <a:lstStyle/>
          <a:p>
            <a:r>
              <a:rPr lang="fr-FR" sz="2800" dirty="0"/>
              <a:t>Un processus décisionnel</a:t>
            </a:r>
          </a:p>
          <a:p>
            <a:r>
              <a:rPr lang="fr-FR" sz="2800" dirty="0"/>
              <a:t>Un processus de raisonnement éthique</a:t>
            </a:r>
          </a:p>
          <a:p>
            <a:endParaRPr lang="fr-FR" sz="2800" dirty="0"/>
          </a:p>
          <a:p>
            <a:endParaRPr lang="fr-FR" sz="2800" dirty="0"/>
          </a:p>
          <a:p>
            <a:endParaRPr lang="fr-FR" sz="2800" dirty="0"/>
          </a:p>
          <a:p>
            <a:pPr marL="0" indent="0">
              <a:buNone/>
            </a:pPr>
            <a:r>
              <a:rPr lang="fr-FR" sz="2800" dirty="0"/>
              <a:t>Pour une situation qui présente un problème éthique</a:t>
            </a:r>
          </a:p>
        </p:txBody>
      </p:sp>
    </p:spTree>
    <p:extLst>
      <p:ext uri="{BB962C8B-B14F-4D97-AF65-F5344CB8AC3E}">
        <p14:creationId xmlns:p14="http://schemas.microsoft.com/office/powerpoint/2010/main" val="124712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Rappels S1</a:t>
            </a:r>
          </a:p>
        </p:txBody>
      </p:sp>
      <p:sp>
        <p:nvSpPr>
          <p:cNvPr id="3" name="Espace réservé du contenu 2"/>
          <p:cNvSpPr>
            <a:spLocks noGrp="1"/>
          </p:cNvSpPr>
          <p:nvPr>
            <p:ph idx="1"/>
          </p:nvPr>
        </p:nvSpPr>
        <p:spPr/>
        <p:txBody>
          <a:bodyPr/>
          <a:lstStyle/>
          <a:p>
            <a:r>
              <a:rPr lang="fr-FR" dirty="0"/>
              <a:t>Ethique : est une réflexion argumentée en vue du bien agir. comment dois-je mener ma vie ? Ce qui est bon et mauvais</a:t>
            </a:r>
          </a:p>
          <a:p>
            <a:r>
              <a:rPr lang="fr-FR" dirty="0"/>
              <a:t>Morale : Ensemble de valeurs et de principes qui permettent de différencier :  le Bien et le mal – l’acceptable et l’inacceptable</a:t>
            </a:r>
          </a:p>
          <a:p>
            <a:r>
              <a:rPr lang="fr-FR" dirty="0"/>
              <a:t>Déontologie : discours sur les normes; Renvoie aux obligations que des personnes sont tenues de respecter dans leur travail</a:t>
            </a:r>
          </a:p>
          <a:p>
            <a:r>
              <a:rPr lang="fr-FR" dirty="0"/>
              <a:t>Droit : légal et illégal : lois</a:t>
            </a:r>
          </a:p>
        </p:txBody>
      </p:sp>
    </p:spTree>
    <p:extLst>
      <p:ext uri="{BB962C8B-B14F-4D97-AF65-F5344CB8AC3E}">
        <p14:creationId xmlns:p14="http://schemas.microsoft.com/office/powerpoint/2010/main" val="218340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1523999" y="0"/>
            <a:ext cx="9144000" cy="6858000"/>
          </a:xfrm>
          <a:prstGeom prst="rect">
            <a:avLst/>
          </a:prstGeom>
        </p:spPr>
      </p:pic>
    </p:spTree>
    <p:extLst>
      <p:ext uri="{BB962C8B-B14F-4D97-AF65-F5344CB8AC3E}">
        <p14:creationId xmlns:p14="http://schemas.microsoft.com/office/powerpoint/2010/main" val="1313619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5940" y="674572"/>
            <a:ext cx="9601196" cy="1303867"/>
          </a:xfrm>
        </p:spPr>
        <p:txBody>
          <a:bodyPr/>
          <a:lstStyle/>
          <a:p>
            <a:pPr algn="ctr"/>
            <a:r>
              <a:rPr lang="fr-FR" dirty="0"/>
              <a:t>Le problème éthique</a:t>
            </a:r>
          </a:p>
        </p:txBody>
      </p:sp>
      <p:sp>
        <p:nvSpPr>
          <p:cNvPr id="3" name="Espace réservé du contenu 2"/>
          <p:cNvSpPr>
            <a:spLocks noGrp="1"/>
          </p:cNvSpPr>
          <p:nvPr>
            <p:ph idx="1"/>
          </p:nvPr>
        </p:nvSpPr>
        <p:spPr/>
        <p:txBody>
          <a:bodyPr/>
          <a:lstStyle/>
          <a:p>
            <a:r>
              <a:rPr lang="fr-FR" dirty="0"/>
              <a:t>Une situation présente un problème éthique quand elle questionne le professionnel car le sens du soin (recherche du bien être) est menacé</a:t>
            </a:r>
          </a:p>
          <a:p>
            <a:endParaRPr lang="fr-FR" dirty="0"/>
          </a:p>
          <a:p>
            <a:r>
              <a:rPr lang="fr-FR" i="1" dirty="0"/>
              <a:t>Que dois-je faire pour bien faire ? Pose la question sur la meilleure façon d’agir</a:t>
            </a:r>
          </a:p>
          <a:p>
            <a:endParaRPr lang="fr-FR" dirty="0"/>
          </a:p>
          <a:p>
            <a:r>
              <a:rPr lang="fr-FR" dirty="0"/>
              <a:t>Si le soignant repère un problème éthique, il y a alors </a:t>
            </a:r>
            <a:r>
              <a:rPr lang="fr-FR" b="1" dirty="0"/>
              <a:t>un dilemme éthique dans la situation de soin</a:t>
            </a:r>
          </a:p>
        </p:txBody>
      </p:sp>
      <p:pic>
        <p:nvPicPr>
          <p:cNvPr id="4" name="Image 3"/>
          <p:cNvPicPr>
            <a:picLocks noChangeAspect="1"/>
          </p:cNvPicPr>
          <p:nvPr/>
        </p:nvPicPr>
        <p:blipFill>
          <a:blip r:embed="rId3"/>
          <a:stretch>
            <a:fillRect/>
          </a:stretch>
        </p:blipFill>
        <p:spPr>
          <a:xfrm>
            <a:off x="7554677" y="960672"/>
            <a:ext cx="3807001" cy="1310160"/>
          </a:xfrm>
          <a:prstGeom prst="rect">
            <a:avLst/>
          </a:prstGeom>
        </p:spPr>
      </p:pic>
    </p:spTree>
    <p:extLst>
      <p:ext uri="{BB962C8B-B14F-4D97-AF65-F5344CB8AC3E}">
        <p14:creationId xmlns:p14="http://schemas.microsoft.com/office/powerpoint/2010/main" val="3612762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a:t>Qu’est ce qui relève d’un questionnement éthique ?</a:t>
            </a:r>
          </a:p>
        </p:txBody>
      </p:sp>
      <p:sp>
        <p:nvSpPr>
          <p:cNvPr id="3" name="Espace réservé du contenu 2"/>
          <p:cNvSpPr>
            <a:spLocks noGrp="1"/>
          </p:cNvSpPr>
          <p:nvPr>
            <p:ph idx="1"/>
          </p:nvPr>
        </p:nvSpPr>
        <p:spPr>
          <a:xfrm>
            <a:off x="1295402" y="2560319"/>
            <a:ext cx="9601196" cy="3699803"/>
          </a:xfrm>
        </p:spPr>
        <p:txBody>
          <a:bodyPr>
            <a:normAutofit fontScale="92500" lnSpcReduction="20000"/>
          </a:bodyPr>
          <a:lstStyle/>
          <a:p>
            <a:r>
              <a:rPr lang="fr-FR" dirty="0"/>
              <a:t>La singularité d’une situation : « trouver les voies du moindre mal pour ce cas précis  »</a:t>
            </a:r>
          </a:p>
          <a:p>
            <a:pPr marL="0" indent="0">
              <a:buNone/>
            </a:pPr>
            <a:endParaRPr lang="fr-FR" dirty="0"/>
          </a:p>
          <a:p>
            <a:r>
              <a:rPr lang="fr-FR" dirty="0"/>
              <a:t>L’absence de normes, de procédures, de protocoles pour répondre à la question</a:t>
            </a:r>
          </a:p>
          <a:p>
            <a:pPr marL="0" indent="0">
              <a:buNone/>
            </a:pPr>
            <a:endParaRPr lang="fr-FR" dirty="0"/>
          </a:p>
          <a:p>
            <a:r>
              <a:rPr lang="fr-FR" dirty="0"/>
              <a:t>Le dilemme éthique et le conflit de valeurs</a:t>
            </a:r>
          </a:p>
          <a:p>
            <a:endParaRPr lang="fr-FR" dirty="0"/>
          </a:p>
          <a:p>
            <a:r>
              <a:rPr lang="fr-FR" dirty="0"/>
              <a:t>Des réactions émotionnelles chez les professionnels, </a:t>
            </a:r>
          </a:p>
          <a:p>
            <a:r>
              <a:rPr lang="fr-FR" dirty="0"/>
              <a:t>le patient, l’entourage</a:t>
            </a:r>
          </a:p>
        </p:txBody>
      </p:sp>
      <p:pic>
        <p:nvPicPr>
          <p:cNvPr id="4" name="Image 3"/>
          <p:cNvPicPr>
            <a:picLocks noChangeAspect="1"/>
          </p:cNvPicPr>
          <p:nvPr/>
        </p:nvPicPr>
        <p:blipFill>
          <a:blip r:embed="rId3"/>
          <a:stretch>
            <a:fillRect/>
          </a:stretch>
        </p:blipFill>
        <p:spPr>
          <a:xfrm>
            <a:off x="7709095" y="4111047"/>
            <a:ext cx="3825607" cy="2018039"/>
          </a:xfrm>
          <a:prstGeom prst="rect">
            <a:avLst/>
          </a:prstGeom>
        </p:spPr>
      </p:pic>
    </p:spTree>
    <p:extLst>
      <p:ext uri="{BB962C8B-B14F-4D97-AF65-F5344CB8AC3E}">
        <p14:creationId xmlns:p14="http://schemas.microsoft.com/office/powerpoint/2010/main" val="1578696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5130" y="338418"/>
            <a:ext cx="9404723" cy="1033182"/>
          </a:xfrm>
        </p:spPr>
        <p:txBody>
          <a:bodyPr/>
          <a:lstStyle/>
          <a:p>
            <a:pPr algn="ctr"/>
            <a:r>
              <a:rPr lang="fr-FR" dirty="0"/>
              <a:t>Un dilemme éthique</a:t>
            </a:r>
          </a:p>
        </p:txBody>
      </p:sp>
      <p:sp>
        <p:nvSpPr>
          <p:cNvPr id="3" name="Espace réservé du contenu 2"/>
          <p:cNvSpPr>
            <a:spLocks noGrp="1"/>
          </p:cNvSpPr>
          <p:nvPr>
            <p:ph idx="1"/>
          </p:nvPr>
        </p:nvSpPr>
        <p:spPr>
          <a:xfrm>
            <a:off x="1103312" y="1195754"/>
            <a:ext cx="10375925" cy="5052645"/>
          </a:xfrm>
        </p:spPr>
        <p:txBody>
          <a:bodyPr>
            <a:normAutofit lnSpcReduction="10000"/>
          </a:bodyPr>
          <a:lstStyle/>
          <a:p>
            <a:pPr marL="0" indent="0">
              <a:buNone/>
            </a:pPr>
            <a:r>
              <a:rPr lang="fr-FR" sz="2400" dirty="0"/>
              <a:t>C’est le cas d’une situation de soin qui présente plusieurs options de soins et nécessite un choix. Conflit entre au moins 2 principes éthiques qui ne pourront pas être respectés peu importe l’action entreprise.</a:t>
            </a:r>
          </a:p>
          <a:p>
            <a:endParaRPr lang="fr-FR" sz="2400" dirty="0"/>
          </a:p>
          <a:p>
            <a:pPr marL="457200" indent="-457200">
              <a:buFont typeface="+mj-lt"/>
              <a:buAutoNum type="arabicPeriod"/>
            </a:pPr>
            <a:r>
              <a:rPr lang="fr-FR" sz="2400" dirty="0"/>
              <a:t>La même option est juste et non à la fois : </a:t>
            </a:r>
            <a:r>
              <a:rPr lang="fr-FR" sz="2400" i="1" dirty="0"/>
              <a:t>« si je la force à manger, je ne respecte pas son choix »</a:t>
            </a:r>
          </a:p>
          <a:p>
            <a:pPr marL="457200" indent="-457200">
              <a:buFont typeface="+mj-lt"/>
              <a:buAutoNum type="arabicPeriod"/>
            </a:pPr>
            <a:r>
              <a:rPr lang="fr-FR" sz="2400" dirty="0"/>
              <a:t>Plusieurs options sont possibles mais elles s’excluent :</a:t>
            </a:r>
          </a:p>
          <a:p>
            <a:pPr lvl="2">
              <a:buFont typeface="Wingdings" panose="05000000000000000000" pitchFamily="2" charset="2"/>
              <a:buChar char="Ø"/>
            </a:pPr>
            <a:r>
              <a:rPr lang="fr-FR" sz="2400" i="1" dirty="0"/>
              <a:t> « si je le laisse dormir il sera assez reposé et pourrait avoir plus de facilité pour respirer demain »</a:t>
            </a:r>
          </a:p>
          <a:p>
            <a:pPr lvl="2">
              <a:buFont typeface="Wingdings" panose="05000000000000000000" pitchFamily="2" charset="2"/>
              <a:buChar char="Ø"/>
            </a:pPr>
            <a:r>
              <a:rPr lang="fr-FR" sz="2400" i="1" dirty="0"/>
              <a:t>« Si je l’aspire durant la nuit, je le réveille, il aura une mauvais qualité de sommeil mais sera moins encombré  »</a:t>
            </a:r>
          </a:p>
          <a:p>
            <a:pPr marL="1828800" lvl="4" indent="0">
              <a:buNone/>
            </a:pPr>
            <a:r>
              <a:rPr lang="fr-FR" sz="2800" b="1" i="1" dirty="0"/>
              <a:t>         </a:t>
            </a:r>
            <a:r>
              <a:rPr lang="fr-FR" sz="2800" b="1" dirty="0"/>
              <a:t>Il traduit un conflit de valeurs</a:t>
            </a:r>
          </a:p>
        </p:txBody>
      </p:sp>
    </p:spTree>
    <p:extLst>
      <p:ext uri="{BB962C8B-B14F-4D97-AF65-F5344CB8AC3E}">
        <p14:creationId xmlns:p14="http://schemas.microsoft.com/office/powerpoint/2010/main" val="249671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Conflit de valeurs</a:t>
            </a:r>
          </a:p>
        </p:txBody>
      </p:sp>
      <p:sp>
        <p:nvSpPr>
          <p:cNvPr id="3" name="Espace réservé du contenu 2"/>
          <p:cNvSpPr>
            <a:spLocks noGrp="1"/>
          </p:cNvSpPr>
          <p:nvPr>
            <p:ph idx="1"/>
          </p:nvPr>
        </p:nvSpPr>
        <p:spPr>
          <a:xfrm>
            <a:off x="998806" y="2556931"/>
            <a:ext cx="10410091" cy="3604717"/>
          </a:xfrm>
        </p:spPr>
        <p:txBody>
          <a:bodyPr>
            <a:normAutofit fontScale="77500" lnSpcReduction="20000"/>
          </a:bodyPr>
          <a:lstStyle/>
          <a:p>
            <a:pPr>
              <a:buFont typeface="Wingdings" panose="05000000000000000000" pitchFamily="2" charset="2"/>
              <a:buChar char="Ø"/>
            </a:pPr>
            <a:r>
              <a:rPr lang="fr-FR" sz="2800" dirty="0"/>
              <a:t>Les valeurs professionnelles :</a:t>
            </a:r>
          </a:p>
          <a:p>
            <a:pPr>
              <a:buFont typeface="Wingdings" panose="05000000000000000000" pitchFamily="2" charset="2"/>
              <a:buChar char="q"/>
            </a:pPr>
            <a:r>
              <a:rPr lang="fr-FR" sz="2800" dirty="0"/>
              <a:t>Autonomie</a:t>
            </a:r>
          </a:p>
          <a:p>
            <a:pPr>
              <a:buFont typeface="Wingdings" panose="05000000000000000000" pitchFamily="2" charset="2"/>
              <a:buChar char="q"/>
            </a:pPr>
            <a:r>
              <a:rPr lang="fr-FR" sz="2800" dirty="0"/>
              <a:t>Justice</a:t>
            </a:r>
          </a:p>
          <a:p>
            <a:pPr>
              <a:buFont typeface="Wingdings" panose="05000000000000000000" pitchFamily="2" charset="2"/>
              <a:buChar char="q"/>
            </a:pPr>
            <a:r>
              <a:rPr lang="fr-FR" sz="2800" dirty="0"/>
              <a:t>Bienfaisance</a:t>
            </a:r>
          </a:p>
          <a:p>
            <a:pPr>
              <a:buFont typeface="Wingdings" panose="05000000000000000000" pitchFamily="2" charset="2"/>
              <a:buChar char="q"/>
            </a:pPr>
            <a:r>
              <a:rPr lang="fr-FR" sz="2800" dirty="0"/>
              <a:t>Non malfaisance</a:t>
            </a:r>
          </a:p>
          <a:p>
            <a:pPr marL="0" indent="0">
              <a:buNone/>
            </a:pPr>
            <a:r>
              <a:rPr lang="fr-FR" sz="2800" dirty="0"/>
              <a:t>Une pratique soignante consisterait à respecter ses 4 grands principes</a:t>
            </a:r>
          </a:p>
          <a:p>
            <a:pPr>
              <a:buFont typeface="Wingdings" panose="05000000000000000000" pitchFamily="2" charset="2"/>
              <a:buChar char="q"/>
            </a:pPr>
            <a:endParaRPr lang="fr-FR" sz="2800" dirty="0"/>
          </a:p>
          <a:p>
            <a:pPr>
              <a:buFont typeface="Wingdings" panose="05000000000000000000" pitchFamily="2" charset="2"/>
              <a:buChar char="Ø"/>
            </a:pPr>
            <a:r>
              <a:rPr lang="fr-FR" sz="2800" dirty="0"/>
              <a:t>Le conflit traduit l’opposition de 2 valeurs : exemple du repas: Autonomie et bienfaisance</a:t>
            </a:r>
          </a:p>
          <a:p>
            <a:pPr>
              <a:buFont typeface="Wingdings" panose="05000000000000000000" pitchFamily="2" charset="2"/>
              <a:buChar char="q"/>
            </a:pPr>
            <a:endParaRPr lang="fr-FR" dirty="0"/>
          </a:p>
          <a:p>
            <a:pPr>
              <a:buFont typeface="Wingdings" panose="05000000000000000000" pitchFamily="2" charset="2"/>
              <a:buChar char="Ø"/>
            </a:pPr>
            <a:endParaRPr lang="fr-FR" dirty="0"/>
          </a:p>
        </p:txBody>
      </p:sp>
      <p:pic>
        <p:nvPicPr>
          <p:cNvPr id="4" name="Image 3"/>
          <p:cNvPicPr>
            <a:picLocks noChangeAspect="1"/>
          </p:cNvPicPr>
          <p:nvPr/>
        </p:nvPicPr>
        <p:blipFill>
          <a:blip r:embed="rId3"/>
          <a:stretch>
            <a:fillRect/>
          </a:stretch>
        </p:blipFill>
        <p:spPr>
          <a:xfrm>
            <a:off x="7385538" y="2171058"/>
            <a:ext cx="3886200" cy="2422033"/>
          </a:xfrm>
          <a:prstGeom prst="rect">
            <a:avLst/>
          </a:prstGeom>
        </p:spPr>
      </p:pic>
    </p:spTree>
    <p:extLst>
      <p:ext uri="{BB962C8B-B14F-4D97-AF65-F5344CB8AC3E}">
        <p14:creationId xmlns:p14="http://schemas.microsoft.com/office/powerpoint/2010/main" val="72769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qu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qu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832</TotalTime>
  <Words>1501</Words>
  <Application>Microsoft Office PowerPoint</Application>
  <PresentationFormat>Grand écran</PresentationFormat>
  <Paragraphs>149</Paragraphs>
  <Slides>19</Slides>
  <Notes>16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19</vt:i4>
      </vt:variant>
    </vt:vector>
  </HeadingPairs>
  <TitlesOfParts>
    <vt:vector size="24" baseType="lpstr">
      <vt:lpstr>Arial</vt:lpstr>
      <vt:lpstr>Calibri</vt:lpstr>
      <vt:lpstr>Garamond</vt:lpstr>
      <vt:lpstr>Wingdings</vt:lpstr>
      <vt:lpstr>Organique</vt:lpstr>
      <vt:lpstr>La démarche éthique</vt:lpstr>
      <vt:lpstr>Ethique et soignants</vt:lpstr>
      <vt:lpstr>La démarche éthique</vt:lpstr>
      <vt:lpstr>Rappels S1</vt:lpstr>
      <vt:lpstr>Présentation PowerPoint</vt:lpstr>
      <vt:lpstr>Le problème éthique</vt:lpstr>
      <vt:lpstr>Qu’est ce qui relève d’un questionnement éthique ?</vt:lpstr>
      <vt:lpstr>Un dilemme éthique</vt:lpstr>
      <vt:lpstr>Conflit de valeurs</vt:lpstr>
      <vt:lpstr>Comment aborder un dilemme éthique</vt:lpstr>
      <vt:lpstr>Quelques notions importantes</vt:lpstr>
      <vt:lpstr>Le consensus</vt:lpstr>
      <vt:lpstr>Le consensus</vt:lpstr>
      <vt:lpstr>La démarche éthique</vt:lpstr>
      <vt:lpstr>La démarche éthique</vt:lpstr>
      <vt:lpstr>Présentation PowerPoint</vt:lpstr>
      <vt:lpstr>Respect des ressentis et des rôles de chaque acteur… La parole de chaque participant a de la valeur, elle n'est pas déterminée par le statut ou la profession..</vt:lpstr>
      <vt:lpstr>Modèle de St-Arnaud</vt:lpstr>
      <vt:lpstr>Bibliographie</vt:lpstr>
    </vt:vector>
  </TitlesOfParts>
  <Company>EPSAN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démarche éthique</dc:title>
  <dc:creator>Bardeller Danielle</dc:creator>
  <cp:lastModifiedBy>RAMM Adeline</cp:lastModifiedBy>
  <cp:revision>63</cp:revision>
  <cp:lastPrinted>2018-10-11T07:23:24Z</cp:lastPrinted>
  <dcterms:created xsi:type="dcterms:W3CDTF">2017-10-23T13:38:21Z</dcterms:created>
  <dcterms:modified xsi:type="dcterms:W3CDTF">2024-02-12T11:57:05Z</dcterms:modified>
</cp:coreProperties>
</file>