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5" r:id="rId17"/>
    <p:sldId id="272" r:id="rId18"/>
    <p:sldId id="273" r:id="rId19"/>
    <p:sldId id="274"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2/19/2024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2/19/2024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FE7A93-A6B4-4B26-B805-6A5A8008078C}"/>
              </a:ext>
            </a:extLst>
          </p:cNvPr>
          <p:cNvSpPr>
            <a:spLocks noGrp="1"/>
          </p:cNvSpPr>
          <p:nvPr>
            <p:ph type="ctrTitle"/>
          </p:nvPr>
        </p:nvSpPr>
        <p:spPr/>
        <p:txBody>
          <a:bodyPr/>
          <a:lstStyle/>
          <a:p>
            <a:r>
              <a:rPr lang="fr-FR" dirty="0"/>
              <a:t>Les principes fondamentaux  du droit</a:t>
            </a:r>
          </a:p>
        </p:txBody>
      </p:sp>
      <p:sp>
        <p:nvSpPr>
          <p:cNvPr id="3" name="Sous-titre 2">
            <a:extLst>
              <a:ext uri="{FF2B5EF4-FFF2-40B4-BE49-F238E27FC236}">
                <a16:creationId xmlns:a16="http://schemas.microsoft.com/office/drawing/2014/main" id="{FBE69412-3F2A-410E-B814-62CF1225C0DB}"/>
              </a:ext>
            </a:extLst>
          </p:cNvPr>
          <p:cNvSpPr>
            <a:spLocks noGrp="1"/>
          </p:cNvSpPr>
          <p:nvPr>
            <p:ph type="subTitle" idx="1"/>
          </p:nvPr>
        </p:nvSpPr>
        <p:spPr/>
        <p:txBody>
          <a:bodyPr>
            <a:normAutofit lnSpcReduction="10000"/>
          </a:bodyPr>
          <a:lstStyle/>
          <a:p>
            <a:r>
              <a:rPr lang="fr-FR" dirty="0"/>
              <a:t>Manuela End UE 1.3S4</a:t>
            </a:r>
          </a:p>
          <a:p>
            <a:r>
              <a:rPr lang="fr-FR" dirty="0"/>
              <a:t>20/02/2024</a:t>
            </a:r>
          </a:p>
          <a:p>
            <a:r>
              <a:rPr lang="fr-FR"/>
              <a:t>Promotion 2022- 2025</a:t>
            </a:r>
            <a:endParaRPr lang="fr-FR" dirty="0"/>
          </a:p>
        </p:txBody>
      </p:sp>
    </p:spTree>
    <p:extLst>
      <p:ext uri="{BB962C8B-B14F-4D97-AF65-F5344CB8AC3E}">
        <p14:creationId xmlns:p14="http://schemas.microsoft.com/office/powerpoint/2010/main" val="686773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18D2E7-B60A-48BE-A2BC-100473A98117}"/>
              </a:ext>
            </a:extLst>
          </p:cNvPr>
          <p:cNvSpPr>
            <a:spLocks noGrp="1"/>
          </p:cNvSpPr>
          <p:nvPr>
            <p:ph type="title"/>
          </p:nvPr>
        </p:nvSpPr>
        <p:spPr/>
        <p:txBody>
          <a:bodyPr>
            <a:normAutofit fontScale="90000"/>
          </a:bodyPr>
          <a:lstStyle/>
          <a:p>
            <a:r>
              <a:rPr lang="fr-FR" dirty="0"/>
              <a:t>Les juridictions françaises</a:t>
            </a:r>
            <a:br>
              <a:rPr lang="fr-FR" dirty="0"/>
            </a:br>
            <a:r>
              <a:rPr lang="fr-FR" dirty="0"/>
              <a:t>Les différents tribunaux</a:t>
            </a:r>
          </a:p>
        </p:txBody>
      </p:sp>
      <p:sp>
        <p:nvSpPr>
          <p:cNvPr id="3" name="Espace réservé du contenu 2">
            <a:extLst>
              <a:ext uri="{FF2B5EF4-FFF2-40B4-BE49-F238E27FC236}">
                <a16:creationId xmlns:a16="http://schemas.microsoft.com/office/drawing/2014/main" id="{D98F4285-0C8E-4293-9CE3-D7486BF655C2}"/>
              </a:ext>
            </a:extLst>
          </p:cNvPr>
          <p:cNvSpPr>
            <a:spLocks noGrp="1"/>
          </p:cNvSpPr>
          <p:nvPr>
            <p:ph idx="1"/>
          </p:nvPr>
        </p:nvSpPr>
        <p:spPr/>
        <p:txBody>
          <a:bodyPr/>
          <a:lstStyle/>
          <a:p>
            <a:r>
              <a:rPr lang="fr-FR" dirty="0"/>
              <a:t>Les tribunaux  veillent à l’application des règles de droit.</a:t>
            </a:r>
          </a:p>
          <a:p>
            <a:r>
              <a:rPr lang="fr-FR" dirty="0"/>
              <a:t> Placés sous la responsabilité de l’état, ils rendent la justice au nom du peuple français. </a:t>
            </a:r>
          </a:p>
          <a:p>
            <a:r>
              <a:rPr lang="fr-FR" dirty="0"/>
              <a:t>Il existe ainsi de nombreuses juridictions aux compétences différentes.</a:t>
            </a:r>
          </a:p>
          <a:p>
            <a:endParaRPr lang="fr-FR" dirty="0"/>
          </a:p>
        </p:txBody>
      </p:sp>
    </p:spTree>
    <p:extLst>
      <p:ext uri="{BB962C8B-B14F-4D97-AF65-F5344CB8AC3E}">
        <p14:creationId xmlns:p14="http://schemas.microsoft.com/office/powerpoint/2010/main" val="3401556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0D0048-2A7C-4BA2-8B6E-B9542A46DB33}"/>
              </a:ext>
            </a:extLst>
          </p:cNvPr>
          <p:cNvSpPr>
            <a:spLocks noGrp="1"/>
          </p:cNvSpPr>
          <p:nvPr>
            <p:ph type="title"/>
          </p:nvPr>
        </p:nvSpPr>
        <p:spPr/>
        <p:txBody>
          <a:bodyPr/>
          <a:lstStyle/>
          <a:p>
            <a:r>
              <a:rPr lang="fr-FR" dirty="0"/>
              <a:t>Le tribunal des conflits</a:t>
            </a:r>
          </a:p>
        </p:txBody>
      </p:sp>
      <p:sp>
        <p:nvSpPr>
          <p:cNvPr id="3" name="Espace réservé du contenu 2">
            <a:extLst>
              <a:ext uri="{FF2B5EF4-FFF2-40B4-BE49-F238E27FC236}">
                <a16:creationId xmlns:a16="http://schemas.microsoft.com/office/drawing/2014/main" id="{588763EF-190C-4EB2-B53F-C681272E08C3}"/>
              </a:ext>
            </a:extLst>
          </p:cNvPr>
          <p:cNvSpPr>
            <a:spLocks noGrp="1"/>
          </p:cNvSpPr>
          <p:nvPr>
            <p:ph idx="1"/>
          </p:nvPr>
        </p:nvSpPr>
        <p:spPr/>
        <p:txBody>
          <a:bodyPr/>
          <a:lstStyle/>
          <a:p>
            <a:r>
              <a:rPr lang="fr-FR" dirty="0"/>
              <a:t>Une affaire complexe dépend elle des juridictions administratives ou des juridictions judiciaires ? </a:t>
            </a:r>
          </a:p>
          <a:p>
            <a:r>
              <a:rPr lang="fr-FR" dirty="0"/>
              <a:t>C’est le tribunal des conflits qui décide quelle est la juridiction compétente.</a:t>
            </a:r>
          </a:p>
          <a:p>
            <a:endParaRPr lang="fr-FR" dirty="0"/>
          </a:p>
        </p:txBody>
      </p:sp>
    </p:spTree>
    <p:extLst>
      <p:ext uri="{BB962C8B-B14F-4D97-AF65-F5344CB8AC3E}">
        <p14:creationId xmlns:p14="http://schemas.microsoft.com/office/powerpoint/2010/main" val="2666999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84C419-6F9F-43F1-8502-ACCDC7F8B097}"/>
              </a:ext>
            </a:extLst>
          </p:cNvPr>
          <p:cNvSpPr>
            <a:spLocks noGrp="1"/>
          </p:cNvSpPr>
          <p:nvPr>
            <p:ph type="title"/>
          </p:nvPr>
        </p:nvSpPr>
        <p:spPr/>
        <p:txBody>
          <a:bodyPr/>
          <a:lstStyle/>
          <a:p>
            <a:r>
              <a:rPr lang="fr-FR" dirty="0"/>
              <a:t>Les juridictions administratives</a:t>
            </a:r>
          </a:p>
        </p:txBody>
      </p:sp>
      <p:sp>
        <p:nvSpPr>
          <p:cNvPr id="3" name="Espace réservé du contenu 2">
            <a:extLst>
              <a:ext uri="{FF2B5EF4-FFF2-40B4-BE49-F238E27FC236}">
                <a16:creationId xmlns:a16="http://schemas.microsoft.com/office/drawing/2014/main" id="{652D9C14-39DC-4810-A82B-624F39331B99}"/>
              </a:ext>
            </a:extLst>
          </p:cNvPr>
          <p:cNvSpPr>
            <a:spLocks noGrp="1"/>
          </p:cNvSpPr>
          <p:nvPr>
            <p:ph idx="1"/>
          </p:nvPr>
        </p:nvSpPr>
        <p:spPr/>
        <p:txBody>
          <a:bodyPr/>
          <a:lstStyle/>
          <a:p>
            <a:r>
              <a:rPr lang="fr-FR" dirty="0"/>
              <a:t>Elles jugent les litiges nés de l’activité de l’administration.</a:t>
            </a:r>
          </a:p>
          <a:p>
            <a:r>
              <a:rPr lang="fr-FR" dirty="0"/>
              <a:t>Les tribunaux administratifs jugent en 1</a:t>
            </a:r>
            <a:r>
              <a:rPr lang="fr-FR" baseline="30000" dirty="0"/>
              <a:t>er</a:t>
            </a:r>
            <a:r>
              <a:rPr lang="fr-FR" dirty="0"/>
              <a:t> ressort</a:t>
            </a:r>
          </a:p>
          <a:p>
            <a:r>
              <a:rPr lang="fr-FR" dirty="0"/>
              <a:t>Les cours administratives d’appel interviennent en appel de certains jugements des tribunaux administratifs.</a:t>
            </a:r>
          </a:p>
          <a:p>
            <a:r>
              <a:rPr lang="fr-FR" dirty="0"/>
              <a:t>Le conseil d’état a un triple rôle.</a:t>
            </a:r>
          </a:p>
          <a:p>
            <a:endParaRPr lang="fr-FR" dirty="0"/>
          </a:p>
        </p:txBody>
      </p:sp>
    </p:spTree>
    <p:extLst>
      <p:ext uri="{BB962C8B-B14F-4D97-AF65-F5344CB8AC3E}">
        <p14:creationId xmlns:p14="http://schemas.microsoft.com/office/powerpoint/2010/main" val="4073035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42857A-4D59-4048-A141-B0C7F00DA3D6}"/>
              </a:ext>
            </a:extLst>
          </p:cNvPr>
          <p:cNvSpPr>
            <a:spLocks noGrp="1"/>
          </p:cNvSpPr>
          <p:nvPr>
            <p:ph type="title"/>
          </p:nvPr>
        </p:nvSpPr>
        <p:spPr/>
        <p:txBody>
          <a:bodyPr/>
          <a:lstStyle/>
          <a:p>
            <a:r>
              <a:rPr lang="fr-FR" dirty="0"/>
              <a:t>Le tribunal administratif</a:t>
            </a:r>
          </a:p>
        </p:txBody>
      </p:sp>
      <p:sp>
        <p:nvSpPr>
          <p:cNvPr id="3" name="Espace réservé du contenu 2">
            <a:extLst>
              <a:ext uri="{FF2B5EF4-FFF2-40B4-BE49-F238E27FC236}">
                <a16:creationId xmlns:a16="http://schemas.microsoft.com/office/drawing/2014/main" id="{B20CDEC8-8B78-4650-A3A9-36F124F55FBD}"/>
              </a:ext>
            </a:extLst>
          </p:cNvPr>
          <p:cNvSpPr>
            <a:spLocks noGrp="1"/>
          </p:cNvSpPr>
          <p:nvPr>
            <p:ph idx="1"/>
          </p:nvPr>
        </p:nvSpPr>
        <p:spPr>
          <a:xfrm>
            <a:off x="1295401" y="2556932"/>
            <a:ext cx="9601196" cy="3318936"/>
          </a:xfrm>
        </p:spPr>
        <p:txBody>
          <a:bodyPr/>
          <a:lstStyle/>
          <a:p>
            <a:r>
              <a:rPr lang="fr-FR" dirty="0"/>
              <a:t>Juge les litiges entre l’administration et les particuliers.</a:t>
            </a:r>
          </a:p>
          <a:p>
            <a:r>
              <a:rPr lang="fr-FR" dirty="0"/>
              <a:t> Le particulier peut:</a:t>
            </a:r>
          </a:p>
          <a:p>
            <a:pPr marL="0" indent="0">
              <a:buNone/>
            </a:pPr>
            <a:r>
              <a:rPr lang="fr-FR" dirty="0"/>
              <a:t>  demander l’annulation d’une décision de l’administration</a:t>
            </a:r>
          </a:p>
          <a:p>
            <a:pPr marL="0" indent="0">
              <a:buNone/>
            </a:pPr>
            <a:r>
              <a:rPr lang="fr-FR" dirty="0"/>
              <a:t>   ou</a:t>
            </a:r>
          </a:p>
          <a:p>
            <a:pPr marL="0" indent="0">
              <a:buNone/>
            </a:pPr>
            <a:r>
              <a:rPr lang="fr-FR" dirty="0"/>
              <a:t>  demander réparation</a:t>
            </a:r>
          </a:p>
          <a:p>
            <a:endParaRPr lang="fr-FR" dirty="0"/>
          </a:p>
        </p:txBody>
      </p:sp>
    </p:spTree>
    <p:extLst>
      <p:ext uri="{BB962C8B-B14F-4D97-AF65-F5344CB8AC3E}">
        <p14:creationId xmlns:p14="http://schemas.microsoft.com/office/powerpoint/2010/main" val="46925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166CDA-BCC6-4159-BD9E-1121582E51B8}"/>
              </a:ext>
            </a:extLst>
          </p:cNvPr>
          <p:cNvSpPr>
            <a:spLocks noGrp="1"/>
          </p:cNvSpPr>
          <p:nvPr>
            <p:ph type="title"/>
          </p:nvPr>
        </p:nvSpPr>
        <p:spPr/>
        <p:txBody>
          <a:bodyPr/>
          <a:lstStyle/>
          <a:p>
            <a:r>
              <a:rPr lang="fr-FR" dirty="0"/>
              <a:t>Le tribunal administratif</a:t>
            </a:r>
          </a:p>
        </p:txBody>
      </p:sp>
      <p:sp>
        <p:nvSpPr>
          <p:cNvPr id="3" name="Espace réservé du contenu 2">
            <a:extLst>
              <a:ext uri="{FF2B5EF4-FFF2-40B4-BE49-F238E27FC236}">
                <a16:creationId xmlns:a16="http://schemas.microsoft.com/office/drawing/2014/main" id="{EB4634B2-6648-4EF2-B070-25856E5FCDA4}"/>
              </a:ext>
            </a:extLst>
          </p:cNvPr>
          <p:cNvSpPr>
            <a:spLocks noGrp="1"/>
          </p:cNvSpPr>
          <p:nvPr>
            <p:ph idx="1"/>
          </p:nvPr>
        </p:nvSpPr>
        <p:spPr/>
        <p:txBody>
          <a:bodyPr/>
          <a:lstStyle/>
          <a:p>
            <a:r>
              <a:rPr lang="fr-FR" dirty="0"/>
              <a:t>Ce sont d’anciens élèves de l’ENA (école nationale d’administration) qui jugent </a:t>
            </a:r>
          </a:p>
          <a:p>
            <a:r>
              <a:rPr lang="fr-FR" dirty="0"/>
              <a:t> Fonctionnaires nommés par décret, ils dépendent du Ministère de l’intérieur.</a:t>
            </a:r>
          </a:p>
          <a:p>
            <a:r>
              <a:rPr lang="fr-FR" dirty="0"/>
              <a:t>Ils sont indépendants mais ne sont pas inamovibles.</a:t>
            </a:r>
          </a:p>
          <a:p>
            <a:endParaRPr lang="fr-FR" dirty="0"/>
          </a:p>
        </p:txBody>
      </p:sp>
    </p:spTree>
    <p:extLst>
      <p:ext uri="{BB962C8B-B14F-4D97-AF65-F5344CB8AC3E}">
        <p14:creationId xmlns:p14="http://schemas.microsoft.com/office/powerpoint/2010/main" val="1695135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57023F-65BD-48E2-B99B-0760722254E1}"/>
              </a:ext>
            </a:extLst>
          </p:cNvPr>
          <p:cNvSpPr>
            <a:spLocks noGrp="1"/>
          </p:cNvSpPr>
          <p:nvPr>
            <p:ph type="title"/>
          </p:nvPr>
        </p:nvSpPr>
        <p:spPr/>
        <p:txBody>
          <a:bodyPr/>
          <a:lstStyle/>
          <a:p>
            <a:r>
              <a:rPr lang="fr-FR" dirty="0"/>
              <a:t>Le tribunal administratif</a:t>
            </a:r>
          </a:p>
        </p:txBody>
      </p:sp>
      <p:sp>
        <p:nvSpPr>
          <p:cNvPr id="3" name="Espace réservé du contenu 2">
            <a:extLst>
              <a:ext uri="{FF2B5EF4-FFF2-40B4-BE49-F238E27FC236}">
                <a16:creationId xmlns:a16="http://schemas.microsoft.com/office/drawing/2014/main" id="{627806AD-50F4-4AA8-A95C-5B9B91442843}"/>
              </a:ext>
            </a:extLst>
          </p:cNvPr>
          <p:cNvSpPr>
            <a:spLocks noGrp="1"/>
          </p:cNvSpPr>
          <p:nvPr>
            <p:ph idx="1"/>
          </p:nvPr>
        </p:nvSpPr>
        <p:spPr/>
        <p:txBody>
          <a:bodyPr>
            <a:normAutofit/>
          </a:bodyPr>
          <a:lstStyle/>
          <a:p>
            <a:r>
              <a:rPr lang="fr-FR" dirty="0"/>
              <a:t>Il juge tout ce qui concerne une décision de l’administration</a:t>
            </a:r>
          </a:p>
          <a:p>
            <a:r>
              <a:rPr lang="fr-FR" dirty="0"/>
              <a:t> les dommages entrainés par l’activité de l’administration</a:t>
            </a:r>
          </a:p>
          <a:p>
            <a:r>
              <a:rPr lang="fr-FR" dirty="0"/>
              <a:t>les contrats passés par l’administration</a:t>
            </a:r>
          </a:p>
          <a:p>
            <a:r>
              <a:rPr lang="fr-FR" dirty="0"/>
              <a:t> les litiges relatifs aux impôts directs,</a:t>
            </a:r>
          </a:p>
          <a:p>
            <a:r>
              <a:rPr lang="fr-FR" dirty="0"/>
              <a:t> le contentieux des élections municipales et cantonales</a:t>
            </a:r>
          </a:p>
          <a:p>
            <a:r>
              <a:rPr lang="fr-FR" dirty="0"/>
              <a:t> les recours exercés contre  Etat, département, commune…</a:t>
            </a:r>
          </a:p>
          <a:p>
            <a:endParaRPr lang="fr-FR" dirty="0"/>
          </a:p>
        </p:txBody>
      </p:sp>
    </p:spTree>
    <p:extLst>
      <p:ext uri="{BB962C8B-B14F-4D97-AF65-F5344CB8AC3E}">
        <p14:creationId xmlns:p14="http://schemas.microsoft.com/office/powerpoint/2010/main" val="390773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18D19E-B890-4555-902D-ED55FA2D814B}"/>
              </a:ext>
            </a:extLst>
          </p:cNvPr>
          <p:cNvSpPr>
            <a:spLocks noGrp="1"/>
          </p:cNvSpPr>
          <p:nvPr>
            <p:ph type="title"/>
          </p:nvPr>
        </p:nvSpPr>
        <p:spPr/>
        <p:txBody>
          <a:bodyPr/>
          <a:lstStyle/>
          <a:p>
            <a:r>
              <a:rPr lang="fr-FR" dirty="0"/>
              <a:t>Le tribunal administratif</a:t>
            </a:r>
          </a:p>
        </p:txBody>
      </p:sp>
      <p:sp>
        <p:nvSpPr>
          <p:cNvPr id="3" name="Espace réservé du contenu 2">
            <a:extLst>
              <a:ext uri="{FF2B5EF4-FFF2-40B4-BE49-F238E27FC236}">
                <a16:creationId xmlns:a16="http://schemas.microsoft.com/office/drawing/2014/main" id="{BE89BE4C-FBA3-42C9-9E9A-665D31642008}"/>
              </a:ext>
            </a:extLst>
          </p:cNvPr>
          <p:cNvSpPr>
            <a:spLocks noGrp="1"/>
          </p:cNvSpPr>
          <p:nvPr>
            <p:ph idx="1"/>
          </p:nvPr>
        </p:nvSpPr>
        <p:spPr/>
        <p:txBody>
          <a:bodyPr/>
          <a:lstStyle/>
          <a:p>
            <a:pPr marL="0" indent="0">
              <a:buNone/>
            </a:pPr>
            <a:r>
              <a:rPr lang="fr-FR" dirty="0"/>
              <a:t>On y recourt</a:t>
            </a:r>
          </a:p>
          <a:p>
            <a:r>
              <a:rPr lang="fr-FR" dirty="0"/>
              <a:t>Soit après</a:t>
            </a:r>
          </a:p>
          <a:p>
            <a:r>
              <a:rPr lang="fr-FR" dirty="0"/>
              <a:t>Soit en l’absence d’une décision de l’administration</a:t>
            </a:r>
          </a:p>
        </p:txBody>
      </p:sp>
    </p:spTree>
    <p:extLst>
      <p:ext uri="{BB962C8B-B14F-4D97-AF65-F5344CB8AC3E}">
        <p14:creationId xmlns:p14="http://schemas.microsoft.com/office/powerpoint/2010/main" val="2700721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68BAAE-3B7A-4D0E-9B08-948969F1BB6B}"/>
              </a:ext>
            </a:extLst>
          </p:cNvPr>
          <p:cNvSpPr>
            <a:spLocks noGrp="1"/>
          </p:cNvSpPr>
          <p:nvPr>
            <p:ph type="title"/>
          </p:nvPr>
        </p:nvSpPr>
        <p:spPr/>
        <p:txBody>
          <a:bodyPr/>
          <a:lstStyle/>
          <a:p>
            <a:r>
              <a:rPr lang="fr-FR" dirty="0"/>
              <a:t>Le tribunal administratif</a:t>
            </a:r>
          </a:p>
        </p:txBody>
      </p:sp>
      <p:sp>
        <p:nvSpPr>
          <p:cNvPr id="3" name="Espace réservé du contenu 2">
            <a:extLst>
              <a:ext uri="{FF2B5EF4-FFF2-40B4-BE49-F238E27FC236}">
                <a16:creationId xmlns:a16="http://schemas.microsoft.com/office/drawing/2014/main" id="{C288D24B-3539-4B66-98F5-0A2C9C8EF64F}"/>
              </a:ext>
            </a:extLst>
          </p:cNvPr>
          <p:cNvSpPr>
            <a:spLocks noGrp="1"/>
          </p:cNvSpPr>
          <p:nvPr>
            <p:ph idx="1"/>
          </p:nvPr>
        </p:nvSpPr>
        <p:spPr/>
        <p:txBody>
          <a:bodyPr>
            <a:normAutofit/>
          </a:bodyPr>
          <a:lstStyle/>
          <a:p>
            <a:r>
              <a:rPr lang="fr-FR" dirty="0"/>
              <a:t>Le tribunal compétent est celui du lieu du contentieux</a:t>
            </a:r>
          </a:p>
          <a:p>
            <a:r>
              <a:rPr lang="fr-FR" dirty="0"/>
              <a:t>Le tribunal est saisi par l’envoi d’une lettre recommandée dans laquelle on expose ses griefs  et ses prétentions, c’est la requête</a:t>
            </a:r>
          </a:p>
          <a:p>
            <a:r>
              <a:rPr lang="fr-FR" dirty="0"/>
              <a:t> Toute la procédure est écrite, au moment de l’audience, un juge (le commissaire du gouvernement) expose les faits et les arguments de chacun .Il s’appuie sur le dossier  et présente ses conclusions au tribunal.</a:t>
            </a:r>
          </a:p>
          <a:p>
            <a:endParaRPr lang="fr-FR" dirty="0"/>
          </a:p>
        </p:txBody>
      </p:sp>
    </p:spTree>
    <p:extLst>
      <p:ext uri="{BB962C8B-B14F-4D97-AF65-F5344CB8AC3E}">
        <p14:creationId xmlns:p14="http://schemas.microsoft.com/office/powerpoint/2010/main" val="3417313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F307AF-FF4F-4785-8857-7381EFEE759C}"/>
              </a:ext>
            </a:extLst>
          </p:cNvPr>
          <p:cNvSpPr>
            <a:spLocks noGrp="1"/>
          </p:cNvSpPr>
          <p:nvPr>
            <p:ph type="title"/>
          </p:nvPr>
        </p:nvSpPr>
        <p:spPr/>
        <p:txBody>
          <a:bodyPr/>
          <a:lstStyle/>
          <a:p>
            <a:r>
              <a:rPr lang="fr-FR" dirty="0"/>
              <a:t>Le tribunal administratif</a:t>
            </a:r>
          </a:p>
        </p:txBody>
      </p:sp>
      <p:sp>
        <p:nvSpPr>
          <p:cNvPr id="3" name="Espace réservé du contenu 2">
            <a:extLst>
              <a:ext uri="{FF2B5EF4-FFF2-40B4-BE49-F238E27FC236}">
                <a16:creationId xmlns:a16="http://schemas.microsoft.com/office/drawing/2014/main" id="{F2C2D66F-985C-4BD1-A0F4-6CDF7169BBC4}"/>
              </a:ext>
            </a:extLst>
          </p:cNvPr>
          <p:cNvSpPr>
            <a:spLocks noGrp="1"/>
          </p:cNvSpPr>
          <p:nvPr>
            <p:ph idx="1"/>
          </p:nvPr>
        </p:nvSpPr>
        <p:spPr/>
        <p:txBody>
          <a:bodyPr/>
          <a:lstStyle/>
          <a:p>
            <a:r>
              <a:rPr lang="fr-FR" dirty="0"/>
              <a:t>Il n’est pas chargé de défendre l’administration</a:t>
            </a:r>
          </a:p>
          <a:p>
            <a:r>
              <a:rPr lang="fr-FR" dirty="0"/>
              <a:t>Il doit éclairer le tribunal et peut conclure par une condamnation de l’Etat.</a:t>
            </a:r>
          </a:p>
          <a:p>
            <a:r>
              <a:rPr lang="fr-FR" dirty="0"/>
              <a:t>Les juges , se réunissent pour prendre une décision , et rendent leur jugement à une date qu’ils précisent à la fin de l’audience: c’est la mise en délibéré </a:t>
            </a:r>
          </a:p>
          <a:p>
            <a:r>
              <a:rPr lang="fr-FR" dirty="0"/>
              <a:t>Le jugement est notifié aux intéressés par lettre recommandée.</a:t>
            </a:r>
          </a:p>
          <a:p>
            <a:endParaRPr lang="fr-FR" dirty="0"/>
          </a:p>
        </p:txBody>
      </p:sp>
    </p:spTree>
    <p:extLst>
      <p:ext uri="{BB962C8B-B14F-4D97-AF65-F5344CB8AC3E}">
        <p14:creationId xmlns:p14="http://schemas.microsoft.com/office/powerpoint/2010/main" val="3164148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A28E81-CF24-4F46-BB8B-BB8503589D5D}"/>
              </a:ext>
            </a:extLst>
          </p:cNvPr>
          <p:cNvSpPr>
            <a:spLocks noGrp="1"/>
          </p:cNvSpPr>
          <p:nvPr>
            <p:ph type="title"/>
          </p:nvPr>
        </p:nvSpPr>
        <p:spPr/>
        <p:txBody>
          <a:bodyPr/>
          <a:lstStyle/>
          <a:p>
            <a:r>
              <a:rPr lang="fr-FR" dirty="0"/>
              <a:t>Le tribunal administratif</a:t>
            </a:r>
          </a:p>
        </p:txBody>
      </p:sp>
      <p:sp>
        <p:nvSpPr>
          <p:cNvPr id="3" name="Espace réservé du contenu 2">
            <a:extLst>
              <a:ext uri="{FF2B5EF4-FFF2-40B4-BE49-F238E27FC236}">
                <a16:creationId xmlns:a16="http://schemas.microsoft.com/office/drawing/2014/main" id="{553FBF32-8B36-4DBF-98A6-07ED3BAE966A}"/>
              </a:ext>
            </a:extLst>
          </p:cNvPr>
          <p:cNvSpPr>
            <a:spLocks noGrp="1"/>
          </p:cNvSpPr>
          <p:nvPr>
            <p:ph idx="1"/>
          </p:nvPr>
        </p:nvSpPr>
        <p:spPr/>
        <p:txBody>
          <a:bodyPr/>
          <a:lstStyle/>
          <a:p>
            <a:r>
              <a:rPr lang="fr-FR" dirty="0"/>
              <a:t>Il peut annuler la décision de l’administration si la loi n’a pas été respectée </a:t>
            </a:r>
          </a:p>
          <a:p>
            <a:r>
              <a:rPr lang="fr-FR" dirty="0"/>
              <a:t>Il peut aussi attribuer une indemnité pour réparer le dommage causé à quelqu’un par l’administration</a:t>
            </a:r>
          </a:p>
          <a:p>
            <a:r>
              <a:rPr lang="fr-FR" dirty="0"/>
              <a:t>Suivant le domaine concerné, le recours est possible soit devant les cours administratives d’appel, soit devant le conseil d’état.</a:t>
            </a:r>
          </a:p>
          <a:p>
            <a:endParaRPr lang="fr-FR" dirty="0"/>
          </a:p>
        </p:txBody>
      </p:sp>
    </p:spTree>
    <p:extLst>
      <p:ext uri="{BB962C8B-B14F-4D97-AF65-F5344CB8AC3E}">
        <p14:creationId xmlns:p14="http://schemas.microsoft.com/office/powerpoint/2010/main" val="1749203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ED7243-E25E-4814-B4F7-58BF4703F038}"/>
              </a:ext>
            </a:extLst>
          </p:cNvPr>
          <p:cNvSpPr>
            <a:spLocks noGrp="1"/>
          </p:cNvSpPr>
          <p:nvPr>
            <p:ph type="title"/>
          </p:nvPr>
        </p:nvSpPr>
        <p:spPr/>
        <p:txBody>
          <a:bodyPr/>
          <a:lstStyle/>
          <a:p>
            <a:r>
              <a:rPr lang="fr-FR" dirty="0"/>
              <a:t>Le droit</a:t>
            </a:r>
          </a:p>
        </p:txBody>
      </p:sp>
      <p:sp>
        <p:nvSpPr>
          <p:cNvPr id="3" name="Espace réservé du contenu 2">
            <a:extLst>
              <a:ext uri="{FF2B5EF4-FFF2-40B4-BE49-F238E27FC236}">
                <a16:creationId xmlns:a16="http://schemas.microsoft.com/office/drawing/2014/main" id="{AEA0909E-B324-46F0-A38A-5F607C3275F1}"/>
              </a:ext>
            </a:extLst>
          </p:cNvPr>
          <p:cNvSpPr>
            <a:spLocks noGrp="1"/>
          </p:cNvSpPr>
          <p:nvPr>
            <p:ph idx="1"/>
          </p:nvPr>
        </p:nvSpPr>
        <p:spPr/>
        <p:txBody>
          <a:bodyPr>
            <a:normAutofit lnSpcReduction="10000"/>
          </a:bodyPr>
          <a:lstStyle/>
          <a:p>
            <a:r>
              <a:rPr lang="fr-FR" dirty="0"/>
              <a:t>Ensemble  de règles qui vont permettre une vie en société harmonieuse et de peines encourues par celui qui y manquerait</a:t>
            </a:r>
          </a:p>
          <a:p>
            <a:pPr marL="0" indent="0">
              <a:buNone/>
            </a:pPr>
            <a:r>
              <a:rPr lang="fr-FR" dirty="0"/>
              <a:t>               </a:t>
            </a:r>
          </a:p>
          <a:p>
            <a:pPr marL="0" indent="0">
              <a:buNone/>
            </a:pPr>
            <a:r>
              <a:rPr lang="fr-FR" dirty="0"/>
              <a:t> Plusieurs droits différents</a:t>
            </a:r>
          </a:p>
          <a:p>
            <a:pPr marL="0" indent="0">
              <a:buNone/>
            </a:pPr>
            <a:r>
              <a:rPr lang="fr-FR" dirty="0"/>
              <a:t> en fonction des domaines d’activité </a:t>
            </a:r>
          </a:p>
          <a:p>
            <a:pPr marL="0" indent="0">
              <a:buNone/>
            </a:pPr>
            <a:r>
              <a:rPr lang="fr-FR" dirty="0"/>
              <a:t> en fonction des personnes qui sont en cause.</a:t>
            </a:r>
          </a:p>
          <a:p>
            <a:pPr marL="0" indent="0">
              <a:buNone/>
            </a:pPr>
            <a:r>
              <a:rPr lang="fr-FR" dirty="0"/>
              <a:t> </a:t>
            </a:r>
          </a:p>
          <a:p>
            <a:endParaRPr lang="fr-FR" dirty="0"/>
          </a:p>
        </p:txBody>
      </p:sp>
    </p:spTree>
    <p:extLst>
      <p:ext uri="{BB962C8B-B14F-4D97-AF65-F5344CB8AC3E}">
        <p14:creationId xmlns:p14="http://schemas.microsoft.com/office/powerpoint/2010/main" val="1921025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A59958-B465-4B70-9F9C-15F61C6EF110}"/>
              </a:ext>
            </a:extLst>
          </p:cNvPr>
          <p:cNvSpPr>
            <a:spLocks noGrp="1"/>
          </p:cNvSpPr>
          <p:nvPr>
            <p:ph type="title"/>
          </p:nvPr>
        </p:nvSpPr>
        <p:spPr/>
        <p:txBody>
          <a:bodyPr/>
          <a:lstStyle/>
          <a:p>
            <a:r>
              <a:rPr lang="fr-FR" dirty="0"/>
              <a:t>Les cours administratives d’appel</a:t>
            </a:r>
          </a:p>
        </p:txBody>
      </p:sp>
      <p:sp>
        <p:nvSpPr>
          <p:cNvPr id="3" name="Espace réservé du contenu 2">
            <a:extLst>
              <a:ext uri="{FF2B5EF4-FFF2-40B4-BE49-F238E27FC236}">
                <a16:creationId xmlns:a16="http://schemas.microsoft.com/office/drawing/2014/main" id="{1D057533-586F-4CD7-8E63-708A5A178F00}"/>
              </a:ext>
            </a:extLst>
          </p:cNvPr>
          <p:cNvSpPr>
            <a:spLocks noGrp="1"/>
          </p:cNvSpPr>
          <p:nvPr>
            <p:ph idx="1"/>
          </p:nvPr>
        </p:nvSpPr>
        <p:spPr/>
        <p:txBody>
          <a:bodyPr>
            <a:normAutofit/>
          </a:bodyPr>
          <a:lstStyle/>
          <a:p>
            <a:pPr marL="0" indent="0">
              <a:buNone/>
            </a:pPr>
            <a:r>
              <a:rPr lang="fr-FR" dirty="0"/>
              <a:t>Elles jugent les recours contre les tribunaux administratifs dans 3 domaines:</a:t>
            </a:r>
          </a:p>
          <a:p>
            <a:pPr marL="0" indent="0">
              <a:buNone/>
            </a:pPr>
            <a:r>
              <a:rPr lang="fr-FR" dirty="0"/>
              <a:t> </a:t>
            </a:r>
          </a:p>
          <a:p>
            <a:r>
              <a:rPr lang="fr-FR" dirty="0"/>
              <a:t>Le contentieux électoral : élections municipales et cantonales</a:t>
            </a:r>
          </a:p>
          <a:p>
            <a:r>
              <a:rPr lang="fr-FR" dirty="0"/>
              <a:t>L’appréciation de la légalité</a:t>
            </a:r>
          </a:p>
          <a:p>
            <a:r>
              <a:rPr lang="fr-FR" dirty="0"/>
              <a:t>L’excès de pouvoir en matière d’actes administratifs règlementaires.</a:t>
            </a:r>
          </a:p>
          <a:p>
            <a:pPr marL="0" indent="0">
              <a:buNone/>
            </a:pPr>
            <a:r>
              <a:rPr lang="fr-FR" dirty="0"/>
              <a:t> </a:t>
            </a:r>
          </a:p>
          <a:p>
            <a:endParaRPr lang="fr-FR" dirty="0"/>
          </a:p>
        </p:txBody>
      </p:sp>
    </p:spTree>
    <p:extLst>
      <p:ext uri="{BB962C8B-B14F-4D97-AF65-F5344CB8AC3E}">
        <p14:creationId xmlns:p14="http://schemas.microsoft.com/office/powerpoint/2010/main" val="2995834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70580D-59C1-4F82-BA05-9451ABBF29C4}"/>
              </a:ext>
            </a:extLst>
          </p:cNvPr>
          <p:cNvSpPr>
            <a:spLocks noGrp="1"/>
          </p:cNvSpPr>
          <p:nvPr>
            <p:ph type="title"/>
          </p:nvPr>
        </p:nvSpPr>
        <p:spPr/>
        <p:txBody>
          <a:bodyPr/>
          <a:lstStyle/>
          <a:p>
            <a:r>
              <a:rPr lang="fr-FR" dirty="0"/>
              <a:t>Le conseil d’Etat</a:t>
            </a:r>
          </a:p>
        </p:txBody>
      </p:sp>
      <p:sp>
        <p:nvSpPr>
          <p:cNvPr id="3" name="Espace réservé du contenu 2">
            <a:extLst>
              <a:ext uri="{FF2B5EF4-FFF2-40B4-BE49-F238E27FC236}">
                <a16:creationId xmlns:a16="http://schemas.microsoft.com/office/drawing/2014/main" id="{7CA6D917-1D08-4C17-AFDE-97FA6542F890}"/>
              </a:ext>
            </a:extLst>
          </p:cNvPr>
          <p:cNvSpPr>
            <a:spLocks noGrp="1"/>
          </p:cNvSpPr>
          <p:nvPr>
            <p:ph idx="1"/>
          </p:nvPr>
        </p:nvSpPr>
        <p:spPr/>
        <p:txBody>
          <a:bodyPr/>
          <a:lstStyle/>
          <a:p>
            <a:r>
              <a:rPr lang="fr-FR" dirty="0"/>
              <a:t>Crée par la constitution de l’an VIII.</a:t>
            </a:r>
          </a:p>
          <a:p>
            <a:pPr marL="0" indent="0">
              <a:buNone/>
            </a:pPr>
            <a:r>
              <a:rPr lang="fr-FR" dirty="0"/>
              <a:t>   Il siège au palais royal </a:t>
            </a:r>
          </a:p>
          <a:p>
            <a:r>
              <a:rPr lang="fr-FR" dirty="0"/>
              <a:t>Il participe ou aide par ses conseils à rédiger des projets de loi et des décrets.</a:t>
            </a:r>
          </a:p>
          <a:p>
            <a:r>
              <a:rPr lang="fr-FR" dirty="0"/>
              <a:t>Il est chargé de juger les litiges dans lesquels l’administration est mise en cause </a:t>
            </a:r>
          </a:p>
          <a:p>
            <a:r>
              <a:rPr lang="fr-FR" dirty="0"/>
              <a:t>Il devient ainsi la juridiction suprême en matière administrative .</a:t>
            </a:r>
          </a:p>
          <a:p>
            <a:endParaRPr lang="fr-FR" dirty="0"/>
          </a:p>
        </p:txBody>
      </p:sp>
    </p:spTree>
    <p:extLst>
      <p:ext uri="{BB962C8B-B14F-4D97-AF65-F5344CB8AC3E}">
        <p14:creationId xmlns:p14="http://schemas.microsoft.com/office/powerpoint/2010/main" val="3217252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4A0C5E-7EF6-419E-9398-54E115B57274}"/>
              </a:ext>
            </a:extLst>
          </p:cNvPr>
          <p:cNvSpPr>
            <a:spLocks noGrp="1"/>
          </p:cNvSpPr>
          <p:nvPr>
            <p:ph type="title"/>
          </p:nvPr>
        </p:nvSpPr>
        <p:spPr/>
        <p:txBody>
          <a:bodyPr/>
          <a:lstStyle/>
          <a:p>
            <a:r>
              <a:rPr lang="fr-FR" dirty="0"/>
              <a:t>Le conseil d’Etat</a:t>
            </a:r>
          </a:p>
        </p:txBody>
      </p:sp>
      <p:sp>
        <p:nvSpPr>
          <p:cNvPr id="3" name="Espace réservé du contenu 2">
            <a:extLst>
              <a:ext uri="{FF2B5EF4-FFF2-40B4-BE49-F238E27FC236}">
                <a16:creationId xmlns:a16="http://schemas.microsoft.com/office/drawing/2014/main" id="{5468A1C1-B8BB-45B2-9278-47C5BAB86BD7}"/>
              </a:ext>
            </a:extLst>
          </p:cNvPr>
          <p:cNvSpPr>
            <a:spLocks noGrp="1"/>
          </p:cNvSpPr>
          <p:nvPr>
            <p:ph idx="1"/>
          </p:nvPr>
        </p:nvSpPr>
        <p:spPr/>
        <p:txBody>
          <a:bodyPr>
            <a:normAutofit fontScale="25000" lnSpcReduction="20000"/>
          </a:bodyPr>
          <a:lstStyle/>
          <a:p>
            <a:r>
              <a:rPr lang="fr-FR" sz="9600" dirty="0"/>
              <a:t>Ses membres sont des fonctionnaires et non des magistrats</a:t>
            </a:r>
          </a:p>
          <a:p>
            <a:r>
              <a:rPr lang="fr-FR" sz="9600" dirty="0"/>
              <a:t>4 grades parmi le personnel du Conseil d’Etat. :</a:t>
            </a:r>
          </a:p>
          <a:p>
            <a:r>
              <a:rPr lang="fr-FR" sz="9600" dirty="0"/>
              <a:t>Les auditeurs de seconde classe issus de l’ENA et les auditeurs de 1</a:t>
            </a:r>
            <a:r>
              <a:rPr lang="fr-FR" sz="9600" baseline="30000" dirty="0"/>
              <a:t>ère</a:t>
            </a:r>
            <a:r>
              <a:rPr lang="fr-FR" sz="9600" dirty="0"/>
              <a:t> classe choisis parmi les précédents</a:t>
            </a:r>
          </a:p>
          <a:p>
            <a:r>
              <a:rPr lang="fr-FR" sz="9600" dirty="0"/>
              <a:t>Les maitres des requêtes : 3 /4 sont pris  parmi les auditeurs, ¼ vient de  l’administration ;</a:t>
            </a:r>
          </a:p>
          <a:p>
            <a:r>
              <a:rPr lang="fr-FR" sz="9600" dirty="0"/>
              <a:t>Les conseillers d’état : recrutés 2/3 parmi les maitres des requêtes et 1/3 dans l’administration.</a:t>
            </a:r>
          </a:p>
          <a:p>
            <a:r>
              <a:rPr lang="fr-FR" sz="9600" dirty="0"/>
              <a:t>Il existe aussi des conseillers d’état en service extraordinaire </a:t>
            </a:r>
          </a:p>
          <a:p>
            <a:pPr marL="0" indent="0">
              <a:buNone/>
            </a:pPr>
            <a:r>
              <a:rPr lang="fr-FR" sz="9600" dirty="0"/>
              <a:t> </a:t>
            </a:r>
          </a:p>
          <a:p>
            <a:pPr marL="0" indent="0">
              <a:buNone/>
            </a:pPr>
            <a:r>
              <a:rPr lang="fr-FR" dirty="0"/>
              <a:t> </a:t>
            </a:r>
          </a:p>
          <a:p>
            <a:pPr marL="0" indent="0">
              <a:buNone/>
            </a:pPr>
            <a:r>
              <a:rPr lang="fr-FR" dirty="0"/>
              <a:t> </a:t>
            </a:r>
          </a:p>
          <a:p>
            <a:endParaRPr lang="fr-FR" dirty="0"/>
          </a:p>
        </p:txBody>
      </p:sp>
    </p:spTree>
    <p:extLst>
      <p:ext uri="{BB962C8B-B14F-4D97-AF65-F5344CB8AC3E}">
        <p14:creationId xmlns:p14="http://schemas.microsoft.com/office/powerpoint/2010/main" val="427584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4BD234-E7C8-472F-9BF3-1684116D3865}"/>
              </a:ext>
            </a:extLst>
          </p:cNvPr>
          <p:cNvSpPr>
            <a:spLocks noGrp="1"/>
          </p:cNvSpPr>
          <p:nvPr>
            <p:ph type="title"/>
          </p:nvPr>
        </p:nvSpPr>
        <p:spPr/>
        <p:txBody>
          <a:bodyPr/>
          <a:lstStyle/>
          <a:p>
            <a:r>
              <a:rPr lang="fr-FR" dirty="0"/>
              <a:t>Les juridictions judiciaires pénales</a:t>
            </a:r>
          </a:p>
        </p:txBody>
      </p:sp>
      <p:sp>
        <p:nvSpPr>
          <p:cNvPr id="3" name="Espace réservé du contenu 2">
            <a:extLst>
              <a:ext uri="{FF2B5EF4-FFF2-40B4-BE49-F238E27FC236}">
                <a16:creationId xmlns:a16="http://schemas.microsoft.com/office/drawing/2014/main" id="{51409F05-EF29-4333-808C-0208EEE1DAFA}"/>
              </a:ext>
            </a:extLst>
          </p:cNvPr>
          <p:cNvSpPr>
            <a:spLocks noGrp="1"/>
          </p:cNvSpPr>
          <p:nvPr>
            <p:ph idx="1"/>
          </p:nvPr>
        </p:nvSpPr>
        <p:spPr/>
        <p:txBody>
          <a:bodyPr/>
          <a:lstStyle/>
          <a:p>
            <a:r>
              <a:rPr lang="fr-FR" dirty="0"/>
              <a:t>Tribunal de proximité</a:t>
            </a:r>
          </a:p>
          <a:p>
            <a:r>
              <a:rPr lang="fr-FR" dirty="0"/>
              <a:t>Tribunal de police</a:t>
            </a:r>
          </a:p>
          <a:p>
            <a:r>
              <a:rPr lang="fr-FR" dirty="0"/>
              <a:t>Tribunal correctionnel</a:t>
            </a:r>
          </a:p>
          <a:p>
            <a:r>
              <a:rPr lang="fr-FR" dirty="0"/>
              <a:t>Cour d’assises</a:t>
            </a:r>
          </a:p>
        </p:txBody>
      </p:sp>
    </p:spTree>
    <p:extLst>
      <p:ext uri="{BB962C8B-B14F-4D97-AF65-F5344CB8AC3E}">
        <p14:creationId xmlns:p14="http://schemas.microsoft.com/office/powerpoint/2010/main" val="2863508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344C8B-7692-47CA-B120-ADDB3B40629D}"/>
              </a:ext>
            </a:extLst>
          </p:cNvPr>
          <p:cNvSpPr>
            <a:spLocks noGrp="1"/>
          </p:cNvSpPr>
          <p:nvPr>
            <p:ph type="title"/>
          </p:nvPr>
        </p:nvSpPr>
        <p:spPr/>
        <p:txBody>
          <a:bodyPr/>
          <a:lstStyle/>
          <a:p>
            <a:r>
              <a:rPr lang="fr-FR" dirty="0"/>
              <a:t>Le tribunal de proximité</a:t>
            </a:r>
          </a:p>
        </p:txBody>
      </p:sp>
      <p:sp>
        <p:nvSpPr>
          <p:cNvPr id="3" name="Espace réservé du contenu 2">
            <a:extLst>
              <a:ext uri="{FF2B5EF4-FFF2-40B4-BE49-F238E27FC236}">
                <a16:creationId xmlns:a16="http://schemas.microsoft.com/office/drawing/2014/main" id="{62002A5E-C6A1-42E0-95A5-20097E30E586}"/>
              </a:ext>
            </a:extLst>
          </p:cNvPr>
          <p:cNvSpPr>
            <a:spLocks noGrp="1"/>
          </p:cNvSpPr>
          <p:nvPr>
            <p:ph idx="1"/>
          </p:nvPr>
        </p:nvSpPr>
        <p:spPr/>
        <p:txBody>
          <a:bodyPr>
            <a:normAutofit lnSpcReduction="10000"/>
          </a:bodyPr>
          <a:lstStyle/>
          <a:p>
            <a:r>
              <a:rPr lang="fr-FR" dirty="0"/>
              <a:t>Il statue sur les petits litiges de la vie quotidienne, selon une procédure rapide.</a:t>
            </a:r>
          </a:p>
          <a:p>
            <a:r>
              <a:rPr lang="fr-FR" dirty="0"/>
              <a:t>Il agit seul</a:t>
            </a:r>
          </a:p>
          <a:p>
            <a:r>
              <a:rPr lang="fr-FR" dirty="0"/>
              <a:t> Devant  un cas complexe, il peut transmettre l’affaire au juge du tribunal d’instance.</a:t>
            </a:r>
          </a:p>
          <a:p>
            <a:r>
              <a:rPr lang="fr-FR" dirty="0"/>
              <a:t>Il statue pour les litiges entre les personnes dont la résolution ne doit  aboutir à aucune compensation financière  ou dont les montants en jeu n’excèdent pas 5000 euros.</a:t>
            </a:r>
          </a:p>
          <a:p>
            <a:endParaRPr lang="fr-FR" dirty="0"/>
          </a:p>
        </p:txBody>
      </p:sp>
    </p:spTree>
    <p:extLst>
      <p:ext uri="{BB962C8B-B14F-4D97-AF65-F5344CB8AC3E}">
        <p14:creationId xmlns:p14="http://schemas.microsoft.com/office/powerpoint/2010/main" val="1304261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97928-844A-4E72-9ED8-48FB30CDA3F5}"/>
              </a:ext>
            </a:extLst>
          </p:cNvPr>
          <p:cNvSpPr>
            <a:spLocks noGrp="1"/>
          </p:cNvSpPr>
          <p:nvPr>
            <p:ph type="title"/>
          </p:nvPr>
        </p:nvSpPr>
        <p:spPr/>
        <p:txBody>
          <a:bodyPr/>
          <a:lstStyle/>
          <a:p>
            <a:r>
              <a:rPr lang="fr-FR" dirty="0"/>
              <a:t>Le tribunal de proximité</a:t>
            </a:r>
          </a:p>
        </p:txBody>
      </p:sp>
      <p:sp>
        <p:nvSpPr>
          <p:cNvPr id="3" name="Espace réservé du contenu 2">
            <a:extLst>
              <a:ext uri="{FF2B5EF4-FFF2-40B4-BE49-F238E27FC236}">
                <a16:creationId xmlns:a16="http://schemas.microsoft.com/office/drawing/2014/main" id="{50A09F03-6DEE-427D-83F0-B9D41E6DB465}"/>
              </a:ext>
            </a:extLst>
          </p:cNvPr>
          <p:cNvSpPr>
            <a:spLocks noGrp="1"/>
          </p:cNvSpPr>
          <p:nvPr>
            <p:ph idx="1"/>
          </p:nvPr>
        </p:nvSpPr>
        <p:spPr/>
        <p:txBody>
          <a:bodyPr/>
          <a:lstStyle/>
          <a:p>
            <a:r>
              <a:rPr lang="fr-FR" b="1" dirty="0"/>
              <a:t>Il est par ailleurs chargé des procédures :</a:t>
            </a:r>
            <a:endParaRPr lang="fr-FR" dirty="0"/>
          </a:p>
          <a:p>
            <a:r>
              <a:rPr lang="fr-FR" dirty="0"/>
              <a:t>D’injonction à payer (pour les litiges dont le montant n’excède </a:t>
            </a:r>
            <a:r>
              <a:rPr lang="fr-FR"/>
              <a:t>pas 5000 </a:t>
            </a:r>
            <a:r>
              <a:rPr lang="fr-FR" dirty="0"/>
              <a:t>euros </a:t>
            </a:r>
          </a:p>
          <a:p>
            <a:r>
              <a:rPr lang="fr-FR" dirty="0"/>
              <a:t>D’injonction de faire : pour obtenir la livraison, la réparation ou le remplacement d’un bien quand le montant en jeu ne dépasse pas 5000 euros.</a:t>
            </a:r>
          </a:p>
          <a:p>
            <a:endParaRPr lang="fr-FR" dirty="0"/>
          </a:p>
        </p:txBody>
      </p:sp>
    </p:spTree>
    <p:extLst>
      <p:ext uri="{BB962C8B-B14F-4D97-AF65-F5344CB8AC3E}">
        <p14:creationId xmlns:p14="http://schemas.microsoft.com/office/powerpoint/2010/main" val="3291536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71EEBB-B737-40AD-A8FB-A90E2AEE2056}"/>
              </a:ext>
            </a:extLst>
          </p:cNvPr>
          <p:cNvSpPr>
            <a:spLocks noGrp="1"/>
          </p:cNvSpPr>
          <p:nvPr>
            <p:ph type="title"/>
          </p:nvPr>
        </p:nvSpPr>
        <p:spPr/>
        <p:txBody>
          <a:bodyPr/>
          <a:lstStyle/>
          <a:p>
            <a:r>
              <a:rPr lang="fr-FR" dirty="0"/>
              <a:t>Le tribunal de police</a:t>
            </a:r>
          </a:p>
        </p:txBody>
      </p:sp>
      <p:sp>
        <p:nvSpPr>
          <p:cNvPr id="3" name="Espace réservé du contenu 2">
            <a:extLst>
              <a:ext uri="{FF2B5EF4-FFF2-40B4-BE49-F238E27FC236}">
                <a16:creationId xmlns:a16="http://schemas.microsoft.com/office/drawing/2014/main" id="{4E308FBC-741E-45A7-97D4-28D1156DF920}"/>
              </a:ext>
            </a:extLst>
          </p:cNvPr>
          <p:cNvSpPr>
            <a:spLocks noGrp="1"/>
          </p:cNvSpPr>
          <p:nvPr>
            <p:ph idx="1"/>
          </p:nvPr>
        </p:nvSpPr>
        <p:spPr/>
        <p:txBody>
          <a:bodyPr/>
          <a:lstStyle/>
          <a:p>
            <a:r>
              <a:rPr lang="fr-FR" dirty="0"/>
              <a:t>Juge les infractions appelées contraventions : stationner illégalement, laisser divaguer les animaux domestiques.</a:t>
            </a:r>
          </a:p>
          <a:p>
            <a:r>
              <a:rPr lang="fr-FR" dirty="0"/>
              <a:t>Infractions punies d’amende pouvant aller jusqu’à 1500 euros, 3000 en cas de récidive  et de peines restrictives  ou privation de droits</a:t>
            </a:r>
          </a:p>
          <a:p>
            <a:r>
              <a:rPr lang="fr-FR" dirty="0"/>
              <a:t> ex : suspension du permis de conduire, interdiction de droit de vote.</a:t>
            </a:r>
          </a:p>
          <a:p>
            <a:endParaRPr lang="fr-FR" dirty="0"/>
          </a:p>
        </p:txBody>
      </p:sp>
    </p:spTree>
    <p:extLst>
      <p:ext uri="{BB962C8B-B14F-4D97-AF65-F5344CB8AC3E}">
        <p14:creationId xmlns:p14="http://schemas.microsoft.com/office/powerpoint/2010/main" val="3401524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9DB827-ADF9-4D89-9D7C-FEBA59A1FF84}"/>
              </a:ext>
            </a:extLst>
          </p:cNvPr>
          <p:cNvSpPr>
            <a:spLocks noGrp="1"/>
          </p:cNvSpPr>
          <p:nvPr>
            <p:ph type="title"/>
          </p:nvPr>
        </p:nvSpPr>
        <p:spPr/>
        <p:txBody>
          <a:bodyPr/>
          <a:lstStyle/>
          <a:p>
            <a:r>
              <a:rPr lang="fr-FR" dirty="0"/>
              <a:t>Le tribunal de police</a:t>
            </a:r>
          </a:p>
        </p:txBody>
      </p:sp>
      <p:sp>
        <p:nvSpPr>
          <p:cNvPr id="3" name="Espace réservé du contenu 2">
            <a:extLst>
              <a:ext uri="{FF2B5EF4-FFF2-40B4-BE49-F238E27FC236}">
                <a16:creationId xmlns:a16="http://schemas.microsoft.com/office/drawing/2014/main" id="{3233E8C8-6945-4384-8B91-12EBAD574109}"/>
              </a:ext>
            </a:extLst>
          </p:cNvPr>
          <p:cNvSpPr>
            <a:spLocks noGrp="1"/>
          </p:cNvSpPr>
          <p:nvPr>
            <p:ph idx="1"/>
          </p:nvPr>
        </p:nvSpPr>
        <p:spPr/>
        <p:txBody>
          <a:bodyPr/>
          <a:lstStyle/>
          <a:p>
            <a:pPr marL="0" indent="0">
              <a:buNone/>
            </a:pPr>
            <a:r>
              <a:rPr lang="fr-FR" dirty="0"/>
              <a:t>Composition:</a:t>
            </a:r>
          </a:p>
          <a:p>
            <a:r>
              <a:rPr lang="fr-FR" dirty="0"/>
              <a:t>Un juge, le procureur ou un commissaire de police, un greffier.</a:t>
            </a:r>
          </a:p>
          <a:p>
            <a:r>
              <a:rPr lang="fr-FR" dirty="0"/>
              <a:t>Le tribunal de police se situe en général dans les locaux du tribunal d’instance . Il y en a un par arrondissement.</a:t>
            </a:r>
          </a:p>
          <a:p>
            <a:endParaRPr lang="fr-FR" dirty="0"/>
          </a:p>
          <a:p>
            <a:endParaRPr lang="fr-FR" dirty="0"/>
          </a:p>
        </p:txBody>
      </p:sp>
    </p:spTree>
    <p:extLst>
      <p:ext uri="{BB962C8B-B14F-4D97-AF65-F5344CB8AC3E}">
        <p14:creationId xmlns:p14="http://schemas.microsoft.com/office/powerpoint/2010/main" val="331175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BCF8AB-9F2D-4CD3-8703-92CB60FA7AD7}"/>
              </a:ext>
            </a:extLst>
          </p:cNvPr>
          <p:cNvSpPr>
            <a:spLocks noGrp="1"/>
          </p:cNvSpPr>
          <p:nvPr>
            <p:ph type="title"/>
          </p:nvPr>
        </p:nvSpPr>
        <p:spPr/>
        <p:txBody>
          <a:bodyPr/>
          <a:lstStyle/>
          <a:p>
            <a:r>
              <a:rPr lang="fr-FR" dirty="0"/>
              <a:t>Le tribunal de police</a:t>
            </a:r>
          </a:p>
        </p:txBody>
      </p:sp>
      <p:sp>
        <p:nvSpPr>
          <p:cNvPr id="3" name="Espace réservé du contenu 2">
            <a:extLst>
              <a:ext uri="{FF2B5EF4-FFF2-40B4-BE49-F238E27FC236}">
                <a16:creationId xmlns:a16="http://schemas.microsoft.com/office/drawing/2014/main" id="{FE018372-71FF-4D36-91B7-7418EF40BAF0}"/>
              </a:ext>
            </a:extLst>
          </p:cNvPr>
          <p:cNvSpPr>
            <a:spLocks noGrp="1"/>
          </p:cNvSpPr>
          <p:nvPr>
            <p:ph idx="1"/>
          </p:nvPr>
        </p:nvSpPr>
        <p:spPr/>
        <p:txBody>
          <a:bodyPr/>
          <a:lstStyle/>
          <a:p>
            <a:pPr marL="0" indent="0">
              <a:buNone/>
            </a:pPr>
            <a:r>
              <a:rPr lang="fr-FR" i="1" dirty="0"/>
              <a:t>La procédure normale</a:t>
            </a:r>
            <a:r>
              <a:rPr lang="fr-FR" dirty="0"/>
              <a:t> </a:t>
            </a:r>
          </a:p>
          <a:p>
            <a:r>
              <a:rPr lang="fr-FR" dirty="0"/>
              <a:t> Celui qui a commis une infraction est convoqué devant le tribunal pour répondre aux accusations portées contre lui par le Ministère Public </a:t>
            </a:r>
          </a:p>
          <a:p>
            <a:r>
              <a:rPr lang="fr-FR" dirty="0"/>
              <a:t>Le contrevenant peut se faire assister par un avocat.</a:t>
            </a:r>
          </a:p>
          <a:p>
            <a:endParaRPr lang="fr-FR" dirty="0"/>
          </a:p>
        </p:txBody>
      </p:sp>
    </p:spTree>
    <p:extLst>
      <p:ext uri="{BB962C8B-B14F-4D97-AF65-F5344CB8AC3E}">
        <p14:creationId xmlns:p14="http://schemas.microsoft.com/office/powerpoint/2010/main" val="2964251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6EDEE2-46E1-4A02-A18D-3D0438A4D317}"/>
              </a:ext>
            </a:extLst>
          </p:cNvPr>
          <p:cNvSpPr>
            <a:spLocks noGrp="1"/>
          </p:cNvSpPr>
          <p:nvPr>
            <p:ph type="title"/>
          </p:nvPr>
        </p:nvSpPr>
        <p:spPr/>
        <p:txBody>
          <a:bodyPr/>
          <a:lstStyle/>
          <a:p>
            <a:r>
              <a:rPr lang="fr-FR" dirty="0"/>
              <a:t>Le tribunal de police</a:t>
            </a:r>
          </a:p>
        </p:txBody>
      </p:sp>
      <p:sp>
        <p:nvSpPr>
          <p:cNvPr id="3" name="Espace réservé du contenu 2">
            <a:extLst>
              <a:ext uri="{FF2B5EF4-FFF2-40B4-BE49-F238E27FC236}">
                <a16:creationId xmlns:a16="http://schemas.microsoft.com/office/drawing/2014/main" id="{E8BCE1DE-0BD4-4C2E-8E34-A36F45CE8DE6}"/>
              </a:ext>
            </a:extLst>
          </p:cNvPr>
          <p:cNvSpPr>
            <a:spLocks noGrp="1"/>
          </p:cNvSpPr>
          <p:nvPr>
            <p:ph idx="1"/>
          </p:nvPr>
        </p:nvSpPr>
        <p:spPr/>
        <p:txBody>
          <a:bodyPr/>
          <a:lstStyle/>
          <a:p>
            <a:pPr marL="0" indent="0">
              <a:buNone/>
            </a:pPr>
            <a:r>
              <a:rPr lang="fr-FR" i="1" dirty="0"/>
              <a:t>La procédure simplifiée</a:t>
            </a:r>
            <a:r>
              <a:rPr lang="fr-FR" dirty="0"/>
              <a:t> </a:t>
            </a:r>
          </a:p>
          <a:p>
            <a:r>
              <a:rPr lang="fr-FR" dirty="0"/>
              <a:t> l’ordonnance pénale. </a:t>
            </a:r>
          </a:p>
          <a:p>
            <a:r>
              <a:rPr lang="fr-FR" dirty="0"/>
              <a:t>Le juge décide à partir du dossier</a:t>
            </a:r>
          </a:p>
          <a:p>
            <a:r>
              <a:rPr lang="fr-FR" dirty="0"/>
              <a:t> Lorsque la décision du juge a été communiquée au contrevenant, celui-ci a 30 jours pour payer  l’amende ou pour faire opposition, dans cette dernière hypothèse le juge revient à la procédure normale ;</a:t>
            </a:r>
          </a:p>
          <a:p>
            <a:endParaRPr lang="fr-FR" dirty="0"/>
          </a:p>
        </p:txBody>
      </p:sp>
    </p:spTree>
    <p:extLst>
      <p:ext uri="{BB962C8B-B14F-4D97-AF65-F5344CB8AC3E}">
        <p14:creationId xmlns:p14="http://schemas.microsoft.com/office/powerpoint/2010/main" val="1558915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344F9C-9081-4D4B-B61A-F83B2FCFB7B2}"/>
              </a:ext>
            </a:extLst>
          </p:cNvPr>
          <p:cNvSpPr>
            <a:spLocks noGrp="1"/>
          </p:cNvSpPr>
          <p:nvPr>
            <p:ph type="title"/>
          </p:nvPr>
        </p:nvSpPr>
        <p:spPr/>
        <p:txBody>
          <a:bodyPr/>
          <a:lstStyle/>
          <a:p>
            <a:r>
              <a:rPr lang="fr-FR" dirty="0"/>
              <a:t>Le droit privé</a:t>
            </a:r>
          </a:p>
        </p:txBody>
      </p:sp>
      <p:sp>
        <p:nvSpPr>
          <p:cNvPr id="3" name="Espace réservé du contenu 2">
            <a:extLst>
              <a:ext uri="{FF2B5EF4-FFF2-40B4-BE49-F238E27FC236}">
                <a16:creationId xmlns:a16="http://schemas.microsoft.com/office/drawing/2014/main" id="{34912D60-AA39-4964-81EE-E4899963729B}"/>
              </a:ext>
            </a:extLst>
          </p:cNvPr>
          <p:cNvSpPr>
            <a:spLocks noGrp="1"/>
          </p:cNvSpPr>
          <p:nvPr>
            <p:ph idx="1"/>
          </p:nvPr>
        </p:nvSpPr>
        <p:spPr/>
        <p:txBody>
          <a:bodyPr/>
          <a:lstStyle/>
          <a:p>
            <a:r>
              <a:rPr lang="fr-FR" dirty="0"/>
              <a:t>Organise les rapports entre les personnes privées, physiques ou morales</a:t>
            </a:r>
          </a:p>
          <a:p>
            <a:r>
              <a:rPr lang="fr-FR" dirty="0"/>
              <a:t> Indique par ex comment se forment les contrats, quels sont leurs effets  et la sanction de leur inexécution </a:t>
            </a:r>
          </a:p>
        </p:txBody>
      </p:sp>
    </p:spTree>
    <p:extLst>
      <p:ext uri="{BB962C8B-B14F-4D97-AF65-F5344CB8AC3E}">
        <p14:creationId xmlns:p14="http://schemas.microsoft.com/office/powerpoint/2010/main" val="1544936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E01880-1B5A-465C-B946-72A47B287604}"/>
              </a:ext>
            </a:extLst>
          </p:cNvPr>
          <p:cNvSpPr>
            <a:spLocks noGrp="1"/>
          </p:cNvSpPr>
          <p:nvPr>
            <p:ph type="title"/>
          </p:nvPr>
        </p:nvSpPr>
        <p:spPr/>
        <p:txBody>
          <a:bodyPr/>
          <a:lstStyle/>
          <a:p>
            <a:r>
              <a:rPr lang="fr-FR" dirty="0"/>
              <a:t>Le tribunal de police</a:t>
            </a:r>
          </a:p>
        </p:txBody>
      </p:sp>
      <p:sp>
        <p:nvSpPr>
          <p:cNvPr id="3" name="Espace réservé du contenu 2">
            <a:extLst>
              <a:ext uri="{FF2B5EF4-FFF2-40B4-BE49-F238E27FC236}">
                <a16:creationId xmlns:a16="http://schemas.microsoft.com/office/drawing/2014/main" id="{8E653D49-0244-41FD-AD5F-29DA6706024B}"/>
              </a:ext>
            </a:extLst>
          </p:cNvPr>
          <p:cNvSpPr>
            <a:spLocks noGrp="1"/>
          </p:cNvSpPr>
          <p:nvPr>
            <p:ph idx="1"/>
          </p:nvPr>
        </p:nvSpPr>
        <p:spPr/>
        <p:txBody>
          <a:bodyPr/>
          <a:lstStyle/>
          <a:p>
            <a:pPr marL="0" indent="0">
              <a:buNone/>
            </a:pPr>
            <a:r>
              <a:rPr lang="fr-FR" i="1" dirty="0"/>
              <a:t>L’amende forfaitaire</a:t>
            </a:r>
            <a:r>
              <a:rPr lang="fr-FR" dirty="0"/>
              <a:t> :</a:t>
            </a:r>
          </a:p>
          <a:p>
            <a:r>
              <a:rPr lang="fr-FR" dirty="0"/>
              <a:t>Elle concerne les contraventions les moins graves  et les moins fréquentes. Le contrevenant peut payer au moment ou l’agent verbalise  ou régler en ligne </a:t>
            </a:r>
          </a:p>
          <a:p>
            <a:r>
              <a:rPr lang="fr-FR" dirty="0"/>
              <a:t>S’il conteste la contravention, on revient à une procédure normale. </a:t>
            </a:r>
          </a:p>
          <a:p>
            <a:endParaRPr lang="fr-FR" dirty="0"/>
          </a:p>
        </p:txBody>
      </p:sp>
    </p:spTree>
    <p:extLst>
      <p:ext uri="{BB962C8B-B14F-4D97-AF65-F5344CB8AC3E}">
        <p14:creationId xmlns:p14="http://schemas.microsoft.com/office/powerpoint/2010/main" val="14050239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5A9B9B-A12B-487B-B49A-BDFF2E5571D5}"/>
              </a:ext>
            </a:extLst>
          </p:cNvPr>
          <p:cNvSpPr>
            <a:spLocks noGrp="1"/>
          </p:cNvSpPr>
          <p:nvPr>
            <p:ph type="title"/>
          </p:nvPr>
        </p:nvSpPr>
        <p:spPr/>
        <p:txBody>
          <a:bodyPr/>
          <a:lstStyle/>
          <a:p>
            <a:r>
              <a:rPr lang="fr-FR" dirty="0"/>
              <a:t>Le tribunal de police</a:t>
            </a:r>
          </a:p>
        </p:txBody>
      </p:sp>
      <p:sp>
        <p:nvSpPr>
          <p:cNvPr id="3" name="Espace réservé du contenu 2">
            <a:extLst>
              <a:ext uri="{FF2B5EF4-FFF2-40B4-BE49-F238E27FC236}">
                <a16:creationId xmlns:a16="http://schemas.microsoft.com/office/drawing/2014/main" id="{12E7F747-8506-4C41-B613-200C2BD77499}"/>
              </a:ext>
            </a:extLst>
          </p:cNvPr>
          <p:cNvSpPr>
            <a:spLocks noGrp="1"/>
          </p:cNvSpPr>
          <p:nvPr>
            <p:ph idx="1"/>
          </p:nvPr>
        </p:nvSpPr>
        <p:spPr/>
        <p:txBody>
          <a:bodyPr/>
          <a:lstStyle/>
          <a:p>
            <a:r>
              <a:rPr lang="fr-FR" dirty="0"/>
              <a:t>Il est possible de faire appel, si la peine encourue est supérieure à 5 jrs de prison 1500 euros d’amende</a:t>
            </a:r>
          </a:p>
          <a:p>
            <a:r>
              <a:rPr lang="fr-FR" dirty="0"/>
              <a:t> Sinon le pourvoi en cassation est possible.</a:t>
            </a:r>
          </a:p>
          <a:p>
            <a:endParaRPr lang="fr-FR" dirty="0"/>
          </a:p>
        </p:txBody>
      </p:sp>
    </p:spTree>
    <p:extLst>
      <p:ext uri="{BB962C8B-B14F-4D97-AF65-F5344CB8AC3E}">
        <p14:creationId xmlns:p14="http://schemas.microsoft.com/office/powerpoint/2010/main" val="3503670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5CB6DA-CC36-44D9-B913-ACF866964B67}"/>
              </a:ext>
            </a:extLst>
          </p:cNvPr>
          <p:cNvSpPr>
            <a:spLocks noGrp="1"/>
          </p:cNvSpPr>
          <p:nvPr>
            <p:ph type="title"/>
          </p:nvPr>
        </p:nvSpPr>
        <p:spPr/>
        <p:txBody>
          <a:bodyPr/>
          <a:lstStyle/>
          <a:p>
            <a:r>
              <a:rPr lang="fr-FR" dirty="0"/>
              <a:t>Le tribunal de police</a:t>
            </a:r>
          </a:p>
        </p:txBody>
      </p:sp>
      <p:sp>
        <p:nvSpPr>
          <p:cNvPr id="3" name="Espace réservé du contenu 2">
            <a:extLst>
              <a:ext uri="{FF2B5EF4-FFF2-40B4-BE49-F238E27FC236}">
                <a16:creationId xmlns:a16="http://schemas.microsoft.com/office/drawing/2014/main" id="{04175055-8633-46BB-B427-506BCF8AB064}"/>
              </a:ext>
            </a:extLst>
          </p:cNvPr>
          <p:cNvSpPr>
            <a:spLocks noGrp="1"/>
          </p:cNvSpPr>
          <p:nvPr>
            <p:ph idx="1"/>
          </p:nvPr>
        </p:nvSpPr>
        <p:spPr/>
        <p:txBody>
          <a:bodyPr>
            <a:normAutofit/>
          </a:bodyPr>
          <a:lstStyle/>
          <a:p>
            <a:r>
              <a:rPr lang="fr-FR" dirty="0"/>
              <a:t>Les contraventions concernant la circulation routière sont les plus nombreuses,</a:t>
            </a:r>
          </a:p>
          <a:p>
            <a:r>
              <a:rPr lang="fr-FR" dirty="0"/>
              <a:t>il existe aussi des contraventions pour infraction à la législation du travail, à la législation de la pèche et de la chasse, blessures involontaires,  violences et voies de faits, outrages envers un citoyen chargé d’un ministère public.</a:t>
            </a:r>
          </a:p>
          <a:p>
            <a:pPr marL="0" indent="0">
              <a:buNone/>
            </a:pPr>
            <a:r>
              <a:rPr lang="fr-FR" dirty="0"/>
              <a:t> </a:t>
            </a:r>
          </a:p>
          <a:p>
            <a:endParaRPr lang="fr-FR" dirty="0"/>
          </a:p>
        </p:txBody>
      </p:sp>
    </p:spTree>
    <p:extLst>
      <p:ext uri="{BB962C8B-B14F-4D97-AF65-F5344CB8AC3E}">
        <p14:creationId xmlns:p14="http://schemas.microsoft.com/office/powerpoint/2010/main" val="2857918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025F21-72FC-4B1E-8160-3BFAF30B35EC}"/>
              </a:ext>
            </a:extLst>
          </p:cNvPr>
          <p:cNvSpPr>
            <a:spLocks noGrp="1"/>
          </p:cNvSpPr>
          <p:nvPr>
            <p:ph type="title"/>
          </p:nvPr>
        </p:nvSpPr>
        <p:spPr/>
        <p:txBody>
          <a:bodyPr/>
          <a:lstStyle/>
          <a:p>
            <a:r>
              <a:rPr lang="fr-FR" dirty="0"/>
              <a:t>Le tribunal correctionnel</a:t>
            </a:r>
          </a:p>
        </p:txBody>
      </p:sp>
      <p:sp>
        <p:nvSpPr>
          <p:cNvPr id="3" name="Espace réservé du contenu 2">
            <a:extLst>
              <a:ext uri="{FF2B5EF4-FFF2-40B4-BE49-F238E27FC236}">
                <a16:creationId xmlns:a16="http://schemas.microsoft.com/office/drawing/2014/main" id="{5C055501-2CA9-4691-81D8-862BDB17A4B9}"/>
              </a:ext>
            </a:extLst>
          </p:cNvPr>
          <p:cNvSpPr>
            <a:spLocks noGrp="1"/>
          </p:cNvSpPr>
          <p:nvPr>
            <p:ph idx="1"/>
          </p:nvPr>
        </p:nvSpPr>
        <p:spPr/>
        <p:txBody>
          <a:bodyPr/>
          <a:lstStyle/>
          <a:p>
            <a:r>
              <a:rPr lang="fr-FR" dirty="0"/>
              <a:t>Il juge les délits comme le vol, l’escroquerie ou l’abus de confiance, coups et blessures graves </a:t>
            </a:r>
          </a:p>
          <a:p>
            <a:r>
              <a:rPr lang="fr-FR" dirty="0"/>
              <a:t>Ils sont punis d’une peine d’emprisonnement maximale de 10 ans et/ou d’une amende variable selon les délits.</a:t>
            </a:r>
          </a:p>
          <a:p>
            <a:r>
              <a:rPr lang="fr-FR" dirty="0"/>
              <a:t>Certains délits sont punis d’une peine d’emprisonnement supérieure (trafic de stupéfiants, destruction de biens par explosifs.</a:t>
            </a:r>
          </a:p>
          <a:p>
            <a:endParaRPr lang="fr-FR" dirty="0"/>
          </a:p>
        </p:txBody>
      </p:sp>
    </p:spTree>
    <p:extLst>
      <p:ext uri="{BB962C8B-B14F-4D97-AF65-F5344CB8AC3E}">
        <p14:creationId xmlns:p14="http://schemas.microsoft.com/office/powerpoint/2010/main" val="11525970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1FDC2F-66B7-4E1D-81D5-612E432C2A5D}"/>
              </a:ext>
            </a:extLst>
          </p:cNvPr>
          <p:cNvSpPr>
            <a:spLocks noGrp="1"/>
          </p:cNvSpPr>
          <p:nvPr>
            <p:ph type="title"/>
          </p:nvPr>
        </p:nvSpPr>
        <p:spPr/>
        <p:txBody>
          <a:bodyPr/>
          <a:lstStyle/>
          <a:p>
            <a:r>
              <a:rPr lang="fr-FR" dirty="0"/>
              <a:t>Le tribunal correctionnel</a:t>
            </a:r>
          </a:p>
        </p:txBody>
      </p:sp>
      <p:sp>
        <p:nvSpPr>
          <p:cNvPr id="3" name="Espace réservé du contenu 2">
            <a:extLst>
              <a:ext uri="{FF2B5EF4-FFF2-40B4-BE49-F238E27FC236}">
                <a16:creationId xmlns:a16="http://schemas.microsoft.com/office/drawing/2014/main" id="{97F7DB6D-8AC8-476A-AAAF-91E6476FE535}"/>
              </a:ext>
            </a:extLst>
          </p:cNvPr>
          <p:cNvSpPr>
            <a:spLocks noGrp="1"/>
          </p:cNvSpPr>
          <p:nvPr>
            <p:ph idx="1"/>
          </p:nvPr>
        </p:nvSpPr>
        <p:spPr/>
        <p:txBody>
          <a:bodyPr>
            <a:normAutofit/>
          </a:bodyPr>
          <a:lstStyle/>
          <a:p>
            <a:r>
              <a:rPr lang="fr-FR" dirty="0"/>
              <a:t>Il juge également :</a:t>
            </a:r>
          </a:p>
          <a:p>
            <a:r>
              <a:rPr lang="fr-FR" dirty="0"/>
              <a:t>Les demandes de dommages et intérêts présentées par les victimes</a:t>
            </a:r>
          </a:p>
          <a:p>
            <a:r>
              <a:rPr lang="fr-FR" dirty="0"/>
              <a:t>Les contraventions liées à un délit . </a:t>
            </a:r>
          </a:p>
          <a:p>
            <a:r>
              <a:rPr lang="fr-FR" dirty="0"/>
              <a:t>Il ne juge pas les délits commis ;</a:t>
            </a:r>
          </a:p>
          <a:p>
            <a:r>
              <a:rPr lang="fr-FR" dirty="0"/>
              <a:t>Par les mineurs </a:t>
            </a:r>
          </a:p>
          <a:p>
            <a:r>
              <a:rPr lang="fr-FR" dirty="0"/>
              <a:t>Par le président de la république ou l’un de ses adjoints (substitut)</a:t>
            </a:r>
          </a:p>
          <a:p>
            <a:endParaRPr lang="fr-FR" dirty="0"/>
          </a:p>
        </p:txBody>
      </p:sp>
    </p:spTree>
    <p:extLst>
      <p:ext uri="{BB962C8B-B14F-4D97-AF65-F5344CB8AC3E}">
        <p14:creationId xmlns:p14="http://schemas.microsoft.com/office/powerpoint/2010/main" val="1789912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10FCC7-991B-49AF-888B-0E6AE6B7C126}"/>
              </a:ext>
            </a:extLst>
          </p:cNvPr>
          <p:cNvSpPr>
            <a:spLocks noGrp="1"/>
          </p:cNvSpPr>
          <p:nvPr>
            <p:ph type="title"/>
          </p:nvPr>
        </p:nvSpPr>
        <p:spPr/>
        <p:txBody>
          <a:bodyPr/>
          <a:lstStyle/>
          <a:p>
            <a:r>
              <a:rPr lang="fr-FR" dirty="0"/>
              <a:t>La cour d’assises</a:t>
            </a:r>
          </a:p>
        </p:txBody>
      </p:sp>
      <p:sp>
        <p:nvSpPr>
          <p:cNvPr id="3" name="Espace réservé du contenu 2">
            <a:extLst>
              <a:ext uri="{FF2B5EF4-FFF2-40B4-BE49-F238E27FC236}">
                <a16:creationId xmlns:a16="http://schemas.microsoft.com/office/drawing/2014/main" id="{39FDEAE4-BBE2-485D-9C01-46AAA76B0E08}"/>
              </a:ext>
            </a:extLst>
          </p:cNvPr>
          <p:cNvSpPr>
            <a:spLocks noGrp="1"/>
          </p:cNvSpPr>
          <p:nvPr>
            <p:ph idx="1"/>
          </p:nvPr>
        </p:nvSpPr>
        <p:spPr/>
        <p:txBody>
          <a:bodyPr>
            <a:normAutofit fontScale="92500" lnSpcReduction="20000"/>
          </a:bodyPr>
          <a:lstStyle/>
          <a:p>
            <a:r>
              <a:rPr lang="fr-FR" dirty="0"/>
              <a:t>Elle juge les infractions les plus graves : les crimes : meurtre, viol, terrorisme, crimes contre l’humanité ainsi que les délits et contraventions commis à l’occasion d’un crime.</a:t>
            </a:r>
          </a:p>
          <a:p>
            <a:r>
              <a:rPr lang="fr-FR" dirty="0"/>
              <a:t>Elle examine les appels contre les décisions rendues par une 1</a:t>
            </a:r>
            <a:r>
              <a:rPr lang="fr-FR" baseline="30000" dirty="0"/>
              <a:t>ère</a:t>
            </a:r>
            <a:r>
              <a:rPr lang="fr-FR" dirty="0"/>
              <a:t> cour d’assises.</a:t>
            </a:r>
          </a:p>
          <a:p>
            <a:r>
              <a:rPr lang="fr-FR" dirty="0"/>
              <a:t>Elle peut prononcer </a:t>
            </a:r>
          </a:p>
          <a:p>
            <a:r>
              <a:rPr lang="fr-FR" dirty="0"/>
              <a:t>des peines de réclusion ou de détention criminelle à perpétuité ou à temps (au moins 10 ans)</a:t>
            </a:r>
          </a:p>
          <a:p>
            <a:r>
              <a:rPr lang="fr-FR" dirty="0"/>
              <a:t>des peines d’amendes</a:t>
            </a:r>
          </a:p>
          <a:p>
            <a:r>
              <a:rPr lang="fr-FR" dirty="0"/>
              <a:t>des peines complémentaires (exemple : interdiction d’exercer une activité.) </a:t>
            </a:r>
          </a:p>
          <a:p>
            <a:endParaRPr lang="fr-FR" dirty="0"/>
          </a:p>
        </p:txBody>
      </p:sp>
    </p:spTree>
    <p:extLst>
      <p:ext uri="{BB962C8B-B14F-4D97-AF65-F5344CB8AC3E}">
        <p14:creationId xmlns:p14="http://schemas.microsoft.com/office/powerpoint/2010/main" val="5237662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FA037D-19FC-40BA-A68E-5AB2B0B288E1}"/>
              </a:ext>
            </a:extLst>
          </p:cNvPr>
          <p:cNvSpPr>
            <a:spLocks noGrp="1"/>
          </p:cNvSpPr>
          <p:nvPr>
            <p:ph type="title"/>
          </p:nvPr>
        </p:nvSpPr>
        <p:spPr/>
        <p:txBody>
          <a:bodyPr/>
          <a:lstStyle/>
          <a:p>
            <a:r>
              <a:rPr lang="fr-FR" dirty="0"/>
              <a:t>La cour d’assises</a:t>
            </a:r>
          </a:p>
        </p:txBody>
      </p:sp>
      <p:sp>
        <p:nvSpPr>
          <p:cNvPr id="3" name="Espace réservé du contenu 2">
            <a:extLst>
              <a:ext uri="{FF2B5EF4-FFF2-40B4-BE49-F238E27FC236}">
                <a16:creationId xmlns:a16="http://schemas.microsoft.com/office/drawing/2014/main" id="{CA1F4EAE-DCA6-4C4E-AFB3-E743C56602B2}"/>
              </a:ext>
            </a:extLst>
          </p:cNvPr>
          <p:cNvSpPr>
            <a:spLocks noGrp="1"/>
          </p:cNvSpPr>
          <p:nvPr>
            <p:ph idx="1"/>
          </p:nvPr>
        </p:nvSpPr>
        <p:spPr/>
        <p:txBody>
          <a:bodyPr/>
          <a:lstStyle/>
          <a:p>
            <a:r>
              <a:rPr lang="fr-FR" b="1" dirty="0"/>
              <a:t>Composition</a:t>
            </a:r>
            <a:endParaRPr lang="fr-FR" dirty="0"/>
          </a:p>
          <a:p>
            <a:pPr marL="0" indent="0">
              <a:buNone/>
            </a:pPr>
            <a:r>
              <a:rPr lang="fr-FR" dirty="0"/>
              <a:t>3 juges professionnels</a:t>
            </a:r>
          </a:p>
          <a:p>
            <a:pPr marL="0" indent="0">
              <a:buNone/>
            </a:pPr>
            <a:r>
              <a:rPr lang="fr-FR" dirty="0"/>
              <a:t>un jury de 9 citoyens  (12 en appel) tirés au sort (les jurés) De l’avocat général</a:t>
            </a:r>
          </a:p>
          <a:p>
            <a:pPr marL="0" indent="0">
              <a:buNone/>
            </a:pPr>
            <a:r>
              <a:rPr lang="fr-FR" dirty="0"/>
              <a:t>un greffier </a:t>
            </a:r>
          </a:p>
          <a:p>
            <a:pPr marL="0" indent="0">
              <a:buNone/>
            </a:pPr>
            <a:endParaRPr lang="fr-FR" dirty="0"/>
          </a:p>
          <a:p>
            <a:pPr marL="0" indent="0">
              <a:buNone/>
            </a:pPr>
            <a:endParaRPr lang="fr-FR" dirty="0"/>
          </a:p>
          <a:p>
            <a:endParaRPr lang="fr-FR" dirty="0"/>
          </a:p>
        </p:txBody>
      </p:sp>
    </p:spTree>
    <p:extLst>
      <p:ext uri="{BB962C8B-B14F-4D97-AF65-F5344CB8AC3E}">
        <p14:creationId xmlns:p14="http://schemas.microsoft.com/office/powerpoint/2010/main" val="12289391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3F9923-B4D2-4C65-8A90-D100D5E83DFB}"/>
              </a:ext>
            </a:extLst>
          </p:cNvPr>
          <p:cNvSpPr>
            <a:spLocks noGrp="1"/>
          </p:cNvSpPr>
          <p:nvPr>
            <p:ph type="title"/>
          </p:nvPr>
        </p:nvSpPr>
        <p:spPr/>
        <p:txBody>
          <a:bodyPr/>
          <a:lstStyle/>
          <a:p>
            <a:r>
              <a:rPr lang="fr-FR" dirty="0"/>
              <a:t>La cour d’assises</a:t>
            </a:r>
          </a:p>
        </p:txBody>
      </p:sp>
      <p:sp>
        <p:nvSpPr>
          <p:cNvPr id="3" name="Espace réservé du contenu 2">
            <a:extLst>
              <a:ext uri="{FF2B5EF4-FFF2-40B4-BE49-F238E27FC236}">
                <a16:creationId xmlns:a16="http://schemas.microsoft.com/office/drawing/2014/main" id="{5EB88C05-E77C-48A1-8BBB-64B09D1CFBC7}"/>
              </a:ext>
            </a:extLst>
          </p:cNvPr>
          <p:cNvSpPr>
            <a:spLocks noGrp="1"/>
          </p:cNvSpPr>
          <p:nvPr>
            <p:ph idx="1"/>
          </p:nvPr>
        </p:nvSpPr>
        <p:spPr/>
        <p:txBody>
          <a:bodyPr/>
          <a:lstStyle/>
          <a:p>
            <a:r>
              <a:rPr lang="fr-FR" dirty="0"/>
              <a:t>Il y a une cour permanente par département, installée en général au chef-lieu. Ce n’est pas une juridiction permanente.</a:t>
            </a:r>
          </a:p>
          <a:p>
            <a:r>
              <a:rPr lang="fr-FR" dirty="0"/>
              <a:t> Elle siège par sessions, tous les 3  mois.</a:t>
            </a:r>
          </a:p>
          <a:p>
            <a:endParaRPr lang="fr-FR" dirty="0"/>
          </a:p>
        </p:txBody>
      </p:sp>
    </p:spTree>
    <p:extLst>
      <p:ext uri="{BB962C8B-B14F-4D97-AF65-F5344CB8AC3E}">
        <p14:creationId xmlns:p14="http://schemas.microsoft.com/office/powerpoint/2010/main" val="29207647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FC7EE2-3F3A-43C0-B242-8F28C1576A7D}"/>
              </a:ext>
            </a:extLst>
          </p:cNvPr>
          <p:cNvSpPr>
            <a:spLocks noGrp="1"/>
          </p:cNvSpPr>
          <p:nvPr>
            <p:ph type="title"/>
          </p:nvPr>
        </p:nvSpPr>
        <p:spPr/>
        <p:txBody>
          <a:bodyPr/>
          <a:lstStyle/>
          <a:p>
            <a:r>
              <a:rPr lang="fr-FR" dirty="0"/>
              <a:t>La cour d’assises</a:t>
            </a:r>
          </a:p>
        </p:txBody>
      </p:sp>
      <p:sp>
        <p:nvSpPr>
          <p:cNvPr id="3" name="Espace réservé du contenu 2">
            <a:extLst>
              <a:ext uri="{FF2B5EF4-FFF2-40B4-BE49-F238E27FC236}">
                <a16:creationId xmlns:a16="http://schemas.microsoft.com/office/drawing/2014/main" id="{101EBE74-26B8-44A8-9953-53669692C02C}"/>
              </a:ext>
            </a:extLst>
          </p:cNvPr>
          <p:cNvSpPr>
            <a:spLocks noGrp="1"/>
          </p:cNvSpPr>
          <p:nvPr>
            <p:ph idx="1"/>
          </p:nvPr>
        </p:nvSpPr>
        <p:spPr/>
        <p:txBody>
          <a:bodyPr>
            <a:normAutofit fontScale="92500" lnSpcReduction="20000"/>
          </a:bodyPr>
          <a:lstStyle/>
          <a:p>
            <a:r>
              <a:rPr lang="fr-FR" dirty="0"/>
              <a:t>Une liste préparatoire est établie par le maire après un tirage au sort sur la liste électorale de la commune. </a:t>
            </a:r>
          </a:p>
          <a:p>
            <a:r>
              <a:rPr lang="fr-FR" dirty="0"/>
              <a:t>A partir des listes préparatoires, une commission établit une liste annuelle</a:t>
            </a:r>
          </a:p>
          <a:p>
            <a:r>
              <a:rPr lang="fr-FR" dirty="0"/>
              <a:t> Sur cette liste, le président du TGI de la ville ou siège la cour d’assises tire au sort le jury d’assises ( 35 jurés titulaires , 10 suppléants), 30 jours avant le début de la session.</a:t>
            </a:r>
          </a:p>
          <a:p>
            <a:r>
              <a:rPr lang="fr-FR" dirty="0"/>
              <a:t>Le préfet avertit les jurés désignés 15 jours avant l’ouverture de la session. </a:t>
            </a:r>
          </a:p>
          <a:p>
            <a:r>
              <a:rPr lang="fr-FR" dirty="0"/>
              <a:t>Le juré doit se rendre à la convocation sous peine d’amende .Des dispenses sont accordées dans certains cas </a:t>
            </a:r>
          </a:p>
          <a:p>
            <a:endParaRPr lang="fr-FR" dirty="0"/>
          </a:p>
          <a:p>
            <a:endParaRPr lang="fr-FR" dirty="0"/>
          </a:p>
        </p:txBody>
      </p:sp>
    </p:spTree>
    <p:extLst>
      <p:ext uri="{BB962C8B-B14F-4D97-AF65-F5344CB8AC3E}">
        <p14:creationId xmlns:p14="http://schemas.microsoft.com/office/powerpoint/2010/main" val="19521756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30CEFF-E8CA-48D1-B2D6-EC802E380F32}"/>
              </a:ext>
            </a:extLst>
          </p:cNvPr>
          <p:cNvSpPr>
            <a:spLocks noGrp="1"/>
          </p:cNvSpPr>
          <p:nvPr>
            <p:ph type="title"/>
          </p:nvPr>
        </p:nvSpPr>
        <p:spPr/>
        <p:txBody>
          <a:bodyPr/>
          <a:lstStyle/>
          <a:p>
            <a:r>
              <a:rPr lang="fr-FR" dirty="0"/>
              <a:t>Les juridictions judiciaires civiles</a:t>
            </a:r>
          </a:p>
        </p:txBody>
      </p:sp>
      <p:sp>
        <p:nvSpPr>
          <p:cNvPr id="3" name="Espace réservé du contenu 2">
            <a:extLst>
              <a:ext uri="{FF2B5EF4-FFF2-40B4-BE49-F238E27FC236}">
                <a16:creationId xmlns:a16="http://schemas.microsoft.com/office/drawing/2014/main" id="{804E6054-544D-407D-9461-17BFFDAD48C6}"/>
              </a:ext>
            </a:extLst>
          </p:cNvPr>
          <p:cNvSpPr>
            <a:spLocks noGrp="1"/>
          </p:cNvSpPr>
          <p:nvPr>
            <p:ph idx="1"/>
          </p:nvPr>
        </p:nvSpPr>
        <p:spPr/>
        <p:txBody>
          <a:bodyPr/>
          <a:lstStyle/>
          <a:p>
            <a:r>
              <a:rPr lang="fr-FR" dirty="0"/>
              <a:t>Tribunal de proximité</a:t>
            </a:r>
          </a:p>
          <a:p>
            <a:r>
              <a:rPr lang="fr-FR" dirty="0"/>
              <a:t>Tribunal d’instance</a:t>
            </a:r>
          </a:p>
          <a:p>
            <a:r>
              <a:rPr lang="fr-FR" dirty="0"/>
              <a:t>Tribunal de grande instance</a:t>
            </a:r>
          </a:p>
        </p:txBody>
      </p:sp>
    </p:spTree>
    <p:extLst>
      <p:ext uri="{BB962C8B-B14F-4D97-AF65-F5344CB8AC3E}">
        <p14:creationId xmlns:p14="http://schemas.microsoft.com/office/powerpoint/2010/main" val="2947930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E21CCA-480A-4FDF-923A-88F826A32856}"/>
              </a:ext>
            </a:extLst>
          </p:cNvPr>
          <p:cNvSpPr>
            <a:spLocks noGrp="1"/>
          </p:cNvSpPr>
          <p:nvPr>
            <p:ph type="title"/>
          </p:nvPr>
        </p:nvSpPr>
        <p:spPr/>
        <p:txBody>
          <a:bodyPr/>
          <a:lstStyle/>
          <a:p>
            <a:r>
              <a:rPr lang="fr-FR" dirty="0"/>
              <a:t>Principales branches du droit privé</a:t>
            </a:r>
          </a:p>
        </p:txBody>
      </p:sp>
      <p:sp>
        <p:nvSpPr>
          <p:cNvPr id="3" name="Espace réservé du contenu 2">
            <a:extLst>
              <a:ext uri="{FF2B5EF4-FFF2-40B4-BE49-F238E27FC236}">
                <a16:creationId xmlns:a16="http://schemas.microsoft.com/office/drawing/2014/main" id="{810F078B-4D66-4DFF-AC6C-89989DEEB24D}"/>
              </a:ext>
            </a:extLst>
          </p:cNvPr>
          <p:cNvSpPr>
            <a:spLocks noGrp="1"/>
          </p:cNvSpPr>
          <p:nvPr>
            <p:ph idx="1"/>
          </p:nvPr>
        </p:nvSpPr>
        <p:spPr/>
        <p:txBody>
          <a:bodyPr/>
          <a:lstStyle/>
          <a:p>
            <a:r>
              <a:rPr lang="fr-FR" dirty="0"/>
              <a:t> Droit civil</a:t>
            </a:r>
          </a:p>
          <a:p>
            <a:r>
              <a:rPr lang="fr-FR" dirty="0"/>
              <a:t> Droit des affaires </a:t>
            </a:r>
          </a:p>
          <a:p>
            <a:r>
              <a:rPr lang="fr-FR" dirty="0"/>
              <a:t> Droit du travail</a:t>
            </a:r>
          </a:p>
          <a:p>
            <a:r>
              <a:rPr lang="fr-FR" dirty="0"/>
              <a:t> Droit pénal </a:t>
            </a:r>
          </a:p>
          <a:p>
            <a:endParaRPr lang="fr-FR" dirty="0"/>
          </a:p>
        </p:txBody>
      </p:sp>
    </p:spTree>
    <p:extLst>
      <p:ext uri="{BB962C8B-B14F-4D97-AF65-F5344CB8AC3E}">
        <p14:creationId xmlns:p14="http://schemas.microsoft.com/office/powerpoint/2010/main" val="17218475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A5D7B6-71BA-4F4E-97C6-ED4B8D9567A6}"/>
              </a:ext>
            </a:extLst>
          </p:cNvPr>
          <p:cNvSpPr>
            <a:spLocks noGrp="1"/>
          </p:cNvSpPr>
          <p:nvPr>
            <p:ph type="title"/>
          </p:nvPr>
        </p:nvSpPr>
        <p:spPr/>
        <p:txBody>
          <a:bodyPr/>
          <a:lstStyle/>
          <a:p>
            <a:r>
              <a:rPr lang="fr-FR" dirty="0"/>
              <a:t>Le tribunal de proximité</a:t>
            </a:r>
          </a:p>
        </p:txBody>
      </p:sp>
      <p:sp>
        <p:nvSpPr>
          <p:cNvPr id="3" name="Espace réservé du contenu 2">
            <a:extLst>
              <a:ext uri="{FF2B5EF4-FFF2-40B4-BE49-F238E27FC236}">
                <a16:creationId xmlns:a16="http://schemas.microsoft.com/office/drawing/2014/main" id="{C6120155-EDD3-414A-81B4-3CEFED33E9C2}"/>
              </a:ext>
            </a:extLst>
          </p:cNvPr>
          <p:cNvSpPr>
            <a:spLocks noGrp="1"/>
          </p:cNvSpPr>
          <p:nvPr>
            <p:ph idx="1"/>
          </p:nvPr>
        </p:nvSpPr>
        <p:spPr/>
        <p:txBody>
          <a:bodyPr/>
          <a:lstStyle/>
          <a:p>
            <a:r>
              <a:rPr lang="fr-FR" dirty="0"/>
              <a:t>Juge les petits litiges de moins de 5000 euros :</a:t>
            </a:r>
          </a:p>
          <a:p>
            <a:pPr marL="0" indent="0">
              <a:buNone/>
            </a:pPr>
            <a:r>
              <a:rPr lang="fr-FR" dirty="0"/>
              <a:t>  conflits de voisinage</a:t>
            </a:r>
          </a:p>
          <a:p>
            <a:pPr marL="0" indent="0">
              <a:buNone/>
            </a:pPr>
            <a:r>
              <a:rPr lang="fr-FR" dirty="0"/>
              <a:t>  injonctions à payer</a:t>
            </a:r>
          </a:p>
          <a:p>
            <a:pPr marL="0" indent="0">
              <a:buNone/>
            </a:pPr>
            <a:r>
              <a:rPr lang="fr-FR" dirty="0"/>
              <a:t>  injonctions  à faire</a:t>
            </a:r>
          </a:p>
          <a:p>
            <a:endParaRPr lang="fr-FR" dirty="0"/>
          </a:p>
        </p:txBody>
      </p:sp>
    </p:spTree>
    <p:extLst>
      <p:ext uri="{BB962C8B-B14F-4D97-AF65-F5344CB8AC3E}">
        <p14:creationId xmlns:p14="http://schemas.microsoft.com/office/powerpoint/2010/main" val="3936888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5CD2B3-7A91-44FC-8E60-D906CE6F3231}"/>
              </a:ext>
            </a:extLst>
          </p:cNvPr>
          <p:cNvSpPr>
            <a:spLocks noGrp="1"/>
          </p:cNvSpPr>
          <p:nvPr>
            <p:ph type="title"/>
          </p:nvPr>
        </p:nvSpPr>
        <p:spPr/>
        <p:txBody>
          <a:bodyPr/>
          <a:lstStyle/>
          <a:p>
            <a:r>
              <a:rPr lang="fr-FR" dirty="0"/>
              <a:t>Le tribunal d’instance</a:t>
            </a:r>
          </a:p>
        </p:txBody>
      </p:sp>
      <p:sp>
        <p:nvSpPr>
          <p:cNvPr id="3" name="Espace réservé du contenu 2">
            <a:extLst>
              <a:ext uri="{FF2B5EF4-FFF2-40B4-BE49-F238E27FC236}">
                <a16:creationId xmlns:a16="http://schemas.microsoft.com/office/drawing/2014/main" id="{9687089A-DC6A-4B14-A7E7-EA49CDBB24E0}"/>
              </a:ext>
            </a:extLst>
          </p:cNvPr>
          <p:cNvSpPr>
            <a:spLocks noGrp="1"/>
          </p:cNvSpPr>
          <p:nvPr>
            <p:ph idx="1"/>
          </p:nvPr>
        </p:nvSpPr>
        <p:spPr/>
        <p:txBody>
          <a:bodyPr>
            <a:normAutofit lnSpcReduction="10000"/>
          </a:bodyPr>
          <a:lstStyle/>
          <a:p>
            <a:r>
              <a:rPr lang="fr-FR" dirty="0"/>
              <a:t>Juge les conflits entre les particuliers dont le montant ne dépasse pas 10 000 euros </a:t>
            </a:r>
          </a:p>
          <a:p>
            <a:r>
              <a:rPr lang="fr-FR" dirty="0"/>
              <a:t>Il juge certaines affaires  énumérées par la loi :</a:t>
            </a:r>
          </a:p>
          <a:p>
            <a:pPr marL="0" indent="0">
              <a:buNone/>
            </a:pPr>
            <a:r>
              <a:rPr lang="fr-FR" dirty="0"/>
              <a:t>Saisie des rémunérations du travail</a:t>
            </a:r>
          </a:p>
          <a:p>
            <a:pPr marL="0" indent="0">
              <a:buNone/>
            </a:pPr>
            <a:r>
              <a:rPr lang="fr-FR" dirty="0"/>
              <a:t>Rentes viagères inférieures ou égales à 3800 euros </a:t>
            </a:r>
          </a:p>
          <a:p>
            <a:pPr marL="0" indent="0">
              <a:buNone/>
            </a:pPr>
            <a:r>
              <a:rPr lang="fr-FR" dirty="0"/>
              <a:t>Problèmes relatifs aux élections </a:t>
            </a:r>
          </a:p>
          <a:p>
            <a:pPr marL="0" indent="0">
              <a:buNone/>
            </a:pPr>
            <a:r>
              <a:rPr lang="fr-FR" dirty="0"/>
              <a:t>Loyers d’habitation.</a:t>
            </a:r>
          </a:p>
          <a:p>
            <a:endParaRPr lang="fr-FR" dirty="0"/>
          </a:p>
        </p:txBody>
      </p:sp>
    </p:spTree>
    <p:extLst>
      <p:ext uri="{BB962C8B-B14F-4D97-AF65-F5344CB8AC3E}">
        <p14:creationId xmlns:p14="http://schemas.microsoft.com/office/powerpoint/2010/main" val="2814288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6FCB11-C918-4533-84EE-5067CA6B5FA2}"/>
              </a:ext>
            </a:extLst>
          </p:cNvPr>
          <p:cNvSpPr>
            <a:spLocks noGrp="1"/>
          </p:cNvSpPr>
          <p:nvPr>
            <p:ph type="title"/>
          </p:nvPr>
        </p:nvSpPr>
        <p:spPr/>
        <p:txBody>
          <a:bodyPr/>
          <a:lstStyle/>
          <a:p>
            <a:r>
              <a:rPr lang="fr-FR" dirty="0"/>
              <a:t>Le tribunal d’instance</a:t>
            </a:r>
          </a:p>
        </p:txBody>
      </p:sp>
      <p:sp>
        <p:nvSpPr>
          <p:cNvPr id="3" name="Espace réservé du contenu 2">
            <a:extLst>
              <a:ext uri="{FF2B5EF4-FFF2-40B4-BE49-F238E27FC236}">
                <a16:creationId xmlns:a16="http://schemas.microsoft.com/office/drawing/2014/main" id="{A2616888-28AD-481B-ACE5-FB8E3352EE93}"/>
              </a:ext>
            </a:extLst>
          </p:cNvPr>
          <p:cNvSpPr>
            <a:spLocks noGrp="1"/>
          </p:cNvSpPr>
          <p:nvPr>
            <p:ph idx="1"/>
          </p:nvPr>
        </p:nvSpPr>
        <p:spPr/>
        <p:txBody>
          <a:bodyPr/>
          <a:lstStyle/>
          <a:p>
            <a:r>
              <a:rPr lang="fr-FR" dirty="0"/>
              <a:t>Il a des compétences administratives :</a:t>
            </a:r>
          </a:p>
          <a:p>
            <a:pPr marL="0" indent="0">
              <a:buNone/>
            </a:pPr>
            <a:r>
              <a:rPr lang="fr-FR" dirty="0"/>
              <a:t>Enregistrement des déclarations de nationalité française </a:t>
            </a:r>
          </a:p>
          <a:p>
            <a:pPr marL="0" indent="0">
              <a:buNone/>
            </a:pPr>
            <a:r>
              <a:rPr lang="fr-FR" dirty="0"/>
              <a:t>Etablissement des actes de notoriété et des certificats de nationalité </a:t>
            </a:r>
          </a:p>
          <a:p>
            <a:pPr marL="0" indent="0">
              <a:buNone/>
            </a:pPr>
            <a:r>
              <a:rPr lang="fr-FR" dirty="0"/>
              <a:t>Apposition et levée des scellés en matière successorale </a:t>
            </a:r>
          </a:p>
          <a:p>
            <a:endParaRPr lang="fr-FR" dirty="0"/>
          </a:p>
        </p:txBody>
      </p:sp>
    </p:spTree>
    <p:extLst>
      <p:ext uri="{BB962C8B-B14F-4D97-AF65-F5344CB8AC3E}">
        <p14:creationId xmlns:p14="http://schemas.microsoft.com/office/powerpoint/2010/main" val="18816210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F9A39A-634D-4030-9B9B-12768FF5B29A}"/>
              </a:ext>
            </a:extLst>
          </p:cNvPr>
          <p:cNvSpPr>
            <a:spLocks noGrp="1"/>
          </p:cNvSpPr>
          <p:nvPr>
            <p:ph type="title"/>
          </p:nvPr>
        </p:nvSpPr>
        <p:spPr/>
        <p:txBody>
          <a:bodyPr/>
          <a:lstStyle/>
          <a:p>
            <a:r>
              <a:rPr lang="fr-FR" dirty="0"/>
              <a:t>Le tribunal d’instance</a:t>
            </a:r>
          </a:p>
        </p:txBody>
      </p:sp>
      <p:sp>
        <p:nvSpPr>
          <p:cNvPr id="3" name="Espace réservé du contenu 2">
            <a:extLst>
              <a:ext uri="{FF2B5EF4-FFF2-40B4-BE49-F238E27FC236}">
                <a16:creationId xmlns:a16="http://schemas.microsoft.com/office/drawing/2014/main" id="{9DA4C491-88E9-4D23-9FC8-C75F9C9012F8}"/>
              </a:ext>
            </a:extLst>
          </p:cNvPr>
          <p:cNvSpPr>
            <a:spLocks noGrp="1"/>
          </p:cNvSpPr>
          <p:nvPr>
            <p:ph idx="1"/>
          </p:nvPr>
        </p:nvSpPr>
        <p:spPr/>
        <p:txBody>
          <a:bodyPr/>
          <a:lstStyle/>
          <a:p>
            <a:r>
              <a:rPr lang="fr-FR" dirty="0"/>
              <a:t>Le juge d’instance exerce les fonctions de juge des tutelles.</a:t>
            </a:r>
          </a:p>
          <a:p>
            <a:r>
              <a:rPr lang="fr-FR" dirty="0"/>
              <a:t>Il prononce l’émancipation des mineurs</a:t>
            </a:r>
          </a:p>
          <a:p>
            <a:r>
              <a:rPr lang="fr-FR" dirty="0"/>
              <a:t>Il organise les régimes de protection des biens (curatelle, tutelle) des personnes dont les facultés mentales sont altérées.</a:t>
            </a:r>
          </a:p>
          <a:p>
            <a:endParaRPr lang="fr-FR" dirty="0"/>
          </a:p>
        </p:txBody>
      </p:sp>
    </p:spTree>
    <p:extLst>
      <p:ext uri="{BB962C8B-B14F-4D97-AF65-F5344CB8AC3E}">
        <p14:creationId xmlns:p14="http://schemas.microsoft.com/office/powerpoint/2010/main" val="33155002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38D7AD-B897-4992-858A-50F2E7EC5947}"/>
              </a:ext>
            </a:extLst>
          </p:cNvPr>
          <p:cNvSpPr>
            <a:spLocks noGrp="1"/>
          </p:cNvSpPr>
          <p:nvPr>
            <p:ph type="title"/>
          </p:nvPr>
        </p:nvSpPr>
        <p:spPr/>
        <p:txBody>
          <a:bodyPr/>
          <a:lstStyle/>
          <a:p>
            <a:r>
              <a:rPr lang="fr-FR" dirty="0"/>
              <a:t>Le tribunal d’instance</a:t>
            </a:r>
          </a:p>
        </p:txBody>
      </p:sp>
      <p:sp>
        <p:nvSpPr>
          <p:cNvPr id="3" name="Espace réservé du contenu 2">
            <a:extLst>
              <a:ext uri="{FF2B5EF4-FFF2-40B4-BE49-F238E27FC236}">
                <a16:creationId xmlns:a16="http://schemas.microsoft.com/office/drawing/2014/main" id="{18460F8B-8EB1-4472-96A4-7C377ACDC945}"/>
              </a:ext>
            </a:extLst>
          </p:cNvPr>
          <p:cNvSpPr>
            <a:spLocks noGrp="1"/>
          </p:cNvSpPr>
          <p:nvPr>
            <p:ph idx="1"/>
          </p:nvPr>
        </p:nvSpPr>
        <p:spPr/>
        <p:txBody>
          <a:bodyPr>
            <a:normAutofit/>
          </a:bodyPr>
          <a:lstStyle/>
          <a:p>
            <a:r>
              <a:rPr lang="fr-FR" b="1" dirty="0"/>
              <a:t>Composition et localisation</a:t>
            </a:r>
            <a:endParaRPr lang="fr-FR" dirty="0"/>
          </a:p>
          <a:p>
            <a:r>
              <a:rPr lang="fr-FR" dirty="0"/>
              <a:t>Le tribunal d’instance est composé d’un ou plusieurs juges, mais les affaires sont jugées par un seul juge </a:t>
            </a:r>
          </a:p>
          <a:p>
            <a:r>
              <a:rPr lang="fr-FR" dirty="0"/>
              <a:t>Il a généralement son siège au chef lieu de l’arrondissement </a:t>
            </a:r>
          </a:p>
          <a:p>
            <a:r>
              <a:rPr lang="fr-FR" dirty="0"/>
              <a:t>Le tribunal compétent est celui du lieu ou demeure le défendeur, c'est-à-dire la personne à qui vous demandez quelque chose.</a:t>
            </a:r>
          </a:p>
          <a:p>
            <a:endParaRPr lang="fr-FR" dirty="0"/>
          </a:p>
          <a:p>
            <a:endParaRPr lang="fr-FR" dirty="0"/>
          </a:p>
        </p:txBody>
      </p:sp>
    </p:spTree>
    <p:extLst>
      <p:ext uri="{BB962C8B-B14F-4D97-AF65-F5344CB8AC3E}">
        <p14:creationId xmlns:p14="http://schemas.microsoft.com/office/powerpoint/2010/main" val="2614858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9453FC-3872-4739-8B45-BEA8BF1692F5}"/>
              </a:ext>
            </a:extLst>
          </p:cNvPr>
          <p:cNvSpPr>
            <a:spLocks noGrp="1"/>
          </p:cNvSpPr>
          <p:nvPr>
            <p:ph type="title"/>
          </p:nvPr>
        </p:nvSpPr>
        <p:spPr/>
        <p:txBody>
          <a:bodyPr/>
          <a:lstStyle/>
          <a:p>
            <a:r>
              <a:rPr lang="fr-FR" dirty="0"/>
              <a:t>Le tribunal de grande instance</a:t>
            </a:r>
          </a:p>
        </p:txBody>
      </p:sp>
      <p:sp>
        <p:nvSpPr>
          <p:cNvPr id="3" name="Espace réservé du contenu 2">
            <a:extLst>
              <a:ext uri="{FF2B5EF4-FFF2-40B4-BE49-F238E27FC236}">
                <a16:creationId xmlns:a16="http://schemas.microsoft.com/office/drawing/2014/main" id="{1CA25309-987F-4395-9E7C-CEC495AF409D}"/>
              </a:ext>
            </a:extLst>
          </p:cNvPr>
          <p:cNvSpPr>
            <a:spLocks noGrp="1"/>
          </p:cNvSpPr>
          <p:nvPr>
            <p:ph idx="1"/>
          </p:nvPr>
        </p:nvSpPr>
        <p:spPr/>
        <p:txBody>
          <a:bodyPr/>
          <a:lstStyle/>
          <a:p>
            <a:pPr marL="0" indent="0">
              <a:buNone/>
            </a:pPr>
            <a:r>
              <a:rPr lang="fr-FR" dirty="0"/>
              <a:t>Il juge :</a:t>
            </a:r>
          </a:p>
          <a:p>
            <a:r>
              <a:rPr lang="fr-FR" dirty="0"/>
              <a:t> Les conflits entre particuliers (affaires civiles) portant sur des sommes supérieures à 10 000 euros</a:t>
            </a:r>
          </a:p>
          <a:p>
            <a:r>
              <a:rPr lang="fr-FR" dirty="0"/>
              <a:t>les litiges concernant quelque soit le montant de la demande : la famille (mariage, divorce, adoption, successions) les saisies immobilières, brevets d’invention ,marques, la dissolution des associations.</a:t>
            </a:r>
          </a:p>
          <a:p>
            <a:endParaRPr lang="fr-FR" dirty="0"/>
          </a:p>
          <a:p>
            <a:endParaRPr lang="fr-FR" dirty="0"/>
          </a:p>
        </p:txBody>
      </p:sp>
    </p:spTree>
    <p:extLst>
      <p:ext uri="{BB962C8B-B14F-4D97-AF65-F5344CB8AC3E}">
        <p14:creationId xmlns:p14="http://schemas.microsoft.com/office/powerpoint/2010/main" val="7819852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C4EE91-3E71-4B52-BFDC-10A51DFCBB0E}"/>
              </a:ext>
            </a:extLst>
          </p:cNvPr>
          <p:cNvSpPr>
            <a:spLocks noGrp="1"/>
          </p:cNvSpPr>
          <p:nvPr>
            <p:ph type="title"/>
          </p:nvPr>
        </p:nvSpPr>
        <p:spPr/>
        <p:txBody>
          <a:bodyPr/>
          <a:lstStyle/>
          <a:p>
            <a:r>
              <a:rPr lang="fr-FR" dirty="0"/>
              <a:t>Le tribunal de grande instance</a:t>
            </a:r>
          </a:p>
        </p:txBody>
      </p:sp>
      <p:sp>
        <p:nvSpPr>
          <p:cNvPr id="3" name="Espace réservé du contenu 2">
            <a:extLst>
              <a:ext uri="{FF2B5EF4-FFF2-40B4-BE49-F238E27FC236}">
                <a16:creationId xmlns:a16="http://schemas.microsoft.com/office/drawing/2014/main" id="{E7941B8E-D7A2-49C7-A50D-1917E1847530}"/>
              </a:ext>
            </a:extLst>
          </p:cNvPr>
          <p:cNvSpPr>
            <a:spLocks noGrp="1"/>
          </p:cNvSpPr>
          <p:nvPr>
            <p:ph idx="1"/>
          </p:nvPr>
        </p:nvSpPr>
        <p:spPr/>
        <p:txBody>
          <a:bodyPr>
            <a:normAutofit lnSpcReduction="10000"/>
          </a:bodyPr>
          <a:lstStyle/>
          <a:p>
            <a:r>
              <a:rPr lang="fr-FR" b="1" dirty="0"/>
              <a:t>Composition</a:t>
            </a:r>
            <a:endParaRPr lang="fr-FR" dirty="0"/>
          </a:p>
          <a:p>
            <a:r>
              <a:rPr lang="fr-FR" dirty="0"/>
              <a:t>Magistrats professionnels : président, vices présidents juges, procureurs de la république, substituts.</a:t>
            </a:r>
          </a:p>
          <a:p>
            <a:r>
              <a:rPr lang="fr-FR" b="1" dirty="0"/>
              <a:t>Il existe des juges spécialisés :</a:t>
            </a:r>
            <a:endParaRPr lang="fr-FR" dirty="0"/>
          </a:p>
          <a:p>
            <a:r>
              <a:rPr lang="fr-FR" dirty="0"/>
              <a:t>Juge aux affaires familiales : problèmes de divorce, séparation)</a:t>
            </a:r>
          </a:p>
          <a:p>
            <a:r>
              <a:rPr lang="fr-FR" dirty="0"/>
              <a:t>Juge des loyers (litiges entre locataires et propriétaires de locaux commerciaux, artisanaux ou industriels.)</a:t>
            </a:r>
          </a:p>
          <a:p>
            <a:endParaRPr lang="fr-FR" dirty="0"/>
          </a:p>
        </p:txBody>
      </p:sp>
    </p:spTree>
    <p:extLst>
      <p:ext uri="{BB962C8B-B14F-4D97-AF65-F5344CB8AC3E}">
        <p14:creationId xmlns:p14="http://schemas.microsoft.com/office/powerpoint/2010/main" val="24615266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306D4B-EC05-411B-BAAC-DB46EBC7D7AC}"/>
              </a:ext>
            </a:extLst>
          </p:cNvPr>
          <p:cNvSpPr>
            <a:spLocks noGrp="1"/>
          </p:cNvSpPr>
          <p:nvPr>
            <p:ph type="title"/>
          </p:nvPr>
        </p:nvSpPr>
        <p:spPr/>
        <p:txBody>
          <a:bodyPr/>
          <a:lstStyle/>
          <a:p>
            <a:r>
              <a:rPr lang="fr-FR" dirty="0"/>
              <a:t>Le tribunal de grande instance</a:t>
            </a:r>
          </a:p>
        </p:txBody>
      </p:sp>
      <p:sp>
        <p:nvSpPr>
          <p:cNvPr id="3" name="Espace réservé du contenu 2">
            <a:extLst>
              <a:ext uri="{FF2B5EF4-FFF2-40B4-BE49-F238E27FC236}">
                <a16:creationId xmlns:a16="http://schemas.microsoft.com/office/drawing/2014/main" id="{3502D8E8-0FE3-4596-84D7-D84EAD55A099}"/>
              </a:ext>
            </a:extLst>
          </p:cNvPr>
          <p:cNvSpPr>
            <a:spLocks noGrp="1"/>
          </p:cNvSpPr>
          <p:nvPr>
            <p:ph idx="1"/>
          </p:nvPr>
        </p:nvSpPr>
        <p:spPr/>
        <p:txBody>
          <a:bodyPr/>
          <a:lstStyle/>
          <a:p>
            <a:pPr marL="0" indent="0">
              <a:buNone/>
            </a:pPr>
            <a:r>
              <a:rPr lang="fr-FR" dirty="0"/>
              <a:t>Recours</a:t>
            </a:r>
          </a:p>
          <a:p>
            <a:pPr marL="0" indent="0">
              <a:buNone/>
            </a:pPr>
            <a:r>
              <a:rPr lang="fr-FR" dirty="0"/>
              <a:t>Les voies de recours sont les mêmes que pour le tribunal d’instance : l’opposition</a:t>
            </a:r>
          </a:p>
          <a:p>
            <a:r>
              <a:rPr lang="fr-FR" dirty="0"/>
              <a:t> la tierce opposition</a:t>
            </a:r>
          </a:p>
          <a:p>
            <a:r>
              <a:rPr lang="fr-FR" dirty="0"/>
              <a:t> l’appel</a:t>
            </a:r>
          </a:p>
          <a:p>
            <a:r>
              <a:rPr lang="fr-FR" dirty="0"/>
              <a:t>le pourvoi en cassation</a:t>
            </a:r>
          </a:p>
          <a:p>
            <a:endParaRPr lang="fr-FR" dirty="0"/>
          </a:p>
        </p:txBody>
      </p:sp>
    </p:spTree>
    <p:extLst>
      <p:ext uri="{BB962C8B-B14F-4D97-AF65-F5344CB8AC3E}">
        <p14:creationId xmlns:p14="http://schemas.microsoft.com/office/powerpoint/2010/main" val="5253621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1494CD-883E-457B-BBF2-54F6CEC7EDB0}"/>
              </a:ext>
            </a:extLst>
          </p:cNvPr>
          <p:cNvSpPr>
            <a:spLocks noGrp="1"/>
          </p:cNvSpPr>
          <p:nvPr>
            <p:ph type="title"/>
          </p:nvPr>
        </p:nvSpPr>
        <p:spPr/>
        <p:txBody>
          <a:bodyPr/>
          <a:lstStyle/>
          <a:p>
            <a:r>
              <a:rPr lang="fr-FR" dirty="0"/>
              <a:t>Le tribunal de grande instance</a:t>
            </a:r>
          </a:p>
        </p:txBody>
      </p:sp>
      <p:sp>
        <p:nvSpPr>
          <p:cNvPr id="3" name="Espace réservé du contenu 2">
            <a:extLst>
              <a:ext uri="{FF2B5EF4-FFF2-40B4-BE49-F238E27FC236}">
                <a16:creationId xmlns:a16="http://schemas.microsoft.com/office/drawing/2014/main" id="{25606E99-BB3E-4730-8174-497D1BD5AA3B}"/>
              </a:ext>
            </a:extLst>
          </p:cNvPr>
          <p:cNvSpPr>
            <a:spLocks noGrp="1"/>
          </p:cNvSpPr>
          <p:nvPr>
            <p:ph idx="1"/>
          </p:nvPr>
        </p:nvSpPr>
        <p:spPr/>
        <p:txBody>
          <a:bodyPr/>
          <a:lstStyle/>
          <a:p>
            <a:r>
              <a:rPr lang="fr-FR" dirty="0"/>
              <a:t>Les voies de recours sont les mêmes que pour le tribunal d’instance : l’opposition</a:t>
            </a:r>
          </a:p>
          <a:p>
            <a:r>
              <a:rPr lang="fr-FR" dirty="0"/>
              <a:t> la tierce opposition</a:t>
            </a:r>
          </a:p>
          <a:p>
            <a:r>
              <a:rPr lang="fr-FR" dirty="0"/>
              <a:t> l’appel</a:t>
            </a:r>
          </a:p>
          <a:p>
            <a:r>
              <a:rPr lang="fr-FR" dirty="0"/>
              <a:t> le pourvoi en cassation</a:t>
            </a:r>
          </a:p>
          <a:p>
            <a:endParaRPr lang="fr-FR" dirty="0"/>
          </a:p>
        </p:txBody>
      </p:sp>
    </p:spTree>
    <p:extLst>
      <p:ext uri="{BB962C8B-B14F-4D97-AF65-F5344CB8AC3E}">
        <p14:creationId xmlns:p14="http://schemas.microsoft.com/office/powerpoint/2010/main" val="29171859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261F6A-3B1E-426A-8D14-B98AEEB89F23}"/>
              </a:ext>
            </a:extLst>
          </p:cNvPr>
          <p:cNvSpPr>
            <a:spLocks noGrp="1"/>
          </p:cNvSpPr>
          <p:nvPr>
            <p:ph type="title"/>
          </p:nvPr>
        </p:nvSpPr>
        <p:spPr/>
        <p:txBody>
          <a:bodyPr>
            <a:normAutofit fontScale="90000"/>
          </a:bodyPr>
          <a:lstStyle/>
          <a:p>
            <a:r>
              <a:rPr lang="fr-FR" dirty="0"/>
              <a:t>Les juridictions pour mineurs</a:t>
            </a:r>
            <a:br>
              <a:rPr lang="fr-FR" dirty="0"/>
            </a:br>
            <a:r>
              <a:rPr lang="fr-FR" dirty="0"/>
              <a:t>Le tribunal pour enfants</a:t>
            </a:r>
          </a:p>
        </p:txBody>
      </p:sp>
      <p:sp>
        <p:nvSpPr>
          <p:cNvPr id="3" name="Espace réservé du contenu 2">
            <a:extLst>
              <a:ext uri="{FF2B5EF4-FFF2-40B4-BE49-F238E27FC236}">
                <a16:creationId xmlns:a16="http://schemas.microsoft.com/office/drawing/2014/main" id="{7DB32CB1-92B3-44D1-9BCE-EBFEB6A4F958}"/>
              </a:ext>
            </a:extLst>
          </p:cNvPr>
          <p:cNvSpPr>
            <a:spLocks noGrp="1"/>
          </p:cNvSpPr>
          <p:nvPr>
            <p:ph idx="1"/>
          </p:nvPr>
        </p:nvSpPr>
        <p:spPr/>
        <p:txBody>
          <a:bodyPr/>
          <a:lstStyle/>
          <a:p>
            <a:r>
              <a:rPr lang="fr-FR" dirty="0"/>
              <a:t>La justice des mineurs s’intéresse à l’enfant et l’adolescent. </a:t>
            </a:r>
          </a:p>
          <a:p>
            <a:r>
              <a:rPr lang="fr-FR" dirty="0"/>
              <a:t>Elle a un double aspect. </a:t>
            </a:r>
          </a:p>
          <a:p>
            <a:r>
              <a:rPr lang="fr-FR" dirty="0"/>
              <a:t>Au plan pénal elle sanctionne et réinsère les mineurs délinquants. </a:t>
            </a:r>
          </a:p>
          <a:p>
            <a:r>
              <a:rPr lang="fr-FR" dirty="0"/>
              <a:t>Au plan civil, elle protège des mineurs en danger physique et moral.</a:t>
            </a:r>
          </a:p>
          <a:p>
            <a:endParaRPr lang="fr-FR" dirty="0"/>
          </a:p>
        </p:txBody>
      </p:sp>
    </p:spTree>
    <p:extLst>
      <p:ext uri="{BB962C8B-B14F-4D97-AF65-F5344CB8AC3E}">
        <p14:creationId xmlns:p14="http://schemas.microsoft.com/office/powerpoint/2010/main" val="2531532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AB5DFD-C743-40C7-89D2-3E6D31B444A4}"/>
              </a:ext>
            </a:extLst>
          </p:cNvPr>
          <p:cNvSpPr>
            <a:spLocks noGrp="1"/>
          </p:cNvSpPr>
          <p:nvPr>
            <p:ph type="title"/>
          </p:nvPr>
        </p:nvSpPr>
        <p:spPr/>
        <p:txBody>
          <a:bodyPr/>
          <a:lstStyle/>
          <a:p>
            <a:r>
              <a:rPr lang="fr-FR" dirty="0"/>
              <a:t>Droit civil</a:t>
            </a:r>
          </a:p>
        </p:txBody>
      </p:sp>
      <p:sp>
        <p:nvSpPr>
          <p:cNvPr id="3" name="Espace réservé du contenu 2">
            <a:extLst>
              <a:ext uri="{FF2B5EF4-FFF2-40B4-BE49-F238E27FC236}">
                <a16:creationId xmlns:a16="http://schemas.microsoft.com/office/drawing/2014/main" id="{B7C65309-214E-4A42-ACBF-3D40C097A243}"/>
              </a:ext>
            </a:extLst>
          </p:cNvPr>
          <p:cNvSpPr>
            <a:spLocks noGrp="1"/>
          </p:cNvSpPr>
          <p:nvPr>
            <p:ph idx="1"/>
          </p:nvPr>
        </p:nvSpPr>
        <p:spPr/>
        <p:txBody>
          <a:bodyPr>
            <a:normAutofit/>
          </a:bodyPr>
          <a:lstStyle/>
          <a:p>
            <a:r>
              <a:rPr lang="fr-FR" dirty="0"/>
              <a:t>Ensemble des règles relatives aux institutions aux actes, aux rapports juridiques intéressant les particuliers dans leurs relations entre eux</a:t>
            </a:r>
          </a:p>
          <a:p>
            <a:r>
              <a:rPr lang="fr-FR" dirty="0"/>
              <a:t>Se préoccupe des êtres humains à chaque moment de leur vie</a:t>
            </a:r>
          </a:p>
          <a:p>
            <a:r>
              <a:rPr lang="fr-FR" dirty="0"/>
              <a:t> Organise la protection des mineurs et des malades mentaux</a:t>
            </a:r>
          </a:p>
        </p:txBody>
      </p:sp>
    </p:spTree>
    <p:extLst>
      <p:ext uri="{BB962C8B-B14F-4D97-AF65-F5344CB8AC3E}">
        <p14:creationId xmlns:p14="http://schemas.microsoft.com/office/powerpoint/2010/main" val="37466951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281E34-DC83-47EC-9477-0BA0D6DFFFEA}"/>
              </a:ext>
            </a:extLst>
          </p:cNvPr>
          <p:cNvSpPr>
            <a:spLocks noGrp="1"/>
          </p:cNvSpPr>
          <p:nvPr>
            <p:ph type="title"/>
          </p:nvPr>
        </p:nvSpPr>
        <p:spPr/>
        <p:txBody>
          <a:bodyPr/>
          <a:lstStyle/>
          <a:p>
            <a:r>
              <a:rPr lang="fr-FR" dirty="0"/>
              <a:t>Le tribunal pour enfants</a:t>
            </a:r>
          </a:p>
        </p:txBody>
      </p:sp>
      <p:sp>
        <p:nvSpPr>
          <p:cNvPr id="3" name="Espace réservé du contenu 2">
            <a:extLst>
              <a:ext uri="{FF2B5EF4-FFF2-40B4-BE49-F238E27FC236}">
                <a16:creationId xmlns:a16="http://schemas.microsoft.com/office/drawing/2014/main" id="{62EB9F68-3554-4A70-A86B-865A8B9D3A85}"/>
              </a:ext>
            </a:extLst>
          </p:cNvPr>
          <p:cNvSpPr>
            <a:spLocks noGrp="1"/>
          </p:cNvSpPr>
          <p:nvPr>
            <p:ph idx="1"/>
          </p:nvPr>
        </p:nvSpPr>
        <p:spPr/>
        <p:txBody>
          <a:bodyPr/>
          <a:lstStyle/>
          <a:p>
            <a:r>
              <a:rPr lang="fr-FR" dirty="0"/>
              <a:t>Le juge des enfants est désigné par décret pour 3 ans au sein du TGI</a:t>
            </a:r>
          </a:p>
          <a:p>
            <a:r>
              <a:rPr lang="fr-FR" dirty="0"/>
              <a:t>En cas de délit ou de crime, le procureur désigne un juge d’instruction qui est en général spécialiste des problèmes des jeunes.</a:t>
            </a:r>
          </a:p>
          <a:p>
            <a:endParaRPr lang="fr-FR" dirty="0"/>
          </a:p>
        </p:txBody>
      </p:sp>
    </p:spTree>
    <p:extLst>
      <p:ext uri="{BB962C8B-B14F-4D97-AF65-F5344CB8AC3E}">
        <p14:creationId xmlns:p14="http://schemas.microsoft.com/office/powerpoint/2010/main" val="17287201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2C6183-6AB5-45D2-89B0-87D11449F075}"/>
              </a:ext>
            </a:extLst>
          </p:cNvPr>
          <p:cNvSpPr>
            <a:spLocks noGrp="1"/>
          </p:cNvSpPr>
          <p:nvPr>
            <p:ph type="title"/>
          </p:nvPr>
        </p:nvSpPr>
        <p:spPr/>
        <p:txBody>
          <a:bodyPr/>
          <a:lstStyle/>
          <a:p>
            <a:r>
              <a:rPr lang="fr-FR" dirty="0"/>
              <a:t>Le tribunal pour enfants</a:t>
            </a:r>
          </a:p>
        </p:txBody>
      </p:sp>
      <p:sp>
        <p:nvSpPr>
          <p:cNvPr id="3" name="Espace réservé du contenu 2">
            <a:extLst>
              <a:ext uri="{FF2B5EF4-FFF2-40B4-BE49-F238E27FC236}">
                <a16:creationId xmlns:a16="http://schemas.microsoft.com/office/drawing/2014/main" id="{43ED4B80-0B92-4426-9CE5-8D1B2F35C9CD}"/>
              </a:ext>
            </a:extLst>
          </p:cNvPr>
          <p:cNvSpPr>
            <a:spLocks noGrp="1"/>
          </p:cNvSpPr>
          <p:nvPr>
            <p:ph idx="1"/>
          </p:nvPr>
        </p:nvSpPr>
        <p:spPr/>
        <p:txBody>
          <a:bodyPr/>
          <a:lstStyle/>
          <a:p>
            <a:r>
              <a:rPr lang="fr-FR" dirty="0"/>
              <a:t>S’il s’agit d’un délit, le juge des enfants est assisté de 2 assesseurs non professionnels.</a:t>
            </a:r>
          </a:p>
          <a:p>
            <a:r>
              <a:rPr lang="fr-FR" dirty="0"/>
              <a:t>Les assesseurs sont choisis pour 4 ans  par le ministre de la justice parmi des personnes qui s’intéressent à l’enfance.</a:t>
            </a:r>
          </a:p>
          <a:p>
            <a:r>
              <a:rPr lang="fr-FR" dirty="0"/>
              <a:t>S’il s’agit d’un crime, la cour d’assise des mineurs juge les mineurs de plus de 16 ans ayant commis un crime.</a:t>
            </a:r>
          </a:p>
          <a:p>
            <a:endParaRPr lang="fr-FR" dirty="0"/>
          </a:p>
        </p:txBody>
      </p:sp>
    </p:spTree>
    <p:extLst>
      <p:ext uri="{BB962C8B-B14F-4D97-AF65-F5344CB8AC3E}">
        <p14:creationId xmlns:p14="http://schemas.microsoft.com/office/powerpoint/2010/main" val="17543809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887C7E-199A-45C3-A212-D9075601005C}"/>
              </a:ext>
            </a:extLst>
          </p:cNvPr>
          <p:cNvSpPr>
            <a:spLocks noGrp="1"/>
          </p:cNvSpPr>
          <p:nvPr>
            <p:ph type="title"/>
          </p:nvPr>
        </p:nvSpPr>
        <p:spPr/>
        <p:txBody>
          <a:bodyPr/>
          <a:lstStyle/>
          <a:p>
            <a:r>
              <a:rPr lang="fr-FR" dirty="0"/>
              <a:t>Le tribunal pour enfants</a:t>
            </a:r>
          </a:p>
        </p:txBody>
      </p:sp>
      <p:sp>
        <p:nvSpPr>
          <p:cNvPr id="3" name="Espace réservé du contenu 2">
            <a:extLst>
              <a:ext uri="{FF2B5EF4-FFF2-40B4-BE49-F238E27FC236}">
                <a16:creationId xmlns:a16="http://schemas.microsoft.com/office/drawing/2014/main" id="{C3AF7F33-B88D-4E98-850B-395C9DEB2AE2}"/>
              </a:ext>
            </a:extLst>
          </p:cNvPr>
          <p:cNvSpPr>
            <a:spLocks noGrp="1"/>
          </p:cNvSpPr>
          <p:nvPr>
            <p:ph idx="1"/>
          </p:nvPr>
        </p:nvSpPr>
        <p:spPr/>
        <p:txBody>
          <a:bodyPr/>
          <a:lstStyle/>
          <a:p>
            <a:r>
              <a:rPr lang="fr-FR" dirty="0"/>
              <a:t>La démarche de la cour vise à répondre à 2 interrogations :</a:t>
            </a:r>
          </a:p>
          <a:p>
            <a:r>
              <a:rPr lang="fr-FR" dirty="0"/>
              <a:t> Faut-il protéger ou condamner ?</a:t>
            </a:r>
          </a:p>
          <a:p>
            <a:r>
              <a:rPr lang="fr-FR" dirty="0"/>
              <a:t>Dans les 2 cas, dès lors qu’il s’agit d’un mineur, les débats ne sont pas publics, tout compte rendu de presse est interdit.</a:t>
            </a:r>
          </a:p>
          <a:p>
            <a:r>
              <a:rPr lang="fr-FR" dirty="0"/>
              <a:t>La présence d’un avocat est obligatoire.</a:t>
            </a:r>
          </a:p>
          <a:p>
            <a:endParaRPr lang="fr-FR" dirty="0"/>
          </a:p>
        </p:txBody>
      </p:sp>
    </p:spTree>
    <p:extLst>
      <p:ext uri="{BB962C8B-B14F-4D97-AF65-F5344CB8AC3E}">
        <p14:creationId xmlns:p14="http://schemas.microsoft.com/office/powerpoint/2010/main" val="10087128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569A55-8685-4B00-BC69-3157D2E87452}"/>
              </a:ext>
            </a:extLst>
          </p:cNvPr>
          <p:cNvSpPr>
            <a:spLocks noGrp="1"/>
          </p:cNvSpPr>
          <p:nvPr>
            <p:ph type="title"/>
          </p:nvPr>
        </p:nvSpPr>
        <p:spPr/>
        <p:txBody>
          <a:bodyPr/>
          <a:lstStyle/>
          <a:p>
            <a:r>
              <a:rPr lang="fr-FR" dirty="0"/>
              <a:t>Le tribunal pour enfants</a:t>
            </a:r>
          </a:p>
        </p:txBody>
      </p:sp>
      <p:sp>
        <p:nvSpPr>
          <p:cNvPr id="3" name="Espace réservé du contenu 2">
            <a:extLst>
              <a:ext uri="{FF2B5EF4-FFF2-40B4-BE49-F238E27FC236}">
                <a16:creationId xmlns:a16="http://schemas.microsoft.com/office/drawing/2014/main" id="{A736518C-E24F-4125-A67A-89970DCAB379}"/>
              </a:ext>
            </a:extLst>
          </p:cNvPr>
          <p:cNvSpPr>
            <a:spLocks noGrp="1"/>
          </p:cNvSpPr>
          <p:nvPr>
            <p:ph idx="1"/>
          </p:nvPr>
        </p:nvSpPr>
        <p:spPr/>
        <p:txBody>
          <a:bodyPr>
            <a:normAutofit fontScale="92500" lnSpcReduction="10000"/>
          </a:bodyPr>
          <a:lstStyle/>
          <a:p>
            <a:r>
              <a:rPr lang="fr-FR" dirty="0"/>
              <a:t>Les enfants sont rarement mis en détention, ils sont placés dans un foyer d’accueil ou restent dans le milieu familial sous le contrôle d’un éducateur</a:t>
            </a:r>
          </a:p>
          <a:p>
            <a:r>
              <a:rPr lang="fr-FR" dirty="0"/>
              <a:t>La mesure éducative est recherchée avant tout</a:t>
            </a:r>
          </a:p>
          <a:p>
            <a:r>
              <a:rPr lang="fr-FR" dirty="0"/>
              <a:t>Les mesures d’assistance éducative (art 35 du code civil) : concernent les mineurs dont la santé, la sécurité ou la moralité sont en danger. </a:t>
            </a:r>
          </a:p>
          <a:p>
            <a:r>
              <a:rPr lang="fr-FR" dirty="0"/>
              <a:t>L’éducateur apporte son aide et  son soutien au jeune qui lui est confié et informe le magistrat de l’évolution de la situation.</a:t>
            </a:r>
          </a:p>
          <a:p>
            <a:pPr marL="0" indent="0">
              <a:buNone/>
            </a:pPr>
            <a:r>
              <a:rPr lang="fr-FR" dirty="0"/>
              <a:t> </a:t>
            </a:r>
          </a:p>
          <a:p>
            <a:endParaRPr lang="fr-FR" dirty="0"/>
          </a:p>
        </p:txBody>
      </p:sp>
    </p:spTree>
    <p:extLst>
      <p:ext uri="{BB962C8B-B14F-4D97-AF65-F5344CB8AC3E}">
        <p14:creationId xmlns:p14="http://schemas.microsoft.com/office/powerpoint/2010/main" val="33752873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A8343F-625C-4B43-9968-F8222D987BEF}"/>
              </a:ext>
            </a:extLst>
          </p:cNvPr>
          <p:cNvSpPr>
            <a:spLocks noGrp="1"/>
          </p:cNvSpPr>
          <p:nvPr>
            <p:ph type="title"/>
          </p:nvPr>
        </p:nvSpPr>
        <p:spPr/>
        <p:txBody>
          <a:bodyPr/>
          <a:lstStyle/>
          <a:p>
            <a:r>
              <a:rPr lang="fr-FR" dirty="0"/>
              <a:t>Les juridictions civiles spécialisées</a:t>
            </a:r>
          </a:p>
        </p:txBody>
      </p:sp>
      <p:sp>
        <p:nvSpPr>
          <p:cNvPr id="3" name="Espace réservé du contenu 2">
            <a:extLst>
              <a:ext uri="{FF2B5EF4-FFF2-40B4-BE49-F238E27FC236}">
                <a16:creationId xmlns:a16="http://schemas.microsoft.com/office/drawing/2014/main" id="{6A5DFE24-87E9-470F-87A7-6523A406190D}"/>
              </a:ext>
            </a:extLst>
          </p:cNvPr>
          <p:cNvSpPr>
            <a:spLocks noGrp="1"/>
          </p:cNvSpPr>
          <p:nvPr>
            <p:ph idx="1"/>
          </p:nvPr>
        </p:nvSpPr>
        <p:spPr/>
        <p:txBody>
          <a:bodyPr/>
          <a:lstStyle/>
          <a:p>
            <a:r>
              <a:rPr lang="fr-FR" dirty="0"/>
              <a:t>Elles sont compétentes au cours de l’activité professionnelle :</a:t>
            </a:r>
          </a:p>
          <a:p>
            <a:r>
              <a:rPr lang="fr-FR" dirty="0"/>
              <a:t> le conseil de prudhommes</a:t>
            </a:r>
          </a:p>
          <a:p>
            <a:r>
              <a:rPr lang="fr-FR" dirty="0"/>
              <a:t>le tribunal de commerce</a:t>
            </a:r>
          </a:p>
          <a:p>
            <a:r>
              <a:rPr lang="fr-FR" dirty="0"/>
              <a:t>le tribunal des baux ruraux</a:t>
            </a:r>
          </a:p>
          <a:p>
            <a:r>
              <a:rPr lang="fr-FR" dirty="0"/>
              <a:t>la commission de la sécurité sociale</a:t>
            </a:r>
          </a:p>
          <a:p>
            <a:r>
              <a:rPr lang="fr-FR" dirty="0"/>
              <a:t> le juge des loyers commerciaux</a:t>
            </a:r>
          </a:p>
          <a:p>
            <a:endParaRPr lang="fr-FR" dirty="0"/>
          </a:p>
        </p:txBody>
      </p:sp>
    </p:spTree>
    <p:extLst>
      <p:ext uri="{BB962C8B-B14F-4D97-AF65-F5344CB8AC3E}">
        <p14:creationId xmlns:p14="http://schemas.microsoft.com/office/powerpoint/2010/main" val="33667264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E5AA43-5DBD-4E5C-BAEA-4A2D2128B559}"/>
              </a:ext>
            </a:extLst>
          </p:cNvPr>
          <p:cNvSpPr>
            <a:spLocks noGrp="1"/>
          </p:cNvSpPr>
          <p:nvPr>
            <p:ph type="title"/>
          </p:nvPr>
        </p:nvSpPr>
        <p:spPr/>
        <p:txBody>
          <a:bodyPr/>
          <a:lstStyle/>
          <a:p>
            <a:r>
              <a:rPr lang="fr-FR" dirty="0"/>
              <a:t>Le conseil de prud’hommes</a:t>
            </a:r>
          </a:p>
        </p:txBody>
      </p:sp>
      <p:sp>
        <p:nvSpPr>
          <p:cNvPr id="3" name="Espace réservé du contenu 2">
            <a:extLst>
              <a:ext uri="{FF2B5EF4-FFF2-40B4-BE49-F238E27FC236}">
                <a16:creationId xmlns:a16="http://schemas.microsoft.com/office/drawing/2014/main" id="{4EDA90B6-1FCA-46C8-BFD1-476DE2EF43D0}"/>
              </a:ext>
            </a:extLst>
          </p:cNvPr>
          <p:cNvSpPr>
            <a:spLocks noGrp="1"/>
          </p:cNvSpPr>
          <p:nvPr>
            <p:ph idx="1"/>
          </p:nvPr>
        </p:nvSpPr>
        <p:spPr/>
        <p:txBody>
          <a:bodyPr/>
          <a:lstStyle/>
          <a:p>
            <a:r>
              <a:rPr lang="fr-FR" dirty="0"/>
              <a:t>C’et un tribunal spécialisé chargé de résoudre les conflits individuels issus du contrat de travail. </a:t>
            </a:r>
          </a:p>
          <a:p>
            <a:r>
              <a:rPr lang="fr-FR" dirty="0"/>
              <a:t>Il siège au sein de chaque TGI.</a:t>
            </a:r>
          </a:p>
          <a:p>
            <a:endParaRPr lang="fr-FR" dirty="0"/>
          </a:p>
        </p:txBody>
      </p:sp>
    </p:spTree>
    <p:extLst>
      <p:ext uri="{BB962C8B-B14F-4D97-AF65-F5344CB8AC3E}">
        <p14:creationId xmlns:p14="http://schemas.microsoft.com/office/powerpoint/2010/main" val="25679733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5D81BE-D635-4AA6-81F3-BC2F01AFBC8D}"/>
              </a:ext>
            </a:extLst>
          </p:cNvPr>
          <p:cNvSpPr>
            <a:spLocks noGrp="1"/>
          </p:cNvSpPr>
          <p:nvPr>
            <p:ph type="title"/>
          </p:nvPr>
        </p:nvSpPr>
        <p:spPr/>
        <p:txBody>
          <a:bodyPr/>
          <a:lstStyle/>
          <a:p>
            <a:r>
              <a:rPr lang="fr-FR" dirty="0"/>
              <a:t>Le conseil de prud’hommes</a:t>
            </a:r>
          </a:p>
        </p:txBody>
      </p:sp>
      <p:sp>
        <p:nvSpPr>
          <p:cNvPr id="3" name="Espace réservé du contenu 2">
            <a:extLst>
              <a:ext uri="{FF2B5EF4-FFF2-40B4-BE49-F238E27FC236}">
                <a16:creationId xmlns:a16="http://schemas.microsoft.com/office/drawing/2014/main" id="{814587FC-A8CF-4A67-AB11-F84232A6E13E}"/>
              </a:ext>
            </a:extLst>
          </p:cNvPr>
          <p:cNvSpPr>
            <a:spLocks noGrp="1"/>
          </p:cNvSpPr>
          <p:nvPr>
            <p:ph idx="1"/>
          </p:nvPr>
        </p:nvSpPr>
        <p:spPr/>
        <p:txBody>
          <a:bodyPr>
            <a:normAutofit/>
          </a:bodyPr>
          <a:lstStyle/>
          <a:p>
            <a:r>
              <a:rPr lang="fr-FR" dirty="0"/>
              <a:t>Il juge les litiges individuels nés à l’occasion du contrat de travail   :</a:t>
            </a:r>
          </a:p>
          <a:p>
            <a:pPr marL="0" indent="0">
              <a:buNone/>
            </a:pPr>
            <a:r>
              <a:rPr lang="fr-FR" dirty="0"/>
              <a:t> le paiement des indemnités après la rupture de contrat de travail</a:t>
            </a:r>
          </a:p>
          <a:p>
            <a:pPr marL="0" indent="0">
              <a:buNone/>
            </a:pPr>
            <a:r>
              <a:rPr lang="fr-FR" dirty="0"/>
              <a:t> le licenciement abusif</a:t>
            </a:r>
          </a:p>
          <a:p>
            <a:pPr marL="0" indent="0">
              <a:buNone/>
            </a:pPr>
            <a:r>
              <a:rPr lang="fr-FR" dirty="0"/>
              <a:t> les problèmes de délai de congés, de congés payés, d’heures supplémentaires,</a:t>
            </a:r>
          </a:p>
          <a:p>
            <a:pPr marL="0" indent="0">
              <a:buNone/>
            </a:pPr>
            <a:r>
              <a:rPr lang="fr-FR" dirty="0"/>
              <a:t> la restitution de documents permettant de s’inscrire  à Pole Emploi et de     bénéficier des ASSEDIC   </a:t>
            </a:r>
          </a:p>
        </p:txBody>
      </p:sp>
    </p:spTree>
    <p:extLst>
      <p:ext uri="{BB962C8B-B14F-4D97-AF65-F5344CB8AC3E}">
        <p14:creationId xmlns:p14="http://schemas.microsoft.com/office/powerpoint/2010/main" val="19740647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CEA7EB-E042-43DD-8A12-D56D231AC993}"/>
              </a:ext>
            </a:extLst>
          </p:cNvPr>
          <p:cNvSpPr>
            <a:spLocks noGrp="1"/>
          </p:cNvSpPr>
          <p:nvPr>
            <p:ph type="title"/>
          </p:nvPr>
        </p:nvSpPr>
        <p:spPr/>
        <p:txBody>
          <a:bodyPr/>
          <a:lstStyle/>
          <a:p>
            <a:r>
              <a:rPr lang="fr-FR" dirty="0"/>
              <a:t>Le conseil de prud’hommes</a:t>
            </a:r>
          </a:p>
        </p:txBody>
      </p:sp>
      <p:sp>
        <p:nvSpPr>
          <p:cNvPr id="3" name="Espace réservé du contenu 2">
            <a:extLst>
              <a:ext uri="{FF2B5EF4-FFF2-40B4-BE49-F238E27FC236}">
                <a16:creationId xmlns:a16="http://schemas.microsoft.com/office/drawing/2014/main" id="{0745E667-F2A2-415E-AC14-0E82E5DB5070}"/>
              </a:ext>
            </a:extLst>
          </p:cNvPr>
          <p:cNvSpPr>
            <a:spLocks noGrp="1"/>
          </p:cNvSpPr>
          <p:nvPr>
            <p:ph idx="1"/>
          </p:nvPr>
        </p:nvSpPr>
        <p:spPr/>
        <p:txBody>
          <a:bodyPr/>
          <a:lstStyle/>
          <a:p>
            <a:r>
              <a:rPr lang="fr-FR" dirty="0"/>
              <a:t>Les juges, appelés conseillers prudhommes sont élus pour 5 ans au scrutin de liste proportionnel, les uns par les salariés, les autres par les employeurs </a:t>
            </a:r>
          </a:p>
          <a:p>
            <a:r>
              <a:rPr lang="fr-FR" dirty="0"/>
              <a:t>Ils siègent en nombre égal : c’est un tribunal paritaire.</a:t>
            </a:r>
          </a:p>
          <a:p>
            <a:endParaRPr lang="fr-FR" dirty="0"/>
          </a:p>
        </p:txBody>
      </p:sp>
    </p:spTree>
    <p:extLst>
      <p:ext uri="{BB962C8B-B14F-4D97-AF65-F5344CB8AC3E}">
        <p14:creationId xmlns:p14="http://schemas.microsoft.com/office/powerpoint/2010/main" val="21250752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B3D033-0A12-4CF4-A202-A5DB007E792E}"/>
              </a:ext>
            </a:extLst>
          </p:cNvPr>
          <p:cNvSpPr>
            <a:spLocks noGrp="1"/>
          </p:cNvSpPr>
          <p:nvPr>
            <p:ph type="title"/>
          </p:nvPr>
        </p:nvSpPr>
        <p:spPr/>
        <p:txBody>
          <a:bodyPr/>
          <a:lstStyle/>
          <a:p>
            <a:r>
              <a:rPr lang="fr-FR" dirty="0"/>
              <a:t>Les juridictions judiciaires de recours</a:t>
            </a:r>
          </a:p>
        </p:txBody>
      </p:sp>
      <p:sp>
        <p:nvSpPr>
          <p:cNvPr id="3" name="Espace réservé du contenu 2">
            <a:extLst>
              <a:ext uri="{FF2B5EF4-FFF2-40B4-BE49-F238E27FC236}">
                <a16:creationId xmlns:a16="http://schemas.microsoft.com/office/drawing/2014/main" id="{E18CD5F0-923E-469B-A067-F1958A0297CB}"/>
              </a:ext>
            </a:extLst>
          </p:cNvPr>
          <p:cNvSpPr>
            <a:spLocks noGrp="1"/>
          </p:cNvSpPr>
          <p:nvPr>
            <p:ph idx="1"/>
          </p:nvPr>
        </p:nvSpPr>
        <p:spPr/>
        <p:txBody>
          <a:bodyPr/>
          <a:lstStyle/>
          <a:p>
            <a:r>
              <a:rPr lang="fr-FR" dirty="0"/>
              <a:t> La Cour d’appel </a:t>
            </a:r>
          </a:p>
          <a:p>
            <a:r>
              <a:rPr lang="fr-FR" dirty="0"/>
              <a:t> La Cour de cassation.</a:t>
            </a:r>
          </a:p>
          <a:p>
            <a:endParaRPr lang="fr-FR" dirty="0"/>
          </a:p>
        </p:txBody>
      </p:sp>
    </p:spTree>
    <p:extLst>
      <p:ext uri="{BB962C8B-B14F-4D97-AF65-F5344CB8AC3E}">
        <p14:creationId xmlns:p14="http://schemas.microsoft.com/office/powerpoint/2010/main" val="29548197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72141F-8E2C-4F16-A89B-AC050BC1195B}"/>
              </a:ext>
            </a:extLst>
          </p:cNvPr>
          <p:cNvSpPr>
            <a:spLocks noGrp="1"/>
          </p:cNvSpPr>
          <p:nvPr>
            <p:ph type="title"/>
          </p:nvPr>
        </p:nvSpPr>
        <p:spPr/>
        <p:txBody>
          <a:bodyPr/>
          <a:lstStyle/>
          <a:p>
            <a:r>
              <a:rPr lang="fr-FR" dirty="0"/>
              <a:t>La cour d’appel</a:t>
            </a:r>
          </a:p>
        </p:txBody>
      </p:sp>
      <p:sp>
        <p:nvSpPr>
          <p:cNvPr id="3" name="Espace réservé du contenu 2">
            <a:extLst>
              <a:ext uri="{FF2B5EF4-FFF2-40B4-BE49-F238E27FC236}">
                <a16:creationId xmlns:a16="http://schemas.microsoft.com/office/drawing/2014/main" id="{AD471A4D-9AEB-4AD2-BC29-346E088056E8}"/>
              </a:ext>
            </a:extLst>
          </p:cNvPr>
          <p:cNvSpPr>
            <a:spLocks noGrp="1"/>
          </p:cNvSpPr>
          <p:nvPr>
            <p:ph idx="1"/>
          </p:nvPr>
        </p:nvSpPr>
        <p:spPr/>
        <p:txBody>
          <a:bodyPr/>
          <a:lstStyle/>
          <a:p>
            <a:r>
              <a:rPr lang="fr-FR" dirty="0"/>
              <a:t>La partie qui s’estime lésée par le jugement rendu en 1</a:t>
            </a:r>
            <a:r>
              <a:rPr lang="fr-FR" baseline="30000" dirty="0"/>
              <a:t>er</a:t>
            </a:r>
            <a:r>
              <a:rPr lang="fr-FR" dirty="0"/>
              <a:t> ressort peut porter le litige devant la cour d’appel pour obtenir une décision plus favorable.</a:t>
            </a:r>
          </a:p>
          <a:p>
            <a:r>
              <a:rPr lang="fr-FR" dirty="0"/>
              <a:t>L’appel n’est pas possible après un procès aux assises </a:t>
            </a:r>
          </a:p>
          <a:p>
            <a:endParaRPr lang="fr-FR" dirty="0"/>
          </a:p>
        </p:txBody>
      </p:sp>
    </p:spTree>
    <p:extLst>
      <p:ext uri="{BB962C8B-B14F-4D97-AF65-F5344CB8AC3E}">
        <p14:creationId xmlns:p14="http://schemas.microsoft.com/office/powerpoint/2010/main" val="1782223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2FF975-69FC-4336-910C-26C9457EABEA}"/>
              </a:ext>
            </a:extLst>
          </p:cNvPr>
          <p:cNvSpPr>
            <a:spLocks noGrp="1"/>
          </p:cNvSpPr>
          <p:nvPr>
            <p:ph type="title"/>
          </p:nvPr>
        </p:nvSpPr>
        <p:spPr/>
        <p:txBody>
          <a:bodyPr/>
          <a:lstStyle/>
          <a:p>
            <a:r>
              <a:rPr lang="fr-FR" dirty="0"/>
              <a:t>Droit pénal</a:t>
            </a:r>
          </a:p>
        </p:txBody>
      </p:sp>
      <p:sp>
        <p:nvSpPr>
          <p:cNvPr id="3" name="Espace réservé du contenu 2">
            <a:extLst>
              <a:ext uri="{FF2B5EF4-FFF2-40B4-BE49-F238E27FC236}">
                <a16:creationId xmlns:a16="http://schemas.microsoft.com/office/drawing/2014/main" id="{C973AEE0-4BAD-4E82-84A8-C94820545975}"/>
              </a:ext>
            </a:extLst>
          </p:cNvPr>
          <p:cNvSpPr>
            <a:spLocks noGrp="1"/>
          </p:cNvSpPr>
          <p:nvPr>
            <p:ph idx="1"/>
          </p:nvPr>
        </p:nvSpPr>
        <p:spPr/>
        <p:txBody>
          <a:bodyPr/>
          <a:lstStyle/>
          <a:p>
            <a:r>
              <a:rPr lang="fr-FR" dirty="0"/>
              <a:t>Définit les comportements constitutifs d’infractions </a:t>
            </a:r>
          </a:p>
          <a:p>
            <a:r>
              <a:rPr lang="fr-FR" dirty="0"/>
              <a:t>Détermine les sanctions qu’il faut leur appliquer.</a:t>
            </a:r>
          </a:p>
          <a:p>
            <a:endParaRPr lang="fr-FR" dirty="0"/>
          </a:p>
        </p:txBody>
      </p:sp>
    </p:spTree>
    <p:extLst>
      <p:ext uri="{BB962C8B-B14F-4D97-AF65-F5344CB8AC3E}">
        <p14:creationId xmlns:p14="http://schemas.microsoft.com/office/powerpoint/2010/main" val="14762757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B65BE1-8039-487C-BC57-B97DEA484E21}"/>
              </a:ext>
            </a:extLst>
          </p:cNvPr>
          <p:cNvSpPr>
            <a:spLocks noGrp="1"/>
          </p:cNvSpPr>
          <p:nvPr>
            <p:ph type="title"/>
          </p:nvPr>
        </p:nvSpPr>
        <p:spPr/>
        <p:txBody>
          <a:bodyPr/>
          <a:lstStyle/>
          <a:p>
            <a:r>
              <a:rPr lang="fr-FR" dirty="0"/>
              <a:t>La cour d’appel</a:t>
            </a:r>
          </a:p>
        </p:txBody>
      </p:sp>
      <p:sp>
        <p:nvSpPr>
          <p:cNvPr id="3" name="Espace réservé du contenu 2">
            <a:extLst>
              <a:ext uri="{FF2B5EF4-FFF2-40B4-BE49-F238E27FC236}">
                <a16:creationId xmlns:a16="http://schemas.microsoft.com/office/drawing/2014/main" id="{73F09143-5869-4E4E-A65E-466AB514F49C}"/>
              </a:ext>
            </a:extLst>
          </p:cNvPr>
          <p:cNvSpPr>
            <a:spLocks noGrp="1"/>
          </p:cNvSpPr>
          <p:nvPr>
            <p:ph idx="1"/>
          </p:nvPr>
        </p:nvSpPr>
        <p:spPr/>
        <p:txBody>
          <a:bodyPr/>
          <a:lstStyle/>
          <a:p>
            <a:r>
              <a:rPr lang="fr-FR" dirty="0"/>
              <a:t>Le déroulement du procès est identique à celui suivi devant  le tribunal de grande instance </a:t>
            </a:r>
          </a:p>
          <a:p>
            <a:r>
              <a:rPr lang="fr-FR" dirty="0"/>
              <a:t>Au civil, il faut 1 avoué qui rédige les actes et 1 avocat qui plaide et qui conseille</a:t>
            </a:r>
          </a:p>
          <a:p>
            <a:r>
              <a:rPr lang="fr-FR" dirty="0"/>
              <a:t>.On reprend toute l’affaire</a:t>
            </a:r>
          </a:p>
          <a:p>
            <a:endParaRPr lang="fr-FR" dirty="0"/>
          </a:p>
        </p:txBody>
      </p:sp>
    </p:spTree>
    <p:extLst>
      <p:ext uri="{BB962C8B-B14F-4D97-AF65-F5344CB8AC3E}">
        <p14:creationId xmlns:p14="http://schemas.microsoft.com/office/powerpoint/2010/main" val="23714751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1C9310-25F6-4B93-9F3E-9711F52EC0F3}"/>
              </a:ext>
            </a:extLst>
          </p:cNvPr>
          <p:cNvSpPr>
            <a:spLocks noGrp="1"/>
          </p:cNvSpPr>
          <p:nvPr>
            <p:ph type="title"/>
          </p:nvPr>
        </p:nvSpPr>
        <p:spPr/>
        <p:txBody>
          <a:bodyPr/>
          <a:lstStyle/>
          <a:p>
            <a:r>
              <a:rPr lang="fr-FR" dirty="0"/>
              <a:t>La cour de cassation</a:t>
            </a:r>
          </a:p>
        </p:txBody>
      </p:sp>
      <p:sp>
        <p:nvSpPr>
          <p:cNvPr id="3" name="Espace réservé du contenu 2">
            <a:extLst>
              <a:ext uri="{FF2B5EF4-FFF2-40B4-BE49-F238E27FC236}">
                <a16:creationId xmlns:a16="http://schemas.microsoft.com/office/drawing/2014/main" id="{CE31FA90-8D97-4D1F-8686-F11C630175EB}"/>
              </a:ext>
            </a:extLst>
          </p:cNvPr>
          <p:cNvSpPr>
            <a:spLocks noGrp="1"/>
          </p:cNvSpPr>
          <p:nvPr>
            <p:ph idx="1"/>
          </p:nvPr>
        </p:nvSpPr>
        <p:spPr/>
        <p:txBody>
          <a:bodyPr/>
          <a:lstStyle/>
          <a:p>
            <a:r>
              <a:rPr lang="fr-FR" dirty="0"/>
              <a:t>Elle ne juge pas le fond: les arguments développés</a:t>
            </a:r>
          </a:p>
          <a:p>
            <a:r>
              <a:rPr lang="fr-FR" dirty="0"/>
              <a:t> Elle juge la forme: les jugements et les arrêts d’une affaire</a:t>
            </a:r>
          </a:p>
          <a:p>
            <a:r>
              <a:rPr lang="fr-FR" dirty="0"/>
              <a:t> Saisie par 1 des parties d’un procès, la Cour de cassation peut casser les décisions d’un tribunal et renvoyer l’affaire devant un tribunal identique.</a:t>
            </a:r>
          </a:p>
          <a:p>
            <a:endParaRPr lang="fr-FR" dirty="0"/>
          </a:p>
        </p:txBody>
      </p:sp>
    </p:spTree>
    <p:extLst>
      <p:ext uri="{BB962C8B-B14F-4D97-AF65-F5344CB8AC3E}">
        <p14:creationId xmlns:p14="http://schemas.microsoft.com/office/powerpoint/2010/main" val="20579633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3377D9-EB83-477D-B06E-5F815BD590F7}"/>
              </a:ext>
            </a:extLst>
          </p:cNvPr>
          <p:cNvSpPr>
            <a:spLocks noGrp="1"/>
          </p:cNvSpPr>
          <p:nvPr>
            <p:ph type="title"/>
          </p:nvPr>
        </p:nvSpPr>
        <p:spPr/>
        <p:txBody>
          <a:bodyPr/>
          <a:lstStyle/>
          <a:p>
            <a:r>
              <a:rPr lang="fr-FR" dirty="0"/>
              <a:t>La cour de cassation</a:t>
            </a:r>
          </a:p>
        </p:txBody>
      </p:sp>
      <p:sp>
        <p:nvSpPr>
          <p:cNvPr id="3" name="Espace réservé du contenu 2">
            <a:extLst>
              <a:ext uri="{FF2B5EF4-FFF2-40B4-BE49-F238E27FC236}">
                <a16:creationId xmlns:a16="http://schemas.microsoft.com/office/drawing/2014/main" id="{554EA811-FC93-4108-8739-2AD770544352}"/>
              </a:ext>
            </a:extLst>
          </p:cNvPr>
          <p:cNvSpPr>
            <a:spLocks noGrp="1"/>
          </p:cNvSpPr>
          <p:nvPr>
            <p:ph idx="1"/>
          </p:nvPr>
        </p:nvSpPr>
        <p:spPr/>
        <p:txBody>
          <a:bodyPr/>
          <a:lstStyle/>
          <a:p>
            <a:r>
              <a:rPr lang="fr-FR" dirty="0"/>
              <a:t>La cour de cassation peut être saisie par toutes les parties d’un procès, même par le procureur général de la cour de cassation quand il estime qu’une décision non contestée, est contraire à la loi  ou à l’intérêt général.</a:t>
            </a:r>
          </a:p>
          <a:p>
            <a:r>
              <a:rPr lang="fr-FR" dirty="0"/>
              <a:t>Le délai pour présenter 1 pourvoi est de 5 jours pour la justice pénale (Cour d’assises et de 2 mois pour la justice civile.</a:t>
            </a:r>
          </a:p>
          <a:p>
            <a:endParaRPr lang="fr-FR" dirty="0"/>
          </a:p>
        </p:txBody>
      </p:sp>
    </p:spTree>
    <p:extLst>
      <p:ext uri="{BB962C8B-B14F-4D97-AF65-F5344CB8AC3E}">
        <p14:creationId xmlns:p14="http://schemas.microsoft.com/office/powerpoint/2010/main" val="39088048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B45D0-505C-4872-B7BC-BD96DAEA68D8}"/>
              </a:ext>
            </a:extLst>
          </p:cNvPr>
          <p:cNvSpPr>
            <a:spLocks noGrp="1"/>
          </p:cNvSpPr>
          <p:nvPr>
            <p:ph type="title"/>
          </p:nvPr>
        </p:nvSpPr>
        <p:spPr/>
        <p:txBody>
          <a:bodyPr/>
          <a:lstStyle/>
          <a:p>
            <a:r>
              <a:rPr lang="fr-FR" dirty="0"/>
              <a:t>La cour de cassation</a:t>
            </a:r>
          </a:p>
        </p:txBody>
      </p:sp>
      <p:sp>
        <p:nvSpPr>
          <p:cNvPr id="3" name="Espace réservé du contenu 2">
            <a:extLst>
              <a:ext uri="{FF2B5EF4-FFF2-40B4-BE49-F238E27FC236}">
                <a16:creationId xmlns:a16="http://schemas.microsoft.com/office/drawing/2014/main" id="{0F0D8648-7087-4DCD-A68D-B5C47AC52D5B}"/>
              </a:ext>
            </a:extLst>
          </p:cNvPr>
          <p:cNvSpPr>
            <a:spLocks noGrp="1"/>
          </p:cNvSpPr>
          <p:nvPr>
            <p:ph idx="1"/>
          </p:nvPr>
        </p:nvSpPr>
        <p:spPr/>
        <p:txBody>
          <a:bodyPr/>
          <a:lstStyle/>
          <a:p>
            <a:r>
              <a:rPr lang="fr-FR" dirty="0"/>
              <a:t>Si la Cour de Cassation trouve qu’il n’y a rien d’anormal dans la décision, elle rend un arrêt de rejet du pourvoi </a:t>
            </a:r>
          </a:p>
          <a:p>
            <a:r>
              <a:rPr lang="fr-FR" dirty="0"/>
              <a:t>Si elle trouve la réclamation justifiée, elle rend un arrêt qui annule le jugement et renvoie l’affaire devant une juridiction de même nature.</a:t>
            </a:r>
          </a:p>
          <a:p>
            <a:endParaRPr lang="fr-FR" dirty="0"/>
          </a:p>
        </p:txBody>
      </p:sp>
    </p:spTree>
    <p:extLst>
      <p:ext uri="{BB962C8B-B14F-4D97-AF65-F5344CB8AC3E}">
        <p14:creationId xmlns:p14="http://schemas.microsoft.com/office/powerpoint/2010/main" val="9215661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AD8CD5-3056-4F6B-AED9-5BB830CB6A46}"/>
              </a:ext>
            </a:extLst>
          </p:cNvPr>
          <p:cNvSpPr>
            <a:spLocks noGrp="1"/>
          </p:cNvSpPr>
          <p:nvPr>
            <p:ph type="title"/>
          </p:nvPr>
        </p:nvSpPr>
        <p:spPr/>
        <p:txBody>
          <a:bodyPr/>
          <a:lstStyle/>
          <a:p>
            <a:r>
              <a:rPr lang="fr-FR" dirty="0"/>
              <a:t>Le procès en révision</a:t>
            </a:r>
          </a:p>
        </p:txBody>
      </p:sp>
      <p:sp>
        <p:nvSpPr>
          <p:cNvPr id="3" name="Espace réservé du contenu 2">
            <a:extLst>
              <a:ext uri="{FF2B5EF4-FFF2-40B4-BE49-F238E27FC236}">
                <a16:creationId xmlns:a16="http://schemas.microsoft.com/office/drawing/2014/main" id="{E18AF977-84C9-4E4B-AD16-43C957266413}"/>
              </a:ext>
            </a:extLst>
          </p:cNvPr>
          <p:cNvSpPr>
            <a:spLocks noGrp="1"/>
          </p:cNvSpPr>
          <p:nvPr>
            <p:ph idx="1"/>
          </p:nvPr>
        </p:nvSpPr>
        <p:spPr/>
        <p:txBody>
          <a:bodyPr/>
          <a:lstStyle/>
          <a:p>
            <a:r>
              <a:rPr lang="fr-FR" dirty="0"/>
              <a:t>Si toutes les possibilités de recours sont épuisées, on peut demander qu’une décision soit annulée et que l’affaire soit rejugée.</a:t>
            </a:r>
          </a:p>
          <a:p>
            <a:r>
              <a:rPr lang="fr-FR" dirty="0"/>
              <a:t>La révision est possible si l’on découvre de nouveaux éléments de preuve ou une fraude.</a:t>
            </a:r>
          </a:p>
          <a:p>
            <a:r>
              <a:rPr lang="fr-FR" dirty="0"/>
              <a:t>Le délai est  de 2 mois après la découverte de l’élément nouveau</a:t>
            </a:r>
          </a:p>
          <a:p>
            <a:r>
              <a:rPr lang="fr-FR" dirty="0"/>
              <a:t> La cour de cassation examine si la demande est fondée pour un nouveau jugement.</a:t>
            </a:r>
          </a:p>
          <a:p>
            <a:endParaRPr lang="fr-FR" dirty="0"/>
          </a:p>
        </p:txBody>
      </p:sp>
    </p:spTree>
    <p:extLst>
      <p:ext uri="{BB962C8B-B14F-4D97-AF65-F5344CB8AC3E}">
        <p14:creationId xmlns:p14="http://schemas.microsoft.com/office/powerpoint/2010/main" val="3222346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46F4B2-57B6-49E7-A55E-6CAC825FAEFE}"/>
              </a:ext>
            </a:extLst>
          </p:cNvPr>
          <p:cNvSpPr>
            <a:spLocks noGrp="1"/>
          </p:cNvSpPr>
          <p:nvPr>
            <p:ph type="title"/>
          </p:nvPr>
        </p:nvSpPr>
        <p:spPr/>
        <p:txBody>
          <a:bodyPr/>
          <a:lstStyle/>
          <a:p>
            <a:r>
              <a:rPr lang="fr-FR" dirty="0"/>
              <a:t>Le droit public</a:t>
            </a:r>
          </a:p>
        </p:txBody>
      </p:sp>
      <p:sp>
        <p:nvSpPr>
          <p:cNvPr id="3" name="Espace réservé du contenu 2">
            <a:extLst>
              <a:ext uri="{FF2B5EF4-FFF2-40B4-BE49-F238E27FC236}">
                <a16:creationId xmlns:a16="http://schemas.microsoft.com/office/drawing/2014/main" id="{BA1FB304-4F7E-4E1B-9F19-BB5DD5BB58F0}"/>
              </a:ext>
            </a:extLst>
          </p:cNvPr>
          <p:cNvSpPr>
            <a:spLocks noGrp="1"/>
          </p:cNvSpPr>
          <p:nvPr>
            <p:ph idx="1"/>
          </p:nvPr>
        </p:nvSpPr>
        <p:spPr/>
        <p:txBody>
          <a:bodyPr/>
          <a:lstStyle/>
          <a:p>
            <a:r>
              <a:rPr lang="fr-FR" dirty="0"/>
              <a:t>Organise les rapports entre les personnes morales de droit public : l’Etat, les collectivités locales territoriales. </a:t>
            </a:r>
          </a:p>
          <a:p>
            <a:r>
              <a:rPr lang="fr-FR" dirty="0"/>
              <a:t>Concerne les rapports entre 2 personnes publiques</a:t>
            </a:r>
          </a:p>
          <a:p>
            <a:r>
              <a:rPr lang="fr-FR" dirty="0"/>
              <a:t> Ou bien entre une personne publique et une personne privée</a:t>
            </a:r>
          </a:p>
          <a:p>
            <a:endParaRPr lang="fr-FR" dirty="0"/>
          </a:p>
        </p:txBody>
      </p:sp>
    </p:spTree>
    <p:extLst>
      <p:ext uri="{BB962C8B-B14F-4D97-AF65-F5344CB8AC3E}">
        <p14:creationId xmlns:p14="http://schemas.microsoft.com/office/powerpoint/2010/main" val="311315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10BF6B-AE33-4631-BF5D-07D8F1395B65}"/>
              </a:ext>
            </a:extLst>
          </p:cNvPr>
          <p:cNvSpPr>
            <a:spLocks noGrp="1"/>
          </p:cNvSpPr>
          <p:nvPr>
            <p:ph type="title"/>
          </p:nvPr>
        </p:nvSpPr>
        <p:spPr/>
        <p:txBody>
          <a:bodyPr/>
          <a:lstStyle/>
          <a:p>
            <a:r>
              <a:rPr lang="fr-FR" dirty="0"/>
              <a:t>Sources du droit public</a:t>
            </a:r>
          </a:p>
        </p:txBody>
      </p:sp>
      <p:sp>
        <p:nvSpPr>
          <p:cNvPr id="3" name="Espace réservé du contenu 2">
            <a:extLst>
              <a:ext uri="{FF2B5EF4-FFF2-40B4-BE49-F238E27FC236}">
                <a16:creationId xmlns:a16="http://schemas.microsoft.com/office/drawing/2014/main" id="{58F65E7A-78C3-4E24-A3F6-3333F8D6B4B2}"/>
              </a:ext>
            </a:extLst>
          </p:cNvPr>
          <p:cNvSpPr>
            <a:spLocks noGrp="1"/>
          </p:cNvSpPr>
          <p:nvPr>
            <p:ph idx="1"/>
          </p:nvPr>
        </p:nvSpPr>
        <p:spPr/>
        <p:txBody>
          <a:bodyPr/>
          <a:lstStyle/>
          <a:p>
            <a:r>
              <a:rPr lang="fr-FR" dirty="0"/>
              <a:t>Le droit public est l’œuvre de la doctrine et de la jurisprudence.</a:t>
            </a:r>
          </a:p>
          <a:p>
            <a:r>
              <a:rPr lang="fr-FR" dirty="0"/>
              <a:t>La jurisprudence :règles qui ne figurent pas dans les textes  mais qui se sont constituées à la suite de décisions de justice. </a:t>
            </a:r>
          </a:p>
          <a:p>
            <a:endParaRPr lang="fr-FR" dirty="0"/>
          </a:p>
        </p:txBody>
      </p:sp>
    </p:spTree>
    <p:extLst>
      <p:ext uri="{BB962C8B-B14F-4D97-AF65-F5344CB8AC3E}">
        <p14:creationId xmlns:p14="http://schemas.microsoft.com/office/powerpoint/2010/main" val="3396571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929296-ABA5-4D24-B0BA-15DB1EACA2EF}"/>
              </a:ext>
            </a:extLst>
          </p:cNvPr>
          <p:cNvSpPr>
            <a:spLocks noGrp="1"/>
          </p:cNvSpPr>
          <p:nvPr>
            <p:ph type="title"/>
          </p:nvPr>
        </p:nvSpPr>
        <p:spPr/>
        <p:txBody>
          <a:bodyPr/>
          <a:lstStyle/>
          <a:p>
            <a:r>
              <a:rPr lang="fr-FR" dirty="0"/>
              <a:t>Domaines du droit public</a:t>
            </a:r>
          </a:p>
        </p:txBody>
      </p:sp>
      <p:sp>
        <p:nvSpPr>
          <p:cNvPr id="3" name="Espace réservé du contenu 2">
            <a:extLst>
              <a:ext uri="{FF2B5EF4-FFF2-40B4-BE49-F238E27FC236}">
                <a16:creationId xmlns:a16="http://schemas.microsoft.com/office/drawing/2014/main" id="{8775703F-DEC4-4706-BDD7-69C714C48C06}"/>
              </a:ext>
            </a:extLst>
          </p:cNvPr>
          <p:cNvSpPr>
            <a:spLocks noGrp="1"/>
          </p:cNvSpPr>
          <p:nvPr>
            <p:ph idx="1"/>
          </p:nvPr>
        </p:nvSpPr>
        <p:spPr/>
        <p:txBody>
          <a:bodyPr/>
          <a:lstStyle/>
          <a:p>
            <a:r>
              <a:rPr lang="fr-FR" dirty="0"/>
              <a:t>Droit constitutionnel</a:t>
            </a:r>
          </a:p>
          <a:p>
            <a:r>
              <a:rPr lang="fr-FR" dirty="0"/>
              <a:t>Droit fiscal</a:t>
            </a:r>
          </a:p>
          <a:p>
            <a:r>
              <a:rPr lang="fr-FR" dirty="0"/>
              <a:t>Finances publiques</a:t>
            </a:r>
          </a:p>
          <a:p>
            <a:r>
              <a:rPr lang="fr-FR" dirty="0"/>
              <a:t>Droit international public.</a:t>
            </a:r>
          </a:p>
          <a:p>
            <a:endParaRPr lang="fr-FR" dirty="0"/>
          </a:p>
        </p:txBody>
      </p:sp>
    </p:spTree>
    <p:extLst>
      <p:ext uri="{BB962C8B-B14F-4D97-AF65-F5344CB8AC3E}">
        <p14:creationId xmlns:p14="http://schemas.microsoft.com/office/powerpoint/2010/main" val="148287311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423</TotalTime>
  <Words>2984</Words>
  <Application>Microsoft Office PowerPoint</Application>
  <PresentationFormat>Grand écran</PresentationFormat>
  <Paragraphs>300</Paragraphs>
  <Slides>64</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64</vt:i4>
      </vt:variant>
    </vt:vector>
  </HeadingPairs>
  <TitlesOfParts>
    <vt:vector size="67" baseType="lpstr">
      <vt:lpstr>Arial</vt:lpstr>
      <vt:lpstr>Garamond</vt:lpstr>
      <vt:lpstr>Organique</vt:lpstr>
      <vt:lpstr>Les principes fondamentaux  du droit</vt:lpstr>
      <vt:lpstr>Le droit</vt:lpstr>
      <vt:lpstr>Le droit privé</vt:lpstr>
      <vt:lpstr>Principales branches du droit privé</vt:lpstr>
      <vt:lpstr>Droit civil</vt:lpstr>
      <vt:lpstr>Droit pénal</vt:lpstr>
      <vt:lpstr>Le droit public</vt:lpstr>
      <vt:lpstr>Sources du droit public</vt:lpstr>
      <vt:lpstr>Domaines du droit public</vt:lpstr>
      <vt:lpstr>Les juridictions françaises Les différents tribunaux</vt:lpstr>
      <vt:lpstr>Le tribunal des conflits</vt:lpstr>
      <vt:lpstr>Les juridictions administratives</vt:lpstr>
      <vt:lpstr>Le tribunal administratif</vt:lpstr>
      <vt:lpstr>Le tribunal administratif</vt:lpstr>
      <vt:lpstr>Le tribunal administratif</vt:lpstr>
      <vt:lpstr>Le tribunal administratif</vt:lpstr>
      <vt:lpstr>Le tribunal administratif</vt:lpstr>
      <vt:lpstr>Le tribunal administratif</vt:lpstr>
      <vt:lpstr>Le tribunal administratif</vt:lpstr>
      <vt:lpstr>Les cours administratives d’appel</vt:lpstr>
      <vt:lpstr>Le conseil d’Etat</vt:lpstr>
      <vt:lpstr>Le conseil d’Etat</vt:lpstr>
      <vt:lpstr>Les juridictions judiciaires pénales</vt:lpstr>
      <vt:lpstr>Le tribunal de proximité</vt:lpstr>
      <vt:lpstr>Le tribunal de proximité</vt:lpstr>
      <vt:lpstr>Le tribunal de police</vt:lpstr>
      <vt:lpstr>Le tribunal de police</vt:lpstr>
      <vt:lpstr>Le tribunal de police</vt:lpstr>
      <vt:lpstr>Le tribunal de police</vt:lpstr>
      <vt:lpstr>Le tribunal de police</vt:lpstr>
      <vt:lpstr>Le tribunal de police</vt:lpstr>
      <vt:lpstr>Le tribunal de police</vt:lpstr>
      <vt:lpstr>Le tribunal correctionnel</vt:lpstr>
      <vt:lpstr>Le tribunal correctionnel</vt:lpstr>
      <vt:lpstr>La cour d’assises</vt:lpstr>
      <vt:lpstr>La cour d’assises</vt:lpstr>
      <vt:lpstr>La cour d’assises</vt:lpstr>
      <vt:lpstr>La cour d’assises</vt:lpstr>
      <vt:lpstr>Les juridictions judiciaires civiles</vt:lpstr>
      <vt:lpstr>Le tribunal de proximité</vt:lpstr>
      <vt:lpstr>Le tribunal d’instance</vt:lpstr>
      <vt:lpstr>Le tribunal d’instance</vt:lpstr>
      <vt:lpstr>Le tribunal d’instance</vt:lpstr>
      <vt:lpstr>Le tribunal d’instance</vt:lpstr>
      <vt:lpstr>Le tribunal de grande instance</vt:lpstr>
      <vt:lpstr>Le tribunal de grande instance</vt:lpstr>
      <vt:lpstr>Le tribunal de grande instance</vt:lpstr>
      <vt:lpstr>Le tribunal de grande instance</vt:lpstr>
      <vt:lpstr>Les juridictions pour mineurs Le tribunal pour enfants</vt:lpstr>
      <vt:lpstr>Le tribunal pour enfants</vt:lpstr>
      <vt:lpstr>Le tribunal pour enfants</vt:lpstr>
      <vt:lpstr>Le tribunal pour enfants</vt:lpstr>
      <vt:lpstr>Le tribunal pour enfants</vt:lpstr>
      <vt:lpstr>Les juridictions civiles spécialisées</vt:lpstr>
      <vt:lpstr>Le conseil de prud’hommes</vt:lpstr>
      <vt:lpstr>Le conseil de prud’hommes</vt:lpstr>
      <vt:lpstr>Le conseil de prud’hommes</vt:lpstr>
      <vt:lpstr>Les juridictions judiciaires de recours</vt:lpstr>
      <vt:lpstr>La cour d’appel</vt:lpstr>
      <vt:lpstr>La cour d’appel</vt:lpstr>
      <vt:lpstr>La cour de cassation</vt:lpstr>
      <vt:lpstr>La cour de cassation</vt:lpstr>
      <vt:lpstr>La cour de cassation</vt:lpstr>
      <vt:lpstr>Le procès en révision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principes fondamentaux  du droit</dc:title>
  <dc:creator>End Manuela</dc:creator>
  <cp:lastModifiedBy>End Manuela</cp:lastModifiedBy>
  <cp:revision>27</cp:revision>
  <dcterms:created xsi:type="dcterms:W3CDTF">2022-05-20T06:32:54Z</dcterms:created>
  <dcterms:modified xsi:type="dcterms:W3CDTF">2024-02-19T11:56:25Z</dcterms:modified>
</cp:coreProperties>
</file>