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4" r:id="rId1"/>
  </p:sldMasterIdLst>
  <p:notesMasterIdLst>
    <p:notesMasterId r:id="rId24"/>
  </p:notesMasterIdLst>
  <p:sldIdLst>
    <p:sldId id="415" r:id="rId2"/>
    <p:sldId id="267" r:id="rId3"/>
    <p:sldId id="262" r:id="rId4"/>
    <p:sldId id="270" r:id="rId5"/>
    <p:sldId id="271" r:id="rId6"/>
    <p:sldId id="285" r:id="rId7"/>
    <p:sldId id="289" r:id="rId8"/>
    <p:sldId id="301" r:id="rId9"/>
    <p:sldId id="299" r:id="rId10"/>
    <p:sldId id="302" r:id="rId11"/>
    <p:sldId id="304" r:id="rId12"/>
    <p:sldId id="305" r:id="rId13"/>
    <p:sldId id="306" r:id="rId14"/>
    <p:sldId id="307" r:id="rId15"/>
    <p:sldId id="309" r:id="rId16"/>
    <p:sldId id="310" r:id="rId17"/>
    <p:sldId id="311" r:id="rId18"/>
    <p:sldId id="416" r:id="rId19"/>
    <p:sldId id="326" r:id="rId20"/>
    <p:sldId id="312" r:id="rId21"/>
    <p:sldId id="313" r:id="rId22"/>
    <p:sldId id="314"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D60093"/>
    <a:srgbClr val="FFCCCC"/>
    <a:srgbClr val="FFFF00"/>
    <a:srgbClr val="66FF33"/>
    <a:srgbClr val="00FFFF"/>
    <a:srgbClr val="66CCFF"/>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7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fr-FR"/>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fr-FR"/>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fr-FR"/>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8B36723-FEA9-42A8-8DCD-23AA1105B9D6}" type="slidenum">
              <a:rPr lang="fr-FR"/>
              <a:pPr/>
              <a:t>‹N°›</a:t>
            </a:fld>
            <a:endParaRPr lang="fr-F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8A60C3-2E67-4E82-80EF-5319090B2DE3}" type="slidenum">
              <a:rPr lang="fr-FR"/>
              <a:pPr/>
              <a:t>8</a:t>
            </a:fld>
            <a:endParaRPr lang="fr-F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xfrm>
            <a:off x="914400" y="4343400"/>
            <a:ext cx="5029200" cy="4114800"/>
          </a:xfrm>
        </p:spPr>
        <p:txBody>
          <a:bodyPr/>
          <a:lstStyle/>
          <a:p>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AE1F76-6E7C-449E-9618-EFBA9A55BDE2}" type="slidenum">
              <a:rPr lang="fr-FR"/>
              <a:pPr/>
              <a:t>20</a:t>
            </a:fld>
            <a:endParaRPr lang="fr-F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xfrm>
            <a:off x="914400" y="4343400"/>
            <a:ext cx="5029200" cy="4114800"/>
          </a:xfrm>
        </p:spPr>
        <p:txBody>
          <a:bodyPr/>
          <a:lstStyle/>
          <a:p>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6551B9-E995-4D9F-8A6F-2586FB10B665}" type="slidenum">
              <a:rPr lang="fr-FR"/>
              <a:pPr/>
              <a:t>22</a:t>
            </a:fld>
            <a:endParaRPr lang="fr-F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xfrm>
            <a:off x="914400" y="4343400"/>
            <a:ext cx="5029200" cy="4114800"/>
          </a:xfrm>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C202D9-16F9-4870-9F3D-FDBBC8DB654B}" type="slidenum">
              <a:rPr lang="fr-FR"/>
              <a:pPr/>
              <a:t>10</a:t>
            </a:fld>
            <a:endParaRPr lang="fr-F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xfrm>
            <a:off x="914400" y="4343400"/>
            <a:ext cx="5029200" cy="4114800"/>
          </a:xfrm>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C8AC2E-C59A-471E-90D6-3503EBAD07B9}" type="slidenum">
              <a:rPr lang="fr-FR"/>
              <a:pPr/>
              <a:t>11</a:t>
            </a:fld>
            <a:endParaRPr lang="fr-FR"/>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xfrm>
            <a:off x="914400" y="4343400"/>
            <a:ext cx="5029200" cy="4114800"/>
          </a:xfrm>
        </p:spPr>
        <p:txBody>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79BA7A-DB10-47D0-9EAD-9E3E8F9A154A}" type="slidenum">
              <a:rPr lang="fr-FR"/>
              <a:pPr/>
              <a:t>12</a:t>
            </a:fld>
            <a:endParaRPr lang="fr-FR"/>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xfrm>
            <a:off x="914400" y="4343400"/>
            <a:ext cx="5029200" cy="4114800"/>
          </a:xfrm>
        </p:spPr>
        <p:txBody>
          <a:bodyP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28D593-B165-46B5-9D46-EB78E1BB5B9A}" type="slidenum">
              <a:rPr lang="fr-FR"/>
              <a:pPr/>
              <a:t>13</a:t>
            </a:fld>
            <a:endParaRPr lang="fr-FR"/>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xfrm>
            <a:off x="914400" y="4343400"/>
            <a:ext cx="5029200" cy="4114800"/>
          </a:xfrm>
        </p:spPr>
        <p:txBody>
          <a:bodyPr/>
          <a:lstStyle/>
          <a:p>
            <a:endParaRPr lang="fr-F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0B29EB-9FDD-4E4C-A411-DBCE84207C54}" type="slidenum">
              <a:rPr lang="fr-FR"/>
              <a:pPr/>
              <a:t>14</a:t>
            </a:fld>
            <a:endParaRPr lang="fr-FR"/>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xfrm>
            <a:off x="914400" y="4343400"/>
            <a:ext cx="5029200" cy="4114800"/>
          </a:xfrm>
        </p:spPr>
        <p:txBody>
          <a:bodyPr/>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3D1977-F53B-41B4-BDC6-6AEACBADC523}" type="slidenum">
              <a:rPr lang="fr-FR"/>
              <a:pPr/>
              <a:t>15</a:t>
            </a:fld>
            <a:endParaRPr lang="fr-FR"/>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xfrm>
            <a:off x="914400" y="4343400"/>
            <a:ext cx="5029200" cy="4114800"/>
          </a:xfrm>
        </p:spPr>
        <p:txBody>
          <a:bodyPr/>
          <a:lstStyle/>
          <a:p>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F85027-5F39-4613-B487-DA85664CFD5C}" type="slidenum">
              <a:rPr lang="fr-FR"/>
              <a:pPr/>
              <a:t>16</a:t>
            </a:fld>
            <a:endParaRPr lang="fr-F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xfrm>
            <a:off x="914400" y="4343400"/>
            <a:ext cx="5029200" cy="4114800"/>
          </a:xfrm>
        </p:spPr>
        <p:txBody>
          <a:bodyPr/>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FF2E5C-1890-4DBD-BFC3-0FCD935E4AE2}" type="slidenum">
              <a:rPr lang="fr-FR"/>
              <a:pPr/>
              <a:t>17</a:t>
            </a:fld>
            <a:endParaRPr lang="fr-FR"/>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xfrm>
            <a:off x="914400" y="4343400"/>
            <a:ext cx="5029200" cy="4114800"/>
          </a:xfrm>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fr-FR"/>
              <a:t>Modifiez le style du titre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F5BD7C7-D9AB-4BBF-8508-A5E98B5B987C}" type="datetime1">
              <a:rPr lang="fr-FR" smtClean="0"/>
              <a:t>15/09/2023</a:t>
            </a:fld>
            <a:endParaRPr lang="fr-FR"/>
          </a:p>
        </p:txBody>
      </p:sp>
      <p:sp>
        <p:nvSpPr>
          <p:cNvPr id="5" name="Footer Placeholder 4"/>
          <p:cNvSpPr>
            <a:spLocks noGrp="1"/>
          </p:cNvSpPr>
          <p:nvPr>
            <p:ph type="ftr" sz="quarter" idx="11"/>
          </p:nvPr>
        </p:nvSpPr>
        <p:spPr>
          <a:xfrm>
            <a:off x="2396319" y="329308"/>
            <a:ext cx="3086292" cy="309201"/>
          </a:xfrm>
        </p:spPr>
        <p:txBody>
          <a:bodyPr/>
          <a:lstStyle/>
          <a:p>
            <a:r>
              <a:rPr lang="fr-FR"/>
              <a:t>DH 2021</a:t>
            </a:r>
          </a:p>
        </p:txBody>
      </p:sp>
      <p:sp>
        <p:nvSpPr>
          <p:cNvPr id="6" name="Slide Number Placeholder 5"/>
          <p:cNvSpPr>
            <a:spLocks noGrp="1"/>
          </p:cNvSpPr>
          <p:nvPr>
            <p:ph type="sldNum" sz="quarter" idx="12"/>
          </p:nvPr>
        </p:nvSpPr>
        <p:spPr>
          <a:xfrm>
            <a:off x="1434703" y="798973"/>
            <a:ext cx="802005" cy="503578"/>
          </a:xfrm>
        </p:spPr>
        <p:txBody>
          <a:bodyPr/>
          <a:lstStyle/>
          <a:p>
            <a:fld id="{BB4F9C16-63DA-4ADE-9C99-96A9AF001A6D}" type="slidenum">
              <a:rPr lang="fr-FR" smtClean="0"/>
              <a:t>‹N°›</a:t>
            </a:fld>
            <a:endParaRPr lang="fr-FR"/>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55704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BC25681-F364-4EBD-A8AF-028A996CF98E}" type="datetime1">
              <a:rPr lang="fr-FR" smtClean="0"/>
              <a:t>15/09/2023</a:t>
            </a:fld>
            <a:endParaRPr lang="fr-FR"/>
          </a:p>
        </p:txBody>
      </p:sp>
      <p:sp>
        <p:nvSpPr>
          <p:cNvPr id="5" name="Footer Placeholder 4"/>
          <p:cNvSpPr>
            <a:spLocks noGrp="1"/>
          </p:cNvSpPr>
          <p:nvPr>
            <p:ph type="ftr" sz="quarter" idx="11"/>
          </p:nvPr>
        </p:nvSpPr>
        <p:spPr/>
        <p:txBody>
          <a:bodyPr/>
          <a:lstStyle/>
          <a:p>
            <a:r>
              <a:rPr lang="fr-FR"/>
              <a:t>DH 2021</a:t>
            </a:r>
          </a:p>
        </p:txBody>
      </p:sp>
      <p:sp>
        <p:nvSpPr>
          <p:cNvPr id="6" name="Slide Number Placeholder 5"/>
          <p:cNvSpPr>
            <a:spLocks noGrp="1"/>
          </p:cNvSpPr>
          <p:nvPr>
            <p:ph type="sldNum" sz="quarter" idx="12"/>
          </p:nvPr>
        </p:nvSpPr>
        <p:spPr/>
        <p:txBody>
          <a:bodyPr/>
          <a:lstStyle/>
          <a:p>
            <a:fld id="{BB4F9C16-63DA-4ADE-9C99-96A9AF001A6D}" type="slidenum">
              <a:rPr lang="fr-FR" smtClean="0"/>
              <a:t>‹N°›</a:t>
            </a:fld>
            <a:endParaRPr lang="fr-FR"/>
          </a:p>
        </p:txBody>
      </p:sp>
    </p:spTree>
    <p:extLst>
      <p:ext uri="{BB962C8B-B14F-4D97-AF65-F5344CB8AC3E}">
        <p14:creationId xmlns:p14="http://schemas.microsoft.com/office/powerpoint/2010/main" val="2824846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32AA28F-A078-4366-8F07-744A849BFD37}" type="datetime1">
              <a:rPr lang="fr-FR" smtClean="0"/>
              <a:t>15/09/2023</a:t>
            </a:fld>
            <a:endParaRPr lang="fr-FR"/>
          </a:p>
        </p:txBody>
      </p:sp>
      <p:sp>
        <p:nvSpPr>
          <p:cNvPr id="5" name="Footer Placeholder 4"/>
          <p:cNvSpPr>
            <a:spLocks noGrp="1"/>
          </p:cNvSpPr>
          <p:nvPr>
            <p:ph type="ftr" sz="quarter" idx="11"/>
          </p:nvPr>
        </p:nvSpPr>
        <p:spPr/>
        <p:txBody>
          <a:bodyPr/>
          <a:lstStyle/>
          <a:p>
            <a:r>
              <a:rPr lang="fr-FR"/>
              <a:t>DH 2021</a:t>
            </a:r>
          </a:p>
        </p:txBody>
      </p:sp>
      <p:sp>
        <p:nvSpPr>
          <p:cNvPr id="6" name="Slide Number Placeholder 5"/>
          <p:cNvSpPr>
            <a:spLocks noGrp="1"/>
          </p:cNvSpPr>
          <p:nvPr>
            <p:ph type="sldNum" sz="quarter" idx="12"/>
          </p:nvPr>
        </p:nvSpPr>
        <p:spPr/>
        <p:txBody>
          <a:bodyPr/>
          <a:lstStyle/>
          <a:p>
            <a:fld id="{BB4F9C16-63DA-4ADE-9C99-96A9AF001A6D}" type="slidenum">
              <a:rPr lang="fr-FR" smtClean="0"/>
              <a:t>‹N°›</a:t>
            </a:fld>
            <a:endParaRPr lang="fr-FR"/>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57254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a:t>Cliquez pour modifier le style du titre</a:t>
            </a:r>
          </a:p>
        </p:txBody>
      </p:sp>
      <p:sp>
        <p:nvSpPr>
          <p:cNvPr id="3" name="Espace réservé du texte 2"/>
          <p:cNvSpPr>
            <a:spLocks noGrp="1"/>
          </p:cNvSpPr>
          <p:nvPr>
            <p:ph type="body" sz="half" idx="1"/>
          </p:nvPr>
        </p:nvSpPr>
        <p:spPr>
          <a:xfrm>
            <a:off x="457200" y="1600200"/>
            <a:ext cx="40386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p:cNvSpPr>
            <a:spLocks noGrp="1"/>
          </p:cNvSpPr>
          <p:nvPr>
            <p:ph type="ftr" sz="quarter" idx="10"/>
          </p:nvPr>
        </p:nvSpPr>
        <p:spPr>
          <a:xfrm>
            <a:off x="6084888" y="6237288"/>
            <a:ext cx="2895600" cy="476250"/>
          </a:xfrm>
        </p:spPr>
        <p:txBody>
          <a:bodyPr/>
          <a:lstStyle>
            <a:lvl1pPr>
              <a:defRPr/>
            </a:lvl1pPr>
          </a:lstStyle>
          <a:p>
            <a:r>
              <a:rPr lang="fr-FR"/>
              <a:t>DH 2021</a:t>
            </a:r>
          </a:p>
        </p:txBody>
      </p:sp>
    </p:spTree>
    <p:extLst>
      <p:ext uri="{BB962C8B-B14F-4D97-AF65-F5344CB8AC3E}">
        <p14:creationId xmlns:p14="http://schemas.microsoft.com/office/powerpoint/2010/main" val="1462163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F5727AE-B3D8-4FCA-B883-D97BEB32CE23}" type="datetime1">
              <a:rPr lang="fr-FR" smtClean="0"/>
              <a:t>15/09/2023</a:t>
            </a:fld>
            <a:endParaRPr lang="fr-FR"/>
          </a:p>
        </p:txBody>
      </p:sp>
      <p:sp>
        <p:nvSpPr>
          <p:cNvPr id="5" name="Footer Placeholder 4"/>
          <p:cNvSpPr>
            <a:spLocks noGrp="1"/>
          </p:cNvSpPr>
          <p:nvPr>
            <p:ph type="ftr" sz="quarter" idx="11"/>
          </p:nvPr>
        </p:nvSpPr>
        <p:spPr/>
        <p:txBody>
          <a:bodyPr/>
          <a:lstStyle/>
          <a:p>
            <a:r>
              <a:rPr lang="fr-FR"/>
              <a:t>DH 2021</a:t>
            </a:r>
          </a:p>
        </p:txBody>
      </p:sp>
      <p:sp>
        <p:nvSpPr>
          <p:cNvPr id="6" name="Slide Number Placeholder 5"/>
          <p:cNvSpPr>
            <a:spLocks noGrp="1"/>
          </p:cNvSpPr>
          <p:nvPr>
            <p:ph type="sldNum" sz="quarter" idx="12"/>
          </p:nvPr>
        </p:nvSpPr>
        <p:spPr/>
        <p:txBody>
          <a:bodyPr/>
          <a:lstStyle/>
          <a:p>
            <a:fld id="{BB4F9C16-63DA-4ADE-9C99-96A9AF001A6D}" type="slidenum">
              <a:rPr lang="fr-FR" smtClean="0"/>
              <a:t>‹N°›</a:t>
            </a:fld>
            <a:endParaRPr lang="fr-FR"/>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30937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fr-FR"/>
              <a:t>Modifiez le style du titre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483B47D4-5EC0-4E84-8DF1-EB65460EF33E}" type="datetime1">
              <a:rPr lang="fr-FR" smtClean="0"/>
              <a:t>15/09/2023</a:t>
            </a:fld>
            <a:endParaRPr lang="fr-FR"/>
          </a:p>
        </p:txBody>
      </p:sp>
      <p:sp>
        <p:nvSpPr>
          <p:cNvPr id="5" name="Footer Placeholder 4"/>
          <p:cNvSpPr>
            <a:spLocks noGrp="1"/>
          </p:cNvSpPr>
          <p:nvPr>
            <p:ph type="ftr" sz="quarter" idx="11"/>
          </p:nvPr>
        </p:nvSpPr>
        <p:spPr/>
        <p:txBody>
          <a:bodyPr/>
          <a:lstStyle/>
          <a:p>
            <a:r>
              <a:rPr lang="fr-FR"/>
              <a:t>DH 2021</a:t>
            </a:r>
          </a:p>
        </p:txBody>
      </p:sp>
      <p:sp>
        <p:nvSpPr>
          <p:cNvPr id="6" name="Slide Number Placeholder 5"/>
          <p:cNvSpPr>
            <a:spLocks noGrp="1"/>
          </p:cNvSpPr>
          <p:nvPr>
            <p:ph type="sldNum" sz="quarter" idx="12"/>
          </p:nvPr>
        </p:nvSpPr>
        <p:spPr/>
        <p:txBody>
          <a:bodyPr/>
          <a:lstStyle/>
          <a:p>
            <a:fld id="{BB4F9C16-63DA-4ADE-9C99-96A9AF001A6D}" type="slidenum">
              <a:rPr lang="fr-FR" smtClean="0"/>
              <a:t>‹N°›</a:t>
            </a:fld>
            <a:endParaRPr lang="fr-FR"/>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73024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fr-FR"/>
              <a:t>Modifiez le style du titre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7AC3B12-11BE-43CE-998E-14569B37D741}" type="datetime1">
              <a:rPr lang="fr-FR" smtClean="0"/>
              <a:t>15/09/2023</a:t>
            </a:fld>
            <a:endParaRPr lang="fr-FR"/>
          </a:p>
        </p:txBody>
      </p:sp>
      <p:sp>
        <p:nvSpPr>
          <p:cNvPr id="6" name="Footer Placeholder 5"/>
          <p:cNvSpPr>
            <a:spLocks noGrp="1"/>
          </p:cNvSpPr>
          <p:nvPr>
            <p:ph type="ftr" sz="quarter" idx="11"/>
          </p:nvPr>
        </p:nvSpPr>
        <p:spPr/>
        <p:txBody>
          <a:bodyPr/>
          <a:lstStyle/>
          <a:p>
            <a:r>
              <a:rPr lang="fr-FR"/>
              <a:t>DH 2021</a:t>
            </a:r>
          </a:p>
        </p:txBody>
      </p:sp>
      <p:sp>
        <p:nvSpPr>
          <p:cNvPr id="7" name="Slide Number Placeholder 6"/>
          <p:cNvSpPr>
            <a:spLocks noGrp="1"/>
          </p:cNvSpPr>
          <p:nvPr>
            <p:ph type="sldNum" sz="quarter" idx="12"/>
          </p:nvPr>
        </p:nvSpPr>
        <p:spPr/>
        <p:txBody>
          <a:bodyPr/>
          <a:lstStyle/>
          <a:p>
            <a:fld id="{BB4F9C16-63DA-4ADE-9C99-96A9AF001A6D}" type="slidenum">
              <a:rPr lang="fr-FR" smtClean="0"/>
              <a:t>‹N°›</a:t>
            </a:fld>
            <a:endParaRPr lang="fr-FR"/>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86680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fr-FR"/>
              <a:t>Modifiez le style du titre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Content Placeholder 3"/>
          <p:cNvSpPr>
            <a:spLocks noGrp="1"/>
          </p:cNvSpPr>
          <p:nvPr>
            <p:ph sz="half" idx="2"/>
          </p:nvPr>
        </p:nvSpPr>
        <p:spPr>
          <a:xfrm>
            <a:off x="1443491" y="2824270"/>
            <a:ext cx="3125766" cy="264445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Content Placeholder 5"/>
          <p:cNvSpPr>
            <a:spLocks noGrp="1"/>
          </p:cNvSpPr>
          <p:nvPr>
            <p:ph sz="quarter" idx="4"/>
          </p:nvPr>
        </p:nvSpPr>
        <p:spPr>
          <a:xfrm>
            <a:off x="4889182" y="2821491"/>
            <a:ext cx="3125652" cy="263737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C3C01E7-F333-4804-820B-384C20CA515B}" type="datetime1">
              <a:rPr lang="fr-FR" smtClean="0"/>
              <a:t>15/09/2023</a:t>
            </a:fld>
            <a:endParaRPr lang="fr-FR"/>
          </a:p>
        </p:txBody>
      </p:sp>
      <p:sp>
        <p:nvSpPr>
          <p:cNvPr id="8" name="Footer Placeholder 7"/>
          <p:cNvSpPr>
            <a:spLocks noGrp="1"/>
          </p:cNvSpPr>
          <p:nvPr>
            <p:ph type="ftr" sz="quarter" idx="11"/>
          </p:nvPr>
        </p:nvSpPr>
        <p:spPr/>
        <p:txBody>
          <a:bodyPr/>
          <a:lstStyle/>
          <a:p>
            <a:r>
              <a:rPr lang="fr-FR"/>
              <a:t>DH 2021</a:t>
            </a:r>
          </a:p>
        </p:txBody>
      </p:sp>
      <p:sp>
        <p:nvSpPr>
          <p:cNvPr id="9" name="Slide Number Placeholder 8"/>
          <p:cNvSpPr>
            <a:spLocks noGrp="1"/>
          </p:cNvSpPr>
          <p:nvPr>
            <p:ph type="sldNum" sz="quarter" idx="12"/>
          </p:nvPr>
        </p:nvSpPr>
        <p:spPr/>
        <p:txBody>
          <a:bodyPr/>
          <a:lstStyle/>
          <a:p>
            <a:fld id="{BB4F9C16-63DA-4ADE-9C99-96A9AF001A6D}" type="slidenum">
              <a:rPr lang="fr-FR" smtClean="0"/>
              <a:t>‹N°›</a:t>
            </a:fld>
            <a:endParaRPr lang="fr-FR"/>
          </a:p>
        </p:txBody>
      </p:sp>
    </p:spTree>
    <p:extLst>
      <p:ext uri="{BB962C8B-B14F-4D97-AF65-F5344CB8AC3E}">
        <p14:creationId xmlns:p14="http://schemas.microsoft.com/office/powerpoint/2010/main" val="1813579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A145564-ACCC-4B02-B001-11DCDDDFE8FE}" type="datetime1">
              <a:rPr lang="fr-FR" smtClean="0"/>
              <a:t>15/09/2023</a:t>
            </a:fld>
            <a:endParaRPr lang="fr-FR"/>
          </a:p>
        </p:txBody>
      </p:sp>
      <p:sp>
        <p:nvSpPr>
          <p:cNvPr id="4" name="Footer Placeholder 3"/>
          <p:cNvSpPr>
            <a:spLocks noGrp="1"/>
          </p:cNvSpPr>
          <p:nvPr>
            <p:ph type="ftr" sz="quarter" idx="11"/>
          </p:nvPr>
        </p:nvSpPr>
        <p:spPr/>
        <p:txBody>
          <a:bodyPr/>
          <a:lstStyle/>
          <a:p>
            <a:r>
              <a:rPr lang="fr-FR"/>
              <a:t>DH 2021</a:t>
            </a:r>
          </a:p>
        </p:txBody>
      </p:sp>
      <p:sp>
        <p:nvSpPr>
          <p:cNvPr id="5" name="Slide Number Placeholder 4"/>
          <p:cNvSpPr>
            <a:spLocks noGrp="1"/>
          </p:cNvSpPr>
          <p:nvPr>
            <p:ph type="sldNum" sz="quarter" idx="12"/>
          </p:nvPr>
        </p:nvSpPr>
        <p:spPr/>
        <p:txBody>
          <a:bodyPr/>
          <a:lstStyle/>
          <a:p>
            <a:fld id="{BB4F9C16-63DA-4ADE-9C99-96A9AF001A6D}" type="slidenum">
              <a:rPr lang="fr-FR" smtClean="0"/>
              <a:t>‹N°›</a:t>
            </a:fld>
            <a:endParaRPr lang="fr-FR"/>
          </a:p>
        </p:txBody>
      </p:sp>
    </p:spTree>
    <p:extLst>
      <p:ext uri="{BB962C8B-B14F-4D97-AF65-F5344CB8AC3E}">
        <p14:creationId xmlns:p14="http://schemas.microsoft.com/office/powerpoint/2010/main" val="1995575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C6D306-0020-41AA-ABCD-0B09937D9BA5}" type="datetime1">
              <a:rPr lang="fr-FR" smtClean="0"/>
              <a:t>15/09/2023</a:t>
            </a:fld>
            <a:endParaRPr lang="fr-FR"/>
          </a:p>
        </p:txBody>
      </p:sp>
      <p:sp>
        <p:nvSpPr>
          <p:cNvPr id="3" name="Footer Placeholder 2"/>
          <p:cNvSpPr>
            <a:spLocks noGrp="1"/>
          </p:cNvSpPr>
          <p:nvPr>
            <p:ph type="ftr" sz="quarter" idx="11"/>
          </p:nvPr>
        </p:nvSpPr>
        <p:spPr/>
        <p:txBody>
          <a:bodyPr/>
          <a:lstStyle/>
          <a:p>
            <a:r>
              <a:rPr lang="fr-FR"/>
              <a:t>DH 2021</a:t>
            </a:r>
          </a:p>
        </p:txBody>
      </p:sp>
      <p:sp>
        <p:nvSpPr>
          <p:cNvPr id="4" name="Slide Number Placeholder 3"/>
          <p:cNvSpPr>
            <a:spLocks noGrp="1"/>
          </p:cNvSpPr>
          <p:nvPr>
            <p:ph type="sldNum" sz="quarter" idx="12"/>
          </p:nvPr>
        </p:nvSpPr>
        <p:spPr/>
        <p:txBody>
          <a:bodyPr/>
          <a:lstStyle/>
          <a:p>
            <a:fld id="{BB4F9C16-63DA-4ADE-9C99-96A9AF001A6D}" type="slidenum">
              <a:rPr lang="fr-FR" smtClean="0"/>
              <a:t>‹N°›</a:t>
            </a:fld>
            <a:endParaRPr lang="fr-FR"/>
          </a:p>
        </p:txBody>
      </p:sp>
    </p:spTree>
    <p:extLst>
      <p:ext uri="{BB962C8B-B14F-4D97-AF65-F5344CB8AC3E}">
        <p14:creationId xmlns:p14="http://schemas.microsoft.com/office/powerpoint/2010/main" val="4065593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fr-FR"/>
              <a:t>Modifiez le style du titre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p:txBody>
          <a:bodyPr/>
          <a:lstStyle/>
          <a:p>
            <a:fld id="{EB04CE38-0798-4C3A-B272-7EF10B661CC2}" type="datetime1">
              <a:rPr lang="fr-FR" smtClean="0"/>
              <a:t>15/09/2023</a:t>
            </a:fld>
            <a:endParaRPr lang="fr-FR"/>
          </a:p>
        </p:txBody>
      </p:sp>
      <p:sp>
        <p:nvSpPr>
          <p:cNvPr id="6" name="Footer Placeholder 5"/>
          <p:cNvSpPr>
            <a:spLocks noGrp="1"/>
          </p:cNvSpPr>
          <p:nvPr>
            <p:ph type="ftr" sz="quarter" idx="11"/>
          </p:nvPr>
        </p:nvSpPr>
        <p:spPr/>
        <p:txBody>
          <a:bodyPr/>
          <a:lstStyle/>
          <a:p>
            <a:r>
              <a:rPr lang="fr-FR"/>
              <a:t>DH 2021</a:t>
            </a:r>
          </a:p>
        </p:txBody>
      </p:sp>
      <p:sp>
        <p:nvSpPr>
          <p:cNvPr id="7" name="Slide Number Placeholder 6"/>
          <p:cNvSpPr>
            <a:spLocks noGrp="1"/>
          </p:cNvSpPr>
          <p:nvPr>
            <p:ph type="sldNum" sz="quarter" idx="12"/>
          </p:nvPr>
        </p:nvSpPr>
        <p:spPr/>
        <p:txBody>
          <a:bodyPr/>
          <a:lstStyle/>
          <a:p>
            <a:fld id="{BB4F9C16-63DA-4ADE-9C99-96A9AF001A6D}" type="slidenum">
              <a:rPr lang="fr-FR" smtClean="0"/>
              <a:t>‹N°›</a:t>
            </a:fld>
            <a:endParaRPr lang="fr-FR"/>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54580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16A11481-3E19-41FB-BE75-EAA472667FAF}" type="datetime1">
              <a:rPr lang="fr-FR" smtClean="0"/>
              <a:t>15/09/2023</a:t>
            </a:fld>
            <a:endParaRPr lang="fr-FR"/>
          </a:p>
        </p:txBody>
      </p:sp>
      <p:sp>
        <p:nvSpPr>
          <p:cNvPr id="6" name="Footer Placeholder 5"/>
          <p:cNvSpPr>
            <a:spLocks noGrp="1"/>
          </p:cNvSpPr>
          <p:nvPr>
            <p:ph type="ftr" sz="quarter" idx="11"/>
          </p:nvPr>
        </p:nvSpPr>
        <p:spPr>
          <a:xfrm>
            <a:off x="1437530" y="318641"/>
            <a:ext cx="3251553" cy="320931"/>
          </a:xfrm>
        </p:spPr>
        <p:txBody>
          <a:bodyPr/>
          <a:lstStyle/>
          <a:p>
            <a:r>
              <a:rPr lang="fr-FR"/>
              <a:t>DH 2021</a:t>
            </a:r>
          </a:p>
        </p:txBody>
      </p:sp>
      <p:sp>
        <p:nvSpPr>
          <p:cNvPr id="7" name="Slide Number Placeholder 6"/>
          <p:cNvSpPr>
            <a:spLocks noGrp="1"/>
          </p:cNvSpPr>
          <p:nvPr>
            <p:ph type="sldNum" sz="quarter" idx="12"/>
          </p:nvPr>
        </p:nvSpPr>
        <p:spPr/>
        <p:txBody>
          <a:bodyPr/>
          <a:lstStyle/>
          <a:p>
            <a:fld id="{BB4F9C16-63DA-4ADE-9C99-96A9AF001A6D}" type="slidenum">
              <a:rPr lang="fr-FR" smtClean="0"/>
              <a:t>‹N°›</a:t>
            </a:fld>
            <a:endParaRPr lang="fr-FR"/>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84442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4">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084C2959-D89F-4578-B1B5-47089C8C3B0B}" type="datetime1">
              <a:rPr lang="fr-FR" smtClean="0"/>
              <a:t>15/09/2023</a:t>
            </a:fld>
            <a:endParaRPr lang="fr-FR"/>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fr-FR"/>
              <a:t>DH 2021</a:t>
            </a:r>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BB4F9C16-63DA-4ADE-9C99-96A9AF001A6D}" type="slidenum">
              <a:rPr lang="fr-FR" smtClean="0"/>
              <a:t>‹N°›</a:t>
            </a:fld>
            <a:endParaRPr lang="fr-FR"/>
          </a:p>
        </p:txBody>
      </p:sp>
    </p:spTree>
    <p:extLst>
      <p:ext uri="{BB962C8B-B14F-4D97-AF65-F5344CB8AC3E}">
        <p14:creationId xmlns:p14="http://schemas.microsoft.com/office/powerpoint/2010/main" val="398482735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left)">
                                      <p:cBhvr>
                                        <p:cTn id="14" dur="500"/>
                                        <p:tgtEl>
                                          <p:spTgt spid="3">
                                            <p:txEl>
                                              <p:pRg st="1" end="1"/>
                                            </p:tx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hf sldNum="0" hdr="0" dt="0"/>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4.png"/><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5.png"/><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6.png"/><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6.vml"/><Relationship Id="rId5" Type="http://schemas.openxmlformats.org/officeDocument/2006/relationships/image" Target="../media/image7.wmf"/><Relationship Id="rId4" Type="http://schemas.openxmlformats.org/officeDocument/2006/relationships/oleObject" Target="../embeddings/oleObject6.bin"/></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9.wmf"/><Relationship Id="rId5" Type="http://schemas.openxmlformats.org/officeDocument/2006/relationships/oleObject" Target="../embeddings/oleObject7.bin"/><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hyperlink" Target="https://youtu.be/_2WM2P7d4J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10.xm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9.bin"/><Relationship Id="rId5" Type="http://schemas.openxmlformats.org/officeDocument/2006/relationships/image" Target="../media/image11.wmf"/><Relationship Id="rId4" Type="http://schemas.openxmlformats.org/officeDocument/2006/relationships/oleObject" Target="../embeddings/oleObject8.bin"/><Relationship Id="rId9" Type="http://schemas.openxmlformats.org/officeDocument/2006/relationships/image" Target="../media/image13.wmf"/></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4400" dirty="0"/>
              <a:t>Hygiène hospitalière</a:t>
            </a:r>
          </a:p>
        </p:txBody>
      </p:sp>
      <p:sp>
        <p:nvSpPr>
          <p:cNvPr id="3" name="Espace réservé du contenu 2"/>
          <p:cNvSpPr>
            <a:spLocks noGrp="1"/>
          </p:cNvSpPr>
          <p:nvPr>
            <p:ph idx="1"/>
          </p:nvPr>
        </p:nvSpPr>
        <p:spPr>
          <a:xfrm>
            <a:off x="457200" y="2204864"/>
            <a:ext cx="8229600" cy="3921299"/>
          </a:xfrm>
        </p:spPr>
        <p:txBody>
          <a:bodyPr>
            <a:normAutofit/>
          </a:bodyPr>
          <a:lstStyle/>
          <a:p>
            <a:pPr algn="ctr">
              <a:buNone/>
            </a:pPr>
            <a:r>
              <a:rPr lang="fr-FR" sz="4800" dirty="0"/>
              <a:t>3.Prévention du risque infectieux</a:t>
            </a:r>
          </a:p>
          <a:p>
            <a:pPr algn="ctr">
              <a:buNone/>
            </a:pPr>
            <a:r>
              <a:rPr lang="fr-FR" sz="4800" dirty="0"/>
              <a:t>UE 2.10 S1</a:t>
            </a:r>
          </a:p>
          <a:p>
            <a:pPr algn="ctr">
              <a:buNone/>
            </a:pPr>
            <a:r>
              <a:rPr lang="fr-FR" sz="4800"/>
              <a:t>2023 / 2026</a:t>
            </a:r>
            <a:endParaRPr lang="fr-FR" sz="4800" dirty="0"/>
          </a:p>
        </p:txBody>
      </p:sp>
      <p:sp>
        <p:nvSpPr>
          <p:cNvPr id="4" name="Espace réservé du pied de page 3"/>
          <p:cNvSpPr>
            <a:spLocks noGrp="1"/>
          </p:cNvSpPr>
          <p:nvPr>
            <p:ph type="ftr" sz="quarter" idx="11"/>
          </p:nvPr>
        </p:nvSpPr>
        <p:spPr/>
        <p:txBody>
          <a:bodyPr/>
          <a:lstStyle/>
          <a:p>
            <a:r>
              <a:rPr lang="fr-FR" dirty="0"/>
              <a:t>DH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827584" y="609600"/>
            <a:ext cx="7772400" cy="1066800"/>
          </a:xfrm>
          <a:noFill/>
          <a:ln/>
        </p:spPr>
        <p:txBody>
          <a:bodyPr/>
          <a:lstStyle/>
          <a:p>
            <a:pPr algn="ctr"/>
            <a:r>
              <a:rPr lang="fr-FR" b="0" dirty="0"/>
              <a:t>Notions d’hygiène de base</a:t>
            </a:r>
            <a:endParaRPr lang="fr-FR" dirty="0"/>
          </a:p>
        </p:txBody>
      </p:sp>
      <p:sp>
        <p:nvSpPr>
          <p:cNvPr id="61443" name="Rectangle 3"/>
          <p:cNvSpPr>
            <a:spLocks noGrp="1" noChangeArrowheads="1"/>
          </p:cNvSpPr>
          <p:nvPr>
            <p:ph idx="1"/>
          </p:nvPr>
        </p:nvSpPr>
        <p:spPr>
          <a:xfrm>
            <a:off x="609600" y="1828800"/>
            <a:ext cx="7990384" cy="4552528"/>
          </a:xfrm>
        </p:spPr>
        <p:txBody>
          <a:bodyPr>
            <a:normAutofit fontScale="92500" lnSpcReduction="10000"/>
          </a:bodyPr>
          <a:lstStyle/>
          <a:p>
            <a:pPr algn="ctr">
              <a:buFont typeface="Wingdings" pitchFamily="2" charset="2"/>
              <a:buNone/>
            </a:pPr>
            <a:r>
              <a:rPr lang="fr-FR" sz="3200" dirty="0"/>
              <a:t>Les règles d ’hygiène s’appliquent aux</a:t>
            </a:r>
          </a:p>
          <a:p>
            <a:pPr algn="ctr">
              <a:buFont typeface="Wingdings" pitchFamily="2" charset="2"/>
              <a:buNone/>
            </a:pPr>
            <a:r>
              <a:rPr lang="fr-FR" sz="3200" dirty="0"/>
              <a:t> patients et à tout le personnel</a:t>
            </a:r>
          </a:p>
          <a:p>
            <a:pPr>
              <a:buFont typeface="Wingdings" pitchFamily="2" charset="2"/>
              <a:buNone/>
            </a:pPr>
            <a:endParaRPr lang="fr-FR" sz="3200" b="1" dirty="0"/>
          </a:p>
          <a:p>
            <a:pPr>
              <a:buFont typeface="Marlett" pitchFamily="2" charset="2"/>
              <a:buChar char="4"/>
            </a:pPr>
            <a:r>
              <a:rPr lang="fr-FR" sz="3200" dirty="0"/>
              <a:t>hygiène corporelle</a:t>
            </a:r>
          </a:p>
          <a:p>
            <a:pPr>
              <a:buFont typeface="Marlett" pitchFamily="2" charset="2"/>
              <a:buChar char="4"/>
            </a:pPr>
            <a:r>
              <a:rPr lang="fr-FR" sz="3200" dirty="0"/>
              <a:t>tenue professionnelle</a:t>
            </a:r>
          </a:p>
          <a:p>
            <a:pPr>
              <a:buFont typeface="Marlett" pitchFamily="2" charset="2"/>
              <a:buChar char="4"/>
            </a:pPr>
            <a:r>
              <a:rPr lang="fr-FR" sz="3200" dirty="0"/>
              <a:t>hygiène des mains</a:t>
            </a:r>
          </a:p>
          <a:p>
            <a:pPr>
              <a:buFont typeface="Marlett" pitchFamily="2" charset="2"/>
              <a:buChar char="4"/>
            </a:pPr>
            <a:r>
              <a:rPr lang="fr-FR" sz="3200" dirty="0"/>
              <a:t>précautions standards</a:t>
            </a:r>
          </a:p>
        </p:txBody>
      </p:sp>
      <p:sp>
        <p:nvSpPr>
          <p:cNvPr id="4" name="Espace réservé du pied de page 3"/>
          <p:cNvSpPr>
            <a:spLocks noGrp="1"/>
          </p:cNvSpPr>
          <p:nvPr>
            <p:ph type="ftr" sz="quarter" idx="11"/>
          </p:nvPr>
        </p:nvSpPr>
        <p:spPr/>
        <p:txBody>
          <a:bodyPr/>
          <a:lstStyle/>
          <a:p>
            <a:r>
              <a:rPr lang="fr-FR"/>
              <a:t>DH 2021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1442"/>
                                        </p:tgtEl>
                                        <p:attrNameLst>
                                          <p:attrName>style.visibility</p:attrName>
                                        </p:attrNameLst>
                                      </p:cBhvr>
                                      <p:to>
                                        <p:strVal val="visible"/>
                                      </p:to>
                                    </p:set>
                                    <p:anim calcmode="lin" valueType="num">
                                      <p:cBhvr additive="base">
                                        <p:cTn id="7" dur="500" fill="hold"/>
                                        <p:tgtEl>
                                          <p:spTgt spid="61442"/>
                                        </p:tgtEl>
                                        <p:attrNameLst>
                                          <p:attrName>ppt_x</p:attrName>
                                        </p:attrNameLst>
                                      </p:cBhvr>
                                      <p:tavLst>
                                        <p:tav tm="0">
                                          <p:val>
                                            <p:strVal val="#ppt_x"/>
                                          </p:val>
                                        </p:tav>
                                        <p:tav tm="100000">
                                          <p:val>
                                            <p:strVal val="#ppt_x"/>
                                          </p:val>
                                        </p:tav>
                                      </p:tavLst>
                                    </p:anim>
                                    <p:anim calcmode="lin" valueType="num">
                                      <p:cBhvr additive="base">
                                        <p:cTn id="8" dur="500" fill="hold"/>
                                        <p:tgtEl>
                                          <p:spTgt spid="6144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1443"/>
                                        </p:tgtEl>
                                        <p:attrNameLst>
                                          <p:attrName>style.visibility</p:attrName>
                                        </p:attrNameLst>
                                      </p:cBhvr>
                                      <p:to>
                                        <p:strVal val="visible"/>
                                      </p:to>
                                    </p:set>
                                    <p:animEffect transition="in" filter="wipe(left)">
                                      <p:cBhvr>
                                        <p:cTn id="12" dur="500"/>
                                        <p:tgtEl>
                                          <p:spTgt spid="61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animBg="1" autoUpdateAnimBg="0"/>
      <p:bldP spid="61443"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9" name="Rectangle 3"/>
          <p:cNvSpPr>
            <a:spLocks noGrp="1" noChangeArrowheads="1"/>
          </p:cNvSpPr>
          <p:nvPr>
            <p:ph type="title"/>
          </p:nvPr>
        </p:nvSpPr>
        <p:spPr>
          <a:xfrm>
            <a:off x="304800" y="304800"/>
            <a:ext cx="5486400" cy="914400"/>
          </a:xfrm>
          <a:noFill/>
          <a:ln/>
        </p:spPr>
        <p:txBody>
          <a:bodyPr/>
          <a:lstStyle/>
          <a:p>
            <a:r>
              <a:rPr lang="fr-FR"/>
              <a:t>Hygiène corporelle</a:t>
            </a:r>
          </a:p>
        </p:txBody>
      </p:sp>
      <p:sp>
        <p:nvSpPr>
          <p:cNvPr id="65540" name="Rectangle 4"/>
          <p:cNvSpPr>
            <a:spLocks noGrp="1" noChangeArrowheads="1"/>
          </p:cNvSpPr>
          <p:nvPr>
            <p:ph idx="1"/>
          </p:nvPr>
        </p:nvSpPr>
        <p:spPr>
          <a:xfrm>
            <a:off x="467544" y="2852936"/>
            <a:ext cx="8435975" cy="5280025"/>
          </a:xfrm>
        </p:spPr>
        <p:txBody>
          <a:bodyPr/>
          <a:lstStyle/>
          <a:p>
            <a:pPr>
              <a:lnSpc>
                <a:spcPct val="90000"/>
              </a:lnSpc>
              <a:buFont typeface="Marlett" pitchFamily="2" charset="2"/>
              <a:buChar char="4"/>
            </a:pPr>
            <a:r>
              <a:rPr lang="fr-FR" dirty="0"/>
              <a:t>Douche quotidienne avant  prise de fonction</a:t>
            </a:r>
          </a:p>
          <a:p>
            <a:pPr>
              <a:lnSpc>
                <a:spcPct val="90000"/>
              </a:lnSpc>
              <a:buFont typeface="Marlett" pitchFamily="2" charset="2"/>
              <a:buChar char="4"/>
            </a:pPr>
            <a:r>
              <a:rPr lang="fr-FR" dirty="0"/>
              <a:t>Linge de corps propre</a:t>
            </a:r>
          </a:p>
          <a:p>
            <a:pPr>
              <a:lnSpc>
                <a:spcPct val="90000"/>
              </a:lnSpc>
              <a:buFont typeface="Marlett" pitchFamily="2" charset="2"/>
              <a:buChar char="4"/>
            </a:pPr>
            <a:r>
              <a:rPr lang="fr-FR" dirty="0"/>
              <a:t>cheveux propres et attachés</a:t>
            </a:r>
          </a:p>
          <a:p>
            <a:pPr>
              <a:lnSpc>
                <a:spcPct val="90000"/>
              </a:lnSpc>
              <a:buFont typeface="Marlett" pitchFamily="2" charset="2"/>
              <a:buChar char="4"/>
            </a:pPr>
            <a:r>
              <a:rPr lang="fr-FR" dirty="0"/>
              <a:t>pas de bijoux, ni bague, ni alliance, ni bracelet, ni montre</a:t>
            </a:r>
          </a:p>
          <a:p>
            <a:pPr>
              <a:lnSpc>
                <a:spcPct val="90000"/>
              </a:lnSpc>
              <a:buFont typeface="Marlett" pitchFamily="2" charset="2"/>
              <a:buChar char="4"/>
            </a:pPr>
            <a:r>
              <a:rPr lang="fr-FR" dirty="0"/>
              <a:t>ongles propres, courts, sans vernis, ni faux ongles</a:t>
            </a:r>
          </a:p>
          <a:p>
            <a:pPr>
              <a:lnSpc>
                <a:spcPct val="90000"/>
              </a:lnSpc>
              <a:buFont typeface="Marlett" pitchFamily="2" charset="2"/>
              <a:buChar char="4"/>
            </a:pPr>
            <a:r>
              <a:rPr lang="fr-FR" dirty="0"/>
              <a:t>hygiène des mains avant de revêtir la tenue professionnelle (et après l’avoir retirée)</a:t>
            </a:r>
          </a:p>
        </p:txBody>
      </p:sp>
      <p:sp>
        <p:nvSpPr>
          <p:cNvPr id="5" name="Espace réservé du pied de page 3"/>
          <p:cNvSpPr>
            <a:spLocks noGrp="1"/>
          </p:cNvSpPr>
          <p:nvPr>
            <p:ph type="ftr" sz="quarter" idx="11"/>
          </p:nvPr>
        </p:nvSpPr>
        <p:spPr/>
        <p:txBody>
          <a:bodyPr/>
          <a:lstStyle/>
          <a:p>
            <a:r>
              <a:rPr lang="fr-FR"/>
              <a:t>DH 2021</a:t>
            </a:r>
          </a:p>
        </p:txBody>
      </p:sp>
      <p:graphicFrame>
        <p:nvGraphicFramePr>
          <p:cNvPr id="65538" name="Object 2"/>
          <p:cNvGraphicFramePr>
            <a:graphicFrameLocks noChangeAspect="1"/>
          </p:cNvGraphicFramePr>
          <p:nvPr/>
        </p:nvGraphicFramePr>
        <p:xfrm>
          <a:off x="5715000" y="457200"/>
          <a:ext cx="3022600" cy="3048000"/>
        </p:xfrm>
        <a:graphic>
          <a:graphicData uri="http://schemas.openxmlformats.org/presentationml/2006/ole">
            <mc:AlternateContent xmlns:mc="http://schemas.openxmlformats.org/markup-compatibility/2006">
              <mc:Choice xmlns:v="urn:schemas-microsoft-com:vml" Requires="v">
                <p:oleObj spid="_x0000_s65580" name="Document" r:id="rId4" imgW="1808640" imgH="1824480" progId="Word.Document.8">
                  <p:embed/>
                </p:oleObj>
              </mc:Choice>
              <mc:Fallback>
                <p:oleObj name="Document" r:id="rId4" imgW="1808640" imgH="182448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457200"/>
                        <a:ext cx="30226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5538"/>
                                        </p:tgtEl>
                                        <p:attrNameLst>
                                          <p:attrName>style.visibility</p:attrName>
                                        </p:attrNameLst>
                                      </p:cBhvr>
                                      <p:to>
                                        <p:strVal val="visible"/>
                                      </p:to>
                                    </p:set>
                                    <p:anim calcmode="lin" valueType="num">
                                      <p:cBhvr>
                                        <p:cTn id="7" dur="500" fill="hold"/>
                                        <p:tgtEl>
                                          <p:spTgt spid="65538"/>
                                        </p:tgtEl>
                                        <p:attrNameLst>
                                          <p:attrName>ppt_w</p:attrName>
                                        </p:attrNameLst>
                                      </p:cBhvr>
                                      <p:tavLst>
                                        <p:tav tm="0">
                                          <p:val>
                                            <p:fltVal val="0"/>
                                          </p:val>
                                        </p:tav>
                                        <p:tav tm="100000">
                                          <p:val>
                                            <p:strVal val="#ppt_w"/>
                                          </p:val>
                                        </p:tav>
                                      </p:tavLst>
                                    </p:anim>
                                    <p:anim calcmode="lin" valueType="num">
                                      <p:cBhvr>
                                        <p:cTn id="8" dur="500" fill="hold"/>
                                        <p:tgtEl>
                                          <p:spTgt spid="6553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fill="hold" grpId="0" nodeType="afterEffect">
                                  <p:stCondLst>
                                    <p:cond delay="0"/>
                                  </p:stCondLst>
                                  <p:iterate type="wd">
                                    <p:tmPct val="100000"/>
                                  </p:iterate>
                                  <p:childTnLst>
                                    <p:set>
                                      <p:cBhvr>
                                        <p:cTn id="11" dur="1" fill="hold">
                                          <p:stCondLst>
                                            <p:cond delay="0"/>
                                          </p:stCondLst>
                                        </p:cTn>
                                        <p:tgtEl>
                                          <p:spTgt spid="65539">
                                            <p:txEl>
                                              <p:pRg st="0" end="0"/>
                                            </p:txEl>
                                          </p:spTgt>
                                        </p:tgtEl>
                                        <p:attrNameLst>
                                          <p:attrName>style.visibility</p:attrName>
                                        </p:attrNameLst>
                                      </p:cBhvr>
                                      <p:to>
                                        <p:strVal val="visible"/>
                                      </p:to>
                                    </p:set>
                                    <p:anim calcmode="lin" valueType="num">
                                      <p:cBhvr additive="base">
                                        <p:cTn id="12" dur="300" fill="hold"/>
                                        <p:tgtEl>
                                          <p:spTgt spid="65539">
                                            <p:txEl>
                                              <p:pRg st="0" end="0"/>
                                            </p:txEl>
                                          </p:spTgt>
                                        </p:tgtEl>
                                        <p:attrNameLst>
                                          <p:attrName>ppt_x</p:attrName>
                                        </p:attrNameLst>
                                      </p:cBhvr>
                                      <p:tavLst>
                                        <p:tav tm="0">
                                          <p:val>
                                            <p:strVal val="#ppt_x"/>
                                          </p:val>
                                        </p:tav>
                                        <p:tav tm="100000">
                                          <p:val>
                                            <p:strVal val="#ppt_x"/>
                                          </p:val>
                                        </p:tav>
                                      </p:tavLst>
                                    </p:anim>
                                    <p:anim calcmode="lin" valueType="num">
                                      <p:cBhvr additive="base">
                                        <p:cTn id="13" dur="300" fill="hold"/>
                                        <p:tgtEl>
                                          <p:spTgt spid="65539">
                                            <p:txEl>
                                              <p:pRg st="0" end="0"/>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100"/>
                            </p:stCondLst>
                            <p:childTnLst>
                              <p:par>
                                <p:cTn id="15" presetID="22" presetClass="entr" presetSubtype="8" fill="hold" grpId="0" nodeType="afterEffect">
                                  <p:stCondLst>
                                    <p:cond delay="0"/>
                                  </p:stCondLst>
                                  <p:childTnLst>
                                    <p:set>
                                      <p:cBhvr>
                                        <p:cTn id="16" dur="1" fill="hold">
                                          <p:stCondLst>
                                            <p:cond delay="0"/>
                                          </p:stCondLst>
                                        </p:cTn>
                                        <p:tgtEl>
                                          <p:spTgt spid="65540">
                                            <p:txEl>
                                              <p:pRg st="0" end="0"/>
                                            </p:txEl>
                                          </p:spTgt>
                                        </p:tgtEl>
                                        <p:attrNameLst>
                                          <p:attrName>style.visibility</p:attrName>
                                        </p:attrNameLst>
                                      </p:cBhvr>
                                      <p:to>
                                        <p:strVal val="visible"/>
                                      </p:to>
                                    </p:set>
                                    <p:animEffect transition="in" filter="wipe(left)">
                                      <p:cBhvr>
                                        <p:cTn id="17" dur="500"/>
                                        <p:tgtEl>
                                          <p:spTgt spid="65540">
                                            <p:txEl>
                                              <p:pRg st="0" end="0"/>
                                            </p:txEl>
                                          </p:spTgt>
                                        </p:tgtEl>
                                      </p:cBhvr>
                                    </p:animEffect>
                                  </p:childTnLst>
                                </p:cTn>
                              </p:par>
                            </p:childTnLst>
                          </p:cTn>
                        </p:par>
                        <p:par>
                          <p:cTn id="18" fill="hold">
                            <p:stCondLst>
                              <p:cond delay="1600"/>
                            </p:stCondLst>
                            <p:childTnLst>
                              <p:par>
                                <p:cTn id="19" presetID="22" presetClass="entr" presetSubtype="8" fill="hold" grpId="0" nodeType="afterEffect">
                                  <p:stCondLst>
                                    <p:cond delay="0"/>
                                  </p:stCondLst>
                                  <p:childTnLst>
                                    <p:set>
                                      <p:cBhvr>
                                        <p:cTn id="20" dur="1" fill="hold">
                                          <p:stCondLst>
                                            <p:cond delay="0"/>
                                          </p:stCondLst>
                                        </p:cTn>
                                        <p:tgtEl>
                                          <p:spTgt spid="65540">
                                            <p:txEl>
                                              <p:pRg st="1" end="1"/>
                                            </p:txEl>
                                          </p:spTgt>
                                        </p:tgtEl>
                                        <p:attrNameLst>
                                          <p:attrName>style.visibility</p:attrName>
                                        </p:attrNameLst>
                                      </p:cBhvr>
                                      <p:to>
                                        <p:strVal val="visible"/>
                                      </p:to>
                                    </p:set>
                                    <p:animEffect transition="in" filter="wipe(left)">
                                      <p:cBhvr>
                                        <p:cTn id="21" dur="500"/>
                                        <p:tgtEl>
                                          <p:spTgt spid="65540">
                                            <p:txEl>
                                              <p:pRg st="1" end="1"/>
                                            </p:txEl>
                                          </p:spTgt>
                                        </p:tgtEl>
                                      </p:cBhvr>
                                    </p:animEffect>
                                  </p:childTnLst>
                                </p:cTn>
                              </p:par>
                            </p:childTnLst>
                          </p:cTn>
                        </p:par>
                        <p:par>
                          <p:cTn id="22" fill="hold">
                            <p:stCondLst>
                              <p:cond delay="2100"/>
                            </p:stCondLst>
                            <p:childTnLst>
                              <p:par>
                                <p:cTn id="23" presetID="22" presetClass="entr" presetSubtype="8" fill="hold" grpId="0" nodeType="afterEffect">
                                  <p:stCondLst>
                                    <p:cond delay="0"/>
                                  </p:stCondLst>
                                  <p:childTnLst>
                                    <p:set>
                                      <p:cBhvr>
                                        <p:cTn id="24" dur="1" fill="hold">
                                          <p:stCondLst>
                                            <p:cond delay="0"/>
                                          </p:stCondLst>
                                        </p:cTn>
                                        <p:tgtEl>
                                          <p:spTgt spid="65540">
                                            <p:txEl>
                                              <p:pRg st="2" end="2"/>
                                            </p:txEl>
                                          </p:spTgt>
                                        </p:tgtEl>
                                        <p:attrNameLst>
                                          <p:attrName>style.visibility</p:attrName>
                                        </p:attrNameLst>
                                      </p:cBhvr>
                                      <p:to>
                                        <p:strVal val="visible"/>
                                      </p:to>
                                    </p:set>
                                    <p:animEffect transition="in" filter="wipe(left)">
                                      <p:cBhvr>
                                        <p:cTn id="25" dur="500"/>
                                        <p:tgtEl>
                                          <p:spTgt spid="65540">
                                            <p:txEl>
                                              <p:pRg st="2" end="2"/>
                                            </p:txEl>
                                          </p:spTgt>
                                        </p:tgtEl>
                                      </p:cBhvr>
                                    </p:animEffect>
                                  </p:childTnLst>
                                </p:cTn>
                              </p:par>
                            </p:childTnLst>
                          </p:cTn>
                        </p:par>
                        <p:par>
                          <p:cTn id="26" fill="hold">
                            <p:stCondLst>
                              <p:cond delay="2600"/>
                            </p:stCondLst>
                            <p:childTnLst>
                              <p:par>
                                <p:cTn id="27" presetID="22" presetClass="entr" presetSubtype="8" fill="hold" grpId="0" nodeType="afterEffect">
                                  <p:stCondLst>
                                    <p:cond delay="0"/>
                                  </p:stCondLst>
                                  <p:childTnLst>
                                    <p:set>
                                      <p:cBhvr>
                                        <p:cTn id="28" dur="1" fill="hold">
                                          <p:stCondLst>
                                            <p:cond delay="0"/>
                                          </p:stCondLst>
                                        </p:cTn>
                                        <p:tgtEl>
                                          <p:spTgt spid="65540">
                                            <p:txEl>
                                              <p:pRg st="3" end="3"/>
                                            </p:txEl>
                                          </p:spTgt>
                                        </p:tgtEl>
                                        <p:attrNameLst>
                                          <p:attrName>style.visibility</p:attrName>
                                        </p:attrNameLst>
                                      </p:cBhvr>
                                      <p:to>
                                        <p:strVal val="visible"/>
                                      </p:to>
                                    </p:set>
                                    <p:animEffect transition="in" filter="wipe(left)">
                                      <p:cBhvr>
                                        <p:cTn id="29" dur="500"/>
                                        <p:tgtEl>
                                          <p:spTgt spid="65540">
                                            <p:txEl>
                                              <p:pRg st="3" end="3"/>
                                            </p:txEl>
                                          </p:spTgt>
                                        </p:tgtEl>
                                      </p:cBhvr>
                                    </p:animEffect>
                                  </p:childTnLst>
                                </p:cTn>
                              </p:par>
                            </p:childTnLst>
                          </p:cTn>
                        </p:par>
                        <p:par>
                          <p:cTn id="30" fill="hold">
                            <p:stCondLst>
                              <p:cond delay="3100"/>
                            </p:stCondLst>
                            <p:childTnLst>
                              <p:par>
                                <p:cTn id="31" presetID="22" presetClass="entr" presetSubtype="8" fill="hold" grpId="0" nodeType="afterEffect">
                                  <p:stCondLst>
                                    <p:cond delay="0"/>
                                  </p:stCondLst>
                                  <p:childTnLst>
                                    <p:set>
                                      <p:cBhvr>
                                        <p:cTn id="32" dur="1" fill="hold">
                                          <p:stCondLst>
                                            <p:cond delay="0"/>
                                          </p:stCondLst>
                                        </p:cTn>
                                        <p:tgtEl>
                                          <p:spTgt spid="65540">
                                            <p:txEl>
                                              <p:pRg st="4" end="4"/>
                                            </p:txEl>
                                          </p:spTgt>
                                        </p:tgtEl>
                                        <p:attrNameLst>
                                          <p:attrName>style.visibility</p:attrName>
                                        </p:attrNameLst>
                                      </p:cBhvr>
                                      <p:to>
                                        <p:strVal val="visible"/>
                                      </p:to>
                                    </p:set>
                                    <p:animEffect transition="in" filter="wipe(left)">
                                      <p:cBhvr>
                                        <p:cTn id="33" dur="500"/>
                                        <p:tgtEl>
                                          <p:spTgt spid="65540">
                                            <p:txEl>
                                              <p:pRg st="4" end="4"/>
                                            </p:txEl>
                                          </p:spTgt>
                                        </p:tgtEl>
                                      </p:cBhvr>
                                    </p:animEffect>
                                  </p:childTnLst>
                                </p:cTn>
                              </p:par>
                            </p:childTnLst>
                          </p:cTn>
                        </p:par>
                        <p:par>
                          <p:cTn id="34" fill="hold">
                            <p:stCondLst>
                              <p:cond delay="3600"/>
                            </p:stCondLst>
                            <p:childTnLst>
                              <p:par>
                                <p:cTn id="35" presetID="22" presetClass="entr" presetSubtype="8" fill="hold" grpId="0" nodeType="afterEffect">
                                  <p:stCondLst>
                                    <p:cond delay="0"/>
                                  </p:stCondLst>
                                  <p:childTnLst>
                                    <p:set>
                                      <p:cBhvr>
                                        <p:cTn id="36" dur="1" fill="hold">
                                          <p:stCondLst>
                                            <p:cond delay="0"/>
                                          </p:stCondLst>
                                        </p:cTn>
                                        <p:tgtEl>
                                          <p:spTgt spid="65540">
                                            <p:txEl>
                                              <p:pRg st="5" end="5"/>
                                            </p:txEl>
                                          </p:spTgt>
                                        </p:tgtEl>
                                        <p:attrNameLst>
                                          <p:attrName>style.visibility</p:attrName>
                                        </p:attrNameLst>
                                      </p:cBhvr>
                                      <p:to>
                                        <p:strVal val="visible"/>
                                      </p:to>
                                    </p:set>
                                    <p:animEffect transition="in" filter="wipe(left)">
                                      <p:cBhvr>
                                        <p:cTn id="37" dur="500"/>
                                        <p:tgtEl>
                                          <p:spTgt spid="6554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autoUpdateAnimBg="0"/>
      <p:bldP spid="65540"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04800" y="2590800"/>
            <a:ext cx="3886200" cy="1143000"/>
          </a:xfrm>
        </p:spPr>
        <p:txBody>
          <a:bodyPr>
            <a:normAutofit/>
          </a:bodyPr>
          <a:lstStyle/>
          <a:p>
            <a:r>
              <a:rPr lang="fr-FR" b="0">
                <a:solidFill>
                  <a:srgbClr val="00FF00"/>
                </a:solidFill>
              </a:rPr>
              <a:t>Tenue professionnelle</a:t>
            </a:r>
            <a:endParaRPr lang="fr-FR"/>
          </a:p>
        </p:txBody>
      </p:sp>
      <p:sp>
        <p:nvSpPr>
          <p:cNvPr id="4" name="Espace réservé du pied de page 2"/>
          <p:cNvSpPr>
            <a:spLocks noGrp="1"/>
          </p:cNvSpPr>
          <p:nvPr>
            <p:ph type="ftr" sz="quarter" idx="11"/>
          </p:nvPr>
        </p:nvSpPr>
        <p:spPr/>
        <p:txBody>
          <a:bodyPr/>
          <a:lstStyle/>
          <a:p>
            <a:r>
              <a:rPr lang="fr-FR"/>
              <a:t>DH 2021</a:t>
            </a:r>
          </a:p>
        </p:txBody>
      </p:sp>
      <p:graphicFrame>
        <p:nvGraphicFramePr>
          <p:cNvPr id="67587" name="Object 3"/>
          <p:cNvGraphicFramePr>
            <a:graphicFrameLocks noChangeAspect="1"/>
          </p:cNvGraphicFramePr>
          <p:nvPr/>
        </p:nvGraphicFramePr>
        <p:xfrm>
          <a:off x="4249738" y="228600"/>
          <a:ext cx="3675062" cy="6221413"/>
        </p:xfrm>
        <a:graphic>
          <a:graphicData uri="http://schemas.openxmlformats.org/presentationml/2006/ole">
            <mc:AlternateContent xmlns:mc="http://schemas.openxmlformats.org/markup-compatibility/2006">
              <mc:Choice xmlns:v="urn:schemas-microsoft-com:vml" Requires="v">
                <p:oleObj spid="_x0000_s67629" name="Image bitmap" r:id="rId4" imgW="2819794" imgH="4772691" progId="PBrush">
                  <p:embed/>
                </p:oleObj>
              </mc:Choice>
              <mc:Fallback>
                <p:oleObj name="Image bitmap" r:id="rId4" imgW="2819794" imgH="4772691" progId="PBrush">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9738" y="228600"/>
                        <a:ext cx="3675062" cy="622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7587"/>
                                        </p:tgtEl>
                                        <p:attrNameLst>
                                          <p:attrName>style.visibility</p:attrName>
                                        </p:attrNameLst>
                                      </p:cBhvr>
                                      <p:to>
                                        <p:strVal val="visible"/>
                                      </p:to>
                                    </p:set>
                                    <p:animEffect transition="in" filter="dissolve">
                                      <p:cBhvr>
                                        <p:cTn id="7" dur="500"/>
                                        <p:tgtEl>
                                          <p:spTgt spid="67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5" name="Rectangle 3"/>
          <p:cNvSpPr>
            <a:spLocks noGrp="1" noChangeArrowheads="1"/>
          </p:cNvSpPr>
          <p:nvPr>
            <p:ph type="title"/>
          </p:nvPr>
        </p:nvSpPr>
        <p:spPr>
          <a:xfrm>
            <a:off x="457200" y="304800"/>
            <a:ext cx="6324600" cy="685800"/>
          </a:xfrm>
          <a:noFill/>
          <a:ln/>
        </p:spPr>
        <p:txBody>
          <a:bodyPr>
            <a:normAutofit/>
          </a:bodyPr>
          <a:lstStyle/>
          <a:p>
            <a:pPr algn="ctr"/>
            <a:r>
              <a:rPr lang="fr-FR" dirty="0"/>
              <a:t>Tenue professionnelle</a:t>
            </a:r>
          </a:p>
        </p:txBody>
      </p:sp>
      <p:sp>
        <p:nvSpPr>
          <p:cNvPr id="69636" name="Rectangle 4"/>
          <p:cNvSpPr>
            <a:spLocks noGrp="1" noChangeArrowheads="1"/>
          </p:cNvSpPr>
          <p:nvPr>
            <p:ph idx="1"/>
          </p:nvPr>
        </p:nvSpPr>
        <p:spPr>
          <a:xfrm>
            <a:off x="228600" y="1219200"/>
            <a:ext cx="8915400" cy="5638800"/>
          </a:xfrm>
        </p:spPr>
        <p:txBody>
          <a:bodyPr>
            <a:normAutofit fontScale="92500"/>
          </a:bodyPr>
          <a:lstStyle/>
          <a:p>
            <a:pPr>
              <a:spcBef>
                <a:spcPct val="0"/>
              </a:spcBef>
              <a:buFont typeface="Marlett" pitchFamily="2" charset="2"/>
              <a:buChar char="4"/>
            </a:pPr>
            <a:r>
              <a:rPr lang="fr-FR" sz="2800"/>
              <a:t>Blouse ou tunique + pantalon</a:t>
            </a:r>
          </a:p>
          <a:p>
            <a:pPr>
              <a:spcBef>
                <a:spcPct val="0"/>
              </a:spcBef>
              <a:buFont typeface="Marlett" pitchFamily="2" charset="2"/>
              <a:buChar char="4"/>
            </a:pPr>
            <a:r>
              <a:rPr lang="fr-FR" sz="2800"/>
              <a:t>Chaussures réservées au travail, silencieuses                     et faciles d’entretien, fermées sur le dessus                   pour la sécurité et derrière pour l’ergonomie,</a:t>
            </a:r>
          </a:p>
          <a:p>
            <a:pPr>
              <a:spcBef>
                <a:spcPct val="0"/>
              </a:spcBef>
              <a:buFont typeface="Marlett" pitchFamily="2" charset="2"/>
              <a:buChar char="4"/>
            </a:pPr>
            <a:r>
              <a:rPr lang="fr-FR" sz="2800"/>
              <a:t>Portée par tous exclusivement dans l’ hôpital,</a:t>
            </a:r>
          </a:p>
          <a:p>
            <a:pPr>
              <a:spcBef>
                <a:spcPct val="0"/>
              </a:spcBef>
              <a:buFont typeface="Marlett" pitchFamily="2" charset="2"/>
              <a:buChar char="4"/>
            </a:pPr>
            <a:r>
              <a:rPr lang="fr-FR" sz="2800"/>
              <a:t>Foulard, gilet, effets personnels…sur la tenue         manches longues dépassant sous la tenue: interdits</a:t>
            </a:r>
          </a:p>
          <a:p>
            <a:pPr>
              <a:spcBef>
                <a:spcPct val="0"/>
              </a:spcBef>
              <a:buFont typeface="Marlett" pitchFamily="2" charset="2"/>
              <a:buChar char="4"/>
            </a:pPr>
            <a:r>
              <a:rPr lang="fr-FR" sz="2800"/>
              <a:t>Changement quotidien voire + si nécessaire, </a:t>
            </a:r>
          </a:p>
          <a:p>
            <a:pPr>
              <a:spcBef>
                <a:spcPct val="0"/>
              </a:spcBef>
              <a:buFont typeface="Marlett" pitchFamily="2" charset="2"/>
              <a:buChar char="4"/>
            </a:pPr>
            <a:r>
              <a:rPr lang="fr-FR" sz="2800"/>
              <a:t>Mettre les tenues sales dans les sacs de linge spécifiques et </a:t>
            </a:r>
            <a:r>
              <a:rPr lang="fr-FR" sz="2800" u="sng"/>
              <a:t>en aucun cas,  les emporter au domicile, </a:t>
            </a:r>
          </a:p>
          <a:p>
            <a:pPr>
              <a:spcBef>
                <a:spcPct val="0"/>
              </a:spcBef>
              <a:buFont typeface="Marlett" pitchFamily="2" charset="2"/>
              <a:buChar char="4"/>
            </a:pPr>
            <a:r>
              <a:rPr lang="fr-FR" sz="2800"/>
              <a:t>Retrait de la tenue au réfectoire et aux réunions hors service</a:t>
            </a:r>
          </a:p>
        </p:txBody>
      </p:sp>
      <p:sp>
        <p:nvSpPr>
          <p:cNvPr id="5" name="Espace réservé du pied de page 3"/>
          <p:cNvSpPr>
            <a:spLocks noGrp="1"/>
          </p:cNvSpPr>
          <p:nvPr>
            <p:ph type="ftr" sz="quarter" idx="11"/>
          </p:nvPr>
        </p:nvSpPr>
        <p:spPr/>
        <p:txBody>
          <a:bodyPr/>
          <a:lstStyle/>
          <a:p>
            <a:r>
              <a:rPr lang="fr-FR"/>
              <a:t>DH 2021</a:t>
            </a:r>
          </a:p>
        </p:txBody>
      </p:sp>
      <p:graphicFrame>
        <p:nvGraphicFramePr>
          <p:cNvPr id="69634" name="Object 2"/>
          <p:cNvGraphicFramePr>
            <a:graphicFrameLocks noChangeAspect="1"/>
          </p:cNvGraphicFramePr>
          <p:nvPr/>
        </p:nvGraphicFramePr>
        <p:xfrm>
          <a:off x="7235825" y="260350"/>
          <a:ext cx="1609725" cy="3638550"/>
        </p:xfrm>
        <a:graphic>
          <a:graphicData uri="http://schemas.openxmlformats.org/presentationml/2006/ole">
            <mc:AlternateContent xmlns:mc="http://schemas.openxmlformats.org/markup-compatibility/2006">
              <mc:Choice xmlns:v="urn:schemas-microsoft-com:vml" Requires="v">
                <p:oleObj spid="_x0000_s69676" name="Image bitmap" r:id="rId4" imgW="1609524" imgH="3638095" progId="PBrush">
                  <p:embed/>
                </p:oleObj>
              </mc:Choice>
              <mc:Fallback>
                <p:oleObj name="Image bitmap" r:id="rId4" imgW="1609524" imgH="3638095" progId="PBrush">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5825" y="260350"/>
                        <a:ext cx="1609725"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additive="base">
                                        <p:cTn id="7" dur="500" fill="hold"/>
                                        <p:tgtEl>
                                          <p:spTgt spid="696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9635">
                                            <p:txEl>
                                              <p:pRg st="0" end="0"/>
                                            </p:txEl>
                                          </p:spTgt>
                                        </p:tgtEl>
                                        <p:attrNameLst>
                                          <p:attrName>ppt_y</p:attrName>
                                        </p:attrNameLst>
                                      </p:cBhvr>
                                      <p:tavLst>
                                        <p:tav tm="0">
                                          <p:val>
                                            <p:strVal val="0-#ppt_h/2"/>
                                          </p:val>
                                        </p:tav>
                                        <p:tav tm="100000">
                                          <p:val>
                                            <p:strVal val="#ppt_y"/>
                                          </p:val>
                                        </p:tav>
                                      </p:tavLst>
                                    </p:anim>
                                  </p:childTnLst>
                                </p:cTn>
                              </p:par>
                              <p:par>
                                <p:cTn id="9" presetID="23" presetClass="entr" presetSubtype="16" fill="hold" nodeType="withEffect">
                                  <p:stCondLst>
                                    <p:cond delay="0"/>
                                  </p:stCondLst>
                                  <p:childTnLst>
                                    <p:set>
                                      <p:cBhvr>
                                        <p:cTn id="10" dur="1" fill="hold">
                                          <p:stCondLst>
                                            <p:cond delay="0"/>
                                          </p:stCondLst>
                                        </p:cTn>
                                        <p:tgtEl>
                                          <p:spTgt spid="69634"/>
                                        </p:tgtEl>
                                        <p:attrNameLst>
                                          <p:attrName>style.visibility</p:attrName>
                                        </p:attrNameLst>
                                      </p:cBhvr>
                                      <p:to>
                                        <p:strVal val="visible"/>
                                      </p:to>
                                    </p:set>
                                    <p:anim calcmode="lin" valueType="num">
                                      <p:cBhvr>
                                        <p:cTn id="11" dur="500" fill="hold"/>
                                        <p:tgtEl>
                                          <p:spTgt spid="69634"/>
                                        </p:tgtEl>
                                        <p:attrNameLst>
                                          <p:attrName>ppt_w</p:attrName>
                                        </p:attrNameLst>
                                      </p:cBhvr>
                                      <p:tavLst>
                                        <p:tav tm="0">
                                          <p:val>
                                            <p:fltVal val="0"/>
                                          </p:val>
                                        </p:tav>
                                        <p:tav tm="100000">
                                          <p:val>
                                            <p:strVal val="#ppt_w"/>
                                          </p:val>
                                        </p:tav>
                                      </p:tavLst>
                                    </p:anim>
                                    <p:anim calcmode="lin" valueType="num">
                                      <p:cBhvr>
                                        <p:cTn id="12" dur="500" fill="hold"/>
                                        <p:tgtEl>
                                          <p:spTgt spid="69634"/>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9636">
                                            <p:txEl>
                                              <p:pRg st="0" end="0"/>
                                            </p:txEl>
                                          </p:spTgt>
                                        </p:tgtEl>
                                        <p:attrNameLst>
                                          <p:attrName>style.visibility</p:attrName>
                                        </p:attrNameLst>
                                      </p:cBhvr>
                                      <p:to>
                                        <p:strVal val="visible"/>
                                      </p:to>
                                    </p:set>
                                    <p:animEffect transition="in" filter="wipe(left)">
                                      <p:cBhvr>
                                        <p:cTn id="16" dur="500"/>
                                        <p:tgtEl>
                                          <p:spTgt spid="69636">
                                            <p:txEl>
                                              <p:pRg st="0" end="0"/>
                                            </p:txEl>
                                          </p:spTgt>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69636">
                                            <p:txEl>
                                              <p:pRg st="1" end="1"/>
                                            </p:txEl>
                                          </p:spTgt>
                                        </p:tgtEl>
                                        <p:attrNameLst>
                                          <p:attrName>style.visibility</p:attrName>
                                        </p:attrNameLst>
                                      </p:cBhvr>
                                      <p:to>
                                        <p:strVal val="visible"/>
                                      </p:to>
                                    </p:set>
                                    <p:animEffect transition="in" filter="wipe(left)">
                                      <p:cBhvr>
                                        <p:cTn id="20" dur="500"/>
                                        <p:tgtEl>
                                          <p:spTgt spid="69636">
                                            <p:txEl>
                                              <p:pRg st="1" end="1"/>
                                            </p:txEl>
                                          </p:spTgt>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69636">
                                            <p:txEl>
                                              <p:pRg st="2" end="2"/>
                                            </p:txEl>
                                          </p:spTgt>
                                        </p:tgtEl>
                                        <p:attrNameLst>
                                          <p:attrName>style.visibility</p:attrName>
                                        </p:attrNameLst>
                                      </p:cBhvr>
                                      <p:to>
                                        <p:strVal val="visible"/>
                                      </p:to>
                                    </p:set>
                                    <p:animEffect transition="in" filter="wipe(left)">
                                      <p:cBhvr>
                                        <p:cTn id="24" dur="500"/>
                                        <p:tgtEl>
                                          <p:spTgt spid="69636">
                                            <p:txEl>
                                              <p:pRg st="2" end="2"/>
                                            </p:txEl>
                                          </p:spTgt>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69636">
                                            <p:txEl>
                                              <p:pRg st="3" end="3"/>
                                            </p:txEl>
                                          </p:spTgt>
                                        </p:tgtEl>
                                        <p:attrNameLst>
                                          <p:attrName>style.visibility</p:attrName>
                                        </p:attrNameLst>
                                      </p:cBhvr>
                                      <p:to>
                                        <p:strVal val="visible"/>
                                      </p:to>
                                    </p:set>
                                    <p:animEffect transition="in" filter="wipe(left)">
                                      <p:cBhvr>
                                        <p:cTn id="28" dur="500"/>
                                        <p:tgtEl>
                                          <p:spTgt spid="69636">
                                            <p:txEl>
                                              <p:pRg st="3" end="3"/>
                                            </p:txEl>
                                          </p:spTgt>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69636">
                                            <p:txEl>
                                              <p:pRg st="4" end="4"/>
                                            </p:txEl>
                                          </p:spTgt>
                                        </p:tgtEl>
                                        <p:attrNameLst>
                                          <p:attrName>style.visibility</p:attrName>
                                        </p:attrNameLst>
                                      </p:cBhvr>
                                      <p:to>
                                        <p:strVal val="visible"/>
                                      </p:to>
                                    </p:set>
                                    <p:animEffect transition="in" filter="wipe(left)">
                                      <p:cBhvr>
                                        <p:cTn id="32" dur="500"/>
                                        <p:tgtEl>
                                          <p:spTgt spid="69636">
                                            <p:txEl>
                                              <p:pRg st="4" end="4"/>
                                            </p:txEl>
                                          </p:spTgt>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69636">
                                            <p:txEl>
                                              <p:pRg st="5" end="5"/>
                                            </p:txEl>
                                          </p:spTgt>
                                        </p:tgtEl>
                                        <p:attrNameLst>
                                          <p:attrName>style.visibility</p:attrName>
                                        </p:attrNameLst>
                                      </p:cBhvr>
                                      <p:to>
                                        <p:strVal val="visible"/>
                                      </p:to>
                                    </p:set>
                                    <p:animEffect transition="in" filter="wipe(left)">
                                      <p:cBhvr>
                                        <p:cTn id="36" dur="500"/>
                                        <p:tgtEl>
                                          <p:spTgt spid="69636">
                                            <p:txEl>
                                              <p:pRg st="5" end="5"/>
                                            </p:txEl>
                                          </p:spTgt>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69636">
                                            <p:txEl>
                                              <p:pRg st="6" end="6"/>
                                            </p:txEl>
                                          </p:spTgt>
                                        </p:tgtEl>
                                        <p:attrNameLst>
                                          <p:attrName>style.visibility</p:attrName>
                                        </p:attrNameLst>
                                      </p:cBhvr>
                                      <p:to>
                                        <p:strVal val="visible"/>
                                      </p:to>
                                    </p:set>
                                    <p:animEffect transition="in" filter="wipe(left)">
                                      <p:cBhvr>
                                        <p:cTn id="40" dur="500"/>
                                        <p:tgtEl>
                                          <p:spTgt spid="6963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utoUpdateAnimBg="0"/>
      <p:bldP spid="69636" grpId="0" build="p" bldLvl="5"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0" y="2564904"/>
            <a:ext cx="3886200" cy="2438400"/>
          </a:xfrm>
        </p:spPr>
        <p:txBody>
          <a:bodyPr>
            <a:normAutofit fontScale="90000"/>
          </a:bodyPr>
          <a:lstStyle/>
          <a:p>
            <a:pPr algn="ctr"/>
            <a:r>
              <a:rPr lang="fr-FR" sz="6000" dirty="0"/>
              <a:t>HYGIENE DES </a:t>
            </a:r>
            <a:br>
              <a:rPr lang="fr-FR" sz="6000" dirty="0"/>
            </a:br>
            <a:r>
              <a:rPr lang="fr-FR" sz="6000" dirty="0"/>
              <a:t>MAINS</a:t>
            </a:r>
            <a:endParaRPr lang="fr-FR" dirty="0"/>
          </a:p>
        </p:txBody>
      </p:sp>
      <p:sp>
        <p:nvSpPr>
          <p:cNvPr id="4" name="Espace réservé du pied de page 3"/>
          <p:cNvSpPr>
            <a:spLocks noGrp="1"/>
          </p:cNvSpPr>
          <p:nvPr>
            <p:ph type="ftr" sz="quarter" idx="11"/>
          </p:nvPr>
        </p:nvSpPr>
        <p:spPr/>
        <p:txBody>
          <a:bodyPr/>
          <a:lstStyle/>
          <a:p>
            <a:r>
              <a:rPr lang="fr-FR"/>
              <a:t>DH 2021</a:t>
            </a:r>
          </a:p>
        </p:txBody>
      </p:sp>
      <p:graphicFrame>
        <p:nvGraphicFramePr>
          <p:cNvPr id="71683" name="Object 3"/>
          <p:cNvGraphicFramePr>
            <a:graphicFrameLocks noChangeAspect="1"/>
          </p:cNvGraphicFramePr>
          <p:nvPr/>
        </p:nvGraphicFramePr>
        <p:xfrm>
          <a:off x="3886200" y="533400"/>
          <a:ext cx="4970463" cy="5791200"/>
        </p:xfrm>
        <a:graphic>
          <a:graphicData uri="http://schemas.openxmlformats.org/presentationml/2006/ole">
            <mc:AlternateContent xmlns:mc="http://schemas.openxmlformats.org/markup-compatibility/2006">
              <mc:Choice xmlns:v="urn:schemas-microsoft-com:vml" Requires="v">
                <p:oleObj spid="_x0000_s71725" name="Image bitmap" r:id="rId4" imgW="2362530" imgH="2933333" progId="PBrush">
                  <p:embed/>
                </p:oleObj>
              </mc:Choice>
              <mc:Fallback>
                <p:oleObj name="Image bitmap" r:id="rId4" imgW="2362530" imgH="2933333" progId="PBrush">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533400"/>
                        <a:ext cx="4970463"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1683"/>
                                        </p:tgtEl>
                                        <p:attrNameLst>
                                          <p:attrName>style.visibility</p:attrName>
                                        </p:attrNameLst>
                                      </p:cBhvr>
                                      <p:to>
                                        <p:strVal val="visible"/>
                                      </p:to>
                                    </p:set>
                                    <p:animEffect transition="in" filter="dissolve">
                                      <p:cBhvr>
                                        <p:cTn id="7" dur="500"/>
                                        <p:tgtEl>
                                          <p:spTgt spid="71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547813" y="2924175"/>
            <a:ext cx="5492750" cy="936625"/>
          </a:xfrm>
        </p:spPr>
        <p:txBody>
          <a:bodyPr/>
          <a:lstStyle/>
          <a:p>
            <a:r>
              <a:rPr lang="fr-FR" b="0"/>
              <a:t>Qui est concerné ?</a:t>
            </a:r>
            <a:endParaRPr lang="fr-FR"/>
          </a:p>
        </p:txBody>
      </p:sp>
      <p:sp>
        <p:nvSpPr>
          <p:cNvPr id="75779" name="Rectangle 3"/>
          <p:cNvSpPr>
            <a:spLocks noGrp="1" noChangeArrowheads="1"/>
          </p:cNvSpPr>
          <p:nvPr>
            <p:ph type="body" sz="half" idx="1"/>
          </p:nvPr>
        </p:nvSpPr>
        <p:spPr>
          <a:xfrm>
            <a:off x="539750" y="3789363"/>
            <a:ext cx="8218488" cy="2476500"/>
          </a:xfrm>
        </p:spPr>
        <p:txBody>
          <a:bodyPr>
            <a:normAutofit fontScale="92500" lnSpcReduction="20000"/>
          </a:bodyPr>
          <a:lstStyle/>
          <a:p>
            <a:r>
              <a:rPr lang="fr-FR" sz="2800" b="1"/>
              <a:t>Tout le personnel hospitalier</a:t>
            </a:r>
          </a:p>
          <a:p>
            <a:pPr lvl="1"/>
            <a:r>
              <a:rPr lang="fr-FR" sz="2800" b="1"/>
              <a:t>y compris le personnel non soignant</a:t>
            </a:r>
          </a:p>
          <a:p>
            <a:r>
              <a:rPr lang="fr-FR" sz="2800" b="1"/>
              <a:t>les visiteurs</a:t>
            </a:r>
          </a:p>
          <a:p>
            <a:pPr lvl="1"/>
            <a:r>
              <a:rPr lang="fr-FR" sz="2800" b="1"/>
              <a:t>Le personnel soignant doit inciter tout visiteur à respecter l’hygiène des mains</a:t>
            </a:r>
            <a:r>
              <a:rPr lang="fr-FR" sz="2800"/>
              <a:t> </a:t>
            </a:r>
          </a:p>
        </p:txBody>
      </p:sp>
      <p:graphicFrame>
        <p:nvGraphicFramePr>
          <p:cNvPr id="75784" name="Object 8"/>
          <p:cNvGraphicFramePr>
            <a:graphicFrameLocks noGrp="1" noChangeAspect="1"/>
          </p:cNvGraphicFramePr>
          <p:nvPr>
            <p:ph sz="half" idx="2"/>
          </p:nvPr>
        </p:nvGraphicFramePr>
        <p:xfrm>
          <a:off x="6732588" y="765175"/>
          <a:ext cx="1928812" cy="1944688"/>
        </p:xfrm>
        <a:graphic>
          <a:graphicData uri="http://schemas.openxmlformats.org/presentationml/2006/ole">
            <mc:AlternateContent xmlns:mc="http://schemas.openxmlformats.org/markup-compatibility/2006">
              <mc:Choice xmlns:v="urn:schemas-microsoft-com:vml" Requires="v">
                <p:oleObj spid="_x0000_s75826" name="Document" r:id="rId4" imgW="1170360" imgH="1179360" progId="Word.Document.8">
                  <p:embed/>
                </p:oleObj>
              </mc:Choice>
              <mc:Fallback>
                <p:oleObj name="Document" r:id="rId4" imgW="1170360" imgH="1179360" progId="Word.Document.8">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588" y="765175"/>
                        <a:ext cx="1928812" cy="194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Espace réservé du pied de page 4"/>
          <p:cNvSpPr>
            <a:spLocks noGrp="1"/>
          </p:cNvSpPr>
          <p:nvPr>
            <p:ph type="ftr" sz="quarter" idx="10"/>
          </p:nvPr>
        </p:nvSpPr>
        <p:spPr/>
        <p:txBody>
          <a:bodyPr/>
          <a:lstStyle/>
          <a:p>
            <a:r>
              <a:rPr lang="fr-FR"/>
              <a:t>DH 2021</a:t>
            </a:r>
          </a:p>
        </p:txBody>
      </p:sp>
      <p:sp>
        <p:nvSpPr>
          <p:cNvPr id="75780" name="Rectangle 4"/>
          <p:cNvSpPr>
            <a:spLocks noChangeArrowheads="1"/>
          </p:cNvSpPr>
          <p:nvPr/>
        </p:nvSpPr>
        <p:spPr bwMode="auto">
          <a:xfrm>
            <a:off x="1908175" y="260350"/>
            <a:ext cx="5108575" cy="719138"/>
          </a:xfrm>
          <a:prstGeom prst="rect">
            <a:avLst/>
          </a:prstGeom>
          <a:noFill/>
          <a:ln w="9525">
            <a:noFill/>
            <a:miter lim="800000"/>
            <a:headEnd/>
            <a:tailEnd/>
          </a:ln>
          <a:effectLst/>
        </p:spPr>
        <p:txBody>
          <a:bodyPr anchor="ctr"/>
          <a:lstStyle/>
          <a:p>
            <a:pPr algn="ctr"/>
            <a:r>
              <a:rPr lang="fr-FR" sz="4400" i="1" dirty="0">
                <a:solidFill>
                  <a:srgbClr val="FF0000"/>
                </a:solidFill>
                <a:latin typeface="Times New Roman" pitchFamily="18" charset="0"/>
              </a:rPr>
              <a:t>Objectifs</a:t>
            </a:r>
            <a:r>
              <a:rPr lang="fr-FR" sz="4400" b="1" i="1" dirty="0">
                <a:solidFill>
                  <a:srgbClr val="FFFF00"/>
                </a:solidFill>
                <a:latin typeface="Times New Roman" pitchFamily="18" charset="0"/>
              </a:rPr>
              <a:t> </a:t>
            </a:r>
          </a:p>
        </p:txBody>
      </p:sp>
      <p:sp>
        <p:nvSpPr>
          <p:cNvPr id="75781" name="Rectangle 5"/>
          <p:cNvSpPr>
            <a:spLocks noChangeArrowheads="1"/>
          </p:cNvSpPr>
          <p:nvPr/>
        </p:nvSpPr>
        <p:spPr bwMode="auto">
          <a:xfrm>
            <a:off x="395288" y="1196975"/>
            <a:ext cx="5329237" cy="1728788"/>
          </a:xfrm>
          <a:prstGeom prst="rect">
            <a:avLst/>
          </a:prstGeom>
          <a:noFill/>
          <a:ln w="9525">
            <a:noFill/>
            <a:miter lim="800000"/>
            <a:headEnd/>
            <a:tailEnd/>
          </a:ln>
          <a:effectLst/>
        </p:spPr>
        <p:txBody>
          <a:bodyPr/>
          <a:lstStyle/>
          <a:p>
            <a:pPr marL="342900" indent="-342900">
              <a:lnSpc>
                <a:spcPct val="80000"/>
              </a:lnSpc>
              <a:spcBef>
                <a:spcPct val="20000"/>
              </a:spcBef>
              <a:buFont typeface="Wingdings" pitchFamily="2" charset="2"/>
              <a:buChar char="Ø"/>
            </a:pPr>
            <a:r>
              <a:rPr lang="fr-FR" sz="2800" b="1" dirty="0">
                <a:latin typeface="Times New Roman" pitchFamily="18" charset="0"/>
              </a:rPr>
              <a:t>Réduire le manu-portage.</a:t>
            </a:r>
          </a:p>
          <a:p>
            <a:pPr marL="342900" indent="-342900">
              <a:lnSpc>
                <a:spcPct val="80000"/>
              </a:lnSpc>
              <a:spcBef>
                <a:spcPct val="20000"/>
              </a:spcBef>
              <a:buFont typeface="Wingdings" pitchFamily="2" charset="2"/>
              <a:buChar char="Ø"/>
            </a:pPr>
            <a:r>
              <a:rPr lang="fr-FR" sz="2800" b="1" dirty="0">
                <a:latin typeface="Times New Roman" pitchFamily="18" charset="0"/>
              </a:rPr>
              <a:t>réduire voire éliminer la flore                      microbienne   présente à la surface de la peau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5780"/>
                                        </p:tgtEl>
                                        <p:attrNameLst>
                                          <p:attrName>style.visibility</p:attrName>
                                        </p:attrNameLst>
                                      </p:cBhvr>
                                      <p:to>
                                        <p:strVal val="visible"/>
                                      </p:to>
                                    </p:set>
                                    <p:anim calcmode="lin" valueType="num">
                                      <p:cBhvr additive="base">
                                        <p:cTn id="7" dur="500" fill="hold"/>
                                        <p:tgtEl>
                                          <p:spTgt spid="75780"/>
                                        </p:tgtEl>
                                        <p:attrNameLst>
                                          <p:attrName>ppt_x</p:attrName>
                                        </p:attrNameLst>
                                      </p:cBhvr>
                                      <p:tavLst>
                                        <p:tav tm="0">
                                          <p:val>
                                            <p:strVal val="#ppt_x"/>
                                          </p:val>
                                        </p:tav>
                                        <p:tav tm="100000">
                                          <p:val>
                                            <p:strVal val="#ppt_x"/>
                                          </p:val>
                                        </p:tav>
                                      </p:tavLst>
                                    </p:anim>
                                    <p:anim calcmode="lin" valueType="num">
                                      <p:cBhvr additive="base">
                                        <p:cTn id="8" dur="500" fill="hold"/>
                                        <p:tgtEl>
                                          <p:spTgt spid="7578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75781">
                                            <p:txEl>
                                              <p:pRg st="0" end="0"/>
                                            </p:txEl>
                                          </p:spTgt>
                                        </p:tgtEl>
                                        <p:attrNameLst>
                                          <p:attrName>style.visibility</p:attrName>
                                        </p:attrNameLst>
                                      </p:cBhvr>
                                      <p:to>
                                        <p:strVal val="visible"/>
                                      </p:to>
                                    </p:set>
                                    <p:anim calcmode="lin" valueType="num">
                                      <p:cBhvr additive="base">
                                        <p:cTn id="12" dur="500" fill="hold"/>
                                        <p:tgtEl>
                                          <p:spTgt spid="7578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5781">
                                            <p:txEl>
                                              <p:pRg st="0" end="0"/>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75781">
                                            <p:txEl>
                                              <p:pRg st="1" end="1"/>
                                            </p:txEl>
                                          </p:spTgt>
                                        </p:tgtEl>
                                        <p:attrNameLst>
                                          <p:attrName>style.visibility</p:attrName>
                                        </p:attrNameLst>
                                      </p:cBhvr>
                                      <p:to>
                                        <p:strVal val="visible"/>
                                      </p:to>
                                    </p:set>
                                    <p:anim calcmode="lin" valueType="num">
                                      <p:cBhvr additive="base">
                                        <p:cTn id="17" dur="500" fill="hold"/>
                                        <p:tgtEl>
                                          <p:spTgt spid="7578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5781">
                                            <p:txEl>
                                              <p:pRg st="1" end="1"/>
                                            </p:txEl>
                                          </p:spTgt>
                                        </p:tgtEl>
                                        <p:attrNameLst>
                                          <p:attrName>ppt_y</p:attrName>
                                        </p:attrNameLst>
                                      </p:cBhvr>
                                      <p:tavLst>
                                        <p:tav tm="0">
                                          <p:val>
                                            <p:strVal val="0-#ppt_h/2"/>
                                          </p:val>
                                        </p:tav>
                                        <p:tav tm="100000">
                                          <p:val>
                                            <p:strVal val="#ppt_y"/>
                                          </p:val>
                                        </p:tav>
                                      </p:tavLst>
                                    </p:anim>
                                  </p:childTnLst>
                                </p:cTn>
                              </p:par>
                              <p:par>
                                <p:cTn id="19" presetID="15" presetClass="entr" presetSubtype="0" fill="hold" nodeType="withEffect">
                                  <p:stCondLst>
                                    <p:cond delay="0"/>
                                  </p:stCondLst>
                                  <p:childTnLst>
                                    <p:set>
                                      <p:cBhvr>
                                        <p:cTn id="20" dur="1" fill="hold">
                                          <p:stCondLst>
                                            <p:cond delay="0"/>
                                          </p:stCondLst>
                                        </p:cTn>
                                        <p:tgtEl>
                                          <p:spTgt spid="75784"/>
                                        </p:tgtEl>
                                        <p:attrNameLst>
                                          <p:attrName>style.visibility</p:attrName>
                                        </p:attrNameLst>
                                      </p:cBhvr>
                                      <p:to>
                                        <p:strVal val="visible"/>
                                      </p:to>
                                    </p:set>
                                    <p:anim calcmode="lin" valueType="num">
                                      <p:cBhvr>
                                        <p:cTn id="21" dur="1000" fill="hold"/>
                                        <p:tgtEl>
                                          <p:spTgt spid="75784"/>
                                        </p:tgtEl>
                                        <p:attrNameLst>
                                          <p:attrName>ppt_w</p:attrName>
                                        </p:attrNameLst>
                                      </p:cBhvr>
                                      <p:tavLst>
                                        <p:tav tm="0">
                                          <p:val>
                                            <p:fltVal val="0"/>
                                          </p:val>
                                        </p:tav>
                                        <p:tav tm="100000">
                                          <p:val>
                                            <p:strVal val="#ppt_w"/>
                                          </p:val>
                                        </p:tav>
                                      </p:tavLst>
                                    </p:anim>
                                    <p:anim calcmode="lin" valueType="num">
                                      <p:cBhvr>
                                        <p:cTn id="22" dur="1000" fill="hold"/>
                                        <p:tgtEl>
                                          <p:spTgt spid="75784"/>
                                        </p:tgtEl>
                                        <p:attrNameLst>
                                          <p:attrName>ppt_h</p:attrName>
                                        </p:attrNameLst>
                                      </p:cBhvr>
                                      <p:tavLst>
                                        <p:tav tm="0">
                                          <p:val>
                                            <p:fltVal val="0"/>
                                          </p:val>
                                        </p:tav>
                                        <p:tav tm="100000">
                                          <p:val>
                                            <p:strVal val="#ppt_h"/>
                                          </p:val>
                                        </p:tav>
                                      </p:tavLst>
                                    </p:anim>
                                    <p:anim calcmode="lin" valueType="num">
                                      <p:cBhvr>
                                        <p:cTn id="23" dur="1000" fill="hold"/>
                                        <p:tgtEl>
                                          <p:spTgt spid="75784"/>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75784"/>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2000"/>
                            </p:stCondLst>
                            <p:childTnLst>
                              <p:par>
                                <p:cTn id="26" presetID="2" presetClass="entr" presetSubtype="8" fill="hold" grpId="0" nodeType="afterEffect">
                                  <p:stCondLst>
                                    <p:cond delay="0"/>
                                  </p:stCondLst>
                                  <p:childTnLst>
                                    <p:set>
                                      <p:cBhvr>
                                        <p:cTn id="27" dur="1" fill="hold">
                                          <p:stCondLst>
                                            <p:cond delay="0"/>
                                          </p:stCondLst>
                                        </p:cTn>
                                        <p:tgtEl>
                                          <p:spTgt spid="75778"/>
                                        </p:tgtEl>
                                        <p:attrNameLst>
                                          <p:attrName>style.visibility</p:attrName>
                                        </p:attrNameLst>
                                      </p:cBhvr>
                                      <p:to>
                                        <p:strVal val="visible"/>
                                      </p:to>
                                    </p:set>
                                    <p:anim calcmode="lin" valueType="num">
                                      <p:cBhvr additive="base">
                                        <p:cTn id="28" dur="500" fill="hold"/>
                                        <p:tgtEl>
                                          <p:spTgt spid="75778"/>
                                        </p:tgtEl>
                                        <p:attrNameLst>
                                          <p:attrName>ppt_x</p:attrName>
                                        </p:attrNameLst>
                                      </p:cBhvr>
                                      <p:tavLst>
                                        <p:tav tm="0">
                                          <p:val>
                                            <p:strVal val="0-#ppt_w/2"/>
                                          </p:val>
                                        </p:tav>
                                        <p:tav tm="100000">
                                          <p:val>
                                            <p:strVal val="#ppt_x"/>
                                          </p:val>
                                        </p:tav>
                                      </p:tavLst>
                                    </p:anim>
                                    <p:anim calcmode="lin" valueType="num">
                                      <p:cBhvr additive="base">
                                        <p:cTn id="29" dur="500" fill="hold"/>
                                        <p:tgtEl>
                                          <p:spTgt spid="75778"/>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75779">
                                            <p:txEl>
                                              <p:pRg st="0" end="0"/>
                                            </p:txEl>
                                          </p:spTgt>
                                        </p:tgtEl>
                                        <p:attrNameLst>
                                          <p:attrName>style.visibility</p:attrName>
                                        </p:attrNameLst>
                                      </p:cBhvr>
                                      <p:to>
                                        <p:strVal val="visible"/>
                                      </p:to>
                                    </p:set>
                                    <p:anim calcmode="lin" valueType="num">
                                      <p:cBhvr additive="base">
                                        <p:cTn id="33" dur="500" fill="hold"/>
                                        <p:tgtEl>
                                          <p:spTgt spid="75779">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75779">
                                            <p:txEl>
                                              <p:pRg st="0" end="0"/>
                                            </p:txEl>
                                          </p:spTgt>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75779">
                                            <p:txEl>
                                              <p:pRg st="1" end="1"/>
                                            </p:txEl>
                                          </p:spTgt>
                                        </p:tgtEl>
                                        <p:attrNameLst>
                                          <p:attrName>style.visibility</p:attrName>
                                        </p:attrNameLst>
                                      </p:cBhvr>
                                      <p:to>
                                        <p:strVal val="visible"/>
                                      </p:to>
                                    </p:set>
                                    <p:anim calcmode="lin" valueType="num">
                                      <p:cBhvr additive="base">
                                        <p:cTn id="38" dur="500" fill="hold"/>
                                        <p:tgtEl>
                                          <p:spTgt spid="75779">
                                            <p:txEl>
                                              <p:pRg st="1" end="1"/>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75779">
                                            <p:txEl>
                                              <p:pRg st="1" end="1"/>
                                            </p:txEl>
                                          </p:spTgt>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grpId="0" nodeType="afterEffect">
                                  <p:stCondLst>
                                    <p:cond delay="0"/>
                                  </p:stCondLst>
                                  <p:childTnLst>
                                    <p:set>
                                      <p:cBhvr>
                                        <p:cTn id="42" dur="1" fill="hold">
                                          <p:stCondLst>
                                            <p:cond delay="0"/>
                                          </p:stCondLst>
                                        </p:cTn>
                                        <p:tgtEl>
                                          <p:spTgt spid="75779">
                                            <p:txEl>
                                              <p:pRg st="2" end="2"/>
                                            </p:txEl>
                                          </p:spTgt>
                                        </p:tgtEl>
                                        <p:attrNameLst>
                                          <p:attrName>style.visibility</p:attrName>
                                        </p:attrNameLst>
                                      </p:cBhvr>
                                      <p:to>
                                        <p:strVal val="visible"/>
                                      </p:to>
                                    </p:set>
                                    <p:anim calcmode="lin" valueType="num">
                                      <p:cBhvr additive="base">
                                        <p:cTn id="43" dur="500" fill="hold"/>
                                        <p:tgtEl>
                                          <p:spTgt spid="75779">
                                            <p:txEl>
                                              <p:pRg st="2" end="2"/>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75779">
                                            <p:txEl>
                                              <p:pRg st="2" end="2"/>
                                            </p:txEl>
                                          </p:spTgt>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5779">
                                            <p:txEl>
                                              <p:pRg st="3" end="3"/>
                                            </p:txEl>
                                          </p:spTgt>
                                        </p:tgtEl>
                                        <p:attrNameLst>
                                          <p:attrName>style.visibility</p:attrName>
                                        </p:attrNameLst>
                                      </p:cBhvr>
                                      <p:to>
                                        <p:strVal val="visible"/>
                                      </p:to>
                                    </p:set>
                                    <p:anim calcmode="lin" valueType="num">
                                      <p:cBhvr additive="base">
                                        <p:cTn id="48" dur="500" fill="hold"/>
                                        <p:tgtEl>
                                          <p:spTgt spid="75779">
                                            <p:txEl>
                                              <p:pRg st="3" end="3"/>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7577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autoUpdateAnimBg="0"/>
      <p:bldP spid="75779" grpId="0" build="p" autoUpdateAnimBg="0"/>
      <p:bldP spid="75780" grpId="0" autoUpdateAnimBg="0"/>
      <p:bldP spid="75781"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85800" y="526590"/>
            <a:ext cx="7702550" cy="1595438"/>
          </a:xfrm>
        </p:spPr>
        <p:txBody>
          <a:bodyPr>
            <a:normAutofit fontScale="90000"/>
          </a:bodyPr>
          <a:lstStyle/>
          <a:p>
            <a:pPr algn="ctr"/>
            <a:r>
              <a:rPr lang="fr-FR" sz="4000" dirty="0"/>
              <a:t>P</a:t>
            </a:r>
            <a:r>
              <a:rPr lang="fr-FR" sz="4000" b="0" dirty="0"/>
              <a:t>réalables à </a:t>
            </a:r>
            <a:br>
              <a:rPr lang="fr-FR" sz="4000" b="0" dirty="0"/>
            </a:br>
            <a:r>
              <a:rPr lang="fr-FR" sz="4000" b="0" dirty="0"/>
              <a:t>une bonne hygiène des mains</a:t>
            </a:r>
            <a:endParaRPr lang="fr-FR" sz="4000" dirty="0"/>
          </a:p>
        </p:txBody>
      </p:sp>
      <p:pic>
        <p:nvPicPr>
          <p:cNvPr id="77827" name="Picture 3"/>
          <p:cNvPicPr>
            <a:picLocks noGrp="1" noChangeAspect="1" noChangeArrowheads="1"/>
          </p:cNvPicPr>
          <p:nvPr>
            <p:ph idx="1"/>
          </p:nvPr>
        </p:nvPicPr>
        <p:blipFill>
          <a:blip r:embed="rId3" cstate="print"/>
          <a:srcRect/>
          <a:stretch>
            <a:fillRect/>
          </a:stretch>
        </p:blipFill>
        <p:spPr>
          <a:xfrm>
            <a:off x="838200" y="1752600"/>
            <a:ext cx="7273925" cy="4816475"/>
          </a:xfrm>
        </p:spPr>
      </p:pic>
      <p:sp>
        <p:nvSpPr>
          <p:cNvPr id="8" name="Espace réservé du pied de page 3"/>
          <p:cNvSpPr>
            <a:spLocks noGrp="1"/>
          </p:cNvSpPr>
          <p:nvPr>
            <p:ph type="ftr" sz="quarter" idx="11"/>
          </p:nvPr>
        </p:nvSpPr>
        <p:spPr/>
        <p:txBody>
          <a:bodyPr/>
          <a:lstStyle/>
          <a:p>
            <a:r>
              <a:rPr lang="fr-FR"/>
              <a:t>DH 2021</a:t>
            </a:r>
          </a:p>
        </p:txBody>
      </p:sp>
      <p:sp>
        <p:nvSpPr>
          <p:cNvPr id="77828" name="Text Box 4"/>
          <p:cNvSpPr txBox="1">
            <a:spLocks noChangeArrowheads="1"/>
          </p:cNvSpPr>
          <p:nvPr/>
        </p:nvSpPr>
        <p:spPr bwMode="auto">
          <a:xfrm>
            <a:off x="5791200" y="3352800"/>
            <a:ext cx="2374900" cy="1190625"/>
          </a:xfrm>
          <a:prstGeom prst="rect">
            <a:avLst/>
          </a:prstGeom>
          <a:noFill/>
          <a:ln w="9525">
            <a:noFill/>
            <a:miter lim="800000"/>
            <a:headEnd/>
            <a:tailEnd/>
          </a:ln>
          <a:effectLst/>
        </p:spPr>
        <p:txBody>
          <a:bodyPr>
            <a:spAutoFit/>
          </a:bodyPr>
          <a:lstStyle/>
          <a:p>
            <a:pPr eaLnBrk="0" hangingPunct="0">
              <a:spcBef>
                <a:spcPct val="50000"/>
              </a:spcBef>
            </a:pPr>
            <a:r>
              <a:rPr lang="fr-FR" sz="3600" b="1">
                <a:solidFill>
                  <a:srgbClr val="9900CC"/>
                </a:solidFill>
                <a:latin typeface="Times New Roman" pitchFamily="18" charset="0"/>
              </a:rPr>
              <a:t>Ni bracelet Ni montre</a:t>
            </a:r>
          </a:p>
        </p:txBody>
      </p:sp>
      <p:sp>
        <p:nvSpPr>
          <p:cNvPr id="77829" name="Text Box 5"/>
          <p:cNvSpPr txBox="1">
            <a:spLocks noChangeArrowheads="1"/>
          </p:cNvSpPr>
          <p:nvPr/>
        </p:nvSpPr>
        <p:spPr bwMode="auto">
          <a:xfrm>
            <a:off x="755650" y="5373688"/>
            <a:ext cx="2374900" cy="1190625"/>
          </a:xfrm>
          <a:prstGeom prst="rect">
            <a:avLst/>
          </a:prstGeom>
          <a:noFill/>
          <a:ln w="9525">
            <a:noFill/>
            <a:miter lim="800000"/>
            <a:headEnd/>
            <a:tailEnd/>
          </a:ln>
          <a:effectLst/>
        </p:spPr>
        <p:txBody>
          <a:bodyPr>
            <a:spAutoFit/>
          </a:bodyPr>
          <a:lstStyle/>
          <a:p>
            <a:pPr eaLnBrk="0" hangingPunct="0">
              <a:spcBef>
                <a:spcPct val="50000"/>
              </a:spcBef>
            </a:pPr>
            <a:r>
              <a:rPr lang="fr-FR" sz="3600" b="1">
                <a:solidFill>
                  <a:srgbClr val="660033"/>
                </a:solidFill>
                <a:latin typeface="Times New Roman" pitchFamily="18" charset="0"/>
              </a:rPr>
              <a:t>Ni alliance Ni bague</a:t>
            </a:r>
          </a:p>
        </p:txBody>
      </p:sp>
      <p:sp>
        <p:nvSpPr>
          <p:cNvPr id="77830" name="Text Box 6"/>
          <p:cNvSpPr txBox="1">
            <a:spLocks noChangeArrowheads="1"/>
          </p:cNvSpPr>
          <p:nvPr/>
        </p:nvSpPr>
        <p:spPr bwMode="auto">
          <a:xfrm>
            <a:off x="5219700" y="5373688"/>
            <a:ext cx="3168650" cy="1190625"/>
          </a:xfrm>
          <a:prstGeom prst="rect">
            <a:avLst/>
          </a:prstGeom>
          <a:noFill/>
          <a:ln w="9525">
            <a:noFill/>
            <a:miter lim="800000"/>
            <a:headEnd/>
            <a:tailEnd/>
          </a:ln>
          <a:effectLst/>
        </p:spPr>
        <p:txBody>
          <a:bodyPr>
            <a:spAutoFit/>
          </a:bodyPr>
          <a:lstStyle/>
          <a:p>
            <a:pPr eaLnBrk="0" hangingPunct="0">
              <a:spcBef>
                <a:spcPct val="50000"/>
              </a:spcBef>
            </a:pPr>
            <a:r>
              <a:rPr lang="fr-FR" sz="3600" b="1">
                <a:solidFill>
                  <a:srgbClr val="660033"/>
                </a:solidFill>
                <a:latin typeface="Times New Roman" pitchFamily="18" charset="0"/>
              </a:rPr>
              <a:t>         Ni vernis       Ni faux ongles</a:t>
            </a:r>
          </a:p>
        </p:txBody>
      </p:sp>
      <p:sp>
        <p:nvSpPr>
          <p:cNvPr id="77831" name="Text Box 7"/>
          <p:cNvSpPr txBox="1">
            <a:spLocks noChangeArrowheads="1"/>
          </p:cNvSpPr>
          <p:nvPr/>
        </p:nvSpPr>
        <p:spPr bwMode="auto">
          <a:xfrm>
            <a:off x="914400" y="2438400"/>
            <a:ext cx="2016125" cy="1190625"/>
          </a:xfrm>
          <a:prstGeom prst="rect">
            <a:avLst/>
          </a:prstGeom>
          <a:noFill/>
          <a:ln w="9525">
            <a:noFill/>
            <a:miter lim="800000"/>
            <a:headEnd/>
            <a:tailEnd/>
          </a:ln>
          <a:effectLst/>
        </p:spPr>
        <p:txBody>
          <a:bodyPr>
            <a:spAutoFit/>
          </a:bodyPr>
          <a:lstStyle/>
          <a:p>
            <a:pPr eaLnBrk="0" hangingPunct="0">
              <a:spcBef>
                <a:spcPct val="50000"/>
              </a:spcBef>
            </a:pPr>
            <a:r>
              <a:rPr lang="fr-FR" sz="3600" b="1">
                <a:solidFill>
                  <a:srgbClr val="9900CC"/>
                </a:solidFill>
                <a:latin typeface="Times New Roman" pitchFamily="18" charset="0"/>
              </a:rPr>
              <a:t>Manches courtes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7826"/>
                                        </p:tgtEl>
                                        <p:attrNameLst>
                                          <p:attrName>style.visibility</p:attrName>
                                        </p:attrNameLst>
                                      </p:cBhvr>
                                      <p:to>
                                        <p:strVal val="visible"/>
                                      </p:to>
                                    </p:set>
                                    <p:animEffect transition="in" filter="dissolve">
                                      <p:cBhvr>
                                        <p:cTn id="7" dur="500"/>
                                        <p:tgtEl>
                                          <p:spTgt spid="7782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499"/>
                                          </p:stCondLst>
                                        </p:cTn>
                                        <p:tgtEl>
                                          <p:spTgt spid="77827"/>
                                        </p:tgtEl>
                                        <p:attrNameLst>
                                          <p:attrName>style.visibility</p:attrName>
                                        </p:attrNameLst>
                                      </p:cBhvr>
                                      <p:to>
                                        <p:strVal val="visible"/>
                                      </p:to>
                                    </p:set>
                                  </p:childTnLst>
                                </p:cTn>
                              </p:par>
                            </p:childTnLst>
                          </p:cTn>
                        </p:par>
                        <p:par>
                          <p:cTn id="11" fill="hold">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77831"/>
                                        </p:tgtEl>
                                        <p:attrNameLst>
                                          <p:attrName>style.visibility</p:attrName>
                                        </p:attrNameLst>
                                      </p:cBhvr>
                                      <p:to>
                                        <p:strVal val="visible"/>
                                      </p:to>
                                    </p:set>
                                    <p:anim calcmode="lin" valueType="num">
                                      <p:cBhvr additive="base">
                                        <p:cTn id="14" dur="500" fill="hold"/>
                                        <p:tgtEl>
                                          <p:spTgt spid="77831"/>
                                        </p:tgtEl>
                                        <p:attrNameLst>
                                          <p:attrName>ppt_x</p:attrName>
                                        </p:attrNameLst>
                                      </p:cBhvr>
                                      <p:tavLst>
                                        <p:tav tm="0">
                                          <p:val>
                                            <p:strVal val="0-#ppt_w/2"/>
                                          </p:val>
                                        </p:tav>
                                        <p:tav tm="100000">
                                          <p:val>
                                            <p:strVal val="#ppt_x"/>
                                          </p:val>
                                        </p:tav>
                                      </p:tavLst>
                                    </p:anim>
                                    <p:anim calcmode="lin" valueType="num">
                                      <p:cBhvr additive="base">
                                        <p:cTn id="15" dur="500" fill="hold"/>
                                        <p:tgtEl>
                                          <p:spTgt spid="77831"/>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 presetClass="entr" presetSubtype="2" fill="hold" grpId="0" nodeType="afterEffect">
                                  <p:stCondLst>
                                    <p:cond delay="0"/>
                                  </p:stCondLst>
                                  <p:childTnLst>
                                    <p:set>
                                      <p:cBhvr>
                                        <p:cTn id="18" dur="1" fill="hold">
                                          <p:stCondLst>
                                            <p:cond delay="0"/>
                                          </p:stCondLst>
                                        </p:cTn>
                                        <p:tgtEl>
                                          <p:spTgt spid="77828"/>
                                        </p:tgtEl>
                                        <p:attrNameLst>
                                          <p:attrName>style.visibility</p:attrName>
                                        </p:attrNameLst>
                                      </p:cBhvr>
                                      <p:to>
                                        <p:strVal val="visible"/>
                                      </p:to>
                                    </p:set>
                                    <p:anim calcmode="lin" valueType="num">
                                      <p:cBhvr additive="base">
                                        <p:cTn id="19" dur="500" fill="hold"/>
                                        <p:tgtEl>
                                          <p:spTgt spid="77828"/>
                                        </p:tgtEl>
                                        <p:attrNameLst>
                                          <p:attrName>ppt_x</p:attrName>
                                        </p:attrNameLst>
                                      </p:cBhvr>
                                      <p:tavLst>
                                        <p:tav tm="0">
                                          <p:val>
                                            <p:strVal val="1+#ppt_w/2"/>
                                          </p:val>
                                        </p:tav>
                                        <p:tav tm="100000">
                                          <p:val>
                                            <p:strVal val="#ppt_x"/>
                                          </p:val>
                                        </p:tav>
                                      </p:tavLst>
                                    </p:anim>
                                    <p:anim calcmode="lin" valueType="num">
                                      <p:cBhvr additive="base">
                                        <p:cTn id="20" dur="500" fill="hold"/>
                                        <p:tgtEl>
                                          <p:spTgt spid="77828"/>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8" fill="hold" grpId="0" nodeType="afterEffect">
                                  <p:stCondLst>
                                    <p:cond delay="0"/>
                                  </p:stCondLst>
                                  <p:childTnLst>
                                    <p:set>
                                      <p:cBhvr>
                                        <p:cTn id="23" dur="1" fill="hold">
                                          <p:stCondLst>
                                            <p:cond delay="0"/>
                                          </p:stCondLst>
                                        </p:cTn>
                                        <p:tgtEl>
                                          <p:spTgt spid="77829"/>
                                        </p:tgtEl>
                                        <p:attrNameLst>
                                          <p:attrName>style.visibility</p:attrName>
                                        </p:attrNameLst>
                                      </p:cBhvr>
                                      <p:to>
                                        <p:strVal val="visible"/>
                                      </p:to>
                                    </p:set>
                                    <p:anim calcmode="lin" valueType="num">
                                      <p:cBhvr additive="base">
                                        <p:cTn id="24" dur="500" fill="hold"/>
                                        <p:tgtEl>
                                          <p:spTgt spid="77829"/>
                                        </p:tgtEl>
                                        <p:attrNameLst>
                                          <p:attrName>ppt_x</p:attrName>
                                        </p:attrNameLst>
                                      </p:cBhvr>
                                      <p:tavLst>
                                        <p:tav tm="0">
                                          <p:val>
                                            <p:strVal val="0-#ppt_w/2"/>
                                          </p:val>
                                        </p:tav>
                                        <p:tav tm="100000">
                                          <p:val>
                                            <p:strVal val="#ppt_x"/>
                                          </p:val>
                                        </p:tav>
                                      </p:tavLst>
                                    </p:anim>
                                    <p:anim calcmode="lin" valueType="num">
                                      <p:cBhvr additive="base">
                                        <p:cTn id="25" dur="500" fill="hold"/>
                                        <p:tgtEl>
                                          <p:spTgt spid="77829"/>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2" fill="hold" grpId="0" nodeType="afterEffect">
                                  <p:stCondLst>
                                    <p:cond delay="0"/>
                                  </p:stCondLst>
                                  <p:childTnLst>
                                    <p:set>
                                      <p:cBhvr>
                                        <p:cTn id="28" dur="1" fill="hold">
                                          <p:stCondLst>
                                            <p:cond delay="0"/>
                                          </p:stCondLst>
                                        </p:cTn>
                                        <p:tgtEl>
                                          <p:spTgt spid="77830"/>
                                        </p:tgtEl>
                                        <p:attrNameLst>
                                          <p:attrName>style.visibility</p:attrName>
                                        </p:attrNameLst>
                                      </p:cBhvr>
                                      <p:to>
                                        <p:strVal val="visible"/>
                                      </p:to>
                                    </p:set>
                                    <p:anim calcmode="lin" valueType="num">
                                      <p:cBhvr additive="base">
                                        <p:cTn id="29" dur="500" fill="hold"/>
                                        <p:tgtEl>
                                          <p:spTgt spid="77830"/>
                                        </p:tgtEl>
                                        <p:attrNameLst>
                                          <p:attrName>ppt_x</p:attrName>
                                        </p:attrNameLst>
                                      </p:cBhvr>
                                      <p:tavLst>
                                        <p:tav tm="0">
                                          <p:val>
                                            <p:strVal val="1+#ppt_w/2"/>
                                          </p:val>
                                        </p:tav>
                                        <p:tav tm="100000">
                                          <p:val>
                                            <p:strVal val="#ppt_x"/>
                                          </p:val>
                                        </p:tav>
                                      </p:tavLst>
                                    </p:anim>
                                    <p:anim calcmode="lin" valueType="num">
                                      <p:cBhvr additive="base">
                                        <p:cTn id="30" dur="500" fill="hold"/>
                                        <p:tgtEl>
                                          <p:spTgt spid="778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p:bldP spid="77828" grpId="0" autoUpdateAnimBg="0"/>
      <p:bldP spid="77829" grpId="0" autoUpdateAnimBg="0"/>
      <p:bldP spid="77830" grpId="0" autoUpdateAnimBg="0"/>
      <p:bldP spid="77831"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323850" y="0"/>
            <a:ext cx="8820150" cy="863600"/>
          </a:xfrm>
        </p:spPr>
        <p:txBody>
          <a:bodyPr>
            <a:normAutofit/>
          </a:bodyPr>
          <a:lstStyle/>
          <a:p>
            <a:r>
              <a:rPr lang="fr-FR" b="0"/>
              <a:t>Hygiène et désinfection des mains</a:t>
            </a:r>
            <a:endParaRPr lang="fr-FR"/>
          </a:p>
        </p:txBody>
      </p:sp>
      <p:sp>
        <p:nvSpPr>
          <p:cNvPr id="8" name="Espace réservé du pied de page 3"/>
          <p:cNvSpPr>
            <a:spLocks noGrp="1"/>
          </p:cNvSpPr>
          <p:nvPr>
            <p:ph type="ftr" sz="quarter" idx="11"/>
          </p:nvPr>
        </p:nvSpPr>
        <p:spPr/>
        <p:txBody>
          <a:bodyPr/>
          <a:lstStyle/>
          <a:p>
            <a:r>
              <a:rPr lang="fr-FR"/>
              <a:t>DH 2021</a:t>
            </a:r>
          </a:p>
        </p:txBody>
      </p:sp>
      <p:grpSp>
        <p:nvGrpSpPr>
          <p:cNvPr id="79881" name="Group 9"/>
          <p:cNvGrpSpPr>
            <a:grpSpLocks/>
          </p:cNvGrpSpPr>
          <p:nvPr/>
        </p:nvGrpSpPr>
        <p:grpSpPr bwMode="auto">
          <a:xfrm>
            <a:off x="684213" y="1052513"/>
            <a:ext cx="3095625" cy="2881312"/>
            <a:chOff x="431" y="663"/>
            <a:chExt cx="1950" cy="1815"/>
          </a:xfrm>
        </p:grpSpPr>
        <p:pic>
          <p:nvPicPr>
            <p:cNvPr id="79877" name="Picture 5"/>
            <p:cNvPicPr>
              <a:picLocks noChangeAspect="1" noChangeArrowheads="1"/>
            </p:cNvPicPr>
            <p:nvPr/>
          </p:nvPicPr>
          <p:blipFill>
            <a:blip r:embed="rId4" cstate="print"/>
            <a:srcRect/>
            <a:stretch>
              <a:fillRect/>
            </a:stretch>
          </p:blipFill>
          <p:spPr bwMode="auto">
            <a:xfrm>
              <a:off x="476" y="663"/>
              <a:ext cx="1782" cy="1815"/>
            </a:xfrm>
            <a:prstGeom prst="rect">
              <a:avLst/>
            </a:prstGeom>
            <a:noFill/>
            <a:ln w="9525">
              <a:noFill/>
              <a:miter lim="800000"/>
              <a:headEnd/>
              <a:tailEnd/>
            </a:ln>
            <a:effectLst/>
          </p:spPr>
        </p:pic>
        <p:sp>
          <p:nvSpPr>
            <p:cNvPr id="79878" name="Text Box 6"/>
            <p:cNvSpPr txBox="1">
              <a:spLocks noChangeArrowheads="1"/>
            </p:cNvSpPr>
            <p:nvPr/>
          </p:nvSpPr>
          <p:spPr bwMode="auto">
            <a:xfrm>
              <a:off x="431" y="1752"/>
              <a:ext cx="1950" cy="672"/>
            </a:xfrm>
            <a:prstGeom prst="rect">
              <a:avLst/>
            </a:prstGeom>
            <a:noFill/>
            <a:ln w="9525">
              <a:noFill/>
              <a:miter lim="800000"/>
              <a:headEnd/>
              <a:tailEnd/>
            </a:ln>
            <a:effectLst/>
          </p:spPr>
          <p:txBody>
            <a:bodyPr>
              <a:spAutoFit/>
            </a:bodyPr>
            <a:lstStyle/>
            <a:p>
              <a:pPr eaLnBrk="0" hangingPunct="0">
                <a:spcBef>
                  <a:spcPct val="50000"/>
                </a:spcBef>
              </a:pPr>
              <a:r>
                <a:rPr lang="fr-FR" sz="3200" b="1">
                  <a:solidFill>
                    <a:srgbClr val="000066"/>
                  </a:solidFill>
                  <a:latin typeface="Times New Roman" pitchFamily="18" charset="0"/>
                </a:rPr>
                <a:t>Gel hydroalcoolique</a:t>
              </a:r>
              <a:endParaRPr lang="fr-FR" sz="2400">
                <a:latin typeface="Times New Roman" pitchFamily="18" charset="0"/>
              </a:endParaRPr>
            </a:p>
          </p:txBody>
        </p:sp>
      </p:grpSp>
      <p:graphicFrame>
        <p:nvGraphicFramePr>
          <p:cNvPr id="79879" name="Object 7"/>
          <p:cNvGraphicFramePr>
            <a:graphicFrameLocks noChangeAspect="1"/>
          </p:cNvGraphicFramePr>
          <p:nvPr/>
        </p:nvGraphicFramePr>
        <p:xfrm>
          <a:off x="539750" y="4437063"/>
          <a:ext cx="3259138" cy="2184400"/>
        </p:xfrm>
        <a:graphic>
          <a:graphicData uri="http://schemas.openxmlformats.org/presentationml/2006/ole">
            <mc:AlternateContent xmlns:mc="http://schemas.openxmlformats.org/markup-compatibility/2006">
              <mc:Choice xmlns:v="urn:schemas-microsoft-com:vml" Requires="v">
                <p:oleObj spid="_x0000_s79921" name="Document" r:id="rId5" imgW="3258360" imgH="2183760" progId="Word.Document.8">
                  <p:embed/>
                </p:oleObj>
              </mc:Choice>
              <mc:Fallback>
                <p:oleObj name="Document" r:id="rId5" imgW="3258360" imgH="2183760" progId="Word.Document.8">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4437063"/>
                        <a:ext cx="3259138" cy="218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9880" name="Rectangle 8"/>
          <p:cNvSpPr>
            <a:spLocks noChangeArrowheads="1"/>
          </p:cNvSpPr>
          <p:nvPr/>
        </p:nvSpPr>
        <p:spPr bwMode="auto">
          <a:xfrm>
            <a:off x="3733800" y="1125538"/>
            <a:ext cx="5410200" cy="4535487"/>
          </a:xfrm>
          <a:prstGeom prst="rect">
            <a:avLst/>
          </a:prstGeom>
          <a:noFill/>
          <a:ln w="9525">
            <a:noFill/>
            <a:miter lim="800000"/>
            <a:headEnd/>
            <a:tailEnd/>
          </a:ln>
          <a:effectLst/>
        </p:spPr>
        <p:txBody>
          <a:bodyPr/>
          <a:lstStyle/>
          <a:p>
            <a:pPr marL="342900" indent="-342900">
              <a:spcBef>
                <a:spcPct val="20000"/>
              </a:spcBef>
              <a:buFont typeface="Wingdings" pitchFamily="2" charset="2"/>
              <a:buChar char="Ø"/>
            </a:pPr>
            <a:r>
              <a:rPr lang="fr-FR" sz="3600" dirty="0">
                <a:latin typeface="Times New Roman" pitchFamily="18" charset="0"/>
              </a:rPr>
              <a:t>2 techniques:</a:t>
            </a:r>
          </a:p>
          <a:p>
            <a:pPr marL="342900" indent="-342900">
              <a:spcBef>
                <a:spcPct val="20000"/>
              </a:spcBef>
              <a:buFont typeface="Wingdings" pitchFamily="2" charset="2"/>
              <a:buNone/>
            </a:pPr>
            <a:endParaRPr lang="fr-FR" sz="3600" dirty="0">
              <a:solidFill>
                <a:srgbClr val="66FFFF"/>
              </a:solidFill>
              <a:latin typeface="Times New Roman" pitchFamily="18" charset="0"/>
            </a:endParaRPr>
          </a:p>
          <a:p>
            <a:pPr marL="742950" lvl="1" indent="-285750">
              <a:spcBef>
                <a:spcPct val="20000"/>
              </a:spcBef>
              <a:buFont typeface="Wingdings" pitchFamily="2" charset="2"/>
              <a:buChar char="w"/>
            </a:pPr>
            <a:r>
              <a:rPr lang="fr-FR" sz="3200" dirty="0">
                <a:latin typeface="Times New Roman" pitchFamily="18" charset="0"/>
              </a:rPr>
              <a:t>la friction </a:t>
            </a:r>
            <a:r>
              <a:rPr lang="fr-FR" sz="3200" dirty="0" err="1">
                <a:latin typeface="Times New Roman" pitchFamily="18" charset="0"/>
              </a:rPr>
              <a:t>hydroalcoolique</a:t>
            </a:r>
            <a:r>
              <a:rPr lang="fr-FR" sz="3200" dirty="0">
                <a:latin typeface="Times New Roman" pitchFamily="18" charset="0"/>
              </a:rPr>
              <a:t> à prioriser</a:t>
            </a:r>
          </a:p>
          <a:p>
            <a:pPr marL="742950" lvl="1" indent="-285750">
              <a:spcBef>
                <a:spcPct val="20000"/>
              </a:spcBef>
              <a:buFont typeface="Wingdings" pitchFamily="2" charset="2"/>
              <a:buChar char="w"/>
            </a:pPr>
            <a:endParaRPr lang="fr-FR" sz="3200" dirty="0">
              <a:latin typeface="Times New Roman" pitchFamily="18" charset="0"/>
            </a:endParaRPr>
          </a:p>
          <a:p>
            <a:pPr marL="742950" lvl="1" indent="-285750">
              <a:spcBef>
                <a:spcPct val="20000"/>
              </a:spcBef>
              <a:buFont typeface="Wingdings" pitchFamily="2" charset="2"/>
              <a:buChar char="w"/>
            </a:pPr>
            <a:r>
              <a:rPr lang="fr-FR" sz="3200" dirty="0">
                <a:latin typeface="Times New Roman" pitchFamily="18" charset="0"/>
              </a:rPr>
              <a:t> le lavage avec de l ’eau et du savon doux quand les mains sont souillées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9874"/>
                                        </p:tgtEl>
                                        <p:attrNameLst>
                                          <p:attrName>style.visibility</p:attrName>
                                        </p:attrNameLst>
                                      </p:cBhvr>
                                      <p:to>
                                        <p:strVal val="visible"/>
                                      </p:to>
                                    </p:set>
                                    <p:anim calcmode="lin" valueType="num">
                                      <p:cBhvr additive="base">
                                        <p:cTn id="7" dur="500" fill="hold"/>
                                        <p:tgtEl>
                                          <p:spTgt spid="79874"/>
                                        </p:tgtEl>
                                        <p:attrNameLst>
                                          <p:attrName>ppt_x</p:attrName>
                                        </p:attrNameLst>
                                      </p:cBhvr>
                                      <p:tavLst>
                                        <p:tav tm="0">
                                          <p:val>
                                            <p:strVal val="1+#ppt_w/2"/>
                                          </p:val>
                                        </p:tav>
                                        <p:tav tm="100000">
                                          <p:val>
                                            <p:strVal val="#ppt_x"/>
                                          </p:val>
                                        </p:tav>
                                      </p:tavLst>
                                    </p:anim>
                                    <p:anim calcmode="lin" valueType="num">
                                      <p:cBhvr additive="base">
                                        <p:cTn id="8" dur="500" fill="hold"/>
                                        <p:tgtEl>
                                          <p:spTgt spid="7987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9880"/>
                                        </p:tgtEl>
                                        <p:attrNameLst>
                                          <p:attrName>style.visibility</p:attrName>
                                        </p:attrNameLst>
                                      </p:cBhvr>
                                      <p:to>
                                        <p:strVal val="visible"/>
                                      </p:to>
                                    </p:set>
                                    <p:anim calcmode="lin" valueType="num">
                                      <p:cBhvr additive="base">
                                        <p:cTn id="12" dur="500" fill="hold"/>
                                        <p:tgtEl>
                                          <p:spTgt spid="79880"/>
                                        </p:tgtEl>
                                        <p:attrNameLst>
                                          <p:attrName>ppt_x</p:attrName>
                                        </p:attrNameLst>
                                      </p:cBhvr>
                                      <p:tavLst>
                                        <p:tav tm="0">
                                          <p:val>
                                            <p:strVal val="0-#ppt_w/2"/>
                                          </p:val>
                                        </p:tav>
                                        <p:tav tm="100000">
                                          <p:val>
                                            <p:strVal val="#ppt_x"/>
                                          </p:val>
                                        </p:tav>
                                      </p:tavLst>
                                    </p:anim>
                                    <p:anim calcmode="lin" valueType="num">
                                      <p:cBhvr additive="base">
                                        <p:cTn id="13" dur="500" fill="hold"/>
                                        <p:tgtEl>
                                          <p:spTgt spid="79880"/>
                                        </p:tgtEl>
                                        <p:attrNameLst>
                                          <p:attrName>ppt_y</p:attrName>
                                        </p:attrNameLst>
                                      </p:cBhvr>
                                      <p:tavLst>
                                        <p:tav tm="0">
                                          <p:val>
                                            <p:strVal val="#ppt_y"/>
                                          </p:val>
                                        </p:tav>
                                        <p:tav tm="100000">
                                          <p:val>
                                            <p:strVal val="#ppt_y"/>
                                          </p:val>
                                        </p:tav>
                                      </p:tavLst>
                                    </p:anim>
                                  </p:childTnLst>
                                </p:cTn>
                              </p:par>
                              <p:par>
                                <p:cTn id="14" presetID="9" presetClass="entr" presetSubtype="0" fill="hold" nodeType="withEffect">
                                  <p:stCondLst>
                                    <p:cond delay="0"/>
                                  </p:stCondLst>
                                  <p:childTnLst>
                                    <p:set>
                                      <p:cBhvr>
                                        <p:cTn id="15" dur="1" fill="hold">
                                          <p:stCondLst>
                                            <p:cond delay="0"/>
                                          </p:stCondLst>
                                        </p:cTn>
                                        <p:tgtEl>
                                          <p:spTgt spid="79881"/>
                                        </p:tgtEl>
                                        <p:attrNameLst>
                                          <p:attrName>style.visibility</p:attrName>
                                        </p:attrNameLst>
                                      </p:cBhvr>
                                      <p:to>
                                        <p:strVal val="visible"/>
                                      </p:to>
                                    </p:set>
                                    <p:animEffect transition="in" filter="dissolve">
                                      <p:cBhvr>
                                        <p:cTn id="16" dur="500"/>
                                        <p:tgtEl>
                                          <p:spTgt spid="79881"/>
                                        </p:tgtEl>
                                      </p:cBhvr>
                                    </p:animEffect>
                                  </p:childTnLst>
                                </p:cTn>
                              </p:par>
                            </p:childTnLst>
                          </p:cTn>
                        </p:par>
                        <p:par>
                          <p:cTn id="17" fill="hold">
                            <p:stCondLst>
                              <p:cond delay="1000"/>
                            </p:stCondLst>
                            <p:childTnLst>
                              <p:par>
                                <p:cTn id="18" presetID="9" presetClass="entr" presetSubtype="0" fill="hold" nodeType="afterEffect">
                                  <p:stCondLst>
                                    <p:cond delay="0"/>
                                  </p:stCondLst>
                                  <p:childTnLst>
                                    <p:set>
                                      <p:cBhvr>
                                        <p:cTn id="19" dur="1" fill="hold">
                                          <p:stCondLst>
                                            <p:cond delay="0"/>
                                          </p:stCondLst>
                                        </p:cTn>
                                        <p:tgtEl>
                                          <p:spTgt spid="79879"/>
                                        </p:tgtEl>
                                        <p:attrNameLst>
                                          <p:attrName>style.visibility</p:attrName>
                                        </p:attrNameLst>
                                      </p:cBhvr>
                                      <p:to>
                                        <p:strVal val="visible"/>
                                      </p:to>
                                    </p:set>
                                    <p:animEffect transition="in" filter="dissolve">
                                      <p:cBhvr>
                                        <p:cTn id="20" dur="500"/>
                                        <p:tgtEl>
                                          <p:spTgt spid="798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autoUpdateAnimBg="0"/>
      <p:bldP spid="79880"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4665CB-D7CA-41E7-8AAF-2FDCE39A4E04}"/>
              </a:ext>
            </a:extLst>
          </p:cNvPr>
          <p:cNvSpPr>
            <a:spLocks noGrp="1"/>
          </p:cNvSpPr>
          <p:nvPr>
            <p:ph type="title"/>
          </p:nvPr>
        </p:nvSpPr>
        <p:spPr/>
        <p:txBody>
          <a:bodyPr/>
          <a:lstStyle/>
          <a:p>
            <a:pPr algn="ctr"/>
            <a:r>
              <a:rPr lang="fr-FR" dirty="0"/>
              <a:t>Le lavage des mains</a:t>
            </a:r>
          </a:p>
        </p:txBody>
      </p:sp>
      <p:sp>
        <p:nvSpPr>
          <p:cNvPr id="3" name="Espace réservé du contenu 2">
            <a:extLst>
              <a:ext uri="{FF2B5EF4-FFF2-40B4-BE49-F238E27FC236}">
                <a16:creationId xmlns:a16="http://schemas.microsoft.com/office/drawing/2014/main" id="{FD935D50-52C1-4B74-8767-642CDFFE6983}"/>
              </a:ext>
            </a:extLst>
          </p:cNvPr>
          <p:cNvSpPr>
            <a:spLocks noGrp="1"/>
          </p:cNvSpPr>
          <p:nvPr>
            <p:ph idx="1"/>
          </p:nvPr>
        </p:nvSpPr>
        <p:spPr>
          <a:xfrm>
            <a:off x="1443491" y="2852936"/>
            <a:ext cx="6571343" cy="2613410"/>
          </a:xfrm>
        </p:spPr>
        <p:txBody>
          <a:bodyPr/>
          <a:lstStyle/>
          <a:p>
            <a:pPr marL="0" indent="0" algn="ctr">
              <a:buNone/>
            </a:pPr>
            <a:r>
              <a:rPr lang="fr-FR" dirty="0">
                <a:hlinkClick r:id="rId2"/>
              </a:rPr>
              <a:t>https://youtu.be/_2WM2P7d4JE</a:t>
            </a:r>
            <a:r>
              <a:rPr lang="fr-FR" dirty="0"/>
              <a:t> </a:t>
            </a:r>
          </a:p>
        </p:txBody>
      </p:sp>
      <p:sp>
        <p:nvSpPr>
          <p:cNvPr id="4" name="Espace réservé du pied de page 3">
            <a:extLst>
              <a:ext uri="{FF2B5EF4-FFF2-40B4-BE49-F238E27FC236}">
                <a16:creationId xmlns:a16="http://schemas.microsoft.com/office/drawing/2014/main" id="{EF7FA6BB-5DEC-4CB3-8041-F3BCE276453F}"/>
              </a:ext>
            </a:extLst>
          </p:cNvPr>
          <p:cNvSpPr>
            <a:spLocks noGrp="1"/>
          </p:cNvSpPr>
          <p:nvPr>
            <p:ph type="ftr" sz="quarter" idx="11"/>
          </p:nvPr>
        </p:nvSpPr>
        <p:spPr/>
        <p:txBody>
          <a:bodyPr/>
          <a:lstStyle/>
          <a:p>
            <a:r>
              <a:rPr lang="fr-FR"/>
              <a:t>DH 2021</a:t>
            </a:r>
          </a:p>
        </p:txBody>
      </p:sp>
    </p:spTree>
    <p:extLst>
      <p:ext uri="{BB962C8B-B14F-4D97-AF65-F5344CB8AC3E}">
        <p14:creationId xmlns:p14="http://schemas.microsoft.com/office/powerpoint/2010/main" val="1094861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algn="ctr"/>
            <a:r>
              <a:rPr lang="fr-FR" dirty="0"/>
              <a:t>Quand ?</a:t>
            </a:r>
          </a:p>
        </p:txBody>
      </p:sp>
      <p:sp>
        <p:nvSpPr>
          <p:cNvPr id="111619" name="Rectangle 3"/>
          <p:cNvSpPr>
            <a:spLocks noGrp="1" noChangeArrowheads="1"/>
          </p:cNvSpPr>
          <p:nvPr>
            <p:ph idx="1"/>
          </p:nvPr>
        </p:nvSpPr>
        <p:spPr>
          <a:xfrm>
            <a:off x="468313" y="1700213"/>
            <a:ext cx="8351837" cy="3816350"/>
          </a:xfrm>
        </p:spPr>
        <p:txBody>
          <a:bodyPr>
            <a:noAutofit/>
          </a:bodyPr>
          <a:lstStyle/>
          <a:p>
            <a:pPr>
              <a:lnSpc>
                <a:spcPct val="150000"/>
              </a:lnSpc>
            </a:pPr>
            <a:r>
              <a:rPr lang="fr-FR" sz="2400" b="1" dirty="0"/>
              <a:t>La désinfection des mains</a:t>
            </a:r>
          </a:p>
          <a:p>
            <a:pPr lvl="1">
              <a:lnSpc>
                <a:spcPct val="150000"/>
              </a:lnSpc>
            </a:pPr>
            <a:r>
              <a:rPr lang="fr-FR" sz="2400" dirty="0"/>
              <a:t> À appliquer dans toutes situations de soins.</a:t>
            </a:r>
          </a:p>
          <a:p>
            <a:pPr lvl="1">
              <a:lnSpc>
                <a:spcPct val="150000"/>
              </a:lnSpc>
            </a:pPr>
            <a:r>
              <a:rPr lang="fr-FR" sz="2400" dirty="0"/>
              <a:t>Elle doit être adaptée à la situation</a:t>
            </a:r>
          </a:p>
          <a:p>
            <a:pPr lvl="2">
              <a:lnSpc>
                <a:spcPct val="150000"/>
              </a:lnSpc>
            </a:pPr>
            <a:r>
              <a:rPr lang="fr-FR" sz="2400" dirty="0"/>
              <a:t>soin, </a:t>
            </a:r>
          </a:p>
          <a:p>
            <a:pPr lvl="2">
              <a:lnSpc>
                <a:spcPct val="150000"/>
              </a:lnSpc>
            </a:pPr>
            <a:r>
              <a:rPr lang="fr-FR" sz="2400" dirty="0"/>
              <a:t>personne soignée,</a:t>
            </a:r>
          </a:p>
          <a:p>
            <a:pPr lvl="2">
              <a:lnSpc>
                <a:spcPct val="150000"/>
              </a:lnSpc>
            </a:pPr>
            <a:r>
              <a:rPr lang="fr-FR" sz="2400" dirty="0"/>
              <a:t> acte, </a:t>
            </a:r>
          </a:p>
          <a:p>
            <a:pPr lvl="2">
              <a:lnSpc>
                <a:spcPct val="150000"/>
              </a:lnSpc>
            </a:pPr>
            <a:r>
              <a:rPr lang="fr-FR" sz="2400" dirty="0"/>
              <a:t>environnement…</a:t>
            </a:r>
          </a:p>
        </p:txBody>
      </p:sp>
      <p:sp>
        <p:nvSpPr>
          <p:cNvPr id="4" name="Espace réservé du pied de page 3"/>
          <p:cNvSpPr>
            <a:spLocks noGrp="1"/>
          </p:cNvSpPr>
          <p:nvPr>
            <p:ph type="ftr" sz="quarter" idx="11"/>
          </p:nvPr>
        </p:nvSpPr>
        <p:spPr/>
        <p:txBody>
          <a:bodyPr/>
          <a:lstStyle/>
          <a:p>
            <a:r>
              <a:rPr lang="fr-FR"/>
              <a:t>DH 2021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78083" y="980728"/>
            <a:ext cx="8207375" cy="2060575"/>
          </a:xfrm>
        </p:spPr>
        <p:txBody>
          <a:bodyPr>
            <a:normAutofit fontScale="90000"/>
          </a:bodyPr>
          <a:lstStyle/>
          <a:p>
            <a:pPr algn="ctr">
              <a:lnSpc>
                <a:spcPct val="150000"/>
              </a:lnSpc>
            </a:pPr>
            <a:r>
              <a:rPr lang="fr-FR" sz="4000" dirty="0"/>
              <a:t> En établissement de Santé </a:t>
            </a:r>
            <a:br>
              <a:rPr lang="fr-FR" sz="4000" dirty="0"/>
            </a:br>
            <a:r>
              <a:rPr lang="fr-FR" sz="4000" dirty="0"/>
              <a:t>c’est quoi le risque infectieux </a:t>
            </a:r>
            <a:br>
              <a:rPr lang="fr-FR" sz="4000" dirty="0"/>
            </a:br>
            <a:r>
              <a:rPr lang="fr-FR" sz="4000" dirty="0"/>
              <a:t>pour le patient</a:t>
            </a:r>
            <a:r>
              <a:rPr lang="fr-FR" sz="4800" dirty="0"/>
              <a:t> ?</a:t>
            </a:r>
          </a:p>
        </p:txBody>
      </p:sp>
      <p:sp>
        <p:nvSpPr>
          <p:cNvPr id="17411" name="Rectangle 3"/>
          <p:cNvSpPr>
            <a:spLocks noGrp="1" noChangeArrowheads="1"/>
          </p:cNvSpPr>
          <p:nvPr>
            <p:ph idx="1"/>
          </p:nvPr>
        </p:nvSpPr>
        <p:spPr>
          <a:xfrm>
            <a:off x="468313" y="4221088"/>
            <a:ext cx="8207375" cy="2087562"/>
          </a:xfrm>
        </p:spPr>
        <p:txBody>
          <a:bodyPr/>
          <a:lstStyle/>
          <a:p>
            <a:pPr algn="ctr">
              <a:buFont typeface="Wingdings" pitchFamily="2" charset="2"/>
              <a:buNone/>
            </a:pPr>
            <a:r>
              <a:rPr lang="fr-FR" sz="4000" dirty="0"/>
              <a:t>Le risque, c’est</a:t>
            </a:r>
          </a:p>
          <a:p>
            <a:pPr algn="ctr">
              <a:buFont typeface="Wingdings" pitchFamily="2" charset="2"/>
              <a:buNone/>
            </a:pPr>
            <a:r>
              <a:rPr lang="fr-FR" sz="4000" dirty="0">
                <a:solidFill>
                  <a:srgbClr val="FF0000"/>
                </a:solidFill>
              </a:rPr>
              <a:t>L’ infection nosocomiale</a:t>
            </a:r>
          </a:p>
          <a:p>
            <a:pPr algn="ctr"/>
            <a:endParaRPr lang="fr-FR" sz="4000" dirty="0">
              <a:solidFill>
                <a:srgbClr val="FF0000"/>
              </a:solidFill>
            </a:endParaRPr>
          </a:p>
        </p:txBody>
      </p:sp>
      <p:sp>
        <p:nvSpPr>
          <p:cNvPr id="5" name="Espace réservé du pied de page 4"/>
          <p:cNvSpPr>
            <a:spLocks noGrp="1"/>
          </p:cNvSpPr>
          <p:nvPr>
            <p:ph type="ftr" sz="quarter" idx="11"/>
          </p:nvPr>
        </p:nvSpPr>
        <p:spPr/>
        <p:txBody>
          <a:bodyPr/>
          <a:lstStyle/>
          <a:p>
            <a:r>
              <a:rPr lang="fr-FR"/>
              <a:t>DH 2021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2843808" y="-55562"/>
            <a:ext cx="2663825" cy="981075"/>
          </a:xfrm>
        </p:spPr>
        <p:txBody>
          <a:bodyPr/>
          <a:lstStyle/>
          <a:p>
            <a:pPr algn="ctr"/>
            <a:r>
              <a:rPr lang="fr-FR" dirty="0"/>
              <a:t>Quand ?</a:t>
            </a:r>
          </a:p>
        </p:txBody>
      </p:sp>
      <p:sp>
        <p:nvSpPr>
          <p:cNvPr id="83971" name="Rectangle 3"/>
          <p:cNvSpPr>
            <a:spLocks noGrp="1" noChangeArrowheads="1"/>
          </p:cNvSpPr>
          <p:nvPr>
            <p:ph idx="1"/>
          </p:nvPr>
        </p:nvSpPr>
        <p:spPr>
          <a:xfrm>
            <a:off x="2374900" y="908050"/>
            <a:ext cx="6769100" cy="1150938"/>
          </a:xfrm>
        </p:spPr>
        <p:txBody>
          <a:bodyPr>
            <a:normAutofit fontScale="85000" lnSpcReduction="10000"/>
          </a:bodyPr>
          <a:lstStyle/>
          <a:p>
            <a:r>
              <a:rPr lang="fr-FR" sz="2800" b="1"/>
              <a:t>Avant et après tout acte associé aux soins de confort, d’hygiène et d’hôtellerie :</a:t>
            </a:r>
          </a:p>
        </p:txBody>
      </p:sp>
      <p:sp>
        <p:nvSpPr>
          <p:cNvPr id="13" name="Espace réservé du pied de page 3"/>
          <p:cNvSpPr>
            <a:spLocks noGrp="1"/>
          </p:cNvSpPr>
          <p:nvPr>
            <p:ph type="ftr" sz="quarter" idx="11"/>
          </p:nvPr>
        </p:nvSpPr>
        <p:spPr/>
        <p:txBody>
          <a:bodyPr/>
          <a:lstStyle/>
          <a:p>
            <a:r>
              <a:rPr lang="fr-FR"/>
              <a:t>DH 2021</a:t>
            </a:r>
          </a:p>
        </p:txBody>
      </p:sp>
      <p:grpSp>
        <p:nvGrpSpPr>
          <p:cNvPr id="83972" name="Group 4"/>
          <p:cNvGrpSpPr>
            <a:grpSpLocks/>
          </p:cNvGrpSpPr>
          <p:nvPr/>
        </p:nvGrpSpPr>
        <p:grpSpPr bwMode="auto">
          <a:xfrm>
            <a:off x="533400" y="1600200"/>
            <a:ext cx="1895475" cy="2500313"/>
            <a:chOff x="336" y="1008"/>
            <a:chExt cx="1194" cy="1575"/>
          </a:xfrm>
        </p:grpSpPr>
        <p:graphicFrame>
          <p:nvGraphicFramePr>
            <p:cNvPr id="83973" name="Object 5"/>
            <p:cNvGraphicFramePr>
              <a:graphicFrameLocks noChangeAspect="1"/>
            </p:cNvGraphicFramePr>
            <p:nvPr/>
          </p:nvGraphicFramePr>
          <p:xfrm>
            <a:off x="336" y="1008"/>
            <a:ext cx="1194" cy="1259"/>
          </p:xfrm>
          <a:graphic>
            <a:graphicData uri="http://schemas.openxmlformats.org/presentationml/2006/ole">
              <mc:AlternateContent xmlns:mc="http://schemas.openxmlformats.org/markup-compatibility/2006">
                <mc:Choice xmlns:v="urn:schemas-microsoft-com:vml" Requires="v">
                  <p:oleObj spid="_x0000_s84103" name="Document" r:id="rId4" imgW="1334160" imgH="1406880" progId="Word.Document.8">
                    <p:embed/>
                  </p:oleObj>
                </mc:Choice>
                <mc:Fallback>
                  <p:oleObj name="Document" r:id="rId4" imgW="1334160" imgH="1406880" progId="Word.Document.8">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 y="1008"/>
                          <a:ext cx="1194" cy="1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3974" name="Text Box 6"/>
            <p:cNvSpPr txBox="1">
              <a:spLocks noChangeArrowheads="1"/>
            </p:cNvSpPr>
            <p:nvPr/>
          </p:nvSpPr>
          <p:spPr bwMode="auto">
            <a:xfrm>
              <a:off x="432" y="2256"/>
              <a:ext cx="960" cy="327"/>
            </a:xfrm>
            <a:prstGeom prst="rect">
              <a:avLst/>
            </a:prstGeom>
            <a:noFill/>
            <a:ln w="12700">
              <a:noFill/>
              <a:miter lim="800000"/>
              <a:headEnd type="none" w="sm" len="sm"/>
              <a:tailEnd type="none" w="sm" len="sm"/>
            </a:ln>
            <a:effectLst/>
          </p:spPr>
          <p:txBody>
            <a:bodyPr>
              <a:spAutoFit/>
            </a:bodyPr>
            <a:lstStyle/>
            <a:p>
              <a:pPr eaLnBrk="0" hangingPunct="0">
                <a:spcBef>
                  <a:spcPct val="50000"/>
                </a:spcBef>
              </a:pPr>
              <a:r>
                <a:rPr lang="fr-FR" sz="2800" b="1">
                  <a:solidFill>
                    <a:srgbClr val="00FFFF"/>
                  </a:solidFill>
                  <a:latin typeface="Times New Roman" pitchFamily="18" charset="0"/>
                </a:rPr>
                <a:t>Nursing</a:t>
              </a:r>
            </a:p>
          </p:txBody>
        </p:sp>
      </p:grpSp>
      <p:grpSp>
        <p:nvGrpSpPr>
          <p:cNvPr id="83975" name="Group 7"/>
          <p:cNvGrpSpPr>
            <a:grpSpLocks/>
          </p:cNvGrpSpPr>
          <p:nvPr/>
        </p:nvGrpSpPr>
        <p:grpSpPr bwMode="auto">
          <a:xfrm>
            <a:off x="1600200" y="3733800"/>
            <a:ext cx="3657600" cy="2576513"/>
            <a:chOff x="1248" y="2352"/>
            <a:chExt cx="2304" cy="1623"/>
          </a:xfrm>
        </p:grpSpPr>
        <p:graphicFrame>
          <p:nvGraphicFramePr>
            <p:cNvPr id="83976" name="Object 8"/>
            <p:cNvGraphicFramePr>
              <a:graphicFrameLocks noChangeAspect="1"/>
            </p:cNvGraphicFramePr>
            <p:nvPr/>
          </p:nvGraphicFramePr>
          <p:xfrm>
            <a:off x="1584" y="2352"/>
            <a:ext cx="1716" cy="1311"/>
          </p:xfrm>
          <a:graphic>
            <a:graphicData uri="http://schemas.openxmlformats.org/presentationml/2006/ole">
              <mc:AlternateContent xmlns:mc="http://schemas.openxmlformats.org/markup-compatibility/2006">
                <mc:Choice xmlns:v="urn:schemas-microsoft-com:vml" Requires="v">
                  <p:oleObj spid="_x0000_s84104" name="Document" r:id="rId6" imgW="1791360" imgH="1368000" progId="Word.Document.8">
                    <p:embed/>
                  </p:oleObj>
                </mc:Choice>
                <mc:Fallback>
                  <p:oleObj name="Document" r:id="rId6" imgW="1791360" imgH="1368000" progId="Word.Document.8">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4" y="2352"/>
                          <a:ext cx="1716" cy="1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3977" name="Text Box 9"/>
            <p:cNvSpPr txBox="1">
              <a:spLocks noChangeArrowheads="1"/>
            </p:cNvSpPr>
            <p:nvPr/>
          </p:nvSpPr>
          <p:spPr bwMode="auto">
            <a:xfrm>
              <a:off x="1248" y="3648"/>
              <a:ext cx="2304" cy="327"/>
            </a:xfrm>
            <a:prstGeom prst="rect">
              <a:avLst/>
            </a:prstGeom>
            <a:noFill/>
            <a:ln w="12700">
              <a:noFill/>
              <a:miter lim="800000"/>
              <a:headEnd type="none" w="sm" len="sm"/>
              <a:tailEnd type="none" w="sm" len="sm"/>
            </a:ln>
            <a:effectLst/>
          </p:spPr>
          <p:txBody>
            <a:bodyPr>
              <a:spAutoFit/>
            </a:bodyPr>
            <a:lstStyle/>
            <a:p>
              <a:pPr eaLnBrk="0" hangingPunct="0">
                <a:spcBef>
                  <a:spcPct val="50000"/>
                </a:spcBef>
              </a:pPr>
              <a:r>
                <a:rPr lang="fr-FR" sz="2800" b="1">
                  <a:solidFill>
                    <a:srgbClr val="00FFFF"/>
                  </a:solidFill>
                  <a:latin typeface="Times New Roman" pitchFamily="18" charset="0"/>
                </a:rPr>
                <a:t>Distribution du repas</a:t>
              </a:r>
              <a:endParaRPr lang="fr-FR" sz="2400" b="1">
                <a:latin typeface="Times New Roman" pitchFamily="18" charset="0"/>
              </a:endParaRPr>
            </a:p>
          </p:txBody>
        </p:sp>
      </p:grpSp>
      <p:grpSp>
        <p:nvGrpSpPr>
          <p:cNvPr id="83978" name="Group 10"/>
          <p:cNvGrpSpPr>
            <a:grpSpLocks/>
          </p:cNvGrpSpPr>
          <p:nvPr/>
        </p:nvGrpSpPr>
        <p:grpSpPr bwMode="auto">
          <a:xfrm>
            <a:off x="5029200" y="2286000"/>
            <a:ext cx="3810000" cy="3186113"/>
            <a:chOff x="3168" y="1440"/>
            <a:chExt cx="2400" cy="2007"/>
          </a:xfrm>
        </p:grpSpPr>
        <p:graphicFrame>
          <p:nvGraphicFramePr>
            <p:cNvPr id="83979" name="Object 11"/>
            <p:cNvGraphicFramePr>
              <a:graphicFrameLocks noChangeAspect="1"/>
            </p:cNvGraphicFramePr>
            <p:nvPr/>
          </p:nvGraphicFramePr>
          <p:xfrm>
            <a:off x="3168" y="1440"/>
            <a:ext cx="2400" cy="1612"/>
          </p:xfrm>
          <a:graphic>
            <a:graphicData uri="http://schemas.openxmlformats.org/presentationml/2006/ole">
              <mc:AlternateContent xmlns:mc="http://schemas.openxmlformats.org/markup-compatibility/2006">
                <mc:Choice xmlns:v="urn:schemas-microsoft-com:vml" Requires="v">
                  <p:oleObj spid="_x0000_s84105" name="Document" r:id="rId8" imgW="2077200" imgH="1393920" progId="Word.Document.8">
                    <p:embed/>
                  </p:oleObj>
                </mc:Choice>
                <mc:Fallback>
                  <p:oleObj name="Document" r:id="rId8" imgW="2077200" imgH="1393920" progId="Word.Document.8">
                    <p:embed/>
                    <p:pic>
                      <p:nvPicPr>
                        <p:cNvPr id="0"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68" y="1440"/>
                          <a:ext cx="2400" cy="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3980" name="Text Box 12"/>
            <p:cNvSpPr txBox="1">
              <a:spLocks noChangeArrowheads="1"/>
            </p:cNvSpPr>
            <p:nvPr/>
          </p:nvSpPr>
          <p:spPr bwMode="auto">
            <a:xfrm>
              <a:off x="3648" y="3120"/>
              <a:ext cx="1440" cy="327"/>
            </a:xfrm>
            <a:prstGeom prst="rect">
              <a:avLst/>
            </a:prstGeom>
            <a:noFill/>
            <a:ln w="12700">
              <a:noFill/>
              <a:miter lim="800000"/>
              <a:headEnd type="none" w="sm" len="sm"/>
              <a:tailEnd type="none" w="sm" len="sm"/>
            </a:ln>
            <a:effectLst/>
          </p:spPr>
          <p:txBody>
            <a:bodyPr>
              <a:spAutoFit/>
            </a:bodyPr>
            <a:lstStyle/>
            <a:p>
              <a:pPr eaLnBrk="0" hangingPunct="0">
                <a:spcBef>
                  <a:spcPct val="50000"/>
                </a:spcBef>
              </a:pPr>
              <a:r>
                <a:rPr lang="fr-FR" sz="2800" b="1">
                  <a:solidFill>
                    <a:srgbClr val="00FFFF"/>
                  </a:solidFill>
                  <a:latin typeface="Times New Roman" pitchFamily="18" charset="0"/>
                </a:rPr>
                <a:t>Bionettoyage</a:t>
              </a:r>
              <a:endParaRPr lang="fr-FR" sz="2400" b="1">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3970">
                                            <p:txEl>
                                              <p:pRg st="0" end="0"/>
                                            </p:txEl>
                                          </p:spTgt>
                                        </p:tgtEl>
                                        <p:attrNameLst>
                                          <p:attrName>style.visibility</p:attrName>
                                        </p:attrNameLst>
                                      </p:cBhvr>
                                      <p:to>
                                        <p:strVal val="visible"/>
                                      </p:to>
                                    </p:set>
                                    <p:anim calcmode="lin" valueType="num">
                                      <p:cBhvr additive="base">
                                        <p:cTn id="7" dur="500" fill="hold"/>
                                        <p:tgtEl>
                                          <p:spTgt spid="839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970">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83971">
                                            <p:txEl>
                                              <p:pRg st="0" end="0"/>
                                            </p:txEl>
                                          </p:spTgt>
                                        </p:tgtEl>
                                        <p:attrNameLst>
                                          <p:attrName>style.visibility</p:attrName>
                                        </p:attrNameLst>
                                      </p:cBhvr>
                                      <p:to>
                                        <p:strVal val="visible"/>
                                      </p:to>
                                    </p:set>
                                    <p:animEffect transition="in" filter="wipe(left)">
                                      <p:cBhvr>
                                        <p:cTn id="12" dur="500"/>
                                        <p:tgtEl>
                                          <p:spTgt spid="83971">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83972"/>
                                        </p:tgtEl>
                                        <p:attrNameLst>
                                          <p:attrName>style.visibility</p:attrName>
                                        </p:attrNameLst>
                                      </p:cBhvr>
                                      <p:to>
                                        <p:strVal val="visible"/>
                                      </p:to>
                                    </p:set>
                                    <p:animEffect transition="in" filter="dissolve">
                                      <p:cBhvr>
                                        <p:cTn id="15" dur="1000"/>
                                        <p:tgtEl>
                                          <p:spTgt spid="83972"/>
                                        </p:tgtEl>
                                      </p:cBhvr>
                                    </p:animEffect>
                                  </p:childTnLst>
                                </p:cTn>
                              </p:par>
                              <p:par>
                                <p:cTn id="16" presetID="9" presetClass="entr" presetSubtype="0" fill="hold" nodeType="withEffect">
                                  <p:stCondLst>
                                    <p:cond delay="0"/>
                                  </p:stCondLst>
                                  <p:childTnLst>
                                    <p:set>
                                      <p:cBhvr>
                                        <p:cTn id="17" dur="1" fill="hold">
                                          <p:stCondLst>
                                            <p:cond delay="0"/>
                                          </p:stCondLst>
                                        </p:cTn>
                                        <p:tgtEl>
                                          <p:spTgt spid="83975"/>
                                        </p:tgtEl>
                                        <p:attrNameLst>
                                          <p:attrName>style.visibility</p:attrName>
                                        </p:attrNameLst>
                                      </p:cBhvr>
                                      <p:to>
                                        <p:strVal val="visible"/>
                                      </p:to>
                                    </p:set>
                                    <p:animEffect transition="in" filter="dissolve">
                                      <p:cBhvr>
                                        <p:cTn id="18" dur="1000"/>
                                        <p:tgtEl>
                                          <p:spTgt spid="83975"/>
                                        </p:tgtEl>
                                      </p:cBhvr>
                                    </p:animEffect>
                                  </p:childTnLst>
                                </p:cTn>
                              </p:par>
                              <p:par>
                                <p:cTn id="19" presetID="9" presetClass="entr" presetSubtype="0" fill="hold" nodeType="withEffect">
                                  <p:stCondLst>
                                    <p:cond delay="0"/>
                                  </p:stCondLst>
                                  <p:childTnLst>
                                    <p:set>
                                      <p:cBhvr>
                                        <p:cTn id="20" dur="1" fill="hold">
                                          <p:stCondLst>
                                            <p:cond delay="0"/>
                                          </p:stCondLst>
                                        </p:cTn>
                                        <p:tgtEl>
                                          <p:spTgt spid="83978"/>
                                        </p:tgtEl>
                                        <p:attrNameLst>
                                          <p:attrName>style.visibility</p:attrName>
                                        </p:attrNameLst>
                                      </p:cBhvr>
                                      <p:to>
                                        <p:strVal val="visible"/>
                                      </p:to>
                                    </p:set>
                                    <p:animEffect transition="in" filter="dissolve">
                                      <p:cBhvr>
                                        <p:cTn id="21" dur="500"/>
                                        <p:tgtEl>
                                          <p:spTgt spid="83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build="p" autoUpdateAnimBg="0"/>
      <p:bldP spid="83971"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2627784" y="-62865"/>
            <a:ext cx="2890838" cy="981075"/>
          </a:xfrm>
        </p:spPr>
        <p:txBody>
          <a:bodyPr/>
          <a:lstStyle/>
          <a:p>
            <a:pPr algn="ctr"/>
            <a:r>
              <a:rPr lang="fr-FR" dirty="0"/>
              <a:t>Quand ?</a:t>
            </a:r>
          </a:p>
        </p:txBody>
      </p:sp>
      <p:sp>
        <p:nvSpPr>
          <p:cNvPr id="86019" name="Rectangle 3"/>
          <p:cNvSpPr>
            <a:spLocks noGrp="1" noChangeArrowheads="1"/>
          </p:cNvSpPr>
          <p:nvPr>
            <p:ph idx="1"/>
          </p:nvPr>
        </p:nvSpPr>
        <p:spPr>
          <a:xfrm>
            <a:off x="468313" y="981075"/>
            <a:ext cx="8229600" cy="1727200"/>
          </a:xfrm>
        </p:spPr>
        <p:txBody>
          <a:bodyPr/>
          <a:lstStyle/>
          <a:p>
            <a:pPr>
              <a:lnSpc>
                <a:spcPct val="90000"/>
              </a:lnSpc>
            </a:pPr>
            <a:r>
              <a:rPr lang="fr-FR"/>
              <a:t>Avant et après le retrait des gants</a:t>
            </a:r>
          </a:p>
          <a:p>
            <a:pPr>
              <a:lnSpc>
                <a:spcPct val="90000"/>
              </a:lnSpc>
            </a:pPr>
            <a:r>
              <a:rPr lang="fr-FR"/>
              <a:t>Avant tout acte de soins infirmiers</a:t>
            </a:r>
          </a:p>
          <a:p>
            <a:pPr>
              <a:lnSpc>
                <a:spcPct val="90000"/>
              </a:lnSpc>
            </a:pPr>
            <a:r>
              <a:rPr lang="fr-FR"/>
              <a:t>En entrant et avant de sortir de la chambre</a:t>
            </a:r>
          </a:p>
        </p:txBody>
      </p:sp>
      <p:sp>
        <p:nvSpPr>
          <p:cNvPr id="7" name="Espace réservé du pied de page 3"/>
          <p:cNvSpPr>
            <a:spLocks noGrp="1"/>
          </p:cNvSpPr>
          <p:nvPr>
            <p:ph type="ftr" sz="quarter" idx="11"/>
          </p:nvPr>
        </p:nvSpPr>
        <p:spPr/>
        <p:txBody>
          <a:bodyPr/>
          <a:lstStyle/>
          <a:p>
            <a:r>
              <a:rPr lang="fr-FR"/>
              <a:t>DH 2021</a:t>
            </a:r>
          </a:p>
        </p:txBody>
      </p:sp>
      <p:pic>
        <p:nvPicPr>
          <p:cNvPr id="5125" name="Image 9" descr="DSC_0236.JPG"/>
          <p:cNvPicPr>
            <a:picLocks noChangeAspect="1"/>
          </p:cNvPicPr>
          <p:nvPr/>
        </p:nvPicPr>
        <p:blipFill>
          <a:blip r:embed="rId2" cstate="print"/>
          <a:srcRect/>
          <a:stretch>
            <a:fillRect/>
          </a:stretch>
        </p:blipFill>
        <p:spPr bwMode="auto">
          <a:xfrm>
            <a:off x="1763713" y="2781300"/>
            <a:ext cx="2941637" cy="1968500"/>
          </a:xfrm>
          <a:prstGeom prst="rect">
            <a:avLst/>
          </a:prstGeom>
          <a:noFill/>
          <a:ln w="9525">
            <a:noFill/>
            <a:miter lim="800000"/>
            <a:headEnd/>
            <a:tailEnd/>
          </a:ln>
        </p:spPr>
      </p:pic>
      <p:pic>
        <p:nvPicPr>
          <p:cNvPr id="5127" name="Image 13" descr="DSC_0227.JPG"/>
          <p:cNvPicPr>
            <a:picLocks noChangeAspect="1"/>
          </p:cNvPicPr>
          <p:nvPr/>
        </p:nvPicPr>
        <p:blipFill>
          <a:blip r:embed="rId3" cstate="print"/>
          <a:srcRect/>
          <a:stretch>
            <a:fillRect/>
          </a:stretch>
        </p:blipFill>
        <p:spPr bwMode="auto">
          <a:xfrm>
            <a:off x="395288" y="4508500"/>
            <a:ext cx="2941637" cy="1968500"/>
          </a:xfrm>
          <a:prstGeom prst="rect">
            <a:avLst/>
          </a:prstGeom>
          <a:noFill/>
          <a:ln w="9525">
            <a:noFill/>
            <a:miter lim="800000"/>
            <a:headEnd/>
            <a:tailEnd/>
          </a:ln>
        </p:spPr>
      </p:pic>
      <p:pic>
        <p:nvPicPr>
          <p:cNvPr id="86022" name="Picture 6"/>
          <p:cNvPicPr>
            <a:picLocks noChangeAspect="1" noChangeArrowheads="1"/>
          </p:cNvPicPr>
          <p:nvPr/>
        </p:nvPicPr>
        <p:blipFill>
          <a:blip r:embed="rId4" cstate="print"/>
          <a:srcRect/>
          <a:stretch>
            <a:fillRect/>
          </a:stretch>
        </p:blipFill>
        <p:spPr bwMode="auto">
          <a:xfrm>
            <a:off x="6084888" y="2781300"/>
            <a:ext cx="2185987" cy="31067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wipe(left)">
                                      <p:cBhvr>
                                        <p:cTn id="7" dur="1000"/>
                                        <p:tgtEl>
                                          <p:spTgt spid="5125"/>
                                        </p:tgtEl>
                                      </p:cBhvr>
                                    </p:animEffect>
                                  </p:childTnLst>
                                </p:cTn>
                              </p:par>
                              <p:par>
                                <p:cTn id="8" presetID="22" presetClass="entr" presetSubtype="8" fill="hold" nodeType="withEffect">
                                  <p:stCondLst>
                                    <p:cond delay="0"/>
                                  </p:stCondLst>
                                  <p:childTnLst>
                                    <p:set>
                                      <p:cBhvr>
                                        <p:cTn id="9" dur="1" fill="hold">
                                          <p:stCondLst>
                                            <p:cond delay="0"/>
                                          </p:stCondLst>
                                        </p:cTn>
                                        <p:tgtEl>
                                          <p:spTgt spid="5127"/>
                                        </p:tgtEl>
                                        <p:attrNameLst>
                                          <p:attrName>style.visibility</p:attrName>
                                        </p:attrNameLst>
                                      </p:cBhvr>
                                      <p:to>
                                        <p:strVal val="visible"/>
                                      </p:to>
                                    </p:set>
                                    <p:animEffect transition="in" filter="wipe(left)">
                                      <p:cBhvr>
                                        <p:cTn id="10" dur="1000"/>
                                        <p:tgtEl>
                                          <p:spTgt spid="5127"/>
                                        </p:tgtEl>
                                      </p:cBhvr>
                                    </p:animEffect>
                                  </p:childTnLst>
                                </p:cTn>
                              </p:par>
                              <p:par>
                                <p:cTn id="11" presetID="9" presetClass="entr" presetSubtype="0" fill="hold" nodeType="withEffect">
                                  <p:stCondLst>
                                    <p:cond delay="1000"/>
                                  </p:stCondLst>
                                  <p:childTnLst>
                                    <p:set>
                                      <p:cBhvr>
                                        <p:cTn id="12" dur="1" fill="hold">
                                          <p:stCondLst>
                                            <p:cond delay="0"/>
                                          </p:stCondLst>
                                        </p:cTn>
                                        <p:tgtEl>
                                          <p:spTgt spid="86022"/>
                                        </p:tgtEl>
                                        <p:attrNameLst>
                                          <p:attrName>style.visibility</p:attrName>
                                        </p:attrNameLst>
                                      </p:cBhvr>
                                      <p:to>
                                        <p:strVal val="visible"/>
                                      </p:to>
                                    </p:set>
                                    <p:animEffect transition="in" filter="dissolve">
                                      <p:cBhvr>
                                        <p:cTn id="13" dur="1000"/>
                                        <p:tgtEl>
                                          <p:spTgt spid="860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762000" y="457200"/>
            <a:ext cx="7772400" cy="762000"/>
          </a:xfrm>
          <a:noFill/>
          <a:ln/>
        </p:spPr>
        <p:txBody>
          <a:bodyPr/>
          <a:lstStyle/>
          <a:p>
            <a:r>
              <a:rPr lang="fr-FR" b="0"/>
              <a:t>Précautions standard</a:t>
            </a:r>
            <a:endParaRPr lang="fr-FR"/>
          </a:p>
        </p:txBody>
      </p:sp>
      <p:sp>
        <p:nvSpPr>
          <p:cNvPr id="87043" name="Rectangle 3"/>
          <p:cNvSpPr>
            <a:spLocks noGrp="1" noChangeArrowheads="1"/>
          </p:cNvSpPr>
          <p:nvPr>
            <p:ph idx="1"/>
          </p:nvPr>
        </p:nvSpPr>
        <p:spPr>
          <a:xfrm>
            <a:off x="457200" y="1851025"/>
            <a:ext cx="8229600" cy="4024313"/>
          </a:xfrm>
          <a:ln/>
        </p:spPr>
        <p:txBody>
          <a:bodyPr/>
          <a:lstStyle/>
          <a:p>
            <a:endParaRPr lang="fr-FR"/>
          </a:p>
          <a:p>
            <a:pPr algn="just"/>
            <a:r>
              <a:rPr lang="fr-FR" sz="2800">
                <a:latin typeface="Arial" charset="0"/>
              </a:rPr>
              <a:t>ce sont des mesures de préventions contre le risque de transmission d ’agents infectieux transmissibles par l’intermédiaire du sang et des liquides biologiques.</a:t>
            </a:r>
          </a:p>
          <a:p>
            <a:pPr algn="ctr"/>
            <a:r>
              <a:rPr lang="fr-FR" sz="2800" b="1">
                <a:latin typeface="Arial" charset="0"/>
              </a:rPr>
              <a:t>Ces mesures sont appelées précautions « Standard ».</a:t>
            </a:r>
            <a:endParaRPr lang="fr-FR"/>
          </a:p>
        </p:txBody>
      </p:sp>
      <p:sp>
        <p:nvSpPr>
          <p:cNvPr id="5" name="Espace réservé du pied de page 3"/>
          <p:cNvSpPr>
            <a:spLocks noGrp="1"/>
          </p:cNvSpPr>
          <p:nvPr>
            <p:ph type="ftr" sz="quarter" idx="11"/>
          </p:nvPr>
        </p:nvSpPr>
        <p:spPr/>
        <p:txBody>
          <a:bodyPr/>
          <a:lstStyle/>
          <a:p>
            <a:r>
              <a:rPr lang="fr-FR"/>
              <a:t>DH 2021</a:t>
            </a:r>
          </a:p>
        </p:txBody>
      </p:sp>
      <p:sp>
        <p:nvSpPr>
          <p:cNvPr id="87044" name="Oval 4"/>
          <p:cNvSpPr>
            <a:spLocks noChangeArrowheads="1"/>
          </p:cNvSpPr>
          <p:nvPr/>
        </p:nvSpPr>
        <p:spPr bwMode="auto">
          <a:xfrm>
            <a:off x="2764639" y="1266577"/>
            <a:ext cx="3200400" cy="838200"/>
          </a:xfrm>
          <a:prstGeom prst="ellipse">
            <a:avLst/>
          </a:prstGeom>
          <a:gradFill rotWithShape="0">
            <a:gsLst>
              <a:gs pos="0">
                <a:srgbClr val="FF3399"/>
              </a:gs>
              <a:gs pos="50000">
                <a:srgbClr val="9900CC"/>
              </a:gs>
              <a:gs pos="100000">
                <a:srgbClr val="FF3399"/>
              </a:gs>
            </a:gsLst>
            <a:lin ang="5400000" scaled="1"/>
          </a:gradFill>
          <a:ln w="9525">
            <a:solidFill>
              <a:schemeClr val="tx1"/>
            </a:solidFill>
            <a:round/>
            <a:headEnd/>
            <a:tailEnd/>
          </a:ln>
          <a:effectLst/>
        </p:spPr>
        <p:txBody>
          <a:bodyPr wrap="none" anchor="ctr"/>
          <a:lstStyle/>
          <a:p>
            <a:pPr algn="ctr" eaLnBrk="0" hangingPunct="0"/>
            <a:r>
              <a:rPr lang="fr-FR" sz="2800" b="1">
                <a:solidFill>
                  <a:schemeClr val="bg1"/>
                </a:solidFill>
                <a:latin typeface="Times New Roman" pitchFamily="18" charset="0"/>
              </a:rPr>
              <a:t> </a:t>
            </a:r>
            <a:r>
              <a:rPr lang="fr-FR" sz="3200" b="1">
                <a:solidFill>
                  <a:srgbClr val="FFFF00"/>
                </a:solidFill>
                <a:latin typeface="Times New Roman" pitchFamily="18" charset="0"/>
              </a:rPr>
              <a:t>c ’est quoi?</a:t>
            </a:r>
            <a:endParaRPr lang="fr-FR" sz="2800" b="1">
              <a:solidFill>
                <a:srgbClr val="FFFF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iterate type="lt">
                                    <p:tmPct val="100000"/>
                                  </p:iterate>
                                  <p:childTnLst>
                                    <p:set>
                                      <p:cBhvr>
                                        <p:cTn id="6" dur="1" fill="hold">
                                          <p:stCondLst>
                                            <p:cond delay="0"/>
                                          </p:stCondLst>
                                        </p:cTn>
                                        <p:tgtEl>
                                          <p:spTgt spid="87042">
                                            <p:txEl>
                                              <p:pRg st="0" end="0"/>
                                            </p:txEl>
                                          </p:spTgt>
                                        </p:tgtEl>
                                        <p:attrNameLst>
                                          <p:attrName>style.visibility</p:attrName>
                                        </p:attrNameLst>
                                      </p:cBhvr>
                                      <p:to>
                                        <p:strVal val="visible"/>
                                      </p:to>
                                    </p:set>
                                    <p:anim calcmode="lin" valueType="num">
                                      <p:cBhvr additive="base">
                                        <p:cTn id="7" dur="75" fill="hold"/>
                                        <p:tgtEl>
                                          <p:spTgt spid="87042">
                                            <p:txEl>
                                              <p:pRg st="0" end="0"/>
                                            </p:txEl>
                                          </p:spTgt>
                                        </p:tgtEl>
                                        <p:attrNameLst>
                                          <p:attrName>ppt_x</p:attrName>
                                        </p:attrNameLst>
                                      </p:cBhvr>
                                      <p:tavLst>
                                        <p:tav tm="0">
                                          <p:val>
                                            <p:strVal val="1+#ppt_w/2"/>
                                          </p:val>
                                        </p:tav>
                                        <p:tav tm="100000">
                                          <p:val>
                                            <p:strVal val="#ppt_x"/>
                                          </p:val>
                                        </p:tav>
                                      </p:tavLst>
                                    </p:anim>
                                    <p:anim calcmode="lin" valueType="num">
                                      <p:cBhvr additive="base">
                                        <p:cTn id="8" dur="75" fill="hold"/>
                                        <p:tgtEl>
                                          <p:spTgt spid="87042">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par>
                          <p:cTn id="9" fill="hold">
                            <p:stCondLst>
                              <p:cond delay="1425"/>
                            </p:stCondLst>
                            <p:childTnLst>
                              <p:par>
                                <p:cTn id="10" presetID="9" presetClass="entr" presetSubtype="0" fill="hold" grpId="0" nodeType="afterEffect">
                                  <p:stCondLst>
                                    <p:cond delay="0"/>
                                  </p:stCondLst>
                                  <p:childTnLst>
                                    <p:set>
                                      <p:cBhvr>
                                        <p:cTn id="11" dur="1" fill="hold">
                                          <p:stCondLst>
                                            <p:cond delay="0"/>
                                          </p:stCondLst>
                                        </p:cTn>
                                        <p:tgtEl>
                                          <p:spTgt spid="87044"/>
                                        </p:tgtEl>
                                        <p:attrNameLst>
                                          <p:attrName>style.visibility</p:attrName>
                                        </p:attrNameLst>
                                      </p:cBhvr>
                                      <p:to>
                                        <p:strVal val="visible"/>
                                      </p:to>
                                    </p:set>
                                    <p:animEffect transition="in" filter="dissolve">
                                      <p:cBhvr>
                                        <p:cTn id="12" dur="500"/>
                                        <p:tgtEl>
                                          <p:spTgt spid="87044"/>
                                        </p:tgtEl>
                                      </p:cBhvr>
                                    </p:animEffect>
                                  </p:childTnLst>
                                </p:cTn>
                              </p:par>
                            </p:childTnLst>
                          </p:cTn>
                        </p:par>
                        <p:par>
                          <p:cTn id="13" fill="hold">
                            <p:stCondLst>
                              <p:cond delay="1925"/>
                            </p:stCondLst>
                            <p:childTnLst>
                              <p:par>
                                <p:cTn id="14" presetID="22" presetClass="entr" presetSubtype="8" fill="hold" grpId="0" nodeType="afterEffect">
                                  <p:stCondLst>
                                    <p:cond delay="0"/>
                                  </p:stCondLst>
                                  <p:childTnLst>
                                    <p:set>
                                      <p:cBhvr>
                                        <p:cTn id="15" dur="1" fill="hold">
                                          <p:stCondLst>
                                            <p:cond delay="0"/>
                                          </p:stCondLst>
                                        </p:cTn>
                                        <p:tgtEl>
                                          <p:spTgt spid="87043">
                                            <p:txEl>
                                              <p:pRg st="1" end="1"/>
                                            </p:txEl>
                                          </p:spTgt>
                                        </p:tgtEl>
                                        <p:attrNameLst>
                                          <p:attrName>style.visibility</p:attrName>
                                        </p:attrNameLst>
                                      </p:cBhvr>
                                      <p:to>
                                        <p:strVal val="visible"/>
                                      </p:to>
                                    </p:set>
                                    <p:animEffect transition="in" filter="wipe(left)">
                                      <p:cBhvr>
                                        <p:cTn id="16" dur="500"/>
                                        <p:tgtEl>
                                          <p:spTgt spid="87043">
                                            <p:txEl>
                                              <p:pRg st="1" end="1"/>
                                            </p:txEl>
                                          </p:spTgt>
                                        </p:tgtEl>
                                      </p:cBhvr>
                                    </p:animEffect>
                                  </p:childTnLst>
                                </p:cTn>
                              </p:par>
                            </p:childTnLst>
                          </p:cTn>
                        </p:par>
                        <p:par>
                          <p:cTn id="17" fill="hold">
                            <p:stCondLst>
                              <p:cond delay="2425"/>
                            </p:stCondLst>
                            <p:childTnLst>
                              <p:par>
                                <p:cTn id="18" presetID="22" presetClass="entr" presetSubtype="8" fill="hold" grpId="0" nodeType="afterEffect">
                                  <p:stCondLst>
                                    <p:cond delay="0"/>
                                  </p:stCondLst>
                                  <p:childTnLst>
                                    <p:set>
                                      <p:cBhvr>
                                        <p:cTn id="19" dur="1" fill="hold">
                                          <p:stCondLst>
                                            <p:cond delay="0"/>
                                          </p:stCondLst>
                                        </p:cTn>
                                        <p:tgtEl>
                                          <p:spTgt spid="87043">
                                            <p:txEl>
                                              <p:pRg st="2" end="2"/>
                                            </p:txEl>
                                          </p:spTgt>
                                        </p:tgtEl>
                                        <p:attrNameLst>
                                          <p:attrName>style.visibility</p:attrName>
                                        </p:attrNameLst>
                                      </p:cBhvr>
                                      <p:to>
                                        <p:strVal val="visible"/>
                                      </p:to>
                                    </p:set>
                                    <p:animEffect transition="in" filter="wipe(left)">
                                      <p:cBhvr>
                                        <p:cTn id="20" dur="500"/>
                                        <p:tgtEl>
                                          <p:spTgt spid="870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build="p" autoUpdateAnimBg="0"/>
      <p:bldP spid="87043" grpId="0" build="p" autoUpdateAnimBg="0"/>
      <p:bldP spid="87044"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4213" y="260350"/>
            <a:ext cx="7772400" cy="836613"/>
          </a:xfrm>
        </p:spPr>
        <p:txBody>
          <a:bodyPr/>
          <a:lstStyle/>
          <a:p>
            <a:pPr algn="ctr"/>
            <a:r>
              <a:rPr lang="fr-FR" dirty="0"/>
              <a:t>Le risque infectieux</a:t>
            </a:r>
          </a:p>
        </p:txBody>
      </p:sp>
      <p:sp>
        <p:nvSpPr>
          <p:cNvPr id="10243" name="Rectangle 3"/>
          <p:cNvSpPr>
            <a:spLocks noGrp="1" noChangeArrowheads="1"/>
          </p:cNvSpPr>
          <p:nvPr>
            <p:ph idx="1"/>
          </p:nvPr>
        </p:nvSpPr>
        <p:spPr>
          <a:xfrm>
            <a:off x="251520" y="1268760"/>
            <a:ext cx="8353623" cy="4752429"/>
          </a:xfrm>
        </p:spPr>
        <p:txBody>
          <a:bodyPr>
            <a:normAutofit fontScale="92500" lnSpcReduction="10000"/>
          </a:bodyPr>
          <a:lstStyle/>
          <a:p>
            <a:r>
              <a:rPr lang="fr-FR" sz="3200" dirty="0"/>
              <a:t>A l’hôpital, le risque infectieux est omniprésent,</a:t>
            </a:r>
          </a:p>
          <a:p>
            <a:r>
              <a:rPr lang="fr-FR" sz="3200" dirty="0"/>
              <a:t> cependant il ne survient pas de façon 	mathématique.</a:t>
            </a:r>
          </a:p>
          <a:p>
            <a:r>
              <a:rPr lang="fr-FR" sz="3200" dirty="0"/>
              <a:t> Ce risque est variable car lié à plusieurs éléments: </a:t>
            </a:r>
          </a:p>
          <a:p>
            <a:pPr lvl="1"/>
            <a:r>
              <a:rPr lang="fr-FR" sz="3200" dirty="0"/>
              <a:t>L’agent infectieux </a:t>
            </a:r>
          </a:p>
          <a:p>
            <a:pPr lvl="1"/>
            <a:r>
              <a:rPr lang="fr-FR" sz="3200" dirty="0"/>
              <a:t>La personne soignée (hôte) </a:t>
            </a:r>
          </a:p>
          <a:p>
            <a:pPr lvl="1"/>
            <a:r>
              <a:rPr lang="fr-FR" sz="3200" dirty="0"/>
              <a:t>L’acte de soins</a:t>
            </a:r>
          </a:p>
          <a:p>
            <a:pPr lvl="1"/>
            <a:r>
              <a:rPr lang="fr-FR" sz="3200" dirty="0"/>
              <a:t>L’environnement</a:t>
            </a:r>
          </a:p>
        </p:txBody>
      </p:sp>
      <p:sp>
        <p:nvSpPr>
          <p:cNvPr id="5" name="Espace réservé du pied de page 4"/>
          <p:cNvSpPr>
            <a:spLocks noGrp="1"/>
          </p:cNvSpPr>
          <p:nvPr>
            <p:ph type="ftr" sz="quarter" idx="11"/>
          </p:nvPr>
        </p:nvSpPr>
        <p:spPr/>
        <p:txBody>
          <a:bodyPr/>
          <a:lstStyle/>
          <a:p>
            <a:r>
              <a:rPr lang="fr-FR"/>
              <a:t>DH 2021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23528" y="591478"/>
            <a:ext cx="9144000" cy="1143000"/>
          </a:xfrm>
        </p:spPr>
        <p:txBody>
          <a:bodyPr>
            <a:normAutofit/>
          </a:bodyPr>
          <a:lstStyle/>
          <a:p>
            <a:r>
              <a:rPr lang="fr-FR" dirty="0"/>
              <a:t>Comment ce concrétise le risque Inf. ?</a:t>
            </a:r>
          </a:p>
        </p:txBody>
      </p:sp>
      <p:sp>
        <p:nvSpPr>
          <p:cNvPr id="20483" name="Rectangle 3"/>
          <p:cNvSpPr>
            <a:spLocks noGrp="1" noChangeArrowheads="1"/>
          </p:cNvSpPr>
          <p:nvPr>
            <p:ph idx="1"/>
          </p:nvPr>
        </p:nvSpPr>
        <p:spPr>
          <a:xfrm>
            <a:off x="457200" y="1341438"/>
            <a:ext cx="8218488" cy="4967287"/>
          </a:xfrm>
        </p:spPr>
        <p:txBody>
          <a:bodyPr>
            <a:normAutofit fontScale="92500" lnSpcReduction="10000"/>
          </a:bodyPr>
          <a:lstStyle/>
          <a:p>
            <a:pPr algn="ctr"/>
            <a:r>
              <a:rPr lang="fr-FR" sz="3200" dirty="0"/>
              <a:t>3 temps:</a:t>
            </a:r>
          </a:p>
          <a:p>
            <a:pPr lvl="1"/>
            <a:r>
              <a:rPr lang="fr-FR" sz="3200" dirty="0">
                <a:solidFill>
                  <a:srgbClr val="FF0000"/>
                </a:solidFill>
              </a:rPr>
              <a:t>La contamination </a:t>
            </a:r>
            <a:r>
              <a:rPr lang="fr-FR" sz="3200" dirty="0"/>
              <a:t>par la présence d’agents infectieux </a:t>
            </a:r>
          </a:p>
          <a:p>
            <a:pPr lvl="1"/>
            <a:r>
              <a:rPr lang="fr-FR" sz="3200" dirty="0">
                <a:solidFill>
                  <a:srgbClr val="FF0000"/>
                </a:solidFill>
              </a:rPr>
              <a:t>La colonisation </a:t>
            </a:r>
            <a:r>
              <a:rPr lang="fr-FR" sz="3200" dirty="0"/>
              <a:t>avec envahissement </a:t>
            </a:r>
            <a:r>
              <a:rPr lang="fr-FR" sz="3200" dirty="0" err="1"/>
              <a:t>c.à.d</a:t>
            </a:r>
            <a:r>
              <a:rPr lang="fr-FR" sz="3200" dirty="0"/>
              <a:t> multiplication des agents infectieux présents sans signes cliniques</a:t>
            </a:r>
          </a:p>
          <a:p>
            <a:pPr lvl="1"/>
            <a:r>
              <a:rPr lang="fr-FR" sz="3200" dirty="0">
                <a:solidFill>
                  <a:srgbClr val="FF0000"/>
                </a:solidFill>
              </a:rPr>
              <a:t>L’infection </a:t>
            </a:r>
            <a:r>
              <a:rPr lang="fr-FR" sz="3200" dirty="0"/>
              <a:t>avec signes cliniques et/ou biologiques. (il arrive que l’infection soit asymptomatique)</a:t>
            </a:r>
          </a:p>
          <a:p>
            <a:pPr lvl="1"/>
            <a:endParaRPr lang="fr-FR" dirty="0"/>
          </a:p>
        </p:txBody>
      </p:sp>
      <p:sp>
        <p:nvSpPr>
          <p:cNvPr id="5" name="Espace réservé du pied de page 4"/>
          <p:cNvSpPr>
            <a:spLocks noGrp="1"/>
          </p:cNvSpPr>
          <p:nvPr>
            <p:ph type="ftr" sz="quarter" idx="11"/>
          </p:nvPr>
        </p:nvSpPr>
        <p:spPr/>
        <p:txBody>
          <a:bodyPr/>
          <a:lstStyle/>
          <a:p>
            <a:r>
              <a:rPr lang="fr-FR"/>
              <a:t>DH 2021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11560" y="315240"/>
            <a:ext cx="8229600" cy="1143000"/>
          </a:xfrm>
        </p:spPr>
        <p:txBody>
          <a:bodyPr/>
          <a:lstStyle/>
          <a:p>
            <a:pPr algn="ctr"/>
            <a:r>
              <a:rPr lang="fr-FR" dirty="0"/>
              <a:t>Définition d’une IN</a:t>
            </a:r>
          </a:p>
        </p:txBody>
      </p:sp>
      <p:sp>
        <p:nvSpPr>
          <p:cNvPr id="21507" name="Rectangle 3"/>
          <p:cNvSpPr>
            <a:spLocks noGrp="1" noChangeArrowheads="1"/>
          </p:cNvSpPr>
          <p:nvPr>
            <p:ph idx="1"/>
          </p:nvPr>
        </p:nvSpPr>
        <p:spPr>
          <a:xfrm>
            <a:off x="179388" y="1196975"/>
            <a:ext cx="8785225" cy="5327650"/>
          </a:xfrm>
        </p:spPr>
        <p:txBody>
          <a:bodyPr>
            <a:normAutofit/>
          </a:bodyPr>
          <a:lstStyle/>
          <a:p>
            <a:pPr>
              <a:lnSpc>
                <a:spcPct val="80000"/>
              </a:lnSpc>
            </a:pPr>
            <a:r>
              <a:rPr lang="fr-FR" sz="2800" dirty="0"/>
              <a:t>Une infection est dite nosocomiale si elle apparaît au cours ou à la suite d’une hospitalisation et si elle était absente à l’admission à l’hôpital</a:t>
            </a:r>
          </a:p>
          <a:p>
            <a:pPr>
              <a:lnSpc>
                <a:spcPct val="80000"/>
              </a:lnSpc>
            </a:pPr>
            <a:r>
              <a:rPr lang="fr-FR" sz="2800" dirty="0"/>
              <a:t>Lorsque à l’admission, la situation précise n’est pas connue, un délai d’au moins 48 heures après l’admission (ou un délai supérieur à la période d’incubation lorsque celle-ci est connue) est communément accepté pour distinguer une infection d’acquisition nosocomiale d’une infection communautaire. </a:t>
            </a:r>
          </a:p>
          <a:p>
            <a:pPr>
              <a:lnSpc>
                <a:spcPct val="80000"/>
              </a:lnSpc>
            </a:pPr>
            <a:r>
              <a:rPr lang="fr-FR" sz="2800" dirty="0"/>
              <a:t>Pour les infections du site opératoire, on considère comme nosocomiales les infections survenues dans les 30 jours suivant l'intervention, ou, s'il y a mise en place d'une prothèse ou d'un implant, dans l'année qui suit l'intervention</a:t>
            </a:r>
          </a:p>
        </p:txBody>
      </p:sp>
      <p:sp>
        <p:nvSpPr>
          <p:cNvPr id="5" name="Espace réservé du pied de page 4"/>
          <p:cNvSpPr>
            <a:spLocks noGrp="1"/>
          </p:cNvSpPr>
          <p:nvPr>
            <p:ph type="ftr" sz="quarter" idx="11"/>
          </p:nvPr>
        </p:nvSpPr>
        <p:spPr/>
        <p:txBody>
          <a:bodyPr/>
          <a:lstStyle/>
          <a:p>
            <a:r>
              <a:rPr lang="fr-FR" dirty="0"/>
              <a:t>DH 2021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457200" y="1844824"/>
            <a:ext cx="8229600" cy="4852988"/>
          </a:xfrm>
        </p:spPr>
        <p:txBody>
          <a:bodyPr/>
          <a:lstStyle/>
          <a:p>
            <a:pPr>
              <a:lnSpc>
                <a:spcPct val="90000"/>
              </a:lnSpc>
            </a:pPr>
            <a:r>
              <a:rPr lang="fr-FR" sz="2400" dirty="0"/>
              <a:t>Les mesures préventives minimales sont le préalable à toute situation de soin : </a:t>
            </a:r>
          </a:p>
          <a:p>
            <a:pPr lvl="1">
              <a:lnSpc>
                <a:spcPct val="90000"/>
              </a:lnSpc>
            </a:pPr>
            <a:r>
              <a:rPr lang="fr-FR" sz="2400" dirty="0"/>
              <a:t>les notions d’hygiène de base </a:t>
            </a:r>
          </a:p>
          <a:p>
            <a:pPr lvl="1">
              <a:lnSpc>
                <a:spcPct val="90000"/>
              </a:lnSpc>
            </a:pPr>
            <a:r>
              <a:rPr lang="fr-FR" sz="2400" dirty="0"/>
              <a:t>et les précautions standards appliquées à toute personne soignée, quel que soit son statut infectieux et son environnement, </a:t>
            </a:r>
          </a:p>
          <a:p>
            <a:pPr lvl="2">
              <a:lnSpc>
                <a:spcPct val="90000"/>
              </a:lnSpc>
            </a:pPr>
            <a:r>
              <a:rPr lang="fr-FR" sz="2400" dirty="0"/>
              <a:t>afin d’assurer une protection systématique des patients et du personnel vis à vis du risque infectieux, et notamment du risque de transmission par le sang ou les liquides biologiques.</a:t>
            </a:r>
          </a:p>
          <a:p>
            <a:pPr>
              <a:lnSpc>
                <a:spcPct val="90000"/>
              </a:lnSpc>
            </a:pPr>
            <a:r>
              <a:rPr lang="fr-FR" sz="2400" dirty="0"/>
              <a:t>Les précautions standard peuvent être complétées par des précautions particulières</a:t>
            </a:r>
          </a:p>
          <a:p>
            <a:pPr>
              <a:lnSpc>
                <a:spcPct val="90000"/>
              </a:lnSpc>
            </a:pPr>
            <a:endParaRPr lang="fr-FR" sz="2400" dirty="0"/>
          </a:p>
        </p:txBody>
      </p:sp>
      <p:sp>
        <p:nvSpPr>
          <p:cNvPr id="4" name="Espace réservé du pied de page 3"/>
          <p:cNvSpPr>
            <a:spLocks noGrp="1"/>
          </p:cNvSpPr>
          <p:nvPr>
            <p:ph type="ftr" sz="quarter" idx="11"/>
          </p:nvPr>
        </p:nvSpPr>
        <p:spPr/>
        <p:txBody>
          <a:bodyPr/>
          <a:lstStyle/>
          <a:p>
            <a:r>
              <a:rPr lang="fr-FR"/>
              <a:t>DH 2021</a:t>
            </a:r>
          </a:p>
        </p:txBody>
      </p:sp>
      <p:sp>
        <p:nvSpPr>
          <p:cNvPr id="41988" name="Rectangle 4"/>
          <p:cNvSpPr>
            <a:spLocks noChangeArrowheads="1"/>
          </p:cNvSpPr>
          <p:nvPr/>
        </p:nvSpPr>
        <p:spPr bwMode="auto">
          <a:xfrm>
            <a:off x="611188" y="333375"/>
            <a:ext cx="8229600" cy="1143000"/>
          </a:xfrm>
          <a:prstGeom prst="rect">
            <a:avLst/>
          </a:prstGeom>
          <a:noFill/>
          <a:ln w="9525">
            <a:noFill/>
            <a:miter lim="800000"/>
            <a:headEnd/>
            <a:tailEnd/>
          </a:ln>
          <a:effectLst/>
        </p:spPr>
        <p:txBody>
          <a:bodyPr anchor="ctr"/>
          <a:lstStyle/>
          <a:p>
            <a:pPr algn="ctr"/>
            <a:r>
              <a:rPr lang="fr-FR" sz="4000" b="1" i="1" dirty="0">
                <a:solidFill>
                  <a:srgbClr val="FF0000"/>
                </a:solidFill>
                <a:latin typeface="Times New Roman" pitchFamily="18" charset="0"/>
              </a:rPr>
              <a:t>Quels sont les moyens de prévention contre le risque infectieux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11560" y="274638"/>
            <a:ext cx="8532440" cy="1143000"/>
          </a:xfrm>
        </p:spPr>
        <p:txBody>
          <a:bodyPr>
            <a:normAutofit fontScale="90000"/>
          </a:bodyPr>
          <a:lstStyle/>
          <a:p>
            <a:pPr algn="ctr"/>
            <a:r>
              <a:rPr lang="fr-FR" sz="4000" dirty="0"/>
              <a:t>Prévention des risques liés à l’acte de soin</a:t>
            </a:r>
            <a:br>
              <a:rPr lang="fr-FR" sz="4000" b="0" dirty="0"/>
            </a:br>
            <a:endParaRPr lang="fr-FR" sz="4000" b="0" dirty="0"/>
          </a:p>
        </p:txBody>
      </p:sp>
      <p:sp>
        <p:nvSpPr>
          <p:cNvPr id="46083" name="Rectangle 3"/>
          <p:cNvSpPr>
            <a:spLocks noGrp="1" noChangeArrowheads="1"/>
          </p:cNvSpPr>
          <p:nvPr>
            <p:ph idx="1"/>
          </p:nvPr>
        </p:nvSpPr>
        <p:spPr>
          <a:xfrm>
            <a:off x="323528" y="1567583"/>
            <a:ext cx="8229600" cy="4525962"/>
          </a:xfrm>
        </p:spPr>
        <p:txBody>
          <a:bodyPr/>
          <a:lstStyle/>
          <a:p>
            <a:pPr>
              <a:lnSpc>
                <a:spcPct val="90000"/>
              </a:lnSpc>
            </a:pPr>
            <a:r>
              <a:rPr lang="fr-FR" sz="2800" dirty="0"/>
              <a:t>Des exigences générales d’asepsie sont définies en fonction du degré de risque infectieux lié à l’acte de soin. </a:t>
            </a:r>
          </a:p>
          <a:p>
            <a:pPr>
              <a:lnSpc>
                <a:spcPct val="90000"/>
              </a:lnSpc>
            </a:pPr>
            <a:r>
              <a:rPr lang="fr-FR" sz="2800" dirty="0"/>
              <a:t>Elles concernent notamment</a:t>
            </a:r>
          </a:p>
          <a:p>
            <a:pPr lvl="1">
              <a:lnSpc>
                <a:spcPct val="90000"/>
              </a:lnSpc>
            </a:pPr>
            <a:r>
              <a:rPr lang="fr-FR" sz="2800" dirty="0"/>
              <a:t>l’hygiène des mains des soignants,</a:t>
            </a:r>
          </a:p>
          <a:p>
            <a:pPr lvl="1">
              <a:lnSpc>
                <a:spcPct val="90000"/>
              </a:lnSpc>
            </a:pPr>
            <a:r>
              <a:rPr lang="fr-FR" sz="2800" dirty="0"/>
              <a:t>l’antisepsie cutanée, </a:t>
            </a:r>
          </a:p>
          <a:p>
            <a:pPr lvl="1">
              <a:lnSpc>
                <a:spcPct val="90000"/>
              </a:lnSpc>
            </a:pPr>
            <a:r>
              <a:rPr lang="fr-FR" sz="2800" dirty="0"/>
              <a:t>le matériel médico-chirurgical, </a:t>
            </a:r>
          </a:p>
          <a:p>
            <a:pPr lvl="1">
              <a:lnSpc>
                <a:spcPct val="90000"/>
              </a:lnSpc>
            </a:pPr>
            <a:r>
              <a:rPr lang="fr-FR" sz="2800" dirty="0"/>
              <a:t>la tenue de l’opérateur, </a:t>
            </a:r>
          </a:p>
          <a:p>
            <a:pPr lvl="1">
              <a:lnSpc>
                <a:spcPct val="90000"/>
              </a:lnSpc>
            </a:pPr>
            <a:r>
              <a:rPr lang="fr-FR" sz="2800" dirty="0"/>
              <a:t>l’environnement directement lié à l’acte de soin (guéridon de soin…) :</a:t>
            </a:r>
          </a:p>
          <a:p>
            <a:pPr>
              <a:lnSpc>
                <a:spcPct val="90000"/>
              </a:lnSpc>
            </a:pPr>
            <a:endParaRPr lang="fr-FR" sz="2800" dirty="0"/>
          </a:p>
        </p:txBody>
      </p:sp>
      <p:sp>
        <p:nvSpPr>
          <p:cNvPr id="4" name="Espace réservé du pied de page 3"/>
          <p:cNvSpPr>
            <a:spLocks noGrp="1"/>
          </p:cNvSpPr>
          <p:nvPr>
            <p:ph type="ftr" sz="quarter" idx="11"/>
          </p:nvPr>
        </p:nvSpPr>
        <p:spPr/>
        <p:txBody>
          <a:bodyPr/>
          <a:lstStyle/>
          <a:p>
            <a:r>
              <a:rPr lang="fr-FR"/>
              <a:t>DH 2021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79388" y="765175"/>
            <a:ext cx="3657600" cy="2057400"/>
          </a:xfrm>
        </p:spPr>
        <p:txBody>
          <a:bodyPr/>
          <a:lstStyle/>
          <a:p>
            <a:r>
              <a:rPr lang="fr-FR" b="0" dirty="0"/>
              <a:t>Les bases de la prévention</a:t>
            </a:r>
            <a:endParaRPr lang="fr-FR" dirty="0"/>
          </a:p>
        </p:txBody>
      </p:sp>
      <p:sp>
        <p:nvSpPr>
          <p:cNvPr id="7" name="Espace réservé du pied de page 2"/>
          <p:cNvSpPr>
            <a:spLocks noGrp="1"/>
          </p:cNvSpPr>
          <p:nvPr>
            <p:ph type="ftr" sz="quarter" idx="11"/>
          </p:nvPr>
        </p:nvSpPr>
        <p:spPr/>
        <p:txBody>
          <a:bodyPr/>
          <a:lstStyle/>
          <a:p>
            <a:r>
              <a:rPr lang="fr-FR"/>
              <a:t>DH 2021</a:t>
            </a:r>
          </a:p>
        </p:txBody>
      </p:sp>
      <p:grpSp>
        <p:nvGrpSpPr>
          <p:cNvPr id="59395" name="Group 3"/>
          <p:cNvGrpSpPr>
            <a:grpSpLocks/>
          </p:cNvGrpSpPr>
          <p:nvPr/>
        </p:nvGrpSpPr>
        <p:grpSpPr bwMode="auto">
          <a:xfrm>
            <a:off x="4067175" y="404813"/>
            <a:ext cx="4876800" cy="5791200"/>
            <a:chOff x="2352" y="240"/>
            <a:chExt cx="3072" cy="3792"/>
          </a:xfrm>
        </p:grpSpPr>
        <p:graphicFrame>
          <p:nvGraphicFramePr>
            <p:cNvPr id="59396" name="Object 4"/>
            <p:cNvGraphicFramePr>
              <a:graphicFrameLocks noChangeAspect="1"/>
            </p:cNvGraphicFramePr>
            <p:nvPr/>
          </p:nvGraphicFramePr>
          <p:xfrm>
            <a:off x="2352" y="240"/>
            <a:ext cx="3070" cy="3792"/>
          </p:xfrm>
          <a:graphic>
            <a:graphicData uri="http://schemas.openxmlformats.org/presentationml/2006/ole">
              <mc:AlternateContent xmlns:mc="http://schemas.openxmlformats.org/markup-compatibility/2006">
                <mc:Choice xmlns:v="urn:schemas-microsoft-com:vml" Requires="v">
                  <p:oleObj spid="_x0000_s59438" name="Image bitmap" r:id="rId4" imgW="2752381" imgH="3400900" progId="PBrush">
                    <p:embed/>
                  </p:oleObj>
                </mc:Choice>
                <mc:Fallback>
                  <p:oleObj name="Image bitmap" r:id="rId4" imgW="2752381" imgH="3400900" progId="PBrush">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2" y="240"/>
                          <a:ext cx="3070" cy="3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397" name="Text Box 5"/>
            <p:cNvSpPr txBox="1">
              <a:spLocks noChangeArrowheads="1"/>
            </p:cNvSpPr>
            <p:nvPr/>
          </p:nvSpPr>
          <p:spPr bwMode="auto">
            <a:xfrm>
              <a:off x="2352" y="240"/>
              <a:ext cx="3072" cy="620"/>
            </a:xfrm>
            <a:prstGeom prst="rect">
              <a:avLst/>
            </a:prstGeom>
            <a:noFill/>
            <a:ln w="12700">
              <a:noFill/>
              <a:miter lim="800000"/>
              <a:headEnd type="none" w="sm" len="sm"/>
              <a:tailEnd type="none" w="sm" len="sm"/>
            </a:ln>
            <a:effectLst/>
          </p:spPr>
          <p:txBody>
            <a:bodyPr>
              <a:spAutoFit/>
            </a:bodyPr>
            <a:lstStyle/>
            <a:p>
              <a:pPr eaLnBrk="0" hangingPunct="0">
                <a:spcBef>
                  <a:spcPct val="50000"/>
                </a:spcBef>
              </a:pPr>
              <a:r>
                <a:rPr lang="fr-FR" sz="2800" b="1" i="1">
                  <a:solidFill>
                    <a:schemeClr val="bg1"/>
                  </a:solidFill>
                  <a:latin typeface="Comic Sans MS" pitchFamily="66" charset="0"/>
                </a:rPr>
                <a:t>Prévenir les Infections Nosocomiales</a:t>
              </a:r>
            </a:p>
          </p:txBody>
        </p:sp>
      </p:grpSp>
      <p:sp>
        <p:nvSpPr>
          <p:cNvPr id="59398" name="Rectangle 6"/>
          <p:cNvSpPr>
            <a:spLocks noChangeArrowheads="1"/>
          </p:cNvSpPr>
          <p:nvPr/>
        </p:nvSpPr>
        <p:spPr bwMode="auto">
          <a:xfrm>
            <a:off x="179388" y="2924175"/>
            <a:ext cx="3744912" cy="3529013"/>
          </a:xfrm>
          <a:prstGeom prst="rect">
            <a:avLst/>
          </a:prstGeom>
          <a:noFill/>
          <a:ln w="9525">
            <a:noFill/>
            <a:miter lim="800000"/>
            <a:headEnd/>
            <a:tailEnd/>
          </a:ln>
          <a:effectLst/>
        </p:spPr>
        <p:txBody>
          <a:bodyPr anchor="ctr"/>
          <a:lstStyle/>
          <a:p>
            <a:r>
              <a:rPr lang="fr-FR" sz="2800" b="1" i="1" dirty="0">
                <a:latin typeface="Times New Roman" pitchFamily="18" charset="0"/>
                <a:sym typeface="Wingdings" pitchFamily="2" charset="2"/>
              </a:rPr>
              <a:t> </a:t>
            </a:r>
            <a:r>
              <a:rPr lang="fr-FR" sz="2800" b="1" i="1" dirty="0">
                <a:latin typeface="Times New Roman" pitchFamily="18" charset="0"/>
              </a:rPr>
              <a:t>2 critères permettent d’évaluer le risque infectieux:</a:t>
            </a:r>
            <a:br>
              <a:rPr lang="fr-FR" sz="2800" b="1" i="1" dirty="0">
                <a:latin typeface="Times New Roman" pitchFamily="18" charset="0"/>
              </a:rPr>
            </a:br>
            <a:r>
              <a:rPr lang="fr-FR" sz="2800" b="1" i="1" dirty="0">
                <a:latin typeface="Times New Roman" pitchFamily="18" charset="0"/>
                <a:sym typeface="Wingdings" pitchFamily="2" charset="2"/>
              </a:rPr>
              <a:t>       </a:t>
            </a:r>
            <a:r>
              <a:rPr lang="fr-FR" sz="2800" b="1" i="1" dirty="0">
                <a:latin typeface="Times New Roman" pitchFamily="18" charset="0"/>
              </a:rPr>
              <a:t>la fréquence de</a:t>
            </a:r>
            <a:br>
              <a:rPr lang="fr-FR" sz="2800" b="1" i="1" dirty="0">
                <a:latin typeface="Times New Roman" pitchFamily="18" charset="0"/>
              </a:rPr>
            </a:br>
            <a:r>
              <a:rPr lang="fr-FR" sz="2800" b="1" i="1" dirty="0">
                <a:latin typeface="Times New Roman" pitchFamily="18" charset="0"/>
              </a:rPr>
              <a:t>         survenue de l’IN </a:t>
            </a:r>
            <a:br>
              <a:rPr lang="fr-FR" sz="2800" b="1" i="1" dirty="0">
                <a:latin typeface="Times New Roman" pitchFamily="18" charset="0"/>
              </a:rPr>
            </a:br>
            <a:r>
              <a:rPr lang="fr-FR" sz="2800" b="1" i="1" dirty="0">
                <a:latin typeface="Times New Roman" pitchFamily="18" charset="0"/>
                <a:sym typeface="Wingdings" pitchFamily="2" charset="2"/>
              </a:rPr>
              <a:t>      </a:t>
            </a:r>
            <a:r>
              <a:rPr lang="fr-FR" sz="2800" b="1" i="1" dirty="0">
                <a:latin typeface="Times New Roman" pitchFamily="18" charset="0"/>
              </a:rPr>
              <a:t>la gravité de</a:t>
            </a:r>
            <a:br>
              <a:rPr lang="fr-FR" sz="2800" b="1" i="1" dirty="0">
                <a:latin typeface="Times New Roman" pitchFamily="18" charset="0"/>
              </a:rPr>
            </a:br>
            <a:r>
              <a:rPr lang="fr-FR" sz="2800" b="1" i="1" dirty="0">
                <a:latin typeface="Times New Roman" pitchFamily="18" charset="0"/>
              </a:rPr>
              <a:t>        l’infection</a:t>
            </a:r>
            <a:endParaRPr lang="fr-FR" sz="2800" i="1"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blinds(horizontal)">
                                      <p:cBhvr>
                                        <p:cTn id="7" dur="500"/>
                                        <p:tgtEl>
                                          <p:spTgt spid="59394"/>
                                        </p:tgtEl>
                                      </p:cBhvr>
                                    </p:animEffect>
                                  </p:childTnLst>
                                </p:cTn>
                              </p:par>
                            </p:childTnLst>
                          </p:cTn>
                        </p:par>
                        <p:par>
                          <p:cTn id="8" fill="hold">
                            <p:stCondLst>
                              <p:cond delay="500"/>
                            </p:stCondLst>
                            <p:childTnLst>
                              <p:par>
                                <p:cTn id="9" presetID="3" presetClass="entr" presetSubtype="5" fill="hold" nodeType="afterEffect">
                                  <p:stCondLst>
                                    <p:cond delay="0"/>
                                  </p:stCondLst>
                                  <p:childTnLst>
                                    <p:set>
                                      <p:cBhvr>
                                        <p:cTn id="10" dur="1" fill="hold">
                                          <p:stCondLst>
                                            <p:cond delay="0"/>
                                          </p:stCondLst>
                                        </p:cTn>
                                        <p:tgtEl>
                                          <p:spTgt spid="59395"/>
                                        </p:tgtEl>
                                        <p:attrNameLst>
                                          <p:attrName>style.visibility</p:attrName>
                                        </p:attrNameLst>
                                      </p:cBhvr>
                                      <p:to>
                                        <p:strVal val="visible"/>
                                      </p:to>
                                    </p:set>
                                    <p:animEffect transition="in" filter="blinds(vertical)">
                                      <p:cBhvr>
                                        <p:cTn id="11" dur="500"/>
                                        <p:tgtEl>
                                          <p:spTgt spid="59395"/>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59398"/>
                                        </p:tgtEl>
                                        <p:attrNameLst>
                                          <p:attrName>style.visibility</p:attrName>
                                        </p:attrNameLst>
                                      </p:cBhvr>
                                      <p:to>
                                        <p:strVal val="visible"/>
                                      </p:to>
                                    </p:set>
                                    <p:animEffect transition="in" filter="blinds(horizontal)">
                                      <p:cBhvr>
                                        <p:cTn id="15" dur="500"/>
                                        <p:tgtEl>
                                          <p:spTgt spid="59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utoUpdateAnimBg="0"/>
      <p:bldP spid="59398"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800100" y="260350"/>
            <a:ext cx="7543800" cy="1450757"/>
          </a:xfrm>
        </p:spPr>
        <p:txBody>
          <a:bodyPr>
            <a:normAutofit/>
          </a:bodyPr>
          <a:lstStyle/>
          <a:p>
            <a:pPr algn="ctr"/>
            <a:r>
              <a:rPr lang="fr-FR" sz="3200" dirty="0"/>
              <a:t>L’Organisation du travail</a:t>
            </a:r>
            <a:br>
              <a:rPr lang="fr-FR" sz="3200" dirty="0"/>
            </a:br>
            <a:r>
              <a:rPr lang="fr-FR" sz="3200" dirty="0"/>
              <a:t>participe à la prévention des risques</a:t>
            </a:r>
          </a:p>
        </p:txBody>
      </p:sp>
      <p:sp>
        <p:nvSpPr>
          <p:cNvPr id="56323" name="Rectangle 3"/>
          <p:cNvSpPr>
            <a:spLocks noGrp="1" noChangeArrowheads="1"/>
          </p:cNvSpPr>
          <p:nvPr>
            <p:ph idx="1"/>
          </p:nvPr>
        </p:nvSpPr>
        <p:spPr>
          <a:xfrm>
            <a:off x="457200" y="1600200"/>
            <a:ext cx="8229600" cy="4997450"/>
          </a:xfrm>
        </p:spPr>
        <p:txBody>
          <a:bodyPr/>
          <a:lstStyle/>
          <a:p>
            <a:pPr>
              <a:lnSpc>
                <a:spcPct val="90000"/>
              </a:lnSpc>
            </a:pPr>
            <a:r>
              <a:rPr lang="fr-FR" sz="2400" dirty="0"/>
              <a:t>Afin de maîtriser la gestion du risque infectieux, l’organisation du travail doit prendre en compte le soin individualisé dans un contexte plus général de prise en charge d’un groupe de personnes soignées.</a:t>
            </a:r>
          </a:p>
          <a:p>
            <a:pPr>
              <a:lnSpc>
                <a:spcPct val="90000"/>
              </a:lnSpc>
            </a:pPr>
            <a:r>
              <a:rPr lang="fr-FR" sz="2400" dirty="0"/>
              <a:t>Certains principes doivent être respectés pour assurer la gestion du risque infectieux :</a:t>
            </a:r>
          </a:p>
          <a:p>
            <a:pPr lvl="1">
              <a:lnSpc>
                <a:spcPct val="90000"/>
              </a:lnSpc>
            </a:pPr>
            <a:r>
              <a:rPr lang="fr-FR" sz="2400" dirty="0"/>
              <a:t>Assurer un soin individualisé.</a:t>
            </a:r>
          </a:p>
          <a:p>
            <a:pPr lvl="1">
              <a:lnSpc>
                <a:spcPct val="90000"/>
              </a:lnSpc>
            </a:pPr>
            <a:r>
              <a:rPr lang="fr-FR" sz="2400" dirty="0"/>
              <a:t>Regrouper des soins pour un même patient.</a:t>
            </a:r>
          </a:p>
          <a:p>
            <a:pPr lvl="1">
              <a:lnSpc>
                <a:spcPct val="90000"/>
              </a:lnSpc>
            </a:pPr>
            <a:r>
              <a:rPr lang="fr-FR" sz="2400" dirty="0"/>
              <a:t>Réaliser un soin aseptique dans un environnement propre.</a:t>
            </a:r>
          </a:p>
          <a:p>
            <a:pPr lvl="1">
              <a:lnSpc>
                <a:spcPct val="90000"/>
              </a:lnSpc>
            </a:pPr>
            <a:r>
              <a:rPr lang="fr-FR" sz="2400" dirty="0"/>
              <a:t>Regrouper les tâches contaminantes.</a:t>
            </a:r>
          </a:p>
          <a:p>
            <a:pPr lvl="1">
              <a:lnSpc>
                <a:spcPct val="90000"/>
              </a:lnSpc>
            </a:pPr>
            <a:r>
              <a:rPr lang="fr-FR" sz="2400" dirty="0"/>
              <a:t>Travailler avec rigueur et calme.</a:t>
            </a:r>
          </a:p>
          <a:p>
            <a:pPr lvl="1">
              <a:lnSpc>
                <a:spcPct val="90000"/>
              </a:lnSpc>
            </a:pPr>
            <a:r>
              <a:rPr lang="fr-FR" sz="2400" dirty="0"/>
              <a:t>Assurer la traçabilité des actes accomplis.</a:t>
            </a:r>
          </a:p>
          <a:p>
            <a:pPr>
              <a:lnSpc>
                <a:spcPct val="90000"/>
              </a:lnSpc>
            </a:pPr>
            <a:endParaRPr lang="fr-FR" sz="2400" dirty="0"/>
          </a:p>
        </p:txBody>
      </p:sp>
      <p:sp>
        <p:nvSpPr>
          <p:cNvPr id="4" name="Espace réservé du pied de page 3"/>
          <p:cNvSpPr>
            <a:spLocks noGrp="1"/>
          </p:cNvSpPr>
          <p:nvPr>
            <p:ph type="ftr" sz="quarter" idx="11"/>
          </p:nvPr>
        </p:nvSpPr>
        <p:spPr/>
        <p:txBody>
          <a:bodyPr/>
          <a:lstStyle/>
          <a:p>
            <a:r>
              <a:rPr lang="fr-FR"/>
              <a:t>DH 2021</a:t>
            </a:r>
          </a:p>
        </p:txBody>
      </p:sp>
    </p:spTree>
  </p:cSld>
  <p:clrMapOvr>
    <a:masterClrMapping/>
  </p:clrMapOvr>
</p:sld>
</file>

<file path=ppt/theme/theme1.xml><?xml version="1.0" encoding="utf-8"?>
<a:theme xmlns:a="http://schemas.openxmlformats.org/drawingml/2006/main" name="Galeri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alerie">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e">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0</TotalTime>
  <Words>1011</Words>
  <Application>Microsoft Office PowerPoint</Application>
  <PresentationFormat>Affichage à l'écran (4:3)</PresentationFormat>
  <Paragraphs>152</Paragraphs>
  <Slides>22</Slides>
  <Notes>11</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2</vt:i4>
      </vt:variant>
      <vt:variant>
        <vt:lpstr>Titres des diapositives</vt:lpstr>
      </vt:variant>
      <vt:variant>
        <vt:i4>22</vt:i4>
      </vt:variant>
    </vt:vector>
  </HeadingPairs>
  <TitlesOfParts>
    <vt:vector size="32" baseType="lpstr">
      <vt:lpstr>Arial</vt:lpstr>
      <vt:lpstr>Calibri</vt:lpstr>
      <vt:lpstr>Comic Sans MS</vt:lpstr>
      <vt:lpstr>Gill Sans MT</vt:lpstr>
      <vt:lpstr>Marlett</vt:lpstr>
      <vt:lpstr>Times New Roman</vt:lpstr>
      <vt:lpstr>Wingdings</vt:lpstr>
      <vt:lpstr>Galerie</vt:lpstr>
      <vt:lpstr>Image bitmap</vt:lpstr>
      <vt:lpstr>Document</vt:lpstr>
      <vt:lpstr>Hygiène hospitalière</vt:lpstr>
      <vt:lpstr> En établissement de Santé  c’est quoi le risque infectieux  pour le patient ?</vt:lpstr>
      <vt:lpstr>Le risque infectieux</vt:lpstr>
      <vt:lpstr>Comment ce concrétise le risque Inf. ?</vt:lpstr>
      <vt:lpstr>Définition d’une IN</vt:lpstr>
      <vt:lpstr>Présentation PowerPoint</vt:lpstr>
      <vt:lpstr>Prévention des risques liés à l’acte de soin </vt:lpstr>
      <vt:lpstr>Les bases de la prévention</vt:lpstr>
      <vt:lpstr>L’Organisation du travail participe à la prévention des risques</vt:lpstr>
      <vt:lpstr>Notions d’hygiène de base</vt:lpstr>
      <vt:lpstr>Hygiène corporelle</vt:lpstr>
      <vt:lpstr>Tenue professionnelle</vt:lpstr>
      <vt:lpstr>Tenue professionnelle</vt:lpstr>
      <vt:lpstr>HYGIENE DES  MAINS</vt:lpstr>
      <vt:lpstr>Qui est concerné ?</vt:lpstr>
      <vt:lpstr>Préalables à  une bonne hygiène des mains</vt:lpstr>
      <vt:lpstr>Hygiène et désinfection des mains</vt:lpstr>
      <vt:lpstr>Le lavage des mains</vt:lpstr>
      <vt:lpstr>Quand ?</vt:lpstr>
      <vt:lpstr>Quand ?</vt:lpstr>
      <vt:lpstr>Quand ?</vt:lpstr>
      <vt:lpstr>Précautions standard</vt:lpstr>
    </vt:vector>
  </TitlesOfParts>
  <Company>CH SAINTES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hygiène hospitalière  prévention du risque infectieux</dc:title>
  <cp:lastModifiedBy>Daniel Henrion</cp:lastModifiedBy>
  <cp:revision>77</cp:revision>
  <dcterms:created xsi:type="dcterms:W3CDTF">2010-03-26T13:39:15Z</dcterms:created>
  <dcterms:modified xsi:type="dcterms:W3CDTF">2023-09-15T08:53:00Z</dcterms:modified>
</cp:coreProperties>
</file>