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94" r:id="rId4"/>
    <p:sldId id="295" r:id="rId5"/>
    <p:sldId id="296" r:id="rId6"/>
    <p:sldId id="308" r:id="rId7"/>
    <p:sldId id="305" r:id="rId8"/>
    <p:sldId id="311" r:id="rId9"/>
    <p:sldId id="312" r:id="rId10"/>
    <p:sldId id="257" r:id="rId11"/>
    <p:sldId id="259" r:id="rId12"/>
    <p:sldId id="260" r:id="rId13"/>
    <p:sldId id="274" r:id="rId14"/>
    <p:sldId id="275" r:id="rId15"/>
    <p:sldId id="276" r:id="rId16"/>
    <p:sldId id="258" r:id="rId17"/>
    <p:sldId id="261" r:id="rId18"/>
    <p:sldId id="262" r:id="rId19"/>
    <p:sldId id="263" r:id="rId20"/>
    <p:sldId id="264" r:id="rId21"/>
    <p:sldId id="265" r:id="rId22"/>
    <p:sldId id="266" r:id="rId23"/>
    <p:sldId id="273" r:id="rId24"/>
    <p:sldId id="277" r:id="rId25"/>
    <p:sldId id="268" r:id="rId26"/>
    <p:sldId id="267" r:id="rId27"/>
    <p:sldId id="269" r:id="rId28"/>
    <p:sldId id="270" r:id="rId29"/>
    <p:sldId id="272" r:id="rId30"/>
    <p:sldId id="271" r:id="rId31"/>
    <p:sldId id="278" r:id="rId32"/>
    <p:sldId id="279" r:id="rId33"/>
    <p:sldId id="280" r:id="rId34"/>
    <p:sldId id="281" r:id="rId35"/>
    <p:sldId id="283" r:id="rId36"/>
    <p:sldId id="286" r:id="rId37"/>
    <p:sldId id="287" r:id="rId38"/>
    <p:sldId id="285" r:id="rId39"/>
    <p:sldId id="28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A436-647E-4AFF-9910-4A9FB8CF9241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A1A5-623A-427F-B482-49CB82A681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47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r>
              <a:rPr lang="fr-FR">
                <a:latin typeface="Times New Roman" pitchFamily="18" charset="0"/>
              </a:rPr>
              <a:t>PG: polymère qui assure </a:t>
            </a:r>
            <a:r>
              <a:rPr lang="fr-FR" b="1">
                <a:latin typeface="Times New Roman" pitchFamily="18" charset="0"/>
              </a:rPr>
              <a:t>la rigidité</a:t>
            </a:r>
            <a:r>
              <a:rPr lang="fr-FR">
                <a:latin typeface="Times New Roman" pitchFamily="18" charset="0"/>
              </a:rPr>
              <a:t> de la structure; il est constitué de </a:t>
            </a:r>
            <a:r>
              <a:rPr lang="fr-FR" b="1">
                <a:latin typeface="Times New Roman" pitchFamily="18" charset="0"/>
              </a:rPr>
              <a:t>chaines glucidiques reliées par des chaines peptidiques</a:t>
            </a:r>
            <a:r>
              <a:rPr lang="fr-FR">
                <a:latin typeface="Times New Roman" pitchFamily="18" charset="0"/>
              </a:rPr>
              <a:t>, formant une sorte de tissu entourant la bactérie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2143432" y="695962"/>
            <a:ext cx="2571137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3913"/>
            <a:ext cx="5460607" cy="4089505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C37F75-352A-4E8F-A5B1-E351A7F16328}" type="slidenum">
              <a:rPr lang="fr-FR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87FF-3260-43F8-958F-695503BB9765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8B35-43E6-47AD-A45A-FB89348231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UE 2.10 S1 INFECTIOLOGIE, HYGIENE: BACTERIOLOGIE</a:t>
            </a:r>
            <a:br>
              <a:rPr lang="fr-FR" dirty="0"/>
            </a:br>
            <a:r>
              <a:rPr lang="fr-FR" dirty="0"/>
              <a:t>Dr Mehalaine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81172"/>
          </a:xfrm>
        </p:spPr>
        <p:txBody>
          <a:bodyPr/>
          <a:lstStyle/>
          <a:p>
            <a:r>
              <a:rPr lang="fr-FR" dirty="0"/>
              <a:t>IFSI 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  <a:p>
            <a:r>
              <a:rPr lang="fr-FR" dirty="0"/>
              <a:t>Promotion 2023/2026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980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Bactéries commensales</a:t>
            </a:r>
            <a:r>
              <a:rPr lang="fr-FR" dirty="0"/>
              <a:t>: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vivent au contact du revêtement </a:t>
            </a:r>
            <a:r>
              <a:rPr lang="fr-FR" b="1" dirty="0" err="1">
                <a:solidFill>
                  <a:srgbClr val="FF0000"/>
                </a:solidFill>
              </a:rPr>
              <a:t>cutanéo</a:t>
            </a:r>
            <a:r>
              <a:rPr lang="fr-FR" b="1" dirty="0">
                <a:solidFill>
                  <a:srgbClr val="FF0000"/>
                </a:solidFill>
              </a:rPr>
              <a:t>-muqueux d’un hôte sans entraîner de désordres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Proviennent soit de l’environnement (certaines bactéries saprophytes), soit d’autres hôtes (bactéries incapables de survivre en dehors de l’hôte). 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536576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Bactéries saprophytes:</a:t>
            </a:r>
          </a:p>
          <a:p>
            <a:pPr lvl="1"/>
            <a:r>
              <a:rPr lang="fr-FR" dirty="0"/>
              <a:t>vivent et se nourrissent dans l’environnement (sol, eaux, surfaces). </a:t>
            </a:r>
          </a:p>
          <a:p>
            <a:pPr lvl="1">
              <a:buFont typeface="Arial" pitchFamily="34" charset="0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SAPROPHYTES/COMMENSALES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08720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/>
              <a:t>Flore intestinale</a:t>
            </a:r>
            <a:r>
              <a:rPr lang="fr-FR" dirty="0"/>
              <a:t>: source de nutriments (ex: vitamine K) et barrière écologique contre l’implantation des germes virulents.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6856" y="162880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Exposition de tout individu aux bactéries est inévitable.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856" y="20608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Naissance: flore s’installe sur la peau et muqueuses.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46856" y="256490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Système complexe de défense, éviter envahissement individu.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6856" y="335699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</a:rPr>
              <a:t>EQUILIBRE entre flores commensales </a:t>
            </a:r>
            <a:r>
              <a:rPr lang="fr-FR" dirty="0"/>
              <a:t>(peau/muqueuses) et l’</a:t>
            </a:r>
            <a:r>
              <a:rPr lang="fr-FR" b="1" dirty="0">
                <a:solidFill>
                  <a:srgbClr val="FF0000"/>
                </a:solidFill>
              </a:rPr>
              <a:t>individu</a:t>
            </a:r>
            <a:r>
              <a:rPr lang="fr-FR" dirty="0"/>
              <a:t>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46856" y="42210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Flore variable: </a:t>
            </a:r>
            <a:r>
              <a:rPr lang="fr-FR" dirty="0"/>
              <a:t>âge, alimentation, état de santé, antibiothérapie…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4377519" cy="3929090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SAPROPHYTES/COMMENSALES</a:t>
            </a:r>
          </a:p>
        </p:txBody>
      </p:sp>
      <p:pic>
        <p:nvPicPr>
          <p:cNvPr id="10244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692" y="2285992"/>
            <a:ext cx="4585398" cy="3714776"/>
          </a:xfrm>
          <a:prstGeom prst="rect">
            <a:avLst/>
          </a:prstGeom>
          <a:noFill/>
        </p:spPr>
      </p:pic>
      <p:sp>
        <p:nvSpPr>
          <p:cNvPr id="7" name="Multiplier 4"/>
          <p:cNvSpPr/>
          <p:nvPr/>
        </p:nvSpPr>
        <p:spPr>
          <a:xfrm>
            <a:off x="6012160" y="4365104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SAPROPHYTES/COMMENSALES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1500174"/>
            <a:ext cx="8229600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Flore intestinale: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2643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57158" y="5715016"/>
            <a:ext cx="8229600" cy="1142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Germes pathogènes</a:t>
            </a: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certains </a:t>
            </a:r>
            <a:r>
              <a:rPr kumimoji="0" lang="fr-FR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E.Coli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(EPEC,EHEC), Salmonella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ssp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32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Shigella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32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Campylobacter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Yersinia </a:t>
            </a:r>
            <a:r>
              <a:rPr kumimoji="0" lang="fr-FR" sz="32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ssp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32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Vibrio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Cholerae</a:t>
            </a:r>
            <a:r>
              <a:rPr kumimoji="0" lang="fr-FR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18612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Germes pathogènes flore ORL:</a:t>
            </a:r>
          </a:p>
          <a:p>
            <a:pPr lvl="1"/>
            <a:r>
              <a:rPr lang="fr-FR" i="1" dirty="0" err="1"/>
              <a:t>Haemophilus</a:t>
            </a:r>
            <a:r>
              <a:rPr lang="fr-FR" i="1" dirty="0"/>
              <a:t> </a:t>
            </a:r>
            <a:r>
              <a:rPr lang="fr-FR" i="1" dirty="0" err="1"/>
              <a:t>influenzae</a:t>
            </a:r>
            <a:endParaRPr lang="fr-FR" i="1" dirty="0"/>
          </a:p>
          <a:p>
            <a:pPr lvl="1"/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pneumoniae</a:t>
            </a:r>
            <a:r>
              <a:rPr lang="fr-FR" i="1" dirty="0"/>
              <a:t> (pneumocoque)</a:t>
            </a:r>
          </a:p>
          <a:p>
            <a:pPr lvl="1"/>
            <a:r>
              <a:rPr lang="fr-FR" i="1" dirty="0" err="1"/>
              <a:t>Moraxella</a:t>
            </a:r>
            <a:r>
              <a:rPr lang="fr-FR" i="1" dirty="0"/>
              <a:t> </a:t>
            </a:r>
            <a:r>
              <a:rPr lang="fr-FR" i="1" dirty="0" err="1"/>
              <a:t>catarrhalis</a:t>
            </a:r>
            <a:endParaRPr lang="fr-FR" i="1" dirty="0"/>
          </a:p>
          <a:p>
            <a:pPr lvl="1"/>
            <a:r>
              <a:rPr lang="fr-FR" i="1" dirty="0" err="1"/>
              <a:t>Staphylococcus</a:t>
            </a:r>
            <a:r>
              <a:rPr lang="fr-FR" i="1" dirty="0"/>
              <a:t> aureus</a:t>
            </a:r>
          </a:p>
          <a:p>
            <a:pPr lvl="1"/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pyogenes</a:t>
            </a:r>
            <a:r>
              <a:rPr lang="fr-FR" i="1" dirty="0"/>
              <a:t> (A)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SAPROPHYTES/COMMENSALES</a:t>
            </a: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62424"/>
            <a:ext cx="3333750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 vaginale: </a:t>
            </a:r>
          </a:p>
          <a:p>
            <a:pPr lvl="1"/>
            <a:r>
              <a:rPr lang="fr-FR" dirty="0"/>
              <a:t>diverse, 10</a:t>
            </a:r>
            <a:r>
              <a:rPr lang="fr-FR" baseline="30000" dirty="0"/>
              <a:t>5</a:t>
            </a:r>
            <a:r>
              <a:rPr lang="fr-FR" dirty="0"/>
              <a:t>-10</a:t>
            </a:r>
            <a:r>
              <a:rPr lang="fr-FR" baseline="30000" dirty="0"/>
              <a:t>8</a:t>
            </a:r>
            <a:r>
              <a:rPr lang="fr-FR" dirty="0"/>
              <a:t>bactéries/gr sécrétions vaginales.</a:t>
            </a:r>
          </a:p>
          <a:p>
            <a:pPr lvl="1"/>
            <a:r>
              <a:rPr lang="fr-FR" dirty="0"/>
              <a:t>Composition</a:t>
            </a:r>
            <a:r>
              <a:rPr lang="fr-FR" i="1" dirty="0"/>
              <a:t>: </a:t>
            </a:r>
            <a:r>
              <a:rPr lang="fr-FR" i="1" dirty="0" err="1"/>
              <a:t>Prevotella</a:t>
            </a:r>
            <a:r>
              <a:rPr lang="fr-FR" i="1" dirty="0"/>
              <a:t>, </a:t>
            </a:r>
            <a:r>
              <a:rPr lang="fr-FR" i="1" dirty="0" err="1"/>
              <a:t>Peptostreptococcus</a:t>
            </a:r>
            <a:r>
              <a:rPr lang="fr-FR" dirty="0"/>
              <a:t>, </a:t>
            </a:r>
            <a:r>
              <a:rPr lang="fr-FR" i="1" dirty="0" err="1"/>
              <a:t>Gardnerella</a:t>
            </a:r>
            <a:r>
              <a:rPr lang="fr-FR" i="1" dirty="0"/>
              <a:t> </a:t>
            </a:r>
            <a:r>
              <a:rPr lang="fr-FR" i="1" dirty="0" err="1"/>
              <a:t>vaginalis</a:t>
            </a:r>
            <a:r>
              <a:rPr lang="fr-FR" i="1" dirty="0"/>
              <a:t>, Streptococcus groupe B, Candida </a:t>
            </a:r>
            <a:r>
              <a:rPr lang="fr-FR" i="1" dirty="0" err="1"/>
              <a:t>albicans</a:t>
            </a:r>
            <a:r>
              <a:rPr lang="fr-FR" i="1" dirty="0"/>
              <a:t>….</a:t>
            </a:r>
            <a:r>
              <a:rPr lang="fr-FR" i="1" dirty="0" err="1"/>
              <a:t>etc</a:t>
            </a:r>
            <a:endParaRPr lang="fr-FR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SAPROPHYTES/COMMENSALES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4005064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Germes pathogènes strictes:</a:t>
            </a:r>
          </a:p>
          <a:p>
            <a:pPr lvl="1"/>
            <a:r>
              <a:rPr lang="fr-FR" i="1" dirty="0"/>
              <a:t>Trichomonas </a:t>
            </a:r>
            <a:r>
              <a:rPr lang="fr-FR" i="1" dirty="0" err="1"/>
              <a:t>vaginalis</a:t>
            </a:r>
            <a:r>
              <a:rPr lang="fr-FR" i="1" dirty="0"/>
              <a:t>, Chlamydiae </a:t>
            </a:r>
            <a:r>
              <a:rPr lang="fr-FR" i="1" dirty="0" err="1"/>
              <a:t>trachomatis</a:t>
            </a:r>
            <a:r>
              <a:rPr lang="fr-FR" i="1" dirty="0"/>
              <a:t>, </a:t>
            </a:r>
            <a:r>
              <a:rPr lang="fr-FR" i="1" dirty="0" err="1"/>
              <a:t>Neisseria</a:t>
            </a:r>
            <a:r>
              <a:rPr lang="fr-FR" i="1" dirty="0"/>
              <a:t> </a:t>
            </a:r>
            <a:r>
              <a:rPr lang="fr-FR" i="1" dirty="0" err="1"/>
              <a:t>gonorrhoeae</a:t>
            </a:r>
            <a:r>
              <a:rPr lang="fr-FR" i="1" dirty="0"/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566124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800" dirty="0" err="1"/>
              <a:t>Vaginose</a:t>
            </a:r>
            <a:r>
              <a:rPr lang="fr-FR" sz="2800" dirty="0"/>
              <a:t> = </a:t>
            </a:r>
            <a:r>
              <a:rPr lang="fr-FR" sz="2800" dirty="0" err="1"/>
              <a:t>désequilibre</a:t>
            </a:r>
            <a:r>
              <a:rPr lang="fr-FR" sz="2800" dirty="0"/>
              <a:t> de la flore bactérienne</a:t>
            </a:r>
          </a:p>
          <a:p>
            <a:pPr marL="285750" indent="-285750">
              <a:buFont typeface="Arial"/>
              <a:buChar char="•"/>
            </a:pPr>
            <a:r>
              <a:rPr lang="fr-FR" sz="2800" dirty="0"/>
              <a:t>Vaginite = inflammation avec un germe responsable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3077"/>
            <a:ext cx="8229600" cy="1400171"/>
          </a:xfrm>
        </p:spPr>
        <p:txBody>
          <a:bodyPr>
            <a:normAutofit fontScale="77500" lnSpcReduction="20000"/>
          </a:bodyPr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Bactéries pathogènes :</a:t>
            </a:r>
          </a:p>
          <a:p>
            <a:pPr lvl="1"/>
            <a:r>
              <a:rPr lang="fr-FR" dirty="0"/>
              <a:t>capables de provoquer une maladie chez un sujet dont les mécanismes de défense sont normaux .</a:t>
            </a:r>
          </a:p>
          <a:p>
            <a:pPr lvl="1"/>
            <a:r>
              <a:rPr lang="fr-FR" u="sng" dirty="0"/>
              <a:t>ex</a:t>
            </a:r>
            <a:r>
              <a:rPr lang="fr-FR" dirty="0"/>
              <a:t> : tuberculose, typhoïde, choléra…</a:t>
            </a:r>
          </a:p>
          <a:p>
            <a:pPr lvl="1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18864" y="299695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 pathogènes:</a:t>
            </a:r>
          </a:p>
          <a:p>
            <a:pPr lvl="1"/>
            <a:r>
              <a:rPr lang="fr-FR" dirty="0"/>
              <a:t>Ensemble des mécanismes conditionnant le type de maladie dépendant d’une bactérie </a:t>
            </a:r>
            <a:r>
              <a:rPr lang="fr-FR" b="1" dirty="0"/>
              <a:t>(Qualitatif)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552" y="4581128"/>
            <a:ext cx="8229600" cy="1872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Virulence:</a:t>
            </a:r>
          </a:p>
          <a:p>
            <a:pPr lvl="1"/>
            <a:r>
              <a:rPr lang="fr-FR" dirty="0"/>
              <a:t>capacité de la bactérie à déclencher une maladie infectieuse. </a:t>
            </a:r>
          </a:p>
          <a:p>
            <a:pPr lvl="1"/>
            <a:r>
              <a:rPr lang="fr-FR" dirty="0"/>
              <a:t>Dose infectante </a:t>
            </a:r>
            <a:r>
              <a:rPr lang="fr-FR" b="1" dirty="0"/>
              <a:t>(Quantitative)</a:t>
            </a:r>
          </a:p>
          <a:p>
            <a:pPr lvl="1"/>
            <a:r>
              <a:rPr lang="fr-FR" dirty="0"/>
              <a:t>Même pouvoir pathogène =&gt; virulence différente.</a:t>
            </a:r>
          </a:p>
          <a:p>
            <a:pPr lvl="1"/>
            <a:r>
              <a:rPr lang="fr-FR" u="sng" dirty="0"/>
              <a:t>Ex</a:t>
            </a:r>
            <a:r>
              <a:rPr lang="fr-FR" dirty="0"/>
              <a:t>: </a:t>
            </a:r>
            <a:r>
              <a:rPr lang="fr-FR" i="1" dirty="0" err="1"/>
              <a:t>Shigella</a:t>
            </a:r>
            <a:r>
              <a:rPr lang="fr-FR" i="1" dirty="0"/>
              <a:t> </a:t>
            </a:r>
            <a:r>
              <a:rPr lang="fr-FR" i="1" dirty="0" err="1"/>
              <a:t>dysenteriae</a:t>
            </a:r>
            <a:r>
              <a:rPr lang="fr-FR" i="1" dirty="0"/>
              <a:t> </a:t>
            </a:r>
            <a:r>
              <a:rPr lang="fr-FR" dirty="0"/>
              <a:t>+++ / </a:t>
            </a:r>
            <a:r>
              <a:rPr lang="fr-FR" i="1" dirty="0" err="1"/>
              <a:t>Shigella</a:t>
            </a:r>
            <a:r>
              <a:rPr lang="fr-FR" i="1" dirty="0"/>
              <a:t> </a:t>
            </a:r>
            <a:r>
              <a:rPr lang="fr-FR" i="1" dirty="0" err="1"/>
              <a:t>flexneri</a:t>
            </a:r>
            <a:r>
              <a:rPr lang="fr-FR" i="1" dirty="0"/>
              <a:t>+/-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 pathogène/Virulence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Bactérie pathogène de la flore commensale:</a:t>
            </a:r>
          </a:p>
          <a:p>
            <a:pPr lvl="1"/>
            <a:r>
              <a:rPr lang="fr-FR" dirty="0"/>
              <a:t>Pneumocoque (</a:t>
            </a:r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pneumoniae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Méningocoque (</a:t>
            </a:r>
            <a:r>
              <a:rPr lang="fr-FR" i="1" dirty="0" err="1"/>
              <a:t>Neisseria</a:t>
            </a:r>
            <a:r>
              <a:rPr lang="fr-FR" i="1" dirty="0"/>
              <a:t> </a:t>
            </a:r>
            <a:r>
              <a:rPr lang="fr-FR" i="1" dirty="0" err="1"/>
              <a:t>menigitidis</a:t>
            </a:r>
            <a:r>
              <a:rPr lang="fr-FR" dirty="0"/>
              <a:t>)</a:t>
            </a:r>
          </a:p>
          <a:p>
            <a:pPr lvl="1"/>
            <a:r>
              <a:rPr lang="fr-FR" i="1" dirty="0"/>
              <a:t>Staphylococcus Aureus, </a:t>
            </a:r>
            <a:r>
              <a:rPr lang="fr-FR" i="1" dirty="0" err="1"/>
              <a:t>Haemophilus</a:t>
            </a:r>
            <a:r>
              <a:rPr lang="fr-FR" i="1" dirty="0"/>
              <a:t> </a:t>
            </a:r>
            <a:r>
              <a:rPr lang="fr-FR" i="1" dirty="0" err="1"/>
              <a:t>ssp</a:t>
            </a:r>
            <a:r>
              <a:rPr lang="fr-FR" i="1" dirty="0"/>
              <a:t>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47251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Susceptibilité individuelle: âge, patrimoine génétique, </a:t>
            </a:r>
            <a:r>
              <a:rPr lang="fr-FR" dirty="0" err="1"/>
              <a:t>comorbidité</a:t>
            </a:r>
            <a:r>
              <a:rPr lang="fr-FR" dirty="0"/>
              <a:t>, sexe….</a:t>
            </a:r>
            <a:endParaRPr lang="fr-FR" i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335699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Bactérie pathogène ne faisant pas partie de la flore:</a:t>
            </a:r>
          </a:p>
          <a:p>
            <a:pPr lvl="1"/>
            <a:r>
              <a:rPr lang="fr-FR" i="1" dirty="0" err="1"/>
              <a:t>Mycobacterium</a:t>
            </a:r>
            <a:r>
              <a:rPr lang="fr-FR" i="1" dirty="0"/>
              <a:t> </a:t>
            </a:r>
            <a:r>
              <a:rPr lang="fr-FR" i="1" dirty="0" err="1"/>
              <a:t>tuberculosis</a:t>
            </a:r>
            <a:r>
              <a:rPr lang="fr-FR" i="1" dirty="0"/>
              <a:t>, Salmonella </a:t>
            </a:r>
            <a:r>
              <a:rPr lang="fr-FR" i="1" dirty="0" err="1"/>
              <a:t>typhi</a:t>
            </a:r>
            <a:r>
              <a:rPr lang="fr-FR" i="1" dirty="0"/>
              <a:t>, </a:t>
            </a:r>
            <a:r>
              <a:rPr lang="fr-FR" i="1" dirty="0" err="1"/>
              <a:t>Shigella</a:t>
            </a:r>
            <a:r>
              <a:rPr lang="fr-FR" i="1" dirty="0"/>
              <a:t>, </a:t>
            </a:r>
            <a:r>
              <a:rPr lang="fr-FR" i="1" dirty="0" err="1"/>
              <a:t>Vibrio</a:t>
            </a:r>
            <a:r>
              <a:rPr lang="fr-FR" i="1" dirty="0"/>
              <a:t> </a:t>
            </a:r>
            <a:r>
              <a:rPr lang="fr-FR" i="1" dirty="0" err="1"/>
              <a:t>cholerae</a:t>
            </a:r>
            <a:r>
              <a:rPr lang="fr-FR" i="1" dirty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fr-FR" u="sng" dirty="0"/>
              <a:t>Bactéries opportunistes:</a:t>
            </a:r>
          </a:p>
          <a:p>
            <a:pPr lvl="1"/>
            <a:r>
              <a:rPr lang="fr-FR" dirty="0"/>
              <a:t>Bactéries habituellement non pathogène pouvant devenir pathogènes lorsque les défenses sont affaiblies (ex: immunodépression).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Pouvoir pathogène/Virulence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162880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u="sng" dirty="0"/>
          </a:p>
          <a:p>
            <a:pPr lvl="1"/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46856" y="443711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Bactéries saprophytes de l’environnement (ex: </a:t>
            </a:r>
            <a:r>
              <a:rPr lang="fr-FR" i="1" dirty="0"/>
              <a:t>Pseudomonas </a:t>
            </a:r>
            <a:r>
              <a:rPr lang="fr-FR" i="1" dirty="0" err="1"/>
              <a:t>aeruginosa</a:t>
            </a:r>
            <a:r>
              <a:rPr lang="fr-FR" dirty="0"/>
              <a:t>)</a:t>
            </a:r>
            <a:endParaRPr lang="fr-FR" i="1" dirty="0"/>
          </a:p>
          <a:p>
            <a:pPr lvl="1"/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6856" y="3501008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Bactéries commensales +++ (ex: entérocoques, </a:t>
            </a:r>
            <a:r>
              <a:rPr lang="fr-FR" i="1" dirty="0"/>
              <a:t>Escherichia Coli, Staphylococcus </a:t>
            </a:r>
            <a:r>
              <a:rPr lang="fr-FR" i="1" dirty="0" err="1"/>
              <a:t>epidermidis</a:t>
            </a:r>
            <a:r>
              <a:rPr lang="fr-FR" dirty="0"/>
              <a:t>)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hôte-bactéries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3500" u="sng" dirty="0">
                <a:solidFill>
                  <a:srgbClr val="FF0000"/>
                </a:solidFill>
              </a:rPr>
              <a:t>Portage (porteurs sains):</a:t>
            </a:r>
            <a:r>
              <a:rPr lang="fr-FR" sz="3500" dirty="0">
                <a:solidFill>
                  <a:srgbClr val="FF0000"/>
                </a:solidFill>
              </a:rPr>
              <a:t> </a:t>
            </a:r>
            <a:r>
              <a:rPr lang="fr-FR" sz="3500" dirty="0"/>
              <a:t>Colonisation bactéries pathogènes +/- transitoire dans la flore commensale.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6856" y="1556792"/>
            <a:ext cx="8229600" cy="952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rgbClr val="FF0000"/>
                </a:solidFill>
              </a:rPr>
              <a:t>Transit: </a:t>
            </a:r>
            <a:r>
              <a:rPr lang="fr-FR" dirty="0"/>
              <a:t>Absence d’implantation de la bactérie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06084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rgbClr val="FF0000"/>
                </a:solidFill>
              </a:rPr>
              <a:t>Colonisation: </a:t>
            </a:r>
            <a:r>
              <a:rPr lang="fr-FR" dirty="0"/>
              <a:t>implantation sur revêtement </a:t>
            </a:r>
            <a:r>
              <a:rPr lang="fr-FR" dirty="0" err="1"/>
              <a:t>cutanéo</a:t>
            </a:r>
            <a:r>
              <a:rPr lang="fr-FR" dirty="0"/>
              <a:t>-muqueux sans provoquer de dommage pour l’hôte.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4924325"/>
            <a:ext cx="8229600" cy="131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rgbClr val="FF0000"/>
                </a:solidFill>
              </a:rPr>
              <a:t>Maladie infectieuse: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conflit hôte-bactérie &gt; lésions chez hôte.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09600" y="0"/>
            <a:ext cx="8153400" cy="15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775F55"/>
                </a:solidFill>
              </a:rPr>
              <a:t>Structure des bactéries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9388" y="1800225"/>
            <a:ext cx="8459787" cy="443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92100" indent="-292100">
              <a:lnSpc>
                <a:spcPct val="101000"/>
              </a:lnSpc>
              <a:spcBef>
                <a:spcPts val="500"/>
              </a:spcBef>
              <a:spcAft>
                <a:spcPts val="500"/>
              </a:spcAft>
              <a:buClr>
                <a:srgbClr val="DD8047"/>
              </a:buClr>
              <a:buSzPct val="60000"/>
              <a:buFont typeface="Wingdings" pitchFamily="2" charset="2"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en-GB" sz="2600" u="sng">
              <a:solidFill>
                <a:srgbClr val="0000FF"/>
              </a:solidFill>
              <a:latin typeface="Verdana" pitchFamily="34" charset="0"/>
            </a:endParaRPr>
          </a:p>
          <a:p>
            <a:pPr marL="612775" lvl="1" indent="-252413">
              <a:lnSpc>
                <a:spcPct val="101000"/>
              </a:lnSpc>
              <a:spcBef>
                <a:spcPts val="1388"/>
              </a:spcBef>
              <a:buClr>
                <a:srgbClr val="94B6D2"/>
              </a:buClr>
              <a:buSzPct val="70000"/>
              <a:buFont typeface="Wingdings 2" pitchFamily="18" charset="2"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en-GB" sz="2600" u="sng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06525"/>
            <a:ext cx="8288337" cy="511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9B06E-C138-4BD5-B7E8-5205D53F564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7643834" y="2714620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71472" y="2071678"/>
            <a:ext cx="107157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714876" y="2000240"/>
            <a:ext cx="207170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28794" y="6000768"/>
            <a:ext cx="221457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571604" y="5429264"/>
            <a:ext cx="150019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14348" y="5500702"/>
            <a:ext cx="78581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572000" y="5786454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de transmission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Dépend du réservoir (homme, animal, environnement)</a:t>
            </a:r>
          </a:p>
          <a:p>
            <a:r>
              <a:rPr lang="fr-FR" u="sng" dirty="0"/>
              <a:t>Directe:</a:t>
            </a:r>
          </a:p>
          <a:p>
            <a:pPr lvl="1"/>
            <a:r>
              <a:rPr lang="fr-FR" dirty="0"/>
              <a:t>Contamination par contact direct avec le réservoir.</a:t>
            </a:r>
          </a:p>
          <a:p>
            <a:pPr lvl="1"/>
            <a:r>
              <a:rPr lang="fr-FR" u="sng" dirty="0"/>
              <a:t>Ex humain</a:t>
            </a:r>
            <a:r>
              <a:rPr lang="fr-FR" dirty="0"/>
              <a:t>: </a:t>
            </a:r>
            <a:r>
              <a:rPr lang="fr-FR" dirty="0" err="1"/>
              <a:t>menigocoque</a:t>
            </a:r>
            <a:r>
              <a:rPr lang="fr-FR" dirty="0"/>
              <a:t>, pneumocoque, coqueluche…</a:t>
            </a:r>
          </a:p>
          <a:p>
            <a:pPr lvl="1"/>
            <a:r>
              <a:rPr lang="fr-FR" u="sng" dirty="0"/>
              <a:t>Ex animaux</a:t>
            </a:r>
            <a:r>
              <a:rPr lang="fr-FR" dirty="0"/>
              <a:t>: Brucellose, peste….</a:t>
            </a:r>
          </a:p>
          <a:p>
            <a:r>
              <a:rPr lang="fr-FR" u="sng" dirty="0"/>
              <a:t>Indirecte:</a:t>
            </a:r>
          </a:p>
          <a:p>
            <a:pPr lvl="1"/>
            <a:r>
              <a:rPr lang="fr-FR" dirty="0"/>
              <a:t>Contamination par l’intermédiaire d’objet infecté, aliment contaminé, eau….</a:t>
            </a:r>
          </a:p>
          <a:p>
            <a:pPr lvl="1"/>
            <a:r>
              <a:rPr lang="fr-FR" dirty="0"/>
              <a:t>Survie bactérie</a:t>
            </a:r>
          </a:p>
          <a:p>
            <a:r>
              <a:rPr lang="fr-FR" dirty="0"/>
              <a:t>Horizontale (</a:t>
            </a:r>
            <a:r>
              <a:rPr lang="fr-FR" dirty="0" err="1"/>
              <a:t>inter-humaine</a:t>
            </a:r>
            <a:r>
              <a:rPr lang="fr-FR" dirty="0"/>
              <a:t>) ≠ Verticale (in utéro)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VOIES CONTAMINATIONS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5205260"/>
            <a:ext cx="8229600" cy="1224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3500" u="sng" dirty="0">
                <a:solidFill>
                  <a:srgbClr val="FF0000"/>
                </a:solidFill>
              </a:rPr>
              <a:t>Sexuelle</a:t>
            </a:r>
            <a:r>
              <a:rPr lang="fr-FR" sz="3500" u="sng" dirty="0"/>
              <a:t>:</a:t>
            </a:r>
            <a:r>
              <a:rPr lang="fr-FR" sz="3500" dirty="0"/>
              <a:t> IST (</a:t>
            </a:r>
            <a:r>
              <a:rPr lang="fr-FR" sz="3500" dirty="0" err="1"/>
              <a:t>Syphillis</a:t>
            </a:r>
            <a:r>
              <a:rPr lang="fr-FR" sz="3500" dirty="0"/>
              <a:t>, gonocoque, </a:t>
            </a:r>
            <a:r>
              <a:rPr lang="fr-FR" sz="3500" i="1" dirty="0"/>
              <a:t>Chlamydiae </a:t>
            </a:r>
            <a:r>
              <a:rPr lang="fr-FR" sz="3500" i="1" dirty="0" err="1"/>
              <a:t>trachomatis</a:t>
            </a:r>
            <a:r>
              <a:rPr lang="fr-FR" sz="3500" dirty="0"/>
              <a:t>).</a:t>
            </a:r>
          </a:p>
          <a:p>
            <a:pPr lvl="1"/>
            <a:r>
              <a:rPr lang="fr-FR" sz="3500" dirty="0" err="1">
                <a:solidFill>
                  <a:srgbClr val="0070C0"/>
                </a:solidFill>
              </a:rPr>
              <a:t>Syphillis</a:t>
            </a:r>
            <a:r>
              <a:rPr lang="fr-FR" sz="3500" dirty="0">
                <a:solidFill>
                  <a:srgbClr val="0070C0"/>
                </a:solidFill>
              </a:rPr>
              <a:t>, </a:t>
            </a:r>
            <a:r>
              <a:rPr lang="fr-FR" sz="3500" dirty="0" err="1">
                <a:solidFill>
                  <a:srgbClr val="0070C0"/>
                </a:solidFill>
              </a:rPr>
              <a:t>uréthite</a:t>
            </a:r>
            <a:r>
              <a:rPr lang="fr-FR" sz="3500" dirty="0">
                <a:solidFill>
                  <a:srgbClr val="0070C0"/>
                </a:solidFill>
              </a:rPr>
              <a:t> gonococcique ou chlamydiae </a:t>
            </a:r>
            <a:r>
              <a:rPr lang="fr-FR" sz="3500" dirty="0" err="1">
                <a:solidFill>
                  <a:srgbClr val="0070C0"/>
                </a:solidFill>
              </a:rPr>
              <a:t>trachomatis</a:t>
            </a:r>
            <a:r>
              <a:rPr lang="fr-FR" sz="3500" dirty="0">
                <a:solidFill>
                  <a:srgbClr val="0070C0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556792"/>
            <a:ext cx="8229600" cy="1100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Chaque </a:t>
            </a:r>
            <a:r>
              <a:rPr lang="fr-FR" dirty="0">
                <a:solidFill>
                  <a:srgbClr val="FF0000"/>
                </a:solidFill>
              </a:rPr>
              <a:t>porte d’entrée </a:t>
            </a:r>
            <a:r>
              <a:rPr lang="fr-FR" dirty="0"/>
              <a:t>= une défense pour limiter l’implantation bactérienne (</a:t>
            </a:r>
            <a:r>
              <a:rPr lang="fr-FR" dirty="0" err="1"/>
              <a:t>cf</a:t>
            </a:r>
            <a:r>
              <a:rPr lang="fr-FR" dirty="0"/>
              <a:t>: Moyens de défense).</a:t>
            </a:r>
          </a:p>
          <a:p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11560" y="206312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u="sng" dirty="0">
                <a:solidFill>
                  <a:srgbClr val="FF0000"/>
                </a:solidFill>
              </a:rPr>
              <a:t>Digestive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ingestion aliments, eau….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Choléra, Typhoïde.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90872" y="2706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u="sng" dirty="0">
                <a:solidFill>
                  <a:srgbClr val="FF0000"/>
                </a:solidFill>
              </a:rPr>
              <a:t>Respiratoire: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inhalation d’aérosols contaminés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Légionellose, coqueluche.</a:t>
            </a:r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1560" y="3715892"/>
            <a:ext cx="8229600" cy="713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rgbClr val="FF0000"/>
                </a:solidFill>
              </a:rPr>
              <a:t>Cutanée</a:t>
            </a:r>
            <a:r>
              <a:rPr lang="fr-FR" u="sng" dirty="0"/>
              <a:t>:</a:t>
            </a:r>
            <a:r>
              <a:rPr lang="fr-FR" dirty="0"/>
              <a:t> inoculation par contact, plaie souillée…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Tétanos, surinfection d’une plaie.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90872" y="435769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u="sng" dirty="0">
                <a:solidFill>
                  <a:srgbClr val="FF0000"/>
                </a:solidFill>
              </a:rPr>
              <a:t>Transcutanée</a:t>
            </a:r>
            <a:r>
              <a:rPr lang="fr-FR" sz="2200" u="sng" dirty="0"/>
              <a:t>:</a:t>
            </a:r>
            <a:r>
              <a:rPr lang="fr-FR" sz="2200" dirty="0"/>
              <a:t> inoculation iatrogène (injection, cathéter) ou piqûre insecte.</a:t>
            </a:r>
          </a:p>
          <a:p>
            <a:pPr lvl="1"/>
            <a:r>
              <a:rPr lang="fr-FR" sz="2200" dirty="0">
                <a:solidFill>
                  <a:srgbClr val="0070C0"/>
                </a:solidFill>
              </a:rPr>
              <a:t>Peste, maladie de LYME.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96545"/>
            <a:ext cx="8229600" cy="2044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s-IS" dirty="0">
              <a:solidFill>
                <a:srgbClr val="000000"/>
              </a:solidFill>
            </a:endParaRPr>
          </a:p>
          <a:p>
            <a:r>
              <a:rPr lang="is-IS" dirty="0">
                <a:solidFill>
                  <a:srgbClr val="000000"/>
                </a:solidFill>
              </a:rPr>
              <a:t>3ème étape:</a:t>
            </a:r>
          </a:p>
          <a:p>
            <a:pPr lvl="1"/>
            <a:r>
              <a:rPr lang="is-IS" dirty="0">
                <a:solidFill>
                  <a:srgbClr val="FF0000"/>
                </a:solidFill>
              </a:rPr>
              <a:t>Dissémination</a:t>
            </a:r>
            <a:r>
              <a:rPr lang="is-IS" dirty="0"/>
              <a:t>: voie sanguine (Bactériémie) ou lymphatique....localisation secondaire (métastases septique, ex: endocardite, abcès profond, ostéite....)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Physiopathologie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856" y="1628801"/>
            <a:ext cx="8229600" cy="165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étape: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Colonisation</a:t>
            </a:r>
            <a:r>
              <a:rPr lang="fr-FR" dirty="0"/>
              <a:t>: Implantation revêtement </a:t>
            </a:r>
            <a:r>
              <a:rPr lang="fr-FR" dirty="0" err="1"/>
              <a:t>cutanéo</a:t>
            </a:r>
            <a:r>
              <a:rPr lang="fr-FR" dirty="0"/>
              <a:t>-muqueux.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Adhésion</a:t>
            </a:r>
            <a:r>
              <a:rPr lang="fr-FR" dirty="0"/>
              <a:t>: mécanisme essentiel pouvoir pathogène.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5536" y="3356993"/>
            <a:ext cx="8229600" cy="180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étape: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Invasion</a:t>
            </a:r>
            <a:r>
              <a:rPr lang="fr-FR" dirty="0"/>
              <a:t>: franchissement barrière </a:t>
            </a:r>
            <a:r>
              <a:rPr lang="fr-FR" dirty="0" err="1"/>
              <a:t>cutanéo</a:t>
            </a:r>
            <a:r>
              <a:rPr lang="fr-FR" dirty="0"/>
              <a:t>-muqueuse + inflammation.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Infection localisée</a:t>
            </a:r>
            <a:r>
              <a:rPr lang="fr-FR" dirty="0">
                <a:solidFill>
                  <a:srgbClr val="000000"/>
                </a:solidFill>
              </a:rPr>
              <a:t>: pneumonie, infection urinaire, infection sur cathéter, infection dentaire</a:t>
            </a:r>
            <a:r>
              <a:rPr lang="is-IS" dirty="0">
                <a:solidFill>
                  <a:srgbClr val="000000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PORTES ENTREE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46681"/>
            <a:ext cx="8229600" cy="954087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ORL</a:t>
            </a:r>
            <a:r>
              <a:rPr lang="fr-FR" dirty="0"/>
              <a:t> (</a:t>
            </a:r>
            <a:r>
              <a:rPr lang="fr-FR" i="1" dirty="0" err="1">
                <a:solidFill>
                  <a:srgbClr val="FF0000"/>
                </a:solidFill>
              </a:rPr>
              <a:t>Streptococcus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ssp</a:t>
            </a:r>
            <a:r>
              <a:rPr lang="fr-FR" dirty="0"/>
              <a:t>=&gt; lésions dentaires=&gt; </a:t>
            </a:r>
            <a:r>
              <a:rPr lang="fr-FR" dirty="0" err="1"/>
              <a:t>bactériemie</a:t>
            </a:r>
            <a:r>
              <a:rPr lang="fr-FR" dirty="0"/>
              <a:t>=&gt; endocardite)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28596" y="157161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URINAIRE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E.Coli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</a:t>
            </a:r>
            <a:r>
              <a:rPr kumimoji="0" lang="fr-FR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pyelonephrite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bactériémie)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28596" y="2285992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INTESTINALE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Shigella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passage muqueuse=&gt;bactériémie)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8596" y="3143249"/>
            <a:ext cx="8229600" cy="928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PULMONAIRE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pneumocoque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pneumonie=&gt; bactériémie)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596" y="407194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PLAIE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Staphyloccocus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aureus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infection cutané=&gt; bactériémie)</a:t>
            </a:r>
            <a:endParaRPr kumimoji="0" lang="fr-FR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rbel" pitchFamily="34" charset="0"/>
              </a:rPr>
              <a:t>Cystite simple:</a:t>
            </a:r>
          </a:p>
          <a:p>
            <a:pPr lvl="1"/>
            <a:r>
              <a:rPr lang="fr-FR" sz="2000" dirty="0">
                <a:latin typeface="Corbel" pitchFamily="34" charset="0"/>
              </a:rPr>
              <a:t>Signes fonctionnels urinaires bas: Pollakiurie, brulures mictionnelles….parfois asymptomatiques.</a:t>
            </a:r>
          </a:p>
          <a:p>
            <a:pPr lvl="1"/>
            <a:r>
              <a:rPr lang="fr-FR" sz="2000" dirty="0">
                <a:latin typeface="Corbel" pitchFamily="34" charset="0"/>
              </a:rPr>
              <a:t>Sans fièvre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0034" y="3357562"/>
            <a:ext cx="5214974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Pyélonéphrite: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Signes de cystites inauguraux parfois discrets et qui peuvent manquer.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Début souvent brutal : par lombalgie unilatérale + fièvre + frissons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Formes compliquées 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Bactériémie et choc septique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Abcès du rein 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 SURFACE/PROFONDE</a:t>
            </a:r>
          </a:p>
        </p:txBody>
      </p:sp>
      <p:pic>
        <p:nvPicPr>
          <p:cNvPr id="37890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3714744" cy="3714745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5214942" y="3143248"/>
            <a:ext cx="2557474" cy="1143008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72198" y="5286388"/>
            <a:ext cx="914400" cy="9144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4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MODE D’INFECTION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6955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14488"/>
            <a:ext cx="2295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714488"/>
            <a:ext cx="572452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70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MODE D’INFECTION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581128"/>
            <a:ext cx="8229600" cy="1368151"/>
          </a:xfrm>
        </p:spPr>
        <p:txBody>
          <a:bodyPr>
            <a:normAutofit fontScale="77500" lnSpcReduction="20000"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Colonisation suivie d’une invasion bactérienne</a:t>
            </a:r>
          </a:p>
          <a:p>
            <a:pPr lvl="1"/>
            <a:r>
              <a:rPr lang="fr-FR" dirty="0"/>
              <a:t>Adhésion, multiplication et invasion.</a:t>
            </a:r>
          </a:p>
          <a:p>
            <a:pPr lvl="1"/>
            <a:r>
              <a:rPr lang="fr-FR" dirty="0"/>
              <a:t>La plupart des bactéries en pathologie infectieuse, bactéries invasives.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6856" y="155679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>
                <a:solidFill>
                  <a:srgbClr val="FF0000"/>
                </a:solidFill>
              </a:rPr>
              <a:t>Toxi-infection simple</a:t>
            </a:r>
          </a:p>
          <a:p>
            <a:pPr lvl="1"/>
            <a:r>
              <a:rPr lang="fr-FR" dirty="0"/>
              <a:t>Toxine seule responsable du pouvoir pathogène</a:t>
            </a:r>
          </a:p>
          <a:p>
            <a:pPr lvl="1"/>
            <a:r>
              <a:rPr lang="fr-FR" dirty="0"/>
              <a:t>Ex: infection alimentaire </a:t>
            </a:r>
            <a:r>
              <a:rPr lang="fr-FR" i="1" dirty="0" err="1"/>
              <a:t>Staphyloccocus</a:t>
            </a:r>
            <a:r>
              <a:rPr lang="fr-FR" i="1" dirty="0"/>
              <a:t> aureus, Clostridium </a:t>
            </a:r>
            <a:r>
              <a:rPr lang="fr-FR" i="1" dirty="0" err="1"/>
              <a:t>botulinum</a:t>
            </a:r>
            <a:r>
              <a:rPr lang="fr-FR" i="1" dirty="0"/>
              <a:t> </a:t>
            </a:r>
            <a:r>
              <a:rPr lang="fr-FR" dirty="0"/>
              <a:t>(Botulisme).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492896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u="sng" dirty="0">
              <a:solidFill>
                <a:srgbClr val="FF0000"/>
              </a:solidFill>
            </a:endParaRPr>
          </a:p>
          <a:p>
            <a:r>
              <a:rPr lang="fr-FR" u="sng" dirty="0">
                <a:solidFill>
                  <a:srgbClr val="FF0000"/>
                </a:solidFill>
              </a:rPr>
              <a:t>Colonisation suivie d’une toxi-infection</a:t>
            </a:r>
          </a:p>
          <a:p>
            <a:pPr lvl="1"/>
            <a:r>
              <a:rPr lang="fr-FR" dirty="0"/>
              <a:t>Absence de pénétration, adhésion cellules cibles et sécrétion toxine pathogène.</a:t>
            </a:r>
          </a:p>
          <a:p>
            <a:pPr lvl="1"/>
            <a:r>
              <a:rPr lang="fr-FR" dirty="0"/>
              <a:t>Ex: </a:t>
            </a:r>
            <a:r>
              <a:rPr lang="fr-FR" i="1" dirty="0"/>
              <a:t>Clostridium </a:t>
            </a:r>
            <a:r>
              <a:rPr lang="fr-FR" i="1" dirty="0" err="1"/>
              <a:t>tetani</a:t>
            </a:r>
            <a:r>
              <a:rPr lang="fr-FR" i="1" dirty="0"/>
              <a:t> </a:t>
            </a:r>
            <a:r>
              <a:rPr lang="fr-FR" dirty="0"/>
              <a:t>(Tétanos), </a:t>
            </a:r>
            <a:r>
              <a:rPr lang="fr-FR" i="1" dirty="0" err="1"/>
              <a:t>Corynebacterium</a:t>
            </a:r>
            <a:r>
              <a:rPr lang="fr-FR" i="1" dirty="0"/>
              <a:t> </a:t>
            </a:r>
            <a:r>
              <a:rPr lang="fr-FR" i="1" dirty="0" err="1"/>
              <a:t>diphteriae</a:t>
            </a:r>
            <a:r>
              <a:rPr lang="fr-FR" i="1" dirty="0"/>
              <a:t> </a:t>
            </a:r>
            <a:r>
              <a:rPr lang="fr-FR" dirty="0"/>
              <a:t>(Diphtérie).</a:t>
            </a:r>
          </a:p>
        </p:txBody>
      </p:sp>
    </p:spTree>
    <p:extLst>
      <p:ext uri="{BB962C8B-B14F-4D97-AF65-F5344CB8AC3E}">
        <p14:creationId xmlns:p14="http://schemas.microsoft.com/office/powerpoint/2010/main" val="11687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MOYENS DE DEFENSE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Fréquence exposition bactérie virulente contraste avec rareté infections.</a:t>
            </a:r>
          </a:p>
          <a:p>
            <a:r>
              <a:rPr lang="fr-FR" dirty="0"/>
              <a:t>Plusieurs lignes de défense:</a:t>
            </a:r>
          </a:p>
          <a:p>
            <a:pPr lvl="1"/>
            <a:r>
              <a:rPr lang="fr-FR" dirty="0"/>
              <a:t>Barrières non spécifiques</a:t>
            </a:r>
          </a:p>
          <a:p>
            <a:pPr lvl="1"/>
            <a:r>
              <a:rPr lang="fr-FR" dirty="0"/>
              <a:t>Immunité innée (non spécifique) (</a:t>
            </a:r>
            <a:r>
              <a:rPr lang="fr-FR" dirty="0" err="1"/>
              <a:t>Cf</a:t>
            </a:r>
            <a:r>
              <a:rPr lang="fr-FR" dirty="0"/>
              <a:t> cours 2</a:t>
            </a:r>
            <a:r>
              <a:rPr lang="fr-FR" baseline="30000" dirty="0"/>
              <a:t>ème</a:t>
            </a:r>
            <a:r>
              <a:rPr lang="fr-FR" dirty="0"/>
              <a:t> année)</a:t>
            </a:r>
          </a:p>
          <a:p>
            <a:pPr lvl="1"/>
            <a:r>
              <a:rPr lang="fr-FR" dirty="0"/>
              <a:t>Immunité spécifique acquise (</a:t>
            </a:r>
            <a:r>
              <a:rPr lang="fr-FR" dirty="0" err="1"/>
              <a:t>Cf</a:t>
            </a:r>
            <a:r>
              <a:rPr lang="fr-FR" dirty="0"/>
              <a:t> cours 2</a:t>
            </a:r>
            <a:r>
              <a:rPr lang="fr-FR" baseline="30000" dirty="0"/>
              <a:t>ème</a:t>
            </a:r>
            <a:r>
              <a:rPr lang="fr-FR" dirty="0"/>
              <a:t> année)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607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DE DEFENSE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748680"/>
          </a:xfrm>
        </p:spPr>
        <p:txBody>
          <a:bodyPr>
            <a:normAutofit fontScale="92500"/>
          </a:bodyPr>
          <a:lstStyle/>
          <a:p>
            <a:r>
              <a:rPr lang="fr-FR" b="1" u="sng" dirty="0"/>
              <a:t>Barrière </a:t>
            </a:r>
            <a:r>
              <a:rPr lang="fr-FR" b="1" u="sng" dirty="0" err="1"/>
              <a:t>cutanéo</a:t>
            </a:r>
            <a:r>
              <a:rPr lang="fr-FR" b="1" u="sng" dirty="0"/>
              <a:t>-muqueuses: </a:t>
            </a:r>
            <a:r>
              <a:rPr lang="fr-FR" i="1" dirty="0">
                <a:solidFill>
                  <a:srgbClr val="FF0000"/>
                </a:solidFill>
              </a:rPr>
              <a:t>1</a:t>
            </a:r>
            <a:r>
              <a:rPr lang="fr-FR" i="1" baseline="30000" dirty="0">
                <a:solidFill>
                  <a:srgbClr val="FF0000"/>
                </a:solidFill>
              </a:rPr>
              <a:t>ère</a:t>
            </a:r>
            <a:r>
              <a:rPr lang="fr-FR" i="1" dirty="0">
                <a:solidFill>
                  <a:srgbClr val="FF0000"/>
                </a:solidFill>
              </a:rPr>
              <a:t> ligne défense.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4869160"/>
            <a:ext cx="581025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856" y="38610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s-IS" u="sng" dirty="0">
                <a:solidFill>
                  <a:srgbClr val="000000"/>
                </a:solidFill>
              </a:rPr>
              <a:t>Défense biologique</a:t>
            </a:r>
            <a:r>
              <a:rPr lang="is-IS" dirty="0">
                <a:solidFill>
                  <a:srgbClr val="000000"/>
                </a:solidFill>
              </a:rPr>
              <a:t>: flore commensale cutanée (</a:t>
            </a:r>
            <a:r>
              <a:rPr lang="is-IS" i="1" dirty="0">
                <a:solidFill>
                  <a:srgbClr val="000000"/>
                </a:solidFill>
              </a:rPr>
              <a:t>Staphylococcus epidermis, </a:t>
            </a:r>
            <a:r>
              <a:rPr lang="is-IS" dirty="0">
                <a:solidFill>
                  <a:srgbClr val="000000"/>
                </a:solidFill>
              </a:rPr>
              <a:t>corynébacteries, </a:t>
            </a:r>
            <a:r>
              <a:rPr lang="is-IS" i="1" dirty="0">
                <a:solidFill>
                  <a:srgbClr val="000000"/>
                </a:solidFill>
              </a:rPr>
              <a:t>Prionibactbactérium acnes</a:t>
            </a:r>
            <a:r>
              <a:rPr lang="is-IS" dirty="0">
                <a:solidFill>
                  <a:srgbClr val="000000"/>
                </a:solidFill>
              </a:rPr>
              <a:t>) et flore commensale des muqueuses (vaginale, intestinale, salivaire...)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552" y="17728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u="sng" dirty="0">
                <a:solidFill>
                  <a:srgbClr val="000000"/>
                </a:solidFill>
              </a:rPr>
              <a:t>Epithéliums</a:t>
            </a:r>
            <a:r>
              <a:rPr lang="fr-FR" dirty="0">
                <a:solidFill>
                  <a:srgbClr val="000000"/>
                </a:solidFill>
              </a:rPr>
              <a:t>: jonction serrées, cellules polarisées (cils, mucus..), muqueuse intestinale plus vulnérable</a:t>
            </a:r>
            <a:r>
              <a:rPr lang="is-I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18864" y="249289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s-IS" u="sng" dirty="0">
                <a:solidFill>
                  <a:srgbClr val="000000"/>
                </a:solidFill>
              </a:rPr>
              <a:t>Défense physique</a:t>
            </a:r>
            <a:r>
              <a:rPr lang="is-IS" dirty="0">
                <a:solidFill>
                  <a:srgbClr val="000000"/>
                </a:solidFill>
              </a:rPr>
              <a:t>: kératinisation, desquamation superficielle, rôle du mucus (muqueuses).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7544" y="321297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s-IS" u="sng" dirty="0">
                <a:solidFill>
                  <a:srgbClr val="000000"/>
                </a:solidFill>
              </a:rPr>
              <a:t>Défense chimique </a:t>
            </a:r>
            <a:r>
              <a:rPr lang="is-IS" dirty="0">
                <a:solidFill>
                  <a:srgbClr val="000000"/>
                </a:solidFill>
              </a:rPr>
              <a:t>: pH acide, sécheresse, T&lt; 37°, sécrétion lipides toxique, lyzozyme...</a:t>
            </a:r>
          </a:p>
        </p:txBody>
      </p:sp>
    </p:spTree>
    <p:extLst>
      <p:ext uri="{BB962C8B-B14F-4D97-AF65-F5344CB8AC3E}">
        <p14:creationId xmlns:p14="http://schemas.microsoft.com/office/powerpoint/2010/main" val="20135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u="sng" dirty="0">
                <a:solidFill>
                  <a:srgbClr val="000000"/>
                </a:solidFill>
              </a:rPr>
              <a:t>Rq</a:t>
            </a:r>
            <a:r>
              <a:rPr lang="is-IS" dirty="0">
                <a:solidFill>
                  <a:srgbClr val="000000"/>
                </a:solidFill>
              </a:rPr>
              <a:t>: Colonisation transitoire peau bactéries pathogènes: </a:t>
            </a:r>
            <a:r>
              <a:rPr lang="is-IS" i="1" dirty="0">
                <a:solidFill>
                  <a:srgbClr val="000000"/>
                </a:solidFill>
              </a:rPr>
              <a:t>Staphylococcus aureus, Enterococcus, </a:t>
            </a:r>
            <a:r>
              <a:rPr lang="is-IS" dirty="0">
                <a:solidFill>
                  <a:srgbClr val="000000"/>
                </a:solidFill>
              </a:rPr>
              <a:t>Entérobactéries, </a:t>
            </a:r>
            <a:r>
              <a:rPr lang="is-IS" i="1" dirty="0">
                <a:solidFill>
                  <a:srgbClr val="000000"/>
                </a:solidFill>
              </a:rPr>
              <a:t>Pseudomonas aeruginosa....</a:t>
            </a:r>
            <a:r>
              <a:rPr lang="is-IS" i="1" dirty="0">
                <a:solidFill>
                  <a:srgbClr val="FF0000"/>
                </a:solidFill>
              </a:rPr>
              <a:t>Importance lavage des mains.</a:t>
            </a:r>
          </a:p>
          <a:p>
            <a:endParaRPr lang="is-IS" i="1" dirty="0">
              <a:solidFill>
                <a:srgbClr val="FF0000"/>
              </a:solidFill>
            </a:endParaRPr>
          </a:p>
          <a:p>
            <a:endParaRPr lang="is-IS" i="1" dirty="0">
              <a:solidFill>
                <a:srgbClr val="FF0000"/>
              </a:solidFill>
            </a:endParaRPr>
          </a:p>
          <a:p>
            <a:endParaRPr lang="is-IS" i="1" dirty="0">
              <a:solidFill>
                <a:srgbClr val="FF0000"/>
              </a:solidFill>
            </a:endParaRPr>
          </a:p>
          <a:p>
            <a:endParaRPr lang="is-IS" i="1" dirty="0">
              <a:solidFill>
                <a:srgbClr val="FF0000"/>
              </a:solidFill>
            </a:endParaRPr>
          </a:p>
          <a:p>
            <a:r>
              <a:rPr lang="is-IS" u="sng" dirty="0"/>
              <a:t>Rq</a:t>
            </a:r>
            <a:r>
              <a:rPr lang="is-IS" dirty="0"/>
              <a:t>: Plupart infections spontanées =&gt; point de départ surface d’une muqueuse.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DE DEFENSE</a:t>
            </a: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1428759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4925" y="-387350"/>
            <a:ext cx="9075738" cy="15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 b="1">
                <a:solidFill>
                  <a:srgbClr val="775F55"/>
                </a:solidFill>
              </a:rPr>
              <a:t>Bactéries vues au microscope optique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350" y="73818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950" y="73818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E4ED3-2B0F-45BA-98CE-39524C2E187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/>
          <a:srcRect l="18597" t="13322" r="35809" b="21315"/>
          <a:stretch>
            <a:fillRect/>
          </a:stretch>
        </p:blipFill>
        <p:spPr bwMode="auto">
          <a:xfrm rot="-60000">
            <a:off x="731838" y="982663"/>
            <a:ext cx="715486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MOYENS DE DEFENSE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1543048"/>
          </a:xfrm>
        </p:spPr>
        <p:txBody>
          <a:bodyPr/>
          <a:lstStyle/>
          <a:p>
            <a:r>
              <a:rPr lang="fr-FR" b="1" u="sng" dirty="0"/>
              <a:t>Réaction inflammatoire:</a:t>
            </a:r>
            <a:r>
              <a:rPr lang="fr-FR" b="1" dirty="0"/>
              <a:t> 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i="1" baseline="30000" dirty="0">
                <a:solidFill>
                  <a:srgbClr val="FF0000"/>
                </a:solidFill>
              </a:rPr>
              <a:t>ème</a:t>
            </a:r>
            <a:r>
              <a:rPr lang="fr-FR" i="1" dirty="0">
                <a:solidFill>
                  <a:srgbClr val="FF0000"/>
                </a:solidFill>
              </a:rPr>
              <a:t> ligne défense.</a:t>
            </a:r>
            <a:endParaRPr lang="fr-FR" dirty="0"/>
          </a:p>
          <a:p>
            <a:pPr lvl="1"/>
            <a:r>
              <a:rPr lang="is-IS" u="sng" dirty="0"/>
              <a:t>But</a:t>
            </a:r>
            <a:r>
              <a:rPr lang="is-IS" dirty="0"/>
              <a:t>: élimination rapide agent pathogène présent dans tissu stérile.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786446" y="3357562"/>
            <a:ext cx="3357554" cy="17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Conséquence: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s-IS" sz="2400" dirty="0"/>
              <a:t>Hyperleucocytose (PNN), augmentation CRP.</a:t>
            </a:r>
            <a:endParaRPr kumimoji="0" lang="is-I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5"/>
            <a:ext cx="5429288" cy="383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3829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PROPHYLAXIE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185989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/>
              <a:t>VACCINATION:</a:t>
            </a:r>
          </a:p>
          <a:p>
            <a:pPr lvl="1"/>
            <a:r>
              <a:rPr lang="fr-FR" dirty="0"/>
              <a:t>La vaccination est un procédé consistant à introduire un </a:t>
            </a:r>
            <a:r>
              <a:rPr lang="fr-FR" dirty="0">
                <a:solidFill>
                  <a:srgbClr val="FF0000"/>
                </a:solidFill>
              </a:rPr>
              <a:t>agent extérieur </a:t>
            </a:r>
            <a:r>
              <a:rPr lang="fr-FR" dirty="0"/>
              <a:t>(le vaccin) dans un organisme vivant afin de créer une </a:t>
            </a:r>
            <a:r>
              <a:rPr lang="fr-FR" dirty="0">
                <a:solidFill>
                  <a:srgbClr val="FF0000"/>
                </a:solidFill>
              </a:rPr>
              <a:t>réaction immunitaire positive contre une maladie infectieuse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832630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PROPHYLAXIE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5186370" cy="4614881"/>
          </a:xfrm>
        </p:spPr>
        <p:txBody>
          <a:bodyPr>
            <a:normAutofit/>
          </a:bodyPr>
          <a:lstStyle/>
          <a:p>
            <a:r>
              <a:rPr lang="fr-FR" u="sng" dirty="0"/>
              <a:t>SEROTHERAPIE:</a:t>
            </a:r>
          </a:p>
          <a:p>
            <a:pPr lvl="1"/>
            <a:r>
              <a:rPr lang="fr-FR" dirty="0"/>
              <a:t>l'utilisation thérapeutique du sérum se caractérisant par </a:t>
            </a:r>
            <a:r>
              <a:rPr lang="fr-FR" dirty="0">
                <a:solidFill>
                  <a:srgbClr val="FF0000"/>
                </a:solidFill>
              </a:rPr>
              <a:t>l'administration d'un sérum immunisant</a:t>
            </a:r>
            <a:r>
              <a:rPr lang="fr-FR" dirty="0"/>
              <a:t>.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Origine animale</a:t>
            </a:r>
            <a:r>
              <a:rPr lang="fr-FR" dirty="0"/>
              <a:t>, provenant d'un animal qui a été vacciné contre une maladie infectieuse, ou d'</a:t>
            </a:r>
            <a:r>
              <a:rPr lang="fr-FR" dirty="0">
                <a:solidFill>
                  <a:srgbClr val="FF0000"/>
                </a:solidFill>
              </a:rPr>
              <a:t>origine humaine</a:t>
            </a:r>
            <a:r>
              <a:rPr lang="fr-FR" dirty="0"/>
              <a:t>.</a:t>
            </a:r>
          </a:p>
        </p:txBody>
      </p:sp>
      <p:pic>
        <p:nvPicPr>
          <p:cNvPr id="4198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268760"/>
            <a:ext cx="5724128" cy="498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PROPHYLAXIE</a:t>
            </a:r>
          </a:p>
        </p:txBody>
      </p:sp>
      <p:pic>
        <p:nvPicPr>
          <p:cNvPr id="40962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476875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PROPHYLAXIE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/>
          <a:lstStyle/>
          <a:p>
            <a:r>
              <a:rPr lang="fr-FR" u="sng" dirty="0" err="1"/>
              <a:t>Chimioprophylaxie</a:t>
            </a:r>
            <a:r>
              <a:rPr lang="fr-FR" u="sng" dirty="0"/>
              <a:t>:</a:t>
            </a:r>
          </a:p>
          <a:p>
            <a:pPr lvl="1"/>
            <a:r>
              <a:rPr lang="fr-FR" dirty="0"/>
              <a:t>Technique de prophylaxie consistant à administrer à une personne des médicaments, vitamines, minéraux ou autres produits pour diminuer son risque de développer une maladie donnée.</a:t>
            </a:r>
          </a:p>
        </p:txBody>
      </p:sp>
      <p:pic>
        <p:nvPicPr>
          <p:cNvPr id="4301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71942"/>
            <a:ext cx="4762500" cy="25336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357686" y="4643446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fr-FR" dirty="0"/>
              <a:t>ANTIBIOTIQUES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2060848"/>
            <a:ext cx="145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Penicilline</a:t>
            </a:r>
            <a:r>
              <a:rPr lang="fr-FR" dirty="0">
                <a:solidFill>
                  <a:srgbClr val="FF0000"/>
                </a:solidFill>
              </a:rPr>
              <a:t> 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9592" y="2348880"/>
            <a:ext cx="151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Penicilline</a:t>
            </a:r>
            <a:r>
              <a:rPr lang="fr-FR" dirty="0">
                <a:solidFill>
                  <a:srgbClr val="FF0000"/>
                </a:solidFill>
              </a:rPr>
              <a:t> 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9592" y="2636912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Penicilline</a:t>
            </a:r>
            <a:r>
              <a:rPr lang="fr-FR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29969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Penicilline</a:t>
            </a:r>
            <a:r>
              <a:rPr lang="fr-FR" dirty="0">
                <a:solidFill>
                  <a:srgbClr val="FF0000"/>
                </a:solidFill>
              </a:rPr>
              <a:t> U/V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9592" y="3284984"/>
            <a:ext cx="209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Cephalosporine</a:t>
            </a:r>
            <a:r>
              <a:rPr lang="fr-FR" dirty="0">
                <a:solidFill>
                  <a:srgbClr val="FF0000"/>
                </a:solidFill>
              </a:rPr>
              <a:t> 1G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12501" y="4221088"/>
            <a:ext cx="171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</a:t>
            </a:r>
            <a:r>
              <a:rPr lang="fr-FR" dirty="0" err="1">
                <a:solidFill>
                  <a:srgbClr val="FF0000"/>
                </a:solidFill>
              </a:rPr>
              <a:t>Carbapénèmes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6453" y="3645024"/>
            <a:ext cx="6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C2G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9592" y="3933056"/>
            <a:ext cx="156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C3G puis C4G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648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572140"/>
            <a:ext cx="3228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572140"/>
            <a:ext cx="3657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786058"/>
            <a:ext cx="5314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llipse 16"/>
          <p:cNvSpPr/>
          <p:nvPr/>
        </p:nvSpPr>
        <p:spPr>
          <a:xfrm>
            <a:off x="3786182" y="3571876"/>
            <a:ext cx="500066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571736" y="2357430"/>
            <a:ext cx="1285884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RESISTANCE AUX ANTIBIOIQUES</a:t>
            </a:r>
          </a:p>
        </p:txBody>
      </p:sp>
      <p:sp>
        <p:nvSpPr>
          <p:cNvPr id="4" name="Ellipse 3"/>
          <p:cNvSpPr/>
          <p:nvPr/>
        </p:nvSpPr>
        <p:spPr>
          <a:xfrm>
            <a:off x="428596" y="3714752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14282" y="4214818"/>
            <a:ext cx="1214446" cy="35719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28596" y="4714884"/>
            <a:ext cx="1214446" cy="35719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643042" y="4214818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000232" y="4786322"/>
            <a:ext cx="1214446" cy="35719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14612" y="3929066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14480" y="3500438"/>
            <a:ext cx="1214446" cy="35719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clair 10"/>
          <p:cNvSpPr/>
          <p:nvPr/>
        </p:nvSpPr>
        <p:spPr>
          <a:xfrm>
            <a:off x="1785918" y="2143116"/>
            <a:ext cx="914400" cy="914400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28860" y="214311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</a:t>
            </a:r>
          </a:p>
        </p:txBody>
      </p:sp>
      <p:sp>
        <p:nvSpPr>
          <p:cNvPr id="13" name="Ellipse 12"/>
          <p:cNvSpPr/>
          <p:nvPr/>
        </p:nvSpPr>
        <p:spPr>
          <a:xfrm>
            <a:off x="3214678" y="4429132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4286248" y="3929066"/>
            <a:ext cx="107157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500694" y="3929066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Flèche droite 15"/>
          <p:cNvSpPr/>
          <p:nvPr/>
        </p:nvSpPr>
        <p:spPr>
          <a:xfrm rot="3273745">
            <a:off x="6356642" y="4609027"/>
            <a:ext cx="107157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286512" y="5286388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8" name="Ellipse 17"/>
          <p:cNvSpPr/>
          <p:nvPr/>
        </p:nvSpPr>
        <p:spPr>
          <a:xfrm>
            <a:off x="6143636" y="5857892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Ellipse 18"/>
          <p:cNvSpPr/>
          <p:nvPr/>
        </p:nvSpPr>
        <p:spPr>
          <a:xfrm>
            <a:off x="7643834" y="5786454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0" name="Ellipse 19"/>
          <p:cNvSpPr/>
          <p:nvPr/>
        </p:nvSpPr>
        <p:spPr>
          <a:xfrm>
            <a:off x="7929554" y="5214950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1" name="Ellipse 20"/>
          <p:cNvSpPr/>
          <p:nvPr/>
        </p:nvSpPr>
        <p:spPr>
          <a:xfrm>
            <a:off x="7500958" y="4714884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4" name="Multiplier 23"/>
          <p:cNvSpPr/>
          <p:nvPr/>
        </p:nvSpPr>
        <p:spPr>
          <a:xfrm>
            <a:off x="1785918" y="3929066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Multiplier 24"/>
          <p:cNvSpPr/>
          <p:nvPr/>
        </p:nvSpPr>
        <p:spPr>
          <a:xfrm>
            <a:off x="1857356" y="3214686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Multiplier 25"/>
          <p:cNvSpPr/>
          <p:nvPr/>
        </p:nvSpPr>
        <p:spPr>
          <a:xfrm>
            <a:off x="2857488" y="3643314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Multiplier 26"/>
          <p:cNvSpPr/>
          <p:nvPr/>
        </p:nvSpPr>
        <p:spPr>
          <a:xfrm>
            <a:off x="2143108" y="4500570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Multiplier 27"/>
          <p:cNvSpPr/>
          <p:nvPr/>
        </p:nvSpPr>
        <p:spPr>
          <a:xfrm>
            <a:off x="571472" y="3429000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Multiplier 28"/>
          <p:cNvSpPr/>
          <p:nvPr/>
        </p:nvSpPr>
        <p:spPr>
          <a:xfrm>
            <a:off x="357158" y="3929066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Multiplier 29"/>
          <p:cNvSpPr/>
          <p:nvPr/>
        </p:nvSpPr>
        <p:spPr>
          <a:xfrm>
            <a:off x="571472" y="4429132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275856" y="1340768"/>
            <a:ext cx="5703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u="sng" dirty="0">
                <a:solidFill>
                  <a:srgbClr val="0000FF"/>
                </a:solidFill>
              </a:rPr>
              <a:t>Résistance chromosomique</a:t>
            </a:r>
            <a:r>
              <a:rPr lang="fr-FR" sz="2400" dirty="0"/>
              <a:t>:</a:t>
            </a:r>
          </a:p>
          <a:p>
            <a:r>
              <a:rPr lang="fr-FR" sz="2400" dirty="0"/>
              <a:t>	- Transmission verticale</a:t>
            </a:r>
          </a:p>
          <a:p>
            <a:r>
              <a:rPr lang="fr-FR" sz="2400" dirty="0"/>
              <a:t>	- propagation lente</a:t>
            </a:r>
          </a:p>
          <a:p>
            <a:r>
              <a:rPr lang="fr-FR" sz="2400" dirty="0"/>
              <a:t>	- bactérie fragilisé par mutation</a:t>
            </a:r>
          </a:p>
          <a:p>
            <a:r>
              <a:rPr lang="fr-FR" sz="2400" dirty="0"/>
              <a:t>	- non transmissible entre les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BMR: Bactérie Multi-Résistante</a:t>
            </a:r>
          </a:p>
        </p:txBody>
      </p:sp>
      <p:sp>
        <p:nvSpPr>
          <p:cNvPr id="4" name="Ellipse 3"/>
          <p:cNvSpPr/>
          <p:nvPr/>
        </p:nvSpPr>
        <p:spPr>
          <a:xfrm>
            <a:off x="428596" y="3714752"/>
            <a:ext cx="1214446" cy="35719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14282" y="4214818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28596" y="4714884"/>
            <a:ext cx="1214446" cy="35719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643042" y="4214818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000232" y="4786322"/>
            <a:ext cx="1214446" cy="35719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14612" y="3929066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14480" y="3500438"/>
            <a:ext cx="1214446" cy="35719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clair 10"/>
          <p:cNvSpPr/>
          <p:nvPr/>
        </p:nvSpPr>
        <p:spPr>
          <a:xfrm>
            <a:off x="1115616" y="2204864"/>
            <a:ext cx="914400" cy="914400"/>
          </a:xfrm>
          <a:prstGeom prst="lightningBol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35696" y="227687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</a:t>
            </a:r>
          </a:p>
        </p:txBody>
      </p:sp>
      <p:sp>
        <p:nvSpPr>
          <p:cNvPr id="13" name="Ellipse 12"/>
          <p:cNvSpPr/>
          <p:nvPr/>
        </p:nvSpPr>
        <p:spPr>
          <a:xfrm>
            <a:off x="5429256" y="4143380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286248" y="3929066"/>
            <a:ext cx="107157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143240" y="1500174"/>
            <a:ext cx="5345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Résistance </a:t>
            </a:r>
            <a:r>
              <a:rPr lang="fr-FR" sz="2400" i="1" dirty="0" err="1">
                <a:solidFill>
                  <a:srgbClr val="FF0000"/>
                </a:solidFill>
              </a:rPr>
              <a:t>plasmidique</a:t>
            </a:r>
            <a:r>
              <a:rPr lang="fr-FR" sz="2400" i="1" dirty="0">
                <a:solidFill>
                  <a:srgbClr val="FF0000"/>
                </a:solidFill>
              </a:rPr>
              <a:t>:</a:t>
            </a:r>
          </a:p>
          <a:p>
            <a:r>
              <a:rPr lang="fr-FR" sz="2400" dirty="0"/>
              <a:t>	- Transmission horizontale</a:t>
            </a:r>
          </a:p>
          <a:p>
            <a:r>
              <a:rPr lang="fr-FR" sz="2400" dirty="0"/>
              <a:t>	- propagation plus rapide</a:t>
            </a:r>
          </a:p>
          <a:p>
            <a:r>
              <a:rPr lang="fr-FR" sz="2400" dirty="0"/>
              <a:t>	- bactérie non altéré par plasmide</a:t>
            </a:r>
          </a:p>
          <a:p>
            <a:r>
              <a:rPr lang="fr-FR" sz="2400" dirty="0"/>
              <a:t>	- Transmission inter- espèces</a:t>
            </a:r>
          </a:p>
        </p:txBody>
      </p:sp>
      <p:sp>
        <p:nvSpPr>
          <p:cNvPr id="34" name="Ellipse 33"/>
          <p:cNvSpPr/>
          <p:nvPr/>
        </p:nvSpPr>
        <p:spPr>
          <a:xfrm>
            <a:off x="1928794" y="4286256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000364" y="4071942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071670" y="3571876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214546" y="485776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 flipH="1">
            <a:off x="571472" y="4357694"/>
            <a:ext cx="152400" cy="80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857224" y="378619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857224" y="5214950"/>
            <a:ext cx="121444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14348" y="485776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715008" y="4286256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5786446" y="3571876"/>
            <a:ext cx="1214446" cy="357190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7572396" y="4071942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7286644" y="3571876"/>
            <a:ext cx="1214446" cy="35719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500694" y="4714884"/>
            <a:ext cx="1214446" cy="35719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6286512" y="5143512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142976" y="5357826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6500826" y="4429132"/>
            <a:ext cx="1214446" cy="35719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7500958" y="4786322"/>
            <a:ext cx="1214446" cy="357190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     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5867408" y="485776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6000760" y="3714752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6858016" y="457200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7929586" y="421481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7858148" y="492919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6572264" y="528638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715272" y="3714752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714348" y="6000768"/>
            <a:ext cx="8259943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BMR = RISQUE DE RESISTANCE SUR TOUS LES ANTIBIO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fr-FR" dirty="0"/>
              <a:t>ANTIBIOTIQUES</a:t>
            </a:r>
          </a:p>
        </p:txBody>
      </p:sp>
      <p:pic>
        <p:nvPicPr>
          <p:cNvPr id="45058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29618" cy="5354734"/>
          </a:xfrm>
          <a:prstGeom prst="rect">
            <a:avLst/>
          </a:prstGeom>
          <a:noFill/>
        </p:spPr>
      </p:pic>
      <p:sp>
        <p:nvSpPr>
          <p:cNvPr id="4" name="Multiplier 3"/>
          <p:cNvSpPr/>
          <p:nvPr/>
        </p:nvSpPr>
        <p:spPr>
          <a:xfrm>
            <a:off x="928662" y="1643050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Multiplier 4"/>
          <p:cNvSpPr/>
          <p:nvPr/>
        </p:nvSpPr>
        <p:spPr>
          <a:xfrm>
            <a:off x="2143108" y="1571612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Multiplier 6"/>
          <p:cNvSpPr/>
          <p:nvPr/>
        </p:nvSpPr>
        <p:spPr>
          <a:xfrm>
            <a:off x="2014526" y="5014930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642910" y="5357826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1928794" y="5429264"/>
            <a:ext cx="914400" cy="914400"/>
          </a:xfrm>
          <a:prstGeom prst="mathMultiply">
            <a:avLst>
              <a:gd name="adj1" fmla="val 443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2643174" y="5429264"/>
            <a:ext cx="914400" cy="914400"/>
          </a:xfrm>
          <a:prstGeom prst="mathMultiply">
            <a:avLst>
              <a:gd name="adj1" fmla="val 443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ultiplier 11"/>
          <p:cNvSpPr/>
          <p:nvPr/>
        </p:nvSpPr>
        <p:spPr>
          <a:xfrm>
            <a:off x="6948264" y="5589240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000496" y="2786058"/>
            <a:ext cx="3843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traitement</a:t>
            </a:r>
            <a:r>
              <a:rPr lang="fr-F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Ellipse 14"/>
          <p:cNvSpPr/>
          <p:nvPr/>
        </p:nvSpPr>
        <p:spPr>
          <a:xfrm>
            <a:off x="4067944" y="2780928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6846" y="2854107"/>
            <a:ext cx="357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BLSE=</a:t>
            </a:r>
            <a:r>
              <a:rPr lang="fr-FR" dirty="0" err="1">
                <a:solidFill>
                  <a:srgbClr val="FF0000"/>
                </a:solidFill>
              </a:rPr>
              <a:t>Betalactamase</a:t>
            </a:r>
            <a:r>
              <a:rPr lang="fr-FR" dirty="0">
                <a:solidFill>
                  <a:srgbClr val="FF0000"/>
                </a:solidFill>
              </a:rPr>
              <a:t> à spectre large CHN=</a:t>
            </a:r>
            <a:r>
              <a:rPr lang="fr-FR" dirty="0" err="1">
                <a:solidFill>
                  <a:srgbClr val="FF0000"/>
                </a:solidFill>
              </a:rPr>
              <a:t>Cephalosporinase</a:t>
            </a:r>
            <a:r>
              <a:rPr lang="fr-FR" dirty="0">
                <a:solidFill>
                  <a:srgbClr val="FF0000"/>
                </a:solidFill>
              </a:rPr>
              <a:t> Haut Niveau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2066" y="1285860"/>
            <a:ext cx="342902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er 18"/>
          <p:cNvSpPr/>
          <p:nvPr/>
        </p:nvSpPr>
        <p:spPr>
          <a:xfrm>
            <a:off x="5857884" y="5572140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Multiplier 19"/>
          <p:cNvSpPr/>
          <p:nvPr/>
        </p:nvSpPr>
        <p:spPr>
          <a:xfrm>
            <a:off x="3428992" y="1571612"/>
            <a:ext cx="914400" cy="914400"/>
          </a:xfrm>
          <a:prstGeom prst="mathMultiply">
            <a:avLst>
              <a:gd name="adj1" fmla="val 4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/>
      <p:bldP spid="15" grpId="0" animBg="1"/>
      <p:bldP spid="3" grpId="0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BMR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Intérêt de l’isolement du patient et du respect des règles d’hygiènes:</a:t>
            </a:r>
          </a:p>
          <a:p>
            <a:pPr lvl="1"/>
            <a:r>
              <a:rPr lang="fr-FR" dirty="0"/>
              <a:t>Limiter la propagation des mécanismes de résistance.</a:t>
            </a:r>
          </a:p>
          <a:p>
            <a:pPr lvl="1"/>
            <a:r>
              <a:rPr lang="fr-FR" dirty="0"/>
              <a:t>Préserver l’arsenal thérapeutique efficace</a:t>
            </a:r>
          </a:p>
          <a:p>
            <a:pPr lvl="1"/>
            <a:r>
              <a:rPr lang="fr-FR" dirty="0"/>
              <a:t>Eviter des infections à germes multi-résistant.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09600" y="0"/>
            <a:ext cx="8153400" cy="152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775F55"/>
                </a:solidFill>
              </a:rPr>
              <a:t>La paroi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79388" y="1557338"/>
            <a:ext cx="8459787" cy="443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92100" indent="-292100" algn="just">
              <a:lnSpc>
                <a:spcPct val="101000"/>
              </a:lnSpc>
              <a:spcBef>
                <a:spcPts val="1388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100" b="1" dirty="0">
                <a:solidFill>
                  <a:srgbClr val="000000"/>
                </a:solidFill>
                <a:latin typeface="Verdana" pitchFamily="34" charset="0"/>
              </a:rPr>
              <a:t>Différence de structure et de composition chimique entre les parois des bactéries à </a:t>
            </a:r>
            <a:r>
              <a:rPr lang="fr-FR" sz="2100" b="1" dirty="0">
                <a:solidFill>
                  <a:srgbClr val="7030A0"/>
                </a:solidFill>
                <a:latin typeface="Verdana" pitchFamily="34" charset="0"/>
              </a:rPr>
              <a:t>gram positif </a:t>
            </a:r>
            <a:r>
              <a:rPr lang="fr-FR" sz="2100" b="1" dirty="0">
                <a:solidFill>
                  <a:srgbClr val="000000"/>
                </a:solidFill>
                <a:latin typeface="Verdana" pitchFamily="34" charset="0"/>
              </a:rPr>
              <a:t>et à </a:t>
            </a:r>
            <a:r>
              <a:rPr lang="fr-FR" sz="21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gram négatif</a:t>
            </a:r>
          </a:p>
          <a:p>
            <a:pPr marL="292100" indent="-292100" algn="just">
              <a:lnSpc>
                <a:spcPct val="101000"/>
              </a:lnSpc>
              <a:spcBef>
                <a:spcPts val="1388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100" b="1" dirty="0">
                <a:solidFill>
                  <a:srgbClr val="000000"/>
                </a:solidFill>
                <a:latin typeface="Verdana" pitchFamily="34" charset="0"/>
              </a:rPr>
              <a:t>Toutes les parois bactériennes ont un constituant en commun: le </a:t>
            </a:r>
            <a:r>
              <a:rPr lang="fr-FR" sz="2100" b="1" dirty="0">
                <a:solidFill>
                  <a:srgbClr val="FF0000"/>
                </a:solidFill>
                <a:latin typeface="Verdana" pitchFamily="34" charset="0"/>
              </a:rPr>
              <a:t>peptidoglycane</a:t>
            </a:r>
          </a:p>
          <a:p>
            <a:pPr marL="612775" lvl="1" indent="-252413" algn="just">
              <a:lnSpc>
                <a:spcPct val="101000"/>
              </a:lnSpc>
              <a:spcBef>
                <a:spcPts val="1388"/>
              </a:spcBef>
              <a:buClr>
                <a:srgbClr val="94B6D2"/>
              </a:buClr>
              <a:buSzPct val="70000"/>
              <a:buFont typeface="Wingdings 2" pitchFamily="18" charset="2"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fr-FR" sz="21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786188"/>
            <a:ext cx="6453187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63D85-E32D-4C48-B428-FB1118087E3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79388" y="-100013"/>
            <a:ext cx="8129587" cy="141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solidFill>
                  <a:srgbClr val="775F55"/>
                </a:solidFill>
              </a:rPr>
              <a:t>Structure comparée de la paroi des bactéries à gram positif et à gram négatif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12775" y="1785938"/>
            <a:ext cx="3987800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786313" y="1785938"/>
            <a:ext cx="3989387" cy="431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/>
          <a:srcRect l="6757" t="5434" r="4512" b="6252"/>
          <a:stretch>
            <a:fillRect/>
          </a:stretch>
        </p:blipFill>
        <p:spPr bwMode="auto">
          <a:xfrm>
            <a:off x="357158" y="1500174"/>
            <a:ext cx="7677174" cy="50111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8572560" cy="5170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B7B5B-8DBB-4930-B6F0-4B670F56DC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5715008" y="2500306"/>
            <a:ext cx="128588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000892" y="4214818"/>
            <a:ext cx="128588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609600" y="6350"/>
            <a:ext cx="8129588" cy="141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775F55"/>
                </a:solidFill>
              </a:rPr>
              <a:t>Elément nucléaire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5602299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Le noyau bactérien est constitué d’un </a:t>
            </a:r>
            <a:r>
              <a:rPr lang="fr-FR" sz="2900" dirty="0">
                <a:solidFill>
                  <a:srgbClr val="FF0000"/>
                </a:solidFill>
              </a:rPr>
              <a:t>seul chromosome.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L’ADN bactérien est constitué de </a:t>
            </a:r>
            <a:r>
              <a:rPr lang="fr-FR" sz="2900" dirty="0">
                <a:solidFill>
                  <a:srgbClr val="FF0000"/>
                </a:solidFill>
              </a:rPr>
              <a:t>deux brins </a:t>
            </a:r>
            <a:r>
              <a:rPr lang="fr-FR" sz="2900" dirty="0">
                <a:solidFill>
                  <a:srgbClr val="000000"/>
                </a:solidFill>
              </a:rPr>
              <a:t>complémentaires.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900" dirty="0">
                <a:solidFill>
                  <a:srgbClr val="000000"/>
                </a:solidFill>
              </a:rPr>
              <a:t> ADN = </a:t>
            </a:r>
            <a:r>
              <a:rPr lang="fr-FR" sz="2900" dirty="0">
                <a:solidFill>
                  <a:srgbClr val="FF0000"/>
                </a:solidFill>
              </a:rPr>
              <a:t>support des gènes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900" dirty="0">
                <a:solidFill>
                  <a:srgbClr val="FF0000"/>
                </a:solidFill>
              </a:rPr>
              <a:t>Gène = programme de fabrication des protéines.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1" y="1643050"/>
            <a:ext cx="2286017" cy="5000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46279-EF4D-4678-95C9-A33090A596D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09600" y="6350"/>
            <a:ext cx="8129588" cy="141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775F55"/>
                </a:solidFill>
              </a:rPr>
              <a:t>Synthèse protéique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14546" y="1571612"/>
            <a:ext cx="5330825" cy="5053012"/>
            <a:chOff x="1592" y="1138"/>
            <a:chExt cx="2614" cy="2574"/>
          </a:xfrm>
        </p:grpSpPr>
        <p:pic>
          <p:nvPicPr>
            <p:cNvPr id="501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92" y="1138"/>
              <a:ext cx="2519" cy="2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184" name="Text Box 4"/>
            <p:cNvSpPr txBox="1">
              <a:spLocks noChangeArrowheads="1"/>
            </p:cNvSpPr>
            <p:nvPr/>
          </p:nvSpPr>
          <p:spPr bwMode="auto">
            <a:xfrm>
              <a:off x="1687" y="1139"/>
              <a:ext cx="2519" cy="25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9705B-6E12-4CC8-8E48-72C310BA475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4071934" y="2285992"/>
            <a:ext cx="91440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872178" y="4429132"/>
            <a:ext cx="91440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000496" y="3714752"/>
            <a:ext cx="91440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500562" y="4286256"/>
            <a:ext cx="42862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609600" y="6350"/>
            <a:ext cx="8129588" cy="141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775F55"/>
                </a:solidFill>
              </a:rPr>
              <a:t>Code génétique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1341438"/>
            <a:ext cx="5826125" cy="5257800"/>
            <a:chOff x="1433" y="1008"/>
            <a:chExt cx="3025" cy="2834"/>
          </a:xfrm>
        </p:grpSpPr>
        <p:pic>
          <p:nvPicPr>
            <p:cNvPr id="563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3" y="1008"/>
              <a:ext cx="3026" cy="28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6328" name="Text Box 4"/>
            <p:cNvSpPr txBox="1">
              <a:spLocks noChangeArrowheads="1"/>
            </p:cNvSpPr>
            <p:nvPr/>
          </p:nvSpPr>
          <p:spPr bwMode="auto">
            <a:xfrm>
              <a:off x="1433" y="1008"/>
              <a:ext cx="3026" cy="28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E1853-3E31-4CF1-9284-70ADC03BE82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609600" y="6350"/>
            <a:ext cx="8129588" cy="141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775F5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775F55"/>
                </a:solidFill>
              </a:rPr>
              <a:t>Elément nucléaire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95288" y="1600200"/>
            <a:ext cx="8129587" cy="478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A une séquence donnée de nucléotides sur l’ADN correspond une séquence d’acides aminés, soit un polypeptide soit une protéine.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800" dirty="0">
                <a:solidFill>
                  <a:srgbClr val="FF0000"/>
                </a:solidFill>
              </a:rPr>
              <a:t>ADN = support du programme de biosynthèse des protéines bactériennes</a:t>
            </a:r>
            <a:r>
              <a:rPr lang="fr-FR" sz="2800" dirty="0">
                <a:solidFill>
                  <a:srgbClr val="000000"/>
                </a:solidFill>
              </a:rPr>
              <a:t>.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Ces protéines ont un </a:t>
            </a:r>
            <a:r>
              <a:rPr lang="fr-FR" sz="2800" dirty="0">
                <a:solidFill>
                  <a:srgbClr val="FF0000"/>
                </a:solidFill>
              </a:rPr>
              <a:t>rôle structural </a:t>
            </a:r>
            <a:r>
              <a:rPr lang="fr-FR" sz="2800" dirty="0">
                <a:solidFill>
                  <a:srgbClr val="000000"/>
                </a:solidFill>
              </a:rPr>
              <a:t>ou une </a:t>
            </a:r>
            <a:r>
              <a:rPr lang="fr-FR" sz="2800" dirty="0">
                <a:solidFill>
                  <a:srgbClr val="FF0000"/>
                </a:solidFill>
              </a:rPr>
              <a:t>activité enzymatique.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fr-FR" sz="2800" dirty="0">
                <a:solidFill>
                  <a:srgbClr val="000000"/>
                </a:solidFill>
              </a:rPr>
              <a:t>Elles interviennent également en catalysant les réactions chimiques du métabolisme: synthèse des autres constituants, catabolismes…</a:t>
            </a: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fr-FR" sz="3200" dirty="0">
              <a:solidFill>
                <a:srgbClr val="000000"/>
              </a:solidFill>
            </a:endParaRP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fr-FR" sz="3200" dirty="0">
              <a:solidFill>
                <a:srgbClr val="000000"/>
              </a:solidFill>
            </a:endParaRPr>
          </a:p>
          <a:p>
            <a:pPr marL="292100" indent="-292100" algn="just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350" y="1125538"/>
            <a:ext cx="7740650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7950" y="1125538"/>
            <a:ext cx="1150938" cy="215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w Cen MT" charset="0"/>
              <a:buNone/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A7B3B-89C8-402D-B1BC-64483DD356B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1558</Words>
  <Application>Microsoft Office PowerPoint</Application>
  <PresentationFormat>Affichage à l'écran (4:3)</PresentationFormat>
  <Paragraphs>245</Paragraphs>
  <Slides>39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Corbel</vt:lpstr>
      <vt:lpstr>Times New Roman</vt:lpstr>
      <vt:lpstr>Tw Cen MT</vt:lpstr>
      <vt:lpstr>Verdana</vt:lpstr>
      <vt:lpstr>Wingdings</vt:lpstr>
      <vt:lpstr>Wingdings 2</vt:lpstr>
      <vt:lpstr>Thème Office</vt:lpstr>
      <vt:lpstr>UE 2.10 S1 INFECTIOLOGIE, HYGIENE: BACTERIOLOGIE Dr Mehalaine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DEFINITION</vt:lpstr>
      <vt:lpstr>FLORES SAPROPHYTES/COMMENSALES</vt:lpstr>
      <vt:lpstr>FLORES SAPROPHYTES/COMMENSALES</vt:lpstr>
      <vt:lpstr>FLORES SAPROPHYTES/COMMENSALES</vt:lpstr>
      <vt:lpstr>FLORES SAPROPHYTES/COMMENSALES</vt:lpstr>
      <vt:lpstr>FLORES SAPROPHYTES/COMMENSALES</vt:lpstr>
      <vt:lpstr>DEFINITION</vt:lpstr>
      <vt:lpstr>Pouvoir pathogène/Virulence</vt:lpstr>
      <vt:lpstr>Pouvoir pathogène/Virulence</vt:lpstr>
      <vt:lpstr>Interaction hôte-bactéries</vt:lpstr>
      <vt:lpstr>Mode de transmission</vt:lpstr>
      <vt:lpstr>VOIES CONTAMINATIONS</vt:lpstr>
      <vt:lpstr>Physiopathologie</vt:lpstr>
      <vt:lpstr>EXEMPLES PORTES ENTREE</vt:lpstr>
      <vt:lpstr>INFECTION SURFACE/PROFONDE</vt:lpstr>
      <vt:lpstr>MODE D’INFECTION</vt:lpstr>
      <vt:lpstr>MODE D’INFECTION</vt:lpstr>
      <vt:lpstr>MOYENS DE DEFENSE </vt:lpstr>
      <vt:lpstr>MOYENS DE DEFENSE</vt:lpstr>
      <vt:lpstr>MOYENS DE DEFENSE</vt:lpstr>
      <vt:lpstr>MOYENS DE DEFENSE</vt:lpstr>
      <vt:lpstr>PROPHYLAXIE</vt:lpstr>
      <vt:lpstr>PROPHYLAXIE</vt:lpstr>
      <vt:lpstr>PROPHYLAXIE</vt:lpstr>
      <vt:lpstr>PROPHYLAXIE</vt:lpstr>
      <vt:lpstr>ANTIBIOTIQUES</vt:lpstr>
      <vt:lpstr>RESISTANCE AUX ANTIBIOIQUES</vt:lpstr>
      <vt:lpstr>BMR: Bactérie Multi-Résistante</vt:lpstr>
      <vt:lpstr>ANTIBIOTIQUES</vt:lpstr>
      <vt:lpstr>BMR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INFECTIOLOGIE, HYGIENE: BACTERIOLOGIE</dc:title>
  <dc:creator>a.mehalaine</dc:creator>
  <cp:lastModifiedBy>SCHAEFFER Marie-Aurélie</cp:lastModifiedBy>
  <cp:revision>222</cp:revision>
  <dcterms:created xsi:type="dcterms:W3CDTF">2017-01-17T14:03:34Z</dcterms:created>
  <dcterms:modified xsi:type="dcterms:W3CDTF">2024-02-16T09:58:12Z</dcterms:modified>
</cp:coreProperties>
</file>