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71" r:id="rId3"/>
    <p:sldId id="270" r:id="rId4"/>
    <p:sldId id="272" r:id="rId5"/>
    <p:sldId id="258" r:id="rId6"/>
    <p:sldId id="259" r:id="rId7"/>
    <p:sldId id="260" r:id="rId8"/>
    <p:sldId id="261" r:id="rId9"/>
    <p:sldId id="262" r:id="rId10"/>
    <p:sldId id="263" r:id="rId11"/>
    <p:sldId id="264" r:id="rId12"/>
    <p:sldId id="268" r:id="rId13"/>
    <p:sldId id="269" r:id="rId14"/>
    <p:sldId id="265" r:id="rId15"/>
    <p:sldId id="266" r:id="rId16"/>
    <p:sldId id="267" r:id="rId1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5D1A2-FB30-4A6B-8E66-CD636A2C6994}" type="datetimeFigureOut">
              <a:rPr lang="fr-FR" smtClean="0"/>
              <a:t>16/02/2024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0F629F-68DC-4B97-8B94-B538F9C0BCC2}" type="slidenum">
              <a:rPr lang="fr-FR" smtClean="0"/>
              <a:t>‹N°›</a:t>
            </a:fld>
            <a:endParaRPr lang="fr-FR"/>
          </a:p>
        </p:txBody>
      </p:sp>
    </p:spTree>
    <p:extLst>
      <p:ext uri="{BB962C8B-B14F-4D97-AF65-F5344CB8AC3E}">
        <p14:creationId xmlns:p14="http://schemas.microsoft.com/office/powerpoint/2010/main" val="65751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r.wikipedia.org/wiki/Reproduction_(biologi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fr.wikipedia.org/wiki/Scissiparit%C3%A9"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fr.wikipedia.org/wiki/Lyse_(biologie)" TargetMode="External"/><Relationship Id="rId3" Type="http://schemas.openxmlformats.org/officeDocument/2006/relationships/hyperlink" Target="http://fr.wikipedia.org/wiki/Virus" TargetMode="External"/><Relationship Id="rId7" Type="http://schemas.openxmlformats.org/officeDocument/2006/relationships/hyperlink" Target="http://fr.wikipedia.org/wiki/Membrane_(biologi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fr.wikipedia.org/wiki/Acide_nucl%C3%A9ique" TargetMode="External"/><Relationship Id="rId5" Type="http://schemas.openxmlformats.org/officeDocument/2006/relationships/hyperlink" Target="http://fr.wikipedia.org/wiki/Capside" TargetMode="External"/><Relationship Id="rId4" Type="http://schemas.openxmlformats.org/officeDocument/2006/relationships/hyperlink" Target="http://fr.wikipedia.org/wiki/Prot%C3%A9ine" TargetMode="External"/><Relationship Id="rId9" Type="http://schemas.openxmlformats.org/officeDocument/2006/relationships/hyperlink" Target="http://fr.wikipedia.org/wiki/Cellule_(biologi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fr.wiktionary.org/wiki/contenu" TargetMode="External"/><Relationship Id="rId7" Type="http://schemas.openxmlformats.org/officeDocument/2006/relationships/hyperlink" Target="http://fr.wiktionary.org/wiki/noyau"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fr.wiktionary.org/wiki/cytoplasme" TargetMode="External"/><Relationship Id="rId5" Type="http://schemas.openxmlformats.org/officeDocument/2006/relationships/hyperlink" Target="http://fr.wiktionary.org/wiki/vivant" TargetMode="External"/><Relationship Id="rId4" Type="http://schemas.openxmlformats.org/officeDocument/2006/relationships/hyperlink" Target="http://fr.wiktionary.org/wiki/cellul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fr.wikipedia.org/wiki/Lichen" TargetMode="External"/><Relationship Id="rId3" Type="http://schemas.openxmlformats.org/officeDocument/2006/relationships/hyperlink" Target="http://fr.wikipedia.org/wiki/Feuille" TargetMode="External"/><Relationship Id="rId7" Type="http://schemas.openxmlformats.org/officeDocument/2006/relationships/hyperlink" Target="http://fr.wikipedia.org/wiki/Champignon" TargetMode="External"/><Relationship Id="rId12" Type="http://schemas.openxmlformats.org/officeDocument/2006/relationships/hyperlink" Target="http://www.futura-sciences.com/magazines/nature/infos/dico/d/botanique-photosynthese-227/"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fr.wikipedia.org/wiki/V%C3%A9g%C3%A9taux" TargetMode="External"/><Relationship Id="rId11" Type="http://schemas.openxmlformats.org/officeDocument/2006/relationships/hyperlink" Target="http://fr.wikipedia.org/wiki/Gam%C3%A8te" TargetMode="External"/><Relationship Id="rId5" Type="http://schemas.openxmlformats.org/officeDocument/2006/relationships/hyperlink" Target="http://fr.wikipedia.org/wiki/Racine_(botanique)" TargetMode="External"/><Relationship Id="rId10" Type="http://schemas.openxmlformats.org/officeDocument/2006/relationships/hyperlink" Target="http://fr.wikipedia.org/wiki/Reproduction_(biologie)" TargetMode="External"/><Relationship Id="rId4" Type="http://schemas.openxmlformats.org/officeDocument/2006/relationships/hyperlink" Target="http://fr.wikipedia.org/wiki/Tige" TargetMode="External"/><Relationship Id="rId9" Type="http://schemas.openxmlformats.org/officeDocument/2006/relationships/hyperlink" Target="http://fr.wikipedia.org/wiki/Algu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93187" name="Rectangle 2"/>
          <p:cNvSpPr>
            <a:spLocks noGrp="1" noChangeArrowheads="1"/>
          </p:cNvSpPr>
          <p:nvPr>
            <p:ph type="body"/>
          </p:nvPr>
        </p:nvSpPr>
        <p:spPr>
          <a:xfrm>
            <a:off x="685637" y="4343913"/>
            <a:ext cx="5460607" cy="4089505"/>
          </a:xfrm>
          <a:noFill/>
          <a:ln/>
        </p:spPr>
        <p:txBody>
          <a:bodyPr wrap="none" anchor="ctr"/>
          <a:lstStyle/>
          <a:p>
            <a:endParaRPr lang="fr-FR">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10595" name="Rectangle 2"/>
          <p:cNvSpPr>
            <a:spLocks noGrp="1" noChangeArrowheads="1"/>
          </p:cNvSpPr>
          <p:nvPr>
            <p:ph type="body"/>
          </p:nvPr>
        </p:nvSpPr>
        <p:spPr>
          <a:xfrm>
            <a:off x="685637" y="4343913"/>
            <a:ext cx="5460607" cy="4089505"/>
          </a:xfrm>
          <a:noFill/>
          <a:ln/>
        </p:spPr>
        <p:txBody>
          <a:bodyPr wrap="none" anchor="ctr"/>
          <a:lstStyle/>
          <a:p>
            <a:r>
              <a:rPr lang="fr-FR">
                <a:latin typeface="Times New Roman" pitchFamily="18" charset="0"/>
              </a:rPr>
              <a:t>La </a:t>
            </a:r>
            <a:r>
              <a:rPr lang="fr-FR">
                <a:latin typeface="Times New Roman" pitchFamily="18" charset="0"/>
                <a:hlinkClick r:id="rId3" tooltip="Reproduction (biologie)"/>
              </a:rPr>
              <a:t>reproduction</a:t>
            </a:r>
            <a:r>
              <a:rPr lang="fr-FR">
                <a:latin typeface="Times New Roman" pitchFamily="18" charset="0"/>
              </a:rPr>
              <a:t> par </a:t>
            </a:r>
            <a:r>
              <a:rPr lang="fr-FR" b="1">
                <a:latin typeface="Times New Roman" pitchFamily="18" charset="0"/>
              </a:rPr>
              <a:t>scissiparité</a:t>
            </a:r>
            <a:r>
              <a:rPr lang="fr-FR">
                <a:latin typeface="Times New Roman" pitchFamily="18" charset="0"/>
              </a:rPr>
              <a:t> ou </a:t>
            </a:r>
            <a:r>
              <a:rPr lang="fr-FR" b="1">
                <a:latin typeface="Times New Roman" pitchFamily="18" charset="0"/>
              </a:rPr>
              <a:t>division binaire</a:t>
            </a:r>
            <a:r>
              <a:rPr lang="fr-FR">
                <a:latin typeface="Times New Roman" pitchFamily="18" charset="0"/>
              </a:rPr>
              <a:t> est un mode de multiplication asexué qui se réalise simplement par division de l'organisme.</a:t>
            </a:r>
          </a:p>
          <a:p>
            <a:endParaRPr lang="fr-FR">
              <a:latin typeface="Times New Roman" pitchFamily="18" charset="0"/>
            </a:endParaRPr>
          </a:p>
          <a:p>
            <a:r>
              <a:rPr lang="fr-FR">
                <a:latin typeface="Times New Roman" pitchFamily="18" charset="0"/>
              </a:rPr>
              <a:t>Division d’une bactérie: scissiparité; croissance d’une population bactérienne: exponentielle (différent des virus)</a:t>
            </a:r>
          </a:p>
          <a:p>
            <a:endParaRPr lang="fr-FR">
              <a:latin typeface="Times New Roman" pitchFamily="18" charset="0"/>
            </a:endParaRPr>
          </a:p>
          <a:p>
            <a:r>
              <a:rPr lang="fr-FR">
                <a:latin typeface="Times New Roman" pitchFamily="18" charset="0"/>
              </a:rPr>
              <a:t>La </a:t>
            </a:r>
            <a:r>
              <a:rPr lang="fr-FR">
                <a:latin typeface="Times New Roman" pitchFamily="18" charset="0"/>
                <a:hlinkClick r:id="rId4" tooltip="Scissiparité"/>
              </a:rPr>
              <a:t>scissiparité</a:t>
            </a:r>
            <a:r>
              <a:rPr lang="fr-FR">
                <a:latin typeface="Times New Roman" pitchFamily="18" charset="0"/>
              </a:rPr>
              <a:t> est la division d'un individu simple en deux individus strictement identiques, complets et stables.</a:t>
            </a:r>
          </a:p>
          <a:p>
            <a:endParaRPr lang="fr-FR">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11619" name="Rectangle 2"/>
          <p:cNvSpPr>
            <a:spLocks noGrp="1" noChangeArrowheads="1"/>
          </p:cNvSpPr>
          <p:nvPr>
            <p:ph type="body"/>
          </p:nvPr>
        </p:nvSpPr>
        <p:spPr>
          <a:xfrm>
            <a:off x="685637" y="4343913"/>
            <a:ext cx="5460607" cy="4089505"/>
          </a:xfrm>
          <a:noFill/>
          <a:ln/>
        </p:spPr>
        <p:txBody>
          <a:bodyPr wrap="none" anchor="ctr"/>
          <a:lstStyle/>
          <a:p>
            <a:r>
              <a:rPr lang="fr-FR" b="1">
                <a:latin typeface="Times New Roman" pitchFamily="18" charset="0"/>
              </a:rPr>
              <a:t>Un virion</a:t>
            </a:r>
            <a:r>
              <a:rPr lang="fr-FR">
                <a:latin typeface="Times New Roman" pitchFamily="18" charset="0"/>
              </a:rPr>
              <a:t> désigne une </a:t>
            </a:r>
            <a:r>
              <a:rPr lang="fr-FR">
                <a:latin typeface="Times New Roman" pitchFamily="18" charset="0"/>
                <a:hlinkClick r:id="rId3" tooltip="Virus"/>
              </a:rPr>
              <a:t>particule virale</a:t>
            </a:r>
            <a:r>
              <a:rPr lang="fr-FR">
                <a:latin typeface="Times New Roman" pitchFamily="18" charset="0"/>
              </a:rPr>
              <a:t> complète avec son enveloppe </a:t>
            </a:r>
            <a:r>
              <a:rPr lang="fr-FR">
                <a:latin typeface="Times New Roman" pitchFamily="18" charset="0"/>
                <a:hlinkClick r:id="rId4" tooltip="Protéine"/>
              </a:rPr>
              <a:t>protéinique</a:t>
            </a:r>
            <a:r>
              <a:rPr lang="fr-FR">
                <a:latin typeface="Times New Roman" pitchFamily="18" charset="0"/>
              </a:rPr>
              <a:t> externe ou </a:t>
            </a:r>
            <a:r>
              <a:rPr lang="fr-FR">
                <a:latin typeface="Times New Roman" pitchFamily="18" charset="0"/>
                <a:hlinkClick r:id="rId5" tooltip="Capside"/>
              </a:rPr>
              <a:t>capside</a:t>
            </a:r>
            <a:r>
              <a:rPr lang="fr-FR">
                <a:latin typeface="Times New Roman" pitchFamily="18" charset="0"/>
              </a:rPr>
              <a:t> et sa molécule d'</a:t>
            </a:r>
            <a:r>
              <a:rPr lang="fr-FR">
                <a:latin typeface="Times New Roman" pitchFamily="18" charset="0"/>
                <a:hlinkClick r:id="rId6" tooltip="Acide nucléique"/>
              </a:rPr>
              <a:t>acide nucléique</a:t>
            </a:r>
            <a:r>
              <a:rPr lang="fr-FR">
                <a:latin typeface="Times New Roman" pitchFamily="18" charset="0"/>
              </a:rPr>
              <a:t> (de type ADN ou ARN) à l'intérieur.</a:t>
            </a:r>
          </a:p>
          <a:p>
            <a:r>
              <a:rPr lang="fr-FR">
                <a:latin typeface="Times New Roman" pitchFamily="18" charset="0"/>
              </a:rPr>
              <a:t>La molécule d'</a:t>
            </a:r>
            <a:r>
              <a:rPr lang="fr-FR">
                <a:latin typeface="Times New Roman" pitchFamily="18" charset="0"/>
                <a:hlinkClick r:id="rId6" tooltip="Acide nucléique"/>
              </a:rPr>
              <a:t>acide nucléique</a:t>
            </a:r>
            <a:r>
              <a:rPr lang="fr-FR">
                <a:latin typeface="Times New Roman" pitchFamily="18" charset="0"/>
              </a:rPr>
              <a:t> est porteuse des caractéristiques pathogènes du virion. Chez certains virions, la capside peut être enveloppée d'une </a:t>
            </a:r>
            <a:r>
              <a:rPr lang="fr-FR">
                <a:latin typeface="Times New Roman" pitchFamily="18" charset="0"/>
                <a:hlinkClick r:id="rId7" tooltip="Membrane (biologie)"/>
              </a:rPr>
              <a:t>membrane</a:t>
            </a:r>
            <a:r>
              <a:rPr lang="fr-FR">
                <a:latin typeface="Times New Roman" pitchFamily="18" charset="0"/>
              </a:rPr>
              <a:t>.</a:t>
            </a:r>
          </a:p>
          <a:p>
            <a:r>
              <a:rPr lang="fr-FR">
                <a:latin typeface="Times New Roman" pitchFamily="18" charset="0"/>
              </a:rPr>
              <a:t>Un virion est issu de la </a:t>
            </a:r>
            <a:r>
              <a:rPr lang="fr-FR">
                <a:latin typeface="Times New Roman" pitchFamily="18" charset="0"/>
                <a:hlinkClick r:id="rId8" tooltip="Lyse (biologie)"/>
              </a:rPr>
              <a:t>lyse</a:t>
            </a:r>
            <a:r>
              <a:rPr lang="fr-FR">
                <a:latin typeface="Times New Roman" pitchFamily="18" charset="0"/>
              </a:rPr>
              <a:t> d'une </a:t>
            </a:r>
            <a:r>
              <a:rPr lang="fr-FR">
                <a:latin typeface="Times New Roman" pitchFamily="18" charset="0"/>
                <a:hlinkClick r:id="rId9" tooltip="Cellule (biologie)"/>
              </a:rPr>
              <a:t>cellule</a:t>
            </a:r>
            <a:r>
              <a:rPr lang="fr-FR">
                <a:latin typeface="Times New Roman" pitchFamily="18" charset="0"/>
              </a:rPr>
              <a:t>, ou par bourgeonnement sans entraîner sa lyse. Il correspond aux éléments expulsés de la cellule lors de son implosion suite à son infection par le virus. Ces virions peuvent à leur tour aller infecter de nouvelles cellules.</a:t>
            </a:r>
          </a:p>
          <a:p>
            <a:endParaRPr lang="fr-FR">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2403" name="Rectangle 2"/>
          <p:cNvSpPr>
            <a:spLocks noGrp="1" noChangeArrowheads="1"/>
          </p:cNvSpPr>
          <p:nvPr>
            <p:ph type="body"/>
          </p:nvPr>
        </p:nvSpPr>
        <p:spPr>
          <a:xfrm>
            <a:off x="685637" y="4343913"/>
            <a:ext cx="5460607" cy="4089505"/>
          </a:xfrm>
          <a:noFill/>
          <a:ln/>
        </p:spPr>
        <p:txBody>
          <a:bodyPr wrap="none" anchor="ctr"/>
          <a:lstStyle/>
          <a:p>
            <a:r>
              <a:rPr lang="fr-FR">
                <a:latin typeface="Times New Roman" pitchFamily="18" charset="0"/>
              </a:rPr>
              <a:t>L’invention d’outils grossissants comme le microscope a permis de découvrir l’existence de nombreux microorganismes et des cellules des macroorganismes</a:t>
            </a:r>
          </a:p>
          <a:p>
            <a:endParaRPr lang="fr-FR">
              <a:latin typeface="Times New Roman" pitchFamily="18" charset="0"/>
            </a:endParaRPr>
          </a:p>
          <a:p>
            <a:r>
              <a:rPr lang="fr-FR">
                <a:latin typeface="Times New Roman" pitchFamily="18" charset="0"/>
              </a:rPr>
              <a:t>C’est l’invention du microscope qui a permis la découverte des MO invisibles auparavant et celle des cellules des macroorganismes.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3427" name="Rectangle 2"/>
          <p:cNvSpPr>
            <a:spLocks noGrp="1" noChangeArrowheads="1"/>
          </p:cNvSpPr>
          <p:nvPr>
            <p:ph type="body"/>
          </p:nvPr>
        </p:nvSpPr>
        <p:spPr>
          <a:xfrm>
            <a:off x="685637" y="4343913"/>
            <a:ext cx="5460607" cy="4089505"/>
          </a:xfrm>
          <a:noFill/>
          <a:ln/>
        </p:spPr>
        <p:txBody>
          <a:bodyPr wrap="none" anchor="ctr"/>
          <a:lstStyle/>
          <a:p>
            <a:r>
              <a:rPr lang="fr-FR">
                <a:latin typeface="Times New Roman" pitchFamily="18" charset="0"/>
              </a:rPr>
              <a:t>L’invention d’outils grossissants comme le microscope a permis de découvrir l’existence de nombreux microorganismes et des cellules des macroorganismes</a:t>
            </a:r>
          </a:p>
          <a:p>
            <a:endParaRPr lang="fr-FR">
              <a:latin typeface="Times New Roman" pitchFamily="18" charset="0"/>
            </a:endParaRPr>
          </a:p>
          <a:p>
            <a:r>
              <a:rPr lang="fr-FR">
                <a:latin typeface="Times New Roman" pitchFamily="18" charset="0"/>
              </a:rPr>
              <a:t>C’est l’invention du microscope qui a permis la découverte des MO invisibles auparavant et celle des cellules des macroorganismes.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4451" name="Rectangle 2"/>
          <p:cNvSpPr>
            <a:spLocks noGrp="1" noChangeArrowheads="1"/>
          </p:cNvSpPr>
          <p:nvPr>
            <p:ph type="body"/>
          </p:nvPr>
        </p:nvSpPr>
        <p:spPr>
          <a:xfrm>
            <a:off x="685637" y="4343913"/>
            <a:ext cx="5460607" cy="4089505"/>
          </a:xfrm>
          <a:noFill/>
          <a:ln/>
        </p:spPr>
        <p:txBody>
          <a:bodyPr wrap="none" anchor="ctr"/>
          <a:lstStyle/>
          <a:p>
            <a:endParaRPr lang="fr-FR">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5475" name="Rectangle 2"/>
          <p:cNvSpPr>
            <a:spLocks noGrp="1" noChangeArrowheads="1"/>
          </p:cNvSpPr>
          <p:nvPr>
            <p:ph type="body"/>
          </p:nvPr>
        </p:nvSpPr>
        <p:spPr>
          <a:xfrm>
            <a:off x="685637" y="4343913"/>
            <a:ext cx="5460607" cy="4089505"/>
          </a:xfrm>
          <a:noFill/>
          <a:ln/>
        </p:spPr>
        <p:txBody>
          <a:bodyPr wrap="none" anchor="ctr"/>
          <a:lstStyle/>
          <a:p>
            <a:r>
              <a:rPr lang="fr-FR">
                <a:latin typeface="Times New Roman" pitchFamily="18" charset="0"/>
              </a:rPr>
              <a:t>MO: entité microbiologique, cellulaire ou non, capable de se reproduire ou de transférer du matériel génétique.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6499" name="Rectangle 2"/>
          <p:cNvSpPr>
            <a:spLocks noGrp="1" noChangeArrowheads="1"/>
          </p:cNvSpPr>
          <p:nvPr>
            <p:ph type="body"/>
          </p:nvPr>
        </p:nvSpPr>
        <p:spPr>
          <a:xfrm>
            <a:off x="685637" y="4343913"/>
            <a:ext cx="5460607" cy="4089505"/>
          </a:xfrm>
          <a:noFill/>
          <a:ln/>
        </p:spPr>
        <p:txBody>
          <a:bodyPr wrap="none" anchor="ctr"/>
          <a:lstStyle/>
          <a:p>
            <a:r>
              <a:rPr lang="fr-FR">
                <a:latin typeface="Times New Roman" pitchFamily="18" charset="0"/>
              </a:rPr>
              <a:t>Les cellules sans noyau: procaryotes</a:t>
            </a:r>
          </a:p>
          <a:p>
            <a:r>
              <a:rPr lang="fr-FR">
                <a:latin typeface="Times New Roman" pitchFamily="18" charset="0"/>
              </a:rPr>
              <a:t>Les cellules avec noyau: eucaryotes</a:t>
            </a:r>
          </a:p>
          <a:p>
            <a:endParaRPr lang="fr-FR">
              <a:latin typeface="Times New Roman" pitchFamily="18" charset="0"/>
            </a:endParaRPr>
          </a:p>
          <a:p>
            <a:r>
              <a:rPr lang="fr-FR">
                <a:latin typeface="Times New Roman" pitchFamily="18" charset="0"/>
              </a:rPr>
              <a:t>Protoplasme: </a:t>
            </a:r>
            <a:r>
              <a:rPr lang="fr-FR">
                <a:latin typeface="Times New Roman" pitchFamily="18" charset="0"/>
                <a:hlinkClick r:id="rId3" tooltip="contenu"/>
              </a:rPr>
              <a:t>Contenu</a:t>
            </a:r>
            <a:r>
              <a:rPr lang="fr-FR">
                <a:latin typeface="Times New Roman" pitchFamily="18" charset="0"/>
              </a:rPr>
              <a:t> d’une </a:t>
            </a:r>
            <a:r>
              <a:rPr lang="fr-FR">
                <a:latin typeface="Times New Roman" pitchFamily="18" charset="0"/>
                <a:hlinkClick r:id="rId4" tooltip="cellule"/>
              </a:rPr>
              <a:t>cellule</a:t>
            </a:r>
            <a:r>
              <a:rPr lang="fr-FR">
                <a:latin typeface="Times New Roman" pitchFamily="18" charset="0"/>
              </a:rPr>
              <a:t> </a:t>
            </a:r>
            <a:r>
              <a:rPr lang="fr-FR">
                <a:latin typeface="Times New Roman" pitchFamily="18" charset="0"/>
                <a:hlinkClick r:id="rId5" tooltip="vivant"/>
              </a:rPr>
              <a:t>vivante</a:t>
            </a:r>
            <a:r>
              <a:rPr lang="fr-FR">
                <a:latin typeface="Times New Roman" pitchFamily="18" charset="0"/>
              </a:rPr>
              <a:t> comprenant le </a:t>
            </a:r>
            <a:r>
              <a:rPr lang="fr-FR">
                <a:latin typeface="Times New Roman" pitchFamily="18" charset="0"/>
                <a:hlinkClick r:id="rId6" tooltip="cytoplasme"/>
              </a:rPr>
              <a:t>cytoplasme</a:t>
            </a:r>
            <a:r>
              <a:rPr lang="fr-FR">
                <a:latin typeface="Times New Roman" pitchFamily="18" charset="0"/>
              </a:rPr>
              <a:t> et le </a:t>
            </a:r>
            <a:r>
              <a:rPr lang="fr-FR">
                <a:latin typeface="Times New Roman" pitchFamily="18" charset="0"/>
                <a:hlinkClick r:id="rId7" tooltip="noyau"/>
              </a:rPr>
              <a:t>noyau</a:t>
            </a:r>
            <a:r>
              <a:rPr lang="fr-FR">
                <a:latin typeface="Times New Roman" pitchFamily="18"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7523" name="Rectangle 2"/>
          <p:cNvSpPr>
            <a:spLocks noGrp="1" noChangeArrowheads="1"/>
          </p:cNvSpPr>
          <p:nvPr>
            <p:ph type="body"/>
          </p:nvPr>
        </p:nvSpPr>
        <p:spPr>
          <a:xfrm>
            <a:off x="685637" y="4343913"/>
            <a:ext cx="5460607" cy="4089505"/>
          </a:xfrm>
          <a:noFill/>
          <a:ln/>
        </p:spPr>
        <p:txBody>
          <a:bodyPr wrap="none" anchor="ctr"/>
          <a:lstStyle/>
          <a:p>
            <a:endParaRPr lang="fr-FR">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8547" name="Rectangle 2"/>
          <p:cNvSpPr>
            <a:spLocks noGrp="1" noChangeArrowheads="1"/>
          </p:cNvSpPr>
          <p:nvPr>
            <p:ph type="body"/>
          </p:nvPr>
        </p:nvSpPr>
        <p:spPr>
          <a:xfrm>
            <a:off x="685637" y="4343913"/>
            <a:ext cx="5460607" cy="4089505"/>
          </a:xfrm>
          <a:noFill/>
          <a:ln/>
        </p:spPr>
        <p:txBody>
          <a:bodyPr wrap="none" anchor="ctr"/>
          <a:lstStyle/>
          <a:p>
            <a:endParaRPr lang="fr-FR">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2143432" y="695962"/>
            <a:ext cx="2571137" cy="3428635"/>
          </a:xfrm>
          <a:prstGeom prst="rect">
            <a:avLst/>
          </a:prstGeom>
          <a:solidFill>
            <a:srgbClr val="FFFFFF"/>
          </a:solidFill>
          <a:ln w="9360">
            <a:solidFill>
              <a:srgbClr val="000000"/>
            </a:solidFill>
            <a:miter lim="800000"/>
            <a:headEnd/>
            <a:tailEnd/>
          </a:ln>
        </p:spPr>
        <p:txBody>
          <a:bodyPr wrap="none" anchor="ctr"/>
          <a:lstStyle/>
          <a:p>
            <a:endParaRPr lang="fr-FR"/>
          </a:p>
        </p:txBody>
      </p:sp>
      <p:sp>
        <p:nvSpPr>
          <p:cNvPr id="109571" name="Rectangle 2"/>
          <p:cNvSpPr>
            <a:spLocks noGrp="1" noChangeArrowheads="1"/>
          </p:cNvSpPr>
          <p:nvPr>
            <p:ph type="body"/>
          </p:nvPr>
        </p:nvSpPr>
        <p:spPr>
          <a:xfrm>
            <a:off x="685637" y="4343913"/>
            <a:ext cx="5460607" cy="4089505"/>
          </a:xfrm>
          <a:noFill/>
          <a:ln/>
        </p:spPr>
        <p:txBody>
          <a:bodyPr wrap="none" anchor="ctr"/>
          <a:lstStyle/>
          <a:p>
            <a:r>
              <a:rPr lang="fr-FR">
                <a:latin typeface="Times New Roman" pitchFamily="18" charset="0"/>
              </a:rPr>
              <a:t>Un </a:t>
            </a:r>
            <a:r>
              <a:rPr lang="fr-FR" b="1">
                <a:latin typeface="Times New Roman" pitchFamily="18" charset="0"/>
              </a:rPr>
              <a:t>thalle</a:t>
            </a:r>
            <a:r>
              <a:rPr lang="fr-FR">
                <a:latin typeface="Times New Roman" pitchFamily="18" charset="0"/>
              </a:rPr>
              <a:t> est un appareil végétatif ne possédant ni </a:t>
            </a:r>
            <a:r>
              <a:rPr lang="fr-FR">
                <a:latin typeface="Times New Roman" pitchFamily="18" charset="0"/>
                <a:hlinkClick r:id="rId3" tooltip="Feuille"/>
              </a:rPr>
              <a:t>feuilles</a:t>
            </a:r>
            <a:r>
              <a:rPr lang="fr-FR">
                <a:latin typeface="Times New Roman" pitchFamily="18" charset="0"/>
              </a:rPr>
              <a:t>, ni </a:t>
            </a:r>
            <a:r>
              <a:rPr lang="fr-FR">
                <a:latin typeface="Times New Roman" pitchFamily="18" charset="0"/>
                <a:hlinkClick r:id="rId4" tooltip="Tige"/>
              </a:rPr>
              <a:t>tiges</a:t>
            </a:r>
            <a:r>
              <a:rPr lang="fr-FR">
                <a:latin typeface="Times New Roman" pitchFamily="18" charset="0"/>
              </a:rPr>
              <a:t>, ni </a:t>
            </a:r>
            <a:r>
              <a:rPr lang="fr-FR">
                <a:latin typeface="Times New Roman" pitchFamily="18" charset="0"/>
                <a:hlinkClick r:id="rId5" tooltip="Racine (botanique)"/>
              </a:rPr>
              <a:t>racines</a:t>
            </a:r>
            <a:r>
              <a:rPr lang="fr-FR">
                <a:latin typeface="Times New Roman" pitchFamily="18" charset="0"/>
              </a:rPr>
              <a:t>, produit par certains organismes non-mobiles (</a:t>
            </a:r>
            <a:r>
              <a:rPr lang="fr-FR">
                <a:latin typeface="Times New Roman" pitchFamily="18" charset="0"/>
                <a:hlinkClick r:id="rId6" tooltip="Végétaux"/>
              </a:rPr>
              <a:t>végétaux</a:t>
            </a:r>
            <a:r>
              <a:rPr lang="fr-FR">
                <a:latin typeface="Times New Roman" pitchFamily="18" charset="0"/>
              </a:rPr>
              <a:t>, </a:t>
            </a:r>
            <a:r>
              <a:rPr lang="fr-FR">
                <a:latin typeface="Times New Roman" pitchFamily="18" charset="0"/>
                <a:hlinkClick r:id="rId7" tooltip="Champignon"/>
              </a:rPr>
              <a:t>champignons</a:t>
            </a:r>
            <a:r>
              <a:rPr lang="fr-FR">
                <a:latin typeface="Times New Roman" pitchFamily="18" charset="0"/>
              </a:rPr>
              <a:t>, </a:t>
            </a:r>
            <a:r>
              <a:rPr lang="fr-FR">
                <a:latin typeface="Times New Roman" pitchFamily="18" charset="0"/>
                <a:hlinkClick r:id="rId8" tooltip="Lichen"/>
              </a:rPr>
              <a:t>lichens</a:t>
            </a:r>
            <a:r>
              <a:rPr lang="fr-FR">
                <a:latin typeface="Times New Roman" pitchFamily="18" charset="0"/>
              </a:rPr>
              <a:t>, </a:t>
            </a:r>
            <a:r>
              <a:rPr lang="fr-FR">
                <a:latin typeface="Times New Roman" pitchFamily="18" charset="0"/>
                <a:hlinkClick r:id="rId9" tooltip="Algue"/>
              </a:rPr>
              <a:t>algues</a:t>
            </a:r>
            <a:r>
              <a:rPr lang="fr-FR">
                <a:latin typeface="Times New Roman" pitchFamily="18" charset="0"/>
              </a:rPr>
              <a:t>).</a:t>
            </a:r>
          </a:p>
          <a:p>
            <a:endParaRPr lang="fr-FR">
              <a:latin typeface="Times New Roman" pitchFamily="18" charset="0"/>
            </a:endParaRPr>
          </a:p>
          <a:p>
            <a:r>
              <a:rPr lang="fr-FR">
                <a:latin typeface="Times New Roman" pitchFamily="18" charset="0"/>
              </a:rPr>
              <a:t>La </a:t>
            </a:r>
            <a:r>
              <a:rPr lang="fr-FR" b="1">
                <a:latin typeface="Times New Roman" pitchFamily="18" charset="0"/>
              </a:rPr>
              <a:t>multiplication asexuée</a:t>
            </a:r>
            <a:r>
              <a:rPr lang="fr-FR">
                <a:latin typeface="Times New Roman" pitchFamily="18" charset="0"/>
              </a:rPr>
              <a:t> est un mode de reproduction, qui — par opposition à la </a:t>
            </a:r>
            <a:r>
              <a:rPr lang="fr-FR">
                <a:latin typeface="Times New Roman" pitchFamily="18" charset="0"/>
                <a:hlinkClick r:id="rId10" tooltip="Reproduction (biologie)"/>
              </a:rPr>
              <a:t>reproduction</a:t>
            </a:r>
            <a:r>
              <a:rPr lang="fr-FR">
                <a:latin typeface="Times New Roman" pitchFamily="18" charset="0"/>
              </a:rPr>
              <a:t> — correspond à la capacité des organismes vivants de se multiplier seuls, sans partenaire, sans faire intervenir la fusion de deux </a:t>
            </a:r>
            <a:r>
              <a:rPr lang="fr-FR">
                <a:latin typeface="Times New Roman" pitchFamily="18" charset="0"/>
                <a:hlinkClick r:id="rId11" tooltip="Gamète"/>
              </a:rPr>
              <a:t>gamètes</a:t>
            </a:r>
            <a:r>
              <a:rPr lang="fr-FR">
                <a:latin typeface="Times New Roman" pitchFamily="18" charset="0"/>
              </a:rPr>
              <a:t> de sexes opposés.</a:t>
            </a:r>
          </a:p>
          <a:p>
            <a:endParaRPr lang="fr-FR">
              <a:latin typeface="Times New Roman" pitchFamily="18" charset="0"/>
            </a:endParaRPr>
          </a:p>
          <a:p>
            <a:r>
              <a:rPr lang="fr-FR">
                <a:latin typeface="Times New Roman" pitchFamily="18" charset="0"/>
              </a:rPr>
              <a:t>La reproduction sexuée implique la participation de deux organismes parentaux de même espèce, de sexes différents. Ce mode de reproduction fait intervenir l'union de deux gamètes, mâle et femelle.</a:t>
            </a:r>
          </a:p>
          <a:p>
            <a:endParaRPr lang="fr-FR">
              <a:latin typeface="Times New Roman" pitchFamily="18" charset="0"/>
            </a:endParaRPr>
          </a:p>
          <a:p>
            <a:r>
              <a:rPr lang="fr-FR">
                <a:latin typeface="Times New Roman" pitchFamily="18" charset="0"/>
              </a:rPr>
              <a:t>Chlorophylle: pigment vert des végétaux permettant la </a:t>
            </a:r>
            <a:r>
              <a:rPr lang="fr-FR">
                <a:latin typeface="Times New Roman" pitchFamily="18" charset="0"/>
                <a:hlinkClick r:id="rId12"/>
              </a:rPr>
              <a:t>photosynthès</a:t>
            </a:r>
            <a:r>
              <a:rPr lang="fr-FR">
                <a:latin typeface="Times New Roman" pitchFamily="18" charset="0"/>
              </a:rPr>
              <a:t>e</a:t>
            </a:r>
          </a:p>
          <a:p>
            <a:endParaRPr lang="fr-FR">
              <a:latin typeface="Times New Roman" pitchFamily="18" charset="0"/>
            </a:endParaRPr>
          </a:p>
          <a:p>
            <a:endParaRPr lang="fr-FR">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F2A5F9A-9049-4C72-890F-8EFD78B3F6BC}" type="datetimeFigureOut">
              <a:rPr lang="fr-FR" smtClean="0"/>
              <a:t>16/02/2024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2A5F9A-9049-4C72-890F-8EFD78B3F6BC}" type="datetimeFigureOut">
              <a:rPr lang="fr-FR" smtClean="0"/>
              <a:t>16/02/2024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2A5F9A-9049-4C72-890F-8EFD78B3F6BC}" type="datetimeFigureOut">
              <a:rPr lang="fr-FR" smtClean="0"/>
              <a:t>16/02/2024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2A5F9A-9049-4C72-890F-8EFD78B3F6BC}" type="datetimeFigureOut">
              <a:rPr lang="fr-FR" smtClean="0"/>
              <a:t>16/02/2024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F2A5F9A-9049-4C72-890F-8EFD78B3F6BC}" type="datetimeFigureOut">
              <a:rPr lang="fr-FR" smtClean="0"/>
              <a:t>16/02/2024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F2A5F9A-9049-4C72-890F-8EFD78B3F6BC}" type="datetimeFigureOut">
              <a:rPr lang="fr-FR" smtClean="0"/>
              <a:t>16/02/2024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F2A5F9A-9049-4C72-890F-8EFD78B3F6BC}" type="datetimeFigureOut">
              <a:rPr lang="fr-FR" smtClean="0"/>
              <a:t>16/02/2024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CF2A5F9A-9049-4C72-890F-8EFD78B3F6BC}" type="datetimeFigureOut">
              <a:rPr lang="fr-FR" smtClean="0"/>
              <a:t>16/02/2024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2A5F9A-9049-4C72-890F-8EFD78B3F6BC}" type="datetimeFigureOut">
              <a:rPr lang="fr-FR" smtClean="0"/>
              <a:t>16/02/2024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F2A5F9A-9049-4C72-890F-8EFD78B3F6BC}" type="datetimeFigureOut">
              <a:rPr lang="fr-FR" smtClean="0"/>
              <a:t>16/02/2024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F2A5F9A-9049-4C72-890F-8EFD78B3F6BC}" type="datetimeFigureOut">
              <a:rPr lang="fr-FR" smtClean="0"/>
              <a:t>16/02/2024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8C22776-F707-4714-855C-DD53336A36E9}"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A5F9A-9049-4C72-890F-8EFD78B3F6BC}" type="datetimeFigureOut">
              <a:rPr lang="fr-FR" smtClean="0"/>
              <a:t>16/02/2024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22776-F707-4714-855C-DD53336A36E9}"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71600" y="3051175"/>
            <a:ext cx="7123113" cy="3186113"/>
          </a:xfrm>
          <a:prstGeom prst="rect">
            <a:avLst/>
          </a:prstGeom>
          <a:noFill/>
          <a:ln w="9525">
            <a:noFill/>
            <a:round/>
            <a:headEnd/>
            <a:tailEnd/>
          </a:ln>
          <a:effectLst/>
        </p:spPr>
        <p:txBody>
          <a:bodyPr lIns="90000" tIns="46800" rIns="90000" bIns="46800"/>
          <a:lstStyle/>
          <a:p>
            <a:pPr>
              <a:spcBef>
                <a:spcPts val="700"/>
              </a:spcBef>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dirty="0">
                <a:solidFill>
                  <a:srgbClr val="775F55"/>
                </a:solidFill>
                <a:effectLst>
                  <a:outerShdw blurRad="38100" dist="38100" dir="2700000" algn="tl">
                    <a:srgbClr val="C0C0C0"/>
                  </a:outerShdw>
                </a:effectLst>
                <a:latin typeface="Arial" pitchFamily="34" charset="0"/>
                <a:ea typeface="+mn-ea"/>
                <a:cs typeface="Arial" pitchFamily="34" charset="0"/>
              </a:rPr>
              <a:t>IFSI 1ère </a:t>
            </a:r>
            <a:r>
              <a:rPr lang="en-GB" sz="2800" b="1" dirty="0" err="1">
                <a:solidFill>
                  <a:srgbClr val="775F55"/>
                </a:solidFill>
                <a:effectLst>
                  <a:outerShdw blurRad="38100" dist="38100" dir="2700000" algn="tl">
                    <a:srgbClr val="C0C0C0"/>
                  </a:outerShdw>
                </a:effectLst>
                <a:latin typeface="Arial" pitchFamily="34" charset="0"/>
                <a:ea typeface="+mn-ea"/>
                <a:cs typeface="Arial" pitchFamily="34" charset="0"/>
              </a:rPr>
              <a:t>Année</a:t>
            </a:r>
            <a:endParaRPr lang="en-GB" sz="2800" b="1" dirty="0">
              <a:solidFill>
                <a:srgbClr val="775F55"/>
              </a:solidFill>
              <a:effectLst>
                <a:outerShdw blurRad="38100" dist="38100" dir="2700000" algn="tl">
                  <a:srgbClr val="C0C0C0"/>
                </a:outerShdw>
              </a:effectLst>
              <a:latin typeface="Arial" pitchFamily="34" charset="0"/>
              <a:ea typeface="+mn-ea"/>
              <a:cs typeface="Arial" pitchFamily="34" charset="0"/>
            </a:endParaRPr>
          </a:p>
          <a:p>
            <a:pPr>
              <a:spcBef>
                <a:spcPts val="700"/>
              </a:spcBef>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dirty="0">
                <a:solidFill>
                  <a:srgbClr val="775F55"/>
                </a:solidFill>
                <a:effectLst>
                  <a:outerShdw blurRad="38100" dist="38100" dir="2700000" algn="tl">
                    <a:srgbClr val="C0C0C0"/>
                  </a:outerShdw>
                </a:effectLst>
                <a:latin typeface="Arial" pitchFamily="34" charset="0"/>
                <a:cs typeface="Arial" pitchFamily="34" charset="0"/>
              </a:rPr>
              <a:t>UE 2.10 S1 </a:t>
            </a:r>
            <a:r>
              <a:rPr lang="en-GB" sz="2800" b="1" dirty="0" err="1">
                <a:solidFill>
                  <a:srgbClr val="775F55"/>
                </a:solidFill>
                <a:effectLst>
                  <a:outerShdw blurRad="38100" dist="38100" dir="2700000" algn="tl">
                    <a:srgbClr val="C0C0C0"/>
                  </a:outerShdw>
                </a:effectLst>
                <a:latin typeface="Arial" pitchFamily="34" charset="0"/>
                <a:cs typeface="Arial" pitchFamily="34" charset="0"/>
              </a:rPr>
              <a:t>Infectiologie</a:t>
            </a:r>
            <a:r>
              <a:rPr lang="en-GB" sz="2800" b="1" dirty="0">
                <a:solidFill>
                  <a:srgbClr val="775F55"/>
                </a:solidFill>
                <a:effectLst>
                  <a:outerShdw blurRad="38100" dist="38100" dir="2700000" algn="tl">
                    <a:srgbClr val="C0C0C0"/>
                  </a:outerShdw>
                </a:effectLst>
                <a:latin typeface="Arial" pitchFamily="34" charset="0"/>
                <a:cs typeface="Arial" pitchFamily="34" charset="0"/>
              </a:rPr>
              <a:t> et hygiene</a:t>
            </a:r>
          </a:p>
          <a:p>
            <a:pPr>
              <a:spcBef>
                <a:spcPts val="700"/>
              </a:spcBef>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800" b="1" dirty="0">
              <a:solidFill>
                <a:srgbClr val="775F55"/>
              </a:solidFill>
              <a:effectLst>
                <a:outerShdw blurRad="38100" dist="38100" dir="2700000" algn="tl">
                  <a:srgbClr val="C0C0C0"/>
                </a:outerShdw>
              </a:effectLst>
              <a:latin typeface="Arial" pitchFamily="34" charset="0"/>
              <a:ea typeface="+mn-ea"/>
              <a:cs typeface="Arial" pitchFamily="34" charset="0"/>
            </a:endParaRPr>
          </a:p>
          <a:p>
            <a:pPr>
              <a:spcBef>
                <a:spcPts val="700"/>
              </a:spcBef>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a:solidFill>
                  <a:srgbClr val="775F55"/>
                </a:solidFill>
                <a:effectLst>
                  <a:outerShdw blurRad="38100" dist="38100" dir="2700000" algn="tl">
                    <a:srgbClr val="C0C0C0"/>
                  </a:outerShdw>
                </a:effectLst>
                <a:latin typeface="Arial" pitchFamily="34" charset="0"/>
                <a:cs typeface="Arial" pitchFamily="34" charset="0"/>
              </a:rPr>
              <a:t>Dr Mehalaine</a:t>
            </a:r>
            <a:endParaRPr lang="en-GB" sz="2800" b="1" dirty="0">
              <a:solidFill>
                <a:srgbClr val="775F55"/>
              </a:solidFill>
              <a:effectLst>
                <a:outerShdw blurRad="38100" dist="38100" dir="2700000" algn="tl">
                  <a:srgbClr val="C0C0C0"/>
                </a:outerShdw>
              </a:effectLst>
              <a:latin typeface="Arial" pitchFamily="34" charset="0"/>
              <a:ea typeface="+mn-ea"/>
              <a:cs typeface="Arial" pitchFamily="34" charset="0"/>
            </a:endParaRPr>
          </a:p>
          <a:p>
            <a:pPr>
              <a:spcBef>
                <a:spcPts val="700"/>
              </a:spcBef>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800" dirty="0">
              <a:solidFill>
                <a:srgbClr val="775F55"/>
              </a:solidFill>
              <a:latin typeface="Arial" pitchFamily="34" charset="0"/>
              <a:ea typeface="+mn-ea"/>
              <a:cs typeface="Arial" pitchFamily="34" charset="0"/>
            </a:endParaRPr>
          </a:p>
          <a:p>
            <a:pPr>
              <a:spcBef>
                <a:spcPts val="700"/>
              </a:spcBef>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800" b="1" i="1" u="sng" dirty="0">
              <a:solidFill>
                <a:srgbClr val="A17C36"/>
              </a:solidFill>
              <a:latin typeface="Arial" pitchFamily="34" charset="0"/>
              <a:ea typeface="+mn-ea"/>
              <a:cs typeface="Arial" pitchFamily="34" charset="0"/>
            </a:endParaRPr>
          </a:p>
        </p:txBody>
      </p:sp>
      <p:sp>
        <p:nvSpPr>
          <p:cNvPr id="3075" name="Text Box 2"/>
          <p:cNvSpPr txBox="1">
            <a:spLocks noChangeArrowheads="1"/>
          </p:cNvSpPr>
          <p:nvPr/>
        </p:nvSpPr>
        <p:spPr bwMode="auto">
          <a:xfrm>
            <a:off x="1371600" y="1600200"/>
            <a:ext cx="7620000" cy="990600"/>
          </a:xfrm>
          <a:prstGeom prst="rect">
            <a:avLst/>
          </a:prstGeom>
          <a:solidFill>
            <a:schemeClr val="accent3">
              <a:lumMod val="60000"/>
              <a:lumOff val="40000"/>
            </a:schemeClr>
          </a:solidFill>
          <a:ln w="9525">
            <a:noFill/>
            <a:round/>
            <a:headEnd/>
            <a:tailEnd/>
          </a:ln>
        </p:spPr>
        <p:txBody>
          <a:bodyPr lIns="90000" tIns="46800" rIns="90000" bIns="46800" anchor="ctr"/>
          <a:lstStyle/>
          <a:p>
            <a:pPr>
              <a:buClr>
                <a:srgbClr val="000000"/>
              </a:buClr>
              <a:buFont typeface="Tw Cen M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600" b="1" dirty="0">
                <a:solidFill>
                  <a:srgbClr val="FFFFFF"/>
                </a:solidFill>
                <a:latin typeface="Arial" pitchFamily="34" charset="0"/>
                <a:ea typeface="+mn-ea"/>
                <a:cs typeface="Arial" pitchFamily="34" charset="0"/>
              </a:rPr>
              <a:t>LE MONDE VIVANT ET LA PLACE DES AGENTS BIOLOGIQUES</a:t>
            </a:r>
          </a:p>
        </p:txBody>
      </p:sp>
      <p:sp>
        <p:nvSpPr>
          <p:cNvPr id="4" name="Rectangle 3"/>
          <p:cNvSpPr/>
          <p:nvPr/>
        </p:nvSpPr>
        <p:spPr>
          <a:xfrm>
            <a:off x="107950" y="1604963"/>
            <a:ext cx="1150938" cy="9906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5" name="Espace réservé du numéro de diapositive 4"/>
          <p:cNvSpPr>
            <a:spLocks noGrp="1"/>
          </p:cNvSpPr>
          <p:nvPr>
            <p:ph type="sldNum" sz="quarter" idx="12"/>
          </p:nvPr>
        </p:nvSpPr>
        <p:spPr/>
        <p:txBody>
          <a:bodyPr/>
          <a:lstStyle/>
          <a:p>
            <a:pPr>
              <a:defRPr/>
            </a:pPr>
            <a:fld id="{399FCBB5-F50F-40F3-A6C7-0BE344843B35}" type="slidenum">
              <a:rPr lang="en-GB" smtClean="0"/>
              <a:pPr>
                <a:defRPr/>
              </a:pPr>
              <a:t>1</a:t>
            </a:fld>
            <a:endParaRPr lang="en-GB"/>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27651" name="Text Box 2"/>
          <p:cNvSpPr txBox="1">
            <a:spLocks noChangeArrowheads="1"/>
          </p:cNvSpPr>
          <p:nvPr/>
        </p:nvSpPr>
        <p:spPr bwMode="auto">
          <a:xfrm>
            <a:off x="107950" y="1557338"/>
            <a:ext cx="3959225" cy="4437062"/>
          </a:xfrm>
          <a:prstGeom prst="rect">
            <a:avLst/>
          </a:prstGeom>
          <a:noFill/>
          <a:ln w="9525">
            <a:noFill/>
            <a:round/>
            <a:headEnd/>
            <a:tailEnd/>
          </a:ln>
        </p:spPr>
        <p:txBody>
          <a:bodyPr lIns="0" tIns="0" rIns="0" bIns="0"/>
          <a:lstStyle/>
          <a:p>
            <a:pPr marL="292100" indent="-292100">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Procaryote:</a:t>
            </a:r>
          </a:p>
          <a:p>
            <a:pPr marL="612775" lvl="1" indent="-252413">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000" b="1">
                <a:solidFill>
                  <a:srgbClr val="000000"/>
                </a:solidFill>
                <a:latin typeface="Verdana" pitchFamily="34" charset="0"/>
              </a:rPr>
              <a:t>Organisme unicellulaire dont le noyau est </a:t>
            </a:r>
            <a:r>
              <a:rPr lang="fr-FR" sz="2000" b="1" u="sng">
                <a:solidFill>
                  <a:srgbClr val="000000"/>
                </a:solidFill>
                <a:latin typeface="Verdana" pitchFamily="34" charset="0"/>
              </a:rPr>
              <a:t>dépourvu de membrane et réduit à un seul chromosome.</a:t>
            </a:r>
            <a:r>
              <a:rPr lang="fr-FR" sz="2000" b="1">
                <a:solidFill>
                  <a:srgbClr val="000000"/>
                </a:solidFill>
                <a:latin typeface="Verdana" pitchFamily="34" charset="0"/>
              </a:rPr>
              <a:t> </a:t>
            </a:r>
          </a:p>
          <a:p>
            <a:pPr marL="612775" lvl="1" indent="-252413">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000" b="1">
                <a:solidFill>
                  <a:srgbClr val="000000"/>
                </a:solidFill>
                <a:latin typeface="Verdana" pitchFamily="34" charset="0"/>
              </a:rPr>
              <a:t>Le groupe des procaryotes comprend les bactéries et les algues bleues</a:t>
            </a:r>
          </a:p>
        </p:txBody>
      </p:sp>
      <p:pic>
        <p:nvPicPr>
          <p:cNvPr id="27652" name="Picture 3"/>
          <p:cNvPicPr>
            <a:picLocks noChangeAspect="1" noChangeArrowheads="1"/>
          </p:cNvPicPr>
          <p:nvPr/>
        </p:nvPicPr>
        <p:blipFill>
          <a:blip r:embed="rId3"/>
          <a:srcRect/>
          <a:stretch>
            <a:fillRect/>
          </a:stretch>
        </p:blipFill>
        <p:spPr bwMode="auto">
          <a:xfrm>
            <a:off x="4319588" y="1484313"/>
            <a:ext cx="4824412" cy="5027612"/>
          </a:xfrm>
          <a:prstGeom prst="rect">
            <a:avLst/>
          </a:prstGeom>
          <a:noFill/>
          <a:ln w="9525">
            <a:noFill/>
            <a:round/>
            <a:headEnd/>
            <a:tailEnd/>
          </a:ln>
        </p:spPr>
      </p:pic>
      <p:sp>
        <p:nvSpPr>
          <p:cNvPr id="5" name="Rectangle 4"/>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6" name="Rectangle 5"/>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7" name="Espace réservé du numéro de diapositive 6"/>
          <p:cNvSpPr>
            <a:spLocks noGrp="1"/>
          </p:cNvSpPr>
          <p:nvPr>
            <p:ph type="sldNum" sz="quarter" idx="12"/>
          </p:nvPr>
        </p:nvSpPr>
        <p:spPr/>
        <p:txBody>
          <a:bodyPr/>
          <a:lstStyle/>
          <a:p>
            <a:pPr>
              <a:defRPr/>
            </a:pPr>
            <a:fld id="{3E9764ED-FE27-4D60-B4AD-ADA9A9CBF640}" type="slidenum">
              <a:rPr lang="en-GB" smtClean="0"/>
              <a:pPr>
                <a:defRPr/>
              </a:pPr>
              <a:t>10</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28675" name="Text Box 2"/>
          <p:cNvSpPr txBox="1">
            <a:spLocks noChangeArrowheads="1"/>
          </p:cNvSpPr>
          <p:nvPr/>
        </p:nvSpPr>
        <p:spPr bwMode="auto">
          <a:xfrm>
            <a:off x="250825" y="1484313"/>
            <a:ext cx="8280400" cy="4437062"/>
          </a:xfrm>
          <a:prstGeom prst="rect">
            <a:avLst/>
          </a:prstGeom>
          <a:noFill/>
          <a:ln w="9525">
            <a:noFill/>
            <a:round/>
            <a:headEnd/>
            <a:tailEnd/>
          </a:ln>
        </p:spPr>
        <p:txBody>
          <a:bodyPr lIns="0" tIns="0" rIns="0" bIns="0"/>
          <a:lstStyle/>
          <a:p>
            <a:pPr marL="292100" indent="-292100" algn="just">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Parasite:</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b="1">
                <a:solidFill>
                  <a:srgbClr val="000000"/>
                </a:solidFill>
                <a:latin typeface="Verdana" pitchFamily="34" charset="0"/>
              </a:rPr>
              <a:t>Animal, végétal ou bactérie, qui pendant une partie ou la totalité de son existence, vit aux dépens d'un individu d'une autre espèce dont il altère parfois la santé. On distingue les </a:t>
            </a:r>
            <a:r>
              <a:rPr lang="fr-FR" b="1" u="sng">
                <a:solidFill>
                  <a:srgbClr val="000000"/>
                </a:solidFill>
                <a:latin typeface="Verdana" pitchFamily="34" charset="0"/>
              </a:rPr>
              <a:t>parasites hétéroxènes</a:t>
            </a:r>
            <a:r>
              <a:rPr lang="fr-FR" b="1">
                <a:solidFill>
                  <a:srgbClr val="000000"/>
                </a:solidFill>
                <a:latin typeface="Verdana" pitchFamily="34" charset="0"/>
              </a:rPr>
              <a:t> dont le développement n'est possible qu'aux dépens de plusieurs hôtes successifs et les </a:t>
            </a:r>
            <a:r>
              <a:rPr lang="fr-FR" b="1" u="sng">
                <a:solidFill>
                  <a:srgbClr val="000000"/>
                </a:solidFill>
                <a:latin typeface="Verdana" pitchFamily="34" charset="0"/>
              </a:rPr>
              <a:t>parasites monoxènes</a:t>
            </a:r>
            <a:r>
              <a:rPr lang="fr-FR" b="1">
                <a:solidFill>
                  <a:srgbClr val="000000"/>
                </a:solidFill>
                <a:latin typeface="Verdana" pitchFamily="34" charset="0"/>
              </a:rPr>
              <a:t> qui effectuent leur évolution aux dépens d'un seul hôte.</a:t>
            </a:r>
          </a:p>
        </p:txBody>
      </p:sp>
      <p:pic>
        <p:nvPicPr>
          <p:cNvPr id="28676" name="Picture 3"/>
          <p:cNvPicPr>
            <a:picLocks noChangeAspect="1" noChangeArrowheads="1"/>
          </p:cNvPicPr>
          <p:nvPr/>
        </p:nvPicPr>
        <p:blipFill>
          <a:blip r:embed="rId3"/>
          <a:srcRect/>
          <a:stretch>
            <a:fillRect/>
          </a:stretch>
        </p:blipFill>
        <p:spPr bwMode="auto">
          <a:xfrm>
            <a:off x="4560888" y="4140200"/>
            <a:ext cx="4259262" cy="2519363"/>
          </a:xfrm>
          <a:prstGeom prst="rect">
            <a:avLst/>
          </a:prstGeom>
          <a:noFill/>
          <a:ln w="9525">
            <a:noFill/>
            <a:round/>
            <a:headEnd/>
            <a:tailEnd/>
          </a:ln>
        </p:spPr>
      </p:pic>
      <p:sp>
        <p:nvSpPr>
          <p:cNvPr id="5" name="Rectangle 4"/>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6" name="Rectangle 5"/>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7" name="Espace réservé du numéro de diapositive 6"/>
          <p:cNvSpPr>
            <a:spLocks noGrp="1"/>
          </p:cNvSpPr>
          <p:nvPr>
            <p:ph type="sldNum" sz="quarter" idx="12"/>
          </p:nvPr>
        </p:nvSpPr>
        <p:spPr/>
        <p:txBody>
          <a:bodyPr/>
          <a:lstStyle/>
          <a:p>
            <a:pPr>
              <a:defRPr/>
            </a:pPr>
            <a:fld id="{99224DCC-0A94-4EF7-BC03-12B0A55F13FA}" type="slidenum">
              <a:rPr lang="en-GB" smtClean="0"/>
              <a:pPr>
                <a:defRPr/>
              </a:pPr>
              <a:t>11</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51720" y="404664"/>
            <a:ext cx="5472608" cy="5878286"/>
          </a:xfrm>
          <a:prstGeom prst="rect">
            <a:avLst/>
          </a:prstGeom>
        </p:spPr>
      </p:pic>
    </p:spTree>
    <p:extLst>
      <p:ext uri="{BB962C8B-B14F-4D97-AF65-F5344CB8AC3E}">
        <p14:creationId xmlns:p14="http://schemas.microsoft.com/office/powerpoint/2010/main" val="291264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39552" y="332656"/>
            <a:ext cx="8113460" cy="6120680"/>
          </a:xfrm>
          <a:prstGeom prst="rect">
            <a:avLst/>
          </a:prstGeom>
        </p:spPr>
      </p:pic>
    </p:spTree>
    <p:extLst>
      <p:ext uri="{BB962C8B-B14F-4D97-AF65-F5344CB8AC3E}">
        <p14:creationId xmlns:p14="http://schemas.microsoft.com/office/powerpoint/2010/main" val="341633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29699" name="Text Box 2"/>
          <p:cNvSpPr txBox="1">
            <a:spLocks noChangeArrowheads="1"/>
          </p:cNvSpPr>
          <p:nvPr/>
        </p:nvSpPr>
        <p:spPr bwMode="auto">
          <a:xfrm>
            <a:off x="360363" y="1619250"/>
            <a:ext cx="8280400" cy="4437063"/>
          </a:xfrm>
          <a:prstGeom prst="rect">
            <a:avLst/>
          </a:prstGeom>
          <a:noFill/>
          <a:ln w="9525">
            <a:noFill/>
            <a:round/>
            <a:headEnd/>
            <a:tailEnd/>
          </a:ln>
        </p:spPr>
        <p:txBody>
          <a:bodyPr lIns="0" tIns="0" rIns="0" bIns="0"/>
          <a:lstStyle/>
          <a:p>
            <a:pPr marL="292100" indent="-292100" algn="just">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Champignon:</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000" b="1">
                <a:solidFill>
                  <a:srgbClr val="000000"/>
                </a:solidFill>
                <a:latin typeface="Verdana" pitchFamily="34" charset="0"/>
              </a:rPr>
              <a:t>Organisme uni ou pluricellulaire dépourvu de chlorophylle, se développant par un système de filaments ramifiés </a:t>
            </a:r>
            <a:r>
              <a:rPr lang="fr-FR" sz="2000" b="1" u="sng">
                <a:solidFill>
                  <a:srgbClr val="000000"/>
                </a:solidFill>
                <a:latin typeface="Verdana" pitchFamily="34" charset="0"/>
              </a:rPr>
              <a:t>(thalle)</a:t>
            </a:r>
            <a:r>
              <a:rPr lang="fr-FR" sz="2000" b="1">
                <a:solidFill>
                  <a:srgbClr val="000000"/>
                </a:solidFill>
                <a:latin typeface="Verdana" pitchFamily="34" charset="0"/>
              </a:rPr>
              <a:t> et se multipliant pas des </a:t>
            </a:r>
            <a:r>
              <a:rPr lang="fr-FR" sz="2000" b="1" u="sng">
                <a:solidFill>
                  <a:srgbClr val="000000"/>
                </a:solidFill>
                <a:latin typeface="Verdana" pitchFamily="34" charset="0"/>
              </a:rPr>
              <a:t>spores</a:t>
            </a:r>
            <a:r>
              <a:rPr lang="fr-FR" sz="2000" b="1">
                <a:solidFill>
                  <a:srgbClr val="000000"/>
                </a:solidFill>
                <a:latin typeface="Verdana" pitchFamily="34" charset="0"/>
              </a:rPr>
              <a:t> sexuées ou asexuées.</a:t>
            </a:r>
          </a:p>
        </p:txBody>
      </p:sp>
      <p:pic>
        <p:nvPicPr>
          <p:cNvPr id="29700" name="Picture 3"/>
          <p:cNvPicPr>
            <a:picLocks noChangeAspect="1" noChangeArrowheads="1"/>
          </p:cNvPicPr>
          <p:nvPr/>
        </p:nvPicPr>
        <p:blipFill>
          <a:blip r:embed="rId3"/>
          <a:srcRect/>
          <a:stretch>
            <a:fillRect/>
          </a:stretch>
        </p:blipFill>
        <p:spPr bwMode="auto">
          <a:xfrm>
            <a:off x="869950" y="4140200"/>
            <a:ext cx="3089275" cy="2339975"/>
          </a:xfrm>
          <a:prstGeom prst="rect">
            <a:avLst/>
          </a:prstGeom>
          <a:noFill/>
          <a:ln w="9525">
            <a:noFill/>
            <a:round/>
            <a:headEnd/>
            <a:tailEnd/>
          </a:ln>
        </p:spPr>
      </p:pic>
      <p:pic>
        <p:nvPicPr>
          <p:cNvPr id="29701" name="Picture 4"/>
          <p:cNvPicPr>
            <a:picLocks noChangeAspect="1" noChangeArrowheads="1"/>
          </p:cNvPicPr>
          <p:nvPr/>
        </p:nvPicPr>
        <p:blipFill>
          <a:blip r:embed="rId4"/>
          <a:srcRect/>
          <a:stretch>
            <a:fillRect/>
          </a:stretch>
        </p:blipFill>
        <p:spPr bwMode="auto">
          <a:xfrm>
            <a:off x="5759450" y="3240088"/>
            <a:ext cx="2362200" cy="3233737"/>
          </a:xfrm>
          <a:prstGeom prst="rect">
            <a:avLst/>
          </a:prstGeom>
          <a:noFill/>
          <a:ln w="9525">
            <a:noFill/>
            <a:round/>
            <a:headEnd/>
            <a:tailEnd/>
          </a:ln>
        </p:spPr>
      </p:pic>
      <p:sp>
        <p:nvSpPr>
          <p:cNvPr id="6" name="Rectangle 5"/>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9" name="Rectangle 8"/>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8" name="Espace réservé du numéro de diapositive 7"/>
          <p:cNvSpPr>
            <a:spLocks noGrp="1"/>
          </p:cNvSpPr>
          <p:nvPr>
            <p:ph type="sldNum" sz="quarter" idx="12"/>
          </p:nvPr>
        </p:nvSpPr>
        <p:spPr/>
        <p:txBody>
          <a:bodyPr/>
          <a:lstStyle/>
          <a:p>
            <a:pPr>
              <a:defRPr/>
            </a:pPr>
            <a:fld id="{8DBFF00F-6BCE-4D56-9405-6896B31F9539}" type="slidenum">
              <a:rPr lang="en-GB" smtClean="0"/>
              <a:pPr>
                <a:defRPr/>
              </a:pPr>
              <a:t>14</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30723" name="Text Box 2"/>
          <p:cNvSpPr txBox="1">
            <a:spLocks noChangeArrowheads="1"/>
          </p:cNvSpPr>
          <p:nvPr/>
        </p:nvSpPr>
        <p:spPr bwMode="auto">
          <a:xfrm>
            <a:off x="34925" y="1412875"/>
            <a:ext cx="4465638" cy="5068888"/>
          </a:xfrm>
          <a:prstGeom prst="rect">
            <a:avLst/>
          </a:prstGeom>
          <a:noFill/>
          <a:ln w="9525">
            <a:noFill/>
            <a:round/>
            <a:headEnd/>
            <a:tailEnd/>
          </a:ln>
        </p:spPr>
        <p:txBody>
          <a:bodyPr lIns="0" tIns="0" rIns="0" bIns="0"/>
          <a:lstStyle/>
          <a:p>
            <a:pPr marL="292100" indent="-292100" algn="just">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Bactéries:</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b="1">
                <a:solidFill>
                  <a:srgbClr val="000000"/>
                </a:solidFill>
                <a:latin typeface="Verdana" pitchFamily="34" charset="0"/>
              </a:rPr>
              <a:t>Nom donné à des êtres unicellulaires autonomes, dépourvus de chlorophylle dont les individus sont visibles seulement au microscope. </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b="1">
                <a:solidFill>
                  <a:srgbClr val="000000"/>
                </a:solidFill>
                <a:latin typeface="Verdana" pitchFamily="34" charset="0"/>
              </a:rPr>
              <a:t>Ils n'appartiennent ni au règne végétal ni au règne animal. </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b="1">
                <a:solidFill>
                  <a:srgbClr val="000000"/>
                </a:solidFill>
                <a:latin typeface="Verdana" pitchFamily="34" charset="0"/>
              </a:rPr>
              <a:t>Ce sont des procaryotes. Leur noyau dépourvu de membrane, ne comporte qu'un seul chromosome.</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b="1">
                <a:solidFill>
                  <a:srgbClr val="000000"/>
                </a:solidFill>
                <a:latin typeface="Verdana" pitchFamily="34" charset="0"/>
              </a:rPr>
              <a:t> Ils sont caractérisés par leur reproduction par scissiparité.</a:t>
            </a:r>
          </a:p>
        </p:txBody>
      </p:sp>
      <p:pic>
        <p:nvPicPr>
          <p:cNvPr id="30724" name="Picture 3"/>
          <p:cNvPicPr>
            <a:picLocks noChangeAspect="1" noChangeArrowheads="1"/>
          </p:cNvPicPr>
          <p:nvPr/>
        </p:nvPicPr>
        <p:blipFill>
          <a:blip r:embed="rId3"/>
          <a:srcRect/>
          <a:stretch>
            <a:fillRect/>
          </a:stretch>
        </p:blipFill>
        <p:spPr bwMode="auto">
          <a:xfrm>
            <a:off x="5364163" y="1557338"/>
            <a:ext cx="3779837" cy="2700337"/>
          </a:xfrm>
          <a:prstGeom prst="rect">
            <a:avLst/>
          </a:prstGeom>
          <a:noFill/>
          <a:ln w="9525">
            <a:noFill/>
            <a:round/>
            <a:headEnd/>
            <a:tailEnd/>
          </a:ln>
        </p:spPr>
      </p:pic>
      <p:pic>
        <p:nvPicPr>
          <p:cNvPr id="30725" name="Picture 4"/>
          <p:cNvPicPr>
            <a:picLocks noChangeAspect="1" noChangeArrowheads="1"/>
          </p:cNvPicPr>
          <p:nvPr/>
        </p:nvPicPr>
        <p:blipFill>
          <a:blip r:embed="rId4"/>
          <a:srcRect/>
          <a:stretch>
            <a:fillRect/>
          </a:stretch>
        </p:blipFill>
        <p:spPr bwMode="auto">
          <a:xfrm>
            <a:off x="6011863" y="4365625"/>
            <a:ext cx="2595562" cy="2130425"/>
          </a:xfrm>
          <a:prstGeom prst="rect">
            <a:avLst/>
          </a:prstGeom>
          <a:noFill/>
          <a:ln w="9525">
            <a:noFill/>
            <a:round/>
            <a:headEnd/>
            <a:tailEnd/>
          </a:ln>
        </p:spPr>
      </p:pic>
      <p:sp>
        <p:nvSpPr>
          <p:cNvPr id="6" name="Rectangle 5"/>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7" name="Rectangle 6"/>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8" name="Espace réservé du numéro de diapositive 7"/>
          <p:cNvSpPr>
            <a:spLocks noGrp="1"/>
          </p:cNvSpPr>
          <p:nvPr>
            <p:ph type="sldNum" sz="quarter" idx="12"/>
          </p:nvPr>
        </p:nvSpPr>
        <p:spPr/>
        <p:txBody>
          <a:bodyPr/>
          <a:lstStyle/>
          <a:p>
            <a:pPr>
              <a:defRPr/>
            </a:pPr>
            <a:fld id="{2CD2D212-8060-4BCE-AAD4-B23AE4319918}" type="slidenum">
              <a:rPr lang="en-GB" smtClean="0"/>
              <a:pPr>
                <a:defRPr/>
              </a:pPr>
              <a:t>15</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31747" name="Text Box 2"/>
          <p:cNvSpPr txBox="1">
            <a:spLocks noChangeArrowheads="1"/>
          </p:cNvSpPr>
          <p:nvPr/>
        </p:nvSpPr>
        <p:spPr bwMode="auto">
          <a:xfrm>
            <a:off x="179388" y="1619250"/>
            <a:ext cx="4140200" cy="4514850"/>
          </a:xfrm>
          <a:prstGeom prst="rect">
            <a:avLst/>
          </a:prstGeom>
          <a:noFill/>
          <a:ln w="9525">
            <a:noFill/>
            <a:round/>
            <a:headEnd/>
            <a:tailEnd/>
          </a:ln>
        </p:spPr>
        <p:txBody>
          <a:bodyPr lIns="0" tIns="0" rIns="0" bIns="0"/>
          <a:lstStyle/>
          <a:p>
            <a:pPr marL="292100" indent="-292100" algn="just">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Virus:</a:t>
            </a:r>
          </a:p>
          <a:p>
            <a:pPr marL="612775" lvl="1" indent="-252413" algn="just">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b="1">
                <a:solidFill>
                  <a:srgbClr val="000000"/>
                </a:solidFill>
                <a:latin typeface="Verdana" pitchFamily="34" charset="0"/>
              </a:rPr>
              <a:t>Les virus sont des entités dont le génome est un élément d'acide nucléique, ADN ou ARN, qui se reproduisent </a:t>
            </a:r>
            <a:r>
              <a:rPr lang="fr-FR" b="1" u="sng">
                <a:solidFill>
                  <a:srgbClr val="000000"/>
                </a:solidFill>
                <a:latin typeface="Verdana" pitchFamily="34" charset="0"/>
              </a:rPr>
              <a:t>à l'intérieur de cellules vivantes et qui utilisent le mécanisme synthétique de ces cellules pour diriger la synthèse de particules spécialisées </a:t>
            </a:r>
            <a:r>
              <a:rPr lang="fr-FR" b="1">
                <a:solidFill>
                  <a:srgbClr val="000000"/>
                </a:solidFill>
                <a:latin typeface="Verdana" pitchFamily="34" charset="0"/>
              </a:rPr>
              <a:t>(les virions) qui contiennent le génome viral et le transfert à d'autres cellules.</a:t>
            </a:r>
          </a:p>
        </p:txBody>
      </p:sp>
      <p:pic>
        <p:nvPicPr>
          <p:cNvPr id="31748" name="Picture 3"/>
          <p:cNvPicPr>
            <a:picLocks noChangeAspect="1" noChangeArrowheads="1"/>
          </p:cNvPicPr>
          <p:nvPr/>
        </p:nvPicPr>
        <p:blipFill>
          <a:blip r:embed="rId3"/>
          <a:srcRect/>
          <a:stretch>
            <a:fillRect/>
          </a:stretch>
        </p:blipFill>
        <p:spPr bwMode="auto">
          <a:xfrm>
            <a:off x="5219700" y="1619250"/>
            <a:ext cx="3519488" cy="2905125"/>
          </a:xfrm>
          <a:prstGeom prst="rect">
            <a:avLst/>
          </a:prstGeom>
          <a:noFill/>
          <a:ln w="9525">
            <a:noFill/>
            <a:round/>
            <a:headEnd/>
            <a:tailEnd/>
          </a:ln>
        </p:spPr>
      </p:pic>
      <p:sp>
        <p:nvSpPr>
          <p:cNvPr id="5" name="Rectangle 4"/>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6" name="Rectangle 5"/>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7" name="Espace réservé du numéro de diapositive 6"/>
          <p:cNvSpPr>
            <a:spLocks noGrp="1"/>
          </p:cNvSpPr>
          <p:nvPr>
            <p:ph type="sldNum" sz="quarter" idx="12"/>
          </p:nvPr>
        </p:nvSpPr>
        <p:spPr/>
        <p:txBody>
          <a:bodyPr/>
          <a:lstStyle/>
          <a:p>
            <a:pPr>
              <a:defRPr/>
            </a:pPr>
            <a:fld id="{C66A9DE5-2AB0-4815-9294-122100A0E759}" type="slidenum">
              <a:rPr lang="en-GB" smtClean="0"/>
              <a:pPr>
                <a:defRPr/>
              </a:pPr>
              <a:t>16</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7D785527-C065-46EB-BB16-1E1CE1794DE7}"/>
              </a:ext>
            </a:extLst>
          </p:cNvPr>
          <p:cNvGraphicFramePr>
            <a:graphicFrameLocks noChangeAspect="1"/>
          </p:cNvGraphicFramePr>
          <p:nvPr>
            <p:extLst>
              <p:ext uri="{D42A27DB-BD31-4B8C-83A1-F6EECF244321}">
                <p14:modId xmlns:p14="http://schemas.microsoft.com/office/powerpoint/2010/main" val="1715695925"/>
              </p:ext>
            </p:extLst>
          </p:nvPr>
        </p:nvGraphicFramePr>
        <p:xfrm>
          <a:off x="1547664" y="1124744"/>
          <a:ext cx="5527947" cy="4910321"/>
        </p:xfrm>
        <a:graphic>
          <a:graphicData uri="http://schemas.openxmlformats.org/presentationml/2006/ole">
            <mc:AlternateContent xmlns:mc="http://schemas.openxmlformats.org/markup-compatibility/2006">
              <mc:Choice xmlns:v="urn:schemas-microsoft-com:vml" Requires="v">
                <p:oleObj spid="_x0000_s1030" name="Image bitmap" r:id="rId3" imgW="8115480" imgH="7886880" progId="Paint.Picture.1">
                  <p:embed/>
                </p:oleObj>
              </mc:Choice>
              <mc:Fallback>
                <p:oleObj name="Image bitmap" r:id="rId3" imgW="8115480" imgH="7886880" progId="Paint.Picture.1">
                  <p:embed/>
                  <p:pic>
                    <p:nvPicPr>
                      <p:cNvPr id="0" name=""/>
                      <p:cNvPicPr/>
                      <p:nvPr/>
                    </p:nvPicPr>
                    <p:blipFill>
                      <a:blip r:embed="rId4"/>
                      <a:stretch>
                        <a:fillRect/>
                      </a:stretch>
                    </p:blipFill>
                    <p:spPr>
                      <a:xfrm>
                        <a:off x="1547664" y="1124744"/>
                        <a:ext cx="5527947" cy="4910321"/>
                      </a:xfrm>
                      <a:prstGeom prst="rect">
                        <a:avLst/>
                      </a:prstGeom>
                    </p:spPr>
                  </p:pic>
                </p:oleObj>
              </mc:Fallback>
            </mc:AlternateContent>
          </a:graphicData>
        </a:graphic>
      </p:graphicFrame>
      <p:sp>
        <p:nvSpPr>
          <p:cNvPr id="3" name="Text Box 1">
            <a:extLst>
              <a:ext uri="{FF2B5EF4-FFF2-40B4-BE49-F238E27FC236}">
                <a16:creationId xmlns:a16="http://schemas.microsoft.com/office/drawing/2014/main" id="{66331BAE-ACDF-45DC-A8F5-2EB8B945C416}"/>
              </a:ext>
            </a:extLst>
          </p:cNvPr>
          <p:cNvSpPr txBox="1">
            <a:spLocks noChangeArrowheads="1"/>
          </p:cNvSpPr>
          <p:nvPr/>
        </p:nvSpPr>
        <p:spPr bwMode="auto">
          <a:xfrm>
            <a:off x="611560" y="58553"/>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400" b="1" dirty="0">
                <a:solidFill>
                  <a:srgbClr val="775F55"/>
                </a:solidFill>
              </a:rPr>
              <a:t>Règne vivant: théorie de l’arbre (</a:t>
            </a:r>
            <a:r>
              <a:rPr lang="fr-FR" sz="4400" b="1" dirty="0" err="1">
                <a:solidFill>
                  <a:srgbClr val="775F55"/>
                </a:solidFill>
              </a:rPr>
              <a:t>darwin</a:t>
            </a:r>
            <a:r>
              <a:rPr lang="fr-FR" sz="4400" b="1" dirty="0">
                <a:solidFill>
                  <a:srgbClr val="775F55"/>
                </a:solidFill>
              </a:rPr>
              <a:t>)</a:t>
            </a:r>
          </a:p>
        </p:txBody>
      </p:sp>
    </p:spTree>
    <p:extLst>
      <p:ext uri="{BB962C8B-B14F-4D97-AF65-F5344CB8AC3E}">
        <p14:creationId xmlns:p14="http://schemas.microsoft.com/office/powerpoint/2010/main" val="115799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FB56A3-C6EF-4B96-BB17-B534CA6A7DD6}"/>
              </a:ext>
            </a:extLst>
          </p:cNvPr>
          <p:cNvPicPr>
            <a:picLocks noChangeAspect="1"/>
          </p:cNvPicPr>
          <p:nvPr/>
        </p:nvPicPr>
        <p:blipFill>
          <a:blip r:embed="rId2"/>
          <a:stretch>
            <a:fillRect/>
          </a:stretch>
        </p:blipFill>
        <p:spPr>
          <a:xfrm>
            <a:off x="0" y="542076"/>
            <a:ext cx="9144000" cy="5773848"/>
          </a:xfrm>
          <a:prstGeom prst="rect">
            <a:avLst/>
          </a:prstGeom>
        </p:spPr>
      </p:pic>
    </p:spTree>
    <p:extLst>
      <p:ext uri="{BB962C8B-B14F-4D97-AF65-F5344CB8AC3E}">
        <p14:creationId xmlns:p14="http://schemas.microsoft.com/office/powerpoint/2010/main" val="310959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9791B551-0FA2-4E51-83B3-4DB3BE5F4A3C}"/>
              </a:ext>
            </a:extLst>
          </p:cNvPr>
          <p:cNvGraphicFramePr>
            <a:graphicFrameLocks noChangeAspect="1"/>
          </p:cNvGraphicFramePr>
          <p:nvPr>
            <p:extLst>
              <p:ext uri="{D42A27DB-BD31-4B8C-83A1-F6EECF244321}">
                <p14:modId xmlns:p14="http://schemas.microsoft.com/office/powerpoint/2010/main" val="415859324"/>
              </p:ext>
            </p:extLst>
          </p:nvPr>
        </p:nvGraphicFramePr>
        <p:xfrm>
          <a:off x="2220850" y="260648"/>
          <a:ext cx="4486275" cy="4238625"/>
        </p:xfrm>
        <a:graphic>
          <a:graphicData uri="http://schemas.openxmlformats.org/presentationml/2006/ole">
            <mc:AlternateContent xmlns:mc="http://schemas.openxmlformats.org/markup-compatibility/2006">
              <mc:Choice xmlns:v="urn:schemas-microsoft-com:vml" Requires="v">
                <p:oleObj spid="_x0000_s2052" name="Image bitmap" r:id="rId3" imgW="4486320" imgH="4238640" progId="Paint.Picture.1">
                  <p:embed/>
                </p:oleObj>
              </mc:Choice>
              <mc:Fallback>
                <p:oleObj name="Image bitmap" r:id="rId3" imgW="4486320" imgH="4238640" progId="Paint.Picture.1">
                  <p:embed/>
                  <p:pic>
                    <p:nvPicPr>
                      <p:cNvPr id="0" name=""/>
                      <p:cNvPicPr/>
                      <p:nvPr/>
                    </p:nvPicPr>
                    <p:blipFill>
                      <a:blip r:embed="rId4"/>
                      <a:stretch>
                        <a:fillRect/>
                      </a:stretch>
                    </p:blipFill>
                    <p:spPr>
                      <a:xfrm>
                        <a:off x="2220850" y="260648"/>
                        <a:ext cx="4486275" cy="4238625"/>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37942503-F1D6-4A22-85B5-056D6F4A3FB4}"/>
              </a:ext>
            </a:extLst>
          </p:cNvPr>
          <p:cNvSpPr txBox="1"/>
          <p:nvPr/>
        </p:nvSpPr>
        <p:spPr>
          <a:xfrm>
            <a:off x="179511" y="4725144"/>
            <a:ext cx="8568952" cy="1754326"/>
          </a:xfrm>
          <a:prstGeom prst="rect">
            <a:avLst/>
          </a:prstGeom>
          <a:noFill/>
        </p:spPr>
        <p:txBody>
          <a:bodyPr wrap="square" rtlCol="0">
            <a:spAutoFit/>
          </a:bodyPr>
          <a:lstStyle/>
          <a:p>
            <a:r>
              <a:rPr lang="fr-FR" dirty="0"/>
              <a:t>Les racines des gènes des espèces vivantes sont représentées selon la classification actuelle des organismes : </a:t>
            </a:r>
            <a:r>
              <a:rPr lang="fr-FR" b="1" dirty="0">
                <a:solidFill>
                  <a:srgbClr val="FF0000"/>
                </a:solidFill>
              </a:rPr>
              <a:t>eucaryotes (rouge), </a:t>
            </a:r>
            <a:r>
              <a:rPr lang="fr-FR" b="1" dirty="0">
                <a:solidFill>
                  <a:srgbClr val="0070C0"/>
                </a:solidFill>
              </a:rPr>
              <a:t>bactéries (bleu), </a:t>
            </a:r>
            <a:r>
              <a:rPr lang="fr-FR" b="1" dirty="0">
                <a:solidFill>
                  <a:srgbClr val="00B050"/>
                </a:solidFill>
              </a:rPr>
              <a:t>virus (vert</a:t>
            </a:r>
            <a:r>
              <a:rPr lang="fr-FR" dirty="0"/>
              <a:t>), </a:t>
            </a:r>
            <a:r>
              <a:rPr lang="fr-FR" b="1" dirty="0">
                <a:solidFill>
                  <a:srgbClr val="FFFF00"/>
                </a:solidFill>
                <a:effectLst>
                  <a:outerShdw blurRad="38100" dist="38100" dir="2700000" algn="tl">
                    <a:srgbClr val="000000">
                      <a:alpha val="43137"/>
                    </a:srgbClr>
                  </a:outerShdw>
                </a:effectLst>
              </a:rPr>
              <a:t>archées (jaune). </a:t>
            </a:r>
            <a:r>
              <a:rPr lang="fr-FR" dirty="0"/>
              <a:t>En violet figurent les gènes sans origine identifiée (</a:t>
            </a:r>
            <a:r>
              <a:rPr lang="fr-FR" dirty="0" err="1"/>
              <a:t>ORFans</a:t>
            </a:r>
            <a:r>
              <a:rPr lang="fr-FR" dirty="0"/>
              <a:t>). À la surface, sous forme de champignons, se trouvent les espèces actuelles, contenant un mélange de gènes d'origines différentes. La couleur de l’enveloppe du champignon est déterminée par l’origine du génome central de l’espèce.</a:t>
            </a:r>
          </a:p>
        </p:txBody>
      </p:sp>
      <p:sp>
        <p:nvSpPr>
          <p:cNvPr id="4" name="ZoneTexte 3">
            <a:extLst>
              <a:ext uri="{FF2B5EF4-FFF2-40B4-BE49-F238E27FC236}">
                <a16:creationId xmlns:a16="http://schemas.microsoft.com/office/drawing/2014/main" id="{B6EDC92B-558A-42F1-AEA3-C3C29384B938}"/>
              </a:ext>
            </a:extLst>
          </p:cNvPr>
          <p:cNvSpPr txBox="1"/>
          <p:nvPr/>
        </p:nvSpPr>
        <p:spPr>
          <a:xfrm>
            <a:off x="467544" y="548680"/>
            <a:ext cx="1543711" cy="646331"/>
          </a:xfrm>
          <a:prstGeom prst="rect">
            <a:avLst/>
          </a:prstGeom>
          <a:noFill/>
        </p:spPr>
        <p:txBody>
          <a:bodyPr wrap="square" rtlCol="0">
            <a:spAutoFit/>
          </a:bodyPr>
          <a:lstStyle/>
          <a:p>
            <a:r>
              <a:rPr lang="fr-FR" dirty="0"/>
              <a:t>Théorie du champignons</a:t>
            </a:r>
          </a:p>
        </p:txBody>
      </p:sp>
    </p:spTree>
    <p:extLst>
      <p:ext uri="{BB962C8B-B14F-4D97-AF65-F5344CB8AC3E}">
        <p14:creationId xmlns:p14="http://schemas.microsoft.com/office/powerpoint/2010/main" val="249464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400" b="1" dirty="0">
                <a:solidFill>
                  <a:srgbClr val="775F55"/>
                </a:solidFill>
              </a:rPr>
              <a:t>Taille des microorganismes</a:t>
            </a:r>
          </a:p>
        </p:txBody>
      </p:sp>
      <p:sp>
        <p:nvSpPr>
          <p:cNvPr id="22531" name="Text Box 2"/>
          <p:cNvSpPr txBox="1">
            <a:spLocks noChangeArrowheads="1"/>
          </p:cNvSpPr>
          <p:nvPr/>
        </p:nvSpPr>
        <p:spPr bwMode="auto">
          <a:xfrm>
            <a:off x="612775" y="1600200"/>
            <a:ext cx="8153400" cy="4437063"/>
          </a:xfrm>
          <a:prstGeom prst="rect">
            <a:avLst/>
          </a:prstGeom>
          <a:noFill/>
          <a:ln w="9525">
            <a:noFill/>
            <a:round/>
            <a:headEnd/>
            <a:tailEnd/>
          </a:ln>
        </p:spPr>
        <p:txBody>
          <a:bodyPr wrap="none" anchor="ctr"/>
          <a:lstStyle/>
          <a:p>
            <a:endParaRPr lang="fr-FR"/>
          </a:p>
        </p:txBody>
      </p:sp>
      <p:sp>
        <p:nvSpPr>
          <p:cNvPr id="6" name="Rectangle 5"/>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7" name="Rectangle 6"/>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9" name="Espace réservé du numéro de diapositive 8"/>
          <p:cNvSpPr>
            <a:spLocks noGrp="1"/>
          </p:cNvSpPr>
          <p:nvPr>
            <p:ph type="sldNum" sz="quarter" idx="12"/>
          </p:nvPr>
        </p:nvSpPr>
        <p:spPr/>
        <p:txBody>
          <a:bodyPr/>
          <a:lstStyle/>
          <a:p>
            <a:pPr>
              <a:defRPr/>
            </a:pPr>
            <a:fld id="{27E3A125-1586-409E-BF84-AEB56BD825C2}" type="slidenum">
              <a:rPr lang="en-GB" smtClean="0"/>
              <a:pPr>
                <a:defRPr/>
              </a:pPr>
              <a:t>5</a:t>
            </a:fld>
            <a:endParaRPr lang="en-GB"/>
          </a:p>
        </p:txBody>
      </p:sp>
      <p:pic>
        <p:nvPicPr>
          <p:cNvPr id="22535" name="Picture 8"/>
          <p:cNvPicPr>
            <a:picLocks noChangeAspect="1" noChangeArrowheads="1"/>
          </p:cNvPicPr>
          <p:nvPr/>
        </p:nvPicPr>
        <p:blipFill>
          <a:blip r:embed="rId3"/>
          <a:srcRect l="23727" t="14432" r="12219" b="31177"/>
          <a:stretch>
            <a:fillRect/>
          </a:stretch>
        </p:blipFill>
        <p:spPr bwMode="auto">
          <a:xfrm rot="-60000">
            <a:off x="0" y="1484313"/>
            <a:ext cx="8893175" cy="42481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400" b="1" dirty="0">
                <a:solidFill>
                  <a:srgbClr val="775F55"/>
                </a:solidFill>
              </a:rPr>
              <a:t>Taille des microorganismes</a:t>
            </a:r>
          </a:p>
        </p:txBody>
      </p:sp>
      <p:sp>
        <p:nvSpPr>
          <p:cNvPr id="23555" name="Text Box 2"/>
          <p:cNvSpPr txBox="1">
            <a:spLocks noChangeArrowheads="1"/>
          </p:cNvSpPr>
          <p:nvPr/>
        </p:nvSpPr>
        <p:spPr bwMode="auto">
          <a:xfrm>
            <a:off x="612775" y="1600200"/>
            <a:ext cx="8153400" cy="4437063"/>
          </a:xfrm>
          <a:prstGeom prst="rect">
            <a:avLst/>
          </a:prstGeom>
          <a:noFill/>
          <a:ln w="9525">
            <a:noFill/>
            <a:round/>
            <a:headEnd/>
            <a:tailEnd/>
          </a:ln>
        </p:spPr>
        <p:txBody>
          <a:bodyPr wrap="none" anchor="ctr"/>
          <a:lstStyle/>
          <a:p>
            <a:endParaRPr lang="fr-FR"/>
          </a:p>
        </p:txBody>
      </p:sp>
      <p:sp>
        <p:nvSpPr>
          <p:cNvPr id="6" name="Rectangle 5"/>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7" name="Rectangle 6"/>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9" name="Espace réservé du numéro de diapositive 8"/>
          <p:cNvSpPr>
            <a:spLocks noGrp="1"/>
          </p:cNvSpPr>
          <p:nvPr>
            <p:ph type="sldNum" sz="quarter" idx="12"/>
          </p:nvPr>
        </p:nvSpPr>
        <p:spPr/>
        <p:txBody>
          <a:bodyPr/>
          <a:lstStyle/>
          <a:p>
            <a:pPr>
              <a:defRPr/>
            </a:pPr>
            <a:fld id="{832C1540-1312-4F5F-A679-3451AB726FC5}" type="slidenum">
              <a:rPr lang="en-GB" smtClean="0"/>
              <a:pPr>
                <a:defRPr/>
              </a:pPr>
              <a:t>6</a:t>
            </a:fld>
            <a:endParaRPr lang="en-GB"/>
          </a:p>
        </p:txBody>
      </p:sp>
      <p:pic>
        <p:nvPicPr>
          <p:cNvPr id="23559" name="Picture 9"/>
          <p:cNvPicPr>
            <a:picLocks noChangeAspect="1" noChangeArrowheads="1"/>
          </p:cNvPicPr>
          <p:nvPr/>
        </p:nvPicPr>
        <p:blipFill>
          <a:blip r:embed="rId3"/>
          <a:srcRect l="24263" t="7188" r="13461" b="15169"/>
          <a:stretch>
            <a:fillRect/>
          </a:stretch>
        </p:blipFill>
        <p:spPr bwMode="auto">
          <a:xfrm rot="-60000">
            <a:off x="828675" y="1411288"/>
            <a:ext cx="7591425" cy="53228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24579" name="Text Box 2"/>
          <p:cNvSpPr txBox="1">
            <a:spLocks noChangeArrowheads="1"/>
          </p:cNvSpPr>
          <p:nvPr/>
        </p:nvSpPr>
        <p:spPr bwMode="auto">
          <a:xfrm>
            <a:off x="612775" y="1600200"/>
            <a:ext cx="7775575" cy="4437063"/>
          </a:xfrm>
          <a:prstGeom prst="rect">
            <a:avLst/>
          </a:prstGeom>
          <a:noFill/>
          <a:ln w="9525">
            <a:noFill/>
            <a:round/>
            <a:headEnd/>
            <a:tailEnd/>
          </a:ln>
        </p:spPr>
        <p:txBody>
          <a:bodyPr lIns="0" tIns="0" rIns="0" bIns="0"/>
          <a:lstStyle/>
          <a:p>
            <a:pPr marL="292100" indent="-292100" algn="just">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Microbe:</a:t>
            </a:r>
          </a:p>
          <a:p>
            <a:pPr marL="292100" indent="-292100" algn="just">
              <a:lnSpc>
                <a:spcPct val="150000"/>
              </a:lnSpc>
              <a:spcBef>
                <a:spcPts val="600"/>
              </a:spcBef>
              <a:spcAft>
                <a:spcPts val="500"/>
              </a:spcAft>
              <a:buClr>
                <a:srgbClr val="DD8047"/>
              </a:buClr>
              <a:buSzPct val="60000"/>
              <a:buFont typeface="Wingdings" pitchFamily="2" charset="2"/>
              <a:buNone/>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endParaRPr lang="fr-FR" sz="1400" u="sng">
              <a:solidFill>
                <a:srgbClr val="000000"/>
              </a:solidFill>
              <a:latin typeface="Verdana" pitchFamily="34" charset="0"/>
            </a:endParaRPr>
          </a:p>
          <a:p>
            <a:pPr marL="612775" lvl="1" indent="-252413" algn="just">
              <a:lnSpc>
                <a:spcPct val="150000"/>
              </a:lnSpc>
              <a:spcBef>
                <a:spcPts val="600"/>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400">
                <a:solidFill>
                  <a:srgbClr val="000000"/>
                </a:solidFill>
                <a:latin typeface="Verdana" pitchFamily="34" charset="0"/>
              </a:rPr>
              <a:t>Nom générique de tous les organismes  unicellulaires </a:t>
            </a:r>
            <a:r>
              <a:rPr lang="fr-FR" sz="2400">
                <a:solidFill>
                  <a:srgbClr val="FF0000"/>
                </a:solidFill>
                <a:latin typeface="Verdana" pitchFamily="34" charset="0"/>
              </a:rPr>
              <a:t>invisibles à l'œil nu</a:t>
            </a:r>
          </a:p>
        </p:txBody>
      </p:sp>
      <p:pic>
        <p:nvPicPr>
          <p:cNvPr id="24580" name="Picture 3"/>
          <p:cNvPicPr>
            <a:picLocks noChangeAspect="1" noChangeArrowheads="1"/>
          </p:cNvPicPr>
          <p:nvPr/>
        </p:nvPicPr>
        <p:blipFill>
          <a:blip r:embed="rId3"/>
          <a:srcRect/>
          <a:stretch>
            <a:fillRect/>
          </a:stretch>
        </p:blipFill>
        <p:spPr bwMode="auto">
          <a:xfrm>
            <a:off x="2879725" y="3835400"/>
            <a:ext cx="3240088" cy="2284413"/>
          </a:xfrm>
          <a:prstGeom prst="rect">
            <a:avLst/>
          </a:prstGeom>
          <a:noFill/>
          <a:ln w="9525">
            <a:noFill/>
            <a:round/>
            <a:headEnd/>
            <a:tailEnd/>
          </a:ln>
        </p:spPr>
      </p:pic>
      <p:sp>
        <p:nvSpPr>
          <p:cNvPr id="5" name="Rectangle 4"/>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dirty="0"/>
          </a:p>
        </p:txBody>
      </p:sp>
      <p:sp>
        <p:nvSpPr>
          <p:cNvPr id="6" name="Rectangle 5"/>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dirty="0">
              <a:latin typeface="Arial" pitchFamily="34" charset="0"/>
              <a:cs typeface="Arial" pitchFamily="34" charset="0"/>
            </a:endParaRPr>
          </a:p>
        </p:txBody>
      </p:sp>
      <p:sp>
        <p:nvSpPr>
          <p:cNvPr id="7" name="Espace réservé du numéro de diapositive 6"/>
          <p:cNvSpPr>
            <a:spLocks noGrp="1"/>
          </p:cNvSpPr>
          <p:nvPr>
            <p:ph type="sldNum" sz="quarter" idx="12"/>
          </p:nvPr>
        </p:nvSpPr>
        <p:spPr/>
        <p:txBody>
          <a:bodyPr/>
          <a:lstStyle/>
          <a:p>
            <a:pPr>
              <a:defRPr/>
            </a:pPr>
            <a:fld id="{9744DC4F-2B82-4AB6-936D-FA2B0026930C}" type="slidenum">
              <a:rPr lang="en-GB" smtClean="0"/>
              <a:pPr>
                <a:defRPr/>
              </a:pPr>
              <a:t>7</a:t>
            </a:fld>
            <a:endParaRPr lang="en-GB"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25603" name="Text Box 2"/>
          <p:cNvSpPr txBox="1">
            <a:spLocks noChangeArrowheads="1"/>
          </p:cNvSpPr>
          <p:nvPr/>
        </p:nvSpPr>
        <p:spPr bwMode="auto">
          <a:xfrm>
            <a:off x="612775" y="1600200"/>
            <a:ext cx="8153400" cy="4437063"/>
          </a:xfrm>
          <a:prstGeom prst="rect">
            <a:avLst/>
          </a:prstGeom>
          <a:noFill/>
          <a:ln w="9525">
            <a:noFill/>
            <a:round/>
            <a:headEnd/>
            <a:tailEnd/>
          </a:ln>
        </p:spPr>
        <p:txBody>
          <a:bodyPr lIns="0" tIns="0" rIns="0" bIns="0"/>
          <a:lstStyle/>
          <a:p>
            <a:pPr marL="292100" indent="-292100" algn="just">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Microorganisme:</a:t>
            </a:r>
          </a:p>
          <a:p>
            <a:pPr marL="292100" indent="-292100" algn="just">
              <a:lnSpc>
                <a:spcPct val="101000"/>
              </a:lnSpc>
              <a:spcBef>
                <a:spcPts val="500"/>
              </a:spcBef>
              <a:spcAft>
                <a:spcPts val="500"/>
              </a:spcAft>
              <a:buClr>
                <a:srgbClr val="DD8047"/>
              </a:buClr>
              <a:buSzPct val="60000"/>
              <a:buFont typeface="Wingdings" pitchFamily="2" charset="2"/>
              <a:buNone/>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endParaRPr lang="fr-FR" sz="2600" u="sng">
              <a:solidFill>
                <a:srgbClr val="000000"/>
              </a:solidFill>
              <a:latin typeface="Verdana" pitchFamily="34" charset="0"/>
            </a:endParaRPr>
          </a:p>
          <a:p>
            <a:pPr marL="612775" lvl="1" indent="-252413" algn="just">
              <a:lnSpc>
                <a:spcPct val="58000"/>
              </a:lnSpc>
              <a:spcBef>
                <a:spcPts val="550"/>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400">
                <a:solidFill>
                  <a:srgbClr val="000000"/>
                </a:solidFill>
                <a:latin typeface="Verdana" pitchFamily="34" charset="0"/>
              </a:rPr>
              <a:t>Synonyme de « microbe »</a:t>
            </a:r>
          </a:p>
          <a:p>
            <a:pPr marL="612775" lvl="1" indent="-252413" algn="just">
              <a:lnSpc>
                <a:spcPct val="58000"/>
              </a:lnSpc>
              <a:spcBef>
                <a:spcPts val="550"/>
              </a:spcBef>
              <a:buClr>
                <a:srgbClr val="94B6D2"/>
              </a:buClr>
              <a:buSzPct val="70000"/>
              <a:buFont typeface="Wingdings 2" pitchFamily="18" charset="2"/>
              <a:buNone/>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endParaRPr lang="fr-FR" sz="2400">
              <a:solidFill>
                <a:srgbClr val="000000"/>
              </a:solidFill>
              <a:latin typeface="Verdana" pitchFamily="34" charset="0"/>
            </a:endParaRPr>
          </a:p>
          <a:p>
            <a:pPr marL="612775" lvl="1" indent="-252413" algn="just">
              <a:lnSpc>
                <a:spcPct val="58000"/>
              </a:lnSpc>
              <a:spcBef>
                <a:spcPts val="550"/>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400">
                <a:solidFill>
                  <a:srgbClr val="000000"/>
                </a:solidFill>
                <a:latin typeface="Verdana" pitchFamily="34" charset="0"/>
              </a:rPr>
              <a:t>Tout organisme vivant </a:t>
            </a:r>
            <a:r>
              <a:rPr lang="fr-FR" sz="2400">
                <a:solidFill>
                  <a:srgbClr val="FF0000"/>
                </a:solidFill>
                <a:latin typeface="Verdana" pitchFamily="34" charset="0"/>
              </a:rPr>
              <a:t>visible seulement au</a:t>
            </a:r>
          </a:p>
          <a:p>
            <a:pPr marL="612775" lvl="1" indent="-252413" algn="just">
              <a:lnSpc>
                <a:spcPct val="58000"/>
              </a:lnSpc>
              <a:spcBef>
                <a:spcPts val="550"/>
              </a:spcBef>
              <a:buClr>
                <a:srgbClr val="94B6D2"/>
              </a:buClr>
              <a:buSzPct val="70000"/>
              <a:buFont typeface="Wingdings 2" pitchFamily="18" charset="2"/>
              <a:buNone/>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endParaRPr lang="fr-FR" sz="2400">
              <a:solidFill>
                <a:srgbClr val="FF0000"/>
              </a:solidFill>
              <a:latin typeface="Verdana" pitchFamily="34" charset="0"/>
            </a:endParaRPr>
          </a:p>
          <a:p>
            <a:pPr marL="612775" lvl="1" indent="-252413" algn="just">
              <a:lnSpc>
                <a:spcPct val="58000"/>
              </a:lnSpc>
              <a:spcBef>
                <a:spcPts val="550"/>
              </a:spcBef>
              <a:buClr>
                <a:srgbClr val="94B6D2"/>
              </a:buClr>
              <a:buSzPct val="70000"/>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400">
                <a:solidFill>
                  <a:srgbClr val="FF0000"/>
                </a:solidFill>
                <a:latin typeface="Verdana" pitchFamily="34" charset="0"/>
              </a:rPr>
              <a:t> microscope</a:t>
            </a:r>
          </a:p>
        </p:txBody>
      </p:sp>
      <p:pic>
        <p:nvPicPr>
          <p:cNvPr id="25604" name="Picture 3"/>
          <p:cNvPicPr>
            <a:picLocks noChangeAspect="1" noChangeArrowheads="1"/>
          </p:cNvPicPr>
          <p:nvPr/>
        </p:nvPicPr>
        <p:blipFill>
          <a:blip r:embed="rId3"/>
          <a:srcRect/>
          <a:stretch>
            <a:fillRect/>
          </a:stretch>
        </p:blipFill>
        <p:spPr bwMode="auto">
          <a:xfrm>
            <a:off x="4140200" y="3708400"/>
            <a:ext cx="3810000" cy="2771775"/>
          </a:xfrm>
          <a:prstGeom prst="rect">
            <a:avLst/>
          </a:prstGeom>
          <a:noFill/>
          <a:ln w="9525">
            <a:noFill/>
            <a:round/>
            <a:headEnd/>
            <a:tailEnd/>
          </a:ln>
        </p:spPr>
      </p:pic>
      <p:sp>
        <p:nvSpPr>
          <p:cNvPr id="5" name="Rectangle 4"/>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6" name="Rectangle 5"/>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7" name="Espace réservé du numéro de diapositive 6"/>
          <p:cNvSpPr>
            <a:spLocks noGrp="1"/>
          </p:cNvSpPr>
          <p:nvPr>
            <p:ph type="sldNum" sz="quarter" idx="12"/>
          </p:nvPr>
        </p:nvSpPr>
        <p:spPr/>
        <p:txBody>
          <a:bodyPr/>
          <a:lstStyle/>
          <a:p>
            <a:pPr>
              <a:defRPr/>
            </a:pPr>
            <a:fld id="{8E469C7B-7522-414B-B452-9E3BD33BDD5B}" type="slidenum">
              <a:rPr lang="en-GB" smtClean="0"/>
              <a:pPr>
                <a:defRPr/>
              </a:pPr>
              <a:t>8</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609600" y="0"/>
            <a:ext cx="8153400" cy="1528763"/>
          </a:xfrm>
          <a:prstGeom prst="rect">
            <a:avLst/>
          </a:prstGeom>
          <a:noFill/>
          <a:ln w="9525">
            <a:noFill/>
            <a:round/>
            <a:headEnd/>
            <a:tailEnd/>
          </a:ln>
        </p:spPr>
        <p:txBody>
          <a:bodyPr lIns="90000" tIns="46800" rIns="90000" bIns="46800" anchor="ctr"/>
          <a:lstStyle/>
          <a:p>
            <a:pPr>
              <a:buClr>
                <a:srgbClr val="775F55"/>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a:solidFill>
                  <a:srgbClr val="775F55"/>
                </a:solidFill>
              </a:rPr>
              <a:t>Définitions</a:t>
            </a:r>
          </a:p>
        </p:txBody>
      </p:sp>
      <p:sp>
        <p:nvSpPr>
          <p:cNvPr id="26627" name="Text Box 2"/>
          <p:cNvSpPr txBox="1">
            <a:spLocks noChangeArrowheads="1"/>
          </p:cNvSpPr>
          <p:nvPr/>
        </p:nvSpPr>
        <p:spPr bwMode="auto">
          <a:xfrm>
            <a:off x="179388" y="1600200"/>
            <a:ext cx="3852862" cy="4949825"/>
          </a:xfrm>
          <a:prstGeom prst="rect">
            <a:avLst/>
          </a:prstGeom>
          <a:noFill/>
          <a:ln w="9525">
            <a:noFill/>
            <a:round/>
            <a:headEnd/>
            <a:tailEnd/>
          </a:ln>
        </p:spPr>
        <p:txBody>
          <a:bodyPr lIns="0" tIns="0" rIns="0" bIns="0"/>
          <a:lstStyle/>
          <a:p>
            <a:pPr marL="292100" indent="-292100">
              <a:lnSpc>
                <a:spcPct val="101000"/>
              </a:lnSpc>
              <a:spcBef>
                <a:spcPts val="500"/>
              </a:spcBef>
              <a:spcAft>
                <a:spcPts val="500"/>
              </a:spcAft>
              <a:buClr>
                <a:srgbClr val="DD8047"/>
              </a:buClr>
              <a:buSzPct val="60000"/>
              <a:buFont typeface="Wingdings" pitchFamily="2"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600" u="sng">
                <a:solidFill>
                  <a:srgbClr val="0000FF"/>
                </a:solidFill>
                <a:latin typeface="Verdana" pitchFamily="34" charset="0"/>
              </a:rPr>
              <a:t>Eucaryote:</a:t>
            </a:r>
          </a:p>
          <a:p>
            <a:pPr marL="612775" lvl="1" indent="-252413">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000" b="1">
                <a:solidFill>
                  <a:srgbClr val="000000"/>
                </a:solidFill>
                <a:latin typeface="Verdana" pitchFamily="34" charset="0"/>
              </a:rPr>
              <a:t>Organisme cellulaire dont les </a:t>
            </a:r>
            <a:r>
              <a:rPr lang="fr-FR" sz="2000" b="1" u="sng">
                <a:solidFill>
                  <a:srgbClr val="000000"/>
                </a:solidFill>
                <a:latin typeface="Verdana" pitchFamily="34" charset="0"/>
              </a:rPr>
              <a:t>noyaux sont entourés de membrane nucléaire</a:t>
            </a:r>
            <a:r>
              <a:rPr lang="fr-FR" sz="2000" b="1">
                <a:solidFill>
                  <a:srgbClr val="000000"/>
                </a:solidFill>
                <a:latin typeface="Verdana" pitchFamily="34" charset="0"/>
              </a:rPr>
              <a:t> et dont le protoplasme contient des mitochondries et des ribosomes. </a:t>
            </a:r>
          </a:p>
          <a:p>
            <a:pPr marL="612775" lvl="1" indent="-252413">
              <a:lnSpc>
                <a:spcPct val="101000"/>
              </a:lnSpc>
              <a:spcBef>
                <a:spcPts val="1388"/>
              </a:spcBef>
              <a:buClr>
                <a:srgbClr val="94B6D2"/>
              </a:buClr>
              <a:buSzPct val="70000"/>
              <a:buFont typeface="Wingdings 2" pitchFamily="18" charset="2"/>
              <a:buChar char=""/>
              <a:tabLst>
                <a:tab pos="292100" algn="l"/>
                <a:tab pos="739775" algn="l"/>
                <a:tab pos="1189038" algn="l"/>
                <a:tab pos="1638300" algn="l"/>
                <a:tab pos="2087563" algn="l"/>
                <a:tab pos="2536825" algn="l"/>
                <a:tab pos="2986088" algn="l"/>
                <a:tab pos="3435350" algn="l"/>
                <a:tab pos="3884613" algn="l"/>
                <a:tab pos="4333875" algn="l"/>
                <a:tab pos="4783138" algn="l"/>
                <a:tab pos="5232400" algn="l"/>
                <a:tab pos="5681663" algn="l"/>
                <a:tab pos="6130925" algn="l"/>
                <a:tab pos="6580188" algn="l"/>
                <a:tab pos="7029450" algn="l"/>
                <a:tab pos="7478713" algn="l"/>
                <a:tab pos="7927975" algn="l"/>
                <a:tab pos="8377238" algn="l"/>
                <a:tab pos="8826500" algn="l"/>
                <a:tab pos="9275763" algn="l"/>
              </a:tabLst>
            </a:pPr>
            <a:r>
              <a:rPr lang="fr-FR" sz="2000" b="1">
                <a:solidFill>
                  <a:srgbClr val="000000"/>
                </a:solidFill>
                <a:latin typeface="Verdana" pitchFamily="34" charset="0"/>
              </a:rPr>
              <a:t>Les eucaryotes comprennent les champignons, la plupart des algues unicellulaires et les protozoaires.</a:t>
            </a:r>
          </a:p>
        </p:txBody>
      </p:sp>
      <p:pic>
        <p:nvPicPr>
          <p:cNvPr id="26628" name="Picture 3"/>
          <p:cNvPicPr>
            <a:picLocks noChangeAspect="1" noChangeArrowheads="1"/>
          </p:cNvPicPr>
          <p:nvPr/>
        </p:nvPicPr>
        <p:blipFill>
          <a:blip r:embed="rId3"/>
          <a:srcRect/>
          <a:stretch>
            <a:fillRect/>
          </a:stretch>
        </p:blipFill>
        <p:spPr bwMode="auto">
          <a:xfrm>
            <a:off x="3995738" y="1528763"/>
            <a:ext cx="5076825" cy="4770437"/>
          </a:xfrm>
          <a:prstGeom prst="rect">
            <a:avLst/>
          </a:prstGeom>
          <a:noFill/>
          <a:ln w="9525">
            <a:noFill/>
            <a:round/>
            <a:headEnd/>
            <a:tailEnd/>
          </a:ln>
        </p:spPr>
      </p:pic>
      <p:sp>
        <p:nvSpPr>
          <p:cNvPr id="5" name="Rectangle 4"/>
          <p:cNvSpPr/>
          <p:nvPr/>
        </p:nvSpPr>
        <p:spPr>
          <a:xfrm>
            <a:off x="1403350" y="1125538"/>
            <a:ext cx="7740650" cy="2159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w Cen MT" charset="0"/>
              <a:buNone/>
              <a:defRPr/>
            </a:pPr>
            <a:endParaRPr lang="fr-FR"/>
          </a:p>
        </p:txBody>
      </p:sp>
      <p:sp>
        <p:nvSpPr>
          <p:cNvPr id="6" name="Rectangle 5"/>
          <p:cNvSpPr/>
          <p:nvPr/>
        </p:nvSpPr>
        <p:spPr>
          <a:xfrm>
            <a:off x="107950" y="1125538"/>
            <a:ext cx="1150938" cy="215900"/>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Tw Cen MT" charset="0"/>
              <a:buNone/>
              <a:defRPr/>
            </a:pPr>
            <a:endParaRPr lang="fr-FR">
              <a:latin typeface="Arial" pitchFamily="34" charset="0"/>
              <a:cs typeface="Arial" pitchFamily="34" charset="0"/>
            </a:endParaRPr>
          </a:p>
        </p:txBody>
      </p:sp>
      <p:sp>
        <p:nvSpPr>
          <p:cNvPr id="7" name="Espace réservé du numéro de diapositive 6"/>
          <p:cNvSpPr>
            <a:spLocks noGrp="1"/>
          </p:cNvSpPr>
          <p:nvPr>
            <p:ph type="sldNum" sz="quarter" idx="12"/>
          </p:nvPr>
        </p:nvSpPr>
        <p:spPr/>
        <p:txBody>
          <a:bodyPr/>
          <a:lstStyle/>
          <a:p>
            <a:pPr>
              <a:defRPr/>
            </a:pPr>
            <a:fld id="{1385ED53-6C96-4528-AAAD-5716C28D5705}" type="slidenum">
              <a:rPr lang="en-GB" smtClean="0"/>
              <a:pPr>
                <a:defRPr/>
              </a:pPr>
              <a:t>9</a:t>
            </a:fld>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851</Words>
  <Application>Microsoft Office PowerPoint</Application>
  <PresentationFormat>Affichage à l'écran (4:3)</PresentationFormat>
  <Paragraphs>82</Paragraphs>
  <Slides>16</Slides>
  <Notes>11</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16</vt:i4>
      </vt:variant>
    </vt:vector>
  </HeadingPairs>
  <TitlesOfParts>
    <vt:vector size="25" baseType="lpstr">
      <vt:lpstr>Arial</vt:lpstr>
      <vt:lpstr>Calibri</vt:lpstr>
      <vt:lpstr>Times New Roman</vt:lpstr>
      <vt:lpstr>Tw Cen MT</vt:lpstr>
      <vt:lpstr>Verdana</vt:lpstr>
      <vt:lpstr>Wingdings</vt:lpstr>
      <vt:lpstr>Wingdings 2</vt:lpstr>
      <vt:lpstr>Thème Office</vt:lpstr>
      <vt:lpstr>Image bitmap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a.mehalaine</dc:creator>
  <cp:lastModifiedBy>SCHAEFFER Marie-Aurélie</cp:lastModifiedBy>
  <cp:revision>8</cp:revision>
  <dcterms:created xsi:type="dcterms:W3CDTF">2017-01-24T10:51:52Z</dcterms:created>
  <dcterms:modified xsi:type="dcterms:W3CDTF">2024-02-16T10:03:37Z</dcterms:modified>
</cp:coreProperties>
</file>