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6" r:id="rId2"/>
    <p:sldId id="287" r:id="rId3"/>
    <p:sldId id="288" r:id="rId4"/>
    <p:sldId id="289" r:id="rId5"/>
    <p:sldId id="292" r:id="rId6"/>
    <p:sldId id="296" r:id="rId7"/>
    <p:sldId id="297" r:id="rId8"/>
    <p:sldId id="298" r:id="rId9"/>
    <p:sldId id="299" r:id="rId10"/>
    <p:sldId id="300" r:id="rId11"/>
    <p:sldId id="301" r:id="rId12"/>
    <p:sldId id="256" r:id="rId13"/>
    <p:sldId id="260" r:id="rId14"/>
    <p:sldId id="291" r:id="rId15"/>
    <p:sldId id="257" r:id="rId16"/>
    <p:sldId id="290" r:id="rId17"/>
    <p:sldId id="294" r:id="rId18"/>
    <p:sldId id="295" r:id="rId19"/>
    <p:sldId id="273" r:id="rId20"/>
    <p:sldId id="262" r:id="rId21"/>
    <p:sldId id="263" r:id="rId22"/>
    <p:sldId id="264" r:id="rId23"/>
    <p:sldId id="265" r:id="rId24"/>
    <p:sldId id="285" r:id="rId25"/>
    <p:sldId id="266" r:id="rId26"/>
    <p:sldId id="267" r:id="rId27"/>
    <p:sldId id="268" r:id="rId28"/>
    <p:sldId id="270" r:id="rId29"/>
    <p:sldId id="274" r:id="rId30"/>
    <p:sldId id="275" r:id="rId31"/>
    <p:sldId id="261" r:id="rId32"/>
    <p:sldId id="259" r:id="rId33"/>
    <p:sldId id="276" r:id="rId34"/>
    <p:sldId id="272" r:id="rId35"/>
    <p:sldId id="271" r:id="rId36"/>
    <p:sldId id="277" r:id="rId37"/>
    <p:sldId id="278" r:id="rId38"/>
    <p:sldId id="279" r:id="rId39"/>
    <p:sldId id="280" r:id="rId40"/>
    <p:sldId id="281" r:id="rId41"/>
    <p:sldId id="282" r:id="rId42"/>
    <p:sldId id="258" r:id="rId43"/>
  </p:sldIdLst>
  <p:sldSz cx="9144000" cy="6858000" type="screen4x3"/>
  <p:notesSz cx="6888163" cy="100203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5" autoAdjust="0"/>
    <p:restoredTop sz="96340" autoAdjust="0"/>
  </p:normalViewPr>
  <p:slideViewPr>
    <p:cSldViewPr>
      <p:cViewPr varScale="1">
        <p:scale>
          <a:sx n="87" d="100"/>
          <a:sy n="87" d="100"/>
        </p:scale>
        <p:origin x="1608" y="90"/>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6616" tIns="48308" rIns="96616" bIns="48308" rtlCol="0"/>
          <a:lstStyle>
            <a:lvl1pPr algn="r">
              <a:defRPr sz="1300"/>
            </a:lvl1pPr>
          </a:lstStyle>
          <a:p>
            <a:pPr>
              <a:defRPr/>
            </a:pPr>
            <a:fld id="{3084DFC4-61B4-4C58-81A5-381FA71AE862}" type="datetimeFigureOut">
              <a:rPr lang="fr-FR"/>
              <a:pPr>
                <a:defRPr/>
              </a:pPr>
              <a:t>21/11/2023</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fr-FR" noProof="0"/>
          </a:p>
        </p:txBody>
      </p:sp>
      <p:sp>
        <p:nvSpPr>
          <p:cNvPr id="5" name="Espace réservé des commentaires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a:defRPr sz="1300"/>
            </a:lvl1pPr>
          </a:lstStyle>
          <a:p>
            <a:pPr>
              <a:defRPr/>
            </a:pPr>
            <a:fld id="{0A522A28-4C81-4496-941A-8E429B280EFD}" type="slidenum">
              <a:rPr lang="fr-FR"/>
              <a:pPr>
                <a:defRPr/>
              </a:pPr>
              <a:t>‹N°›</a:t>
            </a:fld>
            <a:endParaRPr lang="fr-FR"/>
          </a:p>
        </p:txBody>
      </p:sp>
    </p:spTree>
    <p:extLst>
      <p:ext uri="{BB962C8B-B14F-4D97-AF65-F5344CB8AC3E}">
        <p14:creationId xmlns:p14="http://schemas.microsoft.com/office/powerpoint/2010/main" val="2169635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2</a:t>
            </a:fld>
            <a:endParaRPr lang="fr-FR"/>
          </a:p>
        </p:txBody>
      </p:sp>
    </p:spTree>
    <p:extLst>
      <p:ext uri="{BB962C8B-B14F-4D97-AF65-F5344CB8AC3E}">
        <p14:creationId xmlns:p14="http://schemas.microsoft.com/office/powerpoint/2010/main" val="128492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21</a:t>
            </a:fld>
            <a:endParaRPr lang="fr-FR"/>
          </a:p>
        </p:txBody>
      </p:sp>
    </p:spTree>
    <p:extLst>
      <p:ext uri="{BB962C8B-B14F-4D97-AF65-F5344CB8AC3E}">
        <p14:creationId xmlns:p14="http://schemas.microsoft.com/office/powerpoint/2010/main" val="361699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BEE195-B9A6-4053-BF5C-368E2139DD60}" type="slidenum">
              <a:rPr lang="fr-FR" altLang="fr-FR" smtClean="0"/>
              <a:pPr eaLnBrk="1" hangingPunct="1"/>
              <a:t>22</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68EEA0-B3C4-48F6-B756-A76E6DD340B4}" type="slidenum">
              <a:rPr lang="fr-FR" altLang="fr-FR" smtClean="0"/>
              <a:pPr eaLnBrk="1" hangingPunct="1"/>
              <a:t>23</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68EEA0-B3C4-48F6-B756-A76E6DD340B4}" type="slidenum">
              <a:rPr lang="fr-FR" altLang="fr-FR">
                <a:solidFill>
                  <a:prstClr val="black"/>
                </a:solidFill>
              </a:rPr>
              <a:pPr eaLnBrk="1" hangingPunct="1"/>
              <a:t>24</a:t>
            </a:fld>
            <a:endParaRPr lang="fr-FR" alt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B6FFC7-EE5B-4F9F-BD27-B026B548479D}" type="slidenum">
              <a:rPr lang="fr-FR" altLang="fr-FR" smtClean="0"/>
              <a:pPr eaLnBrk="1" hangingPunct="1"/>
              <a:t>25</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9852DE-5ED7-47E9-8C88-1974E5110E6F}" type="slidenum">
              <a:rPr lang="fr-FR" altLang="fr-FR" smtClean="0"/>
              <a:pPr eaLnBrk="1" hangingPunct="1"/>
              <a:t>26</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27</a:t>
            </a:fld>
            <a:endParaRPr lang="fr-FR"/>
          </a:p>
        </p:txBody>
      </p:sp>
    </p:spTree>
    <p:extLst>
      <p:ext uri="{BB962C8B-B14F-4D97-AF65-F5344CB8AC3E}">
        <p14:creationId xmlns:p14="http://schemas.microsoft.com/office/powerpoint/2010/main" val="1103668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D65F55-1740-4432-A2AA-9E3BBC1D6484}" type="slidenum">
              <a:rPr lang="fr-FR" altLang="fr-FR" smtClean="0"/>
              <a:pPr eaLnBrk="1" hangingPunct="1"/>
              <a:t>29</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E70D69-69D3-43B9-B44E-6A79E57A7098}" type="slidenum">
              <a:rPr lang="fr-FR" altLang="fr-FR" smtClean="0"/>
              <a:pPr eaLnBrk="1" hangingPunct="1"/>
              <a:t>30</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34A231-A7BE-4C35-9E98-0853FDFDF2B2}" type="slidenum">
              <a:rPr lang="fr-FR" altLang="fr-FR" smtClean="0"/>
              <a:pPr eaLnBrk="1" hangingPunct="1"/>
              <a:t>32</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4</a:t>
            </a:fld>
            <a:endParaRPr lang="fr-FR"/>
          </a:p>
        </p:txBody>
      </p:sp>
    </p:spTree>
    <p:extLst>
      <p:ext uri="{BB962C8B-B14F-4D97-AF65-F5344CB8AC3E}">
        <p14:creationId xmlns:p14="http://schemas.microsoft.com/office/powerpoint/2010/main" val="317976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EF2805-2193-4022-B9D7-3743B9CBCADE}" type="slidenum">
              <a:rPr lang="fr-FR" altLang="fr-FR" smtClean="0"/>
              <a:pPr eaLnBrk="1" hangingPunct="1"/>
              <a:t>33</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35</a:t>
            </a:fld>
            <a:endParaRPr lang="fr-FR"/>
          </a:p>
        </p:txBody>
      </p:sp>
    </p:spTree>
    <p:extLst>
      <p:ext uri="{BB962C8B-B14F-4D97-AF65-F5344CB8AC3E}">
        <p14:creationId xmlns:p14="http://schemas.microsoft.com/office/powerpoint/2010/main" val="288233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36</a:t>
            </a:fld>
            <a:endParaRPr lang="fr-FR"/>
          </a:p>
        </p:txBody>
      </p:sp>
    </p:spTree>
    <p:extLst>
      <p:ext uri="{BB962C8B-B14F-4D97-AF65-F5344CB8AC3E}">
        <p14:creationId xmlns:p14="http://schemas.microsoft.com/office/powerpoint/2010/main" val="344017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758EFE-5CDE-49C4-A59D-1C53F099E452}" type="slidenum">
              <a:rPr lang="fr-FR" altLang="fr-FR" smtClean="0"/>
              <a:pPr eaLnBrk="1" hangingPunct="1"/>
              <a:t>37</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38</a:t>
            </a:fld>
            <a:endParaRPr lang="fr-FR"/>
          </a:p>
        </p:txBody>
      </p:sp>
    </p:spTree>
    <p:extLst>
      <p:ext uri="{BB962C8B-B14F-4D97-AF65-F5344CB8AC3E}">
        <p14:creationId xmlns:p14="http://schemas.microsoft.com/office/powerpoint/2010/main" val="504377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652E6B-59C2-49E0-9EE4-19287BB0DDA0}" type="slidenum">
              <a:rPr lang="fr-FR" altLang="fr-FR" smtClean="0"/>
              <a:pPr eaLnBrk="1" hangingPunct="1"/>
              <a:t>39</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892780-E471-4E2A-919D-BBD455FDE284}"/>
              </a:ext>
            </a:extLst>
          </p:cNvPr>
          <p:cNvSpPr>
            <a:spLocks noGrp="1" noChangeArrowheads="1"/>
          </p:cNvSpPr>
          <p:nvPr>
            <p:ph type="sldNum" sz="quarter" idx="5"/>
          </p:nvPr>
        </p:nvSpPr>
        <p:spPr>
          <a:ln/>
        </p:spPr>
        <p:txBody>
          <a:bodyPr/>
          <a:lstStyle/>
          <a:p>
            <a:fld id="{2201B785-33CA-47B1-A764-71B71DD1458A}" type="slidenum">
              <a:rPr lang="fr-FR" altLang="fr-FR"/>
              <a:pPr/>
              <a:t>11</a:t>
            </a:fld>
            <a:endParaRPr lang="fr-FR" altLang="fr-FR"/>
          </a:p>
        </p:txBody>
      </p:sp>
      <p:sp>
        <p:nvSpPr>
          <p:cNvPr id="24578" name="Rectangle 2">
            <a:extLst>
              <a:ext uri="{FF2B5EF4-FFF2-40B4-BE49-F238E27FC236}">
                <a16:creationId xmlns:a16="http://schemas.microsoft.com/office/drawing/2014/main" id="{3567F595-9C6C-4808-90AC-2B13C01F0105}"/>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E265CFE-AE4E-461E-B18B-8C5E883D8722}"/>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12</a:t>
            </a:fld>
            <a:endParaRPr lang="fr-FR"/>
          </a:p>
        </p:txBody>
      </p:sp>
    </p:spTree>
    <p:extLst>
      <p:ext uri="{BB962C8B-B14F-4D97-AF65-F5344CB8AC3E}">
        <p14:creationId xmlns:p14="http://schemas.microsoft.com/office/powerpoint/2010/main" val="79172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15</a:t>
            </a:fld>
            <a:endParaRPr lang="fr-FR"/>
          </a:p>
        </p:txBody>
      </p:sp>
    </p:spTree>
    <p:extLst>
      <p:ext uri="{BB962C8B-B14F-4D97-AF65-F5344CB8AC3E}">
        <p14:creationId xmlns:p14="http://schemas.microsoft.com/office/powerpoint/2010/main" val="187918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17</a:t>
            </a:fld>
            <a:endParaRPr lang="fr-FR"/>
          </a:p>
        </p:txBody>
      </p:sp>
    </p:spTree>
    <p:extLst>
      <p:ext uri="{BB962C8B-B14F-4D97-AF65-F5344CB8AC3E}">
        <p14:creationId xmlns:p14="http://schemas.microsoft.com/office/powerpoint/2010/main" val="239115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18</a:t>
            </a:fld>
            <a:endParaRPr lang="fr-FR"/>
          </a:p>
        </p:txBody>
      </p:sp>
    </p:spTree>
    <p:extLst>
      <p:ext uri="{BB962C8B-B14F-4D97-AF65-F5344CB8AC3E}">
        <p14:creationId xmlns:p14="http://schemas.microsoft.com/office/powerpoint/2010/main" val="365361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19</a:t>
            </a:fld>
            <a:endParaRPr lang="fr-FR"/>
          </a:p>
        </p:txBody>
      </p:sp>
    </p:spTree>
    <p:extLst>
      <p:ext uri="{BB962C8B-B14F-4D97-AF65-F5344CB8AC3E}">
        <p14:creationId xmlns:p14="http://schemas.microsoft.com/office/powerpoint/2010/main" val="82638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A522A28-4C81-4496-941A-8E429B280EFD}" type="slidenum">
              <a:rPr lang="fr-FR" smtClean="0"/>
              <a:pPr>
                <a:defRPr/>
              </a:pPr>
              <a:t>20</a:t>
            </a:fld>
            <a:endParaRPr lang="fr-FR"/>
          </a:p>
        </p:txBody>
      </p:sp>
    </p:spTree>
    <p:extLst>
      <p:ext uri="{BB962C8B-B14F-4D97-AF65-F5344CB8AC3E}">
        <p14:creationId xmlns:p14="http://schemas.microsoft.com/office/powerpoint/2010/main" val="109971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468434A3-2E8C-4DC6-8415-3E62A7919C59}" type="datetimeFigureOut">
              <a:rPr lang="fr-FR"/>
              <a:pPr>
                <a:defRPr/>
              </a:pPr>
              <a:t>21/11/2023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B7CB86C-CE37-4FD3-A4A4-8C2C316E3F24}" type="slidenum">
              <a:rPr lang="fr-FR"/>
              <a:pPr>
                <a:defRPr/>
              </a:pPr>
              <a:t>‹N°›</a:t>
            </a:fld>
            <a:endParaRPr lang="fr-FR"/>
          </a:p>
        </p:txBody>
      </p:sp>
    </p:spTree>
    <p:extLst>
      <p:ext uri="{BB962C8B-B14F-4D97-AF65-F5344CB8AC3E}">
        <p14:creationId xmlns:p14="http://schemas.microsoft.com/office/powerpoint/2010/main" val="398285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8422D25-94F1-4606-932B-F65AECBC56FB}" type="datetimeFigureOut">
              <a:rPr lang="fr-FR"/>
              <a:pPr>
                <a:defRPr/>
              </a:pPr>
              <a:t>21/11/2023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E2F1D85-52A8-498C-9CDF-9847147FEC8B}" type="slidenum">
              <a:rPr lang="fr-FR"/>
              <a:pPr>
                <a:defRPr/>
              </a:pPr>
              <a:t>‹N°›</a:t>
            </a:fld>
            <a:endParaRPr lang="fr-FR"/>
          </a:p>
        </p:txBody>
      </p:sp>
    </p:spTree>
    <p:extLst>
      <p:ext uri="{BB962C8B-B14F-4D97-AF65-F5344CB8AC3E}">
        <p14:creationId xmlns:p14="http://schemas.microsoft.com/office/powerpoint/2010/main" val="208198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041EB76-9289-4842-AFB1-45EC41A6F4F5}" type="datetimeFigureOut">
              <a:rPr lang="fr-FR"/>
              <a:pPr>
                <a:defRPr/>
              </a:pPr>
              <a:t>21/11/2023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BD925D8-E235-4C41-925A-6F21111B915D}" type="slidenum">
              <a:rPr lang="fr-FR"/>
              <a:pPr>
                <a:defRPr/>
              </a:pPr>
              <a:t>‹N°›</a:t>
            </a:fld>
            <a:endParaRPr lang="fr-FR"/>
          </a:p>
        </p:txBody>
      </p:sp>
    </p:spTree>
    <p:extLst>
      <p:ext uri="{BB962C8B-B14F-4D97-AF65-F5344CB8AC3E}">
        <p14:creationId xmlns:p14="http://schemas.microsoft.com/office/powerpoint/2010/main" val="223157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BED1FE6-D03C-4B58-8303-1BCEF8629FA5}" type="datetimeFigureOut">
              <a:rPr lang="fr-FR"/>
              <a:pPr>
                <a:defRPr/>
              </a:pPr>
              <a:t>21/11/2023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ED88BE-AEB4-42A8-892A-DFC03253A623}" type="slidenum">
              <a:rPr lang="fr-FR"/>
              <a:pPr>
                <a:defRPr/>
              </a:pPr>
              <a:t>‹N°›</a:t>
            </a:fld>
            <a:endParaRPr lang="fr-FR"/>
          </a:p>
        </p:txBody>
      </p:sp>
    </p:spTree>
    <p:extLst>
      <p:ext uri="{BB962C8B-B14F-4D97-AF65-F5344CB8AC3E}">
        <p14:creationId xmlns:p14="http://schemas.microsoft.com/office/powerpoint/2010/main" val="424651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C8E4259-DC70-4D1F-8236-1E20C6042E8B}" type="datetimeFigureOut">
              <a:rPr lang="fr-FR"/>
              <a:pPr>
                <a:defRPr/>
              </a:pPr>
              <a:t>21/11/2023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C7E8B9-2870-4142-BF6D-EEE4FC9A6261}" type="slidenum">
              <a:rPr lang="fr-FR"/>
              <a:pPr>
                <a:defRPr/>
              </a:pPr>
              <a:t>‹N°›</a:t>
            </a:fld>
            <a:endParaRPr lang="fr-FR"/>
          </a:p>
        </p:txBody>
      </p:sp>
    </p:spTree>
    <p:extLst>
      <p:ext uri="{BB962C8B-B14F-4D97-AF65-F5344CB8AC3E}">
        <p14:creationId xmlns:p14="http://schemas.microsoft.com/office/powerpoint/2010/main" val="405123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FCF4DFB3-CD6D-460D-A116-6CDF47035209}" type="datetimeFigureOut">
              <a:rPr lang="fr-FR"/>
              <a:pPr>
                <a:defRPr/>
              </a:pPr>
              <a:t>21/11/2023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83CEFE-CF7D-41B5-A7C6-412B500F8262}" type="slidenum">
              <a:rPr lang="fr-FR"/>
              <a:pPr>
                <a:defRPr/>
              </a:pPr>
              <a:t>‹N°›</a:t>
            </a:fld>
            <a:endParaRPr lang="fr-FR"/>
          </a:p>
        </p:txBody>
      </p:sp>
    </p:spTree>
    <p:extLst>
      <p:ext uri="{BB962C8B-B14F-4D97-AF65-F5344CB8AC3E}">
        <p14:creationId xmlns:p14="http://schemas.microsoft.com/office/powerpoint/2010/main" val="187469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CC3128F4-D923-4027-844B-03408D38E5EF}" type="datetimeFigureOut">
              <a:rPr lang="fr-FR"/>
              <a:pPr>
                <a:defRPr/>
              </a:pPr>
              <a:t>21/11/2023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0208482-7068-4116-ACD5-7903CFAC28A2}" type="slidenum">
              <a:rPr lang="fr-FR"/>
              <a:pPr>
                <a:defRPr/>
              </a:pPr>
              <a:t>‹N°›</a:t>
            </a:fld>
            <a:endParaRPr lang="fr-FR"/>
          </a:p>
        </p:txBody>
      </p:sp>
    </p:spTree>
    <p:extLst>
      <p:ext uri="{BB962C8B-B14F-4D97-AF65-F5344CB8AC3E}">
        <p14:creationId xmlns:p14="http://schemas.microsoft.com/office/powerpoint/2010/main" val="87638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C2D595DA-5EAB-429E-A41E-6233BCBB509C}" type="datetimeFigureOut">
              <a:rPr lang="fr-FR"/>
              <a:pPr>
                <a:defRPr/>
              </a:pPr>
              <a:t>21/11/2023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CAEC498-3DFE-4A8E-B192-B122D2AFFF2C}" type="slidenum">
              <a:rPr lang="fr-FR"/>
              <a:pPr>
                <a:defRPr/>
              </a:pPr>
              <a:t>‹N°›</a:t>
            </a:fld>
            <a:endParaRPr lang="fr-FR"/>
          </a:p>
        </p:txBody>
      </p:sp>
    </p:spTree>
    <p:extLst>
      <p:ext uri="{BB962C8B-B14F-4D97-AF65-F5344CB8AC3E}">
        <p14:creationId xmlns:p14="http://schemas.microsoft.com/office/powerpoint/2010/main" val="371586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FDBEF47-89B2-4C58-98B4-83686DFA9943}" type="datetimeFigureOut">
              <a:rPr lang="fr-FR"/>
              <a:pPr>
                <a:defRPr/>
              </a:pPr>
              <a:t>21/11/2023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0D1FB15-7B58-4846-8CB9-3D5F240C76E9}" type="slidenum">
              <a:rPr lang="fr-FR"/>
              <a:pPr>
                <a:defRPr/>
              </a:pPr>
              <a:t>‹N°›</a:t>
            </a:fld>
            <a:endParaRPr lang="fr-FR"/>
          </a:p>
        </p:txBody>
      </p:sp>
    </p:spTree>
    <p:extLst>
      <p:ext uri="{BB962C8B-B14F-4D97-AF65-F5344CB8AC3E}">
        <p14:creationId xmlns:p14="http://schemas.microsoft.com/office/powerpoint/2010/main" val="362202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AF5D14A-1E58-4A1C-9168-20365BA593BE}" type="datetimeFigureOut">
              <a:rPr lang="fr-FR"/>
              <a:pPr>
                <a:defRPr/>
              </a:pPr>
              <a:t>21/11/2023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A0F755E-940F-46E2-A455-9D7C0E96BC71}" type="slidenum">
              <a:rPr lang="fr-FR"/>
              <a:pPr>
                <a:defRPr/>
              </a:pPr>
              <a:t>‹N°›</a:t>
            </a:fld>
            <a:endParaRPr lang="fr-FR"/>
          </a:p>
        </p:txBody>
      </p:sp>
    </p:spTree>
    <p:extLst>
      <p:ext uri="{BB962C8B-B14F-4D97-AF65-F5344CB8AC3E}">
        <p14:creationId xmlns:p14="http://schemas.microsoft.com/office/powerpoint/2010/main" val="126341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9D2A35E-19E5-4DA4-B47C-418C52A31B96}" type="datetimeFigureOut">
              <a:rPr lang="fr-FR"/>
              <a:pPr>
                <a:defRPr/>
              </a:pPr>
              <a:t>21/11/2023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BE7AB38-6CE5-45C7-85D4-74F8DFBB068B}" type="slidenum">
              <a:rPr lang="fr-FR"/>
              <a:pPr>
                <a:defRPr/>
              </a:pPr>
              <a:t>‹N°›</a:t>
            </a:fld>
            <a:endParaRPr lang="fr-FR"/>
          </a:p>
        </p:txBody>
      </p:sp>
    </p:spTree>
    <p:extLst>
      <p:ext uri="{BB962C8B-B14F-4D97-AF65-F5344CB8AC3E}">
        <p14:creationId xmlns:p14="http://schemas.microsoft.com/office/powerpoint/2010/main" val="36680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C1DA"/>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251A60-BCB8-4B78-BC76-0104010C546D}" type="datetimeFigureOut">
              <a:rPr lang="fr-FR"/>
              <a:pPr>
                <a:defRPr/>
              </a:pPr>
              <a:t>21/11/2023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9498E1-01DC-4F95-B0FA-0055C3EB4A2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r.wikipedia.org/wiki/Corps_simple" TargetMode="External"/><Relationship Id="rId2" Type="http://schemas.openxmlformats.org/officeDocument/2006/relationships/hyperlink" Target="https://fr.wikipedia.org/wiki/Grec_ancien"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fr.wikipedia.org/wiki/Chim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hyperlink" Target="http://fr.wikipedia.org/wiki/Crista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fr.wikipedia.org/wiki/Mol%C3%A9cule" TargetMode="External"/><Relationship Id="rId5" Type="http://schemas.openxmlformats.org/officeDocument/2006/relationships/hyperlink" Target="http://fr.wikipedia.org/wiki/Atome"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6118"/>
            <a:ext cx="91440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140968"/>
            <a:ext cx="9144001" cy="21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403648" y="2233801"/>
            <a:ext cx="6336704" cy="2123658"/>
          </a:xfrm>
          <a:prstGeom prst="rect">
            <a:avLst/>
          </a:prstGeom>
          <a:solidFill>
            <a:schemeClr val="bg1"/>
          </a:solidFill>
        </p:spPr>
        <p:txBody>
          <a:bodyPr wrap="square" rtlCol="0">
            <a:spAutoFit/>
          </a:bodyPr>
          <a:lstStyle/>
          <a:p>
            <a:pPr algn="ctr">
              <a:lnSpc>
                <a:spcPct val="150000"/>
              </a:lnSpc>
            </a:pPr>
            <a:r>
              <a:rPr lang="fr-FR" sz="4400" b="1" dirty="0">
                <a:latin typeface="Arial" panose="020B0604020202020204" pitchFamily="34" charset="0"/>
                <a:cs typeface="Arial" panose="020B0604020202020204" pitchFamily="34" charset="0"/>
              </a:rPr>
              <a:t>FONDAMENTAUX DE PHARMACOLOGIE</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13652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35575"/>
            <a:ext cx="16224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239" y="5185017"/>
            <a:ext cx="1189037"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95736" y="5087979"/>
            <a:ext cx="5112568" cy="1200329"/>
          </a:xfrm>
          <a:prstGeom prst="rect">
            <a:avLst/>
          </a:prstGeom>
        </p:spPr>
        <p:txBody>
          <a:bodyPr wrap="square">
            <a:spAutoFit/>
          </a:bodyPr>
          <a:lstStyle/>
          <a:p>
            <a:pPr algn="ctr"/>
            <a:r>
              <a:rPr lang="fr-FR" b="1" dirty="0"/>
              <a:t>UE 2.11 S1</a:t>
            </a:r>
          </a:p>
          <a:p>
            <a:pPr algn="ctr"/>
            <a:r>
              <a:rPr lang="fr-FR" b="1" dirty="0" smtClean="0"/>
              <a:t>SELLAH NESRINE, </a:t>
            </a:r>
            <a:r>
              <a:rPr lang="fr-FR" b="1" dirty="0"/>
              <a:t>Docteur en Pharmacie</a:t>
            </a:r>
          </a:p>
          <a:p>
            <a:pPr algn="ctr"/>
            <a:r>
              <a:rPr lang="fr-FR" b="1" dirty="0"/>
              <a:t>Promotion 2023/2026</a:t>
            </a:r>
          </a:p>
          <a:p>
            <a:pPr algn="ctr"/>
            <a:r>
              <a:rPr lang="fr-FR" b="1" dirty="0"/>
              <a:t>Année 2023/2024</a:t>
            </a:r>
          </a:p>
        </p:txBody>
      </p:sp>
    </p:spTree>
    <p:extLst>
      <p:ext uri="{BB962C8B-B14F-4D97-AF65-F5344CB8AC3E}">
        <p14:creationId xmlns:p14="http://schemas.microsoft.com/office/powerpoint/2010/main" val="279168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BDC0C8-88E4-4C56-813A-9A5473B4E11F}"/>
              </a:ext>
            </a:extLst>
          </p:cNvPr>
          <p:cNvSpPr>
            <a:spLocks noGrp="1"/>
          </p:cNvSpPr>
          <p:nvPr>
            <p:ph idx="1"/>
          </p:nvPr>
        </p:nvSpPr>
        <p:spPr>
          <a:xfrm>
            <a:off x="457200" y="428625"/>
            <a:ext cx="8229600" cy="6072188"/>
          </a:xfrm>
        </p:spPr>
        <p:txBody>
          <a:bodyPr/>
          <a:lstStyle/>
          <a:p>
            <a:pPr eaLnBrk="1" hangingPunct="1">
              <a:lnSpc>
                <a:spcPct val="150000"/>
              </a:lnSpc>
            </a:pPr>
            <a:r>
              <a:rPr lang="fr-FR" altLang="fr-FR" sz="2800">
                <a:latin typeface="Tahoma" panose="020B0604030504040204" pitchFamily="34" charset="0"/>
                <a:cs typeface="Tahoma" panose="020B0604030504040204" pitchFamily="34" charset="0"/>
              </a:rPr>
              <a:t>Elle est </a:t>
            </a:r>
            <a:r>
              <a:rPr lang="fr-FR" altLang="fr-FR" sz="2800" b="1">
                <a:latin typeface="Tahoma" panose="020B0604030504040204" pitchFamily="34" charset="0"/>
                <a:cs typeface="Tahoma" panose="020B0604030504040204" pitchFamily="34" charset="0"/>
              </a:rPr>
              <a:t>protégée par la loi </a:t>
            </a:r>
            <a:r>
              <a:rPr lang="fr-FR" altLang="fr-FR" sz="2800">
                <a:latin typeface="Tahoma" panose="020B0604030504040204" pitchFamily="34" charset="0"/>
                <a:cs typeface="Tahoma" panose="020B0604030504040204" pitchFamily="34" charset="0"/>
              </a:rPr>
              <a:t>sur les marques de fabrique. Aucune règle ne préside à son choix </a:t>
            </a:r>
          </a:p>
          <a:p>
            <a:pPr eaLnBrk="1" hangingPunct="1">
              <a:lnSpc>
                <a:spcPct val="150000"/>
              </a:lnSpc>
            </a:pPr>
            <a:r>
              <a:rPr lang="fr-FR" altLang="fr-FR" sz="2800">
                <a:latin typeface="Tahoma" panose="020B0604030504040204" pitchFamily="34" charset="0"/>
                <a:cs typeface="Tahoma" panose="020B0604030504040204" pitchFamily="34" charset="0"/>
              </a:rPr>
              <a:t>Les noms de spécialités sont en général plus </a:t>
            </a:r>
            <a:r>
              <a:rPr lang="fr-FR" altLang="fr-FR" sz="2800" b="1">
                <a:latin typeface="Tahoma" panose="020B0604030504040204" pitchFamily="34" charset="0"/>
                <a:cs typeface="Tahoma" panose="020B0604030504040204" pitchFamily="34" charset="0"/>
              </a:rPr>
              <a:t>faciles à mémoriser</a:t>
            </a:r>
            <a:r>
              <a:rPr lang="fr-FR" altLang="fr-FR" sz="2800">
                <a:latin typeface="Tahoma" panose="020B0604030504040204" pitchFamily="34" charset="0"/>
                <a:cs typeface="Tahoma" panose="020B0604030504040204" pitchFamily="34" charset="0"/>
              </a:rPr>
              <a:t> </a:t>
            </a:r>
          </a:p>
          <a:p>
            <a:pPr eaLnBrk="1" hangingPunct="1">
              <a:lnSpc>
                <a:spcPct val="150000"/>
              </a:lnSpc>
            </a:pPr>
            <a:r>
              <a:rPr lang="fr-FR" altLang="fr-FR" sz="2800">
                <a:latin typeface="Tahoma" panose="020B0604030504040204" pitchFamily="34" charset="0"/>
                <a:cs typeface="Tahoma" panose="020B0604030504040204" pitchFamily="34" charset="0"/>
              </a:rPr>
              <a:t>De nombreux noms déposés peuvent </a:t>
            </a:r>
            <a:r>
              <a:rPr lang="fr-FR" altLang="fr-FR" sz="2800" b="1">
                <a:latin typeface="Tahoma" panose="020B0604030504040204" pitchFamily="34" charset="0"/>
                <a:cs typeface="Tahoma" panose="020B0604030504040204" pitchFamily="34" charset="0"/>
              </a:rPr>
              <a:t>correspondre au même principe actif </a:t>
            </a:r>
            <a:r>
              <a:rPr lang="fr-FR" altLang="fr-FR" sz="2800">
                <a:latin typeface="Tahoma" panose="020B0604030504040204" pitchFamily="34" charset="0"/>
                <a:cs typeface="Tahoma" panose="020B0604030504040204" pitchFamily="34" charset="0"/>
              </a:rPr>
              <a:t>médicamenteux lorsque l'exploitation de celui-ci n'est plus sous brevet (ex: 20 ans) et tombe dans le domaine public </a:t>
            </a:r>
            <a:endParaRPr lang="en-US" altLang="fr-FR" sz="2800">
              <a:latin typeface="Tahoma" panose="020B0604030504040204" pitchFamily="34" charset="0"/>
              <a:cs typeface="Tahoma" panose="020B0604030504040204" pitchFamily="34" charset="0"/>
            </a:endParaRPr>
          </a:p>
        </p:txBody>
      </p:sp>
      <p:pic>
        <p:nvPicPr>
          <p:cNvPr id="5" name="Picture 2" descr="http://2.bp.blogspot.com/_1A7AKQTuQN8/TQvZ5nx-GlI/AAAAAAAAAFo/GivNRYDHRmw/s1600/atome.png">
            <a:extLst>
              <a:ext uri="{FF2B5EF4-FFF2-40B4-BE49-F238E27FC236}">
                <a16:creationId xmlns:a16="http://schemas.microsoft.com/office/drawing/2014/main" id="{D9269D48-9AC3-462C-A96E-EA570FF38E87}"/>
              </a:ext>
            </a:extLst>
          </p:cNvPr>
          <p:cNvPicPr>
            <a:picLocks noChangeAspect="1" noChangeArrowheads="1"/>
          </p:cNvPicPr>
          <p:nvPr/>
        </p:nvPicPr>
        <p:blipFill>
          <a:blip r:embed="rId3" cstate="print">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12358"/>
            <a:ext cx="827584" cy="8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19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C98C120-5081-4F05-A85B-6BA7AED34330}"/>
              </a:ext>
            </a:extLst>
          </p:cNvPr>
          <p:cNvSpPr>
            <a:spLocks noGrp="1" noChangeArrowheads="1"/>
          </p:cNvSpPr>
          <p:nvPr>
            <p:ph type="title"/>
          </p:nvPr>
        </p:nvSpPr>
        <p:spPr>
          <a:xfrm>
            <a:off x="449300" y="1133872"/>
            <a:ext cx="8229600" cy="1143000"/>
          </a:xfrm>
        </p:spPr>
        <p:txBody>
          <a:bodyPr/>
          <a:lstStyle/>
          <a:p>
            <a:r>
              <a:rPr lang="fr-FR" altLang="fr-FR" sz="3200" b="1" u="sng" dirty="0">
                <a:solidFill>
                  <a:srgbClr val="0000FF"/>
                </a:solidFill>
              </a:rPr>
              <a:t>Pharmacologie</a:t>
            </a:r>
            <a:r>
              <a:rPr lang="fr-FR" altLang="fr-FR" sz="3200" b="1" dirty="0">
                <a:solidFill>
                  <a:srgbClr val="0000FF"/>
                </a:solidFill>
              </a:rPr>
              <a:t> :</a:t>
            </a:r>
            <a:r>
              <a:rPr lang="fr-FR" altLang="fr-FR" dirty="0"/>
              <a:t> </a:t>
            </a:r>
          </a:p>
        </p:txBody>
      </p:sp>
      <p:sp>
        <p:nvSpPr>
          <p:cNvPr id="7171" name="Rectangle 3">
            <a:extLst>
              <a:ext uri="{FF2B5EF4-FFF2-40B4-BE49-F238E27FC236}">
                <a16:creationId xmlns:a16="http://schemas.microsoft.com/office/drawing/2014/main" id="{E07DBF00-1827-4220-B7BB-D2C52F4071E4}"/>
              </a:ext>
            </a:extLst>
          </p:cNvPr>
          <p:cNvSpPr>
            <a:spLocks noGrp="1" noChangeArrowheads="1"/>
          </p:cNvSpPr>
          <p:nvPr>
            <p:ph type="body" idx="1"/>
          </p:nvPr>
        </p:nvSpPr>
        <p:spPr>
          <a:xfrm>
            <a:off x="449300" y="2276872"/>
            <a:ext cx="8229600" cy="4464397"/>
          </a:xfrm>
        </p:spPr>
        <p:txBody>
          <a:bodyPr/>
          <a:lstStyle/>
          <a:p>
            <a:pPr algn="just">
              <a:lnSpc>
                <a:spcPct val="80000"/>
              </a:lnSpc>
            </a:pPr>
            <a:r>
              <a:rPr lang="fr-FR" altLang="fr-FR" sz="2000" dirty="0"/>
              <a:t>Etude des </a:t>
            </a:r>
            <a:r>
              <a:rPr lang="fr-FR" altLang="fr-FR" sz="2000" b="1" dirty="0"/>
              <a:t>substances médicamenteuses</a:t>
            </a:r>
            <a:r>
              <a:rPr lang="fr-FR" altLang="fr-FR" sz="2000" dirty="0"/>
              <a:t>, de leur </a:t>
            </a:r>
            <a:r>
              <a:rPr lang="fr-FR" altLang="fr-FR" sz="2000" b="1" dirty="0"/>
              <a:t>action  thérapeutique</a:t>
            </a:r>
            <a:r>
              <a:rPr lang="fr-FR" altLang="fr-FR" sz="2000" dirty="0"/>
              <a:t> et de leur </a:t>
            </a:r>
            <a:r>
              <a:rPr lang="fr-FR" altLang="fr-FR" sz="2000" b="1" dirty="0"/>
              <a:t>emploi</a:t>
            </a:r>
            <a:r>
              <a:rPr lang="fr-FR" altLang="fr-FR" sz="2000" dirty="0"/>
              <a:t>.</a:t>
            </a:r>
          </a:p>
          <a:p>
            <a:pPr algn="just">
              <a:lnSpc>
                <a:spcPct val="80000"/>
              </a:lnSpc>
            </a:pPr>
            <a:endParaRPr lang="fr-FR" altLang="fr-FR" sz="2000" u="sng" dirty="0"/>
          </a:p>
          <a:p>
            <a:pPr algn="just">
              <a:lnSpc>
                <a:spcPct val="80000"/>
              </a:lnSpc>
            </a:pPr>
            <a:r>
              <a:rPr lang="fr-FR" altLang="fr-FR" sz="2000" u="sng" dirty="0">
                <a:solidFill>
                  <a:srgbClr val="0000FF"/>
                </a:solidFill>
              </a:rPr>
              <a:t>Etude des substances médicamenteuses</a:t>
            </a:r>
            <a:r>
              <a:rPr lang="fr-FR" altLang="fr-FR" sz="2000" u="sng" dirty="0"/>
              <a:t> </a:t>
            </a:r>
            <a:r>
              <a:rPr lang="fr-FR" altLang="fr-FR" sz="2000" dirty="0"/>
              <a:t>: Il s’agit d’études concernant  la </a:t>
            </a:r>
            <a:r>
              <a:rPr lang="fr-FR" altLang="fr-FR" sz="2000" b="1" dirty="0"/>
              <a:t>structure chimique</a:t>
            </a:r>
            <a:r>
              <a:rPr lang="fr-FR" altLang="fr-FR" sz="2000" dirty="0"/>
              <a:t> et les caractéristiques de </a:t>
            </a:r>
            <a:r>
              <a:rPr lang="fr-FR" altLang="fr-FR" sz="2000" b="1" dirty="0"/>
              <a:t>liaison aux récepteurs</a:t>
            </a:r>
            <a:r>
              <a:rPr lang="fr-FR" altLang="fr-FR" sz="2000" dirty="0"/>
              <a:t> (études souvent réalisées par des chimistes et biochimistes).</a:t>
            </a:r>
          </a:p>
          <a:p>
            <a:pPr algn="just">
              <a:lnSpc>
                <a:spcPct val="80000"/>
              </a:lnSpc>
            </a:pPr>
            <a:endParaRPr lang="fr-FR" altLang="fr-FR" sz="2000" u="sng" dirty="0"/>
          </a:p>
          <a:p>
            <a:pPr algn="just">
              <a:lnSpc>
                <a:spcPct val="80000"/>
              </a:lnSpc>
            </a:pPr>
            <a:r>
              <a:rPr lang="fr-FR" altLang="fr-FR" sz="2000" u="sng" dirty="0">
                <a:solidFill>
                  <a:srgbClr val="0000FF"/>
                </a:solidFill>
              </a:rPr>
              <a:t>Action thérapeutique</a:t>
            </a:r>
            <a:r>
              <a:rPr lang="fr-FR" altLang="fr-FR" sz="2000" dirty="0"/>
              <a:t> : </a:t>
            </a:r>
            <a:r>
              <a:rPr lang="fr-FR" altLang="fr-FR" sz="2000" b="1" dirty="0"/>
              <a:t>action biologique</a:t>
            </a:r>
            <a:r>
              <a:rPr lang="fr-FR" altLang="fr-FR" sz="2000" dirty="0"/>
              <a:t> bénéfique du médicament sur la santé de  l’individu malade. Il est question d’</a:t>
            </a:r>
            <a:r>
              <a:rPr lang="fr-FR" altLang="fr-FR" sz="2000" b="1" dirty="0"/>
              <a:t>action pharmacologique</a:t>
            </a:r>
            <a:r>
              <a:rPr lang="fr-FR" altLang="fr-FR" sz="2000" dirty="0"/>
              <a:t> pour des substances exogènes appliquées à un individu sain, un organe, un tissu ou une cellule (études réalisées par des physiologistes, des vétérinaires chez les animaux et des médecins chez l’homme).</a:t>
            </a:r>
          </a:p>
          <a:p>
            <a:pPr algn="just">
              <a:lnSpc>
                <a:spcPct val="80000"/>
              </a:lnSpc>
            </a:pPr>
            <a:endParaRPr lang="fr-FR" altLang="fr-FR" sz="2000" dirty="0"/>
          </a:p>
          <a:p>
            <a:pPr algn="just">
              <a:lnSpc>
                <a:spcPct val="80000"/>
              </a:lnSpc>
            </a:pPr>
            <a:r>
              <a:rPr lang="fr-FR" altLang="fr-FR" sz="2000" u="sng" dirty="0">
                <a:solidFill>
                  <a:srgbClr val="0000FF"/>
                </a:solidFill>
              </a:rPr>
              <a:t>L’emploi des médicaments</a:t>
            </a:r>
            <a:r>
              <a:rPr lang="fr-FR" altLang="fr-FR" sz="2000" dirty="0"/>
              <a:t> : concerne la </a:t>
            </a:r>
            <a:r>
              <a:rPr lang="fr-FR" altLang="fr-FR" sz="2000" b="1" dirty="0"/>
              <a:t>posologie</a:t>
            </a:r>
            <a:r>
              <a:rPr lang="fr-FR" altLang="fr-FR" sz="2000" dirty="0"/>
              <a:t> (dosage) et le </a:t>
            </a:r>
            <a:r>
              <a:rPr lang="fr-FR" altLang="fr-FR" sz="2000" b="1" dirty="0"/>
              <a:t>mode d’administration</a:t>
            </a:r>
            <a:r>
              <a:rPr lang="fr-FR" altLang="fr-FR" sz="2000" dirty="0"/>
              <a:t> du médicament (oral, intramusculaire ou intraveineuse). Ces études sont réalisées par des pharmaciens et médecins.</a:t>
            </a:r>
          </a:p>
        </p:txBody>
      </p:sp>
      <p:pic>
        <p:nvPicPr>
          <p:cNvPr id="4" name="Picture 2">
            <a:extLst>
              <a:ext uri="{FF2B5EF4-FFF2-40B4-BE49-F238E27FC236}">
                <a16:creationId xmlns:a16="http://schemas.microsoft.com/office/drawing/2014/main" id="{7B780D71-2383-4B37-B636-42B0736FF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0"/>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2.bp.blogspot.com/_1A7AKQTuQN8/TQvZ5nx-GlI/AAAAAAAAAFo/GivNRYDHRmw/s1600/atome.png">
            <a:extLst>
              <a:ext uri="{FF2B5EF4-FFF2-40B4-BE49-F238E27FC236}">
                <a16:creationId xmlns:a16="http://schemas.microsoft.com/office/drawing/2014/main" id="{34FABCFD-AB26-4412-B278-BB26FDECD2C5}"/>
              </a:ext>
            </a:extLst>
          </p:cNvPr>
          <p:cNvPicPr>
            <a:picLocks noChangeAspect="1" noChangeArrowheads="1"/>
          </p:cNvPicPr>
          <p:nvPr/>
        </p:nvPicPr>
        <p:blipFill>
          <a:blip r:embed="rId4" cstate="print">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34942"/>
            <a:ext cx="899592" cy="87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0" y="3213100"/>
            <a:ext cx="914400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8" name="ZoneTexte 7"/>
          <p:cNvSpPr txBox="1"/>
          <p:nvPr/>
        </p:nvSpPr>
        <p:spPr>
          <a:xfrm>
            <a:off x="0" y="2781300"/>
            <a:ext cx="9144000" cy="214313"/>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pic>
        <p:nvPicPr>
          <p:cNvPr id="2052"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188913"/>
            <a:ext cx="13684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5013325"/>
            <a:ext cx="1190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619250" y="1125538"/>
            <a:ext cx="5976938" cy="378618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fr-FR" sz="6000" b="1" dirty="0">
                <a:solidFill>
                  <a:schemeClr val="tx1">
                    <a:lumMod val="95000"/>
                    <a:lumOff val="5000"/>
                  </a:schemeClr>
                </a:solidFill>
                <a:latin typeface="Tw Cen MT Condensed" pitchFamily="34" charset="0"/>
                <a:cs typeface="Vijaya" pitchFamily="34" charset="0"/>
              </a:rPr>
              <a:t>LES PRINCIPES DE CHIMIE PERTINENTS A LA PHARMACOLOGIE</a:t>
            </a:r>
          </a:p>
        </p:txBody>
      </p:sp>
      <p:sp>
        <p:nvSpPr>
          <p:cNvPr id="2" name="ZoneTexte 7"/>
          <p:cNvSpPr txBox="1">
            <a:spLocks noChangeArrowheads="1"/>
          </p:cNvSpPr>
          <p:nvPr/>
        </p:nvSpPr>
        <p:spPr bwMode="auto">
          <a:xfrm>
            <a:off x="2139087" y="5373688"/>
            <a:ext cx="4824535" cy="1077218"/>
          </a:xfrm>
          <a:prstGeom prst="rect">
            <a:avLst/>
          </a:prstGeom>
          <a:noFill/>
          <a:ln w="9525">
            <a:noFill/>
            <a:miter lim="800000"/>
            <a:headEnd/>
            <a:tailEnd/>
          </a:ln>
        </p:spPr>
        <p:txBody>
          <a:bodyPr wrap="square">
            <a:spAutoFit/>
          </a:bodyPr>
          <a:lstStyle/>
          <a:p>
            <a:pPr algn="ctr">
              <a:defRPr/>
            </a:pPr>
            <a:r>
              <a:rPr lang="fr-FR" sz="2400" b="1" dirty="0">
                <a:solidFill>
                  <a:schemeClr val="tx1">
                    <a:lumMod val="95000"/>
                    <a:lumOff val="5000"/>
                  </a:schemeClr>
                </a:solidFill>
                <a:latin typeface="Tw Cen MT Condensed" pitchFamily="34" charset="0"/>
                <a:cs typeface="Vijaya" pitchFamily="34" charset="0"/>
              </a:rPr>
              <a:t>Antoine SCHLOSSER, Docteur en Pharmacie</a:t>
            </a:r>
          </a:p>
          <a:p>
            <a:pPr algn="ctr">
              <a:defRPr/>
            </a:pPr>
            <a:r>
              <a:rPr lang="fr-FR" sz="2400" b="1" dirty="0">
                <a:solidFill>
                  <a:schemeClr val="tx1">
                    <a:lumMod val="95000"/>
                    <a:lumOff val="5000"/>
                  </a:schemeClr>
                </a:solidFill>
                <a:latin typeface="Tw Cen MT Condensed" pitchFamily="34" charset="0"/>
                <a:cs typeface="Vijaya" pitchFamily="34" charset="0"/>
              </a:rPr>
              <a:t>Laetitia HUGEL, Docteur en Pharmacie</a:t>
            </a:r>
          </a:p>
          <a:p>
            <a:pPr algn="ctr">
              <a:defRPr/>
            </a:pPr>
            <a:endParaRPr lang="fr-FR" sz="1600" b="1" dirty="0">
              <a:latin typeface="Vijaya" pitchFamily="34" charset="0"/>
              <a:cs typeface="Vijaya" pitchFamily="34" charset="0"/>
            </a:endParaRPr>
          </a:p>
        </p:txBody>
      </p:sp>
      <p:pic>
        <p:nvPicPr>
          <p:cNvPr id="2056" name="Picture 6" descr="http://sr.photos3.fotosearch.com/bthumb/CSP/CSP099/k0998717.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23875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1A7AKQTuQN8/TQvZ5nx-GlI/AAAAAAAAAFo/GivNRYDHRmw/s1600/atome.png"/>
          <p:cNvPicPr>
            <a:picLocks noChangeAspect="1" noChangeArrowheads="1"/>
          </p:cNvPicPr>
          <p:nvPr/>
        </p:nvPicPr>
        <p:blipFill>
          <a:blip r:embed="rId2">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188913"/>
            <a:ext cx="13684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sciencescassin.pagesperso-orange.fr/materielchimie/eprouvett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5013325"/>
            <a:ext cx="1190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908175" y="2133600"/>
            <a:ext cx="5976938" cy="193833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fr-FR" sz="6000" b="1" dirty="0">
                <a:solidFill>
                  <a:schemeClr val="tx1">
                    <a:lumMod val="95000"/>
                    <a:lumOff val="5000"/>
                  </a:schemeClr>
                </a:solidFill>
                <a:latin typeface="Stencil" pitchFamily="82" charset="0"/>
                <a:cs typeface="Vijaya" pitchFamily="34" charset="0"/>
              </a:rPr>
              <a:t>STRUCTURE DE LA MATIERE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4D8051-BF4A-47C6-AA0E-A62C64AFD291}"/>
              </a:ext>
            </a:extLst>
          </p:cNvPr>
          <p:cNvSpPr>
            <a:spLocks noGrp="1"/>
          </p:cNvSpPr>
          <p:nvPr>
            <p:ph idx="1"/>
          </p:nvPr>
        </p:nvSpPr>
        <p:spPr/>
        <p:txBody>
          <a:bodyPr/>
          <a:lstStyle/>
          <a:p>
            <a:pPr algn="just"/>
            <a:r>
              <a:rPr lang="fr-FR" dirty="0"/>
              <a:t>Un </a:t>
            </a:r>
            <a:r>
              <a:rPr lang="fr-FR" b="1" dirty="0"/>
              <a:t>atome</a:t>
            </a:r>
            <a:r>
              <a:rPr lang="fr-FR" dirty="0"/>
              <a:t> (</a:t>
            </a:r>
            <a:r>
              <a:rPr lang="fr-FR" dirty="0">
                <a:hlinkClick r:id="rId2" tooltip="Grec ancien"/>
              </a:rPr>
              <a:t>grec ancien</a:t>
            </a:r>
            <a:r>
              <a:rPr lang="fr-FR" dirty="0"/>
              <a:t> </a:t>
            </a:r>
            <a:r>
              <a:rPr lang="fr-FR" dirty="0" err="1"/>
              <a:t>ἄτομος</a:t>
            </a:r>
            <a:r>
              <a:rPr lang="fr-FR" dirty="0"/>
              <a:t> [</a:t>
            </a:r>
            <a:r>
              <a:rPr lang="fr-FR" dirty="0" err="1"/>
              <a:t>átomos</a:t>
            </a:r>
            <a:r>
              <a:rPr lang="fr-FR" dirty="0"/>
              <a:t>], « insécable »)est la plus petite partie d'un </a:t>
            </a:r>
            <a:r>
              <a:rPr lang="fr-FR" dirty="0">
                <a:hlinkClick r:id="rId3" tooltip="Corps simple"/>
              </a:rPr>
              <a:t>corps simple</a:t>
            </a:r>
            <a:r>
              <a:rPr lang="fr-FR" dirty="0"/>
              <a:t> pouvant se combiner </a:t>
            </a:r>
            <a:r>
              <a:rPr lang="fr-FR" dirty="0">
                <a:hlinkClick r:id="rId4" tooltip="Chimie"/>
              </a:rPr>
              <a:t>chimiquement</a:t>
            </a:r>
            <a:r>
              <a:rPr lang="fr-FR" dirty="0"/>
              <a:t> avec un autre. </a:t>
            </a:r>
          </a:p>
          <a:p>
            <a:pPr algn="just"/>
            <a:r>
              <a:rPr lang="fr-FR" dirty="0"/>
              <a:t>Les atomes sont les constituants élémentaires de toutes les substances solides, liquides ou gazeuses. </a:t>
            </a:r>
          </a:p>
        </p:txBody>
      </p:sp>
      <p:sp>
        <p:nvSpPr>
          <p:cNvPr id="4" name="ZoneTexte 4">
            <a:extLst>
              <a:ext uri="{FF2B5EF4-FFF2-40B4-BE49-F238E27FC236}">
                <a16:creationId xmlns:a16="http://schemas.microsoft.com/office/drawing/2014/main" id="{6C7E1772-D6B8-4859-ACCC-954CD6DFF6F9}"/>
              </a:ext>
            </a:extLst>
          </p:cNvPr>
          <p:cNvSpPr txBox="1">
            <a:spLocks noChangeArrowheads="1"/>
          </p:cNvSpPr>
          <p:nvPr/>
        </p:nvSpPr>
        <p:spPr bwMode="auto">
          <a:xfrm>
            <a:off x="1042988" y="141288"/>
            <a:ext cx="3313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dirty="0">
                <a:solidFill>
                  <a:srgbClr val="7030A0"/>
                </a:solidFill>
              </a:rPr>
              <a:t>L’atome</a:t>
            </a:r>
          </a:p>
        </p:txBody>
      </p:sp>
      <p:pic>
        <p:nvPicPr>
          <p:cNvPr id="5" name="Picture 2" descr="http://2.bp.blogspot.com/_1A7AKQTuQN8/TQvZ5nx-GlI/AAAAAAAAAFo/GivNRYDHRmw/s1600/atome.png">
            <a:extLst>
              <a:ext uri="{FF2B5EF4-FFF2-40B4-BE49-F238E27FC236}">
                <a16:creationId xmlns:a16="http://schemas.microsoft.com/office/drawing/2014/main" id="{685654B4-7ED9-4045-9388-B0C8B9C8D3C0}"/>
              </a:ext>
            </a:extLst>
          </p:cNvPr>
          <p:cNvPicPr>
            <a:picLocks noChangeAspect="1" noChangeArrowheads="1"/>
          </p:cNvPicPr>
          <p:nvPr/>
        </p:nvPicPr>
        <p:blipFill>
          <a:blip r:embed="rId5">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65088"/>
            <a:ext cx="7207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95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65088"/>
            <a:ext cx="7207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4048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4101" name="ZoneTexte 4"/>
          <p:cNvSpPr txBox="1">
            <a:spLocks noChangeArrowheads="1"/>
          </p:cNvSpPr>
          <p:nvPr/>
        </p:nvSpPr>
        <p:spPr bwMode="auto">
          <a:xfrm>
            <a:off x="1042988" y="141288"/>
            <a:ext cx="3313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dirty="0">
                <a:solidFill>
                  <a:srgbClr val="7030A0"/>
                </a:solidFill>
              </a:rPr>
              <a:t>L’atome</a:t>
            </a:r>
          </a:p>
        </p:txBody>
      </p:sp>
      <p:sp>
        <p:nvSpPr>
          <p:cNvPr id="4102" name="ZoneTexte 6"/>
          <p:cNvSpPr txBox="1">
            <a:spLocks noChangeArrowheads="1"/>
          </p:cNvSpPr>
          <p:nvPr/>
        </p:nvSpPr>
        <p:spPr bwMode="auto">
          <a:xfrm>
            <a:off x="323850" y="1484313"/>
            <a:ext cx="84248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L’atome est le constituant fondamental de la matière. Il est composé d’un noyau dans lequel on trouve un ou plusieurs protons chargés positivement étroitement liés à un ou plusieurs neutrons non chargés. Autour de ce noyau gravitent un ou plusieurs électrons chargés négativement qui, de par leur nombre, rendent l’ensemble neutre.</a:t>
            </a:r>
          </a:p>
        </p:txBody>
      </p:sp>
      <p:pic>
        <p:nvPicPr>
          <p:cNvPr id="4103" name="Picture 8" descr="http://www.utb-chalon.fr/media/images/Conferences/2013-2014/Atome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3068638"/>
            <a:ext cx="34512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C492C9-8A20-4174-97AA-50931EC33D49}"/>
              </a:ext>
            </a:extLst>
          </p:cNvPr>
          <p:cNvSpPr>
            <a:spLocks noGrp="1"/>
          </p:cNvSpPr>
          <p:nvPr>
            <p:ph idx="1"/>
          </p:nvPr>
        </p:nvSpPr>
        <p:spPr/>
        <p:txBody>
          <a:bodyPr/>
          <a:lstStyle/>
          <a:p>
            <a:endParaRPr lang="fr-FR"/>
          </a:p>
        </p:txBody>
      </p:sp>
      <p:pic>
        <p:nvPicPr>
          <p:cNvPr id="1026" name="Picture 2" descr="undefined">
            <a:extLst>
              <a:ext uri="{FF2B5EF4-FFF2-40B4-BE49-F238E27FC236}">
                <a16:creationId xmlns:a16="http://schemas.microsoft.com/office/drawing/2014/main" id="{E148ECCB-D29F-4378-9CBD-451CCC76F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1837"/>
            <a:ext cx="9144000" cy="5622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976104C7-E916-4F14-A6D2-6E4973959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27" y="-99392"/>
            <a:ext cx="35306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E0259367-9CEF-4079-8125-9F76268AA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 y="0"/>
            <a:ext cx="719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6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65088"/>
            <a:ext cx="7207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4048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4101" name="ZoneTexte 4"/>
          <p:cNvSpPr txBox="1">
            <a:spLocks noChangeArrowheads="1"/>
          </p:cNvSpPr>
          <p:nvPr/>
        </p:nvSpPr>
        <p:spPr bwMode="auto">
          <a:xfrm>
            <a:off x="1042988" y="141288"/>
            <a:ext cx="3313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dirty="0">
                <a:solidFill>
                  <a:srgbClr val="7030A0"/>
                </a:solidFill>
              </a:rPr>
              <a:t>L’atome</a:t>
            </a:r>
          </a:p>
        </p:txBody>
      </p:sp>
      <p:sp>
        <p:nvSpPr>
          <p:cNvPr id="4102" name="ZoneTexte 6"/>
          <p:cNvSpPr txBox="1">
            <a:spLocks noChangeArrowheads="1"/>
          </p:cNvSpPr>
          <p:nvPr/>
        </p:nvSpPr>
        <p:spPr bwMode="auto">
          <a:xfrm>
            <a:off x="323850" y="1484313"/>
            <a:ext cx="8424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La masse atomique correspond à la masse d’un atome</a:t>
            </a:r>
          </a:p>
          <a:p>
            <a:pPr algn="just" eaLnBrk="1" hangingPunct="1"/>
            <a:r>
              <a:rPr lang="fr-FR" altLang="fr-FR" dirty="0"/>
              <a:t>Cette masse peut se mesurer en grammes (g) ou en unité de masse atomique (µ)</a:t>
            </a:r>
          </a:p>
          <a:p>
            <a:pPr algn="just" eaLnBrk="1" hangingPunct="1"/>
            <a:r>
              <a:rPr lang="fr-FR" altLang="fr-FR" dirty="0"/>
              <a:t>La masse atomique représente la masse de tous les </a:t>
            </a:r>
            <a:r>
              <a:rPr lang="fr-FR" altLang="fr-FR" b="1" dirty="0"/>
              <a:t>neutrons</a:t>
            </a:r>
            <a:r>
              <a:rPr lang="fr-FR" altLang="fr-FR" dirty="0"/>
              <a:t> et des </a:t>
            </a:r>
            <a:r>
              <a:rPr lang="fr-FR" altLang="fr-FR" b="1" dirty="0"/>
              <a:t>protons</a:t>
            </a:r>
            <a:r>
              <a:rPr lang="fr-FR" altLang="fr-FR" dirty="0"/>
              <a:t> constituants son noyau,</a:t>
            </a:r>
          </a:p>
          <a:p>
            <a:pPr algn="just" eaLnBrk="1" hangingPunct="1"/>
            <a:r>
              <a:rPr lang="fr-FR" altLang="fr-FR" dirty="0"/>
              <a:t>La masse des électrons n’est pas prise en compte, car les électrons sont environ 2000 fois plus légers que les protons et les neutrons, leur masse a donc très peu d’influence sur la masse totale de l’atome,</a:t>
            </a:r>
          </a:p>
        </p:txBody>
      </p:sp>
      <p:pic>
        <p:nvPicPr>
          <p:cNvPr id="4103" name="Picture 8" descr="http://www.utb-chalon.fr/media/images/Conferences/2013-2014/Atome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3861048"/>
            <a:ext cx="34512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33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65088"/>
            <a:ext cx="7207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4048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4101" name="ZoneTexte 4"/>
          <p:cNvSpPr txBox="1">
            <a:spLocks noChangeArrowheads="1"/>
          </p:cNvSpPr>
          <p:nvPr/>
        </p:nvSpPr>
        <p:spPr bwMode="auto">
          <a:xfrm>
            <a:off x="1042988" y="141288"/>
            <a:ext cx="3313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dirty="0">
                <a:solidFill>
                  <a:srgbClr val="7030A0"/>
                </a:solidFill>
              </a:rPr>
              <a:t>L’atome</a:t>
            </a:r>
          </a:p>
        </p:txBody>
      </p:sp>
      <p:sp>
        <p:nvSpPr>
          <p:cNvPr id="4102" name="ZoneTexte 6"/>
          <p:cNvSpPr txBox="1">
            <a:spLocks noChangeArrowheads="1"/>
          </p:cNvSpPr>
          <p:nvPr/>
        </p:nvSpPr>
        <p:spPr bwMode="auto">
          <a:xfrm>
            <a:off x="323850" y="1484313"/>
            <a:ext cx="84248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dirty="0">
                <a:solidFill>
                  <a:srgbClr val="FF0000"/>
                </a:solidFill>
              </a:rPr>
              <a:t>Attention!</a:t>
            </a:r>
          </a:p>
          <a:p>
            <a:pPr algn="just" eaLnBrk="1" hangingPunct="1"/>
            <a:endParaRPr lang="fr-FR" altLang="fr-FR" b="1" dirty="0">
              <a:solidFill>
                <a:srgbClr val="FF0000"/>
              </a:solidFill>
            </a:endParaRPr>
          </a:p>
          <a:p>
            <a:pPr algn="just" eaLnBrk="1" hangingPunct="1"/>
            <a:r>
              <a:rPr lang="fr-FR" altLang="fr-FR" dirty="0"/>
              <a:t>Afin de s’exprimer avec précision, on parle de </a:t>
            </a:r>
            <a:r>
              <a:rPr lang="fr-FR" altLang="fr-FR" i="1" dirty="0"/>
              <a:t>masse atomique </a:t>
            </a:r>
            <a:r>
              <a:rPr lang="fr-FR" altLang="fr-FR" dirty="0"/>
              <a:t>lorsque la masse de l’atome est en grammes,</a:t>
            </a:r>
          </a:p>
          <a:p>
            <a:pPr algn="just" eaLnBrk="1" hangingPunct="1"/>
            <a:r>
              <a:rPr lang="fr-FR" altLang="fr-FR" dirty="0"/>
              <a:t>Cependant, on parle de </a:t>
            </a:r>
            <a:r>
              <a:rPr lang="fr-FR" altLang="fr-FR" i="1" dirty="0"/>
              <a:t>masse atomique relative </a:t>
            </a:r>
            <a:r>
              <a:rPr lang="fr-FR" altLang="fr-FR" dirty="0"/>
              <a:t>quand on fait référence à une valeur exprimée en unités de masse atomique,</a:t>
            </a:r>
          </a:p>
        </p:txBody>
      </p:sp>
      <p:pic>
        <p:nvPicPr>
          <p:cNvPr id="4103" name="Picture 8" descr="http://www.utb-chalon.fr/media/images/Conferences/2013-2014/Atome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3861048"/>
            <a:ext cx="34512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que 2" descr="Haute tension">
            <a:extLst>
              <a:ext uri="{FF2B5EF4-FFF2-40B4-BE49-F238E27FC236}">
                <a16:creationId xmlns:a16="http://schemas.microsoft.com/office/drawing/2014/main" id="{589DFCFC-E30B-40F3-8B57-1622EE6931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40351" y="1015931"/>
            <a:ext cx="809923" cy="809923"/>
          </a:xfrm>
          <a:prstGeom prst="rect">
            <a:avLst/>
          </a:prstGeom>
        </p:spPr>
      </p:pic>
    </p:spTree>
    <p:extLst>
      <p:ext uri="{BB962C8B-B14F-4D97-AF65-F5344CB8AC3E}">
        <p14:creationId xmlns:p14="http://schemas.microsoft.com/office/powerpoint/2010/main" val="127639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4048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5125" name="ZoneTexte 4"/>
          <p:cNvSpPr txBox="1">
            <a:spLocks noChangeArrowheads="1"/>
          </p:cNvSpPr>
          <p:nvPr/>
        </p:nvSpPr>
        <p:spPr bwMode="auto">
          <a:xfrm>
            <a:off x="971549" y="-26988"/>
            <a:ext cx="3313113"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dirty="0">
                <a:solidFill>
                  <a:srgbClr val="7030A0"/>
                </a:solidFill>
              </a:rPr>
              <a:t>L’atome</a:t>
            </a:r>
          </a:p>
        </p:txBody>
      </p:sp>
      <p:sp>
        <p:nvSpPr>
          <p:cNvPr id="5126" name="ZoneTexte 7"/>
          <p:cNvSpPr txBox="1">
            <a:spLocks noChangeArrowheads="1"/>
          </p:cNvSpPr>
          <p:nvPr/>
        </p:nvSpPr>
        <p:spPr bwMode="auto">
          <a:xfrm>
            <a:off x="250825" y="908050"/>
            <a:ext cx="82089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Les électrons sont répartis autour du noyau en formant des couches. La couche la plus éloignée est, pour la majorité des atomes, incomplètement remplie  et donc assez instable. Afin d’augmenter leur stabilité, certains atomes vont tenter de gagner, perdre ou partager des électrons pour compléter ou vider cette couche.</a:t>
            </a:r>
          </a:p>
          <a:p>
            <a:pPr algn="just" eaLnBrk="1" hangingPunct="1"/>
            <a:r>
              <a:rPr lang="fr-FR" altLang="fr-FR" dirty="0"/>
              <a:t> </a:t>
            </a:r>
          </a:p>
          <a:p>
            <a:pPr algn="just" eaLnBrk="1" hangingPunct="1"/>
            <a:endParaRPr lang="fr-FR" altLang="fr-FR" dirty="0"/>
          </a:p>
          <a:p>
            <a:pPr algn="just" eaLnBrk="1" hangingPunct="1"/>
            <a:endParaRPr lang="fr-FR" altLang="fr-FR" dirty="0"/>
          </a:p>
          <a:p>
            <a:pPr algn="just" eaLnBrk="1" hangingPunct="1"/>
            <a:r>
              <a:rPr lang="fr-FR" altLang="fr-FR" dirty="0"/>
              <a:t>	K = 2 e-</a:t>
            </a:r>
          </a:p>
          <a:p>
            <a:pPr algn="just" eaLnBrk="1" hangingPunct="1"/>
            <a:r>
              <a:rPr lang="fr-FR" altLang="fr-FR" dirty="0"/>
              <a:t>	L = 8 e-</a:t>
            </a:r>
          </a:p>
          <a:p>
            <a:pPr algn="just" eaLnBrk="1" hangingPunct="1"/>
            <a:r>
              <a:rPr lang="fr-FR" altLang="fr-FR" dirty="0"/>
              <a:t>	M = 8 e- </a:t>
            </a:r>
          </a:p>
          <a:p>
            <a:pPr algn="just" eaLnBrk="1" hangingPunct="1"/>
            <a:endParaRPr lang="fr-FR" altLang="fr-FR" dirty="0"/>
          </a:p>
          <a:p>
            <a:pPr algn="just" eaLnBrk="1" hangingPunct="1"/>
            <a:endParaRPr lang="fr-FR" altLang="fr-FR" dirty="0"/>
          </a:p>
          <a:p>
            <a:pPr algn="just" eaLnBrk="1" hangingPunct="1"/>
            <a:endParaRPr lang="fr-FR" altLang="fr-FR" dirty="0"/>
          </a:p>
          <a:p>
            <a:pPr algn="just" eaLnBrk="1" hangingPunct="1"/>
            <a:endParaRPr lang="fr-FR" altLang="fr-FR" dirty="0"/>
          </a:p>
          <a:p>
            <a:pPr algn="just" eaLnBrk="1" hangingPunct="1"/>
            <a:endParaRPr lang="fr-FR" altLang="fr-FR" dirty="0"/>
          </a:p>
          <a:p>
            <a:pPr algn="just" eaLnBrk="1" hangingPunct="1"/>
            <a:r>
              <a:rPr lang="fr-FR" altLang="fr-FR" dirty="0"/>
              <a:t>Lorsque l’atome gagne ou perd un ou plusieurs électrons, il devient un </a:t>
            </a:r>
            <a:r>
              <a:rPr lang="fr-FR" altLang="fr-FR" b="1" dirty="0">
                <a:solidFill>
                  <a:srgbClr val="FF0000"/>
                </a:solidFill>
              </a:rPr>
              <a:t>ion </a:t>
            </a:r>
            <a:r>
              <a:rPr lang="fr-FR" altLang="fr-FR" dirty="0"/>
              <a:t>afin d’augmenter sa stabilité. </a:t>
            </a:r>
          </a:p>
          <a:p>
            <a:pPr algn="just" eaLnBrk="1" hangingPunct="1"/>
            <a:r>
              <a:rPr lang="fr-FR" altLang="fr-FR" dirty="0"/>
              <a:t>Quand il partage des électrons avec un autre atome, il forme une </a:t>
            </a:r>
            <a:r>
              <a:rPr lang="fr-FR" altLang="fr-FR" b="1" dirty="0">
                <a:solidFill>
                  <a:srgbClr val="FF0000"/>
                </a:solidFill>
              </a:rPr>
              <a:t>liaison covalente </a:t>
            </a:r>
            <a:r>
              <a:rPr lang="fr-FR" altLang="fr-FR" dirty="0"/>
              <a:t>créant ainsi une </a:t>
            </a:r>
            <a:r>
              <a:rPr lang="fr-FR" altLang="fr-FR" b="1" dirty="0">
                <a:solidFill>
                  <a:srgbClr val="FF0000"/>
                </a:solidFill>
              </a:rPr>
              <a:t>molécule</a:t>
            </a:r>
            <a:r>
              <a:rPr lang="fr-FR" altLang="fr-FR" dirty="0"/>
              <a:t>.  </a:t>
            </a:r>
          </a:p>
        </p:txBody>
      </p:sp>
      <p:pic>
        <p:nvPicPr>
          <p:cNvPr id="5127" name="Picture 10" descr="http://rayonsx.scoliose.free.fr/Images/Sujet/Atome.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276475"/>
            <a:ext cx="331152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solidFill>
        </p:spPr>
        <p:txBody>
          <a:bodyPr/>
          <a:lstStyle/>
          <a:p>
            <a:r>
              <a:rPr lang="fr-FR" b="1" dirty="0"/>
              <a:t>DEFINITIONS</a:t>
            </a:r>
          </a:p>
        </p:txBody>
      </p:sp>
      <p:sp>
        <p:nvSpPr>
          <p:cNvPr id="3" name="Espace réservé du contenu 2"/>
          <p:cNvSpPr>
            <a:spLocks noGrp="1"/>
          </p:cNvSpPr>
          <p:nvPr>
            <p:ph idx="1"/>
          </p:nvPr>
        </p:nvSpPr>
        <p:spPr/>
        <p:txBody>
          <a:bodyPr/>
          <a:lstStyle/>
          <a:p>
            <a:pPr>
              <a:lnSpc>
                <a:spcPct val="150000"/>
              </a:lnSpc>
            </a:pPr>
            <a:r>
              <a:rPr lang="fr-FR" u="sng" dirty="0"/>
              <a:t>Pharmacie Galénique </a:t>
            </a:r>
            <a:r>
              <a:rPr lang="fr-FR" dirty="0"/>
              <a:t>:</a:t>
            </a:r>
          </a:p>
          <a:p>
            <a:pPr lvl="1">
              <a:lnSpc>
                <a:spcPct val="150000"/>
              </a:lnSpc>
            </a:pPr>
            <a:r>
              <a:rPr lang="fr-FR" dirty="0"/>
              <a:t> </a:t>
            </a:r>
            <a:r>
              <a:rPr lang="fr-FR" sz="2400" dirty="0"/>
              <a:t>Issu de Galien, médecin grec du IIe siècle après JC.</a:t>
            </a:r>
          </a:p>
          <a:p>
            <a:pPr lvl="1">
              <a:lnSpc>
                <a:spcPct val="150000"/>
              </a:lnSpc>
            </a:pPr>
            <a:r>
              <a:rPr lang="fr-FR" sz="2400" dirty="0"/>
              <a:t>Science et art de préparer un principe actif dans le but de le rendre administrable au patient sous une forme pharmaceutique qualifiée de </a:t>
            </a:r>
            <a:r>
              <a:rPr lang="fr-FR" sz="2400" dirty="0">
                <a:solidFill>
                  <a:srgbClr val="FF0000"/>
                </a:solidFill>
              </a:rPr>
              <a:t>galénique</a:t>
            </a:r>
            <a:r>
              <a:rPr lang="fr-FR" sz="2400" dirty="0"/>
              <a:t> (gélules, suspension buvable…)</a:t>
            </a:r>
            <a:endParaRPr lang="fr-FR"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 y="52367"/>
            <a:ext cx="719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863" y="5857874"/>
            <a:ext cx="7191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895849"/>
            <a:ext cx="13239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626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6149" name="ZoneTexte 4"/>
          <p:cNvSpPr txBox="1">
            <a:spLocks noChangeArrowheads="1"/>
          </p:cNvSpPr>
          <p:nvPr/>
        </p:nvSpPr>
        <p:spPr bwMode="auto">
          <a:xfrm>
            <a:off x="971550" y="0"/>
            <a:ext cx="5113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liaison covalente</a:t>
            </a:r>
          </a:p>
        </p:txBody>
      </p:sp>
      <p:sp>
        <p:nvSpPr>
          <p:cNvPr id="6150" name="ZoneTexte 6"/>
          <p:cNvSpPr txBox="1">
            <a:spLocks noChangeArrowheads="1"/>
          </p:cNvSpPr>
          <p:nvPr/>
        </p:nvSpPr>
        <p:spPr bwMode="auto">
          <a:xfrm>
            <a:off x="250825" y="1125538"/>
            <a:ext cx="864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La liaison covalente s’établit lorsque chaque atome partage un électron d’une de ses couches externes afin de former un doublet d’électrons liant les 2 atomes. L’association covalente de plusieurs atomes est appelée molécule.</a:t>
            </a:r>
          </a:p>
          <a:p>
            <a:pPr algn="just" eaLnBrk="1" hangingPunct="1"/>
            <a:endParaRPr lang="fr-FR" altLang="fr-FR" dirty="0"/>
          </a:p>
        </p:txBody>
      </p:sp>
      <p:pic>
        <p:nvPicPr>
          <p:cNvPr id="6151" name="Picture 12" descr="http://thepoussin.free.fr/TPE2003/Res/chimie_liaison2.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2420938"/>
            <a:ext cx="28511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ZoneTexte 8"/>
          <p:cNvSpPr txBox="1">
            <a:spLocks noChangeArrowheads="1"/>
          </p:cNvSpPr>
          <p:nvPr/>
        </p:nvSpPr>
        <p:spPr bwMode="auto">
          <a:xfrm>
            <a:off x="4787900" y="2636838"/>
            <a:ext cx="396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H</a:t>
            </a:r>
            <a:r>
              <a:rPr lang="fr-FR" altLang="fr-FR" baseline="-25000"/>
              <a:t>2</a:t>
            </a:r>
            <a:r>
              <a:rPr lang="fr-FR" altLang="fr-FR"/>
              <a:t>O: un atome d’oxygène met en commun 2 électrons avec 2 atomes d’hydrogène. Chaque doublet est appelé liaison covalente simple. </a:t>
            </a:r>
          </a:p>
        </p:txBody>
      </p:sp>
      <p:sp>
        <p:nvSpPr>
          <p:cNvPr id="6153" name="ZoneTexte 9"/>
          <p:cNvSpPr txBox="1">
            <a:spLocks noChangeArrowheads="1"/>
          </p:cNvSpPr>
          <p:nvPr/>
        </p:nvSpPr>
        <p:spPr bwMode="auto">
          <a:xfrm>
            <a:off x="395288" y="5375275"/>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Quand un atome partage plusieurs électrons avec un autre atome, il se forme une liaison double ou triple.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7173" name="ZoneTexte 4"/>
          <p:cNvSpPr txBox="1">
            <a:spLocks noChangeArrowheads="1"/>
          </p:cNvSpPr>
          <p:nvPr/>
        </p:nvSpPr>
        <p:spPr bwMode="auto">
          <a:xfrm>
            <a:off x="971550" y="0"/>
            <a:ext cx="5113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L’ionisation</a:t>
            </a:r>
          </a:p>
        </p:txBody>
      </p:sp>
      <p:sp>
        <p:nvSpPr>
          <p:cNvPr id="7174" name="ZoneTexte 6"/>
          <p:cNvSpPr txBox="1">
            <a:spLocks noChangeArrowheads="1"/>
          </p:cNvSpPr>
          <p:nvPr/>
        </p:nvSpPr>
        <p:spPr bwMode="auto">
          <a:xfrm>
            <a:off x="323850" y="10525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Un atome qui gagne ou perd 1, 2 ou 3 électrons, est appelé respectivement </a:t>
            </a:r>
            <a:r>
              <a:rPr lang="fr-FR" altLang="fr-FR" b="1">
                <a:solidFill>
                  <a:srgbClr val="FF0000"/>
                </a:solidFill>
              </a:rPr>
              <a:t>ion</a:t>
            </a:r>
            <a:r>
              <a:rPr lang="fr-FR" altLang="fr-FR"/>
              <a:t> monovalent, bivalent ou trivalent.</a:t>
            </a:r>
          </a:p>
        </p:txBody>
      </p:sp>
      <p:sp>
        <p:nvSpPr>
          <p:cNvPr id="8" name="Ellipse 7"/>
          <p:cNvSpPr/>
          <p:nvPr/>
        </p:nvSpPr>
        <p:spPr>
          <a:xfrm>
            <a:off x="3275856" y="2132856"/>
            <a:ext cx="1008112" cy="864096"/>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00" dirty="0">
                <a:solidFill>
                  <a:schemeClr val="tx1"/>
                </a:solidFill>
              </a:rPr>
              <a:t>Atome neutre</a:t>
            </a:r>
          </a:p>
        </p:txBody>
      </p:sp>
      <p:sp>
        <p:nvSpPr>
          <p:cNvPr id="9" name="Ellipse 8"/>
          <p:cNvSpPr/>
          <p:nvPr/>
        </p:nvSpPr>
        <p:spPr>
          <a:xfrm>
            <a:off x="4283968" y="3140968"/>
            <a:ext cx="1008112" cy="86409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1400" dirty="0">
                <a:solidFill>
                  <a:schemeClr val="tx1"/>
                </a:solidFill>
              </a:rPr>
              <a:t>Anion</a:t>
            </a:r>
          </a:p>
        </p:txBody>
      </p:sp>
      <p:sp>
        <p:nvSpPr>
          <p:cNvPr id="10" name="Ellipse 9"/>
          <p:cNvSpPr/>
          <p:nvPr/>
        </p:nvSpPr>
        <p:spPr>
          <a:xfrm>
            <a:off x="2195736" y="3140968"/>
            <a:ext cx="1008112" cy="86409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fr-FR" sz="1400" dirty="0">
                <a:solidFill>
                  <a:schemeClr val="tx1"/>
                </a:solidFill>
              </a:rPr>
              <a:t>Cation</a:t>
            </a:r>
          </a:p>
        </p:txBody>
      </p:sp>
      <p:cxnSp>
        <p:nvCxnSpPr>
          <p:cNvPr id="12" name="Connecteur droit avec flèche 11"/>
          <p:cNvCxnSpPr/>
          <p:nvPr/>
        </p:nvCxnSpPr>
        <p:spPr>
          <a:xfrm flipH="1">
            <a:off x="2987675" y="2924175"/>
            <a:ext cx="288925" cy="21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284663" y="2924175"/>
            <a:ext cx="287337" cy="21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86" name="ZoneTexte 16"/>
          <p:cNvSpPr txBox="1">
            <a:spLocks noChangeArrowheads="1"/>
          </p:cNvSpPr>
          <p:nvPr/>
        </p:nvSpPr>
        <p:spPr bwMode="auto">
          <a:xfrm>
            <a:off x="1258888" y="2730500"/>
            <a:ext cx="165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a:t>Perte d’électron</a:t>
            </a:r>
          </a:p>
        </p:txBody>
      </p:sp>
      <p:sp>
        <p:nvSpPr>
          <p:cNvPr id="7187" name="ZoneTexte 17"/>
          <p:cNvSpPr txBox="1">
            <a:spLocks noChangeArrowheads="1"/>
          </p:cNvSpPr>
          <p:nvPr/>
        </p:nvSpPr>
        <p:spPr bwMode="auto">
          <a:xfrm>
            <a:off x="4643438" y="2708275"/>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a:t>Gain d’électron</a:t>
            </a:r>
          </a:p>
        </p:txBody>
      </p:sp>
      <p:sp>
        <p:nvSpPr>
          <p:cNvPr id="7188" name="ZoneTexte 18"/>
          <p:cNvSpPr txBox="1">
            <a:spLocks noChangeArrowheads="1"/>
          </p:cNvSpPr>
          <p:nvPr/>
        </p:nvSpPr>
        <p:spPr bwMode="auto">
          <a:xfrm>
            <a:off x="395288" y="4797425"/>
            <a:ext cx="8208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L’atome qui gagne au moins un électron est un </a:t>
            </a:r>
            <a:r>
              <a:rPr lang="fr-FR" altLang="fr-FR" b="1">
                <a:solidFill>
                  <a:srgbClr val="FF0000"/>
                </a:solidFill>
              </a:rPr>
              <a:t>anion</a:t>
            </a:r>
            <a:r>
              <a:rPr lang="fr-FR" altLang="fr-FR"/>
              <a:t>, chargé négativement, et celui qui en perd au moins un est un </a:t>
            </a:r>
            <a:r>
              <a:rPr lang="fr-FR" altLang="fr-FR" b="1">
                <a:solidFill>
                  <a:srgbClr val="FF0000"/>
                </a:solidFill>
              </a:rPr>
              <a:t>cation</a:t>
            </a:r>
            <a:r>
              <a:rPr lang="fr-FR" altLang="fr-FR"/>
              <a:t>, chargé positivement.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ZoneTexte 4"/>
          <p:cNvSpPr txBox="1">
            <a:spLocks noChangeArrowheads="1"/>
          </p:cNvSpPr>
          <p:nvPr/>
        </p:nvSpPr>
        <p:spPr bwMode="auto">
          <a:xfrm>
            <a:off x="971550" y="128588"/>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Les différentes forces chimiques</a:t>
            </a:r>
          </a:p>
        </p:txBody>
      </p:sp>
      <p:sp>
        <p:nvSpPr>
          <p:cNvPr id="8197" name="ZoneTexte 6"/>
          <p:cNvSpPr txBox="1">
            <a:spLocks noChangeArrowheads="1"/>
          </p:cNvSpPr>
          <p:nvPr/>
        </p:nvSpPr>
        <p:spPr bwMode="auto">
          <a:xfrm>
            <a:off x="395288" y="2349500"/>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1.Liaisons fortes</a:t>
            </a:r>
          </a:p>
        </p:txBody>
      </p:sp>
      <p:sp>
        <p:nvSpPr>
          <p:cNvPr id="8198" name="ZoneTexte 6"/>
          <p:cNvSpPr txBox="1">
            <a:spLocks noChangeArrowheads="1"/>
          </p:cNvSpPr>
          <p:nvPr/>
        </p:nvSpPr>
        <p:spPr bwMode="auto">
          <a:xfrm>
            <a:off x="395288" y="1125538"/>
            <a:ext cx="82089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Les atomes, molécules et ions peuvent interagir avec plus ou moins de force. L’intensité des forces qui les lie permet de comprendre la stabilité de ces interactions (énergie en kilojoules/mole).</a:t>
            </a:r>
          </a:p>
        </p:txBody>
      </p:sp>
      <p:sp>
        <p:nvSpPr>
          <p:cNvPr id="8199" name="ZoneTexte 7"/>
          <p:cNvSpPr txBox="1">
            <a:spLocks noChangeArrowheads="1"/>
          </p:cNvSpPr>
          <p:nvPr/>
        </p:nvSpPr>
        <p:spPr bwMode="auto">
          <a:xfrm>
            <a:off x="539750" y="2924175"/>
            <a:ext cx="80645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a:t> La </a:t>
            </a:r>
            <a:r>
              <a:rPr lang="fr-FR" altLang="fr-FR" b="1">
                <a:solidFill>
                  <a:srgbClr val="FF0000"/>
                </a:solidFill>
              </a:rPr>
              <a:t>liaison de covalence </a:t>
            </a:r>
            <a:r>
              <a:rPr lang="fr-FR" altLang="fr-FR"/>
              <a:t>(200-400 kJ/mol).</a:t>
            </a:r>
          </a:p>
          <a:p>
            <a:pPr eaLnBrk="1" hangingPunct="1">
              <a:buFont typeface="Wingdings" pitchFamily="2" charset="2"/>
              <a:buChar char="§"/>
            </a:pPr>
            <a:endParaRPr lang="fr-FR" altLang="fr-FR"/>
          </a:p>
          <a:p>
            <a:pPr eaLnBrk="1" hangingPunct="1">
              <a:buFont typeface="Wingdings" pitchFamily="2" charset="2"/>
              <a:buChar char="§"/>
            </a:pPr>
            <a:endParaRPr lang="fr-FR" altLang="fr-FR"/>
          </a:p>
          <a:p>
            <a:pPr eaLnBrk="1" hangingPunct="1">
              <a:buFont typeface="Wingdings" pitchFamily="2" charset="2"/>
              <a:buChar char="§"/>
            </a:pPr>
            <a:endParaRPr lang="fr-FR" altLang="fr-FR"/>
          </a:p>
          <a:p>
            <a:pPr eaLnBrk="1" hangingPunct="1"/>
            <a:endParaRPr lang="fr-FR" altLang="fr-FR"/>
          </a:p>
          <a:p>
            <a:pPr eaLnBrk="1" hangingPunct="1"/>
            <a:endParaRPr lang="fr-FR" altLang="fr-FR"/>
          </a:p>
          <a:p>
            <a:pPr eaLnBrk="1" hangingPunct="1">
              <a:buFont typeface="Wingdings" pitchFamily="2" charset="2"/>
              <a:buChar char="§"/>
            </a:pPr>
            <a:endParaRPr lang="fr-FR" altLang="fr-FR"/>
          </a:p>
          <a:p>
            <a:pPr eaLnBrk="1" hangingPunct="1">
              <a:buFont typeface="Wingdings" pitchFamily="2" charset="2"/>
              <a:buChar char="§"/>
            </a:pPr>
            <a:r>
              <a:rPr lang="fr-FR" altLang="fr-FR"/>
              <a:t> La </a:t>
            </a:r>
            <a:r>
              <a:rPr lang="fr-FR" altLang="fr-FR" b="1">
                <a:solidFill>
                  <a:srgbClr val="FF0000"/>
                </a:solidFill>
              </a:rPr>
              <a:t>liaison ionique</a:t>
            </a:r>
            <a:r>
              <a:rPr lang="fr-FR" altLang="fr-FR"/>
              <a:t>: entre 2 ions de charges opposées.</a:t>
            </a:r>
          </a:p>
        </p:txBody>
      </p:sp>
      <p:pic>
        <p:nvPicPr>
          <p:cNvPr id="8200" name="Picture 8" descr="http://www.gch.ulaval.ca/agarnier/bcm20329/hist6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3357563"/>
            <a:ext cx="2743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http://umvf.univ-nantes.fr/odontologie/enseignement/chap1/site/html/images/figur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300663"/>
            <a:ext cx="432117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ZoneTexte 4"/>
          <p:cNvSpPr txBox="1">
            <a:spLocks noChangeArrowheads="1"/>
          </p:cNvSpPr>
          <p:nvPr/>
        </p:nvSpPr>
        <p:spPr bwMode="auto">
          <a:xfrm>
            <a:off x="971550" y="0"/>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dirty="0">
                <a:solidFill>
                  <a:srgbClr val="7030A0"/>
                </a:solidFill>
              </a:rPr>
              <a:t>Les différentes forces chimiques</a:t>
            </a:r>
          </a:p>
        </p:txBody>
      </p:sp>
      <p:sp>
        <p:nvSpPr>
          <p:cNvPr id="9221" name="ZoneTexte 6"/>
          <p:cNvSpPr txBox="1">
            <a:spLocks noChangeArrowheads="1"/>
          </p:cNvSpPr>
          <p:nvPr/>
        </p:nvSpPr>
        <p:spPr bwMode="auto">
          <a:xfrm>
            <a:off x="468313" y="908050"/>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Liaisons faibles</a:t>
            </a:r>
          </a:p>
        </p:txBody>
      </p:sp>
      <p:sp>
        <p:nvSpPr>
          <p:cNvPr id="9222" name="ZoneTexte 7"/>
          <p:cNvSpPr txBox="1">
            <a:spLocks noChangeArrowheads="1"/>
          </p:cNvSpPr>
          <p:nvPr/>
        </p:nvSpPr>
        <p:spPr bwMode="auto">
          <a:xfrm>
            <a:off x="323850" y="1916112"/>
            <a:ext cx="856863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Les atomes qui constituent les molécules ont tous une électronégativité différente. </a:t>
            </a:r>
          </a:p>
          <a:p>
            <a:pPr algn="just" eaLnBrk="1" hangingPunct="1"/>
            <a:r>
              <a:rPr lang="fr-FR" altLang="fr-FR" b="1" dirty="0">
                <a:solidFill>
                  <a:srgbClr val="FF0000"/>
                </a:solidFill>
              </a:rPr>
              <a:t>L’électronégativité d'un élément est une grandeur qui caractérise sa capacité à attirer les électrons lors de la formation d'une liaison chimique avec un autre élément</a:t>
            </a:r>
            <a:r>
              <a:rPr lang="fr-FR" altLang="fr-FR" dirty="0"/>
              <a:t>. </a:t>
            </a:r>
          </a:p>
          <a:p>
            <a:pPr algn="just" eaLnBrk="1" hangingPunct="1"/>
            <a:r>
              <a:rPr lang="fr-FR" altLang="fr-FR" dirty="0"/>
              <a:t>Ainsi un atome sera plus ou moins capable d’attirer les électrons vers lui qu’un autre.</a:t>
            </a:r>
          </a:p>
          <a:p>
            <a:pPr algn="just" eaLnBrk="1" hangingPunct="1"/>
            <a:r>
              <a:rPr lang="fr-FR" altLang="fr-FR" dirty="0">
                <a:sym typeface="Symbol" pitchFamily="18" charset="2"/>
              </a:rPr>
              <a:t>Lors d’une liaison, un atome moins électronégatif aura donc une charge partielle positive + par rapport à un autre élément plus électronégatif qui aura donc une charge partielle négative </a:t>
            </a:r>
            <a:r>
              <a:rPr lang="fr-FR" altLang="fr-FR" dirty="0">
                <a:solidFill>
                  <a:prstClr val="black"/>
                </a:solidFill>
                <a:sym typeface="Symbol" pitchFamily="18" charset="2"/>
              </a:rPr>
              <a:t>- .</a:t>
            </a:r>
            <a:endParaRPr lang="fr-FR" altLang="fr-FR" dirty="0">
              <a:sym typeface="Symbol" pitchFamily="18" charset="2"/>
            </a:endParaRPr>
          </a:p>
        </p:txBody>
      </p:sp>
      <p:sp>
        <p:nvSpPr>
          <p:cNvPr id="9223" name="ZoneTexte 7"/>
          <p:cNvSpPr txBox="1">
            <a:spLocks noChangeArrowheads="1"/>
          </p:cNvSpPr>
          <p:nvPr/>
        </p:nvSpPr>
        <p:spPr bwMode="auto">
          <a:xfrm>
            <a:off x="755650" y="1484313"/>
            <a:ext cx="568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solidFill>
                  <a:srgbClr val="7030A0"/>
                </a:solidFill>
              </a:rPr>
              <a:t>2.1. Liaison hydrogène </a:t>
            </a:r>
          </a:p>
        </p:txBody>
      </p:sp>
      <p:pic>
        <p:nvPicPr>
          <p:cNvPr id="923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56" y="4685610"/>
            <a:ext cx="4752528" cy="134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68313" y="6034771"/>
            <a:ext cx="7953375" cy="646331"/>
          </a:xfrm>
          <a:prstGeom prst="rect">
            <a:avLst/>
          </a:prstGeom>
          <a:noFill/>
        </p:spPr>
        <p:txBody>
          <a:bodyPr wrap="square" rtlCol="0">
            <a:spAutoFit/>
          </a:bodyPr>
          <a:lstStyle/>
          <a:p>
            <a:pPr algn="just"/>
            <a:r>
              <a:rPr lang="fr-FR" dirty="0"/>
              <a:t>C’est le chimiste américain Linus Pauling qui a déterminé l’échelle d’électronégativité.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ZoneTexte 4"/>
          <p:cNvSpPr txBox="1">
            <a:spLocks noChangeArrowheads="1"/>
          </p:cNvSpPr>
          <p:nvPr/>
        </p:nvSpPr>
        <p:spPr bwMode="auto">
          <a:xfrm>
            <a:off x="971550" y="0"/>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dirty="0">
                <a:solidFill>
                  <a:srgbClr val="7030A0"/>
                </a:solidFill>
              </a:rPr>
              <a:t>Les différentes forces chimiques</a:t>
            </a:r>
          </a:p>
        </p:txBody>
      </p:sp>
      <p:sp>
        <p:nvSpPr>
          <p:cNvPr id="9221" name="ZoneTexte 6"/>
          <p:cNvSpPr txBox="1">
            <a:spLocks noChangeArrowheads="1"/>
          </p:cNvSpPr>
          <p:nvPr/>
        </p:nvSpPr>
        <p:spPr bwMode="auto">
          <a:xfrm>
            <a:off x="468313" y="908050"/>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Liaisons faibles</a:t>
            </a:r>
          </a:p>
        </p:txBody>
      </p:sp>
      <p:sp>
        <p:nvSpPr>
          <p:cNvPr id="9222" name="ZoneTexte 7"/>
          <p:cNvSpPr txBox="1">
            <a:spLocks noChangeArrowheads="1"/>
          </p:cNvSpPr>
          <p:nvPr/>
        </p:nvSpPr>
        <p:spPr bwMode="auto">
          <a:xfrm>
            <a:off x="323850" y="1916113"/>
            <a:ext cx="84248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solidFill>
                  <a:prstClr val="black"/>
                </a:solidFill>
              </a:rPr>
              <a:t>Les molécules, à travers leurs atomes faiblement chargés peuvent former un nouveau type de liaisons dite </a:t>
            </a:r>
            <a:r>
              <a:rPr lang="fr-FR" altLang="fr-FR" b="1" dirty="0">
                <a:solidFill>
                  <a:srgbClr val="FF0000"/>
                </a:solidFill>
              </a:rPr>
              <a:t>liaison hydrogène </a:t>
            </a:r>
            <a:r>
              <a:rPr lang="fr-FR" altLang="fr-FR" dirty="0">
                <a:solidFill>
                  <a:prstClr val="black"/>
                </a:solidFill>
              </a:rPr>
              <a:t>(par attraction des charges opposées  (</a:t>
            </a:r>
            <a:r>
              <a:rPr lang="fr-FR" altLang="fr-FR" dirty="0">
                <a:solidFill>
                  <a:prstClr val="black"/>
                </a:solidFill>
                <a:sym typeface="Symbol" pitchFamily="18" charset="2"/>
              </a:rPr>
              <a:t>-/  +). Ces liaisons sont facilement rompues.</a:t>
            </a:r>
          </a:p>
          <a:p>
            <a:pPr eaLnBrk="1" hangingPunct="1"/>
            <a:endParaRPr lang="fr-FR" altLang="fr-FR" dirty="0">
              <a:solidFill>
                <a:prstClr val="black"/>
              </a:solidFill>
              <a:sym typeface="Symbol" pitchFamily="18" charset="2"/>
            </a:endParaRPr>
          </a:p>
        </p:txBody>
      </p:sp>
      <p:sp>
        <p:nvSpPr>
          <p:cNvPr id="9223" name="ZoneTexte 7"/>
          <p:cNvSpPr txBox="1">
            <a:spLocks noChangeArrowheads="1"/>
          </p:cNvSpPr>
          <p:nvPr/>
        </p:nvSpPr>
        <p:spPr bwMode="auto">
          <a:xfrm>
            <a:off x="755650" y="1484313"/>
            <a:ext cx="568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solidFill>
                  <a:srgbClr val="7030A0"/>
                </a:solidFill>
              </a:rPr>
              <a:t>2.1. Liaison hydrogène </a:t>
            </a:r>
          </a:p>
        </p:txBody>
      </p:sp>
      <p:pic>
        <p:nvPicPr>
          <p:cNvPr id="9224" name="Picture 9" descr="http://www-lemm.univ-lille1.fr/biologie/biocellulaire/apprendre/chapitre2/images/fig1_mp.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4221163"/>
            <a:ext cx="2447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ZoneTexte 9"/>
          <p:cNvSpPr txBox="1">
            <a:spLocks noChangeArrowheads="1"/>
          </p:cNvSpPr>
          <p:nvPr/>
        </p:nvSpPr>
        <p:spPr bwMode="auto">
          <a:xfrm>
            <a:off x="4643438" y="3213100"/>
            <a:ext cx="4032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solidFill>
                  <a:prstClr val="black"/>
                </a:solidFill>
              </a:rPr>
              <a:t>Certains atomes ont plus tendance à attirer les électrons que d’autres. Ici, l’atome d’oxygène attire les électrons des liaisons et crée une dissymétrie dans le partage.</a:t>
            </a:r>
          </a:p>
        </p:txBody>
      </p:sp>
      <p:cxnSp>
        <p:nvCxnSpPr>
          <p:cNvPr id="11" name="Connecteur droit avec flèche 10"/>
          <p:cNvCxnSpPr/>
          <p:nvPr/>
        </p:nvCxnSpPr>
        <p:spPr>
          <a:xfrm flipH="1">
            <a:off x="3924300" y="4508500"/>
            <a:ext cx="719138" cy="5762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7" name="ZoneTexte 14"/>
          <p:cNvSpPr txBox="1">
            <a:spLocks noChangeArrowheads="1"/>
          </p:cNvSpPr>
          <p:nvPr/>
        </p:nvSpPr>
        <p:spPr bwMode="auto">
          <a:xfrm>
            <a:off x="4643438" y="5373688"/>
            <a:ext cx="4032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solidFill>
                  <a:prstClr val="black"/>
                </a:solidFill>
              </a:rPr>
              <a:t>Cette liaison dû aux différences de polarités, entraîne une polarisation de la molécule et fait de l’eau une </a:t>
            </a:r>
            <a:r>
              <a:rPr lang="fr-FR" altLang="fr-FR" b="1" dirty="0">
                <a:solidFill>
                  <a:srgbClr val="FF0000"/>
                </a:solidFill>
              </a:rPr>
              <a:t>molécule polaire</a:t>
            </a:r>
            <a:r>
              <a:rPr lang="fr-FR" altLang="fr-FR" dirty="0">
                <a:solidFill>
                  <a:prstClr val="black"/>
                </a:solidFill>
              </a:rPr>
              <a:t>.</a:t>
            </a:r>
          </a:p>
        </p:txBody>
      </p:sp>
      <p:sp>
        <p:nvSpPr>
          <p:cNvPr id="16" name="Flèche vers le bas 15"/>
          <p:cNvSpPr/>
          <p:nvPr/>
        </p:nvSpPr>
        <p:spPr>
          <a:xfrm>
            <a:off x="6444208" y="4725144"/>
            <a:ext cx="504056" cy="576064"/>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fr-FR">
              <a:solidFill>
                <a:prstClr val="white"/>
              </a:solidFill>
            </a:endParaRPr>
          </a:p>
        </p:txBody>
      </p:sp>
    </p:spTree>
    <p:extLst>
      <p:ext uri="{BB962C8B-B14F-4D97-AF65-F5344CB8AC3E}">
        <p14:creationId xmlns:p14="http://schemas.microsoft.com/office/powerpoint/2010/main" val="179787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ZoneTexte 4"/>
          <p:cNvSpPr txBox="1">
            <a:spLocks noChangeArrowheads="1"/>
          </p:cNvSpPr>
          <p:nvPr/>
        </p:nvSpPr>
        <p:spPr bwMode="auto">
          <a:xfrm>
            <a:off x="971550" y="0"/>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Les différentes forces chimiques</a:t>
            </a:r>
          </a:p>
        </p:txBody>
      </p:sp>
      <p:sp>
        <p:nvSpPr>
          <p:cNvPr id="10245" name="ZoneTexte 6"/>
          <p:cNvSpPr txBox="1">
            <a:spLocks noChangeArrowheads="1"/>
          </p:cNvSpPr>
          <p:nvPr/>
        </p:nvSpPr>
        <p:spPr bwMode="auto">
          <a:xfrm>
            <a:off x="395288" y="692150"/>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Liaisons faibles</a:t>
            </a:r>
          </a:p>
        </p:txBody>
      </p:sp>
      <p:sp>
        <p:nvSpPr>
          <p:cNvPr id="10246" name="ZoneTexte 7"/>
          <p:cNvSpPr txBox="1">
            <a:spLocks noChangeArrowheads="1"/>
          </p:cNvSpPr>
          <p:nvPr/>
        </p:nvSpPr>
        <p:spPr bwMode="auto">
          <a:xfrm>
            <a:off x="323850" y="1628775"/>
            <a:ext cx="83518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Les composés chimiques ne possédant pas de liaisons polarisées ne peuvent pas faire d’interactions électrostatiques avec l’eau. Ces composés, dans un milieu polaire, vont s’organiser pour </a:t>
            </a:r>
            <a:r>
              <a:rPr lang="fr-FR" altLang="fr-FR" u="sng"/>
              <a:t>exposer le moins de surface </a:t>
            </a:r>
            <a:r>
              <a:rPr lang="fr-FR" altLang="fr-FR"/>
              <a:t>possible au milieu. Les </a:t>
            </a:r>
            <a:r>
              <a:rPr lang="fr-FR" altLang="fr-FR" u="sng"/>
              <a:t>régions les plus hydrophobes et les plus complémentaires vont exclure les molécules polaires en se rapprochant</a:t>
            </a:r>
            <a:r>
              <a:rPr lang="fr-FR" altLang="fr-FR"/>
              <a:t>. Cette association, </a:t>
            </a:r>
            <a:r>
              <a:rPr lang="fr-FR" altLang="fr-FR" b="1">
                <a:solidFill>
                  <a:srgbClr val="FF0000"/>
                </a:solidFill>
              </a:rPr>
              <a:t>interaction hydrophobe,</a:t>
            </a:r>
            <a:r>
              <a:rPr lang="fr-FR" altLang="fr-FR"/>
              <a:t> cumule exclusion des molécules d’eau et forces de Van der Waals de très faible intensité dans les régions hydrophobes.</a:t>
            </a:r>
          </a:p>
        </p:txBody>
      </p:sp>
      <p:sp>
        <p:nvSpPr>
          <p:cNvPr id="10247" name="ZoneTexte 7"/>
          <p:cNvSpPr txBox="1">
            <a:spLocks noChangeArrowheads="1"/>
          </p:cNvSpPr>
          <p:nvPr/>
        </p:nvSpPr>
        <p:spPr bwMode="auto">
          <a:xfrm>
            <a:off x="539750" y="1268413"/>
            <a:ext cx="568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2.2. Interactions hydrophobes</a:t>
            </a:r>
          </a:p>
        </p:txBody>
      </p:sp>
      <p:pic>
        <p:nvPicPr>
          <p:cNvPr id="10248" name="Picture 9"/>
          <p:cNvPicPr>
            <a:picLocks noChangeAspect="1" noChangeArrowheads="1"/>
          </p:cNvPicPr>
          <p:nvPr/>
        </p:nvPicPr>
        <p:blipFill>
          <a:blip r:embed="rId5">
            <a:extLst>
              <a:ext uri="{28A0092B-C50C-407E-A947-70E740481C1C}">
                <a14:useLocalDpi xmlns:a14="http://schemas.microsoft.com/office/drawing/2010/main" val="0"/>
              </a:ext>
            </a:extLst>
          </a:blip>
          <a:srcRect l="46062" t="45302" r="21928" b="22276"/>
          <a:stretch>
            <a:fillRect/>
          </a:stretch>
        </p:blipFill>
        <p:spPr bwMode="auto">
          <a:xfrm>
            <a:off x="684213" y="3851275"/>
            <a:ext cx="52768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ZoneTexte 11"/>
          <p:cNvSpPr txBox="1">
            <a:spLocks noChangeArrowheads="1"/>
          </p:cNvSpPr>
          <p:nvPr/>
        </p:nvSpPr>
        <p:spPr bwMode="auto">
          <a:xfrm>
            <a:off x="6011863" y="4941888"/>
            <a:ext cx="295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Interactions hydrophobes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ZoneTexte 4"/>
          <p:cNvSpPr txBox="1">
            <a:spLocks noChangeArrowheads="1"/>
          </p:cNvSpPr>
          <p:nvPr/>
        </p:nvSpPr>
        <p:spPr bwMode="auto">
          <a:xfrm>
            <a:off x="971550" y="0"/>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Les différentes forces chimiques</a:t>
            </a:r>
          </a:p>
        </p:txBody>
      </p:sp>
      <p:sp>
        <p:nvSpPr>
          <p:cNvPr id="11269" name="ZoneTexte 6"/>
          <p:cNvSpPr txBox="1">
            <a:spLocks noChangeArrowheads="1"/>
          </p:cNvSpPr>
          <p:nvPr/>
        </p:nvSpPr>
        <p:spPr bwMode="auto">
          <a:xfrm>
            <a:off x="179388" y="765175"/>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Liaisons faibles</a:t>
            </a:r>
          </a:p>
        </p:txBody>
      </p:sp>
      <p:sp>
        <p:nvSpPr>
          <p:cNvPr id="11270" name="ZoneTexte 7"/>
          <p:cNvSpPr txBox="1">
            <a:spLocks noChangeArrowheads="1"/>
          </p:cNvSpPr>
          <p:nvPr/>
        </p:nvSpPr>
        <p:spPr bwMode="auto">
          <a:xfrm>
            <a:off x="323850" y="1341438"/>
            <a:ext cx="439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2.3. Interactions ioniques</a:t>
            </a:r>
          </a:p>
        </p:txBody>
      </p:sp>
      <p:sp>
        <p:nvSpPr>
          <p:cNvPr id="11271" name="ZoneTexte 7"/>
          <p:cNvSpPr txBox="1">
            <a:spLocks noChangeArrowheads="1"/>
          </p:cNvSpPr>
          <p:nvPr/>
        </p:nvSpPr>
        <p:spPr bwMode="auto">
          <a:xfrm>
            <a:off x="250825" y="1773238"/>
            <a:ext cx="871378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pPr>
            <a:r>
              <a:rPr lang="fr-FR" altLang="fr-FR" u="sng" dirty="0"/>
              <a:t>Liaison ionique: </a:t>
            </a:r>
            <a:r>
              <a:rPr lang="fr-FR" altLang="fr-FR" dirty="0"/>
              <a:t>interaction forte; dans les structures cristallines </a:t>
            </a:r>
          </a:p>
          <a:p>
            <a:pPr algn="just" eaLnBrk="1" hangingPunct="1">
              <a:spcBef>
                <a:spcPts val="600"/>
              </a:spcBef>
            </a:pPr>
            <a:r>
              <a:rPr lang="fr-FR" altLang="fr-FR" u="sng" dirty="0"/>
              <a:t>Interactions ioniques</a:t>
            </a:r>
            <a:r>
              <a:rPr lang="fr-FR" altLang="fr-FR" dirty="0"/>
              <a:t>:  lorsque les ions sont en solution, les atomes constituant le cristal se séparent mais les interactions électrostatiques de plus faible intensité restent possibles.</a:t>
            </a:r>
          </a:p>
          <a:p>
            <a:pPr algn="just" eaLnBrk="1" hangingPunct="1">
              <a:spcBef>
                <a:spcPts val="600"/>
              </a:spcBef>
            </a:pPr>
            <a:endParaRPr lang="fr-FR" altLang="fr-FR" dirty="0"/>
          </a:p>
        </p:txBody>
      </p:sp>
      <p:sp>
        <p:nvSpPr>
          <p:cNvPr id="11272" name="ZoneTexte 8"/>
          <p:cNvSpPr txBox="1">
            <a:spLocks noChangeArrowheads="1"/>
          </p:cNvSpPr>
          <p:nvPr/>
        </p:nvSpPr>
        <p:spPr bwMode="auto">
          <a:xfrm>
            <a:off x="0" y="4365625"/>
            <a:ext cx="295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Interactions ioniques</a:t>
            </a:r>
          </a:p>
        </p:txBody>
      </p:sp>
      <p:pic>
        <p:nvPicPr>
          <p:cNvPr id="11273" name="Picture 8"/>
          <p:cNvPicPr>
            <a:picLocks noChangeAspect="1" noChangeArrowheads="1"/>
          </p:cNvPicPr>
          <p:nvPr/>
        </p:nvPicPr>
        <p:blipFill>
          <a:blip r:embed="rId5">
            <a:extLst>
              <a:ext uri="{28A0092B-C50C-407E-A947-70E740481C1C}">
                <a14:useLocalDpi xmlns:a14="http://schemas.microsoft.com/office/drawing/2010/main" val="0"/>
              </a:ext>
            </a:extLst>
          </a:blip>
          <a:srcRect l="25597" t="14801" r="37979" b="29694"/>
          <a:stretch>
            <a:fillRect/>
          </a:stretch>
        </p:blipFill>
        <p:spPr bwMode="auto">
          <a:xfrm>
            <a:off x="2843213" y="2846388"/>
            <a:ext cx="4681537"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ZoneTexte 4"/>
          <p:cNvSpPr txBox="1">
            <a:spLocks noChangeArrowheads="1"/>
          </p:cNvSpPr>
          <p:nvPr/>
        </p:nvSpPr>
        <p:spPr bwMode="auto">
          <a:xfrm>
            <a:off x="971550" y="0"/>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Les différentes forces chimiques</a:t>
            </a:r>
          </a:p>
        </p:txBody>
      </p:sp>
      <p:sp>
        <p:nvSpPr>
          <p:cNvPr id="12293" name="ZoneTexte 6"/>
          <p:cNvSpPr txBox="1">
            <a:spLocks noChangeArrowheads="1"/>
          </p:cNvSpPr>
          <p:nvPr/>
        </p:nvSpPr>
        <p:spPr bwMode="auto">
          <a:xfrm>
            <a:off x="323850" y="1044575"/>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Liaisons faibles</a:t>
            </a:r>
          </a:p>
        </p:txBody>
      </p:sp>
      <p:sp>
        <p:nvSpPr>
          <p:cNvPr id="12294" name="ZoneTexte 7"/>
          <p:cNvSpPr txBox="1">
            <a:spLocks noChangeArrowheads="1"/>
          </p:cNvSpPr>
          <p:nvPr/>
        </p:nvSpPr>
        <p:spPr bwMode="auto">
          <a:xfrm>
            <a:off x="395288" y="1844675"/>
            <a:ext cx="439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2.4. Autres interactions</a:t>
            </a:r>
          </a:p>
        </p:txBody>
      </p:sp>
      <p:sp>
        <p:nvSpPr>
          <p:cNvPr id="12295" name="Rectangle 8"/>
          <p:cNvSpPr>
            <a:spLocks noChangeArrowheads="1"/>
          </p:cNvSpPr>
          <p:nvPr/>
        </p:nvSpPr>
        <p:spPr bwMode="auto">
          <a:xfrm>
            <a:off x="539750" y="2349500"/>
            <a:ext cx="8064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Une </a:t>
            </a:r>
            <a:r>
              <a:rPr lang="fr-FR" altLang="fr-FR" b="1" dirty="0">
                <a:solidFill>
                  <a:srgbClr val="FF0000"/>
                </a:solidFill>
              </a:rPr>
              <a:t>liaison de van der </a:t>
            </a:r>
            <a:r>
              <a:rPr lang="fr-FR" altLang="fr-FR" b="1" dirty="0" err="1">
                <a:solidFill>
                  <a:srgbClr val="FF0000"/>
                </a:solidFill>
              </a:rPr>
              <a:t>Waals</a:t>
            </a:r>
            <a:r>
              <a:rPr lang="fr-FR" altLang="fr-FR" dirty="0">
                <a:solidFill>
                  <a:srgbClr val="FF0000"/>
                </a:solidFill>
              </a:rPr>
              <a:t> </a:t>
            </a:r>
            <a:r>
              <a:rPr lang="fr-FR" altLang="fr-FR" dirty="0"/>
              <a:t>est une interaction électrique de faible intensité entre deux </a:t>
            </a:r>
            <a:r>
              <a:rPr lang="fr-FR" altLang="fr-FR" dirty="0">
                <a:hlinkClick r:id="rId5" tooltip="Atome"/>
              </a:rPr>
              <a:t>atomes</a:t>
            </a:r>
            <a:r>
              <a:rPr lang="fr-FR" altLang="fr-FR" dirty="0"/>
              <a:t>, deux </a:t>
            </a:r>
            <a:r>
              <a:rPr lang="fr-FR" altLang="fr-FR" dirty="0">
                <a:hlinkClick r:id="rId6" tooltip="Molécule"/>
              </a:rPr>
              <a:t>molécules</a:t>
            </a:r>
            <a:r>
              <a:rPr lang="fr-FR" altLang="fr-FR" dirty="0"/>
              <a:t>, ou entre une molécule et un </a:t>
            </a:r>
            <a:r>
              <a:rPr lang="fr-FR" altLang="fr-FR" dirty="0">
                <a:hlinkClick r:id="rId7"/>
              </a:rPr>
              <a:t>cristal</a:t>
            </a:r>
            <a:r>
              <a:rPr lang="fr-FR" altLang="fr-FR" dirty="0"/>
              <a:t>. </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0049" y="3501008"/>
            <a:ext cx="2423902" cy="2752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2.bp.blogspot.com/_1A7AKQTuQN8/TQvZ5nx-GlI/AAAAAAAAAFo/GivNRYDHRmw/s1600/atome.png"/>
          <p:cNvPicPr>
            <a:picLocks noChangeAspect="1" noChangeArrowheads="1"/>
          </p:cNvPicPr>
          <p:nvPr/>
        </p:nvPicPr>
        <p:blipFill>
          <a:blip r:embed="rId2">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sciencescassin.pagesperso-orange.fr/materielchimie/eprouvett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ZoneTexte 4"/>
          <p:cNvSpPr txBox="1">
            <a:spLocks noChangeArrowheads="1"/>
          </p:cNvSpPr>
          <p:nvPr/>
        </p:nvSpPr>
        <p:spPr bwMode="auto">
          <a:xfrm>
            <a:off x="971550" y="0"/>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Les différentes forces chimiques</a:t>
            </a:r>
          </a:p>
        </p:txBody>
      </p:sp>
      <p:sp>
        <p:nvSpPr>
          <p:cNvPr id="13317" name="ZoneTexte 7"/>
          <p:cNvSpPr txBox="1">
            <a:spLocks noChangeArrowheads="1"/>
          </p:cNvSpPr>
          <p:nvPr/>
        </p:nvSpPr>
        <p:spPr bwMode="auto">
          <a:xfrm>
            <a:off x="539750" y="1125538"/>
            <a:ext cx="432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Comparaison des interactions</a:t>
            </a:r>
          </a:p>
        </p:txBody>
      </p:sp>
      <p:graphicFrame>
        <p:nvGraphicFramePr>
          <p:cNvPr id="8" name="Tableau 7"/>
          <p:cNvGraphicFramePr>
            <a:graphicFrameLocks noGrp="1"/>
          </p:cNvGraphicFramePr>
          <p:nvPr/>
        </p:nvGraphicFramePr>
        <p:xfrm>
          <a:off x="395288" y="1773238"/>
          <a:ext cx="8353426" cy="2865437"/>
        </p:xfrm>
        <a:graphic>
          <a:graphicData uri="http://schemas.openxmlformats.org/drawingml/2006/table">
            <a:tbl>
              <a:tblPr firstRow="1" bandRow="1">
                <a:tableStyleId>{00A15C55-8517-42AA-B614-E9B94910E393}</a:tableStyleId>
              </a:tblPr>
              <a:tblGrid>
                <a:gridCol w="1456101">
                  <a:extLst>
                    <a:ext uri="{9D8B030D-6E8A-4147-A177-3AD203B41FA5}">
                      <a16:colId xmlns:a16="http://schemas.microsoft.com/office/drawing/2014/main" val="20000"/>
                    </a:ext>
                  </a:extLst>
                </a:gridCol>
                <a:gridCol w="4448907">
                  <a:extLst>
                    <a:ext uri="{9D8B030D-6E8A-4147-A177-3AD203B41FA5}">
                      <a16:colId xmlns:a16="http://schemas.microsoft.com/office/drawing/2014/main" val="20001"/>
                    </a:ext>
                  </a:extLst>
                </a:gridCol>
                <a:gridCol w="2448418">
                  <a:extLst>
                    <a:ext uri="{9D8B030D-6E8A-4147-A177-3AD203B41FA5}">
                      <a16:colId xmlns:a16="http://schemas.microsoft.com/office/drawing/2014/main" val="20002"/>
                    </a:ext>
                  </a:extLst>
                </a:gridCol>
              </a:tblGrid>
              <a:tr h="640151">
                <a:tc>
                  <a:txBody>
                    <a:bodyPr/>
                    <a:lstStyle/>
                    <a:p>
                      <a:r>
                        <a:rPr lang="fr-FR" sz="1800" dirty="0">
                          <a:solidFill>
                            <a:schemeClr val="tx1"/>
                          </a:solidFill>
                        </a:rPr>
                        <a:t>INTENTSITE</a:t>
                      </a:r>
                    </a:p>
                  </a:txBody>
                  <a:tcPr marL="91445" marR="9144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rPr>
                        <a:t>TYPE</a:t>
                      </a:r>
                    </a:p>
                  </a:txBody>
                  <a:tcPr marL="91445" marR="9144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ENERGIE DE LIAISON</a:t>
                      </a:r>
                      <a:r>
                        <a:rPr lang="fr-FR" sz="1800" baseline="0" dirty="0">
                          <a:solidFill>
                            <a:schemeClr val="tx1"/>
                          </a:solidFill>
                        </a:rPr>
                        <a:t> (kJ/mol)</a:t>
                      </a:r>
                      <a:endParaRPr lang="fr-FR" sz="1800" dirty="0">
                        <a:solidFill>
                          <a:schemeClr val="tx1"/>
                        </a:solidFill>
                      </a:endParaRP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81">
                <a:tc rowSpan="2">
                  <a:txBody>
                    <a:bodyPr/>
                    <a:lstStyle/>
                    <a:p>
                      <a:r>
                        <a:rPr lang="fr-FR" sz="1800" dirty="0">
                          <a:solidFill>
                            <a:schemeClr val="tx1"/>
                          </a:solidFill>
                        </a:rPr>
                        <a:t>Forte</a:t>
                      </a:r>
                    </a:p>
                  </a:txBody>
                  <a:tcPr marL="91445" marR="9144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rPr>
                        <a:t>Liaison</a:t>
                      </a:r>
                      <a:r>
                        <a:rPr lang="fr-FR" sz="1800" baseline="0" dirty="0">
                          <a:solidFill>
                            <a:schemeClr val="tx1"/>
                          </a:solidFill>
                        </a:rPr>
                        <a:t> covalente</a:t>
                      </a:r>
                      <a:endParaRPr lang="fr-FR" sz="1800" dirty="0">
                        <a:solidFill>
                          <a:schemeClr val="tx1"/>
                        </a:solidFill>
                      </a:endParaRP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250-400</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81">
                <a:tc vMerge="1">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rPr>
                        <a:t>Liaison ionique dans les réseaux cristallins</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250-500</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81">
                <a:tc rowSpan="4">
                  <a:txBody>
                    <a:bodyPr/>
                    <a:lstStyle/>
                    <a:p>
                      <a:r>
                        <a:rPr lang="fr-FR" sz="1800" dirty="0">
                          <a:solidFill>
                            <a:schemeClr val="tx1"/>
                          </a:solidFill>
                        </a:rPr>
                        <a:t>Faible</a:t>
                      </a:r>
                    </a:p>
                  </a:txBody>
                  <a:tcPr marL="91445" marR="9144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rPr>
                        <a:t>Liaison hydrogène</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40</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81">
                <a:tc vMerge="1">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rPr>
                        <a:t>Hydrophobe</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4</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81">
                <a:tc vMerge="1">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rPr>
                        <a:t>Van der </a:t>
                      </a:r>
                      <a:r>
                        <a:rPr lang="fr-FR" sz="1800" dirty="0" err="1">
                          <a:solidFill>
                            <a:schemeClr val="tx1"/>
                          </a:solidFill>
                        </a:rPr>
                        <a:t>Walls</a:t>
                      </a:r>
                      <a:endParaRPr lang="fr-FR" sz="1800" dirty="0">
                        <a:solidFill>
                          <a:schemeClr val="tx1"/>
                        </a:solidFill>
                      </a:endParaRP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4</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81">
                <a:tc vMerge="1">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rPr>
                        <a:t>Interaction</a:t>
                      </a:r>
                      <a:r>
                        <a:rPr lang="fr-FR" sz="1800" baseline="0" dirty="0">
                          <a:solidFill>
                            <a:schemeClr val="tx1"/>
                          </a:solidFill>
                        </a:rPr>
                        <a:t> ionique</a:t>
                      </a:r>
                      <a:endParaRPr lang="fr-FR" sz="1800" dirty="0">
                        <a:solidFill>
                          <a:schemeClr val="tx1"/>
                        </a:solidFill>
                      </a:endParaRP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solidFill>
                            <a:schemeClr val="tx1"/>
                          </a:solidFill>
                        </a:rPr>
                        <a:t>variable</a:t>
                      </a:r>
                    </a:p>
                  </a:txBody>
                  <a:tcPr marL="91445" marR="9144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ZoneTexte 4"/>
          <p:cNvSpPr txBox="1">
            <a:spLocks noChangeArrowheads="1"/>
          </p:cNvSpPr>
          <p:nvPr/>
        </p:nvSpPr>
        <p:spPr bwMode="auto">
          <a:xfrm>
            <a:off x="971550" y="0"/>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Les différentes forces chimiques</a:t>
            </a:r>
          </a:p>
        </p:txBody>
      </p:sp>
      <p:sp>
        <p:nvSpPr>
          <p:cNvPr id="14341" name="ZoneTexte 7"/>
          <p:cNvSpPr txBox="1">
            <a:spLocks noChangeArrowheads="1"/>
          </p:cNvSpPr>
          <p:nvPr/>
        </p:nvSpPr>
        <p:spPr bwMode="auto">
          <a:xfrm>
            <a:off x="468313" y="981075"/>
            <a:ext cx="4319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Comparaison des interactions</a:t>
            </a:r>
          </a:p>
        </p:txBody>
      </p:sp>
      <p:sp>
        <p:nvSpPr>
          <p:cNvPr id="14342" name="ZoneTexte 8"/>
          <p:cNvSpPr txBox="1">
            <a:spLocks noChangeArrowheads="1"/>
          </p:cNvSpPr>
          <p:nvPr/>
        </p:nvSpPr>
        <p:spPr bwMode="auto">
          <a:xfrm>
            <a:off x="539750" y="1556792"/>
            <a:ext cx="77041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dirty="0"/>
              <a:t> </a:t>
            </a:r>
            <a:r>
              <a:rPr lang="fr-FR" altLang="fr-FR" u="sng" dirty="0"/>
              <a:t>Association selon</a:t>
            </a:r>
            <a:r>
              <a:rPr lang="fr-FR" altLang="fr-FR" dirty="0"/>
              <a:t>:</a:t>
            </a:r>
          </a:p>
          <a:p>
            <a:pPr algn="just" eaLnBrk="1" hangingPunct="1">
              <a:buFont typeface="Wingdings" pitchFamily="2" charset="2"/>
              <a:buChar char="§"/>
            </a:pPr>
            <a:endParaRPr lang="fr-FR" altLang="fr-FR" dirty="0"/>
          </a:p>
          <a:p>
            <a:pPr algn="just" eaLnBrk="1" hangingPunct="1">
              <a:buFontTx/>
              <a:buChar char="-"/>
            </a:pPr>
            <a:r>
              <a:rPr lang="fr-FR" altLang="fr-FR" dirty="0"/>
              <a:t> Probabilité de rencontre</a:t>
            </a:r>
          </a:p>
          <a:p>
            <a:pPr algn="just" eaLnBrk="1" hangingPunct="1">
              <a:buFontTx/>
              <a:buChar char="-"/>
            </a:pPr>
            <a:r>
              <a:rPr lang="fr-FR" altLang="fr-FR" dirty="0"/>
              <a:t> Quantité de composés chimiques</a:t>
            </a:r>
          </a:p>
          <a:p>
            <a:pPr algn="just" eaLnBrk="1" hangingPunct="1">
              <a:buFontTx/>
              <a:buChar char="-"/>
            </a:pPr>
            <a:r>
              <a:rPr lang="fr-FR" altLang="fr-FR" dirty="0"/>
              <a:t> En favorisant l’agitation moléculaire de façon mécanique ou thermique</a:t>
            </a:r>
          </a:p>
          <a:p>
            <a:pPr algn="just" eaLnBrk="1" hangingPunct="1">
              <a:buFontTx/>
              <a:buChar char="-"/>
            </a:pPr>
            <a:endParaRPr lang="fr-FR" altLang="fr-FR" dirty="0"/>
          </a:p>
          <a:p>
            <a:pPr algn="just" eaLnBrk="1" hangingPunct="1">
              <a:buFont typeface="Wingdings" pitchFamily="2" charset="2"/>
              <a:buChar char="§"/>
            </a:pPr>
            <a:r>
              <a:rPr lang="fr-FR" altLang="fr-FR" dirty="0"/>
              <a:t> Les compartiments de l’organisme et les membranes cellulaires compliquent la rencontre et peuvent être des obstacles à la rencontre.</a:t>
            </a:r>
          </a:p>
        </p:txBody>
      </p:sp>
      <p:sp>
        <p:nvSpPr>
          <p:cNvPr id="14343" name="ZoneTexte 9"/>
          <p:cNvSpPr txBox="1">
            <a:spLocks noChangeArrowheads="1"/>
          </p:cNvSpPr>
          <p:nvPr/>
        </p:nvSpPr>
        <p:spPr bwMode="auto">
          <a:xfrm>
            <a:off x="562458" y="4149080"/>
            <a:ext cx="74898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dirty="0"/>
              <a:t> Dans l’organisme, les interactions transitoires sont le plus souvent la somme de plusieurs types d’associations de faible intensité.</a:t>
            </a:r>
          </a:p>
          <a:p>
            <a:pPr algn="just" eaLnBrk="1" hangingPunct="1">
              <a:buFont typeface="Wingdings" pitchFamily="2" charset="2"/>
              <a:buChar char="§"/>
            </a:pPr>
            <a:endParaRPr lang="fr-FR" altLang="fr-FR" dirty="0"/>
          </a:p>
          <a:p>
            <a:pPr algn="just" eaLnBrk="1" hangingPunct="1">
              <a:buFont typeface="Wingdings" pitchFamily="2" charset="2"/>
              <a:buChar char="§"/>
            </a:pPr>
            <a:r>
              <a:rPr lang="fr-FR" altLang="fr-FR" dirty="0"/>
              <a:t> Associations facilitées par la complémentarité spatiale des surfaces impliquées.</a:t>
            </a:r>
          </a:p>
          <a:p>
            <a:pPr algn="just" eaLnBrk="1" hangingPunct="1">
              <a:buFont typeface="Wingdings" pitchFamily="2" charset="2"/>
              <a:buChar char="§"/>
            </a:pPr>
            <a:endParaRPr lang="fr-FR" altLang="fr-FR" dirty="0"/>
          </a:p>
          <a:p>
            <a:pPr algn="just" eaLnBrk="1" hangingPunct="1">
              <a:buFont typeface="Wingdings" pitchFamily="2" charset="2"/>
              <a:buChar char="§"/>
            </a:pPr>
            <a:r>
              <a:rPr lang="fr-FR" altLang="fr-FR" dirty="0"/>
              <a:t>Affinité d’un ligand avec un récepteur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nSpc>
                <a:spcPct val="200000"/>
              </a:lnSpc>
            </a:pPr>
            <a:r>
              <a:rPr lang="fr-FR" u="sng" dirty="0"/>
              <a:t>Pharmacie clinique </a:t>
            </a:r>
            <a:r>
              <a:rPr lang="fr-FR" dirty="0"/>
              <a:t>:</a:t>
            </a:r>
          </a:p>
          <a:p>
            <a:pPr lvl="1"/>
            <a:r>
              <a:rPr lang="fr-FR" dirty="0"/>
              <a:t>Science du médicament permettant aux professionnels de la santé d’optimiser les choix thérapeutiques, la dispensation et l’administration des médicaments en s’adaptant à la clinique, c’est-à-dire à la pathologie du patient.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15" y="260648"/>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63"/>
            <a:ext cx="719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446" y="5733256"/>
            <a:ext cx="7191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355" y="5229200"/>
            <a:ext cx="1288157" cy="128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24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ZoneTexte 4"/>
          <p:cNvSpPr txBox="1">
            <a:spLocks noChangeArrowheads="1"/>
          </p:cNvSpPr>
          <p:nvPr/>
        </p:nvSpPr>
        <p:spPr bwMode="auto">
          <a:xfrm>
            <a:off x="971550" y="0"/>
            <a:ext cx="817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Les différentes forces chimiques</a:t>
            </a:r>
          </a:p>
        </p:txBody>
      </p:sp>
      <p:sp>
        <p:nvSpPr>
          <p:cNvPr id="15365" name="ZoneTexte 7"/>
          <p:cNvSpPr txBox="1">
            <a:spLocks noChangeArrowheads="1"/>
          </p:cNvSpPr>
          <p:nvPr/>
        </p:nvSpPr>
        <p:spPr bwMode="auto">
          <a:xfrm>
            <a:off x="468313" y="981075"/>
            <a:ext cx="4319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Comparaison des interactions</a:t>
            </a:r>
          </a:p>
        </p:txBody>
      </p:sp>
      <p:sp>
        <p:nvSpPr>
          <p:cNvPr id="15366" name="ZoneTexte 10"/>
          <p:cNvSpPr txBox="1">
            <a:spLocks noChangeArrowheads="1"/>
          </p:cNvSpPr>
          <p:nvPr/>
        </p:nvSpPr>
        <p:spPr bwMode="auto">
          <a:xfrm>
            <a:off x="1331913" y="1557338"/>
            <a:ext cx="5256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Interactions multiples:</a:t>
            </a:r>
          </a:p>
        </p:txBody>
      </p:sp>
      <p:pic>
        <p:nvPicPr>
          <p:cNvPr id="15367" name="Picture 1"/>
          <p:cNvPicPr>
            <a:picLocks noChangeAspect="1" noChangeArrowheads="1"/>
          </p:cNvPicPr>
          <p:nvPr/>
        </p:nvPicPr>
        <p:blipFill>
          <a:blip r:embed="rId5">
            <a:extLst>
              <a:ext uri="{28A0092B-C50C-407E-A947-70E740481C1C}">
                <a14:useLocalDpi xmlns:a14="http://schemas.microsoft.com/office/drawing/2010/main" val="0"/>
              </a:ext>
            </a:extLst>
          </a:blip>
          <a:srcRect l="46165" t="28546" r="18710" b="32204"/>
          <a:stretch>
            <a:fillRect/>
          </a:stretch>
        </p:blipFill>
        <p:spPr bwMode="auto">
          <a:xfrm>
            <a:off x="1403350" y="2133600"/>
            <a:ext cx="6769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_1A7AKQTuQN8/TQvZ5nx-GlI/AAAAAAAAAFo/GivNRYDHRmw/s1600/atome.png"/>
          <p:cNvPicPr>
            <a:picLocks noChangeAspect="1" noChangeArrowheads="1"/>
          </p:cNvPicPr>
          <p:nvPr/>
        </p:nvPicPr>
        <p:blipFill>
          <a:blip r:embed="rId2">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188913"/>
            <a:ext cx="13684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http://sciencescassin.pagesperso-orange.fr/materielchimie/eprouvett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5013325"/>
            <a:ext cx="1190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908175" y="2133600"/>
            <a:ext cx="5976938" cy="193833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fr-FR" sz="6000" b="1" dirty="0">
                <a:solidFill>
                  <a:schemeClr val="tx1">
                    <a:lumMod val="95000"/>
                    <a:lumOff val="5000"/>
                  </a:schemeClr>
                </a:solidFill>
                <a:latin typeface="Stencil" pitchFamily="82" charset="0"/>
                <a:cs typeface="Vijaya" pitchFamily="34" charset="0"/>
              </a:rPr>
              <a:t>LA CHIMIE DES SOLUTIONS</a:t>
            </a:r>
          </a:p>
        </p:txBody>
      </p:sp>
      <p:pic>
        <p:nvPicPr>
          <p:cNvPr id="16389" name="Picture 6" descr="http://sr.photos3.fotosearch.com/bthumb/CSP/CSP099/k0998717.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23875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17413"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Préambule</a:t>
            </a:r>
          </a:p>
        </p:txBody>
      </p:sp>
      <p:sp>
        <p:nvSpPr>
          <p:cNvPr id="17414" name="Rectangle 7"/>
          <p:cNvSpPr>
            <a:spLocks noChangeArrowheads="1"/>
          </p:cNvSpPr>
          <p:nvPr/>
        </p:nvSpPr>
        <p:spPr bwMode="auto">
          <a:xfrm>
            <a:off x="611188" y="1720850"/>
            <a:ext cx="79930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buFont typeface="Wingdings" pitchFamily="2" charset="2"/>
              <a:buChar char="§"/>
            </a:pPr>
            <a:r>
              <a:rPr lang="fr-FR" altLang="fr-FR" dirty="0"/>
              <a:t>Les espèces chimiques dissoutes dans une solution sont appelées des </a:t>
            </a:r>
            <a:r>
              <a:rPr lang="fr-FR" altLang="fr-FR" b="1" dirty="0">
                <a:solidFill>
                  <a:srgbClr val="FF0000"/>
                </a:solidFill>
              </a:rPr>
              <a:t>solutés</a:t>
            </a:r>
            <a:r>
              <a:rPr lang="fr-FR" altLang="fr-FR" dirty="0"/>
              <a:t>.</a:t>
            </a:r>
          </a:p>
          <a:p>
            <a:pPr algn="just" eaLnBrk="1" hangingPunct="1">
              <a:lnSpc>
                <a:spcPct val="200000"/>
              </a:lnSpc>
              <a:buFont typeface="Wingdings" pitchFamily="2" charset="2"/>
              <a:buChar char="§"/>
            </a:pPr>
            <a:r>
              <a:rPr lang="fr-FR" altLang="fr-FR" dirty="0"/>
              <a:t>Le produit contenant les solutés est nommé </a:t>
            </a:r>
            <a:r>
              <a:rPr lang="fr-FR" altLang="fr-FR" b="1" dirty="0">
                <a:solidFill>
                  <a:srgbClr val="FF0000"/>
                </a:solidFill>
              </a:rPr>
              <a:t>solvant.</a:t>
            </a:r>
          </a:p>
          <a:p>
            <a:pPr algn="just" eaLnBrk="1" hangingPunct="1">
              <a:lnSpc>
                <a:spcPct val="200000"/>
              </a:lnSpc>
              <a:buFont typeface="Wingdings" pitchFamily="2" charset="2"/>
              <a:buChar char="§"/>
            </a:pPr>
            <a:r>
              <a:rPr lang="fr-FR" altLang="fr-FR" dirty="0"/>
              <a:t>Les solutés peuvent réagir entre eux ou avec le solvant.</a:t>
            </a:r>
          </a:p>
          <a:p>
            <a:pPr algn="just" eaLnBrk="1" hangingPunct="1">
              <a:lnSpc>
                <a:spcPct val="150000"/>
              </a:lnSpc>
              <a:buFont typeface="Wingdings" pitchFamily="2" charset="2"/>
              <a:buChar char="§"/>
            </a:pPr>
            <a:r>
              <a:rPr lang="fr-FR" altLang="fr-FR" dirty="0"/>
              <a:t>Les phénomènes observés dépendent notamment des caractéristiques des solutés et du solvant ainsi que des quantités présentes dans le milieu.</a:t>
            </a:r>
          </a:p>
          <a:p>
            <a:pPr algn="just" eaLnBrk="1" hangingPunct="1">
              <a:lnSpc>
                <a:spcPct val="200000"/>
              </a:lnSpc>
              <a:buFont typeface="Wingdings" pitchFamily="2" charset="2"/>
              <a:buChar char="§"/>
            </a:pPr>
            <a:r>
              <a:rPr lang="fr-FR" altLang="fr-FR" dirty="0"/>
              <a:t>Les phénomènes de transformation sont appelées </a:t>
            </a:r>
            <a:r>
              <a:rPr lang="fr-FR" altLang="fr-FR" b="1" dirty="0">
                <a:solidFill>
                  <a:srgbClr val="FF0000"/>
                </a:solidFill>
              </a:rPr>
              <a:t>réactions</a:t>
            </a:r>
            <a:r>
              <a:rPr lang="fr-FR" altLang="fr-FR" dirty="0">
                <a:solidFill>
                  <a:srgbClr val="FF0000"/>
                </a:solidFill>
              </a:rPr>
              <a:t> </a:t>
            </a:r>
            <a:r>
              <a:rPr lang="fr-FR" altLang="fr-FR" b="1" dirty="0">
                <a:solidFill>
                  <a:srgbClr val="FF0000"/>
                </a:solidFill>
              </a:rPr>
              <a:t>chimiques</a:t>
            </a:r>
            <a:r>
              <a:rPr lang="fr-FR" altLang="fr-FR" b="1"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18437"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concentration</a:t>
            </a:r>
          </a:p>
        </p:txBody>
      </p:sp>
      <p:sp>
        <p:nvSpPr>
          <p:cNvPr id="18438" name="ZoneTexte 6"/>
          <p:cNvSpPr txBox="1">
            <a:spLocks noChangeArrowheads="1"/>
          </p:cNvSpPr>
          <p:nvPr/>
        </p:nvSpPr>
        <p:spPr bwMode="auto">
          <a:xfrm>
            <a:off x="395288" y="1125538"/>
            <a:ext cx="792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Après dissolution d’une substance dans l’eau, on peut définir une concentration.</a:t>
            </a:r>
          </a:p>
        </p:txBody>
      </p:sp>
      <p:pic>
        <p:nvPicPr>
          <p:cNvPr id="18439" name="Picture 1"/>
          <p:cNvPicPr>
            <a:picLocks noChangeAspect="1" noChangeArrowheads="1"/>
          </p:cNvPicPr>
          <p:nvPr/>
        </p:nvPicPr>
        <p:blipFill>
          <a:blip r:embed="rId5">
            <a:extLst>
              <a:ext uri="{28A0092B-C50C-407E-A947-70E740481C1C}">
                <a14:useLocalDpi xmlns:a14="http://schemas.microsoft.com/office/drawing/2010/main" val="0"/>
              </a:ext>
            </a:extLst>
          </a:blip>
          <a:srcRect l="32323" t="25854" r="21497" b="12697"/>
          <a:stretch>
            <a:fillRect/>
          </a:stretch>
        </p:blipFill>
        <p:spPr bwMode="auto">
          <a:xfrm>
            <a:off x="1476375" y="1989138"/>
            <a:ext cx="61198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2.bp.blogspot.com/_1A7AKQTuQN8/TQvZ5nx-GlI/AAAAAAAAAFo/GivNRYDHRmw/s1600/atome.png"/>
          <p:cNvPicPr>
            <a:picLocks noChangeAspect="1" noChangeArrowheads="1"/>
          </p:cNvPicPr>
          <p:nvPr/>
        </p:nvPicPr>
        <p:blipFill>
          <a:blip r:embed="rId2">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sciencescassin.pagesperso-orange.fr/materielchimie/eprouvett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19461"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concentration</a:t>
            </a:r>
          </a:p>
        </p:txBody>
      </p:sp>
      <p:sp>
        <p:nvSpPr>
          <p:cNvPr id="19462" name="ZoneTexte 6"/>
          <p:cNvSpPr txBox="1">
            <a:spLocks noChangeArrowheads="1"/>
          </p:cNvSpPr>
          <p:nvPr/>
        </p:nvSpPr>
        <p:spPr bwMode="auto">
          <a:xfrm>
            <a:off x="330813" y="1268760"/>
            <a:ext cx="842486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dirty="0"/>
              <a:t>Les concentrations sont souvent déterminées en mg/L, </a:t>
            </a:r>
            <a:r>
              <a:rPr lang="fr-FR" altLang="fr-FR" dirty="0" err="1"/>
              <a:t>mmol</a:t>
            </a:r>
            <a:r>
              <a:rPr lang="fr-FR" altLang="fr-FR" dirty="0"/>
              <a:t>/L ou en </a:t>
            </a:r>
            <a:r>
              <a:rPr lang="fr-FR" altLang="fr-FR" dirty="0" err="1"/>
              <a:t>mEq</a:t>
            </a:r>
            <a:r>
              <a:rPr lang="fr-FR" altLang="fr-FR" dirty="0"/>
              <a:t>/L (rend compte de la charge des atomes ou molécules).</a:t>
            </a:r>
          </a:p>
          <a:p>
            <a:pPr algn="just" eaLnBrk="1" hangingPunct="1">
              <a:lnSpc>
                <a:spcPct val="150000"/>
              </a:lnSpc>
            </a:pPr>
            <a:endParaRPr lang="fr-FR" altLang="fr-FR" dirty="0"/>
          </a:p>
          <a:p>
            <a:pPr algn="just" eaLnBrk="1" hangingPunct="1">
              <a:lnSpc>
                <a:spcPct val="150000"/>
              </a:lnSpc>
            </a:pPr>
            <a:r>
              <a:rPr lang="fr-FR" altLang="fr-FR" dirty="0"/>
              <a:t>Certaines substances comme les hormones sont exprimées en unité internationale, UI.</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105275"/>
            <a:ext cx="20955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0" y="3783693"/>
            <a:ext cx="4111104" cy="274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20485"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réaction chimique</a:t>
            </a:r>
          </a:p>
        </p:txBody>
      </p:sp>
      <p:sp>
        <p:nvSpPr>
          <p:cNvPr id="20486" name="Rectangle 11"/>
          <p:cNvSpPr>
            <a:spLocks noChangeArrowheads="1"/>
          </p:cNvSpPr>
          <p:nvPr/>
        </p:nvSpPr>
        <p:spPr bwMode="auto">
          <a:xfrm>
            <a:off x="468313" y="908050"/>
            <a:ext cx="7991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 transformation d’espèces chimiques (atomes, ions et molécules), appelées alors réactifs en d’autres espèces appelées </a:t>
            </a:r>
            <a:r>
              <a:rPr lang="fr-FR" altLang="fr-FR" b="1">
                <a:solidFill>
                  <a:srgbClr val="FF0000"/>
                </a:solidFill>
              </a:rPr>
              <a:t>produits</a:t>
            </a:r>
            <a:r>
              <a:rPr lang="fr-FR" altLang="fr-FR"/>
              <a:t>. </a:t>
            </a:r>
          </a:p>
        </p:txBody>
      </p:sp>
      <p:sp>
        <p:nvSpPr>
          <p:cNvPr id="20487" name="ZoneTexte 12"/>
          <p:cNvSpPr txBox="1">
            <a:spLocks noChangeArrowheads="1"/>
          </p:cNvSpPr>
          <p:nvPr/>
        </p:nvSpPr>
        <p:spPr bwMode="auto">
          <a:xfrm>
            <a:off x="446631" y="2025118"/>
            <a:ext cx="4824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dirty="0">
                <a:solidFill>
                  <a:srgbClr val="7030A0"/>
                </a:solidFill>
              </a:rPr>
              <a:t>1. Les types de réaction</a:t>
            </a:r>
          </a:p>
        </p:txBody>
      </p:sp>
      <p:sp>
        <p:nvSpPr>
          <p:cNvPr id="20488" name="ZoneTexte 13"/>
          <p:cNvSpPr txBox="1">
            <a:spLocks noChangeArrowheads="1"/>
          </p:cNvSpPr>
          <p:nvPr/>
        </p:nvSpPr>
        <p:spPr bwMode="auto">
          <a:xfrm>
            <a:off x="468313" y="2924944"/>
            <a:ext cx="79216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Certaines réactions sont </a:t>
            </a:r>
            <a:r>
              <a:rPr lang="fr-FR" altLang="fr-FR" dirty="0">
                <a:solidFill>
                  <a:srgbClr val="FF0000"/>
                </a:solidFill>
              </a:rPr>
              <a:t>totales</a:t>
            </a:r>
            <a:r>
              <a:rPr lang="fr-FR" altLang="fr-FR" dirty="0"/>
              <a:t>:</a:t>
            </a:r>
            <a:r>
              <a:rPr lang="fr-FR" altLang="fr-FR" dirty="0">
                <a:solidFill>
                  <a:srgbClr val="FF0000"/>
                </a:solidFill>
              </a:rPr>
              <a:t> </a:t>
            </a:r>
            <a:r>
              <a:rPr lang="fr-FR" altLang="fr-FR" dirty="0"/>
              <a:t>tous les réactifs sont consommés pour être transformés en produits:</a:t>
            </a:r>
          </a:p>
          <a:p>
            <a:pPr algn="just" eaLnBrk="1" hangingPunct="1"/>
            <a:r>
              <a:rPr lang="fr-FR" altLang="fr-FR" dirty="0"/>
              <a:t>		</a:t>
            </a:r>
            <a:r>
              <a:rPr lang="fr-FR" altLang="fr-FR" dirty="0" err="1"/>
              <a:t>NaCl</a:t>
            </a:r>
            <a:r>
              <a:rPr lang="fr-FR" altLang="fr-FR" dirty="0"/>
              <a:t> +H</a:t>
            </a:r>
            <a:r>
              <a:rPr lang="fr-FR" altLang="fr-FR" baseline="-25000" dirty="0"/>
              <a:t>2</a:t>
            </a:r>
            <a:r>
              <a:rPr lang="fr-FR" altLang="fr-FR" dirty="0"/>
              <a:t>O → Na</a:t>
            </a:r>
            <a:r>
              <a:rPr lang="fr-FR" altLang="fr-FR" baseline="30000" dirty="0"/>
              <a:t>+</a:t>
            </a:r>
            <a:r>
              <a:rPr lang="fr-FR" altLang="fr-FR" dirty="0"/>
              <a:t> + Cl</a:t>
            </a:r>
            <a:r>
              <a:rPr lang="fr-FR" altLang="fr-FR" baseline="30000" dirty="0"/>
              <a:t>-</a:t>
            </a:r>
            <a:r>
              <a:rPr lang="fr-FR" altLang="fr-FR" dirty="0"/>
              <a:t> + H</a:t>
            </a:r>
            <a:r>
              <a:rPr lang="fr-FR" altLang="fr-FR" baseline="-25000" dirty="0"/>
              <a:t>2</a:t>
            </a:r>
            <a:r>
              <a:rPr lang="fr-FR" altLang="fr-FR" dirty="0"/>
              <a:t>O</a:t>
            </a:r>
          </a:p>
          <a:p>
            <a:pPr algn="just" eaLnBrk="1" hangingPunct="1"/>
            <a:endParaRPr lang="fr-FR" altLang="fr-FR" dirty="0"/>
          </a:p>
          <a:p>
            <a:pPr algn="just" eaLnBrk="1" hangingPunct="1"/>
            <a:r>
              <a:rPr lang="fr-FR" altLang="fr-FR" dirty="0"/>
              <a:t>Cependant, un grand nombre de réactions évoluent jusqu’à atteindre un </a:t>
            </a:r>
            <a:r>
              <a:rPr lang="fr-FR" altLang="fr-FR" dirty="0">
                <a:solidFill>
                  <a:srgbClr val="FF0000"/>
                </a:solidFill>
              </a:rPr>
              <a:t>état d’équilibre</a:t>
            </a:r>
            <a:r>
              <a:rPr lang="fr-FR" altLang="fr-FR" dirty="0"/>
              <a:t>:</a:t>
            </a:r>
          </a:p>
          <a:p>
            <a:pPr algn="just" eaLnBrk="1" hangingPunct="1"/>
            <a:r>
              <a:rPr lang="fr-FR" altLang="fr-FR" dirty="0"/>
              <a:t>	H</a:t>
            </a:r>
            <a:r>
              <a:rPr lang="fr-FR" altLang="fr-FR" baseline="30000" dirty="0"/>
              <a:t>+</a:t>
            </a:r>
            <a:r>
              <a:rPr lang="fr-FR" altLang="fr-FR" dirty="0"/>
              <a:t> + HCO</a:t>
            </a:r>
            <a:r>
              <a:rPr lang="fr-FR" altLang="fr-FR" baseline="-25000" dirty="0"/>
              <a:t>3</a:t>
            </a:r>
            <a:r>
              <a:rPr lang="fr-FR" altLang="fr-FR" baseline="30000" dirty="0"/>
              <a:t>-</a:t>
            </a:r>
            <a:r>
              <a:rPr lang="fr-FR" altLang="fr-FR" dirty="0"/>
              <a:t> →  H</a:t>
            </a:r>
            <a:r>
              <a:rPr lang="fr-FR" altLang="fr-FR" baseline="-25000" dirty="0"/>
              <a:t>2</a:t>
            </a:r>
            <a:r>
              <a:rPr lang="fr-FR" altLang="fr-FR" dirty="0"/>
              <a:t>CO</a:t>
            </a:r>
            <a:r>
              <a:rPr lang="fr-FR" altLang="fr-FR" baseline="-25000" dirty="0"/>
              <a:t>3</a:t>
            </a:r>
            <a:r>
              <a:rPr lang="fr-FR" altLang="fr-FR" dirty="0"/>
              <a:t> →  H</a:t>
            </a:r>
            <a:r>
              <a:rPr lang="fr-FR" altLang="fr-FR" baseline="-25000" dirty="0"/>
              <a:t>2</a:t>
            </a:r>
            <a:r>
              <a:rPr lang="fr-FR" altLang="fr-FR" dirty="0"/>
              <a:t>O + CO</a:t>
            </a:r>
            <a:r>
              <a:rPr lang="fr-FR" altLang="fr-FR" baseline="-25000" dirty="0"/>
              <a:t>2</a:t>
            </a:r>
          </a:p>
          <a:p>
            <a:pPr algn="just" eaLnBrk="1" hangingPunct="1"/>
            <a:endParaRPr lang="fr-FR" altLang="fr-FR" dirty="0"/>
          </a:p>
          <a:p>
            <a:pPr algn="just" eaLnBrk="1" hangingPunct="1"/>
            <a:r>
              <a:rPr lang="fr-FR" altLang="fr-FR" dirty="0"/>
              <a:t>Double flèche = la réaction peut avoir lieu dans les 2 sens. A l’équilibre, les concentrations de toutes les espèces chimiques ne varient plus en fonction du temps. </a:t>
            </a:r>
          </a:p>
        </p:txBody>
      </p:sp>
      <p:cxnSp>
        <p:nvCxnSpPr>
          <p:cNvPr id="17" name="Connecteur droit avec flèche 16"/>
          <p:cNvCxnSpPr/>
          <p:nvPr/>
        </p:nvCxnSpPr>
        <p:spPr>
          <a:xfrm flipH="1">
            <a:off x="2642937" y="4668978"/>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3822179" y="4653136"/>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4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133" y="1492416"/>
            <a:ext cx="2571750" cy="97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21509"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réaction chimique</a:t>
            </a:r>
          </a:p>
        </p:txBody>
      </p:sp>
      <p:sp>
        <p:nvSpPr>
          <p:cNvPr id="21510" name="ZoneTexte 12"/>
          <p:cNvSpPr txBox="1">
            <a:spLocks noChangeArrowheads="1"/>
          </p:cNvSpPr>
          <p:nvPr/>
        </p:nvSpPr>
        <p:spPr bwMode="auto">
          <a:xfrm>
            <a:off x="468313" y="836613"/>
            <a:ext cx="813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Etude des réactions chimiques</a:t>
            </a:r>
          </a:p>
        </p:txBody>
      </p:sp>
      <p:sp>
        <p:nvSpPr>
          <p:cNvPr id="21511" name="ZoneTexte 10"/>
          <p:cNvSpPr txBox="1">
            <a:spLocks noChangeArrowheads="1"/>
          </p:cNvSpPr>
          <p:nvPr/>
        </p:nvSpPr>
        <p:spPr bwMode="auto">
          <a:xfrm>
            <a:off x="395288" y="1484313"/>
            <a:ext cx="381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2.1. Constante d’équilibre</a:t>
            </a:r>
          </a:p>
        </p:txBody>
      </p:sp>
      <p:sp>
        <p:nvSpPr>
          <p:cNvPr id="21512" name="ZoneTexte 17"/>
          <p:cNvSpPr txBox="1">
            <a:spLocks noChangeArrowheads="1"/>
          </p:cNvSpPr>
          <p:nvPr/>
        </p:nvSpPr>
        <p:spPr bwMode="auto">
          <a:xfrm>
            <a:off x="395288" y="2420938"/>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fr-FR"/>
              <a:t>α</a:t>
            </a:r>
            <a:r>
              <a:rPr lang="fr-FR" altLang="fr-FR"/>
              <a:t>  A + </a:t>
            </a:r>
            <a:r>
              <a:rPr lang="el-GR" altLang="fr-FR">
                <a:sym typeface="Symbol" pitchFamily="18" charset="2"/>
              </a:rPr>
              <a:t></a:t>
            </a:r>
            <a:r>
              <a:rPr lang="fr-FR" altLang="fr-FR">
                <a:sym typeface="Symbol" pitchFamily="18" charset="2"/>
              </a:rPr>
              <a:t> B  → </a:t>
            </a:r>
            <a:r>
              <a:rPr lang="az-Cyrl-AZ" altLang="fr-FR">
                <a:sym typeface="Symbol" pitchFamily="18" charset="2"/>
              </a:rPr>
              <a:t>ҳ</a:t>
            </a:r>
            <a:r>
              <a:rPr lang="fr-FR" altLang="fr-FR">
                <a:sym typeface="Symbol" pitchFamily="18" charset="2"/>
              </a:rPr>
              <a:t> C + </a:t>
            </a:r>
            <a:r>
              <a:rPr lang="az-Cyrl-AZ" altLang="fr-FR">
                <a:sym typeface="Symbol" pitchFamily="18" charset="2"/>
              </a:rPr>
              <a:t></a:t>
            </a:r>
            <a:r>
              <a:rPr lang="fr-FR" altLang="fr-FR">
                <a:sym typeface="Symbol" pitchFamily="18" charset="2"/>
              </a:rPr>
              <a:t> D</a:t>
            </a:r>
            <a:endParaRPr lang="fr-FR" altLang="fr-FR"/>
          </a:p>
        </p:txBody>
      </p:sp>
      <p:cxnSp>
        <p:nvCxnSpPr>
          <p:cNvPr id="20" name="Connecteur droit avec flèche 19"/>
          <p:cNvCxnSpPr/>
          <p:nvPr/>
        </p:nvCxnSpPr>
        <p:spPr>
          <a:xfrm flipH="1">
            <a:off x="1547813" y="2492375"/>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4" name="ZoneTexte 20"/>
          <p:cNvSpPr txBox="1">
            <a:spLocks noChangeArrowheads="1"/>
          </p:cNvSpPr>
          <p:nvPr/>
        </p:nvSpPr>
        <p:spPr bwMode="auto">
          <a:xfrm>
            <a:off x="4716463" y="2349500"/>
            <a:ext cx="194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K = ----------------</a:t>
            </a:r>
          </a:p>
        </p:txBody>
      </p:sp>
      <p:sp>
        <p:nvSpPr>
          <p:cNvPr id="21515" name="ZoneTexte 21"/>
          <p:cNvSpPr txBox="1">
            <a:spLocks noChangeArrowheads="1"/>
          </p:cNvSpPr>
          <p:nvPr/>
        </p:nvSpPr>
        <p:spPr bwMode="auto">
          <a:xfrm>
            <a:off x="5219700" y="2133600"/>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[C ]</a:t>
            </a:r>
            <a:r>
              <a:rPr lang="fr-FR" altLang="fr-FR">
                <a:sym typeface="Symbol" pitchFamily="18" charset="2"/>
              </a:rPr>
              <a:t> </a:t>
            </a:r>
            <a:r>
              <a:rPr lang="az-Cyrl-AZ" altLang="fr-FR" baseline="30000">
                <a:sym typeface="Symbol" pitchFamily="18" charset="2"/>
              </a:rPr>
              <a:t>ҳ</a:t>
            </a:r>
            <a:r>
              <a:rPr lang="fr-FR" altLang="fr-FR">
                <a:sym typeface="Symbol" pitchFamily="18" charset="2"/>
              </a:rPr>
              <a:t> </a:t>
            </a:r>
            <a:r>
              <a:rPr lang="fr-FR" altLang="fr-FR"/>
              <a:t> [ D]</a:t>
            </a:r>
            <a:r>
              <a:rPr lang="az-Cyrl-AZ" altLang="fr-FR" baseline="30000">
                <a:sym typeface="Symbol" pitchFamily="18" charset="2"/>
              </a:rPr>
              <a:t></a:t>
            </a:r>
            <a:r>
              <a:rPr lang="fr-FR" altLang="fr-FR">
                <a:sym typeface="Symbol" pitchFamily="18" charset="2"/>
              </a:rPr>
              <a:t>  </a:t>
            </a:r>
            <a:endParaRPr lang="fr-FR" altLang="fr-FR"/>
          </a:p>
        </p:txBody>
      </p:sp>
      <p:sp>
        <p:nvSpPr>
          <p:cNvPr id="21516" name="ZoneTexte 22"/>
          <p:cNvSpPr txBox="1">
            <a:spLocks noChangeArrowheads="1"/>
          </p:cNvSpPr>
          <p:nvPr/>
        </p:nvSpPr>
        <p:spPr bwMode="auto">
          <a:xfrm>
            <a:off x="5292725" y="2636838"/>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[A ]</a:t>
            </a:r>
            <a:r>
              <a:rPr lang="el-GR" altLang="fr-FR" baseline="30000">
                <a:sym typeface="Symbol" pitchFamily="18" charset="2"/>
              </a:rPr>
              <a:t>α</a:t>
            </a:r>
            <a:r>
              <a:rPr lang="fr-FR" altLang="fr-FR"/>
              <a:t>[ B]</a:t>
            </a:r>
            <a:r>
              <a:rPr lang="az-Cyrl-AZ" altLang="fr-FR" baseline="30000">
                <a:sym typeface="Symbol" pitchFamily="18" charset="2"/>
              </a:rPr>
              <a:t></a:t>
            </a:r>
            <a:r>
              <a:rPr lang="fr-FR" altLang="fr-FR">
                <a:sym typeface="Symbol" pitchFamily="18" charset="2"/>
              </a:rPr>
              <a:t>  </a:t>
            </a:r>
            <a:endParaRPr lang="fr-FR" altLang="fr-FR"/>
          </a:p>
        </p:txBody>
      </p:sp>
      <p:sp>
        <p:nvSpPr>
          <p:cNvPr id="21517" name="ZoneTexte 24"/>
          <p:cNvSpPr txBox="1">
            <a:spLocks noChangeArrowheads="1"/>
          </p:cNvSpPr>
          <p:nvPr/>
        </p:nvSpPr>
        <p:spPr bwMode="auto">
          <a:xfrm>
            <a:off x="322262" y="3644900"/>
            <a:ext cx="82819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fr-FR" dirty="0"/>
              <a:t>α</a:t>
            </a:r>
            <a:r>
              <a:rPr lang="fr-FR" altLang="fr-FR" dirty="0"/>
              <a:t>,</a:t>
            </a:r>
            <a:r>
              <a:rPr lang="el-GR" altLang="fr-FR" dirty="0">
                <a:sym typeface="Symbol" pitchFamily="18" charset="2"/>
              </a:rPr>
              <a:t></a:t>
            </a:r>
            <a:r>
              <a:rPr lang="fr-FR" altLang="fr-FR" dirty="0">
                <a:sym typeface="Symbol" pitchFamily="18" charset="2"/>
              </a:rPr>
              <a:t>,</a:t>
            </a:r>
            <a:r>
              <a:rPr lang="az-Cyrl-AZ" altLang="fr-FR" dirty="0">
                <a:sym typeface="Symbol" pitchFamily="18" charset="2"/>
              </a:rPr>
              <a:t>ҳ</a:t>
            </a:r>
            <a:r>
              <a:rPr lang="fr-FR" altLang="fr-FR" dirty="0">
                <a:sym typeface="Symbol" pitchFamily="18" charset="2"/>
              </a:rPr>
              <a:t>,</a:t>
            </a:r>
            <a:r>
              <a:rPr lang="az-Cyrl-AZ" altLang="fr-FR" dirty="0">
                <a:sym typeface="Symbol" pitchFamily="18" charset="2"/>
              </a:rPr>
              <a:t></a:t>
            </a:r>
            <a:r>
              <a:rPr lang="fr-FR" altLang="fr-FR" dirty="0">
                <a:sym typeface="Symbol" pitchFamily="18" charset="2"/>
              </a:rPr>
              <a:t>: moles de réactifs; coefficients </a:t>
            </a:r>
            <a:r>
              <a:rPr lang="fr-FR" altLang="fr-FR" dirty="0" err="1">
                <a:sym typeface="Symbol" pitchFamily="18" charset="2"/>
              </a:rPr>
              <a:t>stoechiométriques</a:t>
            </a:r>
            <a:endParaRPr lang="fr-FR" altLang="fr-FR" dirty="0">
              <a:sym typeface="Symbol" pitchFamily="18" charset="2"/>
            </a:endParaRPr>
          </a:p>
          <a:p>
            <a:pPr eaLnBrk="1" hangingPunct="1"/>
            <a:r>
              <a:rPr lang="fr-FR" altLang="fr-FR" dirty="0">
                <a:sym typeface="Symbol" pitchFamily="18" charset="2"/>
              </a:rPr>
              <a:t>K: constante d’équilibre</a:t>
            </a:r>
          </a:p>
          <a:p>
            <a:pPr eaLnBrk="1" hangingPunct="1"/>
            <a:endParaRPr lang="fr-FR" altLang="fr-FR" dirty="0">
              <a:sym typeface="Symbol" pitchFamily="18" charset="2"/>
            </a:endParaRPr>
          </a:p>
          <a:p>
            <a:pPr eaLnBrk="1" hangingPunct="1"/>
            <a:endParaRPr lang="fr-FR" altLang="fr-FR" dirty="0">
              <a:sym typeface="Symbol" pitchFamily="18" charset="2"/>
            </a:endParaRPr>
          </a:p>
          <a:p>
            <a:pPr eaLnBrk="1" hangingPunct="1"/>
            <a:r>
              <a:rPr lang="fr-FR" altLang="fr-FR" dirty="0">
                <a:sym typeface="Symbol" pitchFamily="18" charset="2"/>
              </a:rPr>
              <a:t>Si à l’équilibre </a:t>
            </a:r>
            <a:r>
              <a:rPr lang="fr-FR" altLang="fr-FR" dirty="0"/>
              <a:t>[A ] et</a:t>
            </a:r>
            <a:r>
              <a:rPr lang="fr-FR" altLang="fr-FR" baseline="30000" dirty="0">
                <a:sym typeface="Symbol" pitchFamily="18" charset="2"/>
              </a:rPr>
              <a:t> </a:t>
            </a:r>
            <a:r>
              <a:rPr lang="fr-FR" altLang="fr-FR" dirty="0"/>
              <a:t>[ B]</a:t>
            </a:r>
            <a:r>
              <a:rPr lang="fr-FR" altLang="fr-FR" dirty="0">
                <a:sym typeface="Symbol" pitchFamily="18" charset="2"/>
              </a:rPr>
              <a:t> sont élevées, alors K est petit: la réaction ne forme que très peu de C et D.</a:t>
            </a:r>
            <a:endParaRPr lang="fr-FR" altLang="fr-FR" dirty="0"/>
          </a:p>
          <a:p>
            <a:pPr eaLnBrk="1" hangingPunct="1"/>
            <a:endParaRPr lang="fr-FR" altLang="fr-FR" dirty="0"/>
          </a:p>
        </p:txBody>
      </p:sp>
      <p:sp>
        <p:nvSpPr>
          <p:cNvPr id="26" name="Flèche vers le bas 25"/>
          <p:cNvSpPr/>
          <p:nvPr/>
        </p:nvSpPr>
        <p:spPr>
          <a:xfrm>
            <a:off x="3779912" y="4293096"/>
            <a:ext cx="504056" cy="432048"/>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22533"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réaction chimique</a:t>
            </a:r>
          </a:p>
        </p:txBody>
      </p:sp>
      <p:sp>
        <p:nvSpPr>
          <p:cNvPr id="22534" name="ZoneTexte 12"/>
          <p:cNvSpPr txBox="1">
            <a:spLocks noChangeArrowheads="1"/>
          </p:cNvSpPr>
          <p:nvPr/>
        </p:nvSpPr>
        <p:spPr bwMode="auto">
          <a:xfrm>
            <a:off x="468313" y="836613"/>
            <a:ext cx="813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Etude des réactions chimiques</a:t>
            </a:r>
          </a:p>
        </p:txBody>
      </p:sp>
      <p:sp>
        <p:nvSpPr>
          <p:cNvPr id="22535" name="ZoneTexte 6"/>
          <p:cNvSpPr txBox="1">
            <a:spLocks noChangeArrowheads="1"/>
          </p:cNvSpPr>
          <p:nvPr/>
        </p:nvSpPr>
        <p:spPr bwMode="auto">
          <a:xfrm>
            <a:off x="539750" y="155733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2.2 pH</a:t>
            </a:r>
          </a:p>
        </p:txBody>
      </p:sp>
      <p:sp>
        <p:nvSpPr>
          <p:cNvPr id="22536" name="ZoneTexte 7"/>
          <p:cNvSpPr txBox="1">
            <a:spLocks noChangeArrowheads="1"/>
          </p:cNvSpPr>
          <p:nvPr/>
        </p:nvSpPr>
        <p:spPr bwMode="auto">
          <a:xfrm>
            <a:off x="1403350" y="2060575"/>
            <a:ext cx="324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pH= -log [H</a:t>
            </a:r>
            <a:r>
              <a:rPr lang="fr-FR" altLang="fr-FR" baseline="30000"/>
              <a:t>+</a:t>
            </a:r>
            <a:r>
              <a:rPr lang="fr-FR" altLang="fr-FR"/>
              <a:t>]</a:t>
            </a:r>
          </a:p>
        </p:txBody>
      </p:sp>
      <p:sp>
        <p:nvSpPr>
          <p:cNvPr id="22537" name="ZoneTexte 8"/>
          <p:cNvSpPr txBox="1">
            <a:spLocks noChangeArrowheads="1"/>
          </p:cNvSpPr>
          <p:nvPr/>
        </p:nvSpPr>
        <p:spPr bwMode="auto">
          <a:xfrm>
            <a:off x="3708400" y="2060575"/>
            <a:ext cx="374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ym typeface="Symbol" pitchFamily="18" charset="2"/>
              </a:rPr>
              <a:t> Exprime l’acidité d’un milieu</a:t>
            </a:r>
            <a:endParaRPr lang="fr-FR" altLang="fr-FR"/>
          </a:p>
        </p:txBody>
      </p:sp>
      <p:sp>
        <p:nvSpPr>
          <p:cNvPr id="22538" name="ZoneTexte 10"/>
          <p:cNvSpPr txBox="1">
            <a:spLocks noChangeArrowheads="1"/>
          </p:cNvSpPr>
          <p:nvPr/>
        </p:nvSpPr>
        <p:spPr bwMode="auto">
          <a:xfrm>
            <a:off x="539750" y="2708275"/>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dirty="0"/>
              <a:t> Les substances capables de libérer et donner des protons (H+) sont des </a:t>
            </a:r>
            <a:r>
              <a:rPr lang="fr-FR" altLang="fr-FR" b="1" dirty="0">
                <a:solidFill>
                  <a:srgbClr val="FF0000"/>
                </a:solidFill>
              </a:rPr>
              <a:t>acides</a:t>
            </a:r>
            <a:r>
              <a:rPr lang="fr-FR" altLang="fr-FR" dirty="0"/>
              <a:t> et celles qui acceptent et captent des protons (H+) sont des </a:t>
            </a:r>
            <a:r>
              <a:rPr lang="fr-FR" altLang="fr-FR" b="1" dirty="0">
                <a:solidFill>
                  <a:srgbClr val="FF0000"/>
                </a:solidFill>
              </a:rPr>
              <a:t>bases</a:t>
            </a:r>
            <a:r>
              <a:rPr lang="fr-FR" altLang="fr-FR" dirty="0"/>
              <a:t>. On peut aussi définir les bases comme des substances qui libèrent des OH</a:t>
            </a:r>
            <a:r>
              <a:rPr lang="fr-FR" altLang="fr-FR" baseline="30000" dirty="0"/>
              <a:t>-</a:t>
            </a:r>
            <a:r>
              <a:rPr lang="fr-FR" altLang="fr-FR" dirty="0"/>
              <a:t>. </a:t>
            </a:r>
          </a:p>
        </p:txBody>
      </p:sp>
      <p:sp>
        <p:nvSpPr>
          <p:cNvPr id="22539" name="ZoneTexte 11"/>
          <p:cNvSpPr txBox="1">
            <a:spLocks noChangeArrowheads="1"/>
          </p:cNvSpPr>
          <p:nvPr/>
        </p:nvSpPr>
        <p:spPr bwMode="auto">
          <a:xfrm>
            <a:off x="630308" y="4437112"/>
            <a:ext cx="8137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dirty="0"/>
              <a:t> pH de l’eau = 7.</a:t>
            </a:r>
          </a:p>
          <a:p>
            <a:pPr algn="just" eaLnBrk="1" hangingPunct="1">
              <a:buFont typeface="Wingdings" pitchFamily="2" charset="2"/>
              <a:buChar char="§"/>
            </a:pPr>
            <a:endParaRPr lang="fr-FR" altLang="fr-FR" dirty="0"/>
          </a:p>
          <a:p>
            <a:pPr algn="just" eaLnBrk="1" hangingPunct="1">
              <a:buFont typeface="Wingdings" pitchFamily="2" charset="2"/>
              <a:buChar char="§"/>
            </a:pPr>
            <a:r>
              <a:rPr lang="fr-FR" altLang="fr-FR" dirty="0"/>
              <a:t> Toutes les substances qui se comportent à la fois comme des acides ou des bases sont des </a:t>
            </a:r>
            <a:r>
              <a:rPr lang="fr-FR" altLang="fr-FR" b="1" dirty="0">
                <a:solidFill>
                  <a:srgbClr val="FF0000"/>
                </a:solidFill>
              </a:rPr>
              <a:t>amphotères.</a:t>
            </a:r>
          </a:p>
          <a:p>
            <a:pPr algn="just" eaLnBrk="1" hangingPunct="1"/>
            <a:endParaRPr lang="fr-FR" altLang="fr-FR" dirty="0"/>
          </a:p>
          <a:p>
            <a:pPr algn="just" eaLnBrk="1" hangingPunct="1"/>
            <a:endParaRPr lang="fr-FR" altLang="fr-FR" dirty="0"/>
          </a:p>
          <a:p>
            <a:pPr algn="just" eaLnBrk="1" hangingPunct="1"/>
            <a:endParaRPr lang="fr-FR" altLang="fr-FR" dirty="0"/>
          </a:p>
        </p:txBody>
      </p:sp>
      <p:pic>
        <p:nvPicPr>
          <p:cNvPr id="225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3785645"/>
            <a:ext cx="15621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785645"/>
            <a:ext cx="17240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9523" y="5589481"/>
            <a:ext cx="2120669" cy="88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23557"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réaction chimique</a:t>
            </a:r>
          </a:p>
        </p:txBody>
      </p:sp>
      <p:sp>
        <p:nvSpPr>
          <p:cNvPr id="23558" name="ZoneTexte 12"/>
          <p:cNvSpPr txBox="1">
            <a:spLocks noChangeArrowheads="1"/>
          </p:cNvSpPr>
          <p:nvPr/>
        </p:nvSpPr>
        <p:spPr bwMode="auto">
          <a:xfrm>
            <a:off x="250825" y="765175"/>
            <a:ext cx="813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Etude des réactions chimiques</a:t>
            </a:r>
          </a:p>
        </p:txBody>
      </p:sp>
      <p:sp>
        <p:nvSpPr>
          <p:cNvPr id="23559" name="ZoneTexte 6"/>
          <p:cNvSpPr txBox="1">
            <a:spLocks noChangeArrowheads="1"/>
          </p:cNvSpPr>
          <p:nvPr/>
        </p:nvSpPr>
        <p:spPr bwMode="auto">
          <a:xfrm>
            <a:off x="323850" y="1484313"/>
            <a:ext cx="5543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2.3. Acides et bases</a:t>
            </a:r>
          </a:p>
        </p:txBody>
      </p:sp>
      <p:sp>
        <p:nvSpPr>
          <p:cNvPr id="23560" name="ZoneTexte 7"/>
          <p:cNvSpPr txBox="1">
            <a:spLocks noChangeArrowheads="1"/>
          </p:cNvSpPr>
          <p:nvPr/>
        </p:nvSpPr>
        <p:spPr bwMode="auto">
          <a:xfrm>
            <a:off x="395288" y="2060575"/>
            <a:ext cx="4897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Un acide AH est dit </a:t>
            </a:r>
            <a:r>
              <a:rPr lang="fr-FR" altLang="fr-FR" b="1" dirty="0">
                <a:solidFill>
                  <a:srgbClr val="FF0000"/>
                </a:solidFill>
              </a:rPr>
              <a:t>fort </a:t>
            </a:r>
            <a:r>
              <a:rPr lang="fr-FR" altLang="fr-FR" dirty="0"/>
              <a:t>si sa dissociation dans l’eau est totale.</a:t>
            </a:r>
          </a:p>
          <a:p>
            <a:pPr algn="just" eaLnBrk="1" hangingPunct="1"/>
            <a:endParaRPr lang="fr-FR" altLang="fr-FR" dirty="0"/>
          </a:p>
          <a:p>
            <a:pPr algn="just" eaLnBrk="1" hangingPunct="1"/>
            <a:r>
              <a:rPr lang="fr-FR" altLang="fr-FR" dirty="0"/>
              <a:t>Un acide AH est dit </a:t>
            </a:r>
            <a:r>
              <a:rPr lang="fr-FR" altLang="fr-FR" b="1" dirty="0">
                <a:solidFill>
                  <a:srgbClr val="FF0000"/>
                </a:solidFill>
              </a:rPr>
              <a:t>faible</a:t>
            </a:r>
            <a:r>
              <a:rPr lang="fr-FR" altLang="fr-FR" dirty="0"/>
              <a:t> si sa dissociation dans l’eau est partielle dans l’eau.</a:t>
            </a:r>
          </a:p>
          <a:p>
            <a:pPr algn="just" eaLnBrk="1" hangingPunct="1"/>
            <a:endParaRPr lang="fr-FR" altLang="fr-FR" dirty="0"/>
          </a:p>
        </p:txBody>
      </p:sp>
      <p:cxnSp>
        <p:nvCxnSpPr>
          <p:cNvPr id="10" name="Connecteur droit avec flèche 9"/>
          <p:cNvCxnSpPr/>
          <p:nvPr/>
        </p:nvCxnSpPr>
        <p:spPr>
          <a:xfrm>
            <a:off x="5148263" y="2420938"/>
            <a:ext cx="10795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292725" y="3429000"/>
            <a:ext cx="10795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3" name="ZoneTexte 14"/>
          <p:cNvSpPr txBox="1">
            <a:spLocks noChangeArrowheads="1"/>
          </p:cNvSpPr>
          <p:nvPr/>
        </p:nvSpPr>
        <p:spPr bwMode="auto">
          <a:xfrm>
            <a:off x="395288" y="4695743"/>
            <a:ext cx="507607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Une base B est dite </a:t>
            </a:r>
            <a:r>
              <a:rPr lang="fr-FR" altLang="fr-FR" b="1" dirty="0">
                <a:solidFill>
                  <a:srgbClr val="FF0000"/>
                </a:solidFill>
              </a:rPr>
              <a:t>forte </a:t>
            </a:r>
            <a:r>
              <a:rPr lang="fr-FR" altLang="fr-FR" dirty="0"/>
              <a:t>si sa dissociation dans l’eau est totale.</a:t>
            </a:r>
          </a:p>
          <a:p>
            <a:pPr eaLnBrk="1" hangingPunct="1"/>
            <a:endParaRPr lang="fr-FR" altLang="fr-FR" dirty="0"/>
          </a:p>
          <a:p>
            <a:pPr eaLnBrk="1" hangingPunct="1"/>
            <a:r>
              <a:rPr lang="fr-FR" altLang="fr-FR" dirty="0"/>
              <a:t>Une base B est dite </a:t>
            </a:r>
            <a:r>
              <a:rPr lang="fr-FR" altLang="fr-FR" b="1" dirty="0">
                <a:solidFill>
                  <a:srgbClr val="FF0000"/>
                </a:solidFill>
              </a:rPr>
              <a:t>faible</a:t>
            </a:r>
            <a:r>
              <a:rPr lang="fr-FR" altLang="fr-FR" dirty="0"/>
              <a:t> si sa dissociation dans l’eau est partielle.</a:t>
            </a:r>
          </a:p>
        </p:txBody>
      </p:sp>
      <p:sp>
        <p:nvSpPr>
          <p:cNvPr id="23564" name="ZoneTexte 16"/>
          <p:cNvSpPr txBox="1">
            <a:spLocks noChangeArrowheads="1"/>
          </p:cNvSpPr>
          <p:nvPr/>
        </p:nvSpPr>
        <p:spPr bwMode="auto">
          <a:xfrm>
            <a:off x="5580063" y="4727575"/>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B + H</a:t>
            </a:r>
            <a:r>
              <a:rPr lang="fr-FR" altLang="fr-FR" baseline="-25000"/>
              <a:t>2</a:t>
            </a:r>
            <a:r>
              <a:rPr lang="fr-FR" altLang="fr-FR"/>
              <a:t>O → BH</a:t>
            </a:r>
            <a:r>
              <a:rPr lang="fr-FR" altLang="fr-FR" baseline="30000"/>
              <a:t>+</a:t>
            </a:r>
            <a:r>
              <a:rPr lang="fr-FR" altLang="fr-FR"/>
              <a:t> + OH</a:t>
            </a:r>
            <a:r>
              <a:rPr lang="fr-FR" altLang="fr-FR" baseline="30000"/>
              <a:t>-</a:t>
            </a:r>
          </a:p>
          <a:p>
            <a:pPr eaLnBrk="1" hangingPunct="1"/>
            <a:r>
              <a:rPr lang="fr-FR" altLang="fr-FR"/>
              <a:t>B + H</a:t>
            </a:r>
            <a:r>
              <a:rPr lang="fr-FR" altLang="fr-FR" baseline="30000"/>
              <a:t>+</a:t>
            </a:r>
            <a:r>
              <a:rPr lang="fr-FR" altLang="fr-FR"/>
              <a:t> → BH</a:t>
            </a:r>
            <a:r>
              <a:rPr lang="fr-FR" altLang="fr-FR" baseline="30000"/>
              <a:t>+</a:t>
            </a:r>
          </a:p>
        </p:txBody>
      </p:sp>
      <p:sp>
        <p:nvSpPr>
          <p:cNvPr id="23565" name="ZoneTexte 18"/>
          <p:cNvSpPr txBox="1">
            <a:spLocks noChangeArrowheads="1"/>
          </p:cNvSpPr>
          <p:nvPr/>
        </p:nvSpPr>
        <p:spPr bwMode="auto">
          <a:xfrm>
            <a:off x="5580063" y="5661025"/>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B + H</a:t>
            </a:r>
            <a:r>
              <a:rPr lang="fr-FR" altLang="fr-FR" baseline="-25000"/>
              <a:t>2</a:t>
            </a:r>
            <a:r>
              <a:rPr lang="fr-FR" altLang="fr-FR"/>
              <a:t>O → BH</a:t>
            </a:r>
            <a:r>
              <a:rPr lang="fr-FR" altLang="fr-FR" baseline="30000"/>
              <a:t>+</a:t>
            </a:r>
            <a:r>
              <a:rPr lang="fr-FR" altLang="fr-FR"/>
              <a:t> + OH</a:t>
            </a:r>
            <a:r>
              <a:rPr lang="fr-FR" altLang="fr-FR" baseline="30000"/>
              <a:t>-</a:t>
            </a:r>
          </a:p>
          <a:p>
            <a:pPr eaLnBrk="1" hangingPunct="1"/>
            <a:r>
              <a:rPr lang="fr-FR" altLang="fr-FR"/>
              <a:t>B + H</a:t>
            </a:r>
            <a:r>
              <a:rPr lang="fr-FR" altLang="fr-FR" baseline="30000"/>
              <a:t>+</a:t>
            </a:r>
            <a:r>
              <a:rPr lang="fr-FR" altLang="fr-FR"/>
              <a:t> → BH</a:t>
            </a:r>
            <a:r>
              <a:rPr lang="fr-FR" altLang="fr-FR" baseline="30000"/>
              <a:t>+</a:t>
            </a:r>
          </a:p>
        </p:txBody>
      </p:sp>
      <p:cxnSp>
        <p:nvCxnSpPr>
          <p:cNvPr id="20" name="Connecteur droit avec flèche 19"/>
          <p:cNvCxnSpPr/>
          <p:nvPr/>
        </p:nvCxnSpPr>
        <p:spPr>
          <a:xfrm flipH="1">
            <a:off x="6529388" y="5775325"/>
            <a:ext cx="2174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6372225" y="6021388"/>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4932363" y="5084763"/>
            <a:ext cx="5762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932363" y="5949950"/>
            <a:ext cx="5762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570" name="Picture 1"/>
          <p:cNvPicPr>
            <a:picLocks noChangeAspect="1" noChangeArrowheads="1"/>
          </p:cNvPicPr>
          <p:nvPr/>
        </p:nvPicPr>
        <p:blipFill>
          <a:blip r:embed="rId5">
            <a:extLst>
              <a:ext uri="{28A0092B-C50C-407E-A947-70E740481C1C}">
                <a14:useLocalDpi xmlns:a14="http://schemas.microsoft.com/office/drawing/2010/main" val="0"/>
              </a:ext>
            </a:extLst>
          </a:blip>
          <a:srcRect l="27876" t="47359" r="54169" b="35841"/>
          <a:stretch>
            <a:fillRect/>
          </a:stretch>
        </p:blipFill>
        <p:spPr bwMode="auto">
          <a:xfrm>
            <a:off x="6407150" y="1268413"/>
            <a:ext cx="27368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
          <p:cNvPicPr>
            <a:picLocks noChangeAspect="1" noChangeArrowheads="1"/>
          </p:cNvPicPr>
          <p:nvPr/>
        </p:nvPicPr>
        <p:blipFill>
          <a:blip r:embed="rId5">
            <a:extLst>
              <a:ext uri="{28A0092B-C50C-407E-A947-70E740481C1C}">
                <a14:useLocalDpi xmlns:a14="http://schemas.microsoft.com/office/drawing/2010/main" val="0"/>
              </a:ext>
            </a:extLst>
          </a:blip>
          <a:srcRect l="27876" t="64159" r="54169" b="20201"/>
          <a:stretch>
            <a:fillRect/>
          </a:stretch>
        </p:blipFill>
        <p:spPr bwMode="auto">
          <a:xfrm>
            <a:off x="6407150" y="2852738"/>
            <a:ext cx="273685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2.bp.blogspot.com/_1A7AKQTuQN8/TQvZ5nx-GlI/AAAAAAAAAFo/GivNRYDHRmw/s1600/atome.png"/>
          <p:cNvPicPr>
            <a:picLocks noChangeAspect="1" noChangeArrowheads="1"/>
          </p:cNvPicPr>
          <p:nvPr/>
        </p:nvPicPr>
        <p:blipFill>
          <a:blip r:embed="rId3">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http://sciencescassin.pagesperso-orange.fr/materielchimie/eprouvette.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24581"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réaction chimique</a:t>
            </a:r>
          </a:p>
        </p:txBody>
      </p:sp>
      <p:sp>
        <p:nvSpPr>
          <p:cNvPr id="24582" name="ZoneTexte 12"/>
          <p:cNvSpPr txBox="1">
            <a:spLocks noChangeArrowheads="1"/>
          </p:cNvSpPr>
          <p:nvPr/>
        </p:nvSpPr>
        <p:spPr bwMode="auto">
          <a:xfrm>
            <a:off x="250825" y="765175"/>
            <a:ext cx="813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Etude des réactions chimiques</a:t>
            </a:r>
          </a:p>
        </p:txBody>
      </p:sp>
      <p:sp>
        <p:nvSpPr>
          <p:cNvPr id="24583" name="ZoneTexte 6"/>
          <p:cNvSpPr txBox="1">
            <a:spLocks noChangeArrowheads="1"/>
          </p:cNvSpPr>
          <p:nvPr/>
        </p:nvSpPr>
        <p:spPr bwMode="auto">
          <a:xfrm>
            <a:off x="323850" y="1484313"/>
            <a:ext cx="5543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2.3. Acides et bases</a:t>
            </a:r>
          </a:p>
        </p:txBody>
      </p:sp>
      <p:sp>
        <p:nvSpPr>
          <p:cNvPr id="24584" name="ZoneTexte 7"/>
          <p:cNvSpPr txBox="1">
            <a:spLocks noChangeArrowheads="1"/>
          </p:cNvSpPr>
          <p:nvPr/>
        </p:nvSpPr>
        <p:spPr bwMode="auto">
          <a:xfrm>
            <a:off x="395288" y="2060575"/>
            <a:ext cx="8064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Pour chaque acide, il y a une base conjuguée. Le couple est appelé acide/base conjugué:</a:t>
            </a:r>
          </a:p>
          <a:p>
            <a:pPr eaLnBrk="1" hangingPunct="1"/>
            <a:endParaRPr lang="fr-FR" altLang="fr-FR" dirty="0"/>
          </a:p>
          <a:p>
            <a:pPr algn="ctr" eaLnBrk="1" hangingPunct="1"/>
            <a:r>
              <a:rPr lang="fr-FR" altLang="fr-FR" dirty="0"/>
              <a:t>			acide carboxylique/carboxylate</a:t>
            </a:r>
          </a:p>
          <a:p>
            <a:pPr algn="ctr" eaLnBrk="1" hangingPunct="1"/>
            <a:r>
              <a:rPr lang="fr-FR" altLang="fr-FR" dirty="0"/>
              <a:t>			RCOOH → RCOO</a:t>
            </a:r>
            <a:r>
              <a:rPr lang="fr-FR" altLang="fr-FR" baseline="30000" dirty="0"/>
              <a:t>-</a:t>
            </a:r>
            <a:r>
              <a:rPr lang="fr-FR" altLang="fr-FR" dirty="0"/>
              <a:t> + H</a:t>
            </a:r>
            <a:r>
              <a:rPr lang="fr-FR" altLang="fr-FR" baseline="30000" dirty="0"/>
              <a:t>+</a:t>
            </a:r>
          </a:p>
          <a:p>
            <a:pPr algn="ctr" eaLnBrk="1" hangingPunct="1"/>
            <a:r>
              <a:rPr lang="fr-FR" altLang="fr-FR" dirty="0"/>
              <a:t>			acide → base + H</a:t>
            </a:r>
            <a:r>
              <a:rPr lang="fr-FR" altLang="fr-FR" baseline="30000" dirty="0"/>
              <a:t>+</a:t>
            </a:r>
          </a:p>
        </p:txBody>
      </p:sp>
      <p:cxnSp>
        <p:nvCxnSpPr>
          <p:cNvPr id="9" name="Connecteur droit avec flèche 8"/>
          <p:cNvCxnSpPr/>
          <p:nvPr/>
        </p:nvCxnSpPr>
        <p:spPr>
          <a:xfrm flipH="1">
            <a:off x="5435476" y="3258717"/>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5435476" y="3573016"/>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lèche vers le bas 10"/>
          <p:cNvSpPr/>
          <p:nvPr/>
        </p:nvSpPr>
        <p:spPr>
          <a:xfrm>
            <a:off x="5435352" y="3814763"/>
            <a:ext cx="432048" cy="504056"/>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fr-FR"/>
          </a:p>
        </p:txBody>
      </p:sp>
      <p:sp>
        <p:nvSpPr>
          <p:cNvPr id="24590" name="ZoneTexte 11"/>
          <p:cNvSpPr txBox="1">
            <a:spLocks noChangeArrowheads="1"/>
          </p:cNvSpPr>
          <p:nvPr/>
        </p:nvSpPr>
        <p:spPr bwMode="auto">
          <a:xfrm>
            <a:off x="7271544" y="4590256"/>
            <a:ext cx="237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err="1"/>
              <a:t>pK</a:t>
            </a:r>
            <a:r>
              <a:rPr lang="fr-FR" altLang="fr-FR" baseline="-25000" dirty="0" err="1"/>
              <a:t>A</a:t>
            </a:r>
            <a:r>
              <a:rPr lang="fr-FR" altLang="fr-FR" dirty="0"/>
              <a:t>= -log K</a:t>
            </a:r>
            <a:r>
              <a:rPr lang="fr-FR" altLang="fr-FR" baseline="-25000" dirty="0"/>
              <a:t>A</a:t>
            </a:r>
            <a:endParaRPr lang="fr-FR" altLang="fr-FR" dirty="0"/>
          </a:p>
        </p:txBody>
      </p:sp>
      <p:sp>
        <p:nvSpPr>
          <p:cNvPr id="24591" name="ZoneTexte 13"/>
          <p:cNvSpPr txBox="1">
            <a:spLocks noChangeArrowheads="1"/>
          </p:cNvSpPr>
          <p:nvPr/>
        </p:nvSpPr>
        <p:spPr bwMode="auto">
          <a:xfrm>
            <a:off x="4319587" y="4637210"/>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K</a:t>
            </a:r>
            <a:r>
              <a:rPr lang="fr-FR" altLang="fr-FR" baseline="-25000" dirty="0"/>
              <a:t>A</a:t>
            </a:r>
            <a:r>
              <a:rPr lang="fr-FR" altLang="fr-FR" dirty="0"/>
              <a:t> = ----------------</a:t>
            </a:r>
          </a:p>
        </p:txBody>
      </p:sp>
      <p:sp>
        <p:nvSpPr>
          <p:cNvPr id="24592" name="ZoneTexte 14"/>
          <p:cNvSpPr txBox="1">
            <a:spLocks noChangeArrowheads="1"/>
          </p:cNvSpPr>
          <p:nvPr/>
        </p:nvSpPr>
        <p:spPr bwMode="auto">
          <a:xfrm>
            <a:off x="4644231" y="4395788"/>
            <a:ext cx="2065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[H</a:t>
            </a:r>
            <a:r>
              <a:rPr lang="fr-FR" altLang="fr-FR" baseline="30000" dirty="0"/>
              <a:t>+</a:t>
            </a:r>
            <a:r>
              <a:rPr lang="fr-FR" altLang="fr-FR" dirty="0"/>
              <a:t>]</a:t>
            </a:r>
            <a:r>
              <a:rPr lang="fr-FR" altLang="fr-FR" dirty="0">
                <a:sym typeface="Symbol" pitchFamily="18" charset="2"/>
              </a:rPr>
              <a:t>  </a:t>
            </a:r>
            <a:r>
              <a:rPr lang="fr-FR" altLang="fr-FR" dirty="0"/>
              <a:t> [ Base </a:t>
            </a:r>
            <a:r>
              <a:rPr lang="fr-FR" altLang="fr-FR" dirty="0" err="1"/>
              <a:t>conj</a:t>
            </a:r>
            <a:r>
              <a:rPr lang="fr-FR" altLang="fr-FR" dirty="0"/>
              <a:t>]</a:t>
            </a:r>
            <a:r>
              <a:rPr lang="fr-FR" altLang="fr-FR" dirty="0">
                <a:sym typeface="Symbol" pitchFamily="18" charset="2"/>
              </a:rPr>
              <a:t> </a:t>
            </a:r>
            <a:endParaRPr lang="fr-FR" altLang="fr-FR" dirty="0"/>
          </a:p>
        </p:txBody>
      </p:sp>
      <p:sp>
        <p:nvSpPr>
          <p:cNvPr id="24593" name="ZoneTexte 15"/>
          <p:cNvSpPr txBox="1">
            <a:spLocks noChangeArrowheads="1"/>
          </p:cNvSpPr>
          <p:nvPr/>
        </p:nvSpPr>
        <p:spPr bwMode="auto">
          <a:xfrm>
            <a:off x="5076056" y="4853210"/>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[Acide]</a:t>
            </a:r>
            <a:r>
              <a:rPr lang="fr-FR" altLang="fr-FR" dirty="0">
                <a:sym typeface="Symbol" pitchFamily="18" charset="2"/>
              </a:rPr>
              <a:t>  </a:t>
            </a:r>
            <a:endParaRPr lang="fr-FR" altLang="fr-FR" dirty="0"/>
          </a:p>
        </p:txBody>
      </p:sp>
      <p:sp>
        <p:nvSpPr>
          <p:cNvPr id="24594" name="ZoneTexte 17"/>
          <p:cNvSpPr txBox="1">
            <a:spLocks noChangeArrowheads="1"/>
          </p:cNvSpPr>
          <p:nvPr/>
        </p:nvSpPr>
        <p:spPr bwMode="auto">
          <a:xfrm>
            <a:off x="1115616" y="4637209"/>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K</a:t>
            </a:r>
            <a:r>
              <a:rPr lang="fr-FR" altLang="fr-FR" baseline="-25000" dirty="0"/>
              <a:t>A </a:t>
            </a:r>
            <a:r>
              <a:rPr lang="fr-FR" altLang="fr-FR" dirty="0"/>
              <a:t>, constante d’acidité: </a:t>
            </a:r>
          </a:p>
        </p:txBody>
      </p:sp>
      <p:sp>
        <p:nvSpPr>
          <p:cNvPr id="19" name="Flèche vers le bas 18"/>
          <p:cNvSpPr/>
          <p:nvPr/>
        </p:nvSpPr>
        <p:spPr>
          <a:xfrm rot="16200000">
            <a:off x="6696707" y="4617132"/>
            <a:ext cx="288032" cy="360040"/>
          </a:xfrm>
          <a:prstGeom prst="downArrow">
            <a:avLst/>
          </a:prstGeom>
          <a:solidFill>
            <a:schemeClr val="tx1"/>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fr-FR"/>
          </a:p>
        </p:txBody>
      </p:sp>
      <p:sp>
        <p:nvSpPr>
          <p:cNvPr id="24598" name="ZoneTexte 19"/>
          <p:cNvSpPr txBox="1">
            <a:spLocks noChangeArrowheads="1"/>
          </p:cNvSpPr>
          <p:nvPr/>
        </p:nvSpPr>
        <p:spPr bwMode="auto">
          <a:xfrm>
            <a:off x="468312" y="5211252"/>
            <a:ext cx="7343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t>Plus le K</a:t>
            </a:r>
            <a:r>
              <a:rPr lang="fr-FR" altLang="fr-FR" b="1" baseline="-25000" dirty="0"/>
              <a:t>A</a:t>
            </a:r>
            <a:r>
              <a:rPr lang="fr-FR" altLang="fr-FR" b="1" dirty="0"/>
              <a:t> est grand et le </a:t>
            </a:r>
            <a:r>
              <a:rPr lang="fr-FR" altLang="fr-FR" b="1" dirty="0" err="1"/>
              <a:t>pK</a:t>
            </a:r>
            <a:r>
              <a:rPr lang="fr-FR" altLang="fr-FR" b="1" baseline="-25000" dirty="0" err="1"/>
              <a:t>A</a:t>
            </a:r>
            <a:r>
              <a:rPr lang="fr-FR" altLang="fr-FR" b="1" dirty="0"/>
              <a:t> est petit et plus l’acide est fort.</a:t>
            </a:r>
          </a:p>
        </p:txBody>
      </p:sp>
      <p:pic>
        <p:nvPicPr>
          <p:cNvPr id="24599"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2" y="3284538"/>
            <a:ext cx="3587685" cy="85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95288" y="5914146"/>
            <a:ext cx="7235825" cy="646331"/>
          </a:xfrm>
          <a:prstGeom prst="rect">
            <a:avLst/>
          </a:prstGeom>
          <a:noFill/>
        </p:spPr>
        <p:txBody>
          <a:bodyPr wrap="square" rtlCol="0">
            <a:spAutoFit/>
          </a:bodyPr>
          <a:lstStyle/>
          <a:p>
            <a:r>
              <a:rPr lang="fr-FR" dirty="0"/>
              <a:t>Pour chaque base, il y a un acide conjugué. Le couple est appelé base/acide conjugué : B + H+         BH+</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8961" y="6237311"/>
            <a:ext cx="2984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679702" y="6382417"/>
            <a:ext cx="2984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65100" y="1628800"/>
            <a:ext cx="8229600" cy="4525963"/>
          </a:xfrm>
        </p:spPr>
        <p:txBody>
          <a:bodyPr/>
          <a:lstStyle/>
          <a:p>
            <a:pPr>
              <a:lnSpc>
                <a:spcPct val="200000"/>
              </a:lnSpc>
            </a:pPr>
            <a:r>
              <a:rPr lang="fr-FR" u="sng" dirty="0"/>
              <a:t>Médicament</a:t>
            </a:r>
            <a:r>
              <a:rPr lang="fr-FR" dirty="0"/>
              <a:t> : </a:t>
            </a:r>
          </a:p>
          <a:p>
            <a:pPr lvl="1"/>
            <a:r>
              <a:rPr lang="fr-FR" b="1" dirty="0">
                <a:solidFill>
                  <a:srgbClr val="FF0000"/>
                </a:solidFill>
              </a:rPr>
              <a:t> On entend par médicament toute substance ou composition présentée comme possédant des propriétés curatives ou préventives à l’égard des maladies humaines ou animales, ainsi que tout produit pouvant être administré à l’homme ou à l’animal en vue d’établir un diagnostic médical, ou de restaurer, corriger ou modifier les fonctions organiques (CSP).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00" y="260648"/>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62"/>
            <a:ext cx="719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5131" y="5733256"/>
            <a:ext cx="7191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260648"/>
            <a:ext cx="1673956" cy="1043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531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2.bp.blogspot.com/_1A7AKQTuQN8/TQvZ5nx-GlI/AAAAAAAAAFo/GivNRYDHRmw/s1600/atome.png"/>
          <p:cNvPicPr>
            <a:picLocks noChangeAspect="1" noChangeArrowheads="1"/>
          </p:cNvPicPr>
          <p:nvPr/>
        </p:nvPicPr>
        <p:blipFill>
          <a:blip r:embed="rId2">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http://sciencescassin.pagesperso-orange.fr/materielchimie/eprouvett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25605"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réaction chimique</a:t>
            </a:r>
          </a:p>
        </p:txBody>
      </p:sp>
      <p:sp>
        <p:nvSpPr>
          <p:cNvPr id="25606" name="ZoneTexte 12"/>
          <p:cNvSpPr txBox="1">
            <a:spLocks noChangeArrowheads="1"/>
          </p:cNvSpPr>
          <p:nvPr/>
        </p:nvSpPr>
        <p:spPr bwMode="auto">
          <a:xfrm>
            <a:off x="250825" y="765175"/>
            <a:ext cx="813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Etude des réactions chimiques</a:t>
            </a:r>
          </a:p>
        </p:txBody>
      </p:sp>
      <p:sp>
        <p:nvSpPr>
          <p:cNvPr id="25607" name="ZoneTexte 6"/>
          <p:cNvSpPr txBox="1">
            <a:spLocks noChangeArrowheads="1"/>
          </p:cNvSpPr>
          <p:nvPr/>
        </p:nvSpPr>
        <p:spPr bwMode="auto">
          <a:xfrm>
            <a:off x="323850" y="1484313"/>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2.3. Acides et bases</a:t>
            </a:r>
          </a:p>
        </p:txBody>
      </p:sp>
      <p:sp>
        <p:nvSpPr>
          <p:cNvPr id="25608" name="ZoneTexte 7"/>
          <p:cNvSpPr txBox="1">
            <a:spLocks noChangeArrowheads="1"/>
          </p:cNvSpPr>
          <p:nvPr/>
        </p:nvSpPr>
        <p:spPr bwMode="auto">
          <a:xfrm>
            <a:off x="323850" y="2205038"/>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pH = pK</a:t>
            </a:r>
            <a:r>
              <a:rPr lang="fr-FR" altLang="fr-FR" baseline="-25000"/>
              <a:t>A </a:t>
            </a:r>
            <a:r>
              <a:rPr lang="fr-FR" altLang="fr-FR"/>
              <a:t>+ log ------ </a:t>
            </a:r>
          </a:p>
        </p:txBody>
      </p:sp>
      <p:sp>
        <p:nvSpPr>
          <p:cNvPr id="25609" name="ZoneTexte 8"/>
          <p:cNvSpPr txBox="1">
            <a:spLocks noChangeArrowheads="1"/>
          </p:cNvSpPr>
          <p:nvPr/>
        </p:nvSpPr>
        <p:spPr bwMode="auto">
          <a:xfrm>
            <a:off x="1619249" y="1989138"/>
            <a:ext cx="133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[Base </a:t>
            </a:r>
            <a:r>
              <a:rPr lang="fr-FR" altLang="fr-FR" dirty="0" err="1"/>
              <a:t>conj</a:t>
            </a:r>
            <a:r>
              <a:rPr lang="fr-FR" altLang="fr-FR" dirty="0"/>
              <a:t>]</a:t>
            </a:r>
          </a:p>
        </p:txBody>
      </p:sp>
      <p:sp>
        <p:nvSpPr>
          <p:cNvPr id="25610" name="ZoneTexte 9"/>
          <p:cNvSpPr txBox="1">
            <a:spLocks noChangeArrowheads="1"/>
          </p:cNvSpPr>
          <p:nvPr/>
        </p:nvSpPr>
        <p:spPr bwMode="auto">
          <a:xfrm>
            <a:off x="1763713" y="2420938"/>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[Acide]</a:t>
            </a:r>
          </a:p>
        </p:txBody>
      </p:sp>
      <p:sp>
        <p:nvSpPr>
          <p:cNvPr id="25611" name="ZoneTexte 11"/>
          <p:cNvSpPr txBox="1">
            <a:spLocks noChangeArrowheads="1"/>
          </p:cNvSpPr>
          <p:nvPr/>
        </p:nvSpPr>
        <p:spPr bwMode="auto">
          <a:xfrm>
            <a:off x="3132138" y="1773238"/>
            <a:ext cx="302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Pour un acide faible:</a:t>
            </a:r>
          </a:p>
        </p:txBody>
      </p:sp>
      <p:sp>
        <p:nvSpPr>
          <p:cNvPr id="25612" name="ZoneTexte 13"/>
          <p:cNvSpPr txBox="1">
            <a:spLocks noChangeArrowheads="1"/>
          </p:cNvSpPr>
          <p:nvPr/>
        </p:nvSpPr>
        <p:spPr bwMode="auto">
          <a:xfrm>
            <a:off x="3132138" y="2555875"/>
            <a:ext cx="302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Pour une base faible:</a:t>
            </a:r>
          </a:p>
        </p:txBody>
      </p:sp>
      <p:cxnSp>
        <p:nvCxnSpPr>
          <p:cNvPr id="15" name="Connecteur droit avec flèche 14"/>
          <p:cNvCxnSpPr/>
          <p:nvPr/>
        </p:nvCxnSpPr>
        <p:spPr>
          <a:xfrm flipV="1">
            <a:off x="2843213" y="2060575"/>
            <a:ext cx="215900" cy="288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25612" idx="1"/>
          </p:cNvCxnSpPr>
          <p:nvPr/>
        </p:nvCxnSpPr>
        <p:spPr>
          <a:xfrm>
            <a:off x="2843213" y="2420938"/>
            <a:ext cx="288925" cy="3190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5" name="ZoneTexte 18"/>
          <p:cNvSpPr txBox="1">
            <a:spLocks noChangeArrowheads="1"/>
          </p:cNvSpPr>
          <p:nvPr/>
        </p:nvSpPr>
        <p:spPr bwMode="auto">
          <a:xfrm>
            <a:off x="5435600" y="1700213"/>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pH = pK</a:t>
            </a:r>
            <a:r>
              <a:rPr lang="fr-FR" altLang="fr-FR" baseline="-25000"/>
              <a:t>A </a:t>
            </a:r>
            <a:r>
              <a:rPr lang="fr-FR" altLang="fr-FR"/>
              <a:t>+ log ------ </a:t>
            </a:r>
          </a:p>
        </p:txBody>
      </p:sp>
      <p:sp>
        <p:nvSpPr>
          <p:cNvPr id="25616" name="ZoneTexte 19"/>
          <p:cNvSpPr txBox="1">
            <a:spLocks noChangeArrowheads="1"/>
          </p:cNvSpPr>
          <p:nvPr/>
        </p:nvSpPr>
        <p:spPr bwMode="auto">
          <a:xfrm>
            <a:off x="6948488" y="1484313"/>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[A-]</a:t>
            </a:r>
          </a:p>
        </p:txBody>
      </p:sp>
      <p:sp>
        <p:nvSpPr>
          <p:cNvPr id="25617" name="ZoneTexte 20"/>
          <p:cNvSpPr txBox="1">
            <a:spLocks noChangeArrowheads="1"/>
          </p:cNvSpPr>
          <p:nvPr/>
        </p:nvSpPr>
        <p:spPr bwMode="auto">
          <a:xfrm>
            <a:off x="6948488" y="1916113"/>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[AH]</a:t>
            </a:r>
          </a:p>
        </p:txBody>
      </p:sp>
      <p:sp>
        <p:nvSpPr>
          <p:cNvPr id="25618" name="ZoneTexte 21"/>
          <p:cNvSpPr txBox="1">
            <a:spLocks noChangeArrowheads="1"/>
          </p:cNvSpPr>
          <p:nvPr/>
        </p:nvSpPr>
        <p:spPr bwMode="auto">
          <a:xfrm>
            <a:off x="5435600" y="2565400"/>
            <a:ext cx="316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pH = pK</a:t>
            </a:r>
            <a:r>
              <a:rPr lang="fr-FR" altLang="fr-FR" baseline="-25000"/>
              <a:t>A </a:t>
            </a:r>
            <a:r>
              <a:rPr lang="fr-FR" altLang="fr-FR"/>
              <a:t>+ log ------ </a:t>
            </a:r>
          </a:p>
        </p:txBody>
      </p:sp>
      <p:sp>
        <p:nvSpPr>
          <p:cNvPr id="25619" name="ZoneTexte 22"/>
          <p:cNvSpPr txBox="1">
            <a:spLocks noChangeArrowheads="1"/>
          </p:cNvSpPr>
          <p:nvPr/>
        </p:nvSpPr>
        <p:spPr bwMode="auto">
          <a:xfrm>
            <a:off x="6948488" y="2349500"/>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[B]</a:t>
            </a:r>
          </a:p>
        </p:txBody>
      </p:sp>
      <p:sp>
        <p:nvSpPr>
          <p:cNvPr id="25620" name="ZoneTexte 23"/>
          <p:cNvSpPr txBox="1">
            <a:spLocks noChangeArrowheads="1"/>
          </p:cNvSpPr>
          <p:nvPr/>
        </p:nvSpPr>
        <p:spPr bwMode="auto">
          <a:xfrm>
            <a:off x="6948488" y="2781300"/>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[BH+]</a:t>
            </a:r>
          </a:p>
        </p:txBody>
      </p:sp>
      <p:sp>
        <p:nvSpPr>
          <p:cNvPr id="25621" name="ZoneTexte 26"/>
          <p:cNvSpPr txBox="1">
            <a:spLocks noChangeArrowheads="1"/>
          </p:cNvSpPr>
          <p:nvPr/>
        </p:nvSpPr>
        <p:spPr bwMode="auto">
          <a:xfrm>
            <a:off x="323850" y="3357563"/>
            <a:ext cx="8424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Intérêt: permet de prédire les formes prédominantes dans un compartiment de l’organisme.</a:t>
            </a:r>
          </a:p>
        </p:txBody>
      </p:sp>
      <p:pic>
        <p:nvPicPr>
          <p:cNvPr id="25622" name="Picture 1"/>
          <p:cNvPicPr>
            <a:picLocks noChangeAspect="1" noChangeArrowheads="1"/>
          </p:cNvPicPr>
          <p:nvPr/>
        </p:nvPicPr>
        <p:blipFill>
          <a:blip r:embed="rId4">
            <a:extLst>
              <a:ext uri="{28A0092B-C50C-407E-A947-70E740481C1C}">
                <a14:useLocalDpi xmlns:a14="http://schemas.microsoft.com/office/drawing/2010/main" val="0"/>
              </a:ext>
            </a:extLst>
          </a:blip>
          <a:srcRect l="3262" t="7248" r="43739" b="50716"/>
          <a:stretch>
            <a:fillRect/>
          </a:stretch>
        </p:blipFill>
        <p:spPr bwMode="auto">
          <a:xfrm>
            <a:off x="1619250" y="4095750"/>
            <a:ext cx="6192838"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2.bp.blogspot.com/_1A7AKQTuQN8/TQvZ5nx-GlI/AAAAAAAAAFo/GivNRYDHRmw/s1600/atome.png"/>
          <p:cNvPicPr>
            <a:picLocks noChangeAspect="1" noChangeArrowheads="1"/>
          </p:cNvPicPr>
          <p:nvPr/>
        </p:nvPicPr>
        <p:blipFill>
          <a:blip r:embed="rId2">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http://sciencescassin.pagesperso-orange.fr/materielchimie/eprouvett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sp>
        <p:nvSpPr>
          <p:cNvPr id="26629" name="ZoneTexte 4"/>
          <p:cNvSpPr txBox="1">
            <a:spLocks noChangeArrowheads="1"/>
          </p:cNvSpPr>
          <p:nvPr/>
        </p:nvSpPr>
        <p:spPr bwMode="auto">
          <a:xfrm>
            <a:off x="971550" y="0"/>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4000" b="1">
                <a:solidFill>
                  <a:srgbClr val="7030A0"/>
                </a:solidFill>
              </a:rPr>
              <a:t>La réaction chimique</a:t>
            </a:r>
          </a:p>
        </p:txBody>
      </p:sp>
      <p:sp>
        <p:nvSpPr>
          <p:cNvPr id="26630" name="ZoneTexte 12"/>
          <p:cNvSpPr txBox="1">
            <a:spLocks noChangeArrowheads="1"/>
          </p:cNvSpPr>
          <p:nvPr/>
        </p:nvSpPr>
        <p:spPr bwMode="auto">
          <a:xfrm>
            <a:off x="250825" y="765175"/>
            <a:ext cx="813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800" b="1" u="sng">
                <a:solidFill>
                  <a:srgbClr val="7030A0"/>
                </a:solidFill>
              </a:rPr>
              <a:t>2. Etude des réactions chimiques</a:t>
            </a:r>
          </a:p>
        </p:txBody>
      </p:sp>
      <p:sp>
        <p:nvSpPr>
          <p:cNvPr id="26631" name="ZoneTexte 6"/>
          <p:cNvSpPr txBox="1">
            <a:spLocks noChangeArrowheads="1"/>
          </p:cNvSpPr>
          <p:nvPr/>
        </p:nvSpPr>
        <p:spPr bwMode="auto">
          <a:xfrm>
            <a:off x="323850" y="1484313"/>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7030A0"/>
                </a:solidFill>
              </a:rPr>
              <a:t>2.3. Acides et bases</a:t>
            </a:r>
          </a:p>
        </p:txBody>
      </p:sp>
      <p:sp>
        <p:nvSpPr>
          <p:cNvPr id="26632" name="ZoneTexte 26"/>
          <p:cNvSpPr txBox="1">
            <a:spLocks noChangeArrowheads="1"/>
          </p:cNvSpPr>
          <p:nvPr/>
        </p:nvSpPr>
        <p:spPr bwMode="auto">
          <a:xfrm>
            <a:off x="323850" y="2133600"/>
            <a:ext cx="84248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dirty="0"/>
              <a:t>La prédiction de l’état d’ionisation est fondamentale quand on connaît le caractère hydrophobe des membranes cellulaires et la difficulté pour les </a:t>
            </a:r>
            <a:r>
              <a:rPr lang="fr-FR" altLang="fr-FR" dirty="0">
                <a:solidFill>
                  <a:srgbClr val="FF0000"/>
                </a:solidFill>
              </a:rPr>
              <a:t>formes ionisées</a:t>
            </a:r>
            <a:r>
              <a:rPr lang="fr-FR" altLang="fr-FR" dirty="0"/>
              <a:t> de la franchir.</a:t>
            </a:r>
          </a:p>
        </p:txBody>
      </p:sp>
      <p:pic>
        <p:nvPicPr>
          <p:cNvPr id="26633" name="Picture 2" descr="http://thumbs.dreamstime.com/x/marionnette-3d-branchant-par-une-barri%C3%A8re-7310080.jpg"/>
          <p:cNvPicPr>
            <a:picLocks noChangeAspect="1" noChangeArrowheads="1"/>
          </p:cNvPicPr>
          <p:nvPr/>
        </p:nvPicPr>
        <p:blipFill>
          <a:blip r:embed="rId4">
            <a:extLst>
              <a:ext uri="{28A0092B-C50C-407E-A947-70E740481C1C}">
                <a14:useLocalDpi xmlns:a14="http://schemas.microsoft.com/office/drawing/2010/main" val="0"/>
              </a:ext>
            </a:extLst>
          </a:blip>
          <a:srcRect t="17818" b="8365"/>
          <a:stretch>
            <a:fillRect/>
          </a:stretch>
        </p:blipFill>
        <p:spPr bwMode="auto">
          <a:xfrm>
            <a:off x="2555875" y="3933825"/>
            <a:ext cx="38100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bp.blogspot.com/_1A7AKQTuQN8/TQvZ5nx-GlI/AAAAAAAAAFo/GivNRYDHRmw/s1600/atome.png"/>
          <p:cNvPicPr>
            <a:picLocks noChangeAspect="1" noChangeArrowheads="1"/>
          </p:cNvPicPr>
          <p:nvPr/>
        </p:nvPicPr>
        <p:blipFill>
          <a:blip r:embed="rId2">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7207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http://sciencescassin.pagesperso-orange.fr/materielchimie/eprouvett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1688" y="5857875"/>
            <a:ext cx="7223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956550" y="188913"/>
            <a:ext cx="1187450" cy="215900"/>
          </a:xfrm>
          <a:prstGeom prst="rect">
            <a:avLst/>
          </a:prstGeom>
          <a:solidFill>
            <a:srgbClr val="7030A0"/>
          </a:solid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endParaRPr lang="fr-FR" sz="800" b="1" dirty="0">
              <a:solidFill>
                <a:schemeClr val="tx1">
                  <a:lumMod val="95000"/>
                  <a:lumOff val="5000"/>
                </a:schemeClr>
              </a:solidFill>
              <a:latin typeface="Vijaya" pitchFamily="34" charset="0"/>
              <a:cs typeface="Vijaya" pitchFamily="34" charset="0"/>
            </a:endParaRPr>
          </a:p>
        </p:txBody>
      </p:sp>
      <p:pic>
        <p:nvPicPr>
          <p:cNvPr id="27653" name="Picture 6" descr="http://www.sainte-trinite.fr/blogist/public/1112/adm/mars/chimi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2060575"/>
            <a:ext cx="4381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250825" y="1125538"/>
            <a:ext cx="8726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5400" b="1">
                <a:solidFill>
                  <a:srgbClr val="7030A0"/>
                </a:solidFill>
              </a:rPr>
              <a:t>Merci pour votre attention</a:t>
            </a:r>
            <a:endParaRPr lang="fr-FR" altLang="fr-FR" sz="5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04431A-AB81-4592-A692-C5AE3D9A3A5F}"/>
              </a:ext>
            </a:extLst>
          </p:cNvPr>
          <p:cNvSpPr>
            <a:spLocks noGrp="1"/>
          </p:cNvSpPr>
          <p:nvPr>
            <p:ph idx="1"/>
          </p:nvPr>
        </p:nvSpPr>
        <p:spPr/>
        <p:txBody>
          <a:bodyPr/>
          <a:lstStyle/>
          <a:p>
            <a:pPr marL="0" indent="0">
              <a:buNone/>
            </a:pPr>
            <a:r>
              <a:rPr lang="fr-FR" dirty="0"/>
              <a:t>             </a:t>
            </a:r>
          </a:p>
          <a:p>
            <a:pPr marL="0" indent="0">
              <a:buNone/>
            </a:pPr>
            <a:r>
              <a:rPr lang="fr-FR" dirty="0"/>
              <a:t>               Médicament= </a:t>
            </a:r>
            <a:r>
              <a:rPr lang="fr-FR" dirty="0" err="1"/>
              <a:t>PA+excipients</a:t>
            </a:r>
            <a:endParaRPr lang="fr-FR" dirty="0"/>
          </a:p>
          <a:p>
            <a:pPr marL="0" indent="0">
              <a:buNone/>
            </a:pPr>
            <a:endParaRPr lang="fr-FR" dirty="0"/>
          </a:p>
          <a:p>
            <a:pPr marL="0" indent="0">
              <a:buNone/>
            </a:pPr>
            <a:r>
              <a:rPr lang="fr-FR" dirty="0"/>
              <a:t>- Principe actif: responsable de l’activité pharmacologique</a:t>
            </a:r>
          </a:p>
          <a:p>
            <a:pPr marL="0" indent="0">
              <a:buNone/>
            </a:pPr>
            <a:r>
              <a:rPr lang="fr-FR" dirty="0"/>
              <a:t>- Excipients: pas d’activité pharmacologique</a:t>
            </a:r>
          </a:p>
          <a:p>
            <a:pPr marL="0" indent="0">
              <a:buNone/>
            </a:pPr>
            <a:endParaRPr lang="fr-FR" dirty="0"/>
          </a:p>
        </p:txBody>
      </p:sp>
      <p:pic>
        <p:nvPicPr>
          <p:cNvPr id="5" name="Picture 4">
            <a:extLst>
              <a:ext uri="{FF2B5EF4-FFF2-40B4-BE49-F238E27FC236}">
                <a16:creationId xmlns:a16="http://schemas.microsoft.com/office/drawing/2014/main" id="{F584E643-D93C-4972-AB30-C10490F9D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131" y="5733256"/>
            <a:ext cx="71913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243FC71-37A1-4390-A324-C9D9656B6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00" y="260648"/>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2D8BE2B6-D38F-4882-BEAE-83D059F92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60648"/>
            <a:ext cx="1673956" cy="1043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721B5088-C399-41C9-8955-76396CB4B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62"/>
            <a:ext cx="719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99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60062-D4FE-4224-82FA-49BF3EEC8553}"/>
              </a:ext>
            </a:extLst>
          </p:cNvPr>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rtlCol="1">
            <a:noAutofit/>
          </a:bodyPr>
          <a:lstStyle/>
          <a:p>
            <a:pPr eaLnBrk="1" fontAlgn="auto" hangingPunct="1">
              <a:spcAft>
                <a:spcPts val="0"/>
              </a:spcAft>
              <a:defRPr/>
            </a:pPr>
            <a:r>
              <a:rPr lang="ar-DZ" sz="3600" b="1" dirty="0">
                <a:solidFill>
                  <a:srgbClr val="C00000"/>
                </a:solidFill>
                <a:latin typeface="Tahoma" pitchFamily="34" charset="0"/>
                <a:ea typeface="Tahoma" pitchFamily="34" charset="0"/>
                <a:cs typeface="Tahoma" pitchFamily="34" charset="0"/>
              </a:rPr>
              <a:t/>
            </a:r>
            <a:br>
              <a:rPr lang="ar-DZ" sz="3600" b="1" dirty="0">
                <a:solidFill>
                  <a:srgbClr val="C00000"/>
                </a:solidFill>
                <a:latin typeface="Tahoma" pitchFamily="34" charset="0"/>
                <a:ea typeface="Tahoma" pitchFamily="34" charset="0"/>
                <a:cs typeface="Tahoma" pitchFamily="34" charset="0"/>
              </a:rPr>
            </a:br>
            <a:r>
              <a:rPr lang="fr-FR" sz="3600" b="1" dirty="0">
                <a:solidFill>
                  <a:srgbClr val="C00000"/>
                </a:solidFill>
                <a:latin typeface="Tahoma" pitchFamily="34" charset="0"/>
                <a:ea typeface="Tahoma" pitchFamily="34" charset="0"/>
                <a:cs typeface="Tahoma" pitchFamily="34" charset="0"/>
              </a:rPr>
              <a:t>Dénomination des médicaments</a:t>
            </a:r>
            <a:r>
              <a:rPr lang="ar-DZ" sz="3600" dirty="0">
                <a:solidFill>
                  <a:srgbClr val="C00000"/>
                </a:solidFill>
                <a:latin typeface="Tahoma" pitchFamily="34" charset="0"/>
                <a:ea typeface="Tahoma" pitchFamily="34" charset="0"/>
                <a:cs typeface="Tahoma" pitchFamily="34" charset="0"/>
              </a:rPr>
              <a:t/>
            </a:r>
            <a:br>
              <a:rPr lang="ar-DZ" sz="3600" dirty="0">
                <a:solidFill>
                  <a:srgbClr val="C00000"/>
                </a:solidFill>
                <a:latin typeface="Tahoma" pitchFamily="34" charset="0"/>
                <a:ea typeface="Tahoma" pitchFamily="34" charset="0"/>
                <a:cs typeface="Tahoma" pitchFamily="34" charset="0"/>
              </a:rPr>
            </a:br>
            <a:endParaRPr lang="ar-DZ" sz="3600" dirty="0">
              <a:solidFill>
                <a:srgbClr val="C00000"/>
              </a:solidFill>
              <a:latin typeface="Tahoma" pitchFamily="34" charset="0"/>
              <a:ea typeface="Tahoma" pitchFamily="34" charset="0"/>
              <a:cs typeface="Tahoma" pitchFamily="34" charset="0"/>
            </a:endParaRPr>
          </a:p>
        </p:txBody>
      </p:sp>
      <p:sp>
        <p:nvSpPr>
          <p:cNvPr id="3" name="Espace réservé du contenu 2">
            <a:extLst>
              <a:ext uri="{FF2B5EF4-FFF2-40B4-BE49-F238E27FC236}">
                <a16:creationId xmlns:a16="http://schemas.microsoft.com/office/drawing/2014/main" id="{01AA69D1-A49F-4902-9FF2-248D1B130B4F}"/>
              </a:ext>
            </a:extLst>
          </p:cNvPr>
          <p:cNvSpPr>
            <a:spLocks noGrp="1"/>
          </p:cNvSpPr>
          <p:nvPr>
            <p:ph idx="1"/>
          </p:nvPr>
        </p:nvSpPr>
        <p:spPr>
          <a:xfrm>
            <a:off x="0" y="1600200"/>
            <a:ext cx="9144000" cy="4525963"/>
          </a:xfrm>
        </p:spPr>
        <p:txBody>
          <a:bodyPr rtlCol="1">
            <a:normAutofit/>
          </a:bodyPr>
          <a:lstStyle/>
          <a:p>
            <a:pPr eaLnBrk="1" fontAlgn="auto" hangingPunct="1">
              <a:spcAft>
                <a:spcPts val="0"/>
              </a:spcAft>
              <a:defRPr/>
            </a:pPr>
            <a:r>
              <a:rPr lang="en-US" sz="2800" dirty="0">
                <a:latin typeface="Tahoma" pitchFamily="34" charset="0"/>
                <a:ea typeface="Tahoma" pitchFamily="34" charset="0"/>
                <a:cs typeface="Tahoma" pitchFamily="34" charset="0"/>
              </a:rPr>
              <a:t>Tout </a:t>
            </a:r>
            <a:r>
              <a:rPr lang="en-US" sz="2800" dirty="0" err="1">
                <a:latin typeface="Tahoma" pitchFamily="34" charset="0"/>
                <a:ea typeface="Tahoma" pitchFamily="34" charset="0"/>
                <a:cs typeface="Tahoma" pitchFamily="34" charset="0"/>
              </a:rPr>
              <a:t>médicament</a:t>
            </a:r>
            <a:r>
              <a:rPr lang="en-US" sz="2800" dirty="0">
                <a:latin typeface="Tahoma" pitchFamily="34" charset="0"/>
                <a:ea typeface="Tahoma" pitchFamily="34" charset="0"/>
                <a:cs typeface="Tahoma" pitchFamily="34" charset="0"/>
              </a:rPr>
              <a:t> est </a:t>
            </a:r>
            <a:r>
              <a:rPr lang="en-US" sz="2800" dirty="0" err="1">
                <a:latin typeface="Tahoma" pitchFamily="34" charset="0"/>
                <a:ea typeface="Tahoma" pitchFamily="34" charset="0"/>
                <a:cs typeface="Tahoma" pitchFamily="34" charset="0"/>
              </a:rPr>
              <a:t>présenté</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sous</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une</a:t>
            </a:r>
            <a:r>
              <a:rPr lang="en-US" sz="2800" dirty="0">
                <a:latin typeface="Tahoma" pitchFamily="34" charset="0"/>
                <a:ea typeface="Tahoma" pitchFamily="34" charset="0"/>
                <a:cs typeface="Tahoma" pitchFamily="34" charset="0"/>
              </a:rPr>
              <a:t>:</a:t>
            </a:r>
          </a:p>
          <a:p>
            <a:pPr eaLnBrk="1" fontAlgn="auto" hangingPunct="1">
              <a:spcAft>
                <a:spcPts val="0"/>
              </a:spcAft>
              <a:buFont typeface="Arial" panose="020B0604020202020204" pitchFamily="34" charset="0"/>
              <a:buNone/>
              <a:defRPr/>
            </a:pPr>
            <a:endParaRPr lang="en-US" sz="2800" dirty="0">
              <a:latin typeface="Tahoma" pitchFamily="34" charset="0"/>
              <a:ea typeface="Tahoma" pitchFamily="34" charset="0"/>
              <a:cs typeface="Tahoma" pitchFamily="34" charset="0"/>
            </a:endParaRPr>
          </a:p>
          <a:p>
            <a:pPr marL="971550" lvl="1" indent="-514350" eaLnBrk="1" fontAlgn="auto" hangingPunct="1">
              <a:spcAft>
                <a:spcPts val="0"/>
              </a:spcAft>
              <a:buFont typeface="+mj-lt"/>
              <a:buAutoNum type="arabicPeriod"/>
              <a:defRPr/>
            </a:pPr>
            <a:r>
              <a:rPr lang="en-US" b="1" dirty="0" err="1">
                <a:latin typeface="Tahoma" pitchFamily="34" charset="0"/>
                <a:ea typeface="Tahoma" pitchFamily="34" charset="0"/>
                <a:cs typeface="Tahoma" pitchFamily="34" charset="0"/>
              </a:rPr>
              <a:t>Dénomination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chimique</a:t>
            </a:r>
            <a:r>
              <a:rPr lang="en-US" b="1" dirty="0">
                <a:latin typeface="Tahoma" pitchFamily="34" charset="0"/>
                <a:ea typeface="Tahoma" pitchFamily="34" charset="0"/>
                <a:cs typeface="Tahoma" pitchFamily="34" charset="0"/>
              </a:rPr>
              <a:t> </a:t>
            </a:r>
            <a:r>
              <a:rPr lang="en-US" b="1" dirty="0">
                <a:solidFill>
                  <a:srgbClr val="C00000"/>
                </a:solidFill>
                <a:latin typeface="Tahoma" pitchFamily="34" charset="0"/>
                <a:ea typeface="Tahoma" pitchFamily="34" charset="0"/>
                <a:cs typeface="Tahoma" pitchFamily="34" charset="0"/>
              </a:rPr>
              <a:t>(</a:t>
            </a:r>
            <a:r>
              <a:rPr lang="en-US" b="1" dirty="0" err="1">
                <a:solidFill>
                  <a:schemeClr val="accent2"/>
                </a:solidFill>
                <a:latin typeface="Tahoma" pitchFamily="34" charset="0"/>
                <a:ea typeface="Tahoma" pitchFamily="34" charset="0"/>
                <a:cs typeface="Tahoma" pitchFamily="34" charset="0"/>
              </a:rPr>
              <a:t>scientifique</a:t>
            </a:r>
            <a:r>
              <a:rPr lang="en-US" b="1" dirty="0">
                <a:solidFill>
                  <a:schemeClr val="accent2"/>
                </a:solidFill>
                <a:latin typeface="Tahoma" pitchFamily="34" charset="0"/>
                <a:ea typeface="Tahoma" pitchFamily="34" charset="0"/>
                <a:cs typeface="Tahoma" pitchFamily="34" charset="0"/>
              </a:rPr>
              <a:t>)</a:t>
            </a:r>
            <a:r>
              <a:rPr lang="en-US" b="1" dirty="0">
                <a:solidFill>
                  <a:srgbClr val="C00000"/>
                </a:solidFill>
                <a:latin typeface="Tahoma" pitchFamily="34" charset="0"/>
                <a:ea typeface="Tahoma" pitchFamily="34" charset="0"/>
                <a:cs typeface="Tahoma" pitchFamily="34" charset="0"/>
              </a:rPr>
              <a:t>, </a:t>
            </a:r>
          </a:p>
          <a:p>
            <a:pPr marL="971550" lvl="1" indent="-514350" eaLnBrk="1" fontAlgn="auto" hangingPunct="1">
              <a:spcAft>
                <a:spcPts val="0"/>
              </a:spcAft>
              <a:buFont typeface="+mj-lt"/>
              <a:buAutoNum type="arabicPeriod"/>
              <a:defRPr/>
            </a:pPr>
            <a:r>
              <a:rPr lang="en-US" b="1" dirty="0" err="1">
                <a:latin typeface="Tahoma" pitchFamily="34" charset="0"/>
                <a:ea typeface="Tahoma" pitchFamily="34" charset="0"/>
                <a:cs typeface="Tahoma" pitchFamily="34" charset="0"/>
              </a:rPr>
              <a:t>Dénomination</a:t>
            </a:r>
            <a:r>
              <a:rPr lang="en-US" b="1" dirty="0">
                <a:latin typeface="Tahoma" pitchFamily="34" charset="0"/>
                <a:ea typeface="Tahoma" pitchFamily="34" charset="0"/>
                <a:cs typeface="Tahoma" pitchFamily="34" charset="0"/>
              </a:rPr>
              <a:t> commune </a:t>
            </a:r>
            <a:r>
              <a:rPr lang="en-US" b="1" dirty="0" err="1">
                <a:latin typeface="Tahoma" pitchFamily="34" charset="0"/>
                <a:ea typeface="Tahoma" pitchFamily="34" charset="0"/>
                <a:cs typeface="Tahoma" pitchFamily="34" charset="0"/>
              </a:rPr>
              <a:t>internationale</a:t>
            </a:r>
            <a:r>
              <a:rPr lang="en-US" b="1" dirty="0">
                <a:latin typeface="Tahoma" pitchFamily="34" charset="0"/>
                <a:ea typeface="Tahoma" pitchFamily="34" charset="0"/>
                <a:cs typeface="Tahoma" pitchFamily="34" charset="0"/>
              </a:rPr>
              <a:t> </a:t>
            </a:r>
            <a:r>
              <a:rPr lang="en-US" b="1" dirty="0">
                <a:solidFill>
                  <a:schemeClr val="accent2"/>
                </a:solidFill>
                <a:latin typeface="Tahoma" pitchFamily="34" charset="0"/>
                <a:ea typeface="Tahoma" pitchFamily="34" charset="0"/>
                <a:cs typeface="Tahoma" pitchFamily="34" charset="0"/>
              </a:rPr>
              <a:t>(DCI) </a:t>
            </a:r>
          </a:p>
          <a:p>
            <a:pPr marL="971550" lvl="1" indent="-514350" eaLnBrk="1" fontAlgn="auto" hangingPunct="1">
              <a:spcAft>
                <a:spcPts val="0"/>
              </a:spcAft>
              <a:buFont typeface="+mj-lt"/>
              <a:buAutoNum type="arabicPeriod"/>
              <a:defRPr/>
            </a:pPr>
            <a:r>
              <a:rPr lang="en-US" b="1" dirty="0" err="1">
                <a:latin typeface="Tahoma" pitchFamily="34" charset="0"/>
                <a:ea typeface="Tahoma" pitchFamily="34" charset="0"/>
                <a:cs typeface="Tahoma" pitchFamily="34" charset="0"/>
              </a:rPr>
              <a:t>Dénomination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spéciale</a:t>
            </a:r>
            <a:r>
              <a:rPr lang="en-US" b="1" dirty="0">
                <a:latin typeface="Tahoma" pitchFamily="34" charset="0"/>
                <a:ea typeface="Tahoma" pitchFamily="34" charset="0"/>
                <a:cs typeface="Tahoma" pitchFamily="34" charset="0"/>
              </a:rPr>
              <a:t>  </a:t>
            </a:r>
            <a:r>
              <a:rPr lang="fr-FR" b="1" dirty="0">
                <a:solidFill>
                  <a:schemeClr val="accent2"/>
                </a:solidFill>
                <a:latin typeface="Tahoma" pitchFamily="34" charset="0"/>
                <a:ea typeface="Tahoma" pitchFamily="34" charset="0"/>
                <a:cs typeface="Tahoma" pitchFamily="34" charset="0"/>
              </a:rPr>
              <a:t>(ND, Nom de spécialité ou </a:t>
            </a:r>
            <a:r>
              <a:rPr lang="en-US" b="1" dirty="0">
                <a:solidFill>
                  <a:schemeClr val="accent2"/>
                </a:solidFill>
                <a:latin typeface="Tahoma" pitchFamily="34" charset="0"/>
                <a:ea typeface="Tahoma" pitchFamily="34" charset="0"/>
                <a:cs typeface="Tahoma" pitchFamily="34" charset="0"/>
              </a:rPr>
              <a:t>Nom </a:t>
            </a:r>
            <a:r>
              <a:rPr lang="en-US" b="1" dirty="0" err="1">
                <a:solidFill>
                  <a:schemeClr val="accent2"/>
                </a:solidFill>
                <a:latin typeface="Tahoma" pitchFamily="34" charset="0"/>
                <a:ea typeface="Tahoma" pitchFamily="34" charset="0"/>
                <a:cs typeface="Tahoma" pitchFamily="34" charset="0"/>
              </a:rPr>
              <a:t>marque</a:t>
            </a:r>
            <a:r>
              <a:rPr lang="fr-FR" b="1" dirty="0">
                <a:solidFill>
                  <a:schemeClr val="accent2"/>
                </a:solidFill>
                <a:latin typeface="Tahoma" pitchFamily="34" charset="0"/>
                <a:ea typeface="Tahoma" pitchFamily="34" charset="0"/>
                <a:cs typeface="Tahoma" pitchFamily="34" charset="0"/>
              </a:rPr>
              <a:t>)</a:t>
            </a:r>
            <a:endParaRPr lang="en-US" b="1" dirty="0">
              <a:solidFill>
                <a:schemeClr val="accent2"/>
              </a:solidFill>
              <a:latin typeface="Tahoma" pitchFamily="34" charset="0"/>
              <a:ea typeface="Tahoma" pitchFamily="34" charset="0"/>
              <a:cs typeface="Tahoma" pitchFamily="34" charset="0"/>
            </a:endParaRPr>
          </a:p>
          <a:p>
            <a:pPr lvl="1" eaLnBrk="1" fontAlgn="auto" hangingPunct="1">
              <a:spcAft>
                <a:spcPts val="0"/>
              </a:spcAft>
              <a:defRPr/>
            </a:pPr>
            <a:endParaRPr lang="en-US" b="1" dirty="0">
              <a:latin typeface="Tahoma" pitchFamily="34" charset="0"/>
              <a:ea typeface="Tahoma" pitchFamily="34" charset="0"/>
              <a:cs typeface="Tahoma" pitchFamily="34" charset="0"/>
            </a:endParaRPr>
          </a:p>
          <a:p>
            <a:pPr lvl="1" eaLnBrk="1" fontAlgn="auto" hangingPunct="1">
              <a:spcAft>
                <a:spcPts val="0"/>
              </a:spcAft>
              <a:defRPr/>
            </a:pPr>
            <a:endParaRPr lang="ar-DZ" b="1" dirty="0">
              <a:latin typeface="Tahoma" pitchFamily="34" charset="0"/>
              <a:ea typeface="Tahoma" pitchFamily="34" charset="0"/>
              <a:cs typeface="Tahoma" pitchFamily="34" charset="0"/>
            </a:endParaRPr>
          </a:p>
        </p:txBody>
      </p:sp>
      <p:sp>
        <p:nvSpPr>
          <p:cNvPr id="12292" name="Espace réservé du numéro de diapositive 3">
            <a:extLst>
              <a:ext uri="{FF2B5EF4-FFF2-40B4-BE49-F238E27FC236}">
                <a16:creationId xmlns:a16="http://schemas.microsoft.com/office/drawing/2014/main" id="{4E7B2B0F-1E1B-476B-94AA-0319B52BFF58}"/>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BD2277-FF30-456E-98FB-6A381C7A9B1B}" type="slidenum">
              <a:rPr lang="fr-BE" altLang="fr-FR" sz="2000" b="1">
                <a:solidFill>
                  <a:srgbClr val="7030A0"/>
                </a:solidFill>
                <a:latin typeface="Calibri" panose="020F0502020204030204" pitchFamily="34" charset="0"/>
              </a:rPr>
              <a:pPr eaLnBrk="1" hangingPunct="1"/>
              <a:t>6</a:t>
            </a:fld>
            <a:endParaRPr lang="fr-BE" altLang="fr-FR" sz="2000" b="1">
              <a:solidFill>
                <a:srgbClr val="7030A0"/>
              </a:solidFill>
              <a:latin typeface="Calibri" panose="020F0502020204030204" pitchFamily="34" charset="0"/>
            </a:endParaRPr>
          </a:p>
        </p:txBody>
      </p:sp>
      <p:pic>
        <p:nvPicPr>
          <p:cNvPr id="6" name="Picture 2" descr="http://2.bp.blogspot.com/_1A7AKQTuQN8/TQvZ5nx-GlI/AAAAAAAAAFo/GivNRYDHRmw/s1600/atome.png">
            <a:extLst>
              <a:ext uri="{FF2B5EF4-FFF2-40B4-BE49-F238E27FC236}">
                <a16:creationId xmlns:a16="http://schemas.microsoft.com/office/drawing/2014/main" id="{0CADE62B-B999-4688-9851-3628C30A4514}"/>
              </a:ext>
            </a:extLst>
          </p:cNvPr>
          <p:cNvPicPr>
            <a:picLocks noChangeAspect="1" noChangeArrowheads="1"/>
          </p:cNvPicPr>
          <p:nvPr/>
        </p:nvPicPr>
        <p:blipFill>
          <a:blip r:embed="rId3" cstate="print">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1" y="120141"/>
            <a:ext cx="755576" cy="73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98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FA436-2605-445E-BA97-AD4EDB6BF4F8}"/>
              </a:ext>
            </a:extLst>
          </p:cNvPr>
          <p:cNvSpPr>
            <a:spLocks noGrp="1"/>
          </p:cNvSpPr>
          <p:nvPr>
            <p:ph type="title"/>
          </p:nvPr>
        </p:nvSpPr>
        <p:spPr>
          <a:xfrm>
            <a:off x="285750" y="0"/>
            <a:ext cx="8501063" cy="11430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1">
            <a:normAutofit/>
          </a:bodyPr>
          <a:lstStyle/>
          <a:p>
            <a:pPr eaLnBrk="1" fontAlgn="auto" hangingPunct="1">
              <a:spcAft>
                <a:spcPts val="0"/>
              </a:spcAft>
              <a:defRPr/>
            </a:pPr>
            <a:r>
              <a:rPr lang="fr-FR" sz="3200" b="1" dirty="0">
                <a:solidFill>
                  <a:srgbClr val="C00000"/>
                </a:solidFill>
                <a:latin typeface="Tahoma" pitchFamily="34" charset="0"/>
                <a:ea typeface="Tahoma" pitchFamily="34" charset="0"/>
                <a:cs typeface="Tahoma" pitchFamily="34" charset="0"/>
              </a:rPr>
              <a:t>Dénomination scientifique (chimique)</a:t>
            </a:r>
            <a:endParaRPr lang="fr-FR" sz="3200" dirty="0">
              <a:solidFill>
                <a:srgbClr val="C00000"/>
              </a:solidFill>
              <a:latin typeface="Tahoma" pitchFamily="34" charset="0"/>
              <a:ea typeface="Tahoma" pitchFamily="34" charset="0"/>
              <a:cs typeface="Tahoma" pitchFamily="34" charset="0"/>
            </a:endParaRPr>
          </a:p>
        </p:txBody>
      </p:sp>
      <p:sp>
        <p:nvSpPr>
          <p:cNvPr id="3" name="Espace réservé du contenu 2">
            <a:extLst>
              <a:ext uri="{FF2B5EF4-FFF2-40B4-BE49-F238E27FC236}">
                <a16:creationId xmlns:a16="http://schemas.microsoft.com/office/drawing/2014/main" id="{2C3B9EEB-6E48-4DD2-8CE7-409E7C702E6E}"/>
              </a:ext>
            </a:extLst>
          </p:cNvPr>
          <p:cNvSpPr>
            <a:spLocks noGrp="1"/>
          </p:cNvSpPr>
          <p:nvPr>
            <p:ph idx="1"/>
          </p:nvPr>
        </p:nvSpPr>
        <p:spPr>
          <a:xfrm>
            <a:off x="457200" y="1500188"/>
            <a:ext cx="8229600" cy="5357812"/>
          </a:xfrm>
        </p:spPr>
        <p:txBody>
          <a:bodyPr/>
          <a:lstStyle/>
          <a:p>
            <a:pPr eaLnBrk="1" hangingPunct="1"/>
            <a:r>
              <a:rPr lang="fr-FR" altLang="fr-FR" sz="2800">
                <a:latin typeface="Tahoma" panose="020B0604030504040204" pitchFamily="34" charset="0"/>
                <a:cs typeface="Tahoma" panose="020B0604030504040204" pitchFamily="34" charset="0"/>
              </a:rPr>
              <a:t>Elle correspond à la nomenclature chimique </a:t>
            </a:r>
            <a:r>
              <a:rPr lang="fr-FR" altLang="fr-FR" sz="2800" b="1">
                <a:solidFill>
                  <a:srgbClr val="C00000"/>
                </a:solidFill>
                <a:latin typeface="Tahoma" panose="020B0604030504040204" pitchFamily="34" charset="0"/>
                <a:cs typeface="Tahoma" panose="020B0604030504040204" pitchFamily="34" charset="0"/>
              </a:rPr>
              <a:t>(Nom chimique du Principe actif</a:t>
            </a:r>
            <a:r>
              <a:rPr lang="fr-FR" altLang="fr-FR" sz="2800">
                <a:latin typeface="Tahoma" panose="020B0604030504040204" pitchFamily="34" charset="0"/>
                <a:cs typeface="Tahoma" panose="020B0604030504040204" pitchFamily="34" charset="0"/>
              </a:rPr>
              <a:t>) </a:t>
            </a:r>
          </a:p>
          <a:p>
            <a:pPr eaLnBrk="1" hangingPunct="1">
              <a:buFont typeface="Arial" panose="020B0604020202020204" pitchFamily="34" charset="0"/>
              <a:buNone/>
            </a:pPr>
            <a:endParaRPr lang="en-US" altLang="fr-FR" sz="1200" i="1">
              <a:latin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fr-FR" sz="2800" i="1">
                <a:latin typeface="Tahoma" panose="020B0604030504040204" pitchFamily="34" charset="0"/>
                <a:cs typeface="Tahoma" panose="020B0604030504040204" pitchFamily="34" charset="0"/>
              </a:rPr>
              <a:t>Exemple: </a:t>
            </a:r>
          </a:p>
          <a:p>
            <a:pPr eaLnBrk="1" hangingPunct="1"/>
            <a:r>
              <a:rPr lang="en-US" altLang="fr-FR" sz="2800" i="1">
                <a:latin typeface="Tahoma" panose="020B0604030504040204" pitchFamily="34" charset="0"/>
                <a:cs typeface="Tahoma" panose="020B0604030504040204" pitchFamily="34" charset="0"/>
              </a:rPr>
              <a:t>1) </a:t>
            </a:r>
            <a:r>
              <a:rPr lang="en-US" altLang="fr-FR" sz="2800">
                <a:latin typeface="Tahoma" panose="020B0604030504040204" pitchFamily="34" charset="0"/>
                <a:cs typeface="Tahoma" panose="020B0604030504040204" pitchFamily="34" charset="0"/>
              </a:rPr>
              <a:t>Acide Acétyl Salycilique</a:t>
            </a:r>
          </a:p>
          <a:p>
            <a:pPr eaLnBrk="1" hangingPunct="1"/>
            <a:r>
              <a:rPr lang="fr-FR" altLang="fr-FR" sz="2800">
                <a:latin typeface="Tahoma" panose="020B0604030504040204" pitchFamily="34" charset="0"/>
                <a:cs typeface="Tahoma" panose="020B0604030504040204" pitchFamily="34" charset="0"/>
              </a:rPr>
              <a:t>2) Acide (RS)-2-[4-(2-methylpropyl)phenyl] propanoïque</a:t>
            </a:r>
          </a:p>
          <a:p>
            <a:pPr eaLnBrk="1" hangingPunct="1"/>
            <a:r>
              <a:rPr lang="fr-FR" altLang="fr-FR" sz="2800">
                <a:latin typeface="Tahoma" panose="020B0604030504040204" pitchFamily="34" charset="0"/>
                <a:cs typeface="Tahoma" panose="020B0604030504040204" pitchFamily="34" charset="0"/>
              </a:rPr>
              <a:t>3) Sodium 3,3- diméthyle 7- oxo 6 – phényl acétamido 4 -  thia-azabicyclo 3,2 heptane 2 carbocyclate</a:t>
            </a:r>
          </a:p>
          <a:p>
            <a:pPr eaLnBrk="1" hangingPunct="1"/>
            <a:endParaRPr lang="en-US" altLang="fr-FR" sz="2800">
              <a:solidFill>
                <a:srgbClr val="FF0000"/>
              </a:solidFill>
              <a:latin typeface="Tahoma" panose="020B0604030504040204" pitchFamily="34" charset="0"/>
              <a:cs typeface="Tahoma" panose="020B0604030504040204" pitchFamily="34" charset="0"/>
            </a:endParaRPr>
          </a:p>
          <a:p>
            <a:pPr eaLnBrk="1" hangingPunct="1"/>
            <a:endParaRPr lang="ar-DZ" altLang="fr-FR" sz="2800">
              <a:latin typeface="Tahoma" panose="020B0604030504040204" pitchFamily="34" charset="0"/>
              <a:cs typeface="Tahoma" panose="020B0604030504040204" pitchFamily="34" charset="0"/>
            </a:endParaRPr>
          </a:p>
        </p:txBody>
      </p:sp>
      <p:pic>
        <p:nvPicPr>
          <p:cNvPr id="6" name="Picture 2" descr="http://2.bp.blogspot.com/_1A7AKQTuQN8/TQvZ5nx-GlI/AAAAAAAAAFo/GivNRYDHRmw/s1600/atome.png">
            <a:extLst>
              <a:ext uri="{FF2B5EF4-FFF2-40B4-BE49-F238E27FC236}">
                <a16:creationId xmlns:a16="http://schemas.microsoft.com/office/drawing/2014/main" id="{66D0E5FD-7160-4F7C-B9CA-12E5776AA1C1}"/>
              </a:ext>
            </a:extLst>
          </p:cNvPr>
          <p:cNvPicPr>
            <a:picLocks noChangeAspect="1" noChangeArrowheads="1"/>
          </p:cNvPicPr>
          <p:nvPr/>
        </p:nvPicPr>
        <p:blipFill>
          <a:blip r:embed="rId3" cstate="print">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827584" cy="8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47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C99EA-F6D2-472E-8390-6833FF042D4C}"/>
              </a:ext>
            </a:extLst>
          </p:cNvPr>
          <p:cNvSpPr>
            <a:spLocks noGrp="1"/>
          </p:cNvSpPr>
          <p:nvPr>
            <p:ph type="title"/>
          </p:nvPr>
        </p:nvSpPr>
        <p:spPr>
          <a:xfrm>
            <a:off x="500063" y="0"/>
            <a:ext cx="8215312" cy="11430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1">
            <a:noAutofit/>
          </a:bodyPr>
          <a:lstStyle/>
          <a:p>
            <a:pPr eaLnBrk="1" fontAlgn="auto" hangingPunct="1">
              <a:spcAft>
                <a:spcPts val="0"/>
              </a:spcAft>
              <a:defRPr/>
            </a:pPr>
            <a:r>
              <a:rPr lang="fr-FR" sz="3200" b="1" dirty="0">
                <a:solidFill>
                  <a:srgbClr val="C00000"/>
                </a:solidFill>
                <a:latin typeface="Tahoma" pitchFamily="34" charset="0"/>
                <a:ea typeface="Tahoma" pitchFamily="34" charset="0"/>
                <a:cs typeface="Tahoma" pitchFamily="34" charset="0"/>
              </a:rPr>
              <a:t>Dénomination Commune Internationale (DCI)</a:t>
            </a:r>
            <a:endParaRPr lang="fr-FR" sz="3200" dirty="0">
              <a:solidFill>
                <a:srgbClr val="C00000"/>
              </a:solidFill>
              <a:latin typeface="Tahoma" pitchFamily="34" charset="0"/>
              <a:ea typeface="Tahoma" pitchFamily="34" charset="0"/>
              <a:cs typeface="Tahoma" pitchFamily="34" charset="0"/>
            </a:endParaRPr>
          </a:p>
        </p:txBody>
      </p:sp>
      <p:sp>
        <p:nvSpPr>
          <p:cNvPr id="3" name="Espace réservé du contenu 2">
            <a:extLst>
              <a:ext uri="{FF2B5EF4-FFF2-40B4-BE49-F238E27FC236}">
                <a16:creationId xmlns:a16="http://schemas.microsoft.com/office/drawing/2014/main" id="{3FA00FE5-B30C-4AB5-BA7E-D4AE569A15C8}"/>
              </a:ext>
            </a:extLst>
          </p:cNvPr>
          <p:cNvSpPr>
            <a:spLocks noGrp="1"/>
          </p:cNvSpPr>
          <p:nvPr>
            <p:ph idx="1"/>
          </p:nvPr>
        </p:nvSpPr>
        <p:spPr>
          <a:xfrm>
            <a:off x="0" y="1600200"/>
            <a:ext cx="9144000" cy="5257800"/>
          </a:xfrm>
        </p:spPr>
        <p:txBody>
          <a:bodyPr rtlCol="1">
            <a:normAutofit fontScale="92500"/>
          </a:bodyPr>
          <a:lstStyle/>
          <a:p>
            <a:pPr eaLnBrk="1" fontAlgn="auto" hangingPunct="1">
              <a:lnSpc>
                <a:spcPct val="160000"/>
              </a:lnSpc>
              <a:spcAft>
                <a:spcPts val="0"/>
              </a:spcAft>
              <a:defRPr/>
            </a:pPr>
            <a:r>
              <a:rPr lang="en-US" dirty="0">
                <a:latin typeface="Tahoma" pitchFamily="34" charset="0"/>
                <a:ea typeface="Tahoma" pitchFamily="34" charset="0"/>
                <a:cs typeface="Tahoma" pitchFamily="34" charset="0"/>
              </a:rPr>
              <a:t>Nom </a:t>
            </a:r>
            <a:r>
              <a:rPr lang="en-US" dirty="0" err="1">
                <a:latin typeface="Tahoma" pitchFamily="34" charset="0"/>
                <a:ea typeface="Tahoma" pitchFamily="34" charset="0"/>
                <a:cs typeface="Tahoma" pitchFamily="34" charset="0"/>
              </a:rPr>
              <a:t>donné</a:t>
            </a:r>
            <a:r>
              <a:rPr lang="en-US" dirty="0">
                <a:latin typeface="Tahoma" pitchFamily="34" charset="0"/>
                <a:ea typeface="Tahoma" pitchFamily="34" charset="0"/>
                <a:cs typeface="Tahoma" pitchFamily="34" charset="0"/>
              </a:rPr>
              <a:t> à la </a:t>
            </a:r>
            <a:r>
              <a:rPr lang="en-US" dirty="0" err="1">
                <a:latin typeface="Tahoma" pitchFamily="34" charset="0"/>
                <a:ea typeface="Tahoma" pitchFamily="34" charset="0"/>
                <a:cs typeface="Tahoma" pitchFamily="34" charset="0"/>
              </a:rPr>
              <a:t>molécule</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mère</a:t>
            </a:r>
            <a:r>
              <a:rPr lang="en-US" dirty="0">
                <a:latin typeface="Tahoma" pitchFamily="34" charset="0"/>
                <a:ea typeface="Tahoma" pitchFamily="34" charset="0"/>
                <a:cs typeface="Tahoma" pitchFamily="34" charset="0"/>
              </a:rPr>
              <a:t>, (PA), </a:t>
            </a:r>
          </a:p>
          <a:p>
            <a:pPr eaLnBrk="1" fontAlgn="auto" hangingPunct="1">
              <a:lnSpc>
                <a:spcPct val="160000"/>
              </a:lnSpc>
              <a:spcAft>
                <a:spcPts val="0"/>
              </a:spcAft>
              <a:buFont typeface="Arial" charset="0"/>
              <a:buNone/>
              <a:defRPr/>
            </a:pPr>
            <a:r>
              <a:rPr lang="en-US" dirty="0">
                <a:latin typeface="Tahoma" pitchFamily="34" charset="0"/>
                <a:ea typeface="Tahoma" pitchFamily="34" charset="0"/>
                <a:cs typeface="Tahoma" pitchFamily="34" charset="0"/>
              </a:rPr>
              <a:t>	simple, </a:t>
            </a:r>
            <a:r>
              <a:rPr lang="en-US" dirty="0" err="1">
                <a:latin typeface="Tahoma" pitchFamily="34" charset="0"/>
                <a:ea typeface="Tahoma" pitchFamily="34" charset="0"/>
                <a:cs typeface="Tahoma" pitchFamily="34" charset="0"/>
              </a:rPr>
              <a:t>pratique</a:t>
            </a:r>
            <a:r>
              <a:rPr lang="en-US" dirty="0">
                <a:latin typeface="Tahoma" pitchFamily="34" charset="0"/>
                <a:ea typeface="Tahoma" pitchFamily="34" charset="0"/>
                <a:cs typeface="Tahoma" pitchFamily="34" charset="0"/>
              </a:rPr>
              <a:t> à </a:t>
            </a:r>
            <a:r>
              <a:rPr lang="en-US" dirty="0" err="1">
                <a:latin typeface="Tahoma" pitchFamily="34" charset="0"/>
                <a:ea typeface="Tahoma" pitchFamily="34" charset="0"/>
                <a:cs typeface="Tahoma" pitchFamily="34" charset="0"/>
              </a:rPr>
              <a:t>l'emploi</a:t>
            </a:r>
            <a:r>
              <a:rPr lang="en-US" dirty="0">
                <a:latin typeface="Tahoma" pitchFamily="34" charset="0"/>
                <a:ea typeface="Tahoma" pitchFamily="34" charset="0"/>
                <a:cs typeface="Tahoma" pitchFamily="34" charset="0"/>
              </a:rPr>
              <a:t> et </a:t>
            </a:r>
            <a:r>
              <a:rPr lang="en-US" dirty="0" err="1">
                <a:latin typeface="Tahoma" pitchFamily="34" charset="0"/>
                <a:ea typeface="Tahoma" pitchFamily="34" charset="0"/>
                <a:cs typeface="Tahoma" pitchFamily="34" charset="0"/>
              </a:rPr>
              <a:t>utilisable</a:t>
            </a:r>
            <a:r>
              <a:rPr lang="en-US" dirty="0">
                <a:latin typeface="Tahoma" pitchFamily="34" charset="0"/>
                <a:ea typeface="Tahoma" pitchFamily="34" charset="0"/>
                <a:cs typeface="Tahoma" pitchFamily="34" charset="0"/>
              </a:rPr>
              <a:t> partout</a:t>
            </a:r>
            <a:endParaRPr lang="fr-FR" dirty="0">
              <a:latin typeface="Tahoma" pitchFamily="34" charset="0"/>
              <a:ea typeface="Tahoma" pitchFamily="34" charset="0"/>
              <a:cs typeface="Tahoma" pitchFamily="34" charset="0"/>
            </a:endParaRPr>
          </a:p>
          <a:p>
            <a:pPr eaLnBrk="1" fontAlgn="auto" hangingPunct="1">
              <a:spcAft>
                <a:spcPts val="0"/>
              </a:spcAft>
              <a:buFont typeface="Arial" panose="020B0604020202020204" pitchFamily="34" charset="0"/>
              <a:buNone/>
              <a:defRPr/>
            </a:pPr>
            <a:endParaRPr lang="en-US" sz="1300" dirty="0">
              <a:latin typeface="Tahoma" pitchFamily="34" charset="0"/>
              <a:ea typeface="Tahoma" pitchFamily="34" charset="0"/>
              <a:cs typeface="Tahoma" pitchFamily="34" charset="0"/>
            </a:endParaRPr>
          </a:p>
          <a:p>
            <a:pPr eaLnBrk="1" fontAlgn="auto" hangingPunct="1">
              <a:spcAft>
                <a:spcPts val="0"/>
              </a:spcAft>
              <a:buFont typeface="Arial" panose="020B0604020202020204" pitchFamily="34" charset="0"/>
              <a:buNone/>
              <a:defRPr/>
            </a:pPr>
            <a:r>
              <a:rPr lang="en-US" sz="3000" i="1" dirty="0" err="1">
                <a:latin typeface="Tahoma" pitchFamily="34" charset="0"/>
                <a:ea typeface="Tahoma" pitchFamily="34" charset="0"/>
                <a:cs typeface="Tahoma" pitchFamily="34" charset="0"/>
              </a:rPr>
              <a:t>Exemple</a:t>
            </a:r>
            <a:r>
              <a:rPr lang="en-US" sz="3000" i="1" dirty="0">
                <a:latin typeface="Tahoma" pitchFamily="34" charset="0"/>
                <a:ea typeface="Tahoma" pitchFamily="34" charset="0"/>
                <a:cs typeface="Tahoma" pitchFamily="34" charset="0"/>
              </a:rPr>
              <a:t>: </a:t>
            </a:r>
          </a:p>
          <a:p>
            <a:pPr eaLnBrk="1" fontAlgn="auto" hangingPunct="1">
              <a:spcAft>
                <a:spcPts val="0"/>
              </a:spcAft>
              <a:defRPr/>
            </a:pPr>
            <a:r>
              <a:rPr lang="en-US" sz="3000" i="1" dirty="0">
                <a:latin typeface="Tahoma" pitchFamily="34" charset="0"/>
                <a:ea typeface="Tahoma" pitchFamily="34" charset="0"/>
                <a:cs typeface="Tahoma" pitchFamily="34" charset="0"/>
              </a:rPr>
              <a:t>1) </a:t>
            </a:r>
            <a:r>
              <a:rPr lang="en-US" sz="3000" dirty="0">
                <a:solidFill>
                  <a:srgbClr val="C00000"/>
                </a:solidFill>
                <a:latin typeface="Tahoma" pitchFamily="34" charset="0"/>
                <a:ea typeface="Tahoma" pitchFamily="34" charset="0"/>
                <a:cs typeface="Tahoma" pitchFamily="34" charset="0"/>
              </a:rPr>
              <a:t>L' ASPIRINE </a:t>
            </a:r>
            <a:r>
              <a:rPr lang="en-US" sz="3000" dirty="0">
                <a:latin typeface="Tahoma" pitchFamily="34" charset="0"/>
                <a:ea typeface="Tahoma" pitchFamily="34" charset="0"/>
                <a:cs typeface="Tahoma" pitchFamily="34" charset="0"/>
              </a:rPr>
              <a:t>est la DCI de </a:t>
            </a:r>
            <a:r>
              <a:rPr lang="en-US" sz="3000" dirty="0" err="1">
                <a:latin typeface="Tahoma" pitchFamily="34" charset="0"/>
                <a:ea typeface="Tahoma" pitchFamily="34" charset="0"/>
                <a:cs typeface="Tahoma" pitchFamily="34" charset="0"/>
              </a:rPr>
              <a:t>l'acide</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acétyl</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saycilique</a:t>
            </a:r>
            <a:r>
              <a:rPr lang="en-US" sz="3000" dirty="0">
                <a:latin typeface="Tahoma" pitchFamily="34" charset="0"/>
                <a:ea typeface="Tahoma" pitchFamily="34" charset="0"/>
                <a:cs typeface="Tahoma" pitchFamily="34" charset="0"/>
              </a:rPr>
              <a:t>.</a:t>
            </a:r>
          </a:p>
          <a:p>
            <a:pPr eaLnBrk="1" fontAlgn="auto" hangingPunct="1">
              <a:spcAft>
                <a:spcPts val="0"/>
              </a:spcAft>
              <a:defRPr/>
            </a:pPr>
            <a:r>
              <a:rPr lang="fr-FR" sz="3000" dirty="0">
                <a:latin typeface="Tahoma" pitchFamily="34" charset="0"/>
                <a:ea typeface="Tahoma" pitchFamily="34" charset="0"/>
                <a:cs typeface="Tahoma" pitchFamily="34" charset="0"/>
              </a:rPr>
              <a:t>2</a:t>
            </a:r>
            <a:r>
              <a:rPr lang="fr-FR" sz="3000" dirty="0">
                <a:solidFill>
                  <a:srgbClr val="C00000"/>
                </a:solidFill>
                <a:latin typeface="Tahoma" pitchFamily="34" charset="0"/>
                <a:ea typeface="Tahoma" pitchFamily="34" charset="0"/>
                <a:cs typeface="Tahoma" pitchFamily="34" charset="0"/>
              </a:rPr>
              <a:t>) Ibuprofène </a:t>
            </a:r>
            <a:r>
              <a:rPr lang="fr-FR" sz="3000" dirty="0">
                <a:latin typeface="Tahoma" pitchFamily="34" charset="0"/>
                <a:ea typeface="Tahoma" pitchFamily="34" charset="0"/>
                <a:cs typeface="Tahoma" pitchFamily="34" charset="0"/>
              </a:rPr>
              <a:t>est la DCI de Acide (RS)-2-[4-(2-</a:t>
            </a:r>
            <a:r>
              <a:rPr lang="fr-FR" sz="3000" dirty="0" err="1">
                <a:latin typeface="Tahoma" pitchFamily="34" charset="0"/>
                <a:ea typeface="Tahoma" pitchFamily="34" charset="0"/>
                <a:cs typeface="Tahoma" pitchFamily="34" charset="0"/>
              </a:rPr>
              <a:t>methylpropyl</a:t>
            </a:r>
            <a:r>
              <a:rPr lang="fr-FR" sz="3000" dirty="0">
                <a:latin typeface="Tahoma" pitchFamily="34" charset="0"/>
                <a:ea typeface="Tahoma" pitchFamily="34" charset="0"/>
                <a:cs typeface="Tahoma" pitchFamily="34" charset="0"/>
              </a:rPr>
              <a:t>)</a:t>
            </a:r>
            <a:r>
              <a:rPr lang="fr-FR" sz="3000" dirty="0" err="1">
                <a:latin typeface="Tahoma" pitchFamily="34" charset="0"/>
                <a:ea typeface="Tahoma" pitchFamily="34" charset="0"/>
                <a:cs typeface="Tahoma" pitchFamily="34" charset="0"/>
              </a:rPr>
              <a:t>phenyl</a:t>
            </a:r>
            <a:r>
              <a:rPr lang="fr-FR" sz="3000" dirty="0">
                <a:latin typeface="Tahoma" pitchFamily="34" charset="0"/>
                <a:ea typeface="Tahoma" pitchFamily="34" charset="0"/>
                <a:cs typeface="Tahoma" pitchFamily="34" charset="0"/>
              </a:rPr>
              <a:t>] </a:t>
            </a:r>
            <a:r>
              <a:rPr lang="fr-FR" sz="3000" dirty="0" err="1">
                <a:latin typeface="Tahoma" pitchFamily="34" charset="0"/>
                <a:ea typeface="Tahoma" pitchFamily="34" charset="0"/>
                <a:cs typeface="Tahoma" pitchFamily="34" charset="0"/>
              </a:rPr>
              <a:t>propanoïque</a:t>
            </a:r>
            <a:endParaRPr lang="fr-FR" sz="3000" dirty="0">
              <a:latin typeface="Tahoma" pitchFamily="34" charset="0"/>
              <a:ea typeface="Tahoma" pitchFamily="34" charset="0"/>
              <a:cs typeface="Tahoma" pitchFamily="34" charset="0"/>
            </a:endParaRPr>
          </a:p>
          <a:p>
            <a:pPr eaLnBrk="1" fontAlgn="auto" hangingPunct="1">
              <a:spcAft>
                <a:spcPts val="0"/>
              </a:spcAft>
              <a:defRPr/>
            </a:pPr>
            <a:r>
              <a:rPr lang="fr-FR" sz="3000" dirty="0">
                <a:latin typeface="Tahoma" pitchFamily="34" charset="0"/>
                <a:ea typeface="Tahoma" pitchFamily="34" charset="0"/>
                <a:cs typeface="Tahoma" pitchFamily="34" charset="0"/>
              </a:rPr>
              <a:t>3)</a:t>
            </a:r>
            <a:r>
              <a:rPr lang="fr-FR" sz="3000" dirty="0">
                <a:solidFill>
                  <a:srgbClr val="FF0000"/>
                </a:solidFill>
                <a:latin typeface="Tahoma" pitchFamily="34" charset="0"/>
                <a:ea typeface="Tahoma" pitchFamily="34" charset="0"/>
                <a:cs typeface="Tahoma" pitchFamily="34" charset="0"/>
              </a:rPr>
              <a:t> </a:t>
            </a:r>
            <a:r>
              <a:rPr lang="fr-FR" sz="3000" dirty="0">
                <a:solidFill>
                  <a:srgbClr val="C00000"/>
                </a:solidFill>
                <a:latin typeface="Tahoma" pitchFamily="34" charset="0"/>
                <a:ea typeface="Tahoma" pitchFamily="34" charset="0"/>
                <a:cs typeface="Tahoma" pitchFamily="34" charset="0"/>
              </a:rPr>
              <a:t>La Pénicilline  </a:t>
            </a:r>
            <a:r>
              <a:rPr lang="fr-FR" sz="3000" dirty="0">
                <a:latin typeface="Tahoma" pitchFamily="34" charset="0"/>
                <a:ea typeface="Tahoma" pitchFamily="34" charset="0"/>
                <a:cs typeface="Tahoma" pitchFamily="34" charset="0"/>
              </a:rPr>
              <a:t>est la DCI de Sodium 3,3- diméthyle 7- oxo 6 – </a:t>
            </a:r>
            <a:r>
              <a:rPr lang="fr-FR" sz="3000" dirty="0" err="1">
                <a:latin typeface="Tahoma" pitchFamily="34" charset="0"/>
                <a:ea typeface="Tahoma" pitchFamily="34" charset="0"/>
                <a:cs typeface="Tahoma" pitchFamily="34" charset="0"/>
              </a:rPr>
              <a:t>phényl</a:t>
            </a:r>
            <a:r>
              <a:rPr lang="fr-FR" sz="3000" dirty="0">
                <a:latin typeface="Tahoma" pitchFamily="34" charset="0"/>
                <a:ea typeface="Tahoma" pitchFamily="34" charset="0"/>
                <a:cs typeface="Tahoma" pitchFamily="34" charset="0"/>
              </a:rPr>
              <a:t> </a:t>
            </a:r>
            <a:r>
              <a:rPr lang="fr-FR" sz="3000" dirty="0" err="1">
                <a:latin typeface="Tahoma" pitchFamily="34" charset="0"/>
                <a:ea typeface="Tahoma" pitchFamily="34" charset="0"/>
                <a:cs typeface="Tahoma" pitchFamily="34" charset="0"/>
              </a:rPr>
              <a:t>acétamido</a:t>
            </a:r>
            <a:r>
              <a:rPr lang="fr-FR" sz="3000" dirty="0">
                <a:latin typeface="Tahoma" pitchFamily="34" charset="0"/>
                <a:ea typeface="Tahoma" pitchFamily="34" charset="0"/>
                <a:cs typeface="Tahoma" pitchFamily="34" charset="0"/>
              </a:rPr>
              <a:t> 4 -  </a:t>
            </a:r>
            <a:r>
              <a:rPr lang="fr-FR" sz="3000" dirty="0" err="1">
                <a:latin typeface="Tahoma" pitchFamily="34" charset="0"/>
                <a:ea typeface="Tahoma" pitchFamily="34" charset="0"/>
                <a:cs typeface="Tahoma" pitchFamily="34" charset="0"/>
              </a:rPr>
              <a:t>thia</a:t>
            </a:r>
            <a:r>
              <a:rPr lang="fr-FR" sz="3000" dirty="0">
                <a:latin typeface="Tahoma" pitchFamily="34" charset="0"/>
                <a:ea typeface="Tahoma" pitchFamily="34" charset="0"/>
                <a:cs typeface="Tahoma" pitchFamily="34" charset="0"/>
              </a:rPr>
              <a:t>-</a:t>
            </a:r>
            <a:r>
              <a:rPr lang="fr-FR" sz="3000" dirty="0" err="1">
                <a:latin typeface="Tahoma" pitchFamily="34" charset="0"/>
                <a:ea typeface="Tahoma" pitchFamily="34" charset="0"/>
                <a:cs typeface="Tahoma" pitchFamily="34" charset="0"/>
              </a:rPr>
              <a:t>azabicyclo</a:t>
            </a:r>
            <a:r>
              <a:rPr lang="fr-FR" sz="3000" dirty="0">
                <a:latin typeface="Tahoma" pitchFamily="34" charset="0"/>
                <a:ea typeface="Tahoma" pitchFamily="34" charset="0"/>
                <a:cs typeface="Tahoma" pitchFamily="34" charset="0"/>
              </a:rPr>
              <a:t> 3,2 heptane 2 </a:t>
            </a:r>
            <a:r>
              <a:rPr lang="fr-FR" sz="3000" dirty="0" err="1">
                <a:latin typeface="Tahoma" pitchFamily="34" charset="0"/>
                <a:ea typeface="Tahoma" pitchFamily="34" charset="0"/>
                <a:cs typeface="Tahoma" pitchFamily="34" charset="0"/>
              </a:rPr>
              <a:t>carbocyclate</a:t>
            </a:r>
            <a:endParaRPr lang="fr-FR" sz="3000" dirty="0">
              <a:latin typeface="Tahoma" pitchFamily="34" charset="0"/>
              <a:ea typeface="Tahoma" pitchFamily="34" charset="0"/>
              <a:cs typeface="Tahoma" pitchFamily="34" charset="0"/>
            </a:endParaRPr>
          </a:p>
          <a:p>
            <a:pPr eaLnBrk="1" fontAlgn="auto" hangingPunct="1">
              <a:spcAft>
                <a:spcPts val="0"/>
              </a:spcAft>
              <a:defRPr/>
            </a:pPr>
            <a:endParaRPr lang="en-US" dirty="0">
              <a:solidFill>
                <a:srgbClr val="FF0000"/>
              </a:solidFill>
              <a:latin typeface="Tahoma" pitchFamily="34" charset="0"/>
              <a:ea typeface="Tahoma" pitchFamily="34" charset="0"/>
              <a:cs typeface="Tahoma" pitchFamily="34" charset="0"/>
            </a:endParaRPr>
          </a:p>
          <a:p>
            <a:pPr eaLnBrk="1" fontAlgn="auto" hangingPunct="1">
              <a:spcAft>
                <a:spcPts val="0"/>
              </a:spcAft>
              <a:defRPr/>
            </a:pPr>
            <a:endParaRPr lang="en-US" dirty="0">
              <a:latin typeface="Tahoma" pitchFamily="34" charset="0"/>
              <a:ea typeface="Tahoma" pitchFamily="34" charset="0"/>
              <a:cs typeface="Tahoma" pitchFamily="34" charset="0"/>
            </a:endParaRPr>
          </a:p>
          <a:p>
            <a:pPr eaLnBrk="1" fontAlgn="auto" hangingPunct="1">
              <a:spcAft>
                <a:spcPts val="0"/>
              </a:spcAft>
              <a:defRPr/>
            </a:pPr>
            <a:endParaRPr lang="ar-DZ" dirty="0">
              <a:latin typeface="Tahoma" pitchFamily="34" charset="0"/>
              <a:ea typeface="Tahoma" pitchFamily="34" charset="0"/>
              <a:cs typeface="Tahoma" pitchFamily="34" charset="0"/>
            </a:endParaRPr>
          </a:p>
        </p:txBody>
      </p:sp>
      <p:pic>
        <p:nvPicPr>
          <p:cNvPr id="6" name="Picture 2" descr="http://2.bp.blogspot.com/_1A7AKQTuQN8/TQvZ5nx-GlI/AAAAAAAAAFo/GivNRYDHRmw/s1600/atome.png">
            <a:extLst>
              <a:ext uri="{FF2B5EF4-FFF2-40B4-BE49-F238E27FC236}">
                <a16:creationId xmlns:a16="http://schemas.microsoft.com/office/drawing/2014/main" id="{8E68C9AC-46EE-423F-922E-F828213046B9}"/>
              </a:ext>
            </a:extLst>
          </p:cNvPr>
          <p:cNvPicPr>
            <a:picLocks noChangeAspect="1" noChangeArrowheads="1"/>
          </p:cNvPicPr>
          <p:nvPr/>
        </p:nvPicPr>
        <p:blipFill>
          <a:blip r:embed="rId3" cstate="print">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0" y="0"/>
            <a:ext cx="899592" cy="87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35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heckerboard(across)">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33CD9-03C6-4A04-8038-C6E6DC965EEA}"/>
              </a:ext>
            </a:extLst>
          </p:cNvPr>
          <p:cNvSpPr>
            <a:spLocks noGrp="1"/>
          </p:cNvSpPr>
          <p:nvPr>
            <p:ph type="title"/>
          </p:nvPr>
        </p:nvSpPr>
        <p:spPr>
          <a:xfrm>
            <a:off x="457200" y="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1">
            <a:normAutofit/>
          </a:bodyPr>
          <a:lstStyle/>
          <a:p>
            <a:pPr eaLnBrk="1" fontAlgn="auto" hangingPunct="1">
              <a:spcAft>
                <a:spcPts val="0"/>
              </a:spcAft>
              <a:defRPr/>
            </a:pPr>
            <a:r>
              <a:rPr lang="fr-FR" sz="3200" b="1" dirty="0">
                <a:solidFill>
                  <a:srgbClr val="C00000"/>
                </a:solidFill>
                <a:latin typeface="Tahoma" pitchFamily="34" charset="0"/>
                <a:ea typeface="Tahoma" pitchFamily="34" charset="0"/>
                <a:cs typeface="Tahoma" pitchFamily="34" charset="0"/>
              </a:rPr>
              <a:t>Dénomination spéciale</a:t>
            </a:r>
            <a:endParaRPr lang="fr-FR" sz="3200" dirty="0">
              <a:solidFill>
                <a:srgbClr val="C00000"/>
              </a:solidFill>
              <a:latin typeface="Tahoma" pitchFamily="34" charset="0"/>
              <a:ea typeface="Tahoma" pitchFamily="34" charset="0"/>
              <a:cs typeface="Tahoma" pitchFamily="34" charset="0"/>
            </a:endParaRPr>
          </a:p>
        </p:txBody>
      </p:sp>
      <p:sp>
        <p:nvSpPr>
          <p:cNvPr id="3" name="Espace réservé du contenu 2">
            <a:extLst>
              <a:ext uri="{FF2B5EF4-FFF2-40B4-BE49-F238E27FC236}">
                <a16:creationId xmlns:a16="http://schemas.microsoft.com/office/drawing/2014/main" id="{7CA10460-B8A8-41A0-BDAD-4508FBA8BA86}"/>
              </a:ext>
            </a:extLst>
          </p:cNvPr>
          <p:cNvSpPr>
            <a:spLocks noGrp="1"/>
          </p:cNvSpPr>
          <p:nvPr>
            <p:ph idx="1"/>
          </p:nvPr>
        </p:nvSpPr>
        <p:spPr>
          <a:xfrm>
            <a:off x="0" y="1285875"/>
            <a:ext cx="9144000" cy="5572125"/>
          </a:xfrm>
        </p:spPr>
        <p:txBody>
          <a:bodyPr/>
          <a:lstStyle/>
          <a:p>
            <a:pPr eaLnBrk="1" hangingPunct="1"/>
            <a:r>
              <a:rPr lang="en-US" altLang="fr-FR" sz="2800" dirty="0" err="1">
                <a:latin typeface="Tahoma" panose="020B0604030504040204" pitchFamily="34" charset="0"/>
                <a:cs typeface="Tahoma" panose="020B0604030504040204" pitchFamily="34" charset="0"/>
              </a:rPr>
              <a:t>Choisie</a:t>
            </a:r>
            <a:r>
              <a:rPr lang="en-US" altLang="fr-FR" sz="2800" dirty="0">
                <a:latin typeface="Tahoma" panose="020B0604030504040204" pitchFamily="34" charset="0"/>
                <a:cs typeface="Tahoma" panose="020B0604030504040204" pitchFamily="34" charset="0"/>
              </a:rPr>
              <a:t> et </a:t>
            </a:r>
            <a:r>
              <a:rPr lang="fr-FR" altLang="fr-FR" sz="2800" dirty="0">
                <a:latin typeface="Tahoma" panose="020B0604030504040204" pitchFamily="34" charset="0"/>
                <a:cs typeface="Tahoma" panose="020B0604030504040204" pitchFamily="34" charset="0"/>
              </a:rPr>
              <a:t>enregistrée </a:t>
            </a:r>
            <a:r>
              <a:rPr lang="en-US" altLang="fr-FR" sz="2800" dirty="0">
                <a:latin typeface="Tahoma" panose="020B0604030504040204" pitchFamily="34" charset="0"/>
                <a:cs typeface="Tahoma" panose="020B0604030504040204" pitchFamily="34" charset="0"/>
              </a:rPr>
              <a:t>par le fabricant pour </a:t>
            </a:r>
            <a:r>
              <a:rPr lang="fr-FR" altLang="fr-FR" sz="2800" dirty="0">
                <a:latin typeface="Tahoma" panose="020B0604030504040204" pitchFamily="34" charset="0"/>
                <a:cs typeface="Tahoma" panose="020B0604030504040204" pitchFamily="34" charset="0"/>
              </a:rPr>
              <a:t>commercialiser</a:t>
            </a:r>
            <a:r>
              <a:rPr lang="en-US" altLang="fr-FR" sz="2800" dirty="0">
                <a:latin typeface="Tahoma" panose="020B0604030504040204" pitchFamily="34" charset="0"/>
                <a:cs typeface="Tahoma" panose="020B0604030504040204" pitchFamily="34" charset="0"/>
              </a:rPr>
              <a:t> son </a:t>
            </a:r>
            <a:r>
              <a:rPr lang="en-US" altLang="fr-FR" sz="2800" dirty="0" err="1">
                <a:latin typeface="Tahoma" panose="020B0604030504040204" pitchFamily="34" charset="0"/>
                <a:cs typeface="Tahoma" panose="020B0604030504040204" pitchFamily="34" charset="0"/>
              </a:rPr>
              <a:t>médicament</a:t>
            </a:r>
            <a:r>
              <a:rPr lang="en-US" altLang="fr-FR" sz="2800" dirty="0">
                <a:latin typeface="Tahoma" panose="020B0604030504040204" pitchFamily="34" charset="0"/>
                <a:cs typeface="Tahoma" panose="020B0604030504040204" pitchFamily="34" charset="0"/>
              </a:rPr>
              <a:t> (Nom de </a:t>
            </a:r>
            <a:r>
              <a:rPr lang="en-US" altLang="fr-FR" sz="2800" dirty="0" err="1">
                <a:latin typeface="Tahoma" panose="020B0604030504040204" pitchFamily="34" charset="0"/>
                <a:cs typeface="Tahoma" panose="020B0604030504040204" pitchFamily="34" charset="0"/>
              </a:rPr>
              <a:t>spécialité</a:t>
            </a:r>
            <a:r>
              <a:rPr lang="en-US" altLang="fr-FR" sz="2800" dirty="0">
                <a:latin typeface="Tahoma" panose="020B0604030504040204" pitchFamily="34" charset="0"/>
                <a:cs typeface="Tahoma" panose="020B0604030504040204" pitchFamily="34" charset="0"/>
              </a:rPr>
              <a:t> </a:t>
            </a:r>
            <a:r>
              <a:rPr lang="en-US" altLang="fr-FR" sz="2800" dirty="0" err="1">
                <a:latin typeface="Tahoma" panose="020B0604030504040204" pitchFamily="34" charset="0"/>
                <a:cs typeface="Tahoma" panose="020B0604030504040204" pitchFamily="34" charset="0"/>
              </a:rPr>
              <a:t>ou</a:t>
            </a:r>
            <a:r>
              <a:rPr lang="en-US" altLang="fr-FR" sz="2800" dirty="0">
                <a:latin typeface="Tahoma" panose="020B0604030504040204" pitchFamily="34" charset="0"/>
                <a:cs typeface="Tahoma" panose="020B0604030504040204" pitchFamily="34" charset="0"/>
              </a:rPr>
              <a:t> nom marque), </a:t>
            </a:r>
            <a:r>
              <a:rPr lang="en-US" altLang="fr-FR" sz="2800" dirty="0" err="1">
                <a:latin typeface="Tahoma" panose="020B0604030504040204" pitchFamily="34" charset="0"/>
                <a:cs typeface="Tahoma" panose="020B0604030504040204" pitchFamily="34" charset="0"/>
              </a:rPr>
              <a:t>c'est</a:t>
            </a:r>
            <a:r>
              <a:rPr lang="en-US" altLang="fr-FR" sz="2800" dirty="0">
                <a:latin typeface="Tahoma" panose="020B0604030504040204" pitchFamily="34" charset="0"/>
                <a:cs typeface="Tahoma" panose="020B0604030504040204" pitchFamily="34" charset="0"/>
              </a:rPr>
              <a:t> le </a:t>
            </a:r>
            <a:r>
              <a:rPr lang="en-US" altLang="fr-FR" sz="2800" b="1" dirty="0">
                <a:solidFill>
                  <a:srgbClr val="C00000"/>
                </a:solidFill>
                <a:latin typeface="Tahoma" panose="020B0604030504040204" pitchFamily="34" charset="0"/>
                <a:cs typeface="Tahoma" panose="020B0604030504040204" pitchFamily="34" charset="0"/>
              </a:rPr>
              <a:t>Nom </a:t>
            </a:r>
            <a:r>
              <a:rPr lang="en-US" altLang="fr-FR" sz="2800" b="1" dirty="0" err="1">
                <a:solidFill>
                  <a:srgbClr val="C00000"/>
                </a:solidFill>
                <a:latin typeface="Tahoma" panose="020B0604030504040204" pitchFamily="34" charset="0"/>
                <a:cs typeface="Tahoma" panose="020B0604030504040204" pitchFamily="34" charset="0"/>
              </a:rPr>
              <a:t>déposé</a:t>
            </a:r>
            <a:r>
              <a:rPr lang="en-US" altLang="fr-FR" sz="2800" b="1" dirty="0">
                <a:solidFill>
                  <a:srgbClr val="C00000"/>
                </a:solidFill>
                <a:latin typeface="Tahoma" panose="020B0604030504040204" pitchFamily="34" charset="0"/>
                <a:cs typeface="Tahoma" panose="020B0604030504040204" pitchFamily="34" charset="0"/>
              </a:rPr>
              <a:t> (ND)</a:t>
            </a:r>
          </a:p>
          <a:p>
            <a:pPr eaLnBrk="1" hangingPunct="1">
              <a:buFont typeface="Arial" panose="020B0604020202020204" pitchFamily="34" charset="0"/>
              <a:buNone/>
            </a:pPr>
            <a:endParaRPr lang="en-US" altLang="fr-FR" sz="2800" dirty="0">
              <a:latin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fr-FR" sz="2800" i="1" dirty="0" err="1">
                <a:latin typeface="Tahoma" panose="020B0604030504040204" pitchFamily="34" charset="0"/>
                <a:cs typeface="Tahoma" panose="020B0604030504040204" pitchFamily="34" charset="0"/>
              </a:rPr>
              <a:t>Exemple</a:t>
            </a:r>
            <a:r>
              <a:rPr lang="en-US" altLang="fr-FR" sz="2800" i="1" dirty="0">
                <a:latin typeface="Tahoma" panose="020B0604030504040204" pitchFamily="34" charset="0"/>
                <a:cs typeface="Tahoma" panose="020B0604030504040204" pitchFamily="34" charset="0"/>
              </a:rPr>
              <a:t>: </a:t>
            </a:r>
          </a:p>
          <a:p>
            <a:pPr eaLnBrk="1" hangingPunct="1"/>
            <a:r>
              <a:rPr lang="en-US" altLang="fr-FR" sz="2800" dirty="0">
                <a:latin typeface="Tahoma" panose="020B0604030504040204" pitchFamily="34" charset="0"/>
                <a:cs typeface="Tahoma" panose="020B0604030504040204" pitchFamily="34" charset="0"/>
              </a:rPr>
              <a:t>ASPEGIQUE®, ASPIRINE 500 ®, CATALGINE </a:t>
            </a:r>
            <a:r>
              <a:rPr lang="en-US" altLang="fr-FR" sz="2800" i="1" dirty="0">
                <a:latin typeface="Tahoma" panose="020B0604030504040204" pitchFamily="34" charset="0"/>
                <a:cs typeface="Tahoma" panose="020B0604030504040204" pitchFamily="34" charset="0"/>
              </a:rPr>
              <a:t>® des </a:t>
            </a:r>
            <a:r>
              <a:rPr lang="en-US" altLang="fr-FR" sz="2800" i="1" dirty="0" err="1">
                <a:latin typeface="Tahoma" panose="020B0604030504040204" pitchFamily="34" charset="0"/>
                <a:cs typeface="Tahoma" panose="020B0604030504040204" pitchFamily="34" charset="0"/>
              </a:rPr>
              <a:t>exemples</a:t>
            </a:r>
            <a:r>
              <a:rPr lang="en-US" altLang="fr-FR" sz="2800" i="1" dirty="0">
                <a:latin typeface="Tahoma" panose="020B0604030504040204" pitchFamily="34" charset="0"/>
                <a:cs typeface="Tahoma" panose="020B0604030504040204" pitchFamily="34" charset="0"/>
              </a:rPr>
              <a:t> des ND de </a:t>
            </a:r>
            <a:r>
              <a:rPr lang="en-US" altLang="fr-FR" sz="2800" i="1" dirty="0" err="1">
                <a:latin typeface="Tahoma" panose="020B0604030504040204" pitchFamily="34" charset="0"/>
                <a:cs typeface="Tahoma" panose="020B0604030504040204" pitchFamily="34" charset="0"/>
              </a:rPr>
              <a:t>I’</a:t>
            </a:r>
            <a:r>
              <a:rPr lang="en-US" altLang="fr-FR" sz="2800" b="1" i="1" dirty="0" err="1">
                <a:latin typeface="Tahoma" panose="020B0604030504040204" pitchFamily="34" charset="0"/>
                <a:cs typeface="Tahoma" panose="020B0604030504040204" pitchFamily="34" charset="0"/>
              </a:rPr>
              <a:t>Aspirine</a:t>
            </a:r>
            <a:endParaRPr lang="en-US" altLang="fr-FR" sz="2800" b="1" i="1" dirty="0">
              <a:latin typeface="Tahoma" panose="020B0604030504040204" pitchFamily="34" charset="0"/>
              <a:cs typeface="Tahoma" panose="020B0604030504040204" pitchFamily="34" charset="0"/>
            </a:endParaRPr>
          </a:p>
          <a:p>
            <a:pPr eaLnBrk="1" hangingPunct="1"/>
            <a:r>
              <a:rPr lang="fr-FR" altLang="fr-FR" sz="2800" dirty="0">
                <a:latin typeface="Tahoma" panose="020B0604030504040204" pitchFamily="34" charset="0"/>
                <a:cs typeface="Tahoma" panose="020B0604030504040204" pitchFamily="34" charset="0"/>
              </a:rPr>
              <a:t>ADVIL®, NUROFEN®, ...</a:t>
            </a:r>
            <a:r>
              <a:rPr lang="en-US" altLang="fr-FR" sz="2800" i="1" dirty="0">
                <a:latin typeface="Tahoma" panose="020B0604030504040204" pitchFamily="34" charset="0"/>
                <a:cs typeface="Tahoma" panose="020B0604030504040204" pitchFamily="34" charset="0"/>
              </a:rPr>
              <a:t> des </a:t>
            </a:r>
            <a:r>
              <a:rPr lang="en-US" altLang="fr-FR" sz="2800" i="1" dirty="0" err="1">
                <a:latin typeface="Tahoma" panose="020B0604030504040204" pitchFamily="34" charset="0"/>
                <a:cs typeface="Tahoma" panose="020B0604030504040204" pitchFamily="34" charset="0"/>
              </a:rPr>
              <a:t>exemples</a:t>
            </a:r>
            <a:r>
              <a:rPr lang="en-US" altLang="fr-FR" sz="2800" i="1" dirty="0">
                <a:latin typeface="Tahoma" panose="020B0604030504040204" pitchFamily="34" charset="0"/>
                <a:cs typeface="Tahoma" panose="020B0604030504040204" pitchFamily="34" charset="0"/>
              </a:rPr>
              <a:t> des ND de </a:t>
            </a:r>
            <a:r>
              <a:rPr lang="en-US" altLang="fr-FR" sz="2800" b="1" i="1" dirty="0" err="1">
                <a:latin typeface="Tahoma" panose="020B0604030504040204" pitchFamily="34" charset="0"/>
                <a:cs typeface="Tahoma" panose="020B0604030504040204" pitchFamily="34" charset="0"/>
              </a:rPr>
              <a:t>Ibuprofène</a:t>
            </a:r>
            <a:endParaRPr lang="en-US" altLang="fr-FR" sz="2800" b="1" i="1" dirty="0">
              <a:latin typeface="Tahoma" panose="020B0604030504040204" pitchFamily="34" charset="0"/>
              <a:cs typeface="Tahoma" panose="020B0604030504040204" pitchFamily="34" charset="0"/>
            </a:endParaRPr>
          </a:p>
          <a:p>
            <a:pPr eaLnBrk="1" hangingPunct="1"/>
            <a:r>
              <a:rPr lang="fr-FR" altLang="fr-FR" sz="2800" dirty="0" err="1">
                <a:latin typeface="Tahoma" panose="020B0604030504040204" pitchFamily="34" charset="0"/>
                <a:cs typeface="Tahoma" panose="020B0604030504040204" pitchFamily="34" charset="0"/>
              </a:rPr>
              <a:t>Amoxil</a:t>
            </a:r>
            <a:r>
              <a:rPr lang="fr-FR" altLang="fr-FR" sz="2800" dirty="0">
                <a:latin typeface="Tahoma" panose="020B0604030504040204" pitchFamily="34" charset="0"/>
                <a:cs typeface="Tahoma" panose="020B0604030504040204" pitchFamily="34" charset="0"/>
              </a:rPr>
              <a:t>, Clamoxyl, </a:t>
            </a:r>
            <a:r>
              <a:rPr lang="fr-FR" altLang="fr-FR" sz="2800" dirty="0" err="1">
                <a:latin typeface="Tahoma" panose="020B0604030504040204" pitchFamily="34" charset="0"/>
                <a:cs typeface="Tahoma" panose="020B0604030504040204" pitchFamily="34" charset="0"/>
              </a:rPr>
              <a:t>Extencilline</a:t>
            </a:r>
            <a:r>
              <a:rPr lang="fr-FR" altLang="fr-FR" sz="2800" dirty="0">
                <a:latin typeface="Tahoma" panose="020B0604030504040204" pitchFamily="34" charset="0"/>
                <a:cs typeface="Tahoma" panose="020B0604030504040204" pitchFamily="34" charset="0"/>
              </a:rPr>
              <a:t>, </a:t>
            </a:r>
            <a:r>
              <a:rPr lang="fr-FR" altLang="fr-FR" sz="2800" dirty="0" err="1">
                <a:latin typeface="Tahoma" panose="020B0604030504040204" pitchFamily="34" charset="0"/>
                <a:cs typeface="Tahoma" panose="020B0604030504040204" pitchFamily="34" charset="0"/>
              </a:rPr>
              <a:t>Oracilline</a:t>
            </a:r>
            <a:r>
              <a:rPr lang="fr-FR" altLang="fr-FR" sz="2800" dirty="0">
                <a:latin typeface="Tahoma" panose="020B0604030504040204" pitchFamily="34" charset="0"/>
                <a:cs typeface="Tahoma" panose="020B0604030504040204" pitchFamily="34" charset="0"/>
              </a:rPr>
              <a:t>.. </a:t>
            </a:r>
            <a:endParaRPr lang="en-US" altLang="fr-FR" sz="2800" i="1" dirty="0">
              <a:latin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fr-FR" sz="2800" i="1" dirty="0">
                <a:latin typeface="Tahoma" panose="020B0604030504040204" pitchFamily="34" charset="0"/>
                <a:cs typeface="Tahoma" panose="020B0604030504040204" pitchFamily="34" charset="0"/>
              </a:rPr>
              <a:t>	</a:t>
            </a:r>
            <a:r>
              <a:rPr lang="en-US" altLang="fr-FR" sz="2800" i="1" dirty="0" err="1">
                <a:latin typeface="Tahoma" panose="020B0604030504040204" pitchFamily="34" charset="0"/>
                <a:cs typeface="Tahoma" panose="020B0604030504040204" pitchFamily="34" charset="0"/>
              </a:rPr>
              <a:t>exemples</a:t>
            </a:r>
            <a:r>
              <a:rPr lang="en-US" altLang="fr-FR" sz="2800" i="1" dirty="0">
                <a:latin typeface="Tahoma" panose="020B0604030504040204" pitchFamily="34" charset="0"/>
                <a:cs typeface="Tahoma" panose="020B0604030504040204" pitchFamily="34" charset="0"/>
              </a:rPr>
              <a:t> des ND de la </a:t>
            </a:r>
            <a:r>
              <a:rPr lang="en-US" altLang="fr-FR" sz="2800" b="1" i="1" dirty="0" err="1">
                <a:latin typeface="Tahoma" panose="020B0604030504040204" pitchFamily="34" charset="0"/>
                <a:cs typeface="Tahoma" panose="020B0604030504040204" pitchFamily="34" charset="0"/>
              </a:rPr>
              <a:t>Pénicilline</a:t>
            </a:r>
            <a:endParaRPr lang="en-US" altLang="fr-FR" sz="2800" b="1" dirty="0">
              <a:latin typeface="Tahoma" panose="020B0604030504040204" pitchFamily="34" charset="0"/>
              <a:cs typeface="Tahoma" panose="020B0604030504040204" pitchFamily="34" charset="0"/>
            </a:endParaRPr>
          </a:p>
          <a:p>
            <a:pPr eaLnBrk="1" hangingPunct="1"/>
            <a:endParaRPr lang="ar-DZ" altLang="fr-FR" sz="2800" dirty="0">
              <a:latin typeface="Tahoma" panose="020B0604030504040204" pitchFamily="34" charset="0"/>
              <a:cs typeface="Tahoma" panose="020B0604030504040204" pitchFamily="34" charset="0"/>
            </a:endParaRPr>
          </a:p>
        </p:txBody>
      </p:sp>
      <p:pic>
        <p:nvPicPr>
          <p:cNvPr id="6" name="Picture 2" descr="http://2.bp.blogspot.com/_1A7AKQTuQN8/TQvZ5nx-GlI/AAAAAAAAAFo/GivNRYDHRmw/s1600/atome.png">
            <a:extLst>
              <a:ext uri="{FF2B5EF4-FFF2-40B4-BE49-F238E27FC236}">
                <a16:creationId xmlns:a16="http://schemas.microsoft.com/office/drawing/2014/main" id="{983A0731-9FB5-4B02-89FF-1516CB9C0FD1}"/>
              </a:ext>
            </a:extLst>
          </p:cNvPr>
          <p:cNvPicPr>
            <a:picLocks noChangeAspect="1" noChangeArrowheads="1"/>
          </p:cNvPicPr>
          <p:nvPr/>
        </p:nvPicPr>
        <p:blipFill>
          <a:blip r:embed="rId3" cstate="print">
            <a:clrChange>
              <a:clrFrom>
                <a:srgbClr val="FEFFFE"/>
              </a:clrFrom>
              <a:clrTo>
                <a:srgbClr val="FEFFFE">
                  <a:alpha val="0"/>
                </a:srgbClr>
              </a:clrTo>
            </a:clrChange>
            <a:extLst>
              <a:ext uri="{28A0092B-C50C-407E-A947-70E740481C1C}">
                <a14:useLocalDpi xmlns:a14="http://schemas.microsoft.com/office/drawing/2010/main" val="0"/>
              </a:ext>
            </a:extLst>
          </a:blip>
          <a:srcRect l="13161" t="2702" r="13866" b="2702"/>
          <a:stretch>
            <a:fillRect/>
          </a:stretch>
        </p:blipFill>
        <p:spPr bwMode="auto">
          <a:xfrm>
            <a:off x="6560" y="1"/>
            <a:ext cx="893032" cy="86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95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6"/>
</p:tagLst>
</file>

<file path=ppt/tags/tag2.xml><?xml version="1.0" encoding="utf-8"?>
<p:tagLst xmlns:a="http://schemas.openxmlformats.org/drawingml/2006/main" xmlns:r="http://schemas.openxmlformats.org/officeDocument/2006/relationships" xmlns:p="http://schemas.openxmlformats.org/presentationml/2006/main">
  <p:tag name="TIMING" val="|2.3|6.7"/>
</p:tagLst>
</file>

<file path=ppt/tags/tag3.xml><?xml version="1.0" encoding="utf-8"?>
<p:tagLst xmlns:a="http://schemas.openxmlformats.org/drawingml/2006/main" xmlns:r="http://schemas.openxmlformats.org/officeDocument/2006/relationships" xmlns:p="http://schemas.openxmlformats.org/presentationml/2006/main">
  <p:tag name="TIMING" val="|2.6|4|8.3"/>
</p:tagLst>
</file>

<file path=ppt/tags/tag4.xml><?xml version="1.0" encoding="utf-8"?>
<p:tagLst xmlns:a="http://schemas.openxmlformats.org/drawingml/2006/main" xmlns:r="http://schemas.openxmlformats.org/officeDocument/2006/relationships" xmlns:p="http://schemas.openxmlformats.org/presentationml/2006/main">
  <p:tag name="TIMING" val="|2.4|7"/>
</p:tagLst>
</file>

<file path=ppt/tags/tag5.xml><?xml version="1.0" encoding="utf-8"?>
<p:tagLst xmlns:a="http://schemas.openxmlformats.org/drawingml/2006/main" xmlns:r="http://schemas.openxmlformats.org/officeDocument/2006/relationships" xmlns:p="http://schemas.openxmlformats.org/presentationml/2006/main">
  <p:tag name="TIMING" val="|11.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2126</Words>
  <Application>Microsoft Office PowerPoint</Application>
  <PresentationFormat>Affichage à l'écran (4:3)</PresentationFormat>
  <Paragraphs>300</Paragraphs>
  <Slides>42</Slides>
  <Notes>25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Arial</vt:lpstr>
      <vt:lpstr>Calibri</vt:lpstr>
      <vt:lpstr>Stencil</vt:lpstr>
      <vt:lpstr>Symbol</vt:lpstr>
      <vt:lpstr>Tahoma</vt:lpstr>
      <vt:lpstr>Tw Cen MT Condensed</vt:lpstr>
      <vt:lpstr>Vijaya</vt:lpstr>
      <vt:lpstr>Wingdings</vt:lpstr>
      <vt:lpstr>Thème Office</vt:lpstr>
      <vt:lpstr>Présentation PowerPoint</vt:lpstr>
      <vt:lpstr>DEFINITIONS</vt:lpstr>
      <vt:lpstr>Présentation PowerPoint</vt:lpstr>
      <vt:lpstr>Présentation PowerPoint</vt:lpstr>
      <vt:lpstr>Présentation PowerPoint</vt:lpstr>
      <vt:lpstr> Dénomination des médicaments </vt:lpstr>
      <vt:lpstr>Dénomination scientifique (chimique)</vt:lpstr>
      <vt:lpstr>Dénomination Commune Internationale (DCI)</vt:lpstr>
      <vt:lpstr>Dénomination spéciale</vt:lpstr>
      <vt:lpstr>Présentation PowerPoint</vt:lpstr>
      <vt:lpstr>Pharmacologie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LAETITIA</dc:creator>
  <cp:lastModifiedBy>IFSI</cp:lastModifiedBy>
  <cp:revision>135</cp:revision>
  <dcterms:created xsi:type="dcterms:W3CDTF">2014-07-28T17:03:26Z</dcterms:created>
  <dcterms:modified xsi:type="dcterms:W3CDTF">2023-11-21T12:07:06Z</dcterms:modified>
</cp:coreProperties>
</file>