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7" r:id="rId2"/>
  </p:sldMasterIdLst>
  <p:notesMasterIdLst>
    <p:notesMasterId r:id="rId66"/>
  </p:notesMasterIdLst>
  <p:handoutMasterIdLst>
    <p:handoutMasterId r:id="rId67"/>
  </p:handoutMasterIdLst>
  <p:sldIdLst>
    <p:sldId id="256" r:id="rId3"/>
    <p:sldId id="280" r:id="rId4"/>
    <p:sldId id="364" r:id="rId5"/>
    <p:sldId id="365" r:id="rId6"/>
    <p:sldId id="322" r:id="rId7"/>
    <p:sldId id="285" r:id="rId8"/>
    <p:sldId id="286" r:id="rId9"/>
    <p:sldId id="287" r:id="rId10"/>
    <p:sldId id="288" r:id="rId11"/>
    <p:sldId id="289" r:id="rId12"/>
    <p:sldId id="290" r:id="rId13"/>
    <p:sldId id="291" r:id="rId14"/>
    <p:sldId id="292" r:id="rId15"/>
    <p:sldId id="293" r:id="rId16"/>
    <p:sldId id="294" r:id="rId17"/>
    <p:sldId id="295" r:id="rId18"/>
    <p:sldId id="371" r:id="rId19"/>
    <p:sldId id="366" r:id="rId20"/>
    <p:sldId id="367" r:id="rId21"/>
    <p:sldId id="368" r:id="rId22"/>
    <p:sldId id="369" r:id="rId23"/>
    <p:sldId id="323" r:id="rId24"/>
    <p:sldId id="296" r:id="rId25"/>
    <p:sldId id="297" r:id="rId26"/>
    <p:sldId id="298" r:id="rId27"/>
    <p:sldId id="299" r:id="rId28"/>
    <p:sldId id="300" r:id="rId29"/>
    <p:sldId id="301" r:id="rId30"/>
    <p:sldId id="302" r:id="rId31"/>
    <p:sldId id="303" r:id="rId32"/>
    <p:sldId id="374" r:id="rId33"/>
    <p:sldId id="324" r:id="rId34"/>
    <p:sldId id="304" r:id="rId35"/>
    <p:sldId id="305" r:id="rId36"/>
    <p:sldId id="306" r:id="rId37"/>
    <p:sldId id="307" r:id="rId38"/>
    <p:sldId id="309" r:id="rId39"/>
    <p:sldId id="310" r:id="rId40"/>
    <p:sldId id="311" r:id="rId41"/>
    <p:sldId id="321" r:id="rId42"/>
    <p:sldId id="312" r:id="rId43"/>
    <p:sldId id="313" r:id="rId44"/>
    <p:sldId id="314" r:id="rId45"/>
    <p:sldId id="315" r:id="rId46"/>
    <p:sldId id="316" r:id="rId47"/>
    <p:sldId id="317" r:id="rId48"/>
    <p:sldId id="318" r:id="rId49"/>
    <p:sldId id="319" r:id="rId50"/>
    <p:sldId id="320" r:id="rId51"/>
    <p:sldId id="325" r:id="rId52"/>
    <p:sldId id="334" r:id="rId53"/>
    <p:sldId id="328" r:id="rId54"/>
    <p:sldId id="329" r:id="rId55"/>
    <p:sldId id="344" r:id="rId56"/>
    <p:sldId id="373" r:id="rId57"/>
    <p:sldId id="372" r:id="rId58"/>
    <p:sldId id="358" r:id="rId59"/>
    <p:sldId id="350" r:id="rId60"/>
    <p:sldId id="351" r:id="rId61"/>
    <p:sldId id="363" r:id="rId62"/>
    <p:sldId id="362" r:id="rId63"/>
    <p:sldId id="359" r:id="rId64"/>
    <p:sldId id="356" r:id="rId6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00">
          <p15:clr>
            <a:srgbClr val="A4A3A4"/>
          </p15:clr>
        </p15:guide>
        <p15:guide id="3" orient="horz" pos="3888">
          <p15:clr>
            <a:srgbClr val="A4A3A4"/>
          </p15:clr>
        </p15:guide>
        <p15:guide id="4" orient="horz" pos="144">
          <p15:clr>
            <a:srgbClr val="A4A3A4"/>
          </p15:clr>
        </p15:guide>
        <p15:guide id="5" pos="3839">
          <p15:clr>
            <a:srgbClr val="A4A3A4"/>
          </p15:clr>
        </p15:guide>
        <p15:guide id="6" pos="959">
          <p15:clr>
            <a:srgbClr val="A4A3A4"/>
          </p15:clr>
        </p15:guide>
        <p15:guide id="7" pos="6719">
          <p15:clr>
            <a:srgbClr val="A4A3A4"/>
          </p15:clr>
        </p15:guide>
        <p15:guide id="8" pos="6143">
          <p15:clr>
            <a:srgbClr val="A4A3A4"/>
          </p15:clr>
        </p15:guide>
        <p15:guide id="9" pos="4991">
          <p15:clr>
            <a:srgbClr val="A4A3A4"/>
          </p15:clr>
        </p15:guide>
        <p15:guide id="10" pos="556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696" autoAdjust="0"/>
  </p:normalViewPr>
  <p:slideViewPr>
    <p:cSldViewPr>
      <p:cViewPr varScale="1">
        <p:scale>
          <a:sx n="100" d="100"/>
          <a:sy n="100" d="100"/>
        </p:scale>
        <p:origin x="936" y="96"/>
      </p:cViewPr>
      <p:guideLst>
        <p:guide orient="horz" pos="2160"/>
        <p:guide orient="horz" pos="1200"/>
        <p:guide orient="horz" pos="3888"/>
        <p:guide orient="horz" pos="144"/>
        <p:guide pos="3839"/>
        <p:guide pos="959"/>
        <p:guide pos="6719"/>
        <p:guide pos="6143"/>
        <p:guide pos="4991"/>
        <p:guide pos="5567"/>
      </p:guideLst>
    </p:cSldViewPr>
  </p:slideViewPr>
  <p:notesTextViewPr>
    <p:cViewPr>
      <p:scale>
        <a:sx n="1" d="1"/>
        <a:sy n="1" d="1"/>
      </p:scale>
      <p:origin x="0" y="0"/>
    </p:cViewPr>
  </p:notesTextViewPr>
  <p:notesViewPr>
    <p:cSldViewPr>
      <p:cViewPr varScale="1">
        <p:scale>
          <a:sx n="84" d="100"/>
          <a:sy n="84" d="100"/>
        </p:scale>
        <p:origin x="1002"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fr-FR"/>
              <a:pPr/>
              <a:t>21/11/2023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pPr/>
              <a:t>‹N°›</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fr-FR"/>
              <a:pPr/>
              <a:t>21/11/2023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pPr/>
              <a:t>‹N°›</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50C30A-3ABD-480F-9DDC-B0EAE48DC45F}" type="slidenum">
              <a:rPr lang="fr-FR" smtClean="0"/>
              <a:pPr fontAlgn="base">
                <a:spcBef>
                  <a:spcPct val="0"/>
                </a:spcBef>
                <a:spcAft>
                  <a:spcPct val="0"/>
                </a:spcAft>
                <a:defRPr/>
              </a:pPr>
              <a:t>4</a:t>
            </a:fld>
            <a:endParaRPr lang="fr-F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89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dirty="0"/>
          </a:p>
        </p:txBody>
      </p:sp>
      <p:sp>
        <p:nvSpPr>
          <p:cNvPr id="3789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53F896-499B-470F-BF5C-41849394F85C}" type="slidenum">
              <a:rPr lang="fr-FR" smtClean="0"/>
              <a:pPr fontAlgn="base">
                <a:spcBef>
                  <a:spcPct val="0"/>
                </a:spcBef>
                <a:spcAft>
                  <a:spcPct val="0"/>
                </a:spcAft>
                <a:defRPr/>
              </a:pPr>
              <a:t>19</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20</a:t>
            </a:fld>
            <a:endParaRPr lang="fr-FR"/>
          </a:p>
        </p:txBody>
      </p:sp>
    </p:spTree>
    <p:extLst>
      <p:ext uri="{BB962C8B-B14F-4D97-AF65-F5344CB8AC3E}">
        <p14:creationId xmlns:p14="http://schemas.microsoft.com/office/powerpoint/2010/main" val="3690238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68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
        <p:nvSpPr>
          <p:cNvPr id="2253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E8D1BB-A8AD-42FA-A6B1-484BE2CD8A6C}" type="slidenum">
              <a:rPr lang="fr-FR" smtClean="0"/>
              <a:pPr fontAlgn="base">
                <a:spcBef>
                  <a:spcPct val="0"/>
                </a:spcBef>
                <a:spcAft>
                  <a:spcPct val="0"/>
                </a:spcAft>
                <a:defRPr/>
              </a:pPr>
              <a:t>23</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24</a:t>
            </a:fld>
            <a:endParaRPr lang="fr-FR"/>
          </a:p>
        </p:txBody>
      </p:sp>
    </p:spTree>
    <p:extLst>
      <p:ext uri="{BB962C8B-B14F-4D97-AF65-F5344CB8AC3E}">
        <p14:creationId xmlns:p14="http://schemas.microsoft.com/office/powerpoint/2010/main" val="269552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25</a:t>
            </a:fld>
            <a:endParaRPr lang="fr-FR"/>
          </a:p>
        </p:txBody>
      </p:sp>
    </p:spTree>
    <p:extLst>
      <p:ext uri="{BB962C8B-B14F-4D97-AF65-F5344CB8AC3E}">
        <p14:creationId xmlns:p14="http://schemas.microsoft.com/office/powerpoint/2010/main" val="2793948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28</a:t>
            </a:fld>
            <a:endParaRPr lang="fr-FR"/>
          </a:p>
        </p:txBody>
      </p:sp>
    </p:spTree>
    <p:extLst>
      <p:ext uri="{BB962C8B-B14F-4D97-AF65-F5344CB8AC3E}">
        <p14:creationId xmlns:p14="http://schemas.microsoft.com/office/powerpoint/2010/main" val="636646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29</a:t>
            </a:fld>
            <a:endParaRPr lang="fr-FR"/>
          </a:p>
        </p:txBody>
      </p:sp>
    </p:spTree>
    <p:extLst>
      <p:ext uri="{BB962C8B-B14F-4D97-AF65-F5344CB8AC3E}">
        <p14:creationId xmlns:p14="http://schemas.microsoft.com/office/powerpoint/2010/main" val="1361907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30</a:t>
            </a:fld>
            <a:endParaRPr lang="fr-FR"/>
          </a:p>
        </p:txBody>
      </p:sp>
    </p:spTree>
    <p:extLst>
      <p:ext uri="{BB962C8B-B14F-4D97-AF65-F5344CB8AC3E}">
        <p14:creationId xmlns:p14="http://schemas.microsoft.com/office/powerpoint/2010/main" val="2826108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33</a:t>
            </a:fld>
            <a:endParaRPr lang="fr-FR"/>
          </a:p>
        </p:txBody>
      </p:sp>
    </p:spTree>
    <p:extLst>
      <p:ext uri="{BB962C8B-B14F-4D97-AF65-F5344CB8AC3E}">
        <p14:creationId xmlns:p14="http://schemas.microsoft.com/office/powerpoint/2010/main" val="2629011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34</a:t>
            </a:fld>
            <a:endParaRPr lang="fr-FR"/>
          </a:p>
        </p:txBody>
      </p:sp>
    </p:spTree>
    <p:extLst>
      <p:ext uri="{BB962C8B-B14F-4D97-AF65-F5344CB8AC3E}">
        <p14:creationId xmlns:p14="http://schemas.microsoft.com/office/powerpoint/2010/main" val="258537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7</a:t>
            </a:fld>
            <a:endParaRPr lang="fr-FR"/>
          </a:p>
        </p:txBody>
      </p:sp>
    </p:spTree>
    <p:extLst>
      <p:ext uri="{BB962C8B-B14F-4D97-AF65-F5344CB8AC3E}">
        <p14:creationId xmlns:p14="http://schemas.microsoft.com/office/powerpoint/2010/main" val="262801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35</a:t>
            </a:fld>
            <a:endParaRPr lang="fr-FR"/>
          </a:p>
        </p:txBody>
      </p:sp>
    </p:spTree>
    <p:extLst>
      <p:ext uri="{BB962C8B-B14F-4D97-AF65-F5344CB8AC3E}">
        <p14:creationId xmlns:p14="http://schemas.microsoft.com/office/powerpoint/2010/main" val="4277228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37</a:t>
            </a:fld>
            <a:endParaRPr lang="fr-FR"/>
          </a:p>
        </p:txBody>
      </p:sp>
    </p:spTree>
    <p:extLst>
      <p:ext uri="{BB962C8B-B14F-4D97-AF65-F5344CB8AC3E}">
        <p14:creationId xmlns:p14="http://schemas.microsoft.com/office/powerpoint/2010/main" val="1039635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90000"/>
              </a:lnSpc>
            </a:pPr>
            <a:endParaRPr lang="fr-FR" sz="1200"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44</a:t>
            </a:fld>
            <a:endParaRPr lang="fr-FR"/>
          </a:p>
        </p:txBody>
      </p:sp>
    </p:spTree>
    <p:extLst>
      <p:ext uri="{BB962C8B-B14F-4D97-AF65-F5344CB8AC3E}">
        <p14:creationId xmlns:p14="http://schemas.microsoft.com/office/powerpoint/2010/main" val="2432672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47</a:t>
            </a:fld>
            <a:endParaRPr lang="fr-FR"/>
          </a:p>
        </p:txBody>
      </p:sp>
    </p:spTree>
    <p:extLst>
      <p:ext uri="{BB962C8B-B14F-4D97-AF65-F5344CB8AC3E}">
        <p14:creationId xmlns:p14="http://schemas.microsoft.com/office/powerpoint/2010/main" val="561346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48</a:t>
            </a:fld>
            <a:endParaRPr lang="fr-FR"/>
          </a:p>
        </p:txBody>
      </p:sp>
    </p:spTree>
    <p:extLst>
      <p:ext uri="{BB962C8B-B14F-4D97-AF65-F5344CB8AC3E}">
        <p14:creationId xmlns:p14="http://schemas.microsoft.com/office/powerpoint/2010/main" val="1904028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53</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54</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56</a:t>
            </a:fld>
            <a:endParaRPr lang="fr-FR"/>
          </a:p>
        </p:txBody>
      </p:sp>
    </p:spTree>
    <p:extLst>
      <p:ext uri="{BB962C8B-B14F-4D97-AF65-F5344CB8AC3E}">
        <p14:creationId xmlns:p14="http://schemas.microsoft.com/office/powerpoint/2010/main" val="2581109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57</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58</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8</a:t>
            </a:fld>
            <a:endParaRPr lang="fr-FR"/>
          </a:p>
        </p:txBody>
      </p:sp>
    </p:spTree>
    <p:extLst>
      <p:ext uri="{BB962C8B-B14F-4D97-AF65-F5344CB8AC3E}">
        <p14:creationId xmlns:p14="http://schemas.microsoft.com/office/powerpoint/2010/main" val="447525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59</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60</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61</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lgn="r" defTabSz="914400">
              <a:buNone/>
            </a:pPr>
            <a:fld id="{3A2CC701-D80A-463B-8415-A85485312088}" type="slidenum">
              <a:rPr lang="en-US" sz="1200" b="0" i="0">
                <a:latin typeface="Corbel"/>
                <a:ea typeface="+mn-ea"/>
                <a:cs typeface="+mn-cs"/>
              </a:rPr>
              <a:pPr algn="r" defTabSz="914400">
                <a:buNone/>
              </a:pPr>
              <a:t>63</a:t>
            </a:fld>
            <a:endParaRPr lang="en-US" sz="1200" b="0" i="0">
              <a:latin typeface="Corbel"/>
              <a:ea typeface="+mn-ea"/>
              <a:cs typeface="+mn-cs"/>
            </a:endParaRPr>
          </a:p>
        </p:txBody>
      </p:sp>
    </p:spTree>
    <p:extLst>
      <p:ext uri="{BB962C8B-B14F-4D97-AF65-F5344CB8AC3E}">
        <p14:creationId xmlns:p14="http://schemas.microsoft.com/office/powerpoint/2010/main" val="71130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11</a:t>
            </a:fld>
            <a:endParaRPr lang="fr-FR"/>
          </a:p>
        </p:txBody>
      </p:sp>
    </p:spTree>
    <p:extLst>
      <p:ext uri="{BB962C8B-B14F-4D97-AF65-F5344CB8AC3E}">
        <p14:creationId xmlns:p14="http://schemas.microsoft.com/office/powerpoint/2010/main" val="312601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12</a:t>
            </a:fld>
            <a:endParaRPr lang="fr-FR"/>
          </a:p>
        </p:txBody>
      </p:sp>
    </p:spTree>
    <p:extLst>
      <p:ext uri="{BB962C8B-B14F-4D97-AF65-F5344CB8AC3E}">
        <p14:creationId xmlns:p14="http://schemas.microsoft.com/office/powerpoint/2010/main" val="280085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14</a:t>
            </a:fld>
            <a:endParaRPr lang="fr-FR"/>
          </a:p>
        </p:txBody>
      </p:sp>
    </p:spTree>
    <p:extLst>
      <p:ext uri="{BB962C8B-B14F-4D97-AF65-F5344CB8AC3E}">
        <p14:creationId xmlns:p14="http://schemas.microsoft.com/office/powerpoint/2010/main" val="198178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16</a:t>
            </a:fld>
            <a:endParaRPr lang="fr-FR"/>
          </a:p>
        </p:txBody>
      </p:sp>
    </p:spTree>
    <p:extLst>
      <p:ext uri="{BB962C8B-B14F-4D97-AF65-F5344CB8AC3E}">
        <p14:creationId xmlns:p14="http://schemas.microsoft.com/office/powerpoint/2010/main" val="1335790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3266150-FA26-45B5-BF0B-186B42A09DC9}" type="slidenum">
              <a:rPr lang="fr-FR" smtClean="0"/>
              <a:pPr/>
              <a:t>18</a:t>
            </a:fld>
            <a:endParaRPr lang="fr-FR"/>
          </a:p>
        </p:txBody>
      </p:sp>
    </p:spTree>
    <p:extLst>
      <p:ext uri="{BB962C8B-B14F-4D97-AF65-F5344CB8AC3E}">
        <p14:creationId xmlns:p14="http://schemas.microsoft.com/office/powerpoint/2010/main" val="254777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5" name="Rectangle à coins arrondis 14"/>
          <p:cNvSpPr/>
          <p:nvPr/>
        </p:nvSpPr>
        <p:spPr>
          <a:xfrm>
            <a:off x="406295" y="329185"/>
            <a:ext cx="11373111"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à coins arrondis 9"/>
          <p:cNvSpPr/>
          <p:nvPr/>
        </p:nvSpPr>
        <p:spPr>
          <a:xfrm>
            <a:off x="557983" y="434162"/>
            <a:ext cx="11072861"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re 4"/>
          <p:cNvSpPr>
            <a:spLocks noGrp="1"/>
          </p:cNvSpPr>
          <p:nvPr>
            <p:ph type="ctrTitle"/>
          </p:nvPr>
        </p:nvSpPr>
        <p:spPr>
          <a:xfrm>
            <a:off x="962917" y="1820206"/>
            <a:ext cx="10360501"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fr-FR"/>
              <a:t>Modifiez le style du titre</a:t>
            </a:r>
            <a:endParaRPr kumimoji="0" lang="en-US"/>
          </a:p>
        </p:txBody>
      </p:sp>
      <p:sp>
        <p:nvSpPr>
          <p:cNvPr id="20" name="Sous-titre 19"/>
          <p:cNvSpPr>
            <a:spLocks noGrp="1"/>
          </p:cNvSpPr>
          <p:nvPr>
            <p:ph type="subTitle" idx="1"/>
          </p:nvPr>
        </p:nvSpPr>
        <p:spPr>
          <a:xfrm>
            <a:off x="962917" y="3685032"/>
            <a:ext cx="10360501"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a:t>Modifiez le style des sous-titres du masque</a:t>
            </a:r>
            <a:endParaRPr kumimoji="0" lang="en-US"/>
          </a:p>
        </p:txBody>
      </p:sp>
      <p:sp>
        <p:nvSpPr>
          <p:cNvPr id="19" name="Espace réservé de la date 18"/>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11" name="Espace réservé du numéro de diapositive 10"/>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70386" y="4983480"/>
            <a:ext cx="10908998" cy="1051560"/>
          </a:xfrm>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670386" y="530352"/>
            <a:ext cx="10908998" cy="4187952"/>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6898" y="533405"/>
            <a:ext cx="2640912" cy="5257799"/>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711015" y="533403"/>
            <a:ext cx="7922736" cy="5257801"/>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70386" y="4983480"/>
            <a:ext cx="10908998" cy="1051560"/>
          </a:xfrm>
        </p:spPr>
        <p:txBody>
          <a:bodyPr/>
          <a:lstStyle/>
          <a:p>
            <a:r>
              <a:rPr kumimoji="0" lang="fr-FR"/>
              <a:t>Modifiez le style du titre</a:t>
            </a:r>
            <a:endParaRPr kumimoji="0" lang="en-US"/>
          </a:p>
        </p:txBody>
      </p:sp>
      <p:sp>
        <p:nvSpPr>
          <p:cNvPr id="3" name="Espace réservé du contenu 2"/>
          <p:cNvSpPr>
            <a:spLocks noGrp="1"/>
          </p:cNvSpPr>
          <p:nvPr>
            <p:ph idx="1"/>
          </p:nvPr>
        </p:nvSpPr>
        <p:spPr>
          <a:xfrm>
            <a:off x="670386" y="530352"/>
            <a:ext cx="10908998" cy="41879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ectangle à coins arrondis 13"/>
          <p:cNvSpPr/>
          <p:nvPr/>
        </p:nvSpPr>
        <p:spPr>
          <a:xfrm>
            <a:off x="406295" y="329185"/>
            <a:ext cx="11373111"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à coins arrondis 10"/>
          <p:cNvSpPr/>
          <p:nvPr/>
        </p:nvSpPr>
        <p:spPr>
          <a:xfrm>
            <a:off x="557983" y="434163"/>
            <a:ext cx="11072861"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624296" y="4928616"/>
            <a:ext cx="10908998" cy="676656"/>
          </a:xfrm>
        </p:spPr>
        <p:txBody>
          <a:bodyPr lIns="91440" bIns="0" anchor="b"/>
          <a:lstStyle>
            <a:lvl1pPr algn="l">
              <a:buNone/>
              <a:defRPr sz="3600" b="0" cap="none" baseline="0">
                <a:solidFill>
                  <a:schemeClr val="bg2">
                    <a:shade val="25000"/>
                  </a:schemeClr>
                </a:solidFill>
                <a:effectLst/>
              </a:defRPr>
            </a:lvl1pPr>
            <a:extLst/>
          </a:lstStyle>
          <a:p>
            <a:r>
              <a:rPr kumimoji="0" lang="fr-FR"/>
              <a:t>Modifiez le style du titre</a:t>
            </a:r>
            <a:endParaRPr kumimoji="0" lang="en-US"/>
          </a:p>
        </p:txBody>
      </p:sp>
      <p:sp>
        <p:nvSpPr>
          <p:cNvPr id="3" name="Espace réservé du texte 2"/>
          <p:cNvSpPr>
            <a:spLocks noGrp="1"/>
          </p:cNvSpPr>
          <p:nvPr>
            <p:ph type="body" idx="1"/>
          </p:nvPr>
        </p:nvSpPr>
        <p:spPr>
          <a:xfrm>
            <a:off x="624296" y="5624484"/>
            <a:ext cx="10908998"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contenu 2"/>
          <p:cNvSpPr>
            <a:spLocks noGrp="1"/>
          </p:cNvSpPr>
          <p:nvPr>
            <p:ph sz="half" idx="1"/>
          </p:nvPr>
        </p:nvSpPr>
        <p:spPr>
          <a:xfrm>
            <a:off x="685624" y="530352"/>
            <a:ext cx="5241195"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6338829" y="530352"/>
            <a:ext cx="5241195"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70386" y="4983480"/>
            <a:ext cx="10908998" cy="1051560"/>
          </a:xfrm>
        </p:spPr>
        <p:txBody>
          <a:bodyPr anchor="b"/>
          <a:lstStyle>
            <a:lvl1pPr>
              <a:defRPr b="1"/>
            </a:lvl1pPr>
            <a:extLst/>
          </a:lstStyle>
          <a:p>
            <a:r>
              <a:rPr kumimoji="0" lang="fr-FR"/>
              <a:t>Modifiez le style du titre</a:t>
            </a:r>
            <a:endParaRPr kumimoji="0" lang="en-US"/>
          </a:p>
        </p:txBody>
      </p:sp>
      <p:sp>
        <p:nvSpPr>
          <p:cNvPr id="3" name="Espace réservé du texte 2"/>
          <p:cNvSpPr>
            <a:spLocks noGrp="1"/>
          </p:cNvSpPr>
          <p:nvPr>
            <p:ph type="body" idx="1"/>
          </p:nvPr>
        </p:nvSpPr>
        <p:spPr>
          <a:xfrm>
            <a:off x="809421" y="579438"/>
            <a:ext cx="5241195"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Modifiez les styles du texte du masque</a:t>
            </a:r>
          </a:p>
        </p:txBody>
      </p:sp>
      <p:sp>
        <p:nvSpPr>
          <p:cNvPr id="4" name="Espace réservé du texte 3"/>
          <p:cNvSpPr>
            <a:spLocks noGrp="1"/>
          </p:cNvSpPr>
          <p:nvPr>
            <p:ph type="body" sz="half" idx="3"/>
          </p:nvPr>
        </p:nvSpPr>
        <p:spPr>
          <a:xfrm>
            <a:off x="6201277" y="579438"/>
            <a:ext cx="5241195"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Modifiez les styles du texte du masque</a:t>
            </a:r>
          </a:p>
        </p:txBody>
      </p:sp>
      <p:sp>
        <p:nvSpPr>
          <p:cNvPr id="5" name="Espace réservé du contenu 4"/>
          <p:cNvSpPr>
            <a:spLocks noGrp="1"/>
          </p:cNvSpPr>
          <p:nvPr>
            <p:ph sz="quarter" idx="2"/>
          </p:nvPr>
        </p:nvSpPr>
        <p:spPr>
          <a:xfrm>
            <a:off x="809421" y="1447800"/>
            <a:ext cx="5241195"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6201277" y="1447800"/>
            <a:ext cx="5241195"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e la date 2"/>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à coins arrondis 6"/>
          <p:cNvSpPr/>
          <p:nvPr/>
        </p:nvSpPr>
        <p:spPr>
          <a:xfrm>
            <a:off x="406295" y="329185"/>
            <a:ext cx="11373111"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Espace réservé de la date 1"/>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383122" y="533400"/>
            <a:ext cx="3961368" cy="914400"/>
          </a:xfrm>
        </p:spPr>
        <p:txBody>
          <a:bodyPr anchor="b"/>
          <a:lstStyle>
            <a:lvl1pPr algn="l">
              <a:buNone/>
              <a:defRPr sz="2200" b="1">
                <a:solidFill>
                  <a:schemeClr val="accent1"/>
                </a:solidFill>
              </a:defRPr>
            </a:lvl1pPr>
            <a:extLst/>
          </a:lstStyle>
          <a:p>
            <a:r>
              <a:rPr kumimoji="0" lang="fr-FR"/>
              <a:t>Modifiez le style du titre</a:t>
            </a:r>
            <a:endParaRPr kumimoji="0" lang="en-US"/>
          </a:p>
        </p:txBody>
      </p:sp>
      <p:sp>
        <p:nvSpPr>
          <p:cNvPr id="3" name="Espace réservé du texte 2"/>
          <p:cNvSpPr>
            <a:spLocks noGrp="1"/>
          </p:cNvSpPr>
          <p:nvPr>
            <p:ph type="body" idx="2"/>
          </p:nvPr>
        </p:nvSpPr>
        <p:spPr>
          <a:xfrm>
            <a:off x="7383206" y="1447802"/>
            <a:ext cx="3961368"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1"/>
          </p:nvPr>
        </p:nvSpPr>
        <p:spPr>
          <a:xfrm>
            <a:off x="1014899" y="930144"/>
            <a:ext cx="6166606"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3B167E-EA96-4147-81DE-549160052C2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ectangle à coins arrondis 14"/>
          <p:cNvSpPr/>
          <p:nvPr/>
        </p:nvSpPr>
        <p:spPr>
          <a:xfrm>
            <a:off x="406295" y="329185"/>
            <a:ext cx="11373111"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Arrondir un rectangle à un seul coin 10"/>
          <p:cNvSpPr/>
          <p:nvPr/>
        </p:nvSpPr>
        <p:spPr>
          <a:xfrm>
            <a:off x="8532178" y="434162"/>
            <a:ext cx="3098666"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609441" y="5012056"/>
            <a:ext cx="10969943" cy="1051560"/>
          </a:xfrm>
        </p:spPr>
        <p:txBody>
          <a:bodyPr anchor="t"/>
          <a:lstStyle>
            <a:lvl1pPr algn="l">
              <a:buNone/>
              <a:defRPr sz="3600" b="0">
                <a:solidFill>
                  <a:schemeClr val="bg2">
                    <a:shade val="25000"/>
                  </a:schemeClr>
                </a:solidFill>
                <a:effectLst/>
              </a:defRPr>
            </a:lvl1pPr>
            <a:extLst/>
          </a:lstStyle>
          <a:p>
            <a:r>
              <a:rPr kumimoji="0" lang="fr-FR"/>
              <a:t>Modifiez le style du titre</a:t>
            </a:r>
            <a:endParaRPr kumimoji="0" lang="en-US"/>
          </a:p>
        </p:txBody>
      </p:sp>
      <p:sp>
        <p:nvSpPr>
          <p:cNvPr id="4" name="Espace réservé du texte 3"/>
          <p:cNvSpPr>
            <a:spLocks noGrp="1"/>
          </p:cNvSpPr>
          <p:nvPr>
            <p:ph type="body" sz="half" idx="2"/>
          </p:nvPr>
        </p:nvSpPr>
        <p:spPr bwMode="grayWhite">
          <a:xfrm>
            <a:off x="8614705" y="533400"/>
            <a:ext cx="2986262"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52466975-C014-42E5-BFA6-B8D5FDD3B81F}" type="datetimeFigureOut">
              <a:rPr lang="fr-FR" smtClean="0"/>
              <a:pPr/>
              <a:t>21/11/2023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3B167E-EA96-4147-81DE-549160052C22}" type="slidenum">
              <a:rPr lang="fr-FR" smtClean="0"/>
              <a:pPr/>
              <a:t>‹N°›</a:t>
            </a:fld>
            <a:endParaRPr lang="fr-FR"/>
          </a:p>
        </p:txBody>
      </p:sp>
      <p:sp>
        <p:nvSpPr>
          <p:cNvPr id="3" name="Espace réservé pour une image  2"/>
          <p:cNvSpPr>
            <a:spLocks noGrp="1"/>
          </p:cNvSpPr>
          <p:nvPr>
            <p:ph type="pic" idx="1"/>
          </p:nvPr>
        </p:nvSpPr>
        <p:spPr>
          <a:xfrm>
            <a:off x="561827" y="435768"/>
            <a:ext cx="7898359"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fr-FR"/>
              <a:t>Cliquez sur l'icône pour ajouter une image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à coins arrondis 6"/>
          <p:cNvSpPr/>
          <p:nvPr/>
        </p:nvSpPr>
        <p:spPr>
          <a:xfrm>
            <a:off x="406295" y="329185"/>
            <a:ext cx="11373111"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à coins arrondis 8"/>
          <p:cNvSpPr/>
          <p:nvPr/>
        </p:nvSpPr>
        <p:spPr>
          <a:xfrm>
            <a:off x="557983" y="434162"/>
            <a:ext cx="11072861"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space réservé du titre 12"/>
          <p:cNvSpPr>
            <a:spLocks noGrp="1"/>
          </p:cNvSpPr>
          <p:nvPr>
            <p:ph type="title"/>
          </p:nvPr>
        </p:nvSpPr>
        <p:spPr>
          <a:xfrm>
            <a:off x="670386" y="4985590"/>
            <a:ext cx="10908998" cy="1051560"/>
          </a:xfrm>
          <a:prstGeom prst="rect">
            <a:avLst/>
          </a:prstGeom>
        </p:spPr>
        <p:txBody>
          <a:bodyPr vert="horz" anchor="b">
            <a:normAutofit/>
          </a:bodyPr>
          <a:lstStyle/>
          <a:p>
            <a:r>
              <a:rPr kumimoji="0" lang="fr-FR"/>
              <a:t>Modifiez le style du titre</a:t>
            </a:r>
            <a:endParaRPr kumimoji="0" lang="en-US"/>
          </a:p>
        </p:txBody>
      </p:sp>
      <p:sp>
        <p:nvSpPr>
          <p:cNvPr id="4" name="Espace réservé du texte 3"/>
          <p:cNvSpPr>
            <a:spLocks noGrp="1"/>
          </p:cNvSpPr>
          <p:nvPr>
            <p:ph type="body" idx="1"/>
          </p:nvPr>
        </p:nvSpPr>
        <p:spPr>
          <a:xfrm>
            <a:off x="670386" y="530352"/>
            <a:ext cx="10908998" cy="4187952"/>
          </a:xfrm>
          <a:prstGeom prst="rect">
            <a:avLst/>
          </a:prstGeom>
        </p:spPr>
        <p:txBody>
          <a:bodyPr vert="horz" lIns="182880" tIns="91440">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5" name="Espace réservé de la date 24"/>
          <p:cNvSpPr>
            <a:spLocks noGrp="1"/>
          </p:cNvSpPr>
          <p:nvPr>
            <p:ph type="dt" sz="half" idx="2"/>
          </p:nvPr>
        </p:nvSpPr>
        <p:spPr>
          <a:xfrm>
            <a:off x="5033793" y="6111876"/>
            <a:ext cx="3047206"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2466975-C014-42E5-BFA6-B8D5FDD3B81F}" type="datetimeFigureOut">
              <a:rPr lang="fr-FR" smtClean="0"/>
              <a:pPr/>
              <a:t>21/11/2023</a:t>
            </a:fld>
            <a:endParaRPr lang="fr-FR"/>
          </a:p>
        </p:txBody>
      </p:sp>
      <p:sp>
        <p:nvSpPr>
          <p:cNvPr id="18" name="Espace réservé du pied de page 17"/>
          <p:cNvSpPr>
            <a:spLocks noGrp="1"/>
          </p:cNvSpPr>
          <p:nvPr>
            <p:ph type="ftr" sz="quarter" idx="3"/>
          </p:nvPr>
        </p:nvSpPr>
        <p:spPr>
          <a:xfrm>
            <a:off x="8080999" y="6111876"/>
            <a:ext cx="3047206"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r-FR"/>
          </a:p>
        </p:txBody>
      </p:sp>
      <p:sp>
        <p:nvSpPr>
          <p:cNvPr id="5" name="Espace réservé du numéro de diapositive 4"/>
          <p:cNvSpPr>
            <a:spLocks noGrp="1"/>
          </p:cNvSpPr>
          <p:nvPr>
            <p:ph type="sldNum" sz="quarter" idx="4"/>
          </p:nvPr>
        </p:nvSpPr>
        <p:spPr>
          <a:xfrm>
            <a:off x="11128205" y="6111876"/>
            <a:ext cx="609441"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693B167E-EA96-4147-81DE-549160052C2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1924" y="476672"/>
            <a:ext cx="9144000" cy="648072"/>
          </a:xfrm>
        </p:spPr>
        <p:txBody>
          <a:bodyPr>
            <a:normAutofit fontScale="90000"/>
          </a:bodyPr>
          <a:lstStyle/>
          <a:p>
            <a:pPr algn="ctr" defTabSz="914400">
              <a:lnSpc>
                <a:spcPct val="80000"/>
              </a:lnSpc>
              <a:spcBef>
                <a:spcPts val="0"/>
              </a:spcBef>
              <a:buNone/>
            </a:pPr>
            <a:r>
              <a:rPr lang="fr-FR" sz="6000" b="0" i="0" dirty="0">
                <a:solidFill>
                  <a:srgbClr val="652825"/>
                </a:solidFill>
                <a:latin typeface="Corbel"/>
                <a:ea typeface="+mj-ea"/>
                <a:cs typeface="+mj-cs"/>
              </a:rPr>
              <a:t>PHARMACOCINETIQUE</a:t>
            </a:r>
          </a:p>
        </p:txBody>
      </p:sp>
      <p:sp>
        <p:nvSpPr>
          <p:cNvPr id="3" name="Subtitle 2"/>
          <p:cNvSpPr>
            <a:spLocks noGrp="1"/>
          </p:cNvSpPr>
          <p:nvPr>
            <p:ph type="subTitle" idx="1"/>
          </p:nvPr>
        </p:nvSpPr>
        <p:spPr>
          <a:xfrm>
            <a:off x="2710036" y="5449788"/>
            <a:ext cx="8280920" cy="931540"/>
          </a:xfrm>
        </p:spPr>
        <p:txBody>
          <a:bodyPr>
            <a:normAutofit fontScale="85000" lnSpcReduction="20000"/>
          </a:bodyPr>
          <a:lstStyle/>
          <a:p>
            <a:pPr algn="ctr"/>
            <a:r>
              <a:rPr lang="fr-FR" b="1" dirty="0"/>
              <a:t>UE 2.11 S1</a:t>
            </a:r>
          </a:p>
          <a:p>
            <a:pPr algn="ctr"/>
            <a:r>
              <a:rPr lang="fr-FR" b="1" dirty="0"/>
              <a:t>SELLAH NESRINE, Docteur en Pharmacie</a:t>
            </a:r>
          </a:p>
          <a:p>
            <a:pPr algn="ctr"/>
            <a:r>
              <a:rPr lang="fr-FR" b="1" dirty="0"/>
              <a:t>Promotion 2023/2026</a:t>
            </a:r>
          </a:p>
          <a:p>
            <a:pPr algn="ctr"/>
            <a:r>
              <a:rPr lang="fr-FR" b="1" dirty="0"/>
              <a:t>Année 2023/2024</a:t>
            </a:r>
          </a:p>
          <a:p>
            <a:pPr marL="0" indent="0" algn="l">
              <a:spcBef>
                <a:spcPts val="0"/>
              </a:spcBef>
              <a:buNone/>
            </a:pPr>
            <a:endParaRPr lang="fr-FR" dirty="0"/>
          </a:p>
        </p:txBody>
      </p:sp>
      <p:pic>
        <p:nvPicPr>
          <p:cNvPr id="2050" name="Picture 2"/>
          <p:cNvPicPr>
            <a:picLocks noChangeAspect="1" noChangeArrowheads="1"/>
          </p:cNvPicPr>
          <p:nvPr/>
        </p:nvPicPr>
        <p:blipFill>
          <a:blip r:embed="rId2" cstate="print"/>
          <a:srcRect l="11604" t="27998" r="47780" b="17479"/>
          <a:stretch>
            <a:fillRect/>
          </a:stretch>
        </p:blipFill>
        <p:spPr bwMode="auto">
          <a:xfrm>
            <a:off x="3574132" y="1556792"/>
            <a:ext cx="5054183" cy="3816424"/>
          </a:xfrm>
          <a:prstGeom prst="rect">
            <a:avLst/>
          </a:prstGeom>
          <a:noFill/>
          <a:ln w="9525">
            <a:noFill/>
            <a:miter lim="800000"/>
            <a:headEnd/>
            <a:tailEnd/>
          </a:ln>
        </p:spPr>
      </p:pic>
      <p:sp>
        <p:nvSpPr>
          <p:cNvPr id="5" name="Rectangle 4"/>
          <p:cNvSpPr/>
          <p:nvPr/>
        </p:nvSpPr>
        <p:spPr>
          <a:xfrm>
            <a:off x="3574132" y="4509120"/>
            <a:ext cx="93610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ZoneTexte 1"/>
          <p:cNvSpPr txBox="1">
            <a:spLocks noChangeArrowheads="1"/>
          </p:cNvSpPr>
          <p:nvPr/>
        </p:nvSpPr>
        <p:spPr bwMode="auto">
          <a:xfrm>
            <a:off x="333772" y="260648"/>
            <a:ext cx="7486816" cy="1200329"/>
          </a:xfrm>
          <a:prstGeom prst="rect">
            <a:avLst/>
          </a:prstGeom>
          <a:noFill/>
          <a:ln w="9525">
            <a:noFill/>
            <a:miter lim="800000"/>
            <a:headEnd/>
            <a:tailEnd/>
          </a:ln>
        </p:spPr>
        <p:txBody>
          <a:bodyPr>
            <a:spAutoFit/>
          </a:bodyPr>
          <a:lstStyle/>
          <a:p>
            <a:r>
              <a:rPr lang="fr-FR" sz="2400" b="1" dirty="0">
                <a:solidFill>
                  <a:schemeClr val="accent4"/>
                </a:solidFill>
                <a:latin typeface="Calibri" pitchFamily="34" charset="0"/>
              </a:rPr>
              <a:t>1.2.1. Diffusion passive</a:t>
            </a:r>
          </a:p>
          <a:p>
            <a:endParaRPr lang="fr-FR" sz="2400" dirty="0">
              <a:latin typeface="Calibri" pitchFamily="34" charset="0"/>
            </a:endParaRPr>
          </a:p>
          <a:p>
            <a:endParaRPr lang="fr-FR" sz="2400" dirty="0">
              <a:latin typeface="Calibri" pitchFamily="34" charset="0"/>
            </a:endParaRPr>
          </a:p>
        </p:txBody>
      </p:sp>
      <p:sp>
        <p:nvSpPr>
          <p:cNvPr id="12291" name="ZoneTexte 2"/>
          <p:cNvSpPr txBox="1">
            <a:spLocks noChangeArrowheads="1"/>
          </p:cNvSpPr>
          <p:nvPr/>
        </p:nvSpPr>
        <p:spPr bwMode="auto">
          <a:xfrm>
            <a:off x="189756" y="908720"/>
            <a:ext cx="11615357" cy="1631216"/>
          </a:xfrm>
          <a:prstGeom prst="rect">
            <a:avLst/>
          </a:prstGeom>
          <a:noFill/>
          <a:ln w="9525">
            <a:noFill/>
            <a:miter lim="800000"/>
            <a:headEnd/>
            <a:tailEnd/>
          </a:ln>
        </p:spPr>
        <p:txBody>
          <a:bodyPr>
            <a:spAutoFit/>
          </a:bodyPr>
          <a:lstStyle/>
          <a:p>
            <a:pPr algn="just">
              <a:buFont typeface="Wingdings" pitchFamily="2" charset="2"/>
              <a:buChar char="§"/>
            </a:pPr>
            <a:r>
              <a:rPr lang="fr-FR" sz="2000" dirty="0">
                <a:latin typeface="Calibri" pitchFamily="34" charset="0"/>
              </a:rPr>
              <a:t> Se fait en suivant </a:t>
            </a:r>
            <a:r>
              <a:rPr lang="fr-FR" sz="2000" dirty="0">
                <a:solidFill>
                  <a:srgbClr val="FF0000"/>
                </a:solidFill>
                <a:latin typeface="Calibri" pitchFamily="34" charset="0"/>
              </a:rPr>
              <a:t>le gradient de concentration </a:t>
            </a:r>
            <a:r>
              <a:rPr lang="fr-FR" sz="2000" dirty="0">
                <a:latin typeface="Calibri" pitchFamily="34" charset="0"/>
              </a:rPr>
              <a:t>: le PA va du compartiment où il est le plus concentré vers le compartiment où il est le moins concentré. </a:t>
            </a:r>
          </a:p>
          <a:p>
            <a:pPr algn="just">
              <a:buFont typeface="Wingdings" pitchFamily="2" charset="2"/>
              <a:buChar char="§"/>
            </a:pPr>
            <a:r>
              <a:rPr lang="fr-FR" sz="2000" dirty="0">
                <a:latin typeface="Calibri" pitchFamily="34" charset="0"/>
              </a:rPr>
              <a:t>Mécanisme qui ne nécessite </a:t>
            </a:r>
            <a:r>
              <a:rPr lang="fr-FR" sz="2000" dirty="0">
                <a:solidFill>
                  <a:srgbClr val="FF0000"/>
                </a:solidFill>
                <a:latin typeface="Calibri" pitchFamily="34" charset="0"/>
              </a:rPr>
              <a:t>aucune énergie </a:t>
            </a:r>
            <a:r>
              <a:rPr lang="fr-FR" sz="2000" dirty="0">
                <a:latin typeface="Calibri" pitchFamily="34" charset="0"/>
              </a:rPr>
              <a:t>(ATP), ne présente </a:t>
            </a:r>
            <a:r>
              <a:rPr lang="fr-FR" sz="2000" dirty="0">
                <a:solidFill>
                  <a:srgbClr val="FF0000"/>
                </a:solidFill>
                <a:latin typeface="Calibri" pitchFamily="34" charset="0"/>
              </a:rPr>
              <a:t>pas de compétition </a:t>
            </a:r>
            <a:r>
              <a:rPr lang="fr-FR" sz="2000" dirty="0">
                <a:latin typeface="Calibri" pitchFamily="34" charset="0"/>
              </a:rPr>
              <a:t>entre plusieurs molécules et n’est </a:t>
            </a:r>
            <a:r>
              <a:rPr lang="fr-FR" sz="2000" dirty="0">
                <a:solidFill>
                  <a:srgbClr val="FF0000"/>
                </a:solidFill>
                <a:latin typeface="Calibri" pitchFamily="34" charset="0"/>
              </a:rPr>
              <a:t>pas saturable</a:t>
            </a:r>
            <a:r>
              <a:rPr lang="fr-FR" sz="2000" dirty="0">
                <a:latin typeface="Calibri" pitchFamily="34" charset="0"/>
              </a:rPr>
              <a:t>.</a:t>
            </a:r>
          </a:p>
          <a:p>
            <a:pPr algn="just">
              <a:buFont typeface="Wingdings" pitchFamily="2" charset="2"/>
              <a:buChar char="§"/>
            </a:pPr>
            <a:r>
              <a:rPr lang="fr-FR" sz="2000" dirty="0">
                <a:latin typeface="Calibri" pitchFamily="34" charset="0"/>
              </a:rPr>
              <a:t> Concerne essentiellement les molécules liposolubles.</a:t>
            </a:r>
          </a:p>
        </p:txBody>
      </p:sp>
      <p:pic>
        <p:nvPicPr>
          <p:cNvPr id="3074" name="Picture 2" descr="C:\Users\Laetitia\Desktop\Figures cours 2017\fig022.jpg"/>
          <p:cNvPicPr>
            <a:picLocks noChangeAspect="1" noChangeArrowheads="1"/>
          </p:cNvPicPr>
          <p:nvPr/>
        </p:nvPicPr>
        <p:blipFill>
          <a:blip r:embed="rId2" cstate="print"/>
          <a:srcRect l="31283" t="61998" r="32793" b="20262"/>
          <a:stretch>
            <a:fillRect/>
          </a:stretch>
        </p:blipFill>
        <p:spPr bwMode="auto">
          <a:xfrm>
            <a:off x="117748" y="2924944"/>
            <a:ext cx="5544616" cy="3872431"/>
          </a:xfrm>
          <a:prstGeom prst="rect">
            <a:avLst/>
          </a:prstGeom>
          <a:noFill/>
        </p:spPr>
      </p:pic>
      <p:pic>
        <p:nvPicPr>
          <p:cNvPr id="6" name="Picture 2" descr="C:\Users\Laetitia\Desktop\Figures cours 2017\fig022.jpg"/>
          <p:cNvPicPr>
            <a:picLocks noChangeAspect="1" noChangeArrowheads="1"/>
          </p:cNvPicPr>
          <p:nvPr/>
        </p:nvPicPr>
        <p:blipFill>
          <a:blip r:embed="rId2" cstate="print"/>
          <a:srcRect l="16620" t="52649" r="17397" b="39557"/>
          <a:stretch>
            <a:fillRect/>
          </a:stretch>
        </p:blipFill>
        <p:spPr bwMode="auto">
          <a:xfrm>
            <a:off x="5708105" y="4509120"/>
            <a:ext cx="6480720" cy="1082745"/>
          </a:xfrm>
          <a:prstGeom prst="rect">
            <a:avLst/>
          </a:prstGeom>
          <a:noFill/>
        </p:spPr>
      </p:pic>
      <p:sp>
        <p:nvSpPr>
          <p:cNvPr id="2" name="ZoneTexte 1"/>
          <p:cNvSpPr txBox="1"/>
          <p:nvPr/>
        </p:nvSpPr>
        <p:spPr>
          <a:xfrm>
            <a:off x="7135053" y="2924944"/>
            <a:ext cx="3744416" cy="646331"/>
          </a:xfrm>
          <a:prstGeom prst="rect">
            <a:avLst/>
          </a:prstGeom>
          <a:noFill/>
          <a:ln>
            <a:solidFill>
              <a:schemeClr val="tx1"/>
            </a:solidFill>
          </a:ln>
        </p:spPr>
        <p:txBody>
          <a:bodyPr wrap="square" rtlCol="0">
            <a:spAutoFit/>
          </a:bodyPr>
          <a:lstStyle/>
          <a:p>
            <a:pPr algn="ctr"/>
            <a:r>
              <a:rPr lang="fr-FR" b="1" dirty="0">
                <a:solidFill>
                  <a:srgbClr val="FF0000"/>
                </a:solidFill>
              </a:rPr>
              <a:t>Mode de transfert le plus courant : 99% des PA</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17748" y="159023"/>
            <a:ext cx="5277592" cy="461665"/>
          </a:xfrm>
          <a:prstGeom prst="rect">
            <a:avLst/>
          </a:prstGeom>
          <a:noFill/>
          <a:ln w="9525">
            <a:noFill/>
            <a:miter lim="800000"/>
            <a:headEnd/>
            <a:tailEnd/>
          </a:ln>
        </p:spPr>
        <p:txBody>
          <a:bodyPr>
            <a:spAutoFit/>
          </a:bodyPr>
          <a:lstStyle/>
          <a:p>
            <a:r>
              <a:rPr lang="fr-FR" sz="2400" b="1" u="sng" dirty="0">
                <a:latin typeface="Calibri" pitchFamily="34" charset="0"/>
              </a:rPr>
              <a:t>Etat d’ionisation</a:t>
            </a:r>
          </a:p>
        </p:txBody>
      </p:sp>
      <p:pic>
        <p:nvPicPr>
          <p:cNvPr id="2050" name="Picture 2"/>
          <p:cNvPicPr>
            <a:picLocks noChangeAspect="1" noChangeArrowheads="1"/>
          </p:cNvPicPr>
          <p:nvPr/>
        </p:nvPicPr>
        <p:blipFill>
          <a:blip r:embed="rId3" cstate="print"/>
          <a:srcRect l="28274" t="14593" r="28860" b="30279"/>
          <a:stretch>
            <a:fillRect/>
          </a:stretch>
        </p:blipFill>
        <p:spPr bwMode="auto">
          <a:xfrm>
            <a:off x="6454453" y="2727793"/>
            <a:ext cx="5734374" cy="4148270"/>
          </a:xfrm>
          <a:prstGeom prst="rect">
            <a:avLst/>
          </a:prstGeom>
          <a:noFill/>
          <a:ln w="9525">
            <a:noFill/>
            <a:miter lim="800000"/>
            <a:headEnd/>
            <a:tailEnd/>
          </a:ln>
        </p:spPr>
      </p:pic>
      <p:sp>
        <p:nvSpPr>
          <p:cNvPr id="4" name="ZoneTexte 3"/>
          <p:cNvSpPr txBox="1"/>
          <p:nvPr/>
        </p:nvSpPr>
        <p:spPr>
          <a:xfrm>
            <a:off x="117748" y="620688"/>
            <a:ext cx="12071078" cy="3077766"/>
          </a:xfrm>
          <a:prstGeom prst="rect">
            <a:avLst/>
          </a:prstGeom>
          <a:noFill/>
        </p:spPr>
        <p:txBody>
          <a:bodyPr wrap="square" rtlCol="0">
            <a:spAutoFit/>
          </a:bodyPr>
          <a:lstStyle/>
          <a:p>
            <a:pPr algn="just">
              <a:lnSpc>
                <a:spcPct val="90000"/>
              </a:lnSpc>
            </a:pPr>
            <a:r>
              <a:rPr lang="fr-FR" sz="2000" dirty="0">
                <a:solidFill>
                  <a:srgbClr val="FF0000"/>
                </a:solidFill>
              </a:rPr>
              <a:t>Seule la forme non ionisée d’une molécule est capable de franchir les membranes à condition d’être suffisamment liposoluble</a:t>
            </a:r>
            <a:r>
              <a:rPr lang="fr-FR" sz="2000" dirty="0"/>
              <a:t>. </a:t>
            </a:r>
          </a:p>
          <a:p>
            <a:r>
              <a:rPr lang="fr-FR" sz="2000" dirty="0"/>
              <a:t>La diffusion passive dépend de l’</a:t>
            </a:r>
            <a:r>
              <a:rPr lang="fr-FR" sz="2000" dirty="0" err="1"/>
              <a:t>hydrosolubilité</a:t>
            </a:r>
            <a:r>
              <a:rPr lang="fr-FR" sz="2000" dirty="0"/>
              <a:t> (ou de la </a:t>
            </a:r>
            <a:r>
              <a:rPr lang="fr-FR" sz="2000" dirty="0" err="1"/>
              <a:t>liposolubilité</a:t>
            </a:r>
            <a:r>
              <a:rPr lang="fr-FR" sz="2000" dirty="0"/>
              <a:t>) qui dépend elle-même de la fraction non ionisée du médicament.</a:t>
            </a:r>
          </a:p>
          <a:p>
            <a:r>
              <a:rPr lang="fr-FR" sz="2000" dirty="0"/>
              <a:t> </a:t>
            </a:r>
          </a:p>
          <a:p>
            <a:r>
              <a:rPr lang="fr-FR" sz="2000" dirty="0"/>
              <a:t>L’état d’ionisation qui conditionne la diffusion et l’absorption des médicaments, dépend du </a:t>
            </a:r>
            <a:r>
              <a:rPr lang="fr-FR" sz="2000" dirty="0">
                <a:solidFill>
                  <a:srgbClr val="FF0000"/>
                </a:solidFill>
              </a:rPr>
              <a:t>pH</a:t>
            </a:r>
            <a:r>
              <a:rPr lang="fr-FR" sz="2000" dirty="0"/>
              <a:t> local et du </a:t>
            </a:r>
            <a:r>
              <a:rPr lang="fr-FR" sz="2000" dirty="0" err="1">
                <a:solidFill>
                  <a:srgbClr val="FF0000"/>
                </a:solidFill>
              </a:rPr>
              <a:t>pKa</a:t>
            </a:r>
            <a:r>
              <a:rPr lang="fr-FR" sz="2000" dirty="0">
                <a:solidFill>
                  <a:srgbClr val="FF0000"/>
                </a:solidFill>
              </a:rPr>
              <a:t> </a:t>
            </a:r>
            <a:r>
              <a:rPr lang="fr-FR" sz="2000" dirty="0"/>
              <a:t>du PA.</a:t>
            </a:r>
          </a:p>
          <a:p>
            <a:endParaRPr lang="fr-FR" sz="2000" dirty="0"/>
          </a:p>
          <a:p>
            <a:endParaRPr lang="fr-FR" sz="2000" dirty="0"/>
          </a:p>
          <a:p>
            <a:pPr algn="just">
              <a:lnSpc>
                <a:spcPct val="90000"/>
              </a:lnSpc>
            </a:pPr>
            <a:endParaRPr lang="fr-FR" sz="2000" dirty="0"/>
          </a:p>
        </p:txBody>
      </p:sp>
      <p:sp>
        <p:nvSpPr>
          <p:cNvPr id="5" name="Rectangle 4"/>
          <p:cNvSpPr/>
          <p:nvPr/>
        </p:nvSpPr>
        <p:spPr>
          <a:xfrm>
            <a:off x="322312" y="2924944"/>
            <a:ext cx="5830975" cy="4524315"/>
          </a:xfrm>
          <a:prstGeom prst="rect">
            <a:avLst/>
          </a:prstGeom>
        </p:spPr>
        <p:txBody>
          <a:bodyPr wrap="square">
            <a:spAutoFit/>
          </a:bodyPr>
          <a:lstStyle/>
          <a:p>
            <a:pPr algn="just">
              <a:lnSpc>
                <a:spcPct val="150000"/>
              </a:lnSpc>
            </a:pPr>
            <a:r>
              <a:rPr lang="fr-FR" sz="2000" b="1" u="sng" dirty="0"/>
              <a:t>Il existe:</a:t>
            </a:r>
          </a:p>
          <a:p>
            <a:pPr algn="just">
              <a:buFontTx/>
              <a:buChar char="-"/>
            </a:pPr>
            <a:r>
              <a:rPr lang="fr-FR" sz="2000" dirty="0"/>
              <a:t>Les molécules toujours ionisées, quelque soit le pH.</a:t>
            </a:r>
          </a:p>
          <a:p>
            <a:pPr algn="just">
              <a:buFontTx/>
              <a:buChar char="-"/>
            </a:pPr>
            <a:r>
              <a:rPr lang="fr-FR" sz="2000" dirty="0"/>
              <a:t>Les molécules neutres non ionisées, quelque soit le pH.</a:t>
            </a:r>
          </a:p>
          <a:p>
            <a:pPr algn="just">
              <a:buFontTx/>
              <a:buChar char="-"/>
            </a:pPr>
            <a:r>
              <a:rPr lang="fr-FR" sz="2000" dirty="0"/>
              <a:t>Les molécules dont l’ionisation dépend du pH. </a:t>
            </a:r>
          </a:p>
          <a:p>
            <a:pPr algn="just"/>
            <a:endParaRPr lang="fr-FR" sz="2000" dirty="0"/>
          </a:p>
          <a:p>
            <a:pPr algn="just"/>
            <a:r>
              <a:rPr lang="fr-FR" sz="2000" dirty="0">
                <a:solidFill>
                  <a:schemeClr val="accent3"/>
                </a:solidFill>
              </a:rPr>
              <a:t>(le </a:t>
            </a:r>
            <a:r>
              <a:rPr lang="fr-FR" sz="2000" dirty="0" err="1">
                <a:solidFill>
                  <a:schemeClr val="accent3"/>
                </a:solidFill>
              </a:rPr>
              <a:t>pKa</a:t>
            </a:r>
            <a:r>
              <a:rPr lang="fr-FR" sz="2000" dirty="0">
                <a:solidFill>
                  <a:schemeClr val="accent3"/>
                </a:solidFill>
              </a:rPr>
              <a:t> est défini comme le pH pour lequel une molécule acide est présente autant sous forme ionisée que sous forme non ionisée (50% de chaque forme).</a:t>
            </a:r>
          </a:p>
          <a:p>
            <a:pPr algn="just">
              <a:buFontTx/>
              <a:buChar char="-"/>
            </a:pPr>
            <a:endParaRPr lang="fr-FR" sz="2000" dirty="0"/>
          </a:p>
          <a:p>
            <a:pPr algn="just">
              <a:lnSpc>
                <a:spcPct val="90000"/>
              </a:lnSpc>
              <a:buFontTx/>
              <a:buChar char="-"/>
            </a:pPr>
            <a:endParaRPr lang="fr-FR" sz="2000"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oneTexte 1"/>
          <p:cNvSpPr txBox="1">
            <a:spLocks noChangeArrowheads="1"/>
          </p:cNvSpPr>
          <p:nvPr/>
        </p:nvSpPr>
        <p:spPr bwMode="auto">
          <a:xfrm>
            <a:off x="526914" y="476250"/>
            <a:ext cx="10559416" cy="461665"/>
          </a:xfrm>
          <a:prstGeom prst="rect">
            <a:avLst/>
          </a:prstGeom>
          <a:noFill/>
          <a:ln w="9525">
            <a:noFill/>
            <a:miter lim="800000"/>
            <a:headEnd/>
            <a:tailEnd/>
          </a:ln>
        </p:spPr>
        <p:txBody>
          <a:bodyPr>
            <a:spAutoFit/>
          </a:bodyPr>
          <a:lstStyle/>
          <a:p>
            <a:r>
              <a:rPr lang="fr-FR" sz="2400" b="1" dirty="0">
                <a:solidFill>
                  <a:schemeClr val="accent4"/>
                </a:solidFill>
                <a:latin typeface="Calibri" pitchFamily="34" charset="0"/>
              </a:rPr>
              <a:t>1.2.2. Diffusion facilitée</a:t>
            </a:r>
          </a:p>
        </p:txBody>
      </p:sp>
      <p:sp>
        <p:nvSpPr>
          <p:cNvPr id="3" name="ZoneTexte 2"/>
          <p:cNvSpPr txBox="1"/>
          <p:nvPr/>
        </p:nvSpPr>
        <p:spPr>
          <a:xfrm>
            <a:off x="765820" y="1052736"/>
            <a:ext cx="10369152" cy="923330"/>
          </a:xfrm>
          <a:prstGeom prst="rect">
            <a:avLst/>
          </a:prstGeom>
          <a:noFill/>
        </p:spPr>
        <p:txBody>
          <a:bodyPr wrap="square" rtlCol="0">
            <a:spAutoFit/>
          </a:bodyPr>
          <a:lstStyle/>
          <a:p>
            <a:pPr algn="just">
              <a:lnSpc>
                <a:spcPct val="90000"/>
              </a:lnSpc>
            </a:pPr>
            <a:r>
              <a:rPr lang="fr-FR" sz="2000" dirty="0"/>
              <a:t>La diffusion facilitée se distingue de la diffusion passive par </a:t>
            </a:r>
            <a:r>
              <a:rPr lang="fr-FR" sz="2000" dirty="0">
                <a:solidFill>
                  <a:srgbClr val="FF0000"/>
                </a:solidFill>
              </a:rPr>
              <a:t>une vitesse supérieure </a:t>
            </a:r>
            <a:r>
              <a:rPr lang="fr-FR" sz="2000" dirty="0"/>
              <a:t>et qui n’est plus proportionnelle au gradient de concentration.</a:t>
            </a:r>
          </a:p>
          <a:p>
            <a:pPr algn="just">
              <a:lnSpc>
                <a:spcPct val="90000"/>
              </a:lnSpc>
            </a:pPr>
            <a:endParaRPr lang="fr-FR" sz="2000" dirty="0"/>
          </a:p>
        </p:txBody>
      </p:sp>
      <p:pic>
        <p:nvPicPr>
          <p:cNvPr id="5122" name="Picture 2" descr="C:\Users\Laetitia\Desktop\Figures cours 2017\fig023.jpg"/>
          <p:cNvPicPr>
            <a:picLocks noChangeAspect="1" noChangeArrowheads="1"/>
          </p:cNvPicPr>
          <p:nvPr/>
        </p:nvPicPr>
        <p:blipFill>
          <a:blip r:embed="rId3" cstate="print"/>
          <a:srcRect l="22961" t="63650" r="43751" b="19946"/>
          <a:stretch>
            <a:fillRect/>
          </a:stretch>
        </p:blipFill>
        <p:spPr bwMode="auto">
          <a:xfrm>
            <a:off x="6886500" y="2132856"/>
            <a:ext cx="4477019" cy="3120347"/>
          </a:xfrm>
          <a:prstGeom prst="rect">
            <a:avLst/>
          </a:prstGeom>
          <a:noFill/>
        </p:spPr>
      </p:pic>
      <p:sp>
        <p:nvSpPr>
          <p:cNvPr id="5" name="Rectangle 4"/>
          <p:cNvSpPr/>
          <p:nvPr/>
        </p:nvSpPr>
        <p:spPr>
          <a:xfrm>
            <a:off x="784706" y="2132855"/>
            <a:ext cx="5616623" cy="3139321"/>
          </a:xfrm>
          <a:prstGeom prst="rect">
            <a:avLst/>
          </a:prstGeom>
        </p:spPr>
        <p:txBody>
          <a:bodyPr wrap="square">
            <a:spAutoFit/>
          </a:bodyPr>
          <a:lstStyle/>
          <a:p>
            <a:pPr algn="just">
              <a:lnSpc>
                <a:spcPct val="90000"/>
              </a:lnSpc>
            </a:pPr>
            <a:r>
              <a:rPr lang="fr-FR" sz="2000" dirty="0"/>
              <a:t>Le déplacement des molécules à travers la membrane s’effectue également dans le sens du gradient de concentration. Mais l’intervention d’un transporteur protéique membranaire est indispensable au franchissement de la membrane :</a:t>
            </a:r>
          </a:p>
          <a:p>
            <a:pPr algn="just">
              <a:lnSpc>
                <a:spcPct val="90000"/>
              </a:lnSpc>
            </a:pPr>
            <a:endParaRPr lang="fr-FR" sz="2000" dirty="0"/>
          </a:p>
          <a:p>
            <a:pPr marL="342900" indent="-342900" algn="just">
              <a:lnSpc>
                <a:spcPct val="90000"/>
              </a:lnSpc>
              <a:buFontTx/>
              <a:buChar char="-"/>
            </a:pPr>
            <a:r>
              <a:rPr lang="fr-FR" sz="2000" dirty="0">
                <a:solidFill>
                  <a:srgbClr val="FF0000"/>
                </a:solidFill>
              </a:rPr>
              <a:t>Transport spécifique à la molécule</a:t>
            </a:r>
          </a:p>
          <a:p>
            <a:pPr marL="342900" indent="-342900" algn="just">
              <a:lnSpc>
                <a:spcPct val="90000"/>
              </a:lnSpc>
              <a:buFontTx/>
              <a:buChar char="-"/>
            </a:pPr>
            <a:r>
              <a:rPr lang="fr-FR" sz="2000" dirty="0">
                <a:solidFill>
                  <a:srgbClr val="FF0000"/>
                </a:solidFill>
              </a:rPr>
              <a:t>Transport saturable</a:t>
            </a:r>
          </a:p>
          <a:p>
            <a:pPr marL="342900" indent="-342900" algn="just">
              <a:lnSpc>
                <a:spcPct val="90000"/>
              </a:lnSpc>
              <a:buFontTx/>
              <a:buChar char="-"/>
            </a:pPr>
            <a:r>
              <a:rPr lang="fr-FR" sz="2000" dirty="0">
                <a:solidFill>
                  <a:srgbClr val="FF0000"/>
                </a:solidFill>
              </a:rPr>
              <a:t>Transport pouvant présenter une compétition</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oneTexte 1"/>
          <p:cNvSpPr txBox="1">
            <a:spLocks noChangeArrowheads="1"/>
          </p:cNvSpPr>
          <p:nvPr/>
        </p:nvSpPr>
        <p:spPr bwMode="auto">
          <a:xfrm>
            <a:off x="814705" y="476672"/>
            <a:ext cx="10654641" cy="461665"/>
          </a:xfrm>
          <a:prstGeom prst="rect">
            <a:avLst/>
          </a:prstGeom>
          <a:noFill/>
          <a:ln w="9525">
            <a:noFill/>
            <a:miter lim="800000"/>
            <a:headEnd/>
            <a:tailEnd/>
          </a:ln>
        </p:spPr>
        <p:txBody>
          <a:bodyPr>
            <a:spAutoFit/>
          </a:bodyPr>
          <a:lstStyle/>
          <a:p>
            <a:r>
              <a:rPr lang="fr-FR" sz="2400" b="1" dirty="0">
                <a:solidFill>
                  <a:schemeClr val="accent4"/>
                </a:solidFill>
                <a:latin typeface="Calibri" pitchFamily="34" charset="0"/>
              </a:rPr>
              <a:t>1.2.3. Transport actif </a:t>
            </a:r>
          </a:p>
        </p:txBody>
      </p:sp>
      <p:sp>
        <p:nvSpPr>
          <p:cNvPr id="3" name="ZoneTexte 2"/>
          <p:cNvSpPr txBox="1"/>
          <p:nvPr/>
        </p:nvSpPr>
        <p:spPr>
          <a:xfrm>
            <a:off x="909836" y="1052736"/>
            <a:ext cx="9361040" cy="3139321"/>
          </a:xfrm>
          <a:prstGeom prst="rect">
            <a:avLst/>
          </a:prstGeom>
          <a:noFill/>
        </p:spPr>
        <p:txBody>
          <a:bodyPr wrap="square" rtlCol="0">
            <a:spAutoFit/>
          </a:bodyPr>
          <a:lstStyle/>
          <a:p>
            <a:pPr algn="just">
              <a:lnSpc>
                <a:spcPct val="90000"/>
              </a:lnSpc>
            </a:pPr>
            <a:r>
              <a:rPr lang="fr-FR" sz="2000" dirty="0"/>
              <a:t>Le transfert des molécules peut s’effectuer, à la différence de la diffusion facilitée, </a:t>
            </a:r>
            <a:r>
              <a:rPr lang="fr-FR" sz="2000" dirty="0">
                <a:solidFill>
                  <a:srgbClr val="FF0000"/>
                </a:solidFill>
              </a:rPr>
              <a:t>dans le sens opposé au gradient de concentration</a:t>
            </a:r>
            <a:r>
              <a:rPr lang="fr-FR" sz="2000" dirty="0"/>
              <a:t>.</a:t>
            </a:r>
          </a:p>
          <a:p>
            <a:pPr algn="just">
              <a:lnSpc>
                <a:spcPct val="90000"/>
              </a:lnSpc>
            </a:pPr>
            <a:endParaRPr lang="fr-FR" sz="2000" dirty="0"/>
          </a:p>
          <a:p>
            <a:pPr algn="just">
              <a:lnSpc>
                <a:spcPct val="90000"/>
              </a:lnSpc>
            </a:pPr>
            <a:r>
              <a:rPr lang="fr-FR" sz="2000" u="sng" dirty="0"/>
              <a:t>Le transport actif nécessite </a:t>
            </a:r>
            <a:r>
              <a:rPr lang="fr-FR" sz="2000" dirty="0"/>
              <a:t>:</a:t>
            </a:r>
          </a:p>
          <a:p>
            <a:pPr algn="just">
              <a:lnSpc>
                <a:spcPct val="90000"/>
              </a:lnSpc>
            </a:pPr>
            <a:r>
              <a:rPr lang="fr-FR" sz="2000" dirty="0"/>
              <a:t> - des transporteurs protéiques membranaires.</a:t>
            </a:r>
          </a:p>
          <a:p>
            <a:pPr algn="just">
              <a:lnSpc>
                <a:spcPct val="90000"/>
              </a:lnSpc>
            </a:pPr>
            <a:r>
              <a:rPr lang="fr-FR" sz="2000" dirty="0"/>
              <a:t> - de l’énergie cellulaire obtenue par hydrolyse d’ATP. </a:t>
            </a:r>
          </a:p>
          <a:p>
            <a:pPr algn="just">
              <a:lnSpc>
                <a:spcPct val="90000"/>
              </a:lnSpc>
            </a:pPr>
            <a:endParaRPr lang="fr-FR" sz="2000" u="sng" dirty="0"/>
          </a:p>
          <a:p>
            <a:pPr algn="just">
              <a:lnSpc>
                <a:spcPct val="90000"/>
              </a:lnSpc>
            </a:pPr>
            <a:r>
              <a:rPr lang="fr-FR" sz="2000" u="sng" dirty="0"/>
              <a:t>Le mécanisme présente </a:t>
            </a:r>
            <a:r>
              <a:rPr lang="fr-FR" sz="2000" dirty="0"/>
              <a:t>:</a:t>
            </a:r>
          </a:p>
          <a:p>
            <a:pPr algn="just">
              <a:lnSpc>
                <a:spcPct val="90000"/>
              </a:lnSpc>
            </a:pPr>
            <a:r>
              <a:rPr lang="fr-FR" sz="2000" dirty="0"/>
              <a:t> - un caractère saturable. </a:t>
            </a:r>
          </a:p>
          <a:p>
            <a:pPr algn="just">
              <a:lnSpc>
                <a:spcPct val="90000"/>
              </a:lnSpc>
            </a:pPr>
            <a:r>
              <a:rPr lang="fr-FR" sz="2000" dirty="0"/>
              <a:t> - des phénomènes de compétition</a:t>
            </a:r>
          </a:p>
          <a:p>
            <a:pPr algn="just">
              <a:lnSpc>
                <a:spcPct val="90000"/>
              </a:lnSpc>
            </a:pPr>
            <a:r>
              <a:rPr lang="fr-FR" sz="2000" dirty="0"/>
              <a:t>    sont également observés.</a:t>
            </a:r>
          </a:p>
        </p:txBody>
      </p:sp>
      <p:pic>
        <p:nvPicPr>
          <p:cNvPr id="6146" name="Picture 2" descr="C:\Users\Laetitia\Desktop\Figures cours 2017\fig025.jpg"/>
          <p:cNvPicPr>
            <a:picLocks noChangeAspect="1" noChangeArrowheads="1"/>
          </p:cNvPicPr>
          <p:nvPr/>
        </p:nvPicPr>
        <p:blipFill>
          <a:blip r:embed="rId2" cstate="print"/>
          <a:srcRect l="30065" t="26900" r="27800" b="52687"/>
          <a:stretch>
            <a:fillRect/>
          </a:stretch>
        </p:blipFill>
        <p:spPr bwMode="auto">
          <a:xfrm>
            <a:off x="6526460" y="3068960"/>
            <a:ext cx="4104456" cy="2812312"/>
          </a:xfrm>
          <a:prstGeom prst="rect">
            <a:avLst/>
          </a:prstGeom>
          <a:noFill/>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oneTexte 1"/>
          <p:cNvSpPr txBox="1">
            <a:spLocks noChangeArrowheads="1"/>
          </p:cNvSpPr>
          <p:nvPr/>
        </p:nvSpPr>
        <p:spPr bwMode="auto">
          <a:xfrm>
            <a:off x="549796" y="548680"/>
            <a:ext cx="8157626" cy="461665"/>
          </a:xfrm>
          <a:prstGeom prst="rect">
            <a:avLst/>
          </a:prstGeom>
          <a:noFill/>
          <a:ln w="9525">
            <a:noFill/>
            <a:miter lim="800000"/>
            <a:headEnd/>
            <a:tailEnd/>
          </a:ln>
        </p:spPr>
        <p:txBody>
          <a:bodyPr>
            <a:spAutoFit/>
          </a:bodyPr>
          <a:lstStyle/>
          <a:p>
            <a:r>
              <a:rPr lang="fr-FR" sz="2400" b="1" dirty="0">
                <a:solidFill>
                  <a:schemeClr val="accent3"/>
                </a:solidFill>
                <a:latin typeface="Calibri" pitchFamily="34" charset="0"/>
              </a:rPr>
              <a:t>1.3. Résorption digestive et 1</a:t>
            </a:r>
            <a:r>
              <a:rPr lang="fr-FR" sz="2400" b="1" baseline="30000" dirty="0">
                <a:solidFill>
                  <a:schemeClr val="accent3"/>
                </a:solidFill>
                <a:latin typeface="Calibri" pitchFamily="34" charset="0"/>
              </a:rPr>
              <a:t>er</a:t>
            </a:r>
            <a:r>
              <a:rPr lang="fr-FR" sz="2400" b="1" dirty="0">
                <a:solidFill>
                  <a:schemeClr val="accent3"/>
                </a:solidFill>
                <a:latin typeface="Calibri" pitchFamily="34" charset="0"/>
              </a:rPr>
              <a:t> passage hépatique</a:t>
            </a:r>
          </a:p>
        </p:txBody>
      </p:sp>
      <p:sp>
        <p:nvSpPr>
          <p:cNvPr id="16387" name="ZoneTexte 2"/>
          <p:cNvSpPr txBox="1">
            <a:spLocks noChangeArrowheads="1"/>
          </p:cNvSpPr>
          <p:nvPr/>
        </p:nvSpPr>
        <p:spPr bwMode="auto">
          <a:xfrm>
            <a:off x="549795" y="1124744"/>
            <a:ext cx="10847959" cy="5324535"/>
          </a:xfrm>
          <a:prstGeom prst="rect">
            <a:avLst/>
          </a:prstGeom>
          <a:noFill/>
          <a:ln w="9525">
            <a:noFill/>
            <a:miter lim="800000"/>
            <a:headEnd/>
            <a:tailEnd/>
          </a:ln>
        </p:spPr>
        <p:txBody>
          <a:bodyPr wrap="square">
            <a:spAutoFit/>
          </a:bodyPr>
          <a:lstStyle/>
          <a:p>
            <a:pPr algn="just"/>
            <a:r>
              <a:rPr lang="fr-FR" sz="2000" dirty="0">
                <a:solidFill>
                  <a:srgbClr val="FF0000"/>
                </a:solidFill>
              </a:rPr>
              <a:t>L’effet de premier passage consiste en une perte de médicament par métabolisme avant son arrivée dans la circulation générale et ce dès son 1</a:t>
            </a:r>
            <a:r>
              <a:rPr lang="fr-FR" sz="2000" baseline="30000" dirty="0">
                <a:solidFill>
                  <a:srgbClr val="FF0000"/>
                </a:solidFill>
              </a:rPr>
              <a:t>e</a:t>
            </a:r>
            <a:r>
              <a:rPr lang="fr-FR" sz="2000" dirty="0">
                <a:solidFill>
                  <a:srgbClr val="FF0000"/>
                </a:solidFill>
              </a:rPr>
              <a:t> contact avec l’organe responsable de sa biotransformation.</a:t>
            </a:r>
          </a:p>
          <a:p>
            <a:pPr algn="just"/>
            <a:endParaRPr lang="fr-FR" sz="2000" dirty="0">
              <a:latin typeface="Calibri" pitchFamily="34" charset="0"/>
            </a:endParaRPr>
          </a:p>
          <a:p>
            <a:r>
              <a:rPr lang="fr-FR" sz="2000" dirty="0"/>
              <a:t>Le médicament a traversé la muqueuse intestinale et après absorption, il se retrouve dans la veine porte. A ce niveau, la concentration en principe actif va être très élevée puisque le principe actif n’a pas encore été distribué : le foie est donc un obstacle important.</a:t>
            </a:r>
          </a:p>
          <a:p>
            <a:r>
              <a:rPr lang="fr-FR" sz="2000" dirty="0"/>
              <a:t> </a:t>
            </a:r>
          </a:p>
          <a:p>
            <a:r>
              <a:rPr lang="fr-FR" sz="2000" dirty="0"/>
              <a:t>C’est le siège du métabolisme : on va y trouver toute sorte d’enzymes qui vont essayer de rendre le PA plus hydrosoluble de façon à pouvoir l’éliminer plus rapidement. Médicaments sensibles : </a:t>
            </a:r>
            <a:r>
              <a:rPr lang="fr-FR" sz="2000" dirty="0" err="1"/>
              <a:t>propranolol</a:t>
            </a:r>
            <a:r>
              <a:rPr lang="fr-FR" sz="2000" dirty="0"/>
              <a:t>, aspirine, morphine,… </a:t>
            </a:r>
          </a:p>
          <a:p>
            <a:endParaRPr lang="fr-FR" sz="2000" dirty="0"/>
          </a:p>
          <a:p>
            <a:r>
              <a:rPr lang="fr-FR" sz="2000" dirty="0"/>
              <a:t>Conséquence de ce passage : la dose de produit administré par voie orale se doit d’être très largement supérieure par rapport à la voie veineuse.</a:t>
            </a:r>
          </a:p>
          <a:p>
            <a:r>
              <a:rPr lang="fr-FR" sz="2000" dirty="0"/>
              <a:t> </a:t>
            </a:r>
          </a:p>
          <a:p>
            <a:pPr algn="just"/>
            <a:endParaRPr lang="fr-FR" sz="2000" dirty="0">
              <a:latin typeface="Calibri" pitchFamily="34"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1"/>
          <p:cNvSpPr txBox="1">
            <a:spLocks noChangeArrowheads="1"/>
          </p:cNvSpPr>
          <p:nvPr/>
        </p:nvSpPr>
        <p:spPr bwMode="auto">
          <a:xfrm>
            <a:off x="621804" y="568614"/>
            <a:ext cx="9213567" cy="461665"/>
          </a:xfrm>
          <a:prstGeom prst="rect">
            <a:avLst/>
          </a:prstGeom>
          <a:noFill/>
          <a:ln w="9525">
            <a:noFill/>
            <a:miter lim="800000"/>
            <a:headEnd/>
            <a:tailEnd/>
          </a:ln>
        </p:spPr>
        <p:txBody>
          <a:bodyPr>
            <a:spAutoFit/>
          </a:bodyPr>
          <a:lstStyle/>
          <a:p>
            <a:r>
              <a:rPr lang="fr-FR" sz="2400" b="1" dirty="0">
                <a:solidFill>
                  <a:schemeClr val="accent3"/>
                </a:solidFill>
                <a:latin typeface="Calibri" pitchFamily="34" charset="0"/>
              </a:rPr>
              <a:t>1.5. Paramètres influençant la résorption digestive</a:t>
            </a:r>
          </a:p>
        </p:txBody>
      </p:sp>
      <p:sp>
        <p:nvSpPr>
          <p:cNvPr id="17411" name="ZoneTexte 2"/>
          <p:cNvSpPr txBox="1">
            <a:spLocks noChangeArrowheads="1"/>
          </p:cNvSpPr>
          <p:nvPr/>
        </p:nvSpPr>
        <p:spPr bwMode="auto">
          <a:xfrm>
            <a:off x="639962" y="1484433"/>
            <a:ext cx="11230224" cy="400110"/>
          </a:xfrm>
          <a:prstGeom prst="rect">
            <a:avLst/>
          </a:prstGeom>
          <a:noFill/>
          <a:ln w="9525">
            <a:noFill/>
            <a:miter lim="800000"/>
            <a:headEnd/>
            <a:tailEnd/>
          </a:ln>
        </p:spPr>
        <p:txBody>
          <a:bodyPr>
            <a:spAutoFit/>
          </a:bodyPr>
          <a:lstStyle/>
          <a:p>
            <a:r>
              <a:rPr lang="fr-FR" sz="2000" b="1" dirty="0">
                <a:solidFill>
                  <a:schemeClr val="accent4"/>
                </a:solidFill>
                <a:latin typeface="Calibri" pitchFamily="34" charset="0"/>
              </a:rPr>
              <a:t>1.5.1. Caractéristiques propres du médicament</a:t>
            </a:r>
          </a:p>
        </p:txBody>
      </p:sp>
      <p:sp>
        <p:nvSpPr>
          <p:cNvPr id="17412" name="ZoneTexte 3"/>
          <p:cNvSpPr txBox="1">
            <a:spLocks noChangeArrowheads="1"/>
          </p:cNvSpPr>
          <p:nvPr/>
        </p:nvSpPr>
        <p:spPr bwMode="auto">
          <a:xfrm>
            <a:off x="537267" y="1916832"/>
            <a:ext cx="10801200" cy="1938992"/>
          </a:xfrm>
          <a:prstGeom prst="rect">
            <a:avLst/>
          </a:prstGeom>
          <a:noFill/>
          <a:ln w="9525">
            <a:noFill/>
            <a:miter lim="800000"/>
            <a:headEnd/>
            <a:tailEnd/>
          </a:ln>
        </p:spPr>
        <p:txBody>
          <a:bodyPr wrap="square">
            <a:spAutoFit/>
          </a:bodyPr>
          <a:lstStyle/>
          <a:p>
            <a:pPr algn="just"/>
            <a:r>
              <a:rPr lang="fr-FR" sz="2000" dirty="0">
                <a:latin typeface="Calibri" pitchFamily="34" charset="0"/>
              </a:rPr>
              <a:t>- </a:t>
            </a:r>
            <a:r>
              <a:rPr lang="fr-FR" sz="2000" dirty="0">
                <a:solidFill>
                  <a:srgbClr val="FF0000"/>
                </a:solidFill>
                <a:latin typeface="Calibri" pitchFamily="34" charset="0"/>
              </a:rPr>
              <a:t>Propriétés physico chimiques </a:t>
            </a:r>
            <a:r>
              <a:rPr lang="fr-FR" sz="2000" dirty="0">
                <a:latin typeface="Calibri" pitchFamily="34" charset="0"/>
              </a:rPr>
              <a:t>(ex: </a:t>
            </a:r>
            <a:r>
              <a:rPr lang="fr-FR" sz="2000" dirty="0" err="1">
                <a:latin typeface="Calibri" pitchFamily="34" charset="0"/>
              </a:rPr>
              <a:t>pKa</a:t>
            </a:r>
            <a:r>
              <a:rPr lang="fr-FR" sz="2000" dirty="0">
                <a:latin typeface="Calibri" pitchFamily="34" charset="0"/>
              </a:rPr>
              <a:t>). La forme non ionisée d’un médicament est plus facilement absorbée.</a:t>
            </a:r>
          </a:p>
          <a:p>
            <a:pPr algn="just">
              <a:buFontTx/>
              <a:buChar char="-"/>
            </a:pPr>
            <a:r>
              <a:rPr lang="fr-FR" sz="2000" dirty="0">
                <a:latin typeface="Calibri" pitchFamily="34" charset="0"/>
              </a:rPr>
              <a:t> </a:t>
            </a:r>
            <a:r>
              <a:rPr lang="fr-FR" sz="2000" dirty="0">
                <a:solidFill>
                  <a:srgbClr val="FF0000"/>
                </a:solidFill>
                <a:latin typeface="Calibri" pitchFamily="34" charset="0"/>
              </a:rPr>
              <a:t>Liposolubilité: </a:t>
            </a:r>
            <a:r>
              <a:rPr lang="fr-FR" sz="2000" dirty="0">
                <a:latin typeface="Calibri" pitchFamily="34" charset="0"/>
              </a:rPr>
              <a:t>conditionne la vitesse de résorption</a:t>
            </a:r>
          </a:p>
          <a:p>
            <a:pPr algn="just"/>
            <a:r>
              <a:rPr lang="fr-FR" sz="2000" dirty="0">
                <a:latin typeface="Calibri" pitchFamily="34" charset="0"/>
              </a:rPr>
              <a:t>- </a:t>
            </a:r>
            <a:r>
              <a:rPr lang="fr-FR" sz="2000" dirty="0">
                <a:solidFill>
                  <a:srgbClr val="FF0000"/>
                </a:solidFill>
                <a:latin typeface="Calibri" pitchFamily="34" charset="0"/>
              </a:rPr>
              <a:t>Forme galénique</a:t>
            </a:r>
            <a:r>
              <a:rPr lang="fr-FR" sz="2000" dirty="0">
                <a:latin typeface="Calibri" pitchFamily="34" charset="0"/>
              </a:rPr>
              <a:t>, fonction de la voie d’administration: détermine la vitesse de dissolution du médicament durant la phase galénique. En conséquence, la vitesse de résorption varie selon la forme pharmaceutique.</a:t>
            </a:r>
          </a:p>
        </p:txBody>
      </p:sp>
      <p:sp>
        <p:nvSpPr>
          <p:cNvPr id="17413" name="ZoneTexte 4"/>
          <p:cNvSpPr txBox="1">
            <a:spLocks noChangeArrowheads="1"/>
          </p:cNvSpPr>
          <p:nvPr/>
        </p:nvSpPr>
        <p:spPr bwMode="auto">
          <a:xfrm>
            <a:off x="632242" y="4487804"/>
            <a:ext cx="8350192" cy="400110"/>
          </a:xfrm>
          <a:prstGeom prst="rect">
            <a:avLst/>
          </a:prstGeom>
          <a:noFill/>
          <a:ln w="9525">
            <a:noFill/>
            <a:miter lim="800000"/>
            <a:headEnd/>
            <a:tailEnd/>
          </a:ln>
        </p:spPr>
        <p:txBody>
          <a:bodyPr>
            <a:spAutoFit/>
          </a:bodyPr>
          <a:lstStyle/>
          <a:p>
            <a:r>
              <a:rPr lang="fr-FR" sz="2000" b="1" dirty="0">
                <a:solidFill>
                  <a:schemeClr val="accent4"/>
                </a:solidFill>
                <a:latin typeface="Calibri" pitchFamily="34" charset="0"/>
              </a:rPr>
              <a:t>1.5.2. Caractéristiques individuelles du patient</a:t>
            </a:r>
          </a:p>
        </p:txBody>
      </p:sp>
      <p:sp>
        <p:nvSpPr>
          <p:cNvPr id="17414" name="ZoneTexte 5"/>
          <p:cNvSpPr txBox="1">
            <a:spLocks noChangeArrowheads="1"/>
          </p:cNvSpPr>
          <p:nvPr/>
        </p:nvSpPr>
        <p:spPr bwMode="auto">
          <a:xfrm>
            <a:off x="695511" y="4921248"/>
            <a:ext cx="10801199" cy="1015663"/>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pPr>
            <a:r>
              <a:rPr lang="fr-FR" sz="2000" dirty="0">
                <a:latin typeface="Calibri" pitchFamily="34" charset="0"/>
              </a:rPr>
              <a:t>Le pH des différentes parties du tube digestif conditionne le rapport ionisé/non ionisé. Toute modification de pH d’origine endogène (stress) ou exogène (autres médicaments, aliments acides, …) peut modifier la résorption de PA.</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1"/>
          <p:cNvSpPr txBox="1">
            <a:spLocks noChangeArrowheads="1"/>
          </p:cNvSpPr>
          <p:nvPr/>
        </p:nvSpPr>
        <p:spPr bwMode="auto">
          <a:xfrm>
            <a:off x="912047" y="1014938"/>
            <a:ext cx="8350192" cy="400110"/>
          </a:xfrm>
          <a:prstGeom prst="rect">
            <a:avLst/>
          </a:prstGeom>
          <a:noFill/>
          <a:ln w="9525">
            <a:noFill/>
            <a:miter lim="800000"/>
            <a:headEnd/>
            <a:tailEnd/>
          </a:ln>
        </p:spPr>
        <p:txBody>
          <a:bodyPr>
            <a:spAutoFit/>
          </a:bodyPr>
          <a:lstStyle/>
          <a:p>
            <a:r>
              <a:rPr lang="fr-FR" sz="2000" b="1" dirty="0">
                <a:solidFill>
                  <a:schemeClr val="accent4"/>
                </a:solidFill>
                <a:latin typeface="Calibri" pitchFamily="34" charset="0"/>
              </a:rPr>
              <a:t>1.5.2. Caractéristiques individuelles du patient</a:t>
            </a:r>
          </a:p>
        </p:txBody>
      </p:sp>
      <p:sp>
        <p:nvSpPr>
          <p:cNvPr id="18435" name="ZoneTexte 2"/>
          <p:cNvSpPr txBox="1">
            <a:spLocks noChangeArrowheads="1"/>
          </p:cNvSpPr>
          <p:nvPr/>
        </p:nvSpPr>
        <p:spPr bwMode="auto">
          <a:xfrm>
            <a:off x="621804" y="1772816"/>
            <a:ext cx="10654642" cy="4093428"/>
          </a:xfrm>
          <a:prstGeom prst="rect">
            <a:avLst/>
          </a:prstGeom>
          <a:noFill/>
          <a:ln w="9525">
            <a:noFill/>
            <a:miter lim="800000"/>
            <a:headEnd/>
            <a:tailEnd/>
          </a:ln>
        </p:spPr>
        <p:txBody>
          <a:bodyPr>
            <a:spAutoFit/>
          </a:bodyPr>
          <a:lstStyle/>
          <a:p>
            <a:pPr marL="342900" indent="-342900" algn="just">
              <a:buFont typeface="Arial" panose="020B0604020202020204" pitchFamily="34" charset="0"/>
              <a:buChar char="•"/>
            </a:pPr>
            <a:r>
              <a:rPr lang="fr-FR" sz="2000" dirty="0">
                <a:latin typeface="Calibri" pitchFamily="34" charset="0"/>
              </a:rPr>
              <a:t>La </a:t>
            </a:r>
            <a:r>
              <a:rPr lang="fr-FR" sz="2000" dirty="0">
                <a:solidFill>
                  <a:srgbClr val="FF0000"/>
                </a:solidFill>
                <a:latin typeface="Calibri" pitchFamily="34" charset="0"/>
              </a:rPr>
              <a:t>vitesse de vidange gastrique </a:t>
            </a:r>
            <a:r>
              <a:rPr lang="fr-FR" sz="2000" dirty="0">
                <a:latin typeface="Calibri" pitchFamily="34" charset="0"/>
              </a:rPr>
              <a:t>et la motilité du TD influencent la résorption. </a:t>
            </a:r>
          </a:p>
          <a:p>
            <a:pPr algn="just"/>
            <a:r>
              <a:rPr lang="fr-FR" sz="2000" dirty="0">
                <a:latin typeface="Calibri" pitchFamily="34" charset="0"/>
              </a:rPr>
              <a:t>Ex: en cas de diarrhées très importantes, le PA est moins bien résorbé</a:t>
            </a:r>
          </a:p>
          <a:p>
            <a:pPr algn="just"/>
            <a:endParaRPr lang="fr-FR" sz="2000" dirty="0">
              <a:latin typeface="Calibri" pitchFamily="34" charset="0"/>
            </a:endParaRPr>
          </a:p>
          <a:p>
            <a:pPr marL="342900" indent="-342900" algn="just">
              <a:buFont typeface="Arial" panose="020B0604020202020204" pitchFamily="34" charset="0"/>
              <a:buChar char="•"/>
            </a:pPr>
            <a:r>
              <a:rPr lang="fr-FR" sz="2000" dirty="0">
                <a:latin typeface="Calibri" pitchFamily="34" charset="0"/>
              </a:rPr>
              <a:t>L’</a:t>
            </a:r>
            <a:r>
              <a:rPr lang="fr-FR" sz="2000" dirty="0">
                <a:solidFill>
                  <a:srgbClr val="FF0000"/>
                </a:solidFill>
                <a:latin typeface="Calibri" pitchFamily="34" charset="0"/>
              </a:rPr>
              <a:t>alimentation</a:t>
            </a:r>
            <a:r>
              <a:rPr lang="fr-FR" sz="2000" dirty="0">
                <a:latin typeface="Calibri" pitchFamily="34" charset="0"/>
              </a:rPr>
              <a:t> présente dans le TD modifie la vidange gastrique et le contenu. La vitesse de passage du médicament au niveau de son site d’absorption est +/- modifiée en fonction de la nature des aliments (graisses, calcium, …)</a:t>
            </a:r>
          </a:p>
          <a:p>
            <a:pPr algn="just"/>
            <a:endParaRPr lang="fr-FR" sz="2000" dirty="0">
              <a:latin typeface="Calibri" pitchFamily="34" charset="0"/>
            </a:endParaRPr>
          </a:p>
          <a:p>
            <a:pPr marL="342900" indent="-342900" algn="just">
              <a:buFont typeface="Arial" panose="020B0604020202020204" pitchFamily="34" charset="0"/>
              <a:buChar char="•"/>
            </a:pPr>
            <a:r>
              <a:rPr lang="fr-FR" sz="2000" dirty="0">
                <a:latin typeface="Calibri" pitchFamily="34" charset="0"/>
              </a:rPr>
              <a:t>La prise associée de </a:t>
            </a:r>
            <a:r>
              <a:rPr lang="fr-FR" sz="2000" dirty="0">
                <a:solidFill>
                  <a:srgbClr val="FF0000"/>
                </a:solidFill>
                <a:latin typeface="Calibri" pitchFamily="34" charset="0"/>
              </a:rPr>
              <a:t>médicaments</a:t>
            </a:r>
            <a:r>
              <a:rPr lang="fr-FR" sz="2000" dirty="0">
                <a:latin typeface="Calibri" pitchFamily="34" charset="0"/>
              </a:rPr>
              <a:t> (pansements digestifs, modificateurs de vidange gastrique) affecte la phase de résorption digestive en la diminuant ou en la favorisant.</a:t>
            </a:r>
          </a:p>
          <a:p>
            <a:pPr algn="just"/>
            <a:endParaRPr lang="fr-FR" sz="2000" dirty="0">
              <a:latin typeface="Calibri" pitchFamily="34" charset="0"/>
            </a:endParaRPr>
          </a:p>
          <a:p>
            <a:pPr marL="342900" indent="-342900" algn="just">
              <a:buFont typeface="Arial" panose="020B0604020202020204" pitchFamily="34" charset="0"/>
              <a:buChar char="•"/>
            </a:pPr>
            <a:r>
              <a:rPr lang="fr-FR" sz="2000" dirty="0">
                <a:latin typeface="Calibri" pitchFamily="34" charset="0"/>
              </a:rPr>
              <a:t>Facteurs physiopathologiques : </a:t>
            </a:r>
          </a:p>
          <a:p>
            <a:pPr algn="just"/>
            <a:r>
              <a:rPr lang="fr-FR" sz="2000" dirty="0">
                <a:latin typeface="Calibri" pitchFamily="34" charset="0"/>
              </a:rPr>
              <a:t>l’âge, l’activité physique, la grossesse, la diarrhée ou la constipation, certaines maladies chroniques, …</a:t>
            </a:r>
          </a:p>
          <a:p>
            <a:pPr algn="just"/>
            <a:endParaRPr lang="fr-FR" sz="2000" dirty="0">
              <a:latin typeface="Calibri"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86100" y="1988840"/>
            <a:ext cx="5135994" cy="1890536"/>
          </a:xfrm>
          <a:solidFill>
            <a:schemeClr val="bg1"/>
          </a:solidFill>
        </p:spPr>
        <p:txBody>
          <a:bodyPr>
            <a:normAutofit/>
          </a:bodyPr>
          <a:lstStyle/>
          <a:p>
            <a:pPr marL="0" indent="0" algn="ctr">
              <a:buNone/>
            </a:pPr>
            <a:r>
              <a:rPr lang="fr-FR" sz="3200" b="1" dirty="0"/>
              <a:t>VOIES D’ADMINISTRATION D’UN MEDICAMENT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8748" y="3284984"/>
            <a:ext cx="2090271"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772" y="133121"/>
            <a:ext cx="2215759" cy="2215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06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549797" y="332656"/>
            <a:ext cx="10873207" cy="6408093"/>
          </a:xfrm>
        </p:spPr>
        <p:txBody>
          <a:bodyPr>
            <a:noAutofit/>
          </a:bodyPr>
          <a:lstStyle/>
          <a:p>
            <a:pPr algn="just" eaLnBrk="1" hangingPunct="1">
              <a:lnSpc>
                <a:spcPct val="150000"/>
              </a:lnSpc>
            </a:pPr>
            <a:r>
              <a:rPr lang="fr-FR" sz="3200" b="1" dirty="0">
                <a:solidFill>
                  <a:schemeClr val="accent1"/>
                </a:solidFill>
              </a:rPr>
              <a:t>Voie orale:</a:t>
            </a:r>
          </a:p>
          <a:p>
            <a:pPr lvl="1" algn="just" eaLnBrk="1" hangingPunct="1">
              <a:lnSpc>
                <a:spcPct val="90000"/>
              </a:lnSpc>
            </a:pPr>
            <a:r>
              <a:rPr lang="fr-FR" sz="2200" u="sng" dirty="0"/>
              <a:t>Avantages: </a:t>
            </a:r>
          </a:p>
          <a:p>
            <a:pPr lvl="2" algn="just" eaLnBrk="1" hangingPunct="1">
              <a:lnSpc>
                <a:spcPct val="90000"/>
              </a:lnSpc>
            </a:pPr>
            <a:r>
              <a:rPr lang="fr-FR" sz="2200" dirty="0"/>
              <a:t>Facile, économique</a:t>
            </a:r>
          </a:p>
          <a:p>
            <a:pPr lvl="2" algn="just" eaLnBrk="1" hangingPunct="1">
              <a:lnSpc>
                <a:spcPct val="90000"/>
              </a:lnSpc>
            </a:pPr>
            <a:r>
              <a:rPr lang="fr-FR" sz="2200" dirty="0"/>
              <a:t>résorption correcte</a:t>
            </a:r>
          </a:p>
          <a:p>
            <a:pPr lvl="2" algn="just" eaLnBrk="1" hangingPunct="1">
              <a:lnSpc>
                <a:spcPct val="90000"/>
              </a:lnSpc>
            </a:pPr>
            <a:r>
              <a:rPr lang="fr-FR" sz="2200" dirty="0"/>
              <a:t>Assez rapide</a:t>
            </a:r>
          </a:p>
          <a:p>
            <a:pPr lvl="2" algn="just" eaLnBrk="1" hangingPunct="1">
              <a:lnSpc>
                <a:spcPct val="90000"/>
              </a:lnSpc>
            </a:pPr>
            <a:endParaRPr lang="fr-FR" sz="2200" dirty="0"/>
          </a:p>
          <a:p>
            <a:pPr lvl="1" algn="just" eaLnBrk="1" hangingPunct="1">
              <a:lnSpc>
                <a:spcPct val="90000"/>
              </a:lnSpc>
            </a:pPr>
            <a:r>
              <a:rPr lang="fr-FR" sz="2200" u="sng" dirty="0"/>
              <a:t>Inconvénients: </a:t>
            </a:r>
          </a:p>
          <a:p>
            <a:pPr lvl="2" algn="just" eaLnBrk="1" hangingPunct="1">
              <a:lnSpc>
                <a:spcPct val="90000"/>
              </a:lnSpc>
            </a:pPr>
            <a:r>
              <a:rPr lang="fr-FR" sz="2200" dirty="0"/>
              <a:t>Effet de 1</a:t>
            </a:r>
            <a:r>
              <a:rPr lang="fr-FR" sz="2200" baseline="30000" dirty="0"/>
              <a:t>er </a:t>
            </a:r>
            <a:r>
              <a:rPr lang="fr-FR" sz="2200" dirty="0"/>
              <a:t>passage hépatique (destruction d’une partie du médicament par le foie avant son action)</a:t>
            </a:r>
          </a:p>
          <a:p>
            <a:pPr lvl="2" algn="just" eaLnBrk="1" hangingPunct="1">
              <a:lnSpc>
                <a:spcPct val="90000"/>
              </a:lnSpc>
            </a:pPr>
            <a:r>
              <a:rPr lang="fr-FR" sz="2200" dirty="0"/>
              <a:t>Latence entre le moment de l’ingestion et l’effet</a:t>
            </a:r>
          </a:p>
          <a:p>
            <a:pPr lvl="2" algn="just" eaLnBrk="1" hangingPunct="1">
              <a:lnSpc>
                <a:spcPct val="90000"/>
              </a:lnSpc>
            </a:pPr>
            <a:r>
              <a:rPr lang="fr-FR" sz="2200" dirty="0"/>
              <a:t>Destruction par les sucs digestifs</a:t>
            </a:r>
          </a:p>
          <a:p>
            <a:pPr lvl="2" algn="just" eaLnBrk="1" hangingPunct="1">
              <a:lnSpc>
                <a:spcPct val="90000"/>
              </a:lnSpc>
            </a:pPr>
            <a:r>
              <a:rPr lang="fr-FR" sz="2200" dirty="0"/>
              <a:t>Irritation du tube digestif</a:t>
            </a:r>
          </a:p>
          <a:p>
            <a:pPr lvl="2" algn="just" eaLnBrk="1" hangingPunct="1">
              <a:lnSpc>
                <a:spcPct val="90000"/>
              </a:lnSpc>
            </a:pPr>
            <a:r>
              <a:rPr lang="fr-FR" sz="2200" dirty="0"/>
              <a:t>Impossible à utiliser si vomissements ou coma</a:t>
            </a:r>
          </a:p>
          <a:p>
            <a:pPr lvl="2" algn="just" eaLnBrk="1" hangingPunct="1">
              <a:lnSpc>
                <a:spcPct val="90000"/>
              </a:lnSpc>
            </a:pPr>
            <a:r>
              <a:rPr lang="fr-FR" sz="2200" dirty="0"/>
              <a:t>Goût désagréable</a:t>
            </a:r>
          </a:p>
          <a:p>
            <a:pPr lvl="2" algn="just" eaLnBrk="1" hangingPunct="1">
              <a:lnSpc>
                <a:spcPct val="90000"/>
              </a:lnSpc>
            </a:pPr>
            <a:r>
              <a:rPr lang="fr-FR" sz="2200" dirty="0"/>
              <a:t>Interférences possibles avec l’alimentation, les boissons…</a:t>
            </a:r>
          </a:p>
          <a:p>
            <a:pPr algn="just" eaLnBrk="1" hangingPunct="1">
              <a:lnSpc>
                <a:spcPct val="90000"/>
              </a:lnSpc>
            </a:pPr>
            <a:endParaRPr lang="fr-FR" sz="3200"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549796" y="468734"/>
            <a:ext cx="11852363" cy="6408738"/>
          </a:xfrm>
        </p:spPr>
        <p:txBody>
          <a:bodyPr/>
          <a:lstStyle/>
          <a:p>
            <a:pPr eaLnBrk="1" hangingPunct="1">
              <a:lnSpc>
                <a:spcPct val="80000"/>
              </a:lnSpc>
            </a:pPr>
            <a:r>
              <a:rPr lang="fr-FR" sz="3200" b="1" dirty="0">
                <a:solidFill>
                  <a:schemeClr val="accent1"/>
                </a:solidFill>
              </a:rPr>
              <a:t>Voie parentérale:</a:t>
            </a:r>
          </a:p>
          <a:p>
            <a:pPr marL="347472" lvl="1" indent="0" eaLnBrk="1" hangingPunct="1">
              <a:lnSpc>
                <a:spcPct val="80000"/>
              </a:lnSpc>
              <a:buNone/>
            </a:pPr>
            <a:endParaRPr lang="fr-FR" sz="4000" b="1" dirty="0">
              <a:solidFill>
                <a:schemeClr val="accent1"/>
              </a:solidFill>
            </a:endParaRPr>
          </a:p>
          <a:p>
            <a:pPr lvl="1" eaLnBrk="1" hangingPunct="1">
              <a:lnSpc>
                <a:spcPct val="80000"/>
              </a:lnSpc>
            </a:pPr>
            <a:r>
              <a:rPr lang="fr-FR" sz="2400" u="sng" dirty="0"/>
              <a:t>Avantages:</a:t>
            </a:r>
          </a:p>
          <a:p>
            <a:pPr lvl="2" algn="just" eaLnBrk="1" hangingPunct="1">
              <a:lnSpc>
                <a:spcPct val="80000"/>
              </a:lnSpc>
            </a:pPr>
            <a:r>
              <a:rPr lang="fr-FR" sz="2400" dirty="0"/>
              <a:t>Contact direct avec le sang ou le liquide interstitiel</a:t>
            </a:r>
          </a:p>
          <a:p>
            <a:pPr lvl="2" eaLnBrk="1" hangingPunct="1">
              <a:lnSpc>
                <a:spcPct val="80000"/>
              </a:lnSpc>
            </a:pPr>
            <a:r>
              <a:rPr lang="fr-FR" sz="2400" dirty="0"/>
              <a:t>Effet plus rapide</a:t>
            </a:r>
          </a:p>
          <a:p>
            <a:pPr lvl="2" eaLnBrk="1" hangingPunct="1">
              <a:lnSpc>
                <a:spcPct val="80000"/>
              </a:lnSpc>
            </a:pPr>
            <a:r>
              <a:rPr lang="fr-FR" sz="2400" dirty="0"/>
              <a:t>Injection à l’endroit désiré</a:t>
            </a:r>
          </a:p>
          <a:p>
            <a:pPr lvl="2" eaLnBrk="1" hangingPunct="1">
              <a:lnSpc>
                <a:spcPct val="80000"/>
              </a:lnSpc>
            </a:pPr>
            <a:endParaRPr lang="fr-FR" sz="2400" dirty="0"/>
          </a:p>
          <a:p>
            <a:pPr lvl="2" eaLnBrk="1" hangingPunct="1">
              <a:lnSpc>
                <a:spcPct val="80000"/>
              </a:lnSpc>
            </a:pPr>
            <a:endParaRPr lang="fr-FR" sz="2400" dirty="0"/>
          </a:p>
          <a:p>
            <a:pPr lvl="1" eaLnBrk="1" hangingPunct="1">
              <a:lnSpc>
                <a:spcPct val="80000"/>
              </a:lnSpc>
            </a:pPr>
            <a:r>
              <a:rPr lang="fr-FR" sz="2400" u="sng" dirty="0"/>
              <a:t>Inconvénients:</a:t>
            </a:r>
          </a:p>
          <a:p>
            <a:pPr lvl="2" eaLnBrk="1" hangingPunct="1">
              <a:lnSpc>
                <a:spcPct val="80000"/>
              </a:lnSpc>
            </a:pPr>
            <a:r>
              <a:rPr lang="fr-FR" sz="2400" dirty="0"/>
              <a:t>Douleur, irritation</a:t>
            </a:r>
          </a:p>
          <a:p>
            <a:pPr lvl="2" eaLnBrk="1" hangingPunct="1">
              <a:lnSpc>
                <a:spcPct val="80000"/>
              </a:lnSpc>
            </a:pPr>
            <a:r>
              <a:rPr lang="fr-FR" sz="2400" dirty="0"/>
              <a:t>Infection</a:t>
            </a:r>
          </a:p>
          <a:p>
            <a:pPr lvl="2" eaLnBrk="1" hangingPunct="1">
              <a:lnSpc>
                <a:spcPct val="80000"/>
              </a:lnSpc>
            </a:pPr>
            <a:r>
              <a:rPr lang="fr-FR" sz="2400" dirty="0"/>
              <a:t>Réversibilité quasi impossible</a:t>
            </a:r>
          </a:p>
          <a:p>
            <a:pPr lvl="2" eaLnBrk="1" hangingPunct="1">
              <a:lnSpc>
                <a:spcPct val="80000"/>
              </a:lnSpc>
            </a:pPr>
            <a:endParaRPr lang="fr-FR" sz="1200" dirty="0"/>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3"/>
          <p:cNvSpPr txBox="1">
            <a:spLocks noChangeArrowheads="1"/>
          </p:cNvSpPr>
          <p:nvPr/>
        </p:nvSpPr>
        <p:spPr bwMode="auto">
          <a:xfrm>
            <a:off x="549796" y="548680"/>
            <a:ext cx="10513168" cy="1938992"/>
          </a:xfrm>
          <a:prstGeom prst="rect">
            <a:avLst/>
          </a:prstGeom>
          <a:noFill/>
          <a:ln w="9525">
            <a:noFill/>
            <a:miter lim="800000"/>
            <a:headEnd/>
            <a:tailEnd/>
          </a:ln>
        </p:spPr>
        <p:txBody>
          <a:bodyPr wrap="square">
            <a:spAutoFit/>
          </a:bodyPr>
          <a:lstStyle/>
          <a:p>
            <a:pPr algn="just"/>
            <a:r>
              <a:rPr lang="fr-FR" sz="2400" b="1" u="sng" dirty="0">
                <a:solidFill>
                  <a:srgbClr val="FF0000"/>
                </a:solidFill>
                <a:latin typeface="Calibri" pitchFamily="34" charset="0"/>
              </a:rPr>
              <a:t>Pharmacocinétique</a:t>
            </a:r>
            <a:r>
              <a:rPr lang="fr-FR" sz="2400" b="1" dirty="0">
                <a:solidFill>
                  <a:srgbClr val="FF0000"/>
                </a:solidFill>
                <a:latin typeface="Calibri" pitchFamily="34" charset="0"/>
              </a:rPr>
              <a:t>:</a:t>
            </a:r>
          </a:p>
          <a:p>
            <a:pPr algn="just"/>
            <a:endParaRPr lang="fr-FR" sz="1600" b="1" dirty="0">
              <a:latin typeface="Calibri" pitchFamily="34" charset="0"/>
            </a:endParaRPr>
          </a:p>
          <a:p>
            <a:pPr algn="just"/>
            <a:r>
              <a:rPr lang="fr-FR" sz="2000" dirty="0">
                <a:latin typeface="Calibri" pitchFamily="34" charset="0"/>
              </a:rPr>
              <a:t>Étude descriptive qualitative et quantitative du </a:t>
            </a:r>
            <a:r>
              <a:rPr lang="fr-FR" sz="2000" dirty="0">
                <a:solidFill>
                  <a:srgbClr val="FF0000"/>
                </a:solidFill>
                <a:latin typeface="Calibri" pitchFamily="34" charset="0"/>
              </a:rPr>
              <a:t>devenir en fonction du temps </a:t>
            </a:r>
            <a:r>
              <a:rPr lang="fr-FR" sz="2000" dirty="0">
                <a:latin typeface="Calibri" pitchFamily="34" charset="0"/>
              </a:rPr>
              <a:t>d’un médicament dans un système biologique vivant (in vivo). La pharmacocinétique étudie notamment l’évolution des concentrations d’un médicament et de ses métabolites, lors de son administration à travers les différents tissus. </a:t>
            </a:r>
          </a:p>
        </p:txBody>
      </p:sp>
      <p:sp>
        <p:nvSpPr>
          <p:cNvPr id="3075" name="ZoneTexte 4"/>
          <p:cNvSpPr txBox="1">
            <a:spLocks noChangeArrowheads="1"/>
          </p:cNvSpPr>
          <p:nvPr/>
        </p:nvSpPr>
        <p:spPr bwMode="auto">
          <a:xfrm>
            <a:off x="621804" y="2996952"/>
            <a:ext cx="5184576" cy="1938992"/>
          </a:xfrm>
          <a:prstGeom prst="rect">
            <a:avLst/>
          </a:prstGeom>
          <a:noFill/>
          <a:ln w="9525">
            <a:noFill/>
            <a:miter lim="800000"/>
            <a:headEnd/>
            <a:tailEnd/>
          </a:ln>
        </p:spPr>
        <p:txBody>
          <a:bodyPr wrap="square">
            <a:spAutoFit/>
          </a:bodyPr>
          <a:lstStyle/>
          <a:p>
            <a:r>
              <a:rPr lang="fr-FR" sz="2000" dirty="0">
                <a:latin typeface="Calibri" pitchFamily="34" charset="0"/>
              </a:rPr>
              <a:t>Différentes étapes du devenir des médicaments:</a:t>
            </a:r>
          </a:p>
          <a:p>
            <a:endParaRPr lang="fr-FR" sz="2000" dirty="0">
              <a:latin typeface="Calibri" pitchFamily="34" charset="0"/>
            </a:endParaRPr>
          </a:p>
          <a:p>
            <a:pPr>
              <a:buFontTx/>
              <a:buChar char="-"/>
            </a:pPr>
            <a:r>
              <a:rPr lang="fr-FR" sz="2000" b="1" dirty="0">
                <a:solidFill>
                  <a:srgbClr val="FF0000"/>
                </a:solidFill>
                <a:latin typeface="Calibri" pitchFamily="34" charset="0"/>
              </a:rPr>
              <a:t>A</a:t>
            </a:r>
            <a:r>
              <a:rPr lang="fr-FR" sz="2000" dirty="0">
                <a:latin typeface="Calibri" pitchFamily="34" charset="0"/>
              </a:rPr>
              <a:t>bsorption ou résorption</a:t>
            </a:r>
          </a:p>
          <a:p>
            <a:pPr>
              <a:buFontTx/>
              <a:buChar char="-"/>
            </a:pPr>
            <a:r>
              <a:rPr lang="fr-FR" sz="2000" b="1" dirty="0">
                <a:solidFill>
                  <a:srgbClr val="FF0000"/>
                </a:solidFill>
                <a:latin typeface="Calibri" pitchFamily="34" charset="0"/>
              </a:rPr>
              <a:t>D</a:t>
            </a:r>
            <a:r>
              <a:rPr lang="fr-FR" sz="2000" dirty="0">
                <a:latin typeface="Calibri" pitchFamily="34" charset="0"/>
              </a:rPr>
              <a:t>istribution</a:t>
            </a:r>
          </a:p>
          <a:p>
            <a:pPr>
              <a:buFontTx/>
              <a:buChar char="-"/>
            </a:pPr>
            <a:r>
              <a:rPr lang="fr-FR" sz="2000" b="1" dirty="0">
                <a:solidFill>
                  <a:srgbClr val="FF0000"/>
                </a:solidFill>
                <a:latin typeface="Calibri" pitchFamily="34" charset="0"/>
              </a:rPr>
              <a:t>M</a:t>
            </a:r>
            <a:r>
              <a:rPr lang="fr-FR" sz="2000" dirty="0">
                <a:latin typeface="Calibri" pitchFamily="34" charset="0"/>
              </a:rPr>
              <a:t>étabolisme</a:t>
            </a:r>
          </a:p>
          <a:p>
            <a:pPr>
              <a:buFontTx/>
              <a:buChar char="-"/>
            </a:pPr>
            <a:r>
              <a:rPr lang="fr-FR" sz="2000" b="1" dirty="0">
                <a:solidFill>
                  <a:srgbClr val="FF0000"/>
                </a:solidFill>
                <a:latin typeface="Calibri" pitchFamily="34" charset="0"/>
              </a:rPr>
              <a:t>E</a:t>
            </a:r>
            <a:r>
              <a:rPr lang="fr-FR" sz="2000" dirty="0">
                <a:latin typeface="Calibri" pitchFamily="34" charset="0"/>
              </a:rPr>
              <a:t>xcrétion</a:t>
            </a:r>
          </a:p>
        </p:txBody>
      </p:sp>
      <p:pic>
        <p:nvPicPr>
          <p:cNvPr id="3076" name="Picture 2" descr="Afficher l'image d'origine"/>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598468" y="2564905"/>
            <a:ext cx="4116939" cy="3168352"/>
          </a:xfrm>
          <a:prstGeom prst="rect">
            <a:avLst/>
          </a:prstGeom>
          <a:noFill/>
          <a:ln w="9525">
            <a:noFill/>
            <a:miter lim="800000"/>
            <a:headEnd/>
            <a:tailEnd/>
          </a:ln>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621804" y="548680"/>
            <a:ext cx="7632847" cy="6408737"/>
          </a:xfrm>
        </p:spPr>
        <p:txBody>
          <a:bodyPr/>
          <a:lstStyle/>
          <a:p>
            <a:pPr algn="just" eaLnBrk="1" hangingPunct="1">
              <a:lnSpc>
                <a:spcPct val="80000"/>
              </a:lnSpc>
            </a:pPr>
            <a:r>
              <a:rPr lang="fr-FR" sz="3200" b="1" dirty="0">
                <a:solidFill>
                  <a:schemeClr val="accent1"/>
                </a:solidFill>
              </a:rPr>
              <a:t>Voie parentérale:</a:t>
            </a:r>
          </a:p>
          <a:p>
            <a:pPr lvl="2" algn="just" eaLnBrk="1" hangingPunct="1">
              <a:lnSpc>
                <a:spcPct val="80000"/>
              </a:lnSpc>
              <a:buFont typeface="Wingdings" pitchFamily="2" charset="2"/>
              <a:buNone/>
            </a:pPr>
            <a:endParaRPr lang="fr-FR" sz="2000" dirty="0"/>
          </a:p>
          <a:p>
            <a:pPr lvl="2" algn="just" eaLnBrk="1" hangingPunct="1">
              <a:lnSpc>
                <a:spcPct val="80000"/>
              </a:lnSpc>
              <a:buFont typeface="Wingdings" pitchFamily="2" charset="2"/>
              <a:buNone/>
            </a:pPr>
            <a:endParaRPr lang="fr-FR" sz="2000" dirty="0"/>
          </a:p>
          <a:p>
            <a:pPr lvl="1" algn="just" eaLnBrk="1" hangingPunct="1">
              <a:lnSpc>
                <a:spcPct val="80000"/>
              </a:lnSpc>
            </a:pPr>
            <a:r>
              <a:rPr lang="fr-FR" sz="2400" b="1" dirty="0"/>
              <a:t>Voie IV</a:t>
            </a:r>
          </a:p>
          <a:p>
            <a:pPr lvl="2" algn="just" eaLnBrk="1" hangingPunct="1">
              <a:lnSpc>
                <a:spcPct val="80000"/>
              </a:lnSpc>
            </a:pPr>
            <a:r>
              <a:rPr lang="fr-FR" sz="2000" dirty="0"/>
              <a:t>Injecter dans la lumière de la veine car risque d’irritation</a:t>
            </a:r>
          </a:p>
          <a:p>
            <a:pPr lvl="2" algn="just" eaLnBrk="1" hangingPunct="1">
              <a:lnSpc>
                <a:spcPct val="80000"/>
              </a:lnSpc>
            </a:pPr>
            <a:r>
              <a:rPr lang="fr-FR" sz="2000" b="1" dirty="0">
                <a:solidFill>
                  <a:schemeClr val="accent1">
                    <a:lumMod val="75000"/>
                  </a:schemeClr>
                </a:solidFill>
              </a:rPr>
              <a:t>NE JAMAIS INJECTER DE SUSPENSIONS NI DE SOLUTIONS HUILEUSES</a:t>
            </a:r>
          </a:p>
          <a:p>
            <a:pPr lvl="2" algn="just" eaLnBrk="1" hangingPunct="1">
              <a:lnSpc>
                <a:spcPct val="80000"/>
              </a:lnSpc>
            </a:pPr>
            <a:r>
              <a:rPr lang="fr-FR" sz="2000" dirty="0"/>
              <a:t>Vérifier l’absence de précipité avant l’injection</a:t>
            </a:r>
          </a:p>
          <a:p>
            <a:pPr lvl="2" algn="just" eaLnBrk="1" hangingPunct="1">
              <a:lnSpc>
                <a:spcPct val="80000"/>
              </a:lnSpc>
            </a:pPr>
            <a:endParaRPr lang="fr-FR" sz="2000" dirty="0"/>
          </a:p>
          <a:p>
            <a:pPr lvl="1" algn="just" eaLnBrk="1" hangingPunct="1">
              <a:lnSpc>
                <a:spcPct val="80000"/>
              </a:lnSpc>
            </a:pPr>
            <a:r>
              <a:rPr lang="fr-FR" sz="2400" b="1" dirty="0"/>
              <a:t>Voie IM:</a:t>
            </a:r>
            <a:r>
              <a:rPr lang="fr-FR" sz="2400" dirty="0"/>
              <a:t> </a:t>
            </a:r>
            <a:r>
              <a:rPr lang="fr-FR" sz="2000" dirty="0"/>
              <a:t>attention aux risques infectieux, abcès, piqûres vasculaires, piqûres nerveuses, douloureux, hématomes (CI avec anticoagulants)</a:t>
            </a:r>
          </a:p>
          <a:p>
            <a:pPr lvl="1" algn="just" eaLnBrk="1" hangingPunct="1">
              <a:lnSpc>
                <a:spcPct val="80000"/>
              </a:lnSpc>
            </a:pPr>
            <a:endParaRPr lang="fr-FR" sz="2400" dirty="0"/>
          </a:p>
          <a:p>
            <a:pPr lvl="1" algn="just" eaLnBrk="1" hangingPunct="1">
              <a:lnSpc>
                <a:spcPct val="80000"/>
              </a:lnSpc>
            </a:pPr>
            <a:r>
              <a:rPr lang="fr-FR" sz="2400" b="1" dirty="0"/>
              <a:t>Voie SC:</a:t>
            </a:r>
            <a:r>
              <a:rPr lang="fr-FR" sz="2400" dirty="0"/>
              <a:t> </a:t>
            </a:r>
            <a:r>
              <a:rPr lang="fr-FR" sz="2000" dirty="0"/>
              <a:t>douloureux</a:t>
            </a:r>
          </a:p>
          <a:p>
            <a:pPr lvl="1" algn="just" eaLnBrk="1" hangingPunct="1">
              <a:lnSpc>
                <a:spcPct val="80000"/>
              </a:lnSpc>
            </a:pPr>
            <a:endParaRPr lang="fr-FR" sz="2000" dirty="0"/>
          </a:p>
          <a:p>
            <a:pPr lvl="1" algn="just" eaLnBrk="1" hangingPunct="1">
              <a:lnSpc>
                <a:spcPct val="80000"/>
              </a:lnSpc>
            </a:pPr>
            <a:r>
              <a:rPr lang="fr-FR" sz="2400" b="1" dirty="0"/>
              <a:t>Intrarachidienne, épidurale….:</a:t>
            </a:r>
            <a:r>
              <a:rPr lang="fr-FR" sz="2400" dirty="0"/>
              <a:t> </a:t>
            </a:r>
            <a:r>
              <a:rPr lang="fr-FR" sz="2000" dirty="0"/>
              <a:t>action locale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306" y="1228459"/>
            <a:ext cx="3600490" cy="388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765820" y="908720"/>
            <a:ext cx="10969943" cy="5360987"/>
          </a:xfrm>
        </p:spPr>
        <p:txBody>
          <a:bodyPr/>
          <a:lstStyle/>
          <a:p>
            <a:pPr eaLnBrk="1" hangingPunct="1"/>
            <a:r>
              <a:rPr lang="fr-FR" sz="3200" b="1" dirty="0">
                <a:solidFill>
                  <a:schemeClr val="accent1"/>
                </a:solidFill>
              </a:rPr>
              <a:t>Voies </a:t>
            </a:r>
            <a:r>
              <a:rPr lang="fr-FR" sz="3200" b="1" dirty="0" err="1">
                <a:solidFill>
                  <a:schemeClr val="accent1"/>
                </a:solidFill>
              </a:rPr>
              <a:t>trans</a:t>
            </a:r>
            <a:r>
              <a:rPr lang="fr-FR" sz="3200" b="1" dirty="0">
                <a:solidFill>
                  <a:schemeClr val="accent1"/>
                </a:solidFill>
              </a:rPr>
              <a:t>-muqueuses:</a:t>
            </a:r>
          </a:p>
          <a:p>
            <a:pPr eaLnBrk="1" hangingPunct="1"/>
            <a:endParaRPr lang="fr-FR" sz="1400" b="1" dirty="0">
              <a:solidFill>
                <a:schemeClr val="accent1"/>
              </a:solidFill>
            </a:endParaRPr>
          </a:p>
          <a:p>
            <a:pPr lvl="1" eaLnBrk="1" hangingPunct="1"/>
            <a:r>
              <a:rPr lang="fr-FR" dirty="0"/>
              <a:t>Sublinguale (Perlinguale):</a:t>
            </a:r>
          </a:p>
          <a:p>
            <a:pPr lvl="2" eaLnBrk="1" hangingPunct="1"/>
            <a:r>
              <a:rPr lang="fr-FR" dirty="0"/>
              <a:t>Évite l’effet de 1er passage hépatique</a:t>
            </a:r>
          </a:p>
          <a:p>
            <a:pPr lvl="1" eaLnBrk="1" hangingPunct="1"/>
            <a:r>
              <a:rPr lang="fr-FR" dirty="0"/>
              <a:t> Rectale: irritation possible de la muqueuse</a:t>
            </a:r>
          </a:p>
          <a:p>
            <a:pPr lvl="1" eaLnBrk="1" hangingPunct="1"/>
            <a:r>
              <a:rPr lang="fr-FR" dirty="0"/>
              <a:t>Vaginale, nasale, oculaire</a:t>
            </a:r>
          </a:p>
          <a:p>
            <a:pPr lvl="1" eaLnBrk="1" hangingPunct="1"/>
            <a:endParaRPr lang="fr-FR" dirty="0"/>
          </a:p>
          <a:p>
            <a:pPr eaLnBrk="1" hangingPunct="1"/>
            <a:r>
              <a:rPr lang="fr-FR" sz="3200" b="1" dirty="0">
                <a:solidFill>
                  <a:schemeClr val="accent1"/>
                </a:solidFill>
              </a:rPr>
              <a:t>Voie pulmonaire:</a:t>
            </a:r>
          </a:p>
          <a:p>
            <a:pPr eaLnBrk="1" hangingPunct="1"/>
            <a:endParaRPr lang="fr-FR" sz="1400" b="1" dirty="0">
              <a:solidFill>
                <a:schemeClr val="accent1"/>
              </a:solidFill>
            </a:endParaRPr>
          </a:p>
          <a:p>
            <a:pPr lvl="1" eaLnBrk="1" hangingPunct="1"/>
            <a:r>
              <a:rPr lang="fr-FR" dirty="0"/>
              <a:t>Très bonne résorption: gaz et aérosols</a:t>
            </a:r>
          </a:p>
          <a:p>
            <a:pPr lvl="1" eaLnBrk="1" hangingPunct="1"/>
            <a:r>
              <a:rPr lang="fr-FR" dirty="0"/>
              <a:t>Effet localisé</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3892" y="476672"/>
            <a:ext cx="9144000" cy="864096"/>
          </a:xfrm>
        </p:spPr>
        <p:txBody>
          <a:bodyPr/>
          <a:lstStyle/>
          <a:p>
            <a:pPr algn="ctr" defTabSz="914400">
              <a:lnSpc>
                <a:spcPct val="80000"/>
              </a:lnSpc>
              <a:spcBef>
                <a:spcPts val="0"/>
              </a:spcBef>
              <a:buNone/>
            </a:pPr>
            <a:r>
              <a:rPr lang="fr-FR" sz="6000" b="0" i="0" dirty="0">
                <a:solidFill>
                  <a:srgbClr val="652825"/>
                </a:solidFill>
                <a:latin typeface="Corbel"/>
                <a:ea typeface="+mj-ea"/>
                <a:cs typeface="+mj-cs"/>
              </a:rPr>
              <a:t>DISTRIBUTION</a:t>
            </a:r>
          </a:p>
        </p:txBody>
      </p:sp>
      <p:pic>
        <p:nvPicPr>
          <p:cNvPr id="3074" name="Picture 2"/>
          <p:cNvPicPr>
            <a:picLocks noChangeAspect="1" noChangeArrowheads="1"/>
          </p:cNvPicPr>
          <p:nvPr/>
        </p:nvPicPr>
        <p:blipFill>
          <a:blip r:embed="rId2" cstate="print"/>
          <a:srcRect l="34920" t="18107" r="29432" b="28866"/>
          <a:stretch>
            <a:fillRect/>
          </a:stretch>
        </p:blipFill>
        <p:spPr bwMode="auto">
          <a:xfrm>
            <a:off x="3430116" y="1628800"/>
            <a:ext cx="5544616" cy="4639372"/>
          </a:xfrm>
          <a:prstGeom prst="rect">
            <a:avLst/>
          </a:prstGeom>
          <a:noFill/>
          <a:ln w="9525">
            <a:noFill/>
            <a:miter lim="800000"/>
            <a:headEnd/>
            <a:tailEnd/>
          </a:ln>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oneTexte 1"/>
          <p:cNvSpPr txBox="1">
            <a:spLocks noChangeArrowheads="1"/>
          </p:cNvSpPr>
          <p:nvPr/>
        </p:nvSpPr>
        <p:spPr bwMode="auto">
          <a:xfrm>
            <a:off x="837828" y="1052736"/>
            <a:ext cx="10174283" cy="646331"/>
          </a:xfrm>
          <a:prstGeom prst="rect">
            <a:avLst/>
          </a:prstGeom>
          <a:noFill/>
          <a:ln w="9525">
            <a:noFill/>
            <a:miter lim="800000"/>
            <a:headEnd/>
            <a:tailEnd/>
          </a:ln>
        </p:spPr>
        <p:txBody>
          <a:bodyPr>
            <a:spAutoFit/>
          </a:bodyPr>
          <a:lstStyle/>
          <a:p>
            <a:r>
              <a:rPr lang="fr-FR" sz="3600" u="sng" dirty="0">
                <a:solidFill>
                  <a:srgbClr val="FF0000"/>
                </a:solidFill>
                <a:latin typeface="Calibri" pitchFamily="34" charset="0"/>
              </a:rPr>
              <a:t>Distribution</a:t>
            </a:r>
          </a:p>
        </p:txBody>
      </p:sp>
      <p:sp>
        <p:nvSpPr>
          <p:cNvPr id="19459" name="ZoneTexte 2"/>
          <p:cNvSpPr txBox="1">
            <a:spLocks noChangeArrowheads="1"/>
          </p:cNvSpPr>
          <p:nvPr/>
        </p:nvSpPr>
        <p:spPr bwMode="auto">
          <a:xfrm>
            <a:off x="1053852" y="2276872"/>
            <a:ext cx="9433047" cy="1938992"/>
          </a:xfrm>
          <a:prstGeom prst="rect">
            <a:avLst/>
          </a:prstGeom>
          <a:noFill/>
          <a:ln w="9525">
            <a:noFill/>
            <a:miter lim="800000"/>
            <a:headEnd/>
            <a:tailEnd/>
          </a:ln>
        </p:spPr>
        <p:txBody>
          <a:bodyPr wrap="square">
            <a:spAutoFit/>
          </a:bodyPr>
          <a:lstStyle/>
          <a:p>
            <a:pPr algn="just"/>
            <a:r>
              <a:rPr lang="fr-FR" sz="2400" dirty="0">
                <a:latin typeface="Calibri" pitchFamily="34" charset="0"/>
              </a:rPr>
              <a:t>Une fois la circulation atteinte lors de la phase de résorption, les médicaments vont se distribuer dans l’organisme.</a:t>
            </a:r>
          </a:p>
          <a:p>
            <a:pPr algn="just"/>
            <a:endParaRPr lang="fr-FR" sz="2400" dirty="0">
              <a:latin typeface="Calibri" pitchFamily="34" charset="0"/>
            </a:endParaRPr>
          </a:p>
          <a:p>
            <a:pPr algn="just"/>
            <a:r>
              <a:rPr lang="fr-FR" sz="2400" dirty="0">
                <a:solidFill>
                  <a:srgbClr val="FF0000"/>
                </a:solidFill>
                <a:latin typeface="Calibri" pitchFamily="34" charset="0"/>
              </a:rPr>
              <a:t>La distribution étudie le devenir du PA dans le sang ainsi qu’au niveau des tissus et organes. Elle dépend du médicament et des tissus.</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ZoneTexte 1"/>
          <p:cNvSpPr txBox="1">
            <a:spLocks noChangeArrowheads="1"/>
          </p:cNvSpPr>
          <p:nvPr/>
        </p:nvSpPr>
        <p:spPr bwMode="auto">
          <a:xfrm>
            <a:off x="431687" y="188913"/>
            <a:ext cx="10176400" cy="461665"/>
          </a:xfrm>
          <a:prstGeom prst="rect">
            <a:avLst/>
          </a:prstGeom>
          <a:noFill/>
          <a:ln w="9525">
            <a:noFill/>
            <a:miter lim="800000"/>
            <a:headEnd/>
            <a:tailEnd/>
          </a:ln>
        </p:spPr>
        <p:txBody>
          <a:bodyPr>
            <a:spAutoFit/>
          </a:bodyPr>
          <a:lstStyle/>
          <a:p>
            <a:r>
              <a:rPr lang="fr-FR" sz="2400" b="1" dirty="0">
                <a:solidFill>
                  <a:srgbClr val="FF0000"/>
                </a:solidFill>
              </a:rPr>
              <a:t>1. Fixation aux protéines plasmatiques</a:t>
            </a:r>
          </a:p>
        </p:txBody>
      </p:sp>
      <p:sp>
        <p:nvSpPr>
          <p:cNvPr id="20483" name="ZoneTexte 2"/>
          <p:cNvSpPr txBox="1">
            <a:spLocks noChangeArrowheads="1"/>
          </p:cNvSpPr>
          <p:nvPr/>
        </p:nvSpPr>
        <p:spPr bwMode="auto">
          <a:xfrm>
            <a:off x="1" y="908050"/>
            <a:ext cx="11854479" cy="1477328"/>
          </a:xfrm>
          <a:prstGeom prst="rect">
            <a:avLst/>
          </a:prstGeom>
          <a:noFill/>
          <a:ln w="9525">
            <a:noFill/>
            <a:miter lim="800000"/>
            <a:headEnd/>
            <a:tailEnd/>
          </a:ln>
        </p:spPr>
        <p:txBody>
          <a:bodyPr>
            <a:spAutoFit/>
          </a:bodyPr>
          <a:lstStyle/>
          <a:p>
            <a:pPr algn="just"/>
            <a:r>
              <a:rPr lang="fr-FR" dirty="0"/>
              <a:t>Après résorption, le PA peut se lier aux protéines plasmatiques présentes dans la circulation générale. Il se forme des complexes « médicament-protéine » (MP). Le plus souvent, il s’agit d’une liaison réversible et en équilibre.</a:t>
            </a:r>
          </a:p>
          <a:p>
            <a:pPr algn="just"/>
            <a:endParaRPr lang="fr-FR" dirty="0"/>
          </a:p>
          <a:p>
            <a:pPr algn="just"/>
            <a:r>
              <a:rPr lang="fr-FR" dirty="0"/>
              <a:t>Lorsque la concentration de PA libre (M) augmente, la réaction s’effectue majoritairement dans le sens 1. Lorsque la concentration de la forme libre diminue, la réaction s’effectue au contraire dans le sens 2.</a:t>
            </a:r>
          </a:p>
        </p:txBody>
      </p:sp>
      <p:sp>
        <p:nvSpPr>
          <p:cNvPr id="20485" name="ZoneTexte 4"/>
          <p:cNvSpPr txBox="1">
            <a:spLocks noChangeArrowheads="1"/>
          </p:cNvSpPr>
          <p:nvPr/>
        </p:nvSpPr>
        <p:spPr bwMode="auto">
          <a:xfrm>
            <a:off x="261764" y="4831992"/>
            <a:ext cx="11661912" cy="2031325"/>
          </a:xfrm>
          <a:prstGeom prst="rect">
            <a:avLst/>
          </a:prstGeom>
          <a:noFill/>
          <a:ln w="9525">
            <a:noFill/>
            <a:miter lim="800000"/>
            <a:headEnd/>
            <a:tailEnd/>
          </a:ln>
        </p:spPr>
        <p:txBody>
          <a:bodyPr wrap="square">
            <a:spAutoFit/>
          </a:bodyPr>
          <a:lstStyle/>
          <a:p>
            <a:pPr algn="just"/>
            <a:r>
              <a:rPr lang="fr-FR" b="1" dirty="0">
                <a:solidFill>
                  <a:srgbClr val="FF0000"/>
                </a:solidFill>
              </a:rPr>
              <a:t>Seule la forme libre du PA est active. C’est la seule forme qui diffuse à travers les membranes. </a:t>
            </a:r>
          </a:p>
          <a:p>
            <a:pPr algn="just"/>
            <a:r>
              <a:rPr lang="fr-FR" dirty="0"/>
              <a:t>L’équilibre entre les compartiments s’effectue en fonction de la concentration. La forme libre M quitte le plasma pour passer dans les tissus. A ce niveau, le médicament pourra être fixé par des protéines tissulaires, dont les paramètres sont soumis à un équilibre du même type.</a:t>
            </a:r>
          </a:p>
          <a:p>
            <a:pPr algn="just"/>
            <a:r>
              <a:rPr lang="fr-FR" dirty="0"/>
              <a:t>La forme liée du PA (MP), puisque distribuée à travers les membranes, peut être considérée comme une forme de réserve.</a:t>
            </a:r>
          </a:p>
        </p:txBody>
      </p:sp>
      <p:pic>
        <p:nvPicPr>
          <p:cNvPr id="4098" name="Picture 2" descr="C:\Users\Laetitia\Desktop\Figures cours 2017\fig094.jpg"/>
          <p:cNvPicPr>
            <a:picLocks noChangeAspect="1" noChangeArrowheads="1"/>
          </p:cNvPicPr>
          <p:nvPr/>
        </p:nvPicPr>
        <p:blipFill>
          <a:blip r:embed="rId3" cstate="print"/>
          <a:srcRect l="29221" t="55753" r="23151" b="29658"/>
          <a:stretch>
            <a:fillRect/>
          </a:stretch>
        </p:blipFill>
        <p:spPr bwMode="auto">
          <a:xfrm rot="21205804">
            <a:off x="3056503" y="2932654"/>
            <a:ext cx="3689485" cy="1598490"/>
          </a:xfrm>
          <a:prstGeom prst="rect">
            <a:avLst/>
          </a:prstGeom>
          <a:noFill/>
        </p:spPr>
      </p:pic>
      <p:sp>
        <p:nvSpPr>
          <p:cNvPr id="7" name="ZoneTexte 6"/>
          <p:cNvSpPr txBox="1"/>
          <p:nvPr/>
        </p:nvSpPr>
        <p:spPr>
          <a:xfrm>
            <a:off x="7534572" y="3140968"/>
            <a:ext cx="3024336" cy="590931"/>
          </a:xfrm>
          <a:prstGeom prst="rect">
            <a:avLst/>
          </a:prstGeom>
          <a:noFill/>
        </p:spPr>
        <p:txBody>
          <a:bodyPr wrap="square" rtlCol="0">
            <a:spAutoFit/>
          </a:bodyPr>
          <a:lstStyle/>
          <a:p>
            <a:pPr>
              <a:lnSpc>
                <a:spcPct val="90000"/>
              </a:lnSpc>
            </a:pPr>
            <a:r>
              <a:rPr lang="fr-FR" dirty="0"/>
              <a:t>Distribution du médicament entre les compartiments</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oneTexte 1"/>
          <p:cNvSpPr txBox="1">
            <a:spLocks noChangeArrowheads="1"/>
          </p:cNvSpPr>
          <p:nvPr/>
        </p:nvSpPr>
        <p:spPr bwMode="auto">
          <a:xfrm>
            <a:off x="621804" y="692696"/>
            <a:ext cx="10464192" cy="830997"/>
          </a:xfrm>
          <a:prstGeom prst="rect">
            <a:avLst/>
          </a:prstGeom>
          <a:noFill/>
          <a:ln w="9525">
            <a:noFill/>
            <a:miter lim="800000"/>
            <a:headEnd/>
            <a:tailEnd/>
          </a:ln>
        </p:spPr>
        <p:txBody>
          <a:bodyPr>
            <a:spAutoFit/>
          </a:bodyPr>
          <a:lstStyle/>
          <a:p>
            <a:r>
              <a:rPr lang="fr-FR" sz="2400" b="1" dirty="0">
                <a:solidFill>
                  <a:schemeClr val="accent3"/>
                </a:solidFill>
              </a:rPr>
              <a:t>1.1. Diversité des protéines plasmatiques:</a:t>
            </a:r>
          </a:p>
          <a:p>
            <a:endParaRPr lang="fr-FR" sz="2400" dirty="0"/>
          </a:p>
        </p:txBody>
      </p:sp>
      <p:sp>
        <p:nvSpPr>
          <p:cNvPr id="3" name="Rectangle 2"/>
          <p:cNvSpPr/>
          <p:nvPr/>
        </p:nvSpPr>
        <p:spPr>
          <a:xfrm>
            <a:off x="935276" y="1523693"/>
            <a:ext cx="11161240" cy="4524315"/>
          </a:xfrm>
          <a:prstGeom prst="rect">
            <a:avLst/>
          </a:prstGeom>
        </p:spPr>
        <p:txBody>
          <a:bodyPr wrap="square">
            <a:spAutoFit/>
          </a:bodyPr>
          <a:lstStyle/>
          <a:p>
            <a:r>
              <a:rPr lang="fr-FR" sz="2400" dirty="0"/>
              <a:t>Différentes protéines plasmatiques sont capables de lier les médicaments:</a:t>
            </a:r>
          </a:p>
          <a:p>
            <a:endParaRPr lang="fr-FR" sz="2400" dirty="0"/>
          </a:p>
          <a:p>
            <a:pPr>
              <a:lnSpc>
                <a:spcPct val="150000"/>
              </a:lnSpc>
              <a:buFontTx/>
              <a:buChar char="-"/>
            </a:pPr>
            <a:r>
              <a:rPr lang="fr-FR" sz="2400" dirty="0"/>
              <a:t> L’albumine</a:t>
            </a:r>
          </a:p>
          <a:p>
            <a:pPr>
              <a:lnSpc>
                <a:spcPct val="150000"/>
              </a:lnSpc>
              <a:buFontTx/>
              <a:buChar char="-"/>
            </a:pPr>
            <a:r>
              <a:rPr lang="fr-FR" sz="2400" dirty="0"/>
              <a:t> L’alpha-1 glycoprotéine acide (AAG)</a:t>
            </a:r>
          </a:p>
          <a:p>
            <a:pPr>
              <a:lnSpc>
                <a:spcPct val="150000"/>
              </a:lnSpc>
              <a:buFontTx/>
              <a:buChar char="-"/>
            </a:pPr>
            <a:r>
              <a:rPr lang="fr-FR" sz="2400" dirty="0"/>
              <a:t> Les lipoprotéines</a:t>
            </a:r>
          </a:p>
          <a:p>
            <a:pPr>
              <a:lnSpc>
                <a:spcPct val="150000"/>
              </a:lnSpc>
              <a:buFontTx/>
              <a:buChar char="-"/>
            </a:pPr>
            <a:r>
              <a:rPr lang="fr-FR" sz="2400" dirty="0"/>
              <a:t> Les gammaglobulines</a:t>
            </a:r>
          </a:p>
          <a:p>
            <a:pPr>
              <a:lnSpc>
                <a:spcPct val="150000"/>
              </a:lnSpc>
              <a:buFontTx/>
              <a:buChar char="-"/>
            </a:pPr>
            <a:r>
              <a:rPr lang="fr-FR" sz="2400" dirty="0"/>
              <a:t> Cellules sanguines (</a:t>
            </a:r>
            <a:r>
              <a:rPr lang="fr-FR" sz="2400" dirty="0" err="1"/>
              <a:t>erythrocytes</a:t>
            </a:r>
            <a:r>
              <a:rPr lang="fr-FR" sz="2400" dirty="0"/>
              <a:t>, polynucléaires, lymphocytes, plaquettes)</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oneTexte 1"/>
          <p:cNvSpPr txBox="1"/>
          <p:nvPr/>
        </p:nvSpPr>
        <p:spPr>
          <a:xfrm>
            <a:off x="431688" y="44451"/>
            <a:ext cx="10055212" cy="7201972"/>
          </a:xfrm>
          <a:prstGeom prst="rect">
            <a:avLst/>
          </a:prstGeom>
          <a:noFill/>
        </p:spPr>
        <p:txBody>
          <a:bodyPr wrap="square">
            <a:spAutoFit/>
          </a:bodyPr>
          <a:lstStyle/>
          <a:p>
            <a:pPr algn="just">
              <a:defRPr/>
            </a:pPr>
            <a:r>
              <a:rPr lang="fr-FR" sz="2400" b="1" dirty="0">
                <a:solidFill>
                  <a:schemeClr val="accent3"/>
                </a:solidFill>
              </a:rPr>
              <a:t>1.2. Facteurs modifiant la liaison aux protéines plasmatiques:</a:t>
            </a:r>
          </a:p>
          <a:p>
            <a:pPr algn="just">
              <a:defRPr/>
            </a:pPr>
            <a:endParaRPr lang="fr-FR" dirty="0"/>
          </a:p>
          <a:p>
            <a:pPr algn="just">
              <a:defRPr/>
            </a:pPr>
            <a:r>
              <a:rPr lang="fr-FR" dirty="0"/>
              <a:t>Dans certains cas, le clinicien devra tenir compte de ces modifications de liaison pour établir la posologie médicamenteuse.</a:t>
            </a:r>
          </a:p>
          <a:p>
            <a:pPr algn="just">
              <a:defRPr/>
            </a:pPr>
            <a:endParaRPr lang="fr-FR" dirty="0"/>
          </a:p>
          <a:p>
            <a:pPr marL="342900" indent="-342900" algn="just">
              <a:buFontTx/>
              <a:buAutoNum type="alphaLcParenR"/>
              <a:defRPr/>
            </a:pPr>
            <a:r>
              <a:rPr lang="fr-FR" b="1" dirty="0">
                <a:solidFill>
                  <a:srgbClr val="FF0000"/>
                </a:solidFill>
              </a:rPr>
              <a:t>Affinité pour les protéines</a:t>
            </a:r>
          </a:p>
          <a:p>
            <a:pPr marL="342900" indent="-342900" algn="just">
              <a:defRPr/>
            </a:pPr>
            <a:r>
              <a:rPr lang="fr-FR" dirty="0"/>
              <a:t>Ex: la fixation des AINS, de certains antidépresseurs est très élevée.</a:t>
            </a:r>
          </a:p>
          <a:p>
            <a:pPr marL="342900" indent="-342900" algn="just">
              <a:defRPr/>
            </a:pPr>
            <a:r>
              <a:rPr lang="fr-FR" dirty="0"/>
              <a:t>La fixation de l’isoniazide (antituberculeux) et du paracétamol est négligeable.</a:t>
            </a:r>
          </a:p>
          <a:p>
            <a:pPr marL="342900" indent="-342900" algn="just">
              <a:defRPr/>
            </a:pPr>
            <a:endParaRPr lang="fr-FR" dirty="0"/>
          </a:p>
          <a:p>
            <a:pPr marL="342900" indent="-342900" algn="just">
              <a:defRPr/>
            </a:pPr>
            <a:r>
              <a:rPr lang="fr-FR" b="1" dirty="0">
                <a:solidFill>
                  <a:srgbClr val="FF0000"/>
                </a:solidFill>
              </a:rPr>
              <a:t>b) Quantité de protéines plasmatiques</a:t>
            </a:r>
          </a:p>
          <a:p>
            <a:pPr algn="just">
              <a:defRPr/>
            </a:pPr>
            <a:r>
              <a:rPr lang="fr-FR" dirty="0"/>
              <a:t>La quantité de protéines plasmatiques varie en fonction de l’état pathologique.</a:t>
            </a:r>
          </a:p>
          <a:p>
            <a:pPr algn="just">
              <a:defRPr/>
            </a:pPr>
            <a:r>
              <a:rPr lang="fr-FR" dirty="0"/>
              <a:t>Les brûlures, la grossesse, les cirrhoses, les syndromes néphrotiques diminuent significativement la quantité de protéines plasmatiques.</a:t>
            </a:r>
          </a:p>
          <a:p>
            <a:pPr marL="342900" indent="-342900" algn="just">
              <a:defRPr/>
            </a:pPr>
            <a:endParaRPr lang="fr-FR" dirty="0"/>
          </a:p>
          <a:p>
            <a:pPr marL="342900" indent="-342900" algn="just">
              <a:defRPr/>
            </a:pPr>
            <a:r>
              <a:rPr lang="fr-FR" b="1" dirty="0">
                <a:solidFill>
                  <a:srgbClr val="FF0000"/>
                </a:solidFill>
              </a:rPr>
              <a:t>c)  Concentration du médicament.</a:t>
            </a:r>
          </a:p>
          <a:p>
            <a:pPr algn="just">
              <a:defRPr/>
            </a:pPr>
            <a:r>
              <a:rPr lang="fr-FR" dirty="0"/>
              <a:t>Si concentration suffisante pour saturer les sites de fixation et apport supplémentaire de PA: peut entraîner les mêmes effets qu’un surdosage.</a:t>
            </a:r>
          </a:p>
          <a:p>
            <a:pPr marL="342900" indent="-342900" algn="just">
              <a:defRPr/>
            </a:pPr>
            <a:endParaRPr lang="fr-FR" dirty="0"/>
          </a:p>
          <a:p>
            <a:pPr marL="342900" indent="-342900" algn="just">
              <a:defRPr/>
            </a:pPr>
            <a:r>
              <a:rPr lang="fr-FR" b="1" dirty="0">
                <a:solidFill>
                  <a:srgbClr val="FF0000"/>
                </a:solidFill>
              </a:rPr>
              <a:t>d) Compétition entre 2 molécules</a:t>
            </a:r>
          </a:p>
          <a:p>
            <a:pPr algn="just">
              <a:defRPr/>
            </a:pPr>
            <a:r>
              <a:rPr lang="fr-FR" dirty="0"/>
              <a:t>La compétition entre 2 PA pour un même site de fixation peut entraîner le déplacement de l’un par l’autre.</a:t>
            </a:r>
          </a:p>
          <a:p>
            <a:pPr algn="just">
              <a:defRPr/>
            </a:pPr>
            <a:r>
              <a:rPr lang="fr-FR" dirty="0"/>
              <a:t>La compétition est l’une des causes possibles d’interactions médicamenteuses.</a:t>
            </a:r>
          </a:p>
          <a:p>
            <a:pPr algn="just">
              <a:defRPr/>
            </a:pPr>
            <a:endParaRPr lang="fr-FR" dirty="0"/>
          </a:p>
          <a:p>
            <a:pPr algn="just">
              <a:defRPr/>
            </a:pPr>
            <a:endParaRPr lang="fr-FR"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oneTexte 1"/>
          <p:cNvSpPr txBox="1">
            <a:spLocks noChangeArrowheads="1"/>
          </p:cNvSpPr>
          <p:nvPr/>
        </p:nvSpPr>
        <p:spPr bwMode="auto">
          <a:xfrm>
            <a:off x="766034" y="692696"/>
            <a:ext cx="11422791" cy="830997"/>
          </a:xfrm>
          <a:prstGeom prst="rect">
            <a:avLst/>
          </a:prstGeom>
          <a:noFill/>
          <a:ln w="9525">
            <a:noFill/>
            <a:miter lim="800000"/>
            <a:headEnd/>
            <a:tailEnd/>
          </a:ln>
        </p:spPr>
        <p:txBody>
          <a:bodyPr>
            <a:spAutoFit/>
          </a:bodyPr>
          <a:lstStyle/>
          <a:p>
            <a:pPr algn="just"/>
            <a:r>
              <a:rPr lang="fr-FR" sz="2400" b="1" dirty="0">
                <a:solidFill>
                  <a:schemeClr val="accent3"/>
                </a:solidFill>
              </a:rPr>
              <a:t>1.3. Conséquences de la liaison aux protéines plasmatiques</a:t>
            </a:r>
          </a:p>
          <a:p>
            <a:pPr algn="just"/>
            <a:endParaRPr lang="fr-FR" sz="2400" dirty="0"/>
          </a:p>
        </p:txBody>
      </p:sp>
      <p:sp>
        <p:nvSpPr>
          <p:cNvPr id="3" name="Rectangle 2"/>
          <p:cNvSpPr/>
          <p:nvPr/>
        </p:nvSpPr>
        <p:spPr>
          <a:xfrm>
            <a:off x="772249" y="1988840"/>
            <a:ext cx="10513168" cy="2677656"/>
          </a:xfrm>
          <a:prstGeom prst="rect">
            <a:avLst/>
          </a:prstGeom>
        </p:spPr>
        <p:txBody>
          <a:bodyPr wrap="square">
            <a:spAutoFit/>
          </a:bodyPr>
          <a:lstStyle/>
          <a:p>
            <a:pPr algn="just"/>
            <a:r>
              <a:rPr lang="fr-FR" sz="2400" dirty="0">
                <a:solidFill>
                  <a:srgbClr val="FF0000"/>
                </a:solidFill>
              </a:rPr>
              <a:t>La fixation protéique constitue un stockage important du PA. Elle allonge potentiellement l’action du médicament dans le temps.</a:t>
            </a:r>
          </a:p>
          <a:p>
            <a:pPr algn="just"/>
            <a:endParaRPr lang="fr-FR" sz="2400" dirty="0">
              <a:solidFill>
                <a:srgbClr val="FF0000"/>
              </a:solidFill>
            </a:endParaRPr>
          </a:p>
          <a:p>
            <a:pPr algn="just"/>
            <a:r>
              <a:rPr lang="fr-FR" sz="2400" dirty="0">
                <a:solidFill>
                  <a:srgbClr val="FF0000"/>
                </a:solidFill>
              </a:rPr>
              <a:t>La fixation protéique retarde le passage vers les tissus et atténue les effets de « pic » et de « vallée » des concentrations plasmatiques des médicaments.</a:t>
            </a:r>
          </a:p>
          <a:p>
            <a:pPr algn="just"/>
            <a:endParaRPr lang="fr-FR" sz="2400" dirty="0">
              <a:solidFill>
                <a:srgbClr val="FF0000"/>
              </a:solidFill>
            </a:endParaRPr>
          </a:p>
          <a:p>
            <a:pPr algn="just"/>
            <a:r>
              <a:rPr lang="fr-FR" sz="2400" dirty="0">
                <a:solidFill>
                  <a:srgbClr val="FF0000"/>
                </a:solidFill>
              </a:rPr>
              <a:t>Cette fixation retarde l’élimination à partir du compartiment plasmatique.</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oneTexte 1"/>
          <p:cNvSpPr txBox="1">
            <a:spLocks noChangeArrowheads="1"/>
          </p:cNvSpPr>
          <p:nvPr/>
        </p:nvSpPr>
        <p:spPr bwMode="auto">
          <a:xfrm>
            <a:off x="621804" y="476672"/>
            <a:ext cx="9693924" cy="461665"/>
          </a:xfrm>
          <a:prstGeom prst="rect">
            <a:avLst/>
          </a:prstGeom>
          <a:noFill/>
          <a:ln w="9525">
            <a:noFill/>
            <a:miter lim="800000"/>
            <a:headEnd/>
            <a:tailEnd/>
          </a:ln>
        </p:spPr>
        <p:txBody>
          <a:bodyPr>
            <a:spAutoFit/>
          </a:bodyPr>
          <a:lstStyle/>
          <a:p>
            <a:r>
              <a:rPr lang="fr-FR" sz="2400" b="1" dirty="0">
                <a:solidFill>
                  <a:srgbClr val="FF0000"/>
                </a:solidFill>
              </a:rPr>
              <a:t>2. Diffusion tissulaire</a:t>
            </a:r>
          </a:p>
        </p:txBody>
      </p:sp>
      <p:sp>
        <p:nvSpPr>
          <p:cNvPr id="24579" name="ZoneTexte 2"/>
          <p:cNvSpPr txBox="1">
            <a:spLocks noChangeArrowheads="1"/>
          </p:cNvSpPr>
          <p:nvPr/>
        </p:nvSpPr>
        <p:spPr bwMode="auto">
          <a:xfrm>
            <a:off x="621804" y="1052736"/>
            <a:ext cx="10945216" cy="5324535"/>
          </a:xfrm>
          <a:prstGeom prst="rect">
            <a:avLst/>
          </a:prstGeom>
          <a:noFill/>
          <a:ln w="9525">
            <a:noFill/>
            <a:miter lim="800000"/>
            <a:headEnd/>
            <a:tailEnd/>
          </a:ln>
        </p:spPr>
        <p:txBody>
          <a:bodyPr wrap="square">
            <a:spAutoFit/>
          </a:bodyPr>
          <a:lstStyle/>
          <a:p>
            <a:pPr algn="just"/>
            <a:r>
              <a:rPr lang="fr-FR" sz="2000" u="sng" dirty="0"/>
              <a:t>La diffusion est très hétérogène et varie selon:</a:t>
            </a:r>
          </a:p>
          <a:p>
            <a:pPr algn="just"/>
            <a:endParaRPr lang="fr-FR" sz="2000" dirty="0"/>
          </a:p>
          <a:p>
            <a:pPr algn="just">
              <a:buFontTx/>
              <a:buChar char="-"/>
            </a:pPr>
            <a:r>
              <a:rPr lang="fr-FR" sz="2000" dirty="0"/>
              <a:t>La </a:t>
            </a:r>
            <a:r>
              <a:rPr lang="fr-FR" sz="2000" u="sng" dirty="0">
                <a:solidFill>
                  <a:srgbClr val="FF0000"/>
                </a:solidFill>
              </a:rPr>
              <a:t>capacité de fixation</a:t>
            </a:r>
            <a:r>
              <a:rPr lang="fr-FR" sz="2000" dirty="0">
                <a:solidFill>
                  <a:srgbClr val="FF0000"/>
                </a:solidFill>
              </a:rPr>
              <a:t> </a:t>
            </a:r>
            <a:r>
              <a:rPr lang="fr-FR" sz="2000" dirty="0"/>
              <a:t>aux protéines (plasmatiques ou tissulaires). Les médicaments fortement fixés aux protéines plasmatiques diffusent moins rapidement dans les tissus.</a:t>
            </a:r>
          </a:p>
          <a:p>
            <a:pPr algn="just"/>
            <a:r>
              <a:rPr lang="fr-FR" sz="2000" dirty="0"/>
              <a:t> </a:t>
            </a:r>
          </a:p>
          <a:p>
            <a:pPr algn="just">
              <a:buFontTx/>
              <a:buChar char="-"/>
            </a:pPr>
            <a:r>
              <a:rPr lang="fr-FR" sz="2000" dirty="0"/>
              <a:t>Les </a:t>
            </a:r>
            <a:r>
              <a:rPr lang="fr-FR" sz="2000" u="sng" dirty="0">
                <a:solidFill>
                  <a:srgbClr val="FF0000"/>
                </a:solidFill>
              </a:rPr>
              <a:t>caractéristiques physico-chimiques du médicament</a:t>
            </a:r>
            <a:r>
              <a:rPr lang="fr-FR" sz="2000" dirty="0"/>
              <a:t>: la lipophilie est favorable à la traversée des membranes.</a:t>
            </a:r>
          </a:p>
          <a:p>
            <a:pPr algn="just">
              <a:buFontTx/>
              <a:buChar char="-"/>
            </a:pPr>
            <a:endParaRPr lang="fr-FR" sz="2000" dirty="0"/>
          </a:p>
          <a:p>
            <a:pPr algn="just">
              <a:buFontTx/>
              <a:buChar char="-"/>
            </a:pPr>
            <a:r>
              <a:rPr lang="fr-FR" sz="2000" dirty="0"/>
              <a:t> Le </a:t>
            </a:r>
            <a:r>
              <a:rPr lang="fr-FR" sz="2000" u="sng" dirty="0">
                <a:solidFill>
                  <a:srgbClr val="FF0000"/>
                </a:solidFill>
              </a:rPr>
              <a:t>débit sanguin tissulaire </a:t>
            </a:r>
            <a:r>
              <a:rPr lang="fr-FR" sz="2000" dirty="0"/>
              <a:t>(très élevé pour le foie et le rein, faible pour l’os et la peau…). La distribution est d’autant plus rapide qu’elle concerne des organes ou tissus bien perfusés.</a:t>
            </a:r>
          </a:p>
          <a:p>
            <a:pPr algn="just">
              <a:buFontTx/>
              <a:buChar char="-"/>
            </a:pPr>
            <a:endParaRPr lang="fr-FR" sz="2000" dirty="0"/>
          </a:p>
          <a:p>
            <a:pPr algn="just">
              <a:buFontTx/>
              <a:buChar char="-"/>
            </a:pPr>
            <a:r>
              <a:rPr lang="fr-FR" sz="2000" dirty="0"/>
              <a:t>Les </a:t>
            </a:r>
            <a:r>
              <a:rPr lang="fr-FR" sz="2000" u="sng" dirty="0">
                <a:solidFill>
                  <a:srgbClr val="FF0000"/>
                </a:solidFill>
              </a:rPr>
              <a:t>« barrières » </a:t>
            </a:r>
            <a:r>
              <a:rPr lang="fr-FR" sz="2000" dirty="0"/>
              <a:t>de certains tissus ou organes: le SNC est protégé par la barrière hémato-encéphalique, le placenta constitue une barrière </a:t>
            </a:r>
            <a:r>
              <a:rPr lang="fr-FR" sz="2000" dirty="0" err="1"/>
              <a:t>foeto-maternelle</a:t>
            </a:r>
            <a:r>
              <a:rPr lang="fr-FR" sz="2000" dirty="0"/>
              <a:t> sélective….</a:t>
            </a:r>
          </a:p>
          <a:p>
            <a:pPr algn="just">
              <a:buFontTx/>
              <a:buChar char="-"/>
            </a:pPr>
            <a:endParaRPr lang="fr-FR" sz="2000" dirty="0"/>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1"/>
          <p:cNvSpPr txBox="1">
            <a:spLocks noChangeArrowheads="1"/>
          </p:cNvSpPr>
          <p:nvPr/>
        </p:nvSpPr>
        <p:spPr bwMode="auto">
          <a:xfrm>
            <a:off x="621804" y="635646"/>
            <a:ext cx="10462075" cy="461665"/>
          </a:xfrm>
          <a:prstGeom prst="rect">
            <a:avLst/>
          </a:prstGeom>
          <a:noFill/>
          <a:ln w="9525">
            <a:noFill/>
            <a:miter lim="800000"/>
            <a:headEnd/>
            <a:tailEnd/>
          </a:ln>
        </p:spPr>
        <p:txBody>
          <a:bodyPr>
            <a:spAutoFit/>
          </a:bodyPr>
          <a:lstStyle/>
          <a:p>
            <a:r>
              <a:rPr lang="fr-FR" sz="2400" b="1" dirty="0">
                <a:solidFill>
                  <a:srgbClr val="FF0000"/>
                </a:solidFill>
              </a:rPr>
              <a:t>3. Facteurs modifiant la distribution</a:t>
            </a:r>
          </a:p>
        </p:txBody>
      </p:sp>
      <p:sp>
        <p:nvSpPr>
          <p:cNvPr id="25603" name="ZoneTexte 2"/>
          <p:cNvSpPr txBox="1">
            <a:spLocks noChangeArrowheads="1"/>
          </p:cNvSpPr>
          <p:nvPr/>
        </p:nvSpPr>
        <p:spPr bwMode="auto">
          <a:xfrm>
            <a:off x="765821" y="1412776"/>
            <a:ext cx="10801200" cy="2800767"/>
          </a:xfrm>
          <a:prstGeom prst="rect">
            <a:avLst/>
          </a:prstGeom>
          <a:noFill/>
          <a:ln w="9525">
            <a:noFill/>
            <a:miter lim="800000"/>
            <a:headEnd/>
            <a:tailEnd/>
          </a:ln>
        </p:spPr>
        <p:txBody>
          <a:bodyPr wrap="square">
            <a:spAutoFit/>
          </a:bodyPr>
          <a:lstStyle/>
          <a:p>
            <a:r>
              <a:rPr lang="fr-FR" sz="2400" dirty="0">
                <a:solidFill>
                  <a:schemeClr val="accent3"/>
                </a:solidFill>
              </a:rPr>
              <a:t>3.1. Volumes liquidiens de l’organisme</a:t>
            </a:r>
          </a:p>
          <a:p>
            <a:endParaRPr lang="fr-FR" sz="1400" dirty="0"/>
          </a:p>
          <a:p>
            <a:pPr algn="just"/>
            <a:r>
              <a:rPr lang="fr-FR" sz="2000" dirty="0"/>
              <a:t>- L’</a:t>
            </a:r>
            <a:r>
              <a:rPr lang="fr-FR" sz="2000" dirty="0">
                <a:solidFill>
                  <a:srgbClr val="FF0000"/>
                </a:solidFill>
              </a:rPr>
              <a:t>âge</a:t>
            </a:r>
            <a:r>
              <a:rPr lang="fr-FR" sz="2000" dirty="0"/>
              <a:t> du patient influence le volume des différents compartiments liquidiens (ex: nourrisson versus adulte: concentration du PA très augmentée chez nourrisson)</a:t>
            </a:r>
          </a:p>
          <a:p>
            <a:pPr algn="just"/>
            <a:endParaRPr lang="fr-FR" sz="2000" dirty="0"/>
          </a:p>
          <a:p>
            <a:pPr algn="just"/>
            <a:r>
              <a:rPr lang="fr-FR" sz="2000" dirty="0"/>
              <a:t>- </a:t>
            </a:r>
            <a:r>
              <a:rPr lang="fr-FR" sz="2000" dirty="0">
                <a:solidFill>
                  <a:srgbClr val="FF0000"/>
                </a:solidFill>
              </a:rPr>
              <a:t>Etat de déshydratation</a:t>
            </a:r>
            <a:r>
              <a:rPr lang="fr-FR" sz="2000" dirty="0"/>
              <a:t>: peut augmenter la concentration d’un PA dans un compartiment</a:t>
            </a:r>
          </a:p>
          <a:p>
            <a:pPr algn="just"/>
            <a:endParaRPr lang="fr-FR" sz="2000" dirty="0"/>
          </a:p>
          <a:p>
            <a:endParaRPr lang="fr-FR" dirty="0"/>
          </a:p>
        </p:txBody>
      </p:sp>
      <p:sp>
        <p:nvSpPr>
          <p:cNvPr id="25604" name="ZoneTexte 3"/>
          <p:cNvSpPr txBox="1">
            <a:spLocks noChangeArrowheads="1"/>
          </p:cNvSpPr>
          <p:nvPr/>
        </p:nvSpPr>
        <p:spPr bwMode="auto">
          <a:xfrm>
            <a:off x="765820" y="4077072"/>
            <a:ext cx="10729191" cy="2308324"/>
          </a:xfrm>
          <a:prstGeom prst="rect">
            <a:avLst/>
          </a:prstGeom>
          <a:noFill/>
          <a:ln w="9525">
            <a:noFill/>
            <a:miter lim="800000"/>
            <a:headEnd/>
            <a:tailEnd/>
          </a:ln>
        </p:spPr>
        <p:txBody>
          <a:bodyPr wrap="square">
            <a:spAutoFit/>
          </a:bodyPr>
          <a:lstStyle/>
          <a:p>
            <a:r>
              <a:rPr lang="fr-FR" sz="2400" dirty="0">
                <a:solidFill>
                  <a:schemeClr val="accent3"/>
                </a:solidFill>
              </a:rPr>
              <a:t>3.2. Paramètres hémodynamiques</a:t>
            </a:r>
          </a:p>
          <a:p>
            <a:endParaRPr lang="fr-FR" sz="2400" dirty="0"/>
          </a:p>
          <a:p>
            <a:pPr algn="just"/>
            <a:r>
              <a:rPr lang="fr-FR" sz="2000" dirty="0"/>
              <a:t>Ex: état de choc ou insuffisance cardiaque chronique: pathologies conduisant à la diminution de l’irrigation de certains organes. La baisse de la perfusion diminue la capacité de diffusion des médicaments dans les territoires moins irrigués</a:t>
            </a:r>
            <a:r>
              <a:rPr lang="fr-FR" dirty="0"/>
              <a:t>.</a:t>
            </a:r>
          </a:p>
          <a:p>
            <a:endParaRPr lang="fr-FR" dirty="0"/>
          </a:p>
          <a:p>
            <a:endParaRPr lang="fr-FR"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2" cstate="print"/>
          <a:srcRect l="22691" t="13141" r="25410" b="19656"/>
          <a:stretch>
            <a:fillRect/>
          </a:stretch>
        </p:blipFill>
        <p:spPr bwMode="auto">
          <a:xfrm>
            <a:off x="1341884" y="332656"/>
            <a:ext cx="9721080" cy="6141481"/>
          </a:xfrm>
          <a:prstGeom prst="rect">
            <a:avLst/>
          </a:prstGeom>
          <a:solidFill>
            <a:schemeClr val="bg1"/>
          </a:solidFill>
          <a:ln w="9525">
            <a:noFill/>
            <a:miter lim="800000"/>
            <a:headEnd/>
            <a:tailEnd/>
          </a:ln>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ZoneTexte 1"/>
          <p:cNvSpPr txBox="1">
            <a:spLocks noChangeArrowheads="1"/>
          </p:cNvSpPr>
          <p:nvPr/>
        </p:nvSpPr>
        <p:spPr bwMode="auto">
          <a:xfrm>
            <a:off x="261764" y="692696"/>
            <a:ext cx="11037658" cy="2492990"/>
          </a:xfrm>
          <a:prstGeom prst="rect">
            <a:avLst/>
          </a:prstGeom>
          <a:noFill/>
          <a:ln w="9525">
            <a:noFill/>
            <a:miter lim="800000"/>
            <a:headEnd/>
            <a:tailEnd/>
          </a:ln>
        </p:spPr>
        <p:txBody>
          <a:bodyPr>
            <a:spAutoFit/>
          </a:bodyPr>
          <a:lstStyle/>
          <a:p>
            <a:pPr algn="just"/>
            <a:r>
              <a:rPr lang="fr-FR" sz="2400" dirty="0">
                <a:solidFill>
                  <a:schemeClr val="accent3"/>
                </a:solidFill>
              </a:rPr>
              <a:t>3.3. Modifications rapport masse maigre/masse graisseuse</a:t>
            </a:r>
          </a:p>
          <a:p>
            <a:pPr algn="just"/>
            <a:endParaRPr lang="fr-FR" dirty="0"/>
          </a:p>
          <a:p>
            <a:pPr algn="just"/>
            <a:endParaRPr lang="fr-FR" dirty="0"/>
          </a:p>
          <a:p>
            <a:pPr algn="just"/>
            <a:r>
              <a:rPr lang="fr-FR" sz="2400" dirty="0"/>
              <a:t>Lorsque la quantité de masse maigre diminue au profit de la masse graisseuse, les molécules hydrosolubles diffusent moins dans les tissus et restent plus longtemps dans le sang. La concentration plasmatique tend donc à augmenter.</a:t>
            </a:r>
          </a:p>
        </p:txBody>
      </p:sp>
      <p:sp>
        <p:nvSpPr>
          <p:cNvPr id="26627" name="ZoneTexte 2"/>
          <p:cNvSpPr txBox="1">
            <a:spLocks noChangeArrowheads="1"/>
          </p:cNvSpPr>
          <p:nvPr/>
        </p:nvSpPr>
        <p:spPr bwMode="auto">
          <a:xfrm>
            <a:off x="333772" y="3717032"/>
            <a:ext cx="11230224" cy="2308324"/>
          </a:xfrm>
          <a:prstGeom prst="rect">
            <a:avLst/>
          </a:prstGeom>
          <a:noFill/>
          <a:ln w="9525">
            <a:noFill/>
            <a:miter lim="800000"/>
            <a:headEnd/>
            <a:tailEnd/>
          </a:ln>
        </p:spPr>
        <p:txBody>
          <a:bodyPr>
            <a:spAutoFit/>
          </a:bodyPr>
          <a:lstStyle/>
          <a:p>
            <a:pPr algn="just"/>
            <a:r>
              <a:rPr lang="fr-FR" sz="2400" dirty="0">
                <a:solidFill>
                  <a:schemeClr val="accent3"/>
                </a:solidFill>
              </a:rPr>
              <a:t>3.4. Modifications des protéines plasmatiques</a:t>
            </a:r>
          </a:p>
          <a:p>
            <a:pPr algn="just"/>
            <a:endParaRPr lang="fr-FR" sz="2400" dirty="0"/>
          </a:p>
          <a:p>
            <a:pPr algn="just"/>
            <a:endParaRPr lang="fr-FR" sz="2400" dirty="0"/>
          </a:p>
          <a:p>
            <a:pPr algn="just"/>
            <a:r>
              <a:rPr lang="fr-FR" sz="2400" dirty="0"/>
              <a:t>Toute modification de l’</a:t>
            </a:r>
            <a:r>
              <a:rPr lang="fr-FR" sz="2400" dirty="0">
                <a:solidFill>
                  <a:srgbClr val="FF0000"/>
                </a:solidFill>
              </a:rPr>
              <a:t>affinité</a:t>
            </a:r>
            <a:r>
              <a:rPr lang="fr-FR" sz="2400" dirty="0"/>
              <a:t> ou de la </a:t>
            </a:r>
            <a:r>
              <a:rPr lang="fr-FR" sz="2400" dirty="0">
                <a:solidFill>
                  <a:srgbClr val="FF0000"/>
                </a:solidFill>
              </a:rPr>
              <a:t>quantité</a:t>
            </a:r>
            <a:r>
              <a:rPr lang="fr-FR" sz="2400" dirty="0"/>
              <a:t> de protéines plasmatiques influence la </a:t>
            </a:r>
            <a:r>
              <a:rPr lang="fr-FR" sz="2400" dirty="0">
                <a:solidFill>
                  <a:srgbClr val="FF0000"/>
                </a:solidFill>
              </a:rPr>
              <a:t>fixation</a:t>
            </a:r>
            <a:r>
              <a:rPr lang="fr-FR" sz="2400" dirty="0"/>
              <a:t> possible du PA (</a:t>
            </a:r>
            <a:r>
              <a:rPr lang="fr-FR" sz="2400" dirty="0">
                <a:solidFill>
                  <a:srgbClr val="FF0000"/>
                </a:solidFill>
              </a:rPr>
              <a:t>sachant que seule la forme libre se distribue au niveau tissulaire</a:t>
            </a:r>
            <a:r>
              <a:rPr lang="fr-FR" sz="2400" dirty="0"/>
              <a:t>).</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7828" y="692696"/>
            <a:ext cx="5400600" cy="5184576"/>
          </a:xfrm>
        </p:spPr>
        <p:txBody>
          <a:bodyPr>
            <a:normAutofit/>
          </a:bodyPr>
          <a:lstStyle/>
          <a:p>
            <a:pPr marL="0" indent="0">
              <a:buNone/>
            </a:pPr>
            <a:r>
              <a:rPr lang="fr-FR" sz="2400" b="1" dirty="0">
                <a:solidFill>
                  <a:srgbClr val="FF0000"/>
                </a:solidFill>
              </a:rPr>
              <a:t>4. Fixation aux récepteurs :</a:t>
            </a:r>
          </a:p>
          <a:p>
            <a:pPr marL="0" indent="0">
              <a:buNone/>
            </a:pPr>
            <a:endParaRPr lang="fr-FR" dirty="0"/>
          </a:p>
          <a:p>
            <a:pPr marL="0" indent="0">
              <a:buNone/>
            </a:pPr>
            <a:r>
              <a:rPr lang="fr-FR" sz="2400" dirty="0"/>
              <a:t>Après avoir traversé la membrane tissulaire et être parvenu au liquide interstitiel qui baigne les cellules, le PA va se fixer à des récepteurs situés en périphérie ou dans le liquide intracellulaire de la cellule cible pour exprimer son effet pharmacologique.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112" y="852201"/>
            <a:ext cx="6007713" cy="508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3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1924" y="476672"/>
            <a:ext cx="9144000" cy="2667000"/>
          </a:xfrm>
        </p:spPr>
        <p:txBody>
          <a:bodyPr/>
          <a:lstStyle/>
          <a:p>
            <a:pPr algn="ctr" defTabSz="914400">
              <a:lnSpc>
                <a:spcPct val="80000"/>
              </a:lnSpc>
              <a:spcBef>
                <a:spcPts val="0"/>
              </a:spcBef>
              <a:buNone/>
            </a:pPr>
            <a:r>
              <a:rPr lang="fr-FR" sz="6000" b="0" i="0" dirty="0">
                <a:solidFill>
                  <a:srgbClr val="652825"/>
                </a:solidFill>
                <a:latin typeface="Corbel"/>
                <a:ea typeface="+mj-ea"/>
                <a:cs typeface="+mj-cs"/>
              </a:rPr>
              <a:t>METABOLISME</a:t>
            </a:r>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1"/>
          <p:cNvSpPr txBox="1">
            <a:spLocks noChangeArrowheads="1"/>
          </p:cNvSpPr>
          <p:nvPr/>
        </p:nvSpPr>
        <p:spPr bwMode="auto">
          <a:xfrm>
            <a:off x="549796" y="548680"/>
            <a:ext cx="9023116" cy="523220"/>
          </a:xfrm>
          <a:prstGeom prst="rect">
            <a:avLst/>
          </a:prstGeom>
          <a:noFill/>
          <a:ln w="9525">
            <a:noFill/>
            <a:miter lim="800000"/>
            <a:headEnd/>
            <a:tailEnd/>
          </a:ln>
        </p:spPr>
        <p:txBody>
          <a:bodyPr>
            <a:spAutoFit/>
          </a:bodyPr>
          <a:lstStyle/>
          <a:p>
            <a:r>
              <a:rPr lang="fr-FR" sz="2800" dirty="0">
                <a:solidFill>
                  <a:srgbClr val="FF0000"/>
                </a:solidFill>
              </a:rPr>
              <a:t>METABOLISME</a:t>
            </a:r>
          </a:p>
        </p:txBody>
      </p:sp>
      <p:sp>
        <p:nvSpPr>
          <p:cNvPr id="27651" name="ZoneTexte 2"/>
          <p:cNvSpPr txBox="1">
            <a:spLocks noChangeArrowheads="1"/>
          </p:cNvSpPr>
          <p:nvPr/>
        </p:nvSpPr>
        <p:spPr bwMode="auto">
          <a:xfrm>
            <a:off x="549796" y="1124924"/>
            <a:ext cx="11135332" cy="5262979"/>
          </a:xfrm>
          <a:prstGeom prst="rect">
            <a:avLst/>
          </a:prstGeom>
          <a:noFill/>
          <a:ln w="9525">
            <a:noFill/>
            <a:miter lim="800000"/>
            <a:headEnd/>
            <a:tailEnd/>
          </a:ln>
        </p:spPr>
        <p:txBody>
          <a:bodyPr wrap="square">
            <a:spAutoFit/>
          </a:bodyPr>
          <a:lstStyle/>
          <a:p>
            <a:pPr algn="just"/>
            <a:r>
              <a:rPr lang="fr-FR" sz="2400" u="sng" dirty="0">
                <a:solidFill>
                  <a:srgbClr val="0070C0"/>
                </a:solidFill>
              </a:rPr>
              <a:t>L’élimination des médicaments</a:t>
            </a:r>
            <a:r>
              <a:rPr lang="fr-FR" sz="2400" dirty="0">
                <a:solidFill>
                  <a:srgbClr val="0070C0"/>
                </a:solidFill>
              </a:rPr>
              <a:t> de l’organisme comprend : la capacité métabolique de différents organes (en particulier du foie) et l’excrétion sous toutes ses formes par la voie rénale (urine) et par la voie hépatique (bile). </a:t>
            </a:r>
          </a:p>
          <a:p>
            <a:pPr algn="just"/>
            <a:endParaRPr lang="fr-FR" sz="2400" dirty="0"/>
          </a:p>
          <a:p>
            <a:pPr algn="just"/>
            <a:r>
              <a:rPr lang="fr-FR" sz="2400" u="sng" dirty="0">
                <a:solidFill>
                  <a:srgbClr val="FF0000"/>
                </a:solidFill>
              </a:rPr>
              <a:t>Métabolisme</a:t>
            </a:r>
            <a:r>
              <a:rPr lang="fr-FR" sz="2400" dirty="0"/>
              <a:t> (ou biotransformations): </a:t>
            </a:r>
            <a:r>
              <a:rPr lang="fr-FR" sz="2400" dirty="0">
                <a:solidFill>
                  <a:srgbClr val="FF0000"/>
                </a:solidFill>
              </a:rPr>
              <a:t>transformation, par une réaction enzymatique, d’un médicament en ou plusieurs autres composés appelés métabolites, qu’ils soient actifs ou inactifs sur un plan pharmacologique</a:t>
            </a:r>
            <a:r>
              <a:rPr lang="fr-FR" sz="2400" dirty="0"/>
              <a:t>.</a:t>
            </a:r>
          </a:p>
          <a:p>
            <a:pPr algn="just"/>
            <a:endParaRPr lang="fr-FR" sz="2400" dirty="0"/>
          </a:p>
          <a:p>
            <a:pPr algn="just"/>
            <a:r>
              <a:rPr lang="fr-FR" sz="2400" dirty="0"/>
              <a:t>L’étape du métabolisme n’est pas obligatoire pour permettre l’élimination d’un PA de l’organisme. Cependant, elle est </a:t>
            </a:r>
            <a:r>
              <a:rPr lang="fr-FR" sz="2400" dirty="0">
                <a:solidFill>
                  <a:srgbClr val="FF0000"/>
                </a:solidFill>
              </a:rPr>
              <a:t>souvent indispensable </a:t>
            </a:r>
            <a:r>
              <a:rPr lang="fr-FR" sz="2400" dirty="0"/>
              <a:t>pour de nombreuses molécules qui ne peuvent pas subir une élimination directe sans transformation.</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ZoneTexte 1"/>
          <p:cNvSpPr txBox="1">
            <a:spLocks noChangeArrowheads="1"/>
          </p:cNvSpPr>
          <p:nvPr/>
        </p:nvSpPr>
        <p:spPr bwMode="auto">
          <a:xfrm>
            <a:off x="189756" y="476672"/>
            <a:ext cx="12188825" cy="461665"/>
          </a:xfrm>
          <a:prstGeom prst="rect">
            <a:avLst/>
          </a:prstGeom>
          <a:noFill/>
          <a:ln w="9525">
            <a:noFill/>
            <a:miter lim="800000"/>
            <a:headEnd/>
            <a:tailEnd/>
          </a:ln>
        </p:spPr>
        <p:txBody>
          <a:bodyPr>
            <a:spAutoFit/>
          </a:bodyPr>
          <a:lstStyle/>
          <a:p>
            <a:r>
              <a:rPr lang="fr-FR" sz="2400" dirty="0"/>
              <a:t> </a:t>
            </a:r>
            <a:r>
              <a:rPr lang="fr-FR" sz="2400" b="1" dirty="0">
                <a:solidFill>
                  <a:srgbClr val="FF0000"/>
                </a:solidFill>
              </a:rPr>
              <a:t>1. Organes spécialisés dans le métabolisme </a:t>
            </a:r>
          </a:p>
        </p:txBody>
      </p:sp>
      <p:sp>
        <p:nvSpPr>
          <p:cNvPr id="28675" name="ZoneTexte 2"/>
          <p:cNvSpPr txBox="1">
            <a:spLocks noChangeArrowheads="1"/>
          </p:cNvSpPr>
          <p:nvPr/>
        </p:nvSpPr>
        <p:spPr bwMode="auto">
          <a:xfrm>
            <a:off x="333772" y="1268760"/>
            <a:ext cx="11230224" cy="1631216"/>
          </a:xfrm>
          <a:prstGeom prst="rect">
            <a:avLst/>
          </a:prstGeom>
          <a:noFill/>
          <a:ln w="9525">
            <a:noFill/>
            <a:miter lim="800000"/>
            <a:headEnd/>
            <a:tailEnd/>
          </a:ln>
        </p:spPr>
        <p:txBody>
          <a:bodyPr>
            <a:spAutoFit/>
          </a:bodyPr>
          <a:lstStyle/>
          <a:p>
            <a:pPr algn="just"/>
            <a:r>
              <a:rPr lang="fr-FR" sz="2000" dirty="0"/>
              <a:t>Principal site de biotransformations: situé au niveau</a:t>
            </a:r>
            <a:r>
              <a:rPr lang="fr-FR" sz="2000" dirty="0">
                <a:solidFill>
                  <a:srgbClr val="FF0000"/>
                </a:solidFill>
              </a:rPr>
              <a:t> hépatique</a:t>
            </a:r>
          </a:p>
          <a:p>
            <a:pPr algn="just"/>
            <a:r>
              <a:rPr lang="fr-FR" sz="2000" dirty="0"/>
              <a:t>	</a:t>
            </a:r>
            <a:r>
              <a:rPr lang="fr-FR" sz="2000" dirty="0">
                <a:sym typeface="Symbol" pitchFamily="18" charset="2"/>
              </a:rPr>
              <a:t> importance du flux sanguin au niveau du foie (expliquant sa grande capacité de biotransformations)</a:t>
            </a:r>
          </a:p>
          <a:p>
            <a:pPr algn="just"/>
            <a:r>
              <a:rPr lang="fr-FR" sz="2000" dirty="0">
                <a:sym typeface="Symbol" pitchFamily="18" charset="2"/>
              </a:rPr>
              <a:t>	 nombreuses enzymes hépatiques impliquées dans la biotransformation</a:t>
            </a:r>
          </a:p>
          <a:p>
            <a:pPr algn="just"/>
            <a:r>
              <a:rPr lang="fr-FR" sz="2000" dirty="0">
                <a:sym typeface="Symbol" pitchFamily="18" charset="2"/>
              </a:rPr>
              <a:t>	</a:t>
            </a:r>
            <a:endParaRPr lang="fr-FR" sz="2000" dirty="0"/>
          </a:p>
        </p:txBody>
      </p:sp>
      <p:sp>
        <p:nvSpPr>
          <p:cNvPr id="28676" name="ZoneTexte 3"/>
          <p:cNvSpPr txBox="1">
            <a:spLocks noChangeArrowheads="1"/>
          </p:cNvSpPr>
          <p:nvPr/>
        </p:nvSpPr>
        <p:spPr bwMode="auto">
          <a:xfrm>
            <a:off x="261764" y="2997200"/>
            <a:ext cx="11327567" cy="461665"/>
          </a:xfrm>
          <a:prstGeom prst="rect">
            <a:avLst/>
          </a:prstGeom>
          <a:noFill/>
          <a:ln w="9525">
            <a:noFill/>
            <a:miter lim="800000"/>
            <a:headEnd/>
            <a:tailEnd/>
          </a:ln>
        </p:spPr>
        <p:txBody>
          <a:bodyPr>
            <a:spAutoFit/>
          </a:bodyPr>
          <a:lstStyle/>
          <a:p>
            <a:r>
              <a:rPr lang="fr-FR" sz="2400" b="1" dirty="0">
                <a:solidFill>
                  <a:srgbClr val="FF0000"/>
                </a:solidFill>
              </a:rPr>
              <a:t>2. Mécanisme des transformations</a:t>
            </a:r>
          </a:p>
        </p:txBody>
      </p:sp>
      <p:sp>
        <p:nvSpPr>
          <p:cNvPr id="28677" name="ZoneTexte 4"/>
          <p:cNvSpPr txBox="1">
            <a:spLocks noChangeArrowheads="1"/>
          </p:cNvSpPr>
          <p:nvPr/>
        </p:nvSpPr>
        <p:spPr bwMode="auto">
          <a:xfrm>
            <a:off x="334346" y="3789363"/>
            <a:ext cx="11615358" cy="1631216"/>
          </a:xfrm>
          <a:prstGeom prst="rect">
            <a:avLst/>
          </a:prstGeom>
          <a:noFill/>
          <a:ln w="9525">
            <a:noFill/>
            <a:miter lim="800000"/>
            <a:headEnd/>
            <a:tailEnd/>
          </a:ln>
        </p:spPr>
        <p:txBody>
          <a:bodyPr>
            <a:spAutoFit/>
          </a:bodyPr>
          <a:lstStyle/>
          <a:p>
            <a:r>
              <a:rPr lang="fr-FR" sz="2000" dirty="0"/>
              <a:t>Le rôle des biotransformations est de</a:t>
            </a:r>
            <a:r>
              <a:rPr lang="fr-FR" sz="2000" dirty="0">
                <a:solidFill>
                  <a:srgbClr val="FF0000"/>
                </a:solidFill>
              </a:rPr>
              <a:t> rendre le produit final plus hydrosoluble </a:t>
            </a:r>
            <a:r>
              <a:rPr lang="fr-FR" sz="2000" dirty="0"/>
              <a:t>(plus polaire) que la molécule initiale. Son excrétion dans l’urine ou dans la bile pourra en être facilitée.</a:t>
            </a:r>
          </a:p>
          <a:p>
            <a:endParaRPr lang="fr-FR" sz="2000" dirty="0"/>
          </a:p>
          <a:p>
            <a:r>
              <a:rPr lang="fr-FR" sz="2000" dirty="0"/>
              <a:t>2 grandes types de réactions enzymatiques: </a:t>
            </a:r>
            <a:r>
              <a:rPr lang="fr-FR" sz="2000" dirty="0">
                <a:solidFill>
                  <a:srgbClr val="FF0000"/>
                </a:solidFill>
              </a:rPr>
              <a:t>réactions de phase I et réactions de phase II</a:t>
            </a:r>
            <a:r>
              <a:rPr lang="fr-FR" sz="2000" dirty="0"/>
              <a:t>. La phase I n’est pas obligatoire (certains médicaments peuvent subir directement la phase II).</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oneTexte 1"/>
          <p:cNvSpPr txBox="1">
            <a:spLocks noChangeArrowheads="1"/>
          </p:cNvSpPr>
          <p:nvPr/>
        </p:nvSpPr>
        <p:spPr bwMode="auto">
          <a:xfrm>
            <a:off x="621804" y="764704"/>
            <a:ext cx="11854479" cy="461665"/>
          </a:xfrm>
          <a:prstGeom prst="rect">
            <a:avLst/>
          </a:prstGeom>
          <a:noFill/>
          <a:ln w="9525">
            <a:noFill/>
            <a:miter lim="800000"/>
            <a:headEnd/>
            <a:tailEnd/>
          </a:ln>
        </p:spPr>
        <p:txBody>
          <a:bodyPr>
            <a:spAutoFit/>
          </a:bodyPr>
          <a:lstStyle/>
          <a:p>
            <a:r>
              <a:rPr lang="fr-FR" sz="2400" b="1" dirty="0">
                <a:solidFill>
                  <a:schemeClr val="accent3"/>
                </a:solidFill>
              </a:rPr>
              <a:t>2.1. Réaction de phase I ou de « fonctionnalisation »</a:t>
            </a:r>
          </a:p>
        </p:txBody>
      </p:sp>
      <p:sp>
        <p:nvSpPr>
          <p:cNvPr id="29699" name="ZoneTexte 2"/>
          <p:cNvSpPr txBox="1">
            <a:spLocks noChangeArrowheads="1"/>
          </p:cNvSpPr>
          <p:nvPr/>
        </p:nvSpPr>
        <p:spPr bwMode="auto">
          <a:xfrm>
            <a:off x="670809" y="1628800"/>
            <a:ext cx="10680188" cy="4093428"/>
          </a:xfrm>
          <a:prstGeom prst="rect">
            <a:avLst/>
          </a:prstGeom>
          <a:noFill/>
          <a:ln w="9525">
            <a:noFill/>
            <a:miter lim="800000"/>
            <a:headEnd/>
            <a:tailEnd/>
          </a:ln>
        </p:spPr>
        <p:txBody>
          <a:bodyPr wrap="square">
            <a:spAutoFit/>
          </a:bodyPr>
          <a:lstStyle/>
          <a:p>
            <a:pPr algn="just"/>
            <a:r>
              <a:rPr lang="fr-FR" sz="2000" dirty="0"/>
              <a:t>Les réactions de </a:t>
            </a:r>
            <a:r>
              <a:rPr lang="fr-FR" sz="2000" dirty="0">
                <a:sym typeface="Symbol" pitchFamily="18" charset="2"/>
              </a:rPr>
              <a:t>phase I sont des réactions de dégradation qui modifient la structure primaire du PA. Ces réactions donnent naissance à des métabolites inactifs, actifs, voire toxiques.</a:t>
            </a:r>
          </a:p>
          <a:p>
            <a:pPr algn="just"/>
            <a:endParaRPr lang="fr-FR" sz="2000" dirty="0">
              <a:sym typeface="Symbol" pitchFamily="18" charset="2"/>
            </a:endParaRPr>
          </a:p>
          <a:p>
            <a:pPr algn="just"/>
            <a:r>
              <a:rPr lang="fr-FR" sz="2000" dirty="0">
                <a:sym typeface="Symbol" pitchFamily="18" charset="2"/>
              </a:rPr>
              <a:t>Ces réactions sont </a:t>
            </a:r>
            <a:r>
              <a:rPr lang="fr-FR" sz="2000" dirty="0">
                <a:solidFill>
                  <a:srgbClr val="FF0000"/>
                </a:solidFill>
                <a:sym typeface="Symbol" pitchFamily="18" charset="2"/>
              </a:rPr>
              <a:t>en général des oxydations</a:t>
            </a:r>
            <a:r>
              <a:rPr lang="fr-FR" sz="2000" dirty="0">
                <a:sym typeface="Symbol" pitchFamily="18" charset="2"/>
              </a:rPr>
              <a:t>. Les enzymes, </a:t>
            </a:r>
            <a:r>
              <a:rPr lang="fr-FR" sz="2000" dirty="0">
                <a:solidFill>
                  <a:srgbClr val="FF0000"/>
                </a:solidFill>
                <a:sym typeface="Symbol" pitchFamily="18" charset="2"/>
              </a:rPr>
              <a:t>essentiellement localisées au niveau du foie et de l’intestin</a:t>
            </a:r>
            <a:r>
              <a:rPr lang="fr-FR" sz="2000" dirty="0">
                <a:sym typeface="Symbol" pitchFamily="18" charset="2"/>
              </a:rPr>
              <a:t>, assurent:</a:t>
            </a:r>
          </a:p>
          <a:p>
            <a:pPr algn="just">
              <a:buFontTx/>
              <a:buChar char="-"/>
            </a:pPr>
            <a:r>
              <a:rPr lang="fr-FR" sz="2000" dirty="0"/>
              <a:t> des hydroxylations par les cytochromes P-450: réactions les plus fréquentes</a:t>
            </a:r>
          </a:p>
          <a:p>
            <a:pPr algn="just">
              <a:buFontTx/>
              <a:buChar char="-"/>
            </a:pPr>
            <a:r>
              <a:rPr lang="fr-FR" sz="2000" dirty="0"/>
              <a:t> des </a:t>
            </a:r>
            <a:r>
              <a:rPr lang="fr-FR" sz="2000" dirty="0" err="1"/>
              <a:t>époxydations</a:t>
            </a:r>
            <a:r>
              <a:rPr lang="fr-FR" sz="2000" dirty="0"/>
              <a:t> </a:t>
            </a:r>
          </a:p>
          <a:p>
            <a:pPr algn="just">
              <a:buFontTx/>
              <a:buChar char="-"/>
            </a:pPr>
            <a:r>
              <a:rPr lang="fr-FR" sz="2000" dirty="0"/>
              <a:t> des réductions</a:t>
            </a:r>
          </a:p>
          <a:p>
            <a:pPr algn="just">
              <a:buFontTx/>
              <a:buChar char="-"/>
            </a:pPr>
            <a:endParaRPr lang="fr-FR" sz="2000" dirty="0"/>
          </a:p>
          <a:p>
            <a:pPr algn="just">
              <a:buFontTx/>
              <a:buChar char="-"/>
            </a:pPr>
            <a:endParaRPr lang="fr-FR" sz="2000" dirty="0"/>
          </a:p>
          <a:p>
            <a:pPr algn="just"/>
            <a:r>
              <a:rPr lang="fr-FR" sz="2000" b="1" u="sng" dirty="0">
                <a:solidFill>
                  <a:srgbClr val="FF0000"/>
                </a:solidFill>
              </a:rPr>
              <a:t>Cytochromes p-450 (CYP)</a:t>
            </a:r>
            <a:r>
              <a:rPr lang="fr-FR" sz="2000" b="1" dirty="0">
                <a:solidFill>
                  <a:srgbClr val="FF0000"/>
                </a:solidFill>
              </a:rPr>
              <a:t> </a:t>
            </a:r>
            <a:r>
              <a:rPr lang="fr-FR" sz="2000" dirty="0"/>
              <a:t>sont des enzymes ubiquitaires intervenant dans le métabolisme de substrats endogènes ou exogènes, notamment médicamenteux.</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oneTexte 1"/>
          <p:cNvSpPr txBox="1">
            <a:spLocks noChangeArrowheads="1"/>
          </p:cNvSpPr>
          <p:nvPr/>
        </p:nvSpPr>
        <p:spPr bwMode="auto">
          <a:xfrm>
            <a:off x="621804" y="691420"/>
            <a:ext cx="11037658" cy="461665"/>
          </a:xfrm>
          <a:prstGeom prst="rect">
            <a:avLst/>
          </a:prstGeom>
          <a:noFill/>
          <a:ln w="9525">
            <a:noFill/>
            <a:miter lim="800000"/>
            <a:headEnd/>
            <a:tailEnd/>
          </a:ln>
        </p:spPr>
        <p:txBody>
          <a:bodyPr>
            <a:spAutoFit/>
          </a:bodyPr>
          <a:lstStyle/>
          <a:p>
            <a:r>
              <a:rPr lang="fr-FR" sz="2400" b="1" dirty="0">
                <a:solidFill>
                  <a:schemeClr val="accent3"/>
                </a:solidFill>
              </a:rPr>
              <a:t>2.2. Réaction de conjugaison ou de phase II</a:t>
            </a:r>
          </a:p>
        </p:txBody>
      </p:sp>
      <p:sp>
        <p:nvSpPr>
          <p:cNvPr id="30723" name="ZoneTexte 2"/>
          <p:cNvSpPr txBox="1">
            <a:spLocks noChangeArrowheads="1"/>
          </p:cNvSpPr>
          <p:nvPr/>
        </p:nvSpPr>
        <p:spPr bwMode="auto">
          <a:xfrm>
            <a:off x="634039" y="1268760"/>
            <a:ext cx="10702924" cy="4708981"/>
          </a:xfrm>
          <a:prstGeom prst="rect">
            <a:avLst/>
          </a:prstGeom>
          <a:noFill/>
          <a:ln w="9525">
            <a:noFill/>
            <a:miter lim="800000"/>
            <a:headEnd/>
            <a:tailEnd/>
          </a:ln>
        </p:spPr>
        <p:txBody>
          <a:bodyPr wrap="square">
            <a:spAutoFit/>
          </a:bodyPr>
          <a:lstStyle/>
          <a:p>
            <a:pPr algn="just"/>
            <a:r>
              <a:rPr lang="fr-FR" sz="2000" dirty="0"/>
              <a:t>Les groupements fonctionnels issus des réactions de phase I peuvent être ensuite conjugués. C’est la réaction de phase II.</a:t>
            </a:r>
          </a:p>
          <a:p>
            <a:pPr algn="just"/>
            <a:endParaRPr lang="fr-FR" sz="2000" dirty="0"/>
          </a:p>
          <a:p>
            <a:pPr algn="just"/>
            <a:r>
              <a:rPr lang="fr-FR" sz="2000" u="sng" dirty="0"/>
              <a:t>Les réactions de phase II </a:t>
            </a:r>
            <a:r>
              <a:rPr lang="fr-FR" sz="2000" dirty="0"/>
              <a:t>se basent sur des mécanismes de conjugaison. Le composé ainsi conjugué à une autre molécule </a:t>
            </a:r>
            <a:r>
              <a:rPr lang="fr-FR" sz="2000" dirty="0">
                <a:solidFill>
                  <a:srgbClr val="FF0000"/>
                </a:solidFill>
              </a:rPr>
              <a:t>sera plus hydrosoluble (polaire) afin d’être mieux excrété en particulier par voie urinaire</a:t>
            </a:r>
            <a:r>
              <a:rPr lang="fr-FR" sz="2000" dirty="0"/>
              <a:t>.</a:t>
            </a:r>
          </a:p>
          <a:p>
            <a:pPr algn="just"/>
            <a:endParaRPr lang="fr-FR" sz="2000" dirty="0"/>
          </a:p>
          <a:p>
            <a:pPr algn="just"/>
            <a:r>
              <a:rPr lang="fr-FR" sz="2000" dirty="0"/>
              <a:t>Les molécules qui interviennent dans la conjugaison sont souvent : </a:t>
            </a:r>
          </a:p>
          <a:p>
            <a:pPr marL="342900" indent="-342900" algn="just">
              <a:buFontTx/>
              <a:buChar char="-"/>
            </a:pPr>
            <a:r>
              <a:rPr lang="fr-FR" sz="2000" dirty="0"/>
              <a:t>l’acide </a:t>
            </a:r>
            <a:r>
              <a:rPr lang="fr-FR" sz="2000" dirty="0" err="1"/>
              <a:t>glucuronique</a:t>
            </a:r>
            <a:endParaRPr lang="fr-FR" sz="2000" dirty="0"/>
          </a:p>
          <a:p>
            <a:pPr marL="342900" indent="-342900" algn="just">
              <a:buFontTx/>
              <a:buChar char="-"/>
            </a:pPr>
            <a:r>
              <a:rPr lang="fr-FR" sz="2000" dirty="0"/>
              <a:t>Le glycocolle</a:t>
            </a:r>
          </a:p>
          <a:p>
            <a:pPr marL="342900" indent="-342900" algn="just">
              <a:buFontTx/>
              <a:buChar char="-"/>
            </a:pPr>
            <a:r>
              <a:rPr lang="fr-FR" sz="2000" dirty="0"/>
              <a:t>Le sulfate</a:t>
            </a:r>
          </a:p>
          <a:p>
            <a:pPr marL="342900" indent="-342900" algn="just">
              <a:buFontTx/>
              <a:buChar char="-"/>
            </a:pPr>
            <a:r>
              <a:rPr lang="fr-FR" sz="2000" dirty="0"/>
              <a:t>L’</a:t>
            </a:r>
            <a:r>
              <a:rPr lang="fr-FR" sz="2000" dirty="0" err="1"/>
              <a:t>acétyl</a:t>
            </a:r>
            <a:r>
              <a:rPr lang="fr-FR" sz="2000" dirty="0"/>
              <a:t> </a:t>
            </a:r>
          </a:p>
          <a:p>
            <a:pPr algn="just"/>
            <a:endParaRPr lang="fr-FR" sz="2000" dirty="0"/>
          </a:p>
          <a:p>
            <a:pPr algn="just"/>
            <a:r>
              <a:rPr lang="fr-FR" sz="2000" dirty="0">
                <a:solidFill>
                  <a:srgbClr val="FF0000"/>
                </a:solidFill>
              </a:rPr>
              <a:t>La conjugaison conduit dans la plupart des cas à des produits moins actifs que la molécule de départ</a:t>
            </a:r>
            <a:r>
              <a:rPr lang="fr-FR" sz="2000" dirty="0"/>
              <a:t>.</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oneTexte 1"/>
          <p:cNvSpPr txBox="1">
            <a:spLocks noChangeArrowheads="1"/>
          </p:cNvSpPr>
          <p:nvPr/>
        </p:nvSpPr>
        <p:spPr bwMode="auto">
          <a:xfrm>
            <a:off x="765820" y="795040"/>
            <a:ext cx="11230225" cy="461665"/>
          </a:xfrm>
          <a:prstGeom prst="rect">
            <a:avLst/>
          </a:prstGeom>
          <a:noFill/>
          <a:ln w="9525">
            <a:noFill/>
            <a:miter lim="800000"/>
            <a:headEnd/>
            <a:tailEnd/>
          </a:ln>
        </p:spPr>
        <p:txBody>
          <a:bodyPr>
            <a:spAutoFit/>
          </a:bodyPr>
          <a:lstStyle/>
          <a:p>
            <a:r>
              <a:rPr lang="fr-FR" sz="2400" b="1" dirty="0">
                <a:solidFill>
                  <a:schemeClr val="accent3"/>
                </a:solidFill>
              </a:rPr>
              <a:t>2.3. Effets des biotransformations des médicaments</a:t>
            </a:r>
          </a:p>
        </p:txBody>
      </p:sp>
      <p:sp>
        <p:nvSpPr>
          <p:cNvPr id="32771" name="ZoneTexte 2"/>
          <p:cNvSpPr txBox="1">
            <a:spLocks noChangeArrowheads="1"/>
          </p:cNvSpPr>
          <p:nvPr/>
        </p:nvSpPr>
        <p:spPr bwMode="auto">
          <a:xfrm>
            <a:off x="785967" y="1844824"/>
            <a:ext cx="10513168" cy="3647152"/>
          </a:xfrm>
          <a:prstGeom prst="rect">
            <a:avLst/>
          </a:prstGeom>
          <a:noFill/>
          <a:ln w="9525">
            <a:noFill/>
            <a:miter lim="800000"/>
            <a:headEnd/>
            <a:tailEnd/>
          </a:ln>
        </p:spPr>
        <p:txBody>
          <a:bodyPr wrap="square">
            <a:spAutoFit/>
          </a:bodyPr>
          <a:lstStyle/>
          <a:p>
            <a:pPr algn="just"/>
            <a:r>
              <a:rPr lang="fr-FR" sz="2400" u="sng" dirty="0"/>
              <a:t>Plusieurs situations sont possibles:</a:t>
            </a:r>
          </a:p>
          <a:p>
            <a:pPr algn="just"/>
            <a:endParaRPr lang="fr-FR" sz="2400" dirty="0"/>
          </a:p>
          <a:p>
            <a:pPr algn="just">
              <a:spcAft>
                <a:spcPts val="600"/>
              </a:spcAft>
              <a:buFontTx/>
              <a:buChar char="-"/>
            </a:pPr>
            <a:r>
              <a:rPr lang="fr-FR" sz="2400" dirty="0"/>
              <a:t> Production de métabolites pharmacologiquement inactifs (cas général)</a:t>
            </a:r>
          </a:p>
          <a:p>
            <a:pPr algn="just">
              <a:spcAft>
                <a:spcPts val="600"/>
              </a:spcAft>
              <a:buFontTx/>
              <a:buChar char="-"/>
            </a:pPr>
            <a:r>
              <a:rPr lang="fr-FR" sz="2400" dirty="0"/>
              <a:t> Transformation d’un PA en un métabolite actif dont l’activité est identique</a:t>
            </a:r>
          </a:p>
          <a:p>
            <a:pPr algn="just">
              <a:spcAft>
                <a:spcPts val="600"/>
              </a:spcAft>
            </a:pPr>
            <a:r>
              <a:rPr lang="fr-FR" sz="2400" dirty="0"/>
              <a:t>- Transformation en une molécule dont l’activité est supérieure</a:t>
            </a:r>
          </a:p>
          <a:p>
            <a:pPr algn="just">
              <a:spcAft>
                <a:spcPts val="600"/>
              </a:spcAft>
              <a:buFontTx/>
              <a:buChar char="-"/>
            </a:pPr>
            <a:r>
              <a:rPr lang="fr-FR" sz="2400" dirty="0"/>
              <a:t> Dans certains cas, les réactions de biotransformations génèrent un ou plusieurs métabolites </a:t>
            </a:r>
            <a:r>
              <a:rPr lang="fr-FR" sz="2400" dirty="0">
                <a:solidFill>
                  <a:srgbClr val="FF0000"/>
                </a:solidFill>
              </a:rPr>
              <a:t>toxiques</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oneTexte 1"/>
          <p:cNvSpPr txBox="1">
            <a:spLocks noChangeArrowheads="1"/>
          </p:cNvSpPr>
          <p:nvPr/>
        </p:nvSpPr>
        <p:spPr bwMode="auto">
          <a:xfrm>
            <a:off x="693812" y="707504"/>
            <a:ext cx="11949705" cy="461665"/>
          </a:xfrm>
          <a:prstGeom prst="rect">
            <a:avLst/>
          </a:prstGeom>
          <a:noFill/>
          <a:ln w="9525">
            <a:noFill/>
            <a:miter lim="800000"/>
            <a:headEnd/>
            <a:tailEnd/>
          </a:ln>
        </p:spPr>
        <p:txBody>
          <a:bodyPr>
            <a:spAutoFit/>
          </a:bodyPr>
          <a:lstStyle/>
          <a:p>
            <a:r>
              <a:rPr lang="fr-FR" sz="2400" b="1" dirty="0">
                <a:solidFill>
                  <a:schemeClr val="accent3"/>
                </a:solidFill>
              </a:rPr>
              <a:t>2.4. Facteurs influençant les biotransformations</a:t>
            </a:r>
          </a:p>
        </p:txBody>
      </p:sp>
      <p:sp>
        <p:nvSpPr>
          <p:cNvPr id="33795" name="ZoneTexte 2"/>
          <p:cNvSpPr txBox="1">
            <a:spLocks noChangeArrowheads="1"/>
          </p:cNvSpPr>
          <p:nvPr/>
        </p:nvSpPr>
        <p:spPr bwMode="auto">
          <a:xfrm>
            <a:off x="693812" y="1844824"/>
            <a:ext cx="10945216" cy="3416320"/>
          </a:xfrm>
          <a:prstGeom prst="rect">
            <a:avLst/>
          </a:prstGeom>
          <a:noFill/>
          <a:ln w="9525">
            <a:noFill/>
            <a:miter lim="800000"/>
            <a:headEnd/>
            <a:tailEnd/>
          </a:ln>
        </p:spPr>
        <p:txBody>
          <a:bodyPr wrap="square">
            <a:spAutoFit/>
          </a:bodyPr>
          <a:lstStyle/>
          <a:p>
            <a:pPr algn="just">
              <a:buFont typeface="Wingdings" pitchFamily="2" charset="2"/>
              <a:buChar char="§"/>
            </a:pPr>
            <a:r>
              <a:rPr lang="fr-FR" sz="2400" dirty="0"/>
              <a:t> Les caractères physiologiques, particulièrement l’âge, modifient les capacités de métabolisme des médicaments. Les sujets âgés ont des capacités de métabolisation hépatiques qui sont souvent amoindries.</a:t>
            </a:r>
          </a:p>
          <a:p>
            <a:pPr algn="just">
              <a:buFont typeface="Wingdings" pitchFamily="2" charset="2"/>
              <a:buChar char="§"/>
            </a:pPr>
            <a:endParaRPr lang="fr-FR" sz="2400" dirty="0"/>
          </a:p>
          <a:p>
            <a:pPr algn="just">
              <a:buFont typeface="Wingdings" pitchFamily="2" charset="2"/>
              <a:buChar char="§"/>
            </a:pPr>
            <a:r>
              <a:rPr lang="fr-FR" sz="2400" dirty="0"/>
              <a:t> Des états pathologiques (ex: insuffisance hépatique)</a:t>
            </a:r>
          </a:p>
          <a:p>
            <a:pPr algn="just">
              <a:buFont typeface="Wingdings" pitchFamily="2" charset="2"/>
              <a:buChar char="§"/>
            </a:pPr>
            <a:endParaRPr lang="fr-FR" sz="2400" dirty="0"/>
          </a:p>
          <a:p>
            <a:pPr algn="just">
              <a:buFont typeface="Wingdings" pitchFamily="2" charset="2"/>
              <a:buChar char="§"/>
            </a:pPr>
            <a:r>
              <a:rPr lang="fr-FR" sz="2400" dirty="0"/>
              <a:t> Le métabolisme des médicaments peut être variable d’un individu à l’autre. Cette variabilité peut également être observée chez un même individu au cours du temps.</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oneTexte 1"/>
          <p:cNvSpPr txBox="1">
            <a:spLocks noChangeArrowheads="1"/>
          </p:cNvSpPr>
          <p:nvPr/>
        </p:nvSpPr>
        <p:spPr bwMode="auto">
          <a:xfrm>
            <a:off x="765820" y="707503"/>
            <a:ext cx="11615357" cy="461665"/>
          </a:xfrm>
          <a:prstGeom prst="rect">
            <a:avLst/>
          </a:prstGeom>
          <a:noFill/>
          <a:ln w="9525">
            <a:noFill/>
            <a:miter lim="800000"/>
            <a:headEnd/>
            <a:tailEnd/>
          </a:ln>
        </p:spPr>
        <p:txBody>
          <a:bodyPr>
            <a:spAutoFit/>
          </a:bodyPr>
          <a:lstStyle/>
          <a:p>
            <a:r>
              <a:rPr lang="fr-FR" sz="2400" b="1" dirty="0">
                <a:solidFill>
                  <a:schemeClr val="accent3"/>
                </a:solidFill>
              </a:rPr>
              <a:t>2.5. Inducteurs et inhibiteurs enzymatiques</a:t>
            </a:r>
          </a:p>
        </p:txBody>
      </p:sp>
      <p:sp>
        <p:nvSpPr>
          <p:cNvPr id="3" name="ZoneTexte 2"/>
          <p:cNvSpPr txBox="1"/>
          <p:nvPr/>
        </p:nvSpPr>
        <p:spPr>
          <a:xfrm>
            <a:off x="765820" y="1772816"/>
            <a:ext cx="10729192" cy="4053417"/>
          </a:xfrm>
          <a:prstGeom prst="rect">
            <a:avLst/>
          </a:prstGeom>
          <a:noFill/>
        </p:spPr>
        <p:txBody>
          <a:bodyPr wrap="square" rtlCol="0">
            <a:spAutoFit/>
          </a:bodyPr>
          <a:lstStyle/>
          <a:p>
            <a:pPr algn="just">
              <a:lnSpc>
                <a:spcPct val="90000"/>
              </a:lnSpc>
            </a:pPr>
            <a:r>
              <a:rPr lang="fr-FR" sz="2200" dirty="0"/>
              <a:t>Au sein de la famille des cytochromes P450, le </a:t>
            </a:r>
            <a:r>
              <a:rPr lang="fr-FR" sz="2200" dirty="0">
                <a:solidFill>
                  <a:srgbClr val="FF0000"/>
                </a:solidFill>
              </a:rPr>
              <a:t>CYP3A4</a:t>
            </a:r>
            <a:r>
              <a:rPr lang="fr-FR" sz="2200" dirty="0"/>
              <a:t> est quantitativement le plus important.</a:t>
            </a:r>
          </a:p>
          <a:p>
            <a:pPr algn="just">
              <a:lnSpc>
                <a:spcPct val="90000"/>
              </a:lnSpc>
            </a:pPr>
            <a:endParaRPr lang="fr-FR" sz="2200" dirty="0"/>
          </a:p>
          <a:p>
            <a:pPr algn="just">
              <a:lnSpc>
                <a:spcPct val="90000"/>
              </a:lnSpc>
            </a:pPr>
            <a:r>
              <a:rPr lang="fr-FR" sz="2200" dirty="0"/>
              <a:t>50 % des médicaments sont métabolisés par l’intermédiaire du CYP3A4.</a:t>
            </a:r>
          </a:p>
          <a:p>
            <a:pPr algn="just">
              <a:lnSpc>
                <a:spcPct val="90000"/>
              </a:lnSpc>
            </a:pPr>
            <a:endParaRPr lang="fr-FR" sz="2200" dirty="0"/>
          </a:p>
          <a:p>
            <a:pPr algn="just">
              <a:lnSpc>
                <a:spcPct val="90000"/>
              </a:lnSpc>
            </a:pPr>
            <a:r>
              <a:rPr lang="fr-FR" sz="2200" dirty="0"/>
              <a:t>Une </a:t>
            </a:r>
            <a:r>
              <a:rPr lang="fr-FR" sz="2200" dirty="0">
                <a:solidFill>
                  <a:srgbClr val="FF0000"/>
                </a:solidFill>
              </a:rPr>
              <a:t>induction </a:t>
            </a:r>
            <a:r>
              <a:rPr lang="fr-FR" sz="2200" dirty="0"/>
              <a:t>des CYP  450 se traduit par une augmentation de l’activité des enzymes (</a:t>
            </a:r>
            <a:r>
              <a:rPr lang="fr-FR" sz="2200" dirty="0">
                <a:solidFill>
                  <a:srgbClr val="0070C0"/>
                </a:solidFill>
              </a:rPr>
              <a:t>rifampicine, phénobarbital, carbamazépine, alcool</a:t>
            </a:r>
            <a:r>
              <a:rPr lang="fr-FR" sz="2200" dirty="0"/>
              <a:t>). Il s’agit d’un phénomène lent à s’établir (plusieurs semaines parfois).</a:t>
            </a:r>
          </a:p>
          <a:p>
            <a:pPr algn="just">
              <a:lnSpc>
                <a:spcPct val="90000"/>
              </a:lnSpc>
            </a:pPr>
            <a:endParaRPr lang="fr-FR" sz="2200" dirty="0"/>
          </a:p>
          <a:p>
            <a:pPr algn="just">
              <a:lnSpc>
                <a:spcPct val="90000"/>
              </a:lnSpc>
            </a:pPr>
            <a:r>
              <a:rPr lang="fr-FR" sz="2200" dirty="0"/>
              <a:t>En cas d’</a:t>
            </a:r>
            <a:r>
              <a:rPr lang="fr-FR" sz="2200" dirty="0">
                <a:solidFill>
                  <a:srgbClr val="FF0000"/>
                </a:solidFill>
              </a:rPr>
              <a:t>inhibition</a:t>
            </a:r>
            <a:r>
              <a:rPr lang="fr-FR" sz="2200" dirty="0"/>
              <a:t> des CYP 450, on observe une diminution de l’activité des enzymes (</a:t>
            </a:r>
            <a:r>
              <a:rPr lang="fr-FR" sz="2200" dirty="0">
                <a:solidFill>
                  <a:srgbClr val="0070C0"/>
                </a:solidFill>
              </a:rPr>
              <a:t>érythromycine, </a:t>
            </a:r>
            <a:r>
              <a:rPr lang="fr-FR" sz="2200" dirty="0" err="1">
                <a:solidFill>
                  <a:srgbClr val="0070C0"/>
                </a:solidFill>
              </a:rPr>
              <a:t>miconazole</a:t>
            </a:r>
            <a:r>
              <a:rPr lang="fr-FR" sz="2200" dirty="0">
                <a:solidFill>
                  <a:srgbClr val="0070C0"/>
                </a:solidFill>
              </a:rPr>
              <a:t>, antirétroviraux, jus de pamplemousse</a:t>
            </a:r>
            <a:r>
              <a:rPr lang="fr-FR" sz="2200" dirty="0"/>
              <a:t>). L’inhibition est beaucoup plus rapide à se manifester (souvent moins de 24h). </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609441" y="1739901"/>
            <a:ext cx="10969943" cy="5649913"/>
          </a:xfrm>
        </p:spPr>
        <p:txBody>
          <a:bodyPr>
            <a:normAutofit/>
          </a:bodyPr>
          <a:lstStyle/>
          <a:p>
            <a:pPr marL="0" indent="0" algn="just" eaLnBrk="1" fontAlgn="auto" hangingPunct="1">
              <a:spcAft>
                <a:spcPts val="0"/>
              </a:spcAft>
              <a:buFontTx/>
              <a:buNone/>
              <a:defRPr/>
            </a:pPr>
            <a:r>
              <a:rPr lang="fr-FR" dirty="0"/>
              <a:t>La détermination des paramètres pharmacocinétiques d’un PA apporte des informations permettant de : </a:t>
            </a:r>
          </a:p>
          <a:p>
            <a:pPr marL="320040" indent="-320040" algn="just" eaLnBrk="1" fontAlgn="auto" hangingPunct="1">
              <a:lnSpc>
                <a:spcPct val="150000"/>
              </a:lnSpc>
              <a:spcAft>
                <a:spcPts val="0"/>
              </a:spcAft>
              <a:buFontTx/>
              <a:buChar char="-"/>
              <a:defRPr/>
            </a:pPr>
            <a:r>
              <a:rPr lang="fr-FR" dirty="0"/>
              <a:t>choisir les voies d’administration,</a:t>
            </a:r>
          </a:p>
          <a:p>
            <a:pPr marL="320040" indent="-320040" algn="just" eaLnBrk="1" fontAlgn="auto" hangingPunct="1">
              <a:lnSpc>
                <a:spcPct val="150000"/>
              </a:lnSpc>
              <a:spcAft>
                <a:spcPts val="0"/>
              </a:spcAft>
              <a:buFontTx/>
              <a:buChar char="-"/>
              <a:defRPr/>
            </a:pPr>
            <a:r>
              <a:rPr lang="fr-FR" dirty="0"/>
              <a:t>choisir la forme galénique,</a:t>
            </a:r>
          </a:p>
          <a:p>
            <a:pPr marL="320040" indent="-320040" algn="just" eaLnBrk="1" fontAlgn="auto" hangingPunct="1">
              <a:lnSpc>
                <a:spcPct val="150000"/>
              </a:lnSpc>
              <a:spcAft>
                <a:spcPts val="0"/>
              </a:spcAft>
              <a:buFontTx/>
              <a:buChar char="-"/>
              <a:defRPr/>
            </a:pPr>
            <a:r>
              <a:rPr lang="fr-FR" dirty="0"/>
              <a:t>d’adapter les posologies.</a:t>
            </a:r>
          </a:p>
        </p:txBody>
      </p:sp>
      <p:sp>
        <p:nvSpPr>
          <p:cNvPr id="2" name="ZoneTexte 1"/>
          <p:cNvSpPr txBox="1"/>
          <p:nvPr/>
        </p:nvSpPr>
        <p:spPr>
          <a:xfrm>
            <a:off x="1341884" y="908720"/>
            <a:ext cx="6552728" cy="461665"/>
          </a:xfrm>
          <a:prstGeom prst="rect">
            <a:avLst/>
          </a:prstGeom>
          <a:noFill/>
        </p:spPr>
        <p:txBody>
          <a:bodyPr wrap="square" rtlCol="0">
            <a:spAutoFit/>
          </a:bodyPr>
          <a:lstStyle/>
          <a:p>
            <a:r>
              <a:rPr lang="fr-FR" sz="2400" b="1" u="sng" dirty="0">
                <a:solidFill>
                  <a:srgbClr val="FF0000"/>
                </a:solidFill>
              </a:rPr>
              <a:t>BUTS DE LA PHARMACOCINETIQUE </a:t>
            </a:r>
            <a:r>
              <a:rPr lang="fr-FR" sz="2400" b="1" dirty="0">
                <a:solidFill>
                  <a:srgbClr val="FF0000"/>
                </a:solidFill>
              </a:rPr>
              <a:t>:</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8680"/>
            <a:ext cx="11855052" cy="1152128"/>
          </a:xfrm>
        </p:spPr>
        <p:txBody>
          <a:bodyPr/>
          <a:lstStyle/>
          <a:p>
            <a:pPr algn="ctr" defTabSz="914400">
              <a:lnSpc>
                <a:spcPct val="80000"/>
              </a:lnSpc>
              <a:spcBef>
                <a:spcPts val="0"/>
              </a:spcBef>
              <a:buNone/>
            </a:pPr>
            <a:r>
              <a:rPr lang="fr-FR" sz="6000" b="0" i="0" dirty="0">
                <a:solidFill>
                  <a:srgbClr val="652825"/>
                </a:solidFill>
                <a:latin typeface="Corbel"/>
                <a:ea typeface="+mj-ea"/>
                <a:cs typeface="+mj-cs"/>
              </a:rPr>
              <a:t>EXCRETION DES MEDICAMENTS</a:t>
            </a:r>
          </a:p>
        </p:txBody>
      </p:sp>
      <p:pic>
        <p:nvPicPr>
          <p:cNvPr id="4098" name="Picture 2"/>
          <p:cNvPicPr>
            <a:picLocks noChangeAspect="1" noChangeArrowheads="1"/>
          </p:cNvPicPr>
          <p:nvPr/>
        </p:nvPicPr>
        <p:blipFill>
          <a:blip r:embed="rId2" cstate="print"/>
          <a:srcRect l="29061" t="28415" r="29528" b="17339"/>
          <a:stretch>
            <a:fillRect/>
          </a:stretch>
        </p:blipFill>
        <p:spPr bwMode="auto">
          <a:xfrm>
            <a:off x="2638027" y="1817440"/>
            <a:ext cx="6840761" cy="5040560"/>
          </a:xfrm>
          <a:prstGeom prst="rect">
            <a:avLst/>
          </a:prstGeom>
          <a:noFill/>
          <a:ln w="9525">
            <a:noFill/>
            <a:miter lim="800000"/>
            <a:headEnd/>
            <a:tailEnd/>
          </a:ln>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5820" y="1988840"/>
            <a:ext cx="10657184" cy="3416320"/>
          </a:xfrm>
          <a:prstGeom prst="rect">
            <a:avLst/>
          </a:prstGeom>
          <a:noFill/>
        </p:spPr>
        <p:txBody>
          <a:bodyPr wrap="square" rtlCol="0">
            <a:spAutoFit/>
          </a:bodyPr>
          <a:lstStyle/>
          <a:p>
            <a:pPr algn="just">
              <a:lnSpc>
                <a:spcPct val="150000"/>
              </a:lnSpc>
            </a:pPr>
            <a:r>
              <a:rPr lang="fr-FR" sz="2400" dirty="0"/>
              <a:t>Il existe deux principales voies d’élimination des médicaments :</a:t>
            </a:r>
          </a:p>
          <a:p>
            <a:pPr marL="342900" indent="-342900" algn="just">
              <a:lnSpc>
                <a:spcPct val="150000"/>
              </a:lnSpc>
              <a:buFontTx/>
              <a:buChar char="-"/>
            </a:pPr>
            <a:r>
              <a:rPr lang="fr-FR" sz="2400" dirty="0">
                <a:solidFill>
                  <a:srgbClr val="FF0000"/>
                </a:solidFill>
              </a:rPr>
              <a:t>Voie urinaire</a:t>
            </a:r>
          </a:p>
          <a:p>
            <a:pPr marL="342900" indent="-342900" algn="just">
              <a:lnSpc>
                <a:spcPct val="150000"/>
              </a:lnSpc>
              <a:buFontTx/>
              <a:buChar char="-"/>
            </a:pPr>
            <a:r>
              <a:rPr lang="fr-FR" sz="2400" dirty="0">
                <a:solidFill>
                  <a:srgbClr val="FF0000"/>
                </a:solidFill>
              </a:rPr>
              <a:t>Voie biliaire</a:t>
            </a:r>
          </a:p>
          <a:p>
            <a:pPr algn="just">
              <a:lnSpc>
                <a:spcPct val="150000"/>
              </a:lnSpc>
            </a:pPr>
            <a:endParaRPr lang="fr-FR" sz="2400" dirty="0">
              <a:solidFill>
                <a:srgbClr val="FF0000"/>
              </a:solidFill>
            </a:endParaRPr>
          </a:p>
          <a:p>
            <a:pPr algn="just">
              <a:lnSpc>
                <a:spcPct val="150000"/>
              </a:lnSpc>
            </a:pPr>
            <a:r>
              <a:rPr lang="fr-FR" sz="2400" dirty="0"/>
              <a:t>D’autres voies d’élimination existent (lait maternel, sueur, salive, phanères) mais sont considérées comme négligeables.</a:t>
            </a:r>
          </a:p>
        </p:txBody>
      </p:sp>
      <p:sp>
        <p:nvSpPr>
          <p:cNvPr id="3" name="ZoneTexte 2"/>
          <p:cNvSpPr txBox="1"/>
          <p:nvPr/>
        </p:nvSpPr>
        <p:spPr>
          <a:xfrm>
            <a:off x="912068" y="974320"/>
            <a:ext cx="5040560" cy="461665"/>
          </a:xfrm>
          <a:prstGeom prst="rect">
            <a:avLst/>
          </a:prstGeom>
          <a:noFill/>
        </p:spPr>
        <p:txBody>
          <a:bodyPr wrap="square" rtlCol="0">
            <a:spAutoFit/>
          </a:bodyPr>
          <a:lstStyle/>
          <a:p>
            <a:r>
              <a:rPr lang="fr-FR" sz="2400" b="1" dirty="0">
                <a:solidFill>
                  <a:srgbClr val="FF0000"/>
                </a:solidFill>
              </a:rPr>
              <a:t>VOIES D’ELIMINATION</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5820" y="620688"/>
            <a:ext cx="6552728" cy="424732"/>
          </a:xfrm>
          <a:prstGeom prst="rect">
            <a:avLst/>
          </a:prstGeom>
          <a:noFill/>
        </p:spPr>
        <p:txBody>
          <a:bodyPr wrap="square" rtlCol="0">
            <a:spAutoFit/>
          </a:bodyPr>
          <a:lstStyle/>
          <a:p>
            <a:pPr>
              <a:lnSpc>
                <a:spcPct val="90000"/>
              </a:lnSpc>
            </a:pPr>
            <a:r>
              <a:rPr lang="fr-FR" sz="2400" b="1" dirty="0">
                <a:solidFill>
                  <a:srgbClr val="FF0000"/>
                </a:solidFill>
              </a:rPr>
              <a:t>1. Excrétion rénale</a:t>
            </a:r>
          </a:p>
        </p:txBody>
      </p:sp>
      <p:sp>
        <p:nvSpPr>
          <p:cNvPr id="3" name="ZoneTexte 2"/>
          <p:cNvSpPr txBox="1"/>
          <p:nvPr/>
        </p:nvSpPr>
        <p:spPr>
          <a:xfrm>
            <a:off x="1053852" y="1528177"/>
            <a:ext cx="5544616" cy="424732"/>
          </a:xfrm>
          <a:prstGeom prst="rect">
            <a:avLst/>
          </a:prstGeom>
          <a:noFill/>
        </p:spPr>
        <p:txBody>
          <a:bodyPr wrap="square" rtlCol="0">
            <a:spAutoFit/>
          </a:bodyPr>
          <a:lstStyle/>
          <a:p>
            <a:pPr>
              <a:lnSpc>
                <a:spcPct val="90000"/>
              </a:lnSpc>
            </a:pPr>
            <a:r>
              <a:rPr lang="fr-FR" sz="2400" b="1" dirty="0">
                <a:solidFill>
                  <a:schemeClr val="accent3"/>
                </a:solidFill>
              </a:rPr>
              <a:t>1.1. Néphron</a:t>
            </a:r>
          </a:p>
        </p:txBody>
      </p:sp>
      <p:sp>
        <p:nvSpPr>
          <p:cNvPr id="4" name="ZoneTexte 3"/>
          <p:cNvSpPr txBox="1"/>
          <p:nvPr/>
        </p:nvSpPr>
        <p:spPr>
          <a:xfrm>
            <a:off x="621804" y="2420888"/>
            <a:ext cx="4320480" cy="2419124"/>
          </a:xfrm>
          <a:prstGeom prst="rect">
            <a:avLst/>
          </a:prstGeom>
          <a:noFill/>
        </p:spPr>
        <p:txBody>
          <a:bodyPr wrap="square" rtlCol="0">
            <a:spAutoFit/>
          </a:bodyPr>
          <a:lstStyle/>
          <a:p>
            <a:pPr algn="just">
              <a:lnSpc>
                <a:spcPct val="90000"/>
              </a:lnSpc>
            </a:pPr>
            <a:r>
              <a:rPr lang="fr-FR" sz="2400" dirty="0"/>
              <a:t>Chaque rein contient plus d’un million de </a:t>
            </a:r>
            <a:r>
              <a:rPr lang="fr-FR" sz="2400" dirty="0">
                <a:solidFill>
                  <a:srgbClr val="FF0000"/>
                </a:solidFill>
              </a:rPr>
              <a:t>néphrons</a:t>
            </a:r>
            <a:r>
              <a:rPr lang="fr-FR" sz="2400" dirty="0"/>
              <a:t>, minuscules unités de filtration du sang qui assurent les processus menant à la formation de l’urine.</a:t>
            </a:r>
          </a:p>
        </p:txBody>
      </p:sp>
      <p:pic>
        <p:nvPicPr>
          <p:cNvPr id="7170" name="Picture 2" descr="C:\Users\Laetitia\Desktop\Figures cours 2017\fig028.jpg"/>
          <p:cNvPicPr>
            <a:picLocks noChangeAspect="1" noChangeArrowheads="1"/>
          </p:cNvPicPr>
          <p:nvPr/>
        </p:nvPicPr>
        <p:blipFill>
          <a:blip r:embed="rId2" cstate="print"/>
          <a:srcRect l="34950" t="52869" r="14455" b="26359"/>
          <a:stretch>
            <a:fillRect/>
          </a:stretch>
        </p:blipFill>
        <p:spPr bwMode="auto">
          <a:xfrm>
            <a:off x="5302324" y="2060848"/>
            <a:ext cx="6696744" cy="3888432"/>
          </a:xfrm>
          <a:prstGeom prst="rect">
            <a:avLst/>
          </a:prstGeom>
          <a:noFill/>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37828" y="782648"/>
            <a:ext cx="10153128" cy="424732"/>
          </a:xfrm>
          <a:prstGeom prst="rect">
            <a:avLst/>
          </a:prstGeom>
          <a:noFill/>
        </p:spPr>
        <p:txBody>
          <a:bodyPr wrap="square" rtlCol="0">
            <a:spAutoFit/>
          </a:bodyPr>
          <a:lstStyle/>
          <a:p>
            <a:pPr>
              <a:lnSpc>
                <a:spcPct val="90000"/>
              </a:lnSpc>
            </a:pPr>
            <a:r>
              <a:rPr lang="fr-FR" sz="2400" b="1" dirty="0">
                <a:solidFill>
                  <a:schemeClr val="accent3"/>
                </a:solidFill>
              </a:rPr>
              <a:t>1.2. Processus de l’élimination urinaire des médicaments</a:t>
            </a:r>
          </a:p>
        </p:txBody>
      </p:sp>
      <p:sp>
        <p:nvSpPr>
          <p:cNvPr id="4" name="ZoneTexte 3"/>
          <p:cNvSpPr txBox="1"/>
          <p:nvPr/>
        </p:nvSpPr>
        <p:spPr>
          <a:xfrm>
            <a:off x="595537" y="1484784"/>
            <a:ext cx="10971483" cy="4413516"/>
          </a:xfrm>
          <a:prstGeom prst="rect">
            <a:avLst/>
          </a:prstGeom>
          <a:noFill/>
        </p:spPr>
        <p:txBody>
          <a:bodyPr wrap="square" rtlCol="0">
            <a:spAutoFit/>
          </a:bodyPr>
          <a:lstStyle/>
          <a:p>
            <a:pPr algn="just">
              <a:lnSpc>
                <a:spcPct val="90000"/>
              </a:lnSpc>
            </a:pPr>
            <a:r>
              <a:rPr lang="fr-FR" sz="2400" dirty="0"/>
              <a:t>L’élimination urinaire des médicaments est intimement liée à l’élaboration physiologique de l’urine. </a:t>
            </a:r>
          </a:p>
          <a:p>
            <a:pPr algn="just">
              <a:lnSpc>
                <a:spcPct val="90000"/>
              </a:lnSpc>
            </a:pPr>
            <a:endParaRPr lang="fr-FR" sz="2400" dirty="0"/>
          </a:p>
          <a:p>
            <a:pPr algn="just">
              <a:lnSpc>
                <a:spcPct val="90000"/>
              </a:lnSpc>
            </a:pPr>
            <a:r>
              <a:rPr lang="fr-FR" sz="2400" dirty="0"/>
              <a:t>Les reins traitent environ </a:t>
            </a:r>
            <a:r>
              <a:rPr lang="fr-FR" sz="2400" dirty="0">
                <a:solidFill>
                  <a:srgbClr val="FF0000"/>
                </a:solidFill>
              </a:rPr>
              <a:t>180 L de liquide dérivé du sang par jour</a:t>
            </a:r>
            <a:r>
              <a:rPr lang="fr-FR" sz="2400" dirty="0"/>
              <a:t>. Seulement 1% de cette quantité soit 1.5 L est excrété sous forme d’urine par jour. Le reste retourne dans la circulation.</a:t>
            </a:r>
          </a:p>
          <a:p>
            <a:pPr algn="just">
              <a:lnSpc>
                <a:spcPct val="90000"/>
              </a:lnSpc>
            </a:pPr>
            <a:endParaRPr lang="fr-FR" sz="2400" dirty="0"/>
          </a:p>
          <a:p>
            <a:pPr algn="just">
              <a:lnSpc>
                <a:spcPct val="90000"/>
              </a:lnSpc>
            </a:pPr>
            <a:r>
              <a:rPr lang="fr-FR" sz="2400" dirty="0">
                <a:solidFill>
                  <a:srgbClr val="FF0000"/>
                </a:solidFill>
              </a:rPr>
              <a:t>3 processus </a:t>
            </a:r>
            <a:r>
              <a:rPr lang="fr-FR" sz="2400" dirty="0"/>
              <a:t>sont indispensables pour mener à la formation de l’urine qui sera excrétée:</a:t>
            </a:r>
          </a:p>
          <a:p>
            <a:pPr algn="just">
              <a:lnSpc>
                <a:spcPct val="90000"/>
              </a:lnSpc>
            </a:pPr>
            <a:endParaRPr lang="fr-FR" sz="2400" dirty="0"/>
          </a:p>
          <a:p>
            <a:pPr lvl="1" algn="just">
              <a:lnSpc>
                <a:spcPct val="90000"/>
              </a:lnSpc>
              <a:buFontTx/>
              <a:buChar char="-"/>
            </a:pPr>
            <a:r>
              <a:rPr lang="fr-FR" sz="2400" dirty="0">
                <a:solidFill>
                  <a:srgbClr val="FF0000"/>
                </a:solidFill>
              </a:rPr>
              <a:t>Filtration glomérulaire</a:t>
            </a:r>
          </a:p>
          <a:p>
            <a:pPr lvl="1" algn="just">
              <a:lnSpc>
                <a:spcPct val="90000"/>
              </a:lnSpc>
              <a:buFontTx/>
              <a:buChar char="-"/>
            </a:pPr>
            <a:r>
              <a:rPr lang="fr-FR" sz="2400" dirty="0">
                <a:solidFill>
                  <a:srgbClr val="FF0000"/>
                </a:solidFill>
              </a:rPr>
              <a:t>Réabsorption tubulaire</a:t>
            </a:r>
          </a:p>
          <a:p>
            <a:pPr lvl="1" algn="just">
              <a:lnSpc>
                <a:spcPct val="90000"/>
              </a:lnSpc>
              <a:buFontTx/>
              <a:buChar char="-"/>
            </a:pPr>
            <a:r>
              <a:rPr lang="fr-FR" sz="2400" dirty="0">
                <a:solidFill>
                  <a:srgbClr val="FF0000"/>
                </a:solidFill>
              </a:rPr>
              <a:t>Sécrétion tubulaire</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37828" y="860165"/>
            <a:ext cx="10657184" cy="424732"/>
          </a:xfrm>
          <a:prstGeom prst="rect">
            <a:avLst/>
          </a:prstGeom>
          <a:noFill/>
        </p:spPr>
        <p:txBody>
          <a:bodyPr wrap="square" rtlCol="0">
            <a:spAutoFit/>
          </a:bodyPr>
          <a:lstStyle/>
          <a:p>
            <a:pPr>
              <a:lnSpc>
                <a:spcPct val="90000"/>
              </a:lnSpc>
            </a:pPr>
            <a:r>
              <a:rPr lang="fr-FR" sz="2400" dirty="0">
                <a:solidFill>
                  <a:schemeClr val="accent4"/>
                </a:solidFill>
              </a:rPr>
              <a:t>1.2.1. Filtration glomérulaire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531" y="1204152"/>
            <a:ext cx="5640288" cy="423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33846" y="1700808"/>
            <a:ext cx="4608512" cy="1089529"/>
          </a:xfrm>
          <a:prstGeom prst="rect">
            <a:avLst/>
          </a:prstGeom>
        </p:spPr>
        <p:txBody>
          <a:bodyPr wrap="square">
            <a:spAutoFit/>
          </a:bodyPr>
          <a:lstStyle/>
          <a:p>
            <a:pPr algn="just">
              <a:lnSpc>
                <a:spcPct val="90000"/>
              </a:lnSpc>
            </a:pPr>
            <a:r>
              <a:rPr lang="fr-FR" sz="2400" dirty="0"/>
              <a:t>La formation de l’urine commence par la filtration glomérulaire.</a:t>
            </a:r>
          </a:p>
        </p:txBody>
      </p:sp>
      <p:sp>
        <p:nvSpPr>
          <p:cNvPr id="5" name="Rectangle 4"/>
          <p:cNvSpPr/>
          <p:nvPr/>
        </p:nvSpPr>
        <p:spPr>
          <a:xfrm>
            <a:off x="645888" y="2996952"/>
            <a:ext cx="4728443" cy="2751522"/>
          </a:xfrm>
          <a:prstGeom prst="rect">
            <a:avLst/>
          </a:prstGeom>
        </p:spPr>
        <p:txBody>
          <a:bodyPr wrap="square">
            <a:spAutoFit/>
          </a:bodyPr>
          <a:lstStyle/>
          <a:p>
            <a:pPr algn="just">
              <a:lnSpc>
                <a:spcPct val="90000"/>
              </a:lnSpc>
            </a:pPr>
            <a:r>
              <a:rPr lang="fr-FR" sz="2400" dirty="0"/>
              <a:t>En ce qui concerne les médicaments, la fixation aux protéines plasmatiques du PA représente un facteur limitant l’élimination urinaire par filtration glomérulaire. </a:t>
            </a:r>
            <a:r>
              <a:rPr lang="fr-FR" sz="2400" dirty="0">
                <a:solidFill>
                  <a:srgbClr val="FF0000"/>
                </a:solidFill>
              </a:rPr>
              <a:t>Seule la forme libre du PA est filtrée.</a:t>
            </a:r>
          </a:p>
        </p:txBody>
      </p:sp>
      <p:sp>
        <p:nvSpPr>
          <p:cNvPr id="6" name="Ellipse 5"/>
          <p:cNvSpPr/>
          <p:nvPr/>
        </p:nvSpPr>
        <p:spPr>
          <a:xfrm>
            <a:off x="7174532" y="1772816"/>
            <a:ext cx="1152128" cy="1296144"/>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5820" y="617030"/>
            <a:ext cx="7272808" cy="424732"/>
          </a:xfrm>
          <a:prstGeom prst="rect">
            <a:avLst/>
          </a:prstGeom>
          <a:noFill/>
        </p:spPr>
        <p:txBody>
          <a:bodyPr wrap="square" rtlCol="0">
            <a:spAutoFit/>
          </a:bodyPr>
          <a:lstStyle/>
          <a:p>
            <a:pPr>
              <a:lnSpc>
                <a:spcPct val="90000"/>
              </a:lnSpc>
            </a:pPr>
            <a:r>
              <a:rPr lang="fr-FR" sz="2400" b="1" dirty="0">
                <a:solidFill>
                  <a:schemeClr val="accent4"/>
                </a:solidFill>
              </a:rPr>
              <a:t>1.2.2. Réabsorption tubulaire</a:t>
            </a:r>
          </a:p>
        </p:txBody>
      </p:sp>
      <p:sp>
        <p:nvSpPr>
          <p:cNvPr id="3" name="ZoneTexte 2"/>
          <p:cNvSpPr txBox="1"/>
          <p:nvPr/>
        </p:nvSpPr>
        <p:spPr>
          <a:xfrm>
            <a:off x="799758" y="1484784"/>
            <a:ext cx="4718590" cy="5078313"/>
          </a:xfrm>
          <a:prstGeom prst="rect">
            <a:avLst/>
          </a:prstGeom>
          <a:noFill/>
        </p:spPr>
        <p:txBody>
          <a:bodyPr wrap="square" rtlCol="0">
            <a:spAutoFit/>
          </a:bodyPr>
          <a:lstStyle/>
          <a:p>
            <a:pPr>
              <a:lnSpc>
                <a:spcPct val="90000"/>
              </a:lnSpc>
            </a:pPr>
            <a:r>
              <a:rPr lang="fr-FR" sz="2400" dirty="0"/>
              <a:t>La réabsorption tubulaire concerne essentiellement les molécules endogènes (sodium, potassium, glucose, acides aminés) qui sont </a:t>
            </a:r>
            <a:r>
              <a:rPr lang="fr-FR" sz="2400" dirty="0">
                <a:solidFill>
                  <a:srgbClr val="FF0000"/>
                </a:solidFill>
              </a:rPr>
              <a:t>essentielles à l’organisme et qui ne doivent pas être éliminées. </a:t>
            </a:r>
            <a:r>
              <a:rPr lang="fr-FR" sz="2400" dirty="0"/>
              <a:t>Quelques médicaments dont la structure est très proche de celle d’AA notamment sont réabsorbés.</a:t>
            </a:r>
          </a:p>
          <a:p>
            <a:pPr algn="just">
              <a:lnSpc>
                <a:spcPct val="90000"/>
              </a:lnSpc>
            </a:pPr>
            <a:endParaRPr lang="fr-FR" sz="2400" dirty="0"/>
          </a:p>
          <a:p>
            <a:pPr algn="just">
              <a:lnSpc>
                <a:spcPct val="90000"/>
              </a:lnSpc>
            </a:pPr>
            <a:endParaRPr lang="fr-FR" sz="2400" dirty="0"/>
          </a:p>
          <a:p>
            <a:pPr algn="just">
              <a:lnSpc>
                <a:spcPct val="90000"/>
              </a:lnSpc>
            </a:pPr>
            <a:r>
              <a:rPr lang="fr-FR" sz="2400"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685" y="1388839"/>
            <a:ext cx="56388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7822604" y="2996952"/>
            <a:ext cx="864096" cy="109899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5820" y="620688"/>
            <a:ext cx="7920880" cy="424732"/>
          </a:xfrm>
          <a:prstGeom prst="rect">
            <a:avLst/>
          </a:prstGeom>
          <a:noFill/>
        </p:spPr>
        <p:txBody>
          <a:bodyPr wrap="square" rtlCol="0">
            <a:spAutoFit/>
          </a:bodyPr>
          <a:lstStyle/>
          <a:p>
            <a:pPr>
              <a:lnSpc>
                <a:spcPct val="90000"/>
              </a:lnSpc>
            </a:pPr>
            <a:r>
              <a:rPr lang="fr-FR" sz="2400" b="1" dirty="0">
                <a:solidFill>
                  <a:schemeClr val="accent4"/>
                </a:solidFill>
              </a:rPr>
              <a:t>1.2.3. Sécrétion tubulaire</a:t>
            </a:r>
          </a:p>
        </p:txBody>
      </p:sp>
      <p:sp>
        <p:nvSpPr>
          <p:cNvPr id="3" name="ZoneTexte 2"/>
          <p:cNvSpPr txBox="1"/>
          <p:nvPr/>
        </p:nvSpPr>
        <p:spPr>
          <a:xfrm>
            <a:off x="693812" y="1372924"/>
            <a:ext cx="5688632" cy="4579715"/>
          </a:xfrm>
          <a:prstGeom prst="rect">
            <a:avLst/>
          </a:prstGeom>
          <a:noFill/>
        </p:spPr>
        <p:txBody>
          <a:bodyPr wrap="square" rtlCol="0">
            <a:spAutoFit/>
          </a:bodyPr>
          <a:lstStyle/>
          <a:p>
            <a:pPr algn="just">
              <a:lnSpc>
                <a:spcPct val="90000"/>
              </a:lnSpc>
            </a:pPr>
            <a:r>
              <a:rPr lang="fr-FR" sz="2000" dirty="0"/>
              <a:t>La sécrétion tubulaire est ici le dernier mécanisme qui permet </a:t>
            </a:r>
            <a:r>
              <a:rPr lang="fr-FR" sz="2000" dirty="0">
                <a:solidFill>
                  <a:srgbClr val="FF0000"/>
                </a:solidFill>
              </a:rPr>
              <a:t>l’élimination de substances inutiles et/ou dangereuse dans les urines.</a:t>
            </a:r>
          </a:p>
          <a:p>
            <a:pPr algn="just">
              <a:lnSpc>
                <a:spcPct val="90000"/>
              </a:lnSpc>
            </a:pPr>
            <a:r>
              <a:rPr lang="fr-FR" sz="2000" dirty="0"/>
              <a:t>Seront sécrétées : des ions H+, essentiels à l’équilibre du pH interne, ainsi que de l’urée, des acides uriques etc.</a:t>
            </a:r>
          </a:p>
          <a:p>
            <a:pPr algn="just">
              <a:lnSpc>
                <a:spcPct val="90000"/>
              </a:lnSpc>
            </a:pPr>
            <a:endParaRPr lang="fr-FR" sz="2000" dirty="0"/>
          </a:p>
          <a:p>
            <a:pPr algn="just">
              <a:lnSpc>
                <a:spcPct val="90000"/>
              </a:lnSpc>
            </a:pPr>
            <a:r>
              <a:rPr lang="fr-FR" sz="2000" dirty="0"/>
              <a:t>C’est lors de cette dernière phase, au fur-et-à mesure que les formes libres du PA sont secrétées, </a:t>
            </a:r>
            <a:r>
              <a:rPr lang="fr-FR" sz="2000" dirty="0">
                <a:solidFill>
                  <a:srgbClr val="FF0000"/>
                </a:solidFill>
              </a:rPr>
              <a:t>que les couples formes libre/forme liée aux protéines vont se séparer</a:t>
            </a:r>
            <a:r>
              <a:rPr lang="fr-FR" sz="2000" dirty="0"/>
              <a:t>. Les dernières formes libres restantes de PA seront alors éliminées dans les urines</a:t>
            </a:r>
          </a:p>
          <a:p>
            <a:pPr algn="just">
              <a:lnSpc>
                <a:spcPct val="90000"/>
              </a:lnSpc>
            </a:pPr>
            <a:endParaRPr lang="fr-FR"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915" y="1372924"/>
            <a:ext cx="56388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9478788" y="2852936"/>
            <a:ext cx="700537" cy="1080120"/>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53852" y="764704"/>
            <a:ext cx="10153128" cy="4770537"/>
          </a:xfrm>
          <a:prstGeom prst="rect">
            <a:avLst/>
          </a:prstGeom>
          <a:noFill/>
        </p:spPr>
        <p:txBody>
          <a:bodyPr wrap="square" rtlCol="0">
            <a:spAutoFit/>
          </a:bodyPr>
          <a:lstStyle/>
          <a:p>
            <a:pPr algn="ctr"/>
            <a:r>
              <a:rPr lang="fr-FR" sz="3200" b="1" dirty="0">
                <a:solidFill>
                  <a:srgbClr val="FF0000"/>
                </a:solidFill>
              </a:rPr>
              <a:t>ATTENTION</a:t>
            </a:r>
          </a:p>
          <a:p>
            <a:pPr algn="ctr"/>
            <a:endParaRPr lang="fr-FR" sz="3200" b="1" dirty="0">
              <a:solidFill>
                <a:srgbClr val="FF0000"/>
              </a:solidFill>
            </a:endParaRPr>
          </a:p>
          <a:p>
            <a:pPr algn="just"/>
            <a:endParaRPr lang="fr-FR" sz="2400" dirty="0">
              <a:solidFill>
                <a:srgbClr val="FF0000"/>
              </a:solidFill>
            </a:endParaRPr>
          </a:p>
          <a:p>
            <a:pPr algn="just"/>
            <a:r>
              <a:rPr lang="fr-FR" sz="2400" dirty="0">
                <a:solidFill>
                  <a:srgbClr val="FF0000"/>
                </a:solidFill>
              </a:rPr>
              <a:t>En cas d’IR</a:t>
            </a:r>
            <a:r>
              <a:rPr lang="fr-FR" sz="2400" dirty="0"/>
              <a:t>, une </a:t>
            </a:r>
            <a:r>
              <a:rPr lang="fr-FR" sz="2400" dirty="0">
                <a:solidFill>
                  <a:srgbClr val="FF0000"/>
                </a:solidFill>
              </a:rPr>
              <a:t>adaptation de la posologie </a:t>
            </a:r>
            <a:r>
              <a:rPr lang="fr-FR" sz="2400" dirty="0"/>
              <a:t>est obligatoire, </a:t>
            </a:r>
            <a:r>
              <a:rPr lang="fr-FR" sz="2400" dirty="0">
                <a:solidFill>
                  <a:srgbClr val="FF0000"/>
                </a:solidFill>
              </a:rPr>
              <a:t>notamment s’il s’agit de molécules qui sont majoritairement excrétées par voie rénale</a:t>
            </a:r>
            <a:r>
              <a:rPr lang="fr-FR" sz="2400" dirty="0"/>
              <a:t>.</a:t>
            </a:r>
          </a:p>
          <a:p>
            <a:pPr algn="just"/>
            <a:r>
              <a:rPr lang="fr-FR" sz="2400" dirty="0"/>
              <a:t>Cette adaptation est nécessaire en cas </a:t>
            </a:r>
            <a:r>
              <a:rPr lang="fr-FR" sz="2400" dirty="0">
                <a:solidFill>
                  <a:srgbClr val="FF0000"/>
                </a:solidFill>
              </a:rPr>
              <a:t>d’IR sévère </a:t>
            </a:r>
            <a:r>
              <a:rPr lang="fr-FR" sz="2400" dirty="0"/>
              <a:t>et pour les </a:t>
            </a:r>
            <a:r>
              <a:rPr lang="fr-FR" sz="2400" dirty="0">
                <a:solidFill>
                  <a:srgbClr val="FF0000"/>
                </a:solidFill>
              </a:rPr>
              <a:t>médicaments à marge thérapeutique étroite</a:t>
            </a:r>
            <a:r>
              <a:rPr lang="fr-FR" sz="2400" dirty="0"/>
              <a:t> (</a:t>
            </a:r>
            <a:r>
              <a:rPr lang="fr-FR" sz="2400" dirty="0" err="1"/>
              <a:t>digoxine</a:t>
            </a:r>
            <a:r>
              <a:rPr lang="fr-FR" sz="2400" dirty="0"/>
              <a:t>, AVK).</a:t>
            </a:r>
          </a:p>
          <a:p>
            <a:pPr algn="just"/>
            <a:endParaRPr lang="fr-FR" sz="2400" dirty="0"/>
          </a:p>
          <a:p>
            <a:pPr algn="just"/>
            <a:r>
              <a:rPr lang="fr-FR" sz="2400" dirty="0"/>
              <a:t>Sans modification de la posologie, une accumulation plasmatique par défaut d’excrétion peut entraîner des effets accrus et donc des risques augmentés de toxicité . </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81844" y="620688"/>
            <a:ext cx="8208912" cy="424732"/>
          </a:xfrm>
          <a:prstGeom prst="rect">
            <a:avLst/>
          </a:prstGeom>
          <a:noFill/>
        </p:spPr>
        <p:txBody>
          <a:bodyPr wrap="square" rtlCol="0">
            <a:spAutoFit/>
          </a:bodyPr>
          <a:lstStyle/>
          <a:p>
            <a:pPr>
              <a:lnSpc>
                <a:spcPct val="90000"/>
              </a:lnSpc>
            </a:pPr>
            <a:r>
              <a:rPr lang="fr-FR" sz="2400" b="1" dirty="0">
                <a:solidFill>
                  <a:srgbClr val="FF0000"/>
                </a:solidFill>
              </a:rPr>
              <a:t>2. Excrétion hépatique et digestive</a:t>
            </a:r>
          </a:p>
        </p:txBody>
      </p:sp>
      <p:sp>
        <p:nvSpPr>
          <p:cNvPr id="4" name="ZoneTexte 3"/>
          <p:cNvSpPr txBox="1"/>
          <p:nvPr/>
        </p:nvSpPr>
        <p:spPr>
          <a:xfrm>
            <a:off x="621804" y="1269829"/>
            <a:ext cx="11017224" cy="4745915"/>
          </a:xfrm>
          <a:prstGeom prst="rect">
            <a:avLst/>
          </a:prstGeom>
          <a:noFill/>
        </p:spPr>
        <p:txBody>
          <a:bodyPr wrap="square" rtlCol="0">
            <a:spAutoFit/>
          </a:bodyPr>
          <a:lstStyle/>
          <a:p>
            <a:pPr algn="just">
              <a:lnSpc>
                <a:spcPct val="90000"/>
              </a:lnSpc>
            </a:pPr>
            <a:r>
              <a:rPr lang="fr-FR" sz="2400" dirty="0"/>
              <a:t>Le foie présente 2 propriétés essentielles : </a:t>
            </a:r>
          </a:p>
          <a:p>
            <a:pPr algn="just">
              <a:lnSpc>
                <a:spcPct val="90000"/>
              </a:lnSpc>
            </a:pPr>
            <a:endParaRPr lang="fr-FR" sz="2400" dirty="0"/>
          </a:p>
          <a:p>
            <a:pPr marL="342900" indent="-342900" algn="just">
              <a:lnSpc>
                <a:spcPct val="90000"/>
              </a:lnSpc>
              <a:buFontTx/>
              <a:buChar char="-"/>
            </a:pPr>
            <a:r>
              <a:rPr lang="fr-FR" sz="2400" dirty="0">
                <a:solidFill>
                  <a:srgbClr val="FF0000"/>
                </a:solidFill>
              </a:rPr>
              <a:t>Une capacité métabolique </a:t>
            </a:r>
            <a:r>
              <a:rPr lang="fr-FR" sz="2400" dirty="0"/>
              <a:t>intervenant dans l’élimination des médicaments.</a:t>
            </a:r>
          </a:p>
          <a:p>
            <a:pPr marL="342900" indent="-342900" algn="just">
              <a:lnSpc>
                <a:spcPct val="90000"/>
              </a:lnSpc>
              <a:buFontTx/>
              <a:buChar char="-"/>
            </a:pPr>
            <a:r>
              <a:rPr lang="fr-FR" sz="2400" dirty="0">
                <a:solidFill>
                  <a:srgbClr val="FF0000"/>
                </a:solidFill>
              </a:rPr>
              <a:t>Une capacité d’excrétion </a:t>
            </a:r>
            <a:r>
              <a:rPr lang="fr-FR" sz="2400" dirty="0"/>
              <a:t>de certains PA ou de leurs métabolites par les voies biliaires. </a:t>
            </a:r>
          </a:p>
          <a:p>
            <a:pPr marL="342900" indent="-342900" algn="just">
              <a:lnSpc>
                <a:spcPct val="90000"/>
              </a:lnSpc>
              <a:buFontTx/>
              <a:buChar char="-"/>
            </a:pPr>
            <a:endParaRPr lang="fr-FR" sz="2400" dirty="0"/>
          </a:p>
          <a:p>
            <a:pPr algn="just">
              <a:lnSpc>
                <a:spcPct val="90000"/>
              </a:lnSpc>
            </a:pPr>
            <a:r>
              <a:rPr lang="fr-FR" sz="2400" dirty="0">
                <a:solidFill>
                  <a:srgbClr val="FF0000"/>
                </a:solidFill>
              </a:rPr>
              <a:t>La voie hépatique d’élimination concerne les PA ou leurs métabolites non éliminés par voie rénale</a:t>
            </a:r>
            <a:r>
              <a:rPr lang="fr-FR" sz="2400" dirty="0"/>
              <a:t>. Après excrétion dans la bile, le médicament (ou les métabolites) se retrouve dans la lumière intestinale où il peut être transformé par des enzymes intestinales et réabsorbé. Cette boucle de transfert des molécules à partir du foie vers l’intestin s’achève au niveau hépatique, point de départ: il s’agit du </a:t>
            </a:r>
            <a:r>
              <a:rPr lang="fr-FR" sz="2400" b="1" dirty="0">
                <a:solidFill>
                  <a:srgbClr val="FF0000"/>
                </a:solidFill>
              </a:rPr>
              <a:t>cycle entéro hépatique</a:t>
            </a:r>
            <a:r>
              <a:rPr lang="fr-FR" sz="2400" dirty="0">
                <a:solidFill>
                  <a:srgbClr val="FF0000"/>
                </a:solidFill>
              </a:rPr>
              <a:t>.</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9796" y="548680"/>
            <a:ext cx="5616624" cy="424732"/>
          </a:xfrm>
          <a:prstGeom prst="rect">
            <a:avLst/>
          </a:prstGeom>
          <a:noFill/>
        </p:spPr>
        <p:txBody>
          <a:bodyPr wrap="square" rtlCol="0">
            <a:spAutoFit/>
          </a:bodyPr>
          <a:lstStyle/>
          <a:p>
            <a:pPr>
              <a:lnSpc>
                <a:spcPct val="90000"/>
              </a:lnSpc>
            </a:pPr>
            <a:r>
              <a:rPr lang="fr-FR" sz="2400" b="1" dirty="0">
                <a:solidFill>
                  <a:schemeClr val="accent3"/>
                </a:solidFill>
              </a:rPr>
              <a:t>2.1. Bile et élimination biliaire</a:t>
            </a:r>
          </a:p>
        </p:txBody>
      </p:sp>
      <p:sp>
        <p:nvSpPr>
          <p:cNvPr id="3" name="ZoneTexte 2"/>
          <p:cNvSpPr txBox="1"/>
          <p:nvPr/>
        </p:nvSpPr>
        <p:spPr>
          <a:xfrm>
            <a:off x="621804" y="1196752"/>
            <a:ext cx="9001000" cy="4801314"/>
          </a:xfrm>
          <a:prstGeom prst="rect">
            <a:avLst/>
          </a:prstGeom>
          <a:noFill/>
        </p:spPr>
        <p:txBody>
          <a:bodyPr wrap="square" rtlCol="0">
            <a:spAutoFit/>
          </a:bodyPr>
          <a:lstStyle/>
          <a:p>
            <a:pPr algn="just">
              <a:lnSpc>
                <a:spcPct val="90000"/>
              </a:lnSpc>
            </a:pPr>
            <a:r>
              <a:rPr lang="fr-FR" sz="2000" dirty="0"/>
              <a:t>La sécrétion biliaire correspond à 0.5-0.7 L/jour. </a:t>
            </a:r>
          </a:p>
          <a:p>
            <a:pPr algn="just">
              <a:lnSpc>
                <a:spcPct val="90000"/>
              </a:lnSpc>
            </a:pPr>
            <a:r>
              <a:rPr lang="fr-FR" sz="2000" dirty="0">
                <a:solidFill>
                  <a:srgbClr val="FF0000"/>
                </a:solidFill>
              </a:rPr>
              <a:t>La bile est un liquide aqueux jaune, ambré et qui verdit par oxydation</a:t>
            </a:r>
            <a:r>
              <a:rPr lang="fr-FR" sz="2000" dirty="0"/>
              <a:t> (contient Na+, K+, Cl-, pigments biliaires, sels biliaires, lécithines, cholestérol, …).</a:t>
            </a:r>
          </a:p>
          <a:p>
            <a:pPr algn="just">
              <a:lnSpc>
                <a:spcPct val="90000"/>
              </a:lnSpc>
            </a:pPr>
            <a:r>
              <a:rPr lang="fr-FR" sz="2000" dirty="0"/>
              <a:t>La bile est sécrétée par le foie et stockée temporairement dans la vésicule biliaire. Puis elle est excrétée par les voies biliaires dans le duodénum.</a:t>
            </a:r>
          </a:p>
          <a:p>
            <a:pPr algn="just">
              <a:lnSpc>
                <a:spcPct val="90000"/>
              </a:lnSpc>
            </a:pPr>
            <a:endParaRPr lang="fr-FR" sz="2000" dirty="0"/>
          </a:p>
          <a:p>
            <a:pPr algn="just">
              <a:lnSpc>
                <a:spcPct val="90000"/>
              </a:lnSpc>
            </a:pPr>
            <a:r>
              <a:rPr lang="fr-FR" sz="2000" dirty="0">
                <a:solidFill>
                  <a:srgbClr val="FF0000"/>
                </a:solidFill>
              </a:rPr>
              <a:t>La sécrétion biliaire permet d’éliminer les molécules non excrétées par le rein</a:t>
            </a:r>
            <a:r>
              <a:rPr lang="fr-FR" sz="2000" dirty="0"/>
              <a:t>:</a:t>
            </a:r>
          </a:p>
          <a:p>
            <a:pPr algn="just">
              <a:lnSpc>
                <a:spcPct val="90000"/>
              </a:lnSpc>
              <a:buFontTx/>
              <a:buChar char="-"/>
            </a:pPr>
            <a:r>
              <a:rPr lang="fr-FR" sz="2000" dirty="0"/>
              <a:t>Les molécules dont la taille est trop importante pour être filtrées au niveau glomérulaire</a:t>
            </a:r>
          </a:p>
          <a:p>
            <a:pPr algn="just">
              <a:lnSpc>
                <a:spcPct val="90000"/>
              </a:lnSpc>
              <a:buFontTx/>
              <a:buChar char="-"/>
            </a:pPr>
            <a:r>
              <a:rPr lang="fr-FR" sz="2000" dirty="0"/>
              <a:t>Les molécules insuffisamment hydrosolubles</a:t>
            </a:r>
          </a:p>
          <a:p>
            <a:pPr algn="just">
              <a:lnSpc>
                <a:spcPct val="90000"/>
              </a:lnSpc>
            </a:pPr>
            <a:endParaRPr lang="fr-FR" sz="2000" dirty="0"/>
          </a:p>
          <a:p>
            <a:pPr algn="just">
              <a:lnSpc>
                <a:spcPct val="90000"/>
              </a:lnSpc>
            </a:pPr>
            <a:r>
              <a:rPr lang="fr-FR" sz="2000" dirty="0">
                <a:solidFill>
                  <a:srgbClr val="FF0000"/>
                </a:solidFill>
              </a:rPr>
              <a:t>Toute diminution des fonctions hépatiques, toute obstruction des voies biliaires, accroît le risque de toxicité des médicaments par augmentation de leur concentration </a:t>
            </a:r>
            <a:r>
              <a:rPr lang="fr-FR" sz="2000" i="1" dirty="0">
                <a:solidFill>
                  <a:srgbClr val="FF0000"/>
                </a:solidFill>
              </a:rPr>
              <a:t>in vivo</a:t>
            </a:r>
            <a:r>
              <a:rPr lang="fr-FR" sz="2000" dirty="0">
                <a:solidFill>
                  <a:srgbClr val="FF0000"/>
                </a:solidFill>
              </a:rPr>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6449" y="1844824"/>
            <a:ext cx="2524077" cy="2385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908" y="0"/>
            <a:ext cx="9144000" cy="1196752"/>
          </a:xfrm>
        </p:spPr>
        <p:txBody>
          <a:bodyPr/>
          <a:lstStyle/>
          <a:p>
            <a:pPr algn="ctr" defTabSz="914400">
              <a:lnSpc>
                <a:spcPct val="80000"/>
              </a:lnSpc>
              <a:spcBef>
                <a:spcPts val="0"/>
              </a:spcBef>
              <a:buNone/>
            </a:pPr>
            <a:r>
              <a:rPr lang="fr-FR" dirty="0">
                <a:solidFill>
                  <a:srgbClr val="652825"/>
                </a:solidFill>
                <a:latin typeface="Corbel"/>
              </a:rPr>
              <a:t>RESORPTION</a:t>
            </a:r>
            <a:endParaRPr lang="fr-FR" sz="6000" b="0" i="0" dirty="0">
              <a:solidFill>
                <a:srgbClr val="652825"/>
              </a:solidFill>
              <a:latin typeface="Corbel"/>
              <a:ea typeface="+mj-ea"/>
              <a:cs typeface="+mj-cs"/>
            </a:endParaRPr>
          </a:p>
        </p:txBody>
      </p:sp>
      <p:pic>
        <p:nvPicPr>
          <p:cNvPr id="1026" name="Picture 2"/>
          <p:cNvPicPr>
            <a:picLocks noChangeAspect="1" noChangeArrowheads="1"/>
          </p:cNvPicPr>
          <p:nvPr/>
        </p:nvPicPr>
        <p:blipFill>
          <a:blip r:embed="rId2" cstate="print"/>
          <a:srcRect l="27583" t="25116" r="28688" b="18672"/>
          <a:stretch>
            <a:fillRect/>
          </a:stretch>
        </p:blipFill>
        <p:spPr bwMode="auto">
          <a:xfrm>
            <a:off x="2607387" y="1340768"/>
            <a:ext cx="6871401" cy="4968552"/>
          </a:xfrm>
          <a:prstGeom prst="rect">
            <a:avLst/>
          </a:prstGeom>
          <a:noFill/>
          <a:ln w="9525">
            <a:noFill/>
            <a:miter lim="800000"/>
            <a:headEnd/>
            <a:tailEnd/>
          </a:ln>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21804" y="548680"/>
            <a:ext cx="9577064" cy="424732"/>
          </a:xfrm>
          <a:prstGeom prst="rect">
            <a:avLst/>
          </a:prstGeom>
          <a:noFill/>
        </p:spPr>
        <p:txBody>
          <a:bodyPr wrap="square" rtlCol="0">
            <a:spAutoFit/>
          </a:bodyPr>
          <a:lstStyle/>
          <a:p>
            <a:pPr>
              <a:lnSpc>
                <a:spcPct val="90000"/>
              </a:lnSpc>
            </a:pPr>
            <a:r>
              <a:rPr lang="fr-FR" sz="2400" b="1" dirty="0">
                <a:solidFill>
                  <a:schemeClr val="accent3"/>
                </a:solidFill>
              </a:rPr>
              <a:t>2.2. Cycle entéro-hépatique</a:t>
            </a:r>
          </a:p>
        </p:txBody>
      </p:sp>
      <p:sp>
        <p:nvSpPr>
          <p:cNvPr id="3" name="ZoneTexte 2"/>
          <p:cNvSpPr txBox="1"/>
          <p:nvPr/>
        </p:nvSpPr>
        <p:spPr>
          <a:xfrm>
            <a:off x="599612" y="1196752"/>
            <a:ext cx="6480720" cy="5410712"/>
          </a:xfrm>
          <a:prstGeom prst="rect">
            <a:avLst/>
          </a:prstGeom>
          <a:noFill/>
        </p:spPr>
        <p:txBody>
          <a:bodyPr wrap="square" rtlCol="0">
            <a:spAutoFit/>
          </a:bodyPr>
          <a:lstStyle/>
          <a:p>
            <a:pPr algn="just">
              <a:lnSpc>
                <a:spcPct val="90000"/>
              </a:lnSpc>
            </a:pPr>
            <a:r>
              <a:rPr lang="fr-FR" sz="2000" dirty="0"/>
              <a:t>La bile véhicule le PA, souvent sous forme d’un métabolite conjugué.  Le parcours s’achève au niveau intestinal, dans le duodénum.</a:t>
            </a:r>
          </a:p>
          <a:p>
            <a:pPr algn="just">
              <a:lnSpc>
                <a:spcPct val="90000"/>
              </a:lnSpc>
            </a:pPr>
            <a:endParaRPr lang="fr-FR" sz="2000" dirty="0"/>
          </a:p>
          <a:p>
            <a:pPr algn="just">
              <a:lnSpc>
                <a:spcPct val="90000"/>
              </a:lnSpc>
            </a:pPr>
            <a:r>
              <a:rPr lang="fr-FR" sz="2000" dirty="0"/>
              <a:t>Les substances conjuguées peuvent subir une hydrolyse par les enzymes présentes dans la lumière intestinale. Le retour de la molécule à sa forme initiale d’avant conjugaison permet une 2</a:t>
            </a:r>
            <a:r>
              <a:rPr lang="fr-FR" sz="2000" baseline="30000" dirty="0"/>
              <a:t>ème</a:t>
            </a:r>
            <a:r>
              <a:rPr lang="fr-FR" sz="2000" dirty="0"/>
              <a:t> résorption intestinale. La molécule emprunte ensuite la veine porte pour rejoindre le foie et la circulation générale.</a:t>
            </a:r>
          </a:p>
          <a:p>
            <a:pPr algn="just">
              <a:lnSpc>
                <a:spcPct val="90000"/>
              </a:lnSpc>
            </a:pPr>
            <a:endParaRPr lang="fr-FR" sz="2000" dirty="0"/>
          </a:p>
          <a:p>
            <a:pPr algn="just">
              <a:lnSpc>
                <a:spcPct val="90000"/>
              </a:lnSpc>
            </a:pPr>
            <a:r>
              <a:rPr lang="fr-FR" sz="2000" dirty="0"/>
              <a:t>Il est donc possible d’observer une remontée des concentrations plasmatiques de la molécule concernée.</a:t>
            </a:r>
          </a:p>
          <a:p>
            <a:pPr algn="just">
              <a:lnSpc>
                <a:spcPct val="90000"/>
              </a:lnSpc>
            </a:pPr>
            <a:endParaRPr lang="fr-FR" sz="2000" dirty="0"/>
          </a:p>
          <a:p>
            <a:pPr algn="just">
              <a:lnSpc>
                <a:spcPct val="90000"/>
              </a:lnSpc>
            </a:pPr>
            <a:r>
              <a:rPr lang="fr-FR" sz="2000" dirty="0">
                <a:solidFill>
                  <a:srgbClr val="FF0000"/>
                </a:solidFill>
              </a:rPr>
              <a:t>Un PA soumis à un cycle entéro-hépatique aura une durée de vie allongée dans l’organisme. Son élimination sera donc moins rapide</a:t>
            </a:r>
            <a:r>
              <a:rPr lang="fr-FR" sz="2400" dirty="0">
                <a:solidFill>
                  <a:srgbClr val="FF0000"/>
                </a:solidFill>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32" y="1700808"/>
            <a:ext cx="5014293" cy="360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1924" y="476672"/>
            <a:ext cx="9144000" cy="2667000"/>
          </a:xfrm>
        </p:spPr>
        <p:txBody>
          <a:bodyPr/>
          <a:lstStyle/>
          <a:p>
            <a:pPr algn="ctr" defTabSz="914400">
              <a:lnSpc>
                <a:spcPct val="80000"/>
              </a:lnSpc>
              <a:spcBef>
                <a:spcPts val="0"/>
              </a:spcBef>
              <a:buNone/>
            </a:pPr>
            <a:r>
              <a:rPr lang="fr-FR" sz="6000" b="0" i="0" dirty="0">
                <a:solidFill>
                  <a:srgbClr val="652825"/>
                </a:solidFill>
                <a:latin typeface="Corbel"/>
                <a:ea typeface="+mj-ea"/>
                <a:cs typeface="+mj-cs"/>
              </a:rPr>
              <a:t>ETUDES PHARMACOCINETIQUES</a:t>
            </a:r>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9796" y="548680"/>
            <a:ext cx="11089232" cy="4524315"/>
          </a:xfrm>
          <a:prstGeom prst="rect">
            <a:avLst/>
          </a:prstGeom>
          <a:noFill/>
        </p:spPr>
        <p:txBody>
          <a:bodyPr wrap="square" rtlCol="0">
            <a:spAutoFit/>
          </a:bodyPr>
          <a:lstStyle/>
          <a:p>
            <a:pPr algn="just">
              <a:lnSpc>
                <a:spcPct val="150000"/>
              </a:lnSpc>
            </a:pPr>
            <a:r>
              <a:rPr lang="fr-FR" sz="2400" b="1" dirty="0">
                <a:solidFill>
                  <a:srgbClr val="FF0000"/>
                </a:solidFill>
              </a:rPr>
              <a:t>Les études pharmacocinétiques </a:t>
            </a:r>
            <a:r>
              <a:rPr lang="fr-FR" sz="2400" dirty="0"/>
              <a:t>permettent de prédire le </a:t>
            </a:r>
            <a:r>
              <a:rPr lang="fr-FR" sz="2400" dirty="0">
                <a:solidFill>
                  <a:srgbClr val="FF0000"/>
                </a:solidFill>
              </a:rPr>
              <a:t>comportement du PA </a:t>
            </a:r>
            <a:r>
              <a:rPr lang="fr-FR" sz="2400" dirty="0"/>
              <a:t>pendant les différentes phases de son devenir (ADME) mais aussi de déterminer : </a:t>
            </a:r>
          </a:p>
          <a:p>
            <a:pPr algn="just">
              <a:lnSpc>
                <a:spcPct val="150000"/>
              </a:lnSpc>
            </a:pPr>
            <a:r>
              <a:rPr lang="fr-FR" sz="2400" dirty="0"/>
              <a:t>- la </a:t>
            </a:r>
            <a:r>
              <a:rPr lang="fr-FR" sz="2400" dirty="0">
                <a:solidFill>
                  <a:srgbClr val="FF0000"/>
                </a:solidFill>
              </a:rPr>
              <a:t>voie d’administration </a:t>
            </a:r>
            <a:r>
              <a:rPr lang="fr-FR" sz="2400" dirty="0"/>
              <a:t>la plus adaptée</a:t>
            </a:r>
          </a:p>
          <a:p>
            <a:pPr algn="just">
              <a:lnSpc>
                <a:spcPct val="150000"/>
              </a:lnSpc>
            </a:pPr>
            <a:r>
              <a:rPr lang="fr-FR" sz="2400" dirty="0"/>
              <a:t>- la </a:t>
            </a:r>
            <a:r>
              <a:rPr lang="fr-FR" sz="2400" dirty="0">
                <a:solidFill>
                  <a:srgbClr val="FF0000"/>
                </a:solidFill>
              </a:rPr>
              <a:t>posologie maximale</a:t>
            </a:r>
            <a:endParaRPr lang="fr-FR" sz="2400" dirty="0"/>
          </a:p>
          <a:p>
            <a:pPr algn="just">
              <a:lnSpc>
                <a:spcPct val="150000"/>
              </a:lnSpc>
            </a:pPr>
            <a:r>
              <a:rPr lang="fr-FR" sz="2400" dirty="0"/>
              <a:t>- le </a:t>
            </a:r>
            <a:r>
              <a:rPr lang="fr-FR" sz="2400" dirty="0">
                <a:solidFill>
                  <a:srgbClr val="FF0000"/>
                </a:solidFill>
              </a:rPr>
              <a:t>délai</a:t>
            </a:r>
            <a:r>
              <a:rPr lang="fr-FR" sz="2400" dirty="0"/>
              <a:t> à partir duquel la concentration plasmatique en PA est stable - les </a:t>
            </a:r>
            <a:r>
              <a:rPr lang="fr-FR" sz="2400" dirty="0">
                <a:solidFill>
                  <a:srgbClr val="FF0000"/>
                </a:solidFill>
              </a:rPr>
              <a:t>interactions </a:t>
            </a:r>
            <a:r>
              <a:rPr lang="fr-FR" sz="2400" dirty="0"/>
              <a:t>entre les molécules médicamenteuses les </a:t>
            </a:r>
            <a:r>
              <a:rPr lang="fr-FR" sz="2400" dirty="0">
                <a:solidFill>
                  <a:srgbClr val="FF0000"/>
                </a:solidFill>
              </a:rPr>
              <a:t>effets dans </a:t>
            </a:r>
            <a:r>
              <a:rPr lang="fr-FR" sz="2400" dirty="0"/>
              <a:t>-</a:t>
            </a:r>
            <a:r>
              <a:rPr lang="fr-FR" sz="2400" dirty="0">
                <a:solidFill>
                  <a:srgbClr val="FF0000"/>
                </a:solidFill>
              </a:rPr>
              <a:t> les différentes conditions physiologiques</a:t>
            </a:r>
            <a:r>
              <a:rPr lang="fr-FR" sz="2400" dirty="0"/>
              <a:t>.</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638028" y="1556792"/>
            <a:ext cx="10441160" cy="2862322"/>
          </a:xfrm>
          <a:prstGeom prst="rect">
            <a:avLst/>
          </a:prstGeom>
          <a:noFill/>
        </p:spPr>
        <p:txBody>
          <a:bodyPr wrap="square" rtlCol="0">
            <a:spAutoFit/>
          </a:bodyPr>
          <a:lstStyle/>
          <a:p>
            <a:pPr>
              <a:lnSpc>
                <a:spcPct val="150000"/>
              </a:lnSpc>
            </a:pPr>
            <a:r>
              <a:rPr lang="fr-FR" sz="2400" b="1" dirty="0">
                <a:solidFill>
                  <a:srgbClr val="FF0000"/>
                </a:solidFill>
              </a:rPr>
              <a:t>Paramètres caractéristiques</a:t>
            </a:r>
            <a:r>
              <a:rPr lang="fr-FR" sz="2400" dirty="0">
                <a:solidFill>
                  <a:srgbClr val="FF0000"/>
                </a:solidFill>
              </a:rPr>
              <a:t>:</a:t>
            </a:r>
          </a:p>
          <a:p>
            <a:pPr>
              <a:lnSpc>
                <a:spcPct val="150000"/>
              </a:lnSpc>
              <a:buFontTx/>
              <a:buChar char="-"/>
            </a:pPr>
            <a:r>
              <a:rPr lang="fr-FR" sz="2400" dirty="0"/>
              <a:t> Demi-vie: t </a:t>
            </a:r>
            <a:r>
              <a:rPr lang="fr-FR" sz="2400" baseline="-25000" dirty="0"/>
              <a:t>½</a:t>
            </a:r>
          </a:p>
          <a:p>
            <a:pPr>
              <a:lnSpc>
                <a:spcPct val="150000"/>
              </a:lnSpc>
              <a:buFontTx/>
              <a:buChar char="-"/>
            </a:pPr>
            <a:r>
              <a:rPr lang="fr-FR" sz="2400" dirty="0"/>
              <a:t> Volume de distribution </a:t>
            </a:r>
            <a:r>
              <a:rPr lang="fr-FR" sz="2400" dirty="0" err="1"/>
              <a:t>V</a:t>
            </a:r>
            <a:r>
              <a:rPr lang="fr-FR" sz="2400" baseline="-25000" dirty="0" err="1"/>
              <a:t>d</a:t>
            </a:r>
            <a:endParaRPr lang="fr-FR" sz="2400" baseline="-25000" dirty="0"/>
          </a:p>
          <a:p>
            <a:pPr>
              <a:lnSpc>
                <a:spcPct val="150000"/>
              </a:lnSpc>
              <a:buFontTx/>
              <a:buChar char="-"/>
            </a:pPr>
            <a:r>
              <a:rPr lang="fr-FR" sz="2400" dirty="0"/>
              <a:t> Constante d’élimination </a:t>
            </a:r>
            <a:r>
              <a:rPr lang="fr-FR" sz="2400" dirty="0" err="1"/>
              <a:t>k</a:t>
            </a:r>
            <a:r>
              <a:rPr lang="fr-FR" sz="2400" baseline="-25000" dirty="0" err="1"/>
              <a:t>e</a:t>
            </a:r>
            <a:endParaRPr lang="fr-FR" sz="2400" baseline="-25000" dirty="0"/>
          </a:p>
          <a:p>
            <a:pPr>
              <a:lnSpc>
                <a:spcPct val="150000"/>
              </a:lnSpc>
              <a:buFontTx/>
              <a:buChar char="-"/>
            </a:pPr>
            <a:r>
              <a:rPr lang="fr-FR" sz="2400" dirty="0"/>
              <a:t> Clairances  Cl</a:t>
            </a:r>
          </a:p>
        </p:txBody>
      </p:sp>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49796" y="476672"/>
            <a:ext cx="9649072" cy="424732"/>
          </a:xfrm>
          <a:prstGeom prst="rect">
            <a:avLst/>
          </a:prstGeom>
          <a:noFill/>
        </p:spPr>
        <p:txBody>
          <a:bodyPr wrap="square" rtlCol="0">
            <a:spAutoFit/>
          </a:bodyPr>
          <a:lstStyle/>
          <a:p>
            <a:pPr>
              <a:lnSpc>
                <a:spcPct val="90000"/>
              </a:lnSpc>
            </a:pPr>
            <a:r>
              <a:rPr lang="fr-FR" sz="2400" b="1" dirty="0">
                <a:solidFill>
                  <a:srgbClr val="FF0000"/>
                </a:solidFill>
              </a:rPr>
              <a:t>1. Paramètres pharmacocinétiques évalués</a:t>
            </a:r>
          </a:p>
        </p:txBody>
      </p:sp>
      <p:sp>
        <p:nvSpPr>
          <p:cNvPr id="4" name="ZoneTexte 3"/>
          <p:cNvSpPr txBox="1"/>
          <p:nvPr/>
        </p:nvSpPr>
        <p:spPr>
          <a:xfrm>
            <a:off x="693812" y="980728"/>
            <a:ext cx="10081120" cy="424732"/>
          </a:xfrm>
          <a:prstGeom prst="rect">
            <a:avLst/>
          </a:prstGeom>
          <a:noFill/>
        </p:spPr>
        <p:txBody>
          <a:bodyPr wrap="square" rtlCol="0">
            <a:spAutoFit/>
          </a:bodyPr>
          <a:lstStyle/>
          <a:p>
            <a:pPr>
              <a:lnSpc>
                <a:spcPct val="90000"/>
              </a:lnSpc>
            </a:pPr>
            <a:r>
              <a:rPr lang="fr-FR" sz="2400" dirty="0">
                <a:solidFill>
                  <a:schemeClr val="accent3"/>
                </a:solidFill>
              </a:rPr>
              <a:t>1.1. Paramètres liés à la résorption : biodisponibilité</a:t>
            </a:r>
          </a:p>
        </p:txBody>
      </p:sp>
      <p:sp>
        <p:nvSpPr>
          <p:cNvPr id="5" name="ZoneTexte 4"/>
          <p:cNvSpPr txBox="1"/>
          <p:nvPr/>
        </p:nvSpPr>
        <p:spPr>
          <a:xfrm>
            <a:off x="765820" y="1772816"/>
            <a:ext cx="10873208" cy="3083921"/>
          </a:xfrm>
          <a:prstGeom prst="rect">
            <a:avLst/>
          </a:prstGeom>
          <a:noFill/>
        </p:spPr>
        <p:txBody>
          <a:bodyPr wrap="square" rtlCol="0">
            <a:spAutoFit/>
          </a:bodyPr>
          <a:lstStyle/>
          <a:p>
            <a:pPr algn="just">
              <a:lnSpc>
                <a:spcPct val="90000"/>
              </a:lnSpc>
            </a:pPr>
            <a:r>
              <a:rPr lang="fr-FR" sz="2400" u="sng" dirty="0">
                <a:solidFill>
                  <a:srgbClr val="FF0000"/>
                </a:solidFill>
              </a:rPr>
              <a:t>Biodisponibilité:</a:t>
            </a:r>
            <a:r>
              <a:rPr lang="fr-FR" sz="2400" dirty="0">
                <a:solidFill>
                  <a:srgbClr val="FF0000"/>
                </a:solidFill>
              </a:rPr>
              <a:t> est la vitesse et l’étendue avec lesquelles la substance active ou sa fraction active est absorbée, à partir de sa formulation pharmaceutique, et devient disponible au site d’action.</a:t>
            </a:r>
          </a:p>
          <a:p>
            <a:pPr algn="just">
              <a:lnSpc>
                <a:spcPct val="90000"/>
              </a:lnSpc>
            </a:pPr>
            <a:endParaRPr lang="fr-FR" sz="2400" dirty="0"/>
          </a:p>
          <a:p>
            <a:pPr algn="just">
              <a:lnSpc>
                <a:spcPct val="90000"/>
              </a:lnSpc>
            </a:pPr>
            <a:r>
              <a:rPr lang="fr-FR" sz="2400" dirty="0"/>
              <a:t>Ou encore: est la vitesse et l’étendue avec lesquelles la substance ou sa fraction active gagne la circulation générale.</a:t>
            </a:r>
          </a:p>
          <a:p>
            <a:pPr algn="just">
              <a:lnSpc>
                <a:spcPct val="90000"/>
              </a:lnSpc>
            </a:pPr>
            <a:endParaRPr lang="fr-FR" sz="2400" dirty="0"/>
          </a:p>
          <a:p>
            <a:pPr algn="just">
              <a:lnSpc>
                <a:spcPct val="90000"/>
              </a:lnSpc>
            </a:pPr>
            <a:r>
              <a:rPr lang="fr-FR" sz="2400" dirty="0"/>
              <a:t>La  valeur de la BD dépend </a:t>
            </a:r>
            <a:r>
              <a:rPr lang="fr-FR" sz="2400" dirty="0">
                <a:solidFill>
                  <a:srgbClr val="FF0000"/>
                </a:solidFill>
              </a:rPr>
              <a:t>du PA </a:t>
            </a:r>
            <a:r>
              <a:rPr lang="fr-FR" sz="2400" dirty="0"/>
              <a:t>pour une voie d’administration données et de </a:t>
            </a:r>
            <a:r>
              <a:rPr lang="fr-FR" sz="2400" dirty="0">
                <a:solidFill>
                  <a:srgbClr val="FF0000"/>
                </a:solidFill>
              </a:rPr>
              <a:t>facteurs galéniques </a:t>
            </a:r>
            <a:r>
              <a:rPr lang="fr-FR" sz="2400" dirty="0"/>
              <a:t>(optimisés pour améliorer la BD).</a:t>
            </a:r>
          </a:p>
        </p:txBody>
      </p:sp>
      <p:sp>
        <p:nvSpPr>
          <p:cNvPr id="6" name="ZoneTexte 5"/>
          <p:cNvSpPr txBox="1"/>
          <p:nvPr/>
        </p:nvSpPr>
        <p:spPr>
          <a:xfrm>
            <a:off x="693812" y="5157192"/>
            <a:ext cx="10945216" cy="1421928"/>
          </a:xfrm>
          <a:prstGeom prst="rect">
            <a:avLst/>
          </a:prstGeom>
          <a:noFill/>
        </p:spPr>
        <p:txBody>
          <a:bodyPr wrap="square" rtlCol="0">
            <a:spAutoFit/>
          </a:bodyPr>
          <a:lstStyle/>
          <a:p>
            <a:pPr algn="just">
              <a:lnSpc>
                <a:spcPct val="90000"/>
              </a:lnSpc>
            </a:pPr>
            <a:r>
              <a:rPr lang="fr-FR" sz="2400" dirty="0"/>
              <a:t>D’un point de vue clinique, la BD se définit comme la fraction de la dose de médicament administré qui atteint la circulation générale sous forme inchangée et la vitesse à laquelle elle l’atteint.</a:t>
            </a:r>
          </a:p>
          <a:p>
            <a:pPr algn="just">
              <a:lnSpc>
                <a:spcPct val="90000"/>
              </a:lnSpc>
            </a:pPr>
            <a:r>
              <a:rPr lang="fr-FR" sz="2400" dirty="0">
                <a:solidFill>
                  <a:srgbClr val="FF0000"/>
                </a:solidFill>
              </a:rPr>
              <a:t>Pour la voie IV, la BD vaut par définition 100%.</a:t>
            </a:r>
          </a:p>
        </p:txBody>
      </p:sp>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093" y="4149080"/>
            <a:ext cx="3810732" cy="270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contenu 2"/>
          <p:cNvSpPr>
            <a:spLocks noGrp="1"/>
          </p:cNvSpPr>
          <p:nvPr>
            <p:ph idx="1"/>
          </p:nvPr>
        </p:nvSpPr>
        <p:spPr>
          <a:xfrm>
            <a:off x="405780" y="1556792"/>
            <a:ext cx="11161240" cy="5562944"/>
          </a:xfrm>
        </p:spPr>
        <p:txBody>
          <a:bodyPr>
            <a:normAutofit fontScale="55000" lnSpcReduction="20000"/>
          </a:bodyPr>
          <a:lstStyle/>
          <a:p>
            <a:r>
              <a:rPr lang="fr-FR" sz="3600" dirty="0"/>
              <a:t>Il est difficile de quantifier la distribution d’un PA compte-tenu de l’impossibilité de mesurer les concentrations tissulaires, seul le secteur plasmatique étant facilement accessible. </a:t>
            </a:r>
          </a:p>
          <a:p>
            <a:r>
              <a:rPr lang="fr-FR" sz="3600" dirty="0"/>
              <a:t>Le </a:t>
            </a:r>
            <a:r>
              <a:rPr lang="fr-FR" sz="3600" dirty="0" err="1"/>
              <a:t>Vd</a:t>
            </a:r>
            <a:r>
              <a:rPr lang="fr-FR" sz="3600" dirty="0"/>
              <a:t> exprime ici la relation entre la quantité totale de médicament présente dans l’organisme et la concentration observée au niveau plasmatique.</a:t>
            </a:r>
          </a:p>
          <a:p>
            <a:endParaRPr lang="fr-FR" sz="3600" dirty="0"/>
          </a:p>
          <a:p>
            <a:r>
              <a:rPr lang="fr-FR" sz="3600" dirty="0"/>
              <a:t>	</a:t>
            </a:r>
            <a:r>
              <a:rPr lang="fr-FR" sz="3600" dirty="0" err="1">
                <a:solidFill>
                  <a:srgbClr val="FF0000"/>
                </a:solidFill>
              </a:rPr>
              <a:t>Vd</a:t>
            </a:r>
            <a:r>
              <a:rPr lang="fr-FR" sz="3600" dirty="0">
                <a:solidFill>
                  <a:srgbClr val="FF0000"/>
                </a:solidFill>
              </a:rPr>
              <a:t>=quantité assimilée à la dose administrée/concentration plasmatique</a:t>
            </a:r>
          </a:p>
          <a:p>
            <a:endParaRPr lang="fr-FR" sz="3600" dirty="0"/>
          </a:p>
          <a:p>
            <a:r>
              <a:rPr lang="fr-FR" sz="3600" dirty="0"/>
              <a:t>On préfèrera de loin utiliser la relation qui existe entre la clairance et la constante d’élimination </a:t>
            </a:r>
            <a:r>
              <a:rPr lang="fr-FR" sz="3600" dirty="0" err="1"/>
              <a:t>Ke</a:t>
            </a:r>
            <a:r>
              <a:rPr lang="fr-FR" sz="3600" dirty="0"/>
              <a:t> :</a:t>
            </a:r>
          </a:p>
          <a:p>
            <a:pPr marL="0" indent="0">
              <a:buNone/>
            </a:pPr>
            <a:r>
              <a:rPr lang="fr-FR" sz="3600" dirty="0">
                <a:solidFill>
                  <a:srgbClr val="FF0000"/>
                </a:solidFill>
              </a:rPr>
              <a:t>		</a:t>
            </a:r>
            <a:r>
              <a:rPr lang="fr-FR" sz="3600" dirty="0" err="1">
                <a:solidFill>
                  <a:srgbClr val="FF0000"/>
                </a:solidFill>
              </a:rPr>
              <a:t>Vd</a:t>
            </a:r>
            <a:r>
              <a:rPr lang="fr-FR" sz="3600" dirty="0">
                <a:solidFill>
                  <a:srgbClr val="FF0000"/>
                </a:solidFill>
              </a:rPr>
              <a:t> = Cl/</a:t>
            </a:r>
            <a:r>
              <a:rPr lang="fr-FR" sz="3600" dirty="0" err="1">
                <a:solidFill>
                  <a:srgbClr val="FF0000"/>
                </a:solidFill>
              </a:rPr>
              <a:t>Ke</a:t>
            </a:r>
            <a:r>
              <a:rPr lang="fr-FR" sz="3600" dirty="0">
                <a:solidFill>
                  <a:srgbClr val="FF0000"/>
                </a:solidFill>
              </a:rPr>
              <a:t> = dose/ AUC x </a:t>
            </a:r>
            <a:r>
              <a:rPr lang="fr-FR" sz="3600" dirty="0" err="1">
                <a:solidFill>
                  <a:srgbClr val="FF0000"/>
                </a:solidFill>
              </a:rPr>
              <a:t>Ke</a:t>
            </a:r>
            <a:endParaRPr lang="fr-FR" sz="3600" dirty="0">
              <a:solidFill>
                <a:srgbClr val="FF0000"/>
              </a:solidFill>
            </a:endParaRPr>
          </a:p>
          <a:p>
            <a:endParaRPr lang="fr-FR" sz="3600" dirty="0"/>
          </a:p>
          <a:p>
            <a:r>
              <a:rPr lang="fr-FR" sz="3600" dirty="0"/>
              <a:t>Ainsi, pour un médicament donné, </a:t>
            </a:r>
          </a:p>
          <a:p>
            <a:pPr marL="0" indent="0">
              <a:buNone/>
            </a:pPr>
            <a:r>
              <a:rPr lang="fr-FR" sz="3600" dirty="0"/>
              <a:t>la connaissance de sa concentration dans le sang </a:t>
            </a:r>
          </a:p>
          <a:p>
            <a:pPr marL="0" indent="0">
              <a:buNone/>
            </a:pPr>
            <a:r>
              <a:rPr lang="fr-FR" sz="3600" dirty="0"/>
              <a:t>et de son </a:t>
            </a:r>
            <a:r>
              <a:rPr lang="fr-FR" sz="3600" dirty="0" err="1"/>
              <a:t>Vd</a:t>
            </a:r>
            <a:r>
              <a:rPr lang="fr-FR" sz="3600" dirty="0"/>
              <a:t> permet d’évaluer la dose à administrer.</a:t>
            </a:r>
          </a:p>
          <a:p>
            <a:pPr marL="0" indent="0">
              <a:buNone/>
            </a:pPr>
            <a:endParaRPr lang="fr-FR" sz="3600" dirty="0"/>
          </a:p>
          <a:p>
            <a:r>
              <a:rPr lang="fr-FR" sz="3600" dirty="0"/>
              <a:t>Si un PA est très fortement fixé au niveau tissulaire, </a:t>
            </a:r>
          </a:p>
          <a:p>
            <a:pPr marL="0" indent="0">
              <a:buNone/>
            </a:pPr>
            <a:r>
              <a:rPr lang="fr-FR" sz="3600" dirty="0"/>
              <a:t>la concentration plasmatique est faible et le </a:t>
            </a:r>
            <a:r>
              <a:rPr lang="fr-FR" sz="3600" dirty="0" err="1"/>
              <a:t>Vd</a:t>
            </a:r>
            <a:r>
              <a:rPr lang="fr-FR" sz="3600" dirty="0"/>
              <a:t> est augmenté </a:t>
            </a:r>
          </a:p>
          <a:p>
            <a:pPr marL="0" indent="0">
              <a:buNone/>
            </a:pPr>
            <a:r>
              <a:rPr lang="fr-FR" sz="3600" dirty="0"/>
              <a:t>et réciproquement.</a:t>
            </a:r>
          </a:p>
          <a:p>
            <a:endParaRPr lang="fr-FR" dirty="0"/>
          </a:p>
        </p:txBody>
      </p:sp>
      <p:sp>
        <p:nvSpPr>
          <p:cNvPr id="4" name="ZoneTexte 3"/>
          <p:cNvSpPr txBox="1"/>
          <p:nvPr/>
        </p:nvSpPr>
        <p:spPr>
          <a:xfrm>
            <a:off x="693812" y="548680"/>
            <a:ext cx="7344816" cy="461665"/>
          </a:xfrm>
          <a:prstGeom prst="rect">
            <a:avLst/>
          </a:prstGeom>
          <a:noFill/>
        </p:spPr>
        <p:txBody>
          <a:bodyPr wrap="square" rtlCol="0">
            <a:spAutoFit/>
          </a:bodyPr>
          <a:lstStyle/>
          <a:p>
            <a:r>
              <a:rPr lang="fr-FR" sz="2400" dirty="0">
                <a:solidFill>
                  <a:schemeClr val="accent3"/>
                </a:solidFill>
              </a:rPr>
              <a:t>1.2. Paramètres liés à la distribution</a:t>
            </a:r>
            <a:endParaRPr lang="fr-FR" sz="2400" b="1" dirty="0">
              <a:solidFill>
                <a:srgbClr val="FF0000"/>
              </a:solidFill>
            </a:endParaRPr>
          </a:p>
        </p:txBody>
      </p:sp>
      <p:sp>
        <p:nvSpPr>
          <p:cNvPr id="5" name="Rectangle 4"/>
          <p:cNvSpPr/>
          <p:nvPr/>
        </p:nvSpPr>
        <p:spPr>
          <a:xfrm>
            <a:off x="1845940" y="1010345"/>
            <a:ext cx="4275851" cy="400110"/>
          </a:xfrm>
          <a:prstGeom prst="rect">
            <a:avLst/>
          </a:prstGeom>
        </p:spPr>
        <p:txBody>
          <a:bodyPr wrap="none">
            <a:spAutoFit/>
          </a:bodyPr>
          <a:lstStyle/>
          <a:p>
            <a:r>
              <a:rPr lang="fr-FR" sz="2000" dirty="0">
                <a:solidFill>
                  <a:schemeClr val="accent4"/>
                </a:solidFill>
              </a:rPr>
              <a:t>1.2.1 Volume de distribution </a:t>
            </a:r>
            <a:r>
              <a:rPr lang="fr-FR" sz="2000" dirty="0" err="1">
                <a:solidFill>
                  <a:schemeClr val="accent4"/>
                </a:solidFill>
              </a:rPr>
              <a:t>Vd</a:t>
            </a:r>
            <a:endParaRPr lang="fr-FR" sz="2000" dirty="0">
              <a:solidFill>
                <a:schemeClr val="accent4"/>
              </a:solidFill>
            </a:endParaRPr>
          </a:p>
        </p:txBody>
      </p:sp>
    </p:spTree>
    <p:extLst>
      <p:ext uri="{BB962C8B-B14F-4D97-AF65-F5344CB8AC3E}">
        <p14:creationId xmlns:p14="http://schemas.microsoft.com/office/powerpoint/2010/main" val="284979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32" y="1635742"/>
            <a:ext cx="6516724" cy="2308324"/>
          </a:xfrm>
          <a:prstGeom prst="rect">
            <a:avLst/>
          </a:prstGeom>
          <a:noFill/>
        </p:spPr>
        <p:txBody>
          <a:bodyPr wrap="square" rtlCol="0">
            <a:spAutoFit/>
          </a:bodyPr>
          <a:lstStyle/>
          <a:p>
            <a:pPr algn="just">
              <a:lnSpc>
                <a:spcPct val="90000"/>
              </a:lnSpc>
            </a:pPr>
            <a:r>
              <a:rPr lang="fr-FR" sz="2400" dirty="0">
                <a:solidFill>
                  <a:srgbClr val="FF0000"/>
                </a:solidFill>
              </a:rPr>
              <a:t>Le </a:t>
            </a:r>
            <a:r>
              <a:rPr lang="fr-FR" sz="2400" u="sng" dirty="0">
                <a:solidFill>
                  <a:srgbClr val="FF0000"/>
                </a:solidFill>
              </a:rPr>
              <a:t>temps de demi-vie</a:t>
            </a:r>
            <a:r>
              <a:rPr lang="fr-FR" sz="2400" dirty="0">
                <a:solidFill>
                  <a:srgbClr val="FF0000"/>
                </a:solidFill>
              </a:rPr>
              <a:t> (t</a:t>
            </a:r>
            <a:r>
              <a:rPr lang="fr-FR" sz="2400" baseline="-25000" dirty="0">
                <a:solidFill>
                  <a:srgbClr val="FF0000"/>
                </a:solidFill>
              </a:rPr>
              <a:t>1/2</a:t>
            </a:r>
            <a:r>
              <a:rPr lang="fr-FR" sz="2400" dirty="0">
                <a:solidFill>
                  <a:srgbClr val="FF0000"/>
                </a:solidFill>
              </a:rPr>
              <a:t>) correspond au temps nécessaire pour diminuer la concentration plasmatique d’un médicament de moitié, quel que soit le niveau de cette concentration.</a:t>
            </a:r>
          </a:p>
          <a:p>
            <a:pPr algn="just">
              <a:lnSpc>
                <a:spcPct val="150000"/>
              </a:lnSpc>
            </a:pPr>
            <a:endParaRPr lang="fr-FR" sz="2400" dirty="0"/>
          </a:p>
        </p:txBody>
      </p:sp>
      <p:sp>
        <p:nvSpPr>
          <p:cNvPr id="3" name="ZoneTexte 2"/>
          <p:cNvSpPr txBox="1"/>
          <p:nvPr/>
        </p:nvSpPr>
        <p:spPr>
          <a:xfrm>
            <a:off x="611532" y="457998"/>
            <a:ext cx="6527249" cy="424732"/>
          </a:xfrm>
          <a:prstGeom prst="rect">
            <a:avLst/>
          </a:prstGeom>
          <a:noFill/>
        </p:spPr>
        <p:txBody>
          <a:bodyPr wrap="square" rtlCol="0">
            <a:spAutoFit/>
          </a:bodyPr>
          <a:lstStyle/>
          <a:p>
            <a:pPr>
              <a:lnSpc>
                <a:spcPct val="90000"/>
              </a:lnSpc>
            </a:pPr>
            <a:r>
              <a:rPr lang="fr-FR" sz="2400" dirty="0">
                <a:solidFill>
                  <a:schemeClr val="accent3"/>
                </a:solidFill>
              </a:rPr>
              <a:t>1.3. Paramètres liés à l’élimination </a:t>
            </a:r>
          </a:p>
        </p:txBody>
      </p:sp>
      <p:sp>
        <p:nvSpPr>
          <p:cNvPr id="4" name="ZoneTexte 3"/>
          <p:cNvSpPr txBox="1"/>
          <p:nvPr/>
        </p:nvSpPr>
        <p:spPr>
          <a:xfrm>
            <a:off x="477788" y="3718679"/>
            <a:ext cx="10873208" cy="3139321"/>
          </a:xfrm>
          <a:prstGeom prst="rect">
            <a:avLst/>
          </a:prstGeom>
          <a:noFill/>
        </p:spPr>
        <p:txBody>
          <a:bodyPr wrap="square" rtlCol="0">
            <a:spAutoFit/>
          </a:bodyPr>
          <a:lstStyle/>
          <a:p>
            <a:pPr algn="just">
              <a:lnSpc>
                <a:spcPct val="150000"/>
              </a:lnSpc>
            </a:pPr>
            <a:r>
              <a:rPr lang="fr-FR" sz="2400" dirty="0"/>
              <a:t>La fréquence d’administration du médicament (nombre de prises /jour) est fonction  de sa demi-vie. </a:t>
            </a:r>
          </a:p>
          <a:p>
            <a:pPr algn="just">
              <a:lnSpc>
                <a:spcPct val="150000"/>
              </a:lnSpc>
            </a:pPr>
            <a:r>
              <a:rPr lang="fr-FR" sz="2400" dirty="0"/>
              <a:t>La fraction de médicament éliminée en fonction du temps dépend aussi de sa demi-vie et l’on considère que la quasi-totalité du médicament est éliminée au bout de 5 demi-vie.</a:t>
            </a:r>
          </a:p>
          <a:p>
            <a:endParaRPr lang="fr-FR"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255" y="1196752"/>
            <a:ext cx="40767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85900" y="874708"/>
            <a:ext cx="1728192" cy="400110"/>
          </a:xfrm>
          <a:prstGeom prst="rect">
            <a:avLst/>
          </a:prstGeom>
        </p:spPr>
        <p:txBody>
          <a:bodyPr wrap="square">
            <a:spAutoFit/>
          </a:bodyPr>
          <a:lstStyle/>
          <a:p>
            <a:r>
              <a:rPr lang="fr-FR" sz="2000" dirty="0">
                <a:solidFill>
                  <a:schemeClr val="accent4"/>
                </a:solidFill>
              </a:rPr>
              <a:t>1.3.1. t1/2</a:t>
            </a:r>
          </a:p>
        </p:txBody>
      </p:sp>
    </p:spTree>
    <p:extLst>
      <p:ext uri="{BB962C8B-B14F-4D97-AF65-F5344CB8AC3E}">
        <p14:creationId xmlns:p14="http://schemas.microsoft.com/office/powerpoint/2010/main" val="75588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30397" y="548680"/>
            <a:ext cx="10081120" cy="424732"/>
          </a:xfrm>
          <a:prstGeom prst="rect">
            <a:avLst/>
          </a:prstGeom>
          <a:noFill/>
        </p:spPr>
        <p:txBody>
          <a:bodyPr wrap="square" rtlCol="0">
            <a:spAutoFit/>
          </a:bodyPr>
          <a:lstStyle/>
          <a:p>
            <a:pPr>
              <a:lnSpc>
                <a:spcPct val="90000"/>
              </a:lnSpc>
            </a:pPr>
            <a:r>
              <a:rPr lang="fr-FR" sz="2400" dirty="0">
                <a:solidFill>
                  <a:schemeClr val="accent3"/>
                </a:solidFill>
              </a:rPr>
              <a:t>1.3. Paramètres liés à l’élimination </a:t>
            </a:r>
          </a:p>
        </p:txBody>
      </p:sp>
      <p:sp>
        <p:nvSpPr>
          <p:cNvPr id="4" name="ZoneTexte 3"/>
          <p:cNvSpPr txBox="1"/>
          <p:nvPr/>
        </p:nvSpPr>
        <p:spPr>
          <a:xfrm>
            <a:off x="621804" y="1124744"/>
            <a:ext cx="10657184" cy="369332"/>
          </a:xfrm>
          <a:prstGeom prst="rect">
            <a:avLst/>
          </a:prstGeom>
          <a:noFill/>
        </p:spPr>
        <p:txBody>
          <a:bodyPr wrap="square" rtlCol="0">
            <a:spAutoFit/>
          </a:bodyPr>
          <a:lstStyle/>
          <a:p>
            <a:pPr>
              <a:lnSpc>
                <a:spcPct val="90000"/>
              </a:lnSpc>
            </a:pPr>
            <a:r>
              <a:rPr lang="fr-FR" sz="2000" dirty="0">
                <a:solidFill>
                  <a:schemeClr val="accent4"/>
                </a:solidFill>
              </a:rPr>
              <a:t>1.3.2. Quantification du métabolisme et de l’élimination: </a:t>
            </a:r>
            <a:r>
              <a:rPr lang="fr-FR" sz="2000" b="1" dirty="0">
                <a:solidFill>
                  <a:schemeClr val="accent4"/>
                </a:solidFill>
              </a:rPr>
              <a:t>notion de clairance </a:t>
            </a:r>
            <a:endParaRPr lang="fr-FR" sz="2000" b="1" baseline="-25000" dirty="0">
              <a:solidFill>
                <a:schemeClr val="accent4"/>
              </a:solidFill>
            </a:endParaRPr>
          </a:p>
        </p:txBody>
      </p:sp>
      <p:sp>
        <p:nvSpPr>
          <p:cNvPr id="7" name="ZoneTexte 6"/>
          <p:cNvSpPr txBox="1"/>
          <p:nvPr/>
        </p:nvSpPr>
        <p:spPr>
          <a:xfrm>
            <a:off x="633311" y="1982625"/>
            <a:ext cx="10933709" cy="3416320"/>
          </a:xfrm>
          <a:prstGeom prst="rect">
            <a:avLst/>
          </a:prstGeom>
          <a:noFill/>
        </p:spPr>
        <p:txBody>
          <a:bodyPr wrap="square" rtlCol="0">
            <a:spAutoFit/>
          </a:bodyPr>
          <a:lstStyle/>
          <a:p>
            <a:pPr>
              <a:lnSpc>
                <a:spcPct val="90000"/>
              </a:lnSpc>
            </a:pPr>
            <a:r>
              <a:rPr lang="fr-FR" sz="2400" dirty="0">
                <a:solidFill>
                  <a:srgbClr val="FF0000"/>
                </a:solidFill>
              </a:rPr>
              <a:t>La </a:t>
            </a:r>
            <a:r>
              <a:rPr lang="fr-FR" sz="2400" u="sng" dirty="0">
                <a:solidFill>
                  <a:srgbClr val="FF0000"/>
                </a:solidFill>
              </a:rPr>
              <a:t>clairance</a:t>
            </a:r>
            <a:r>
              <a:rPr lang="fr-FR" sz="2400" dirty="0">
                <a:solidFill>
                  <a:srgbClr val="FF0000"/>
                </a:solidFill>
              </a:rPr>
              <a:t> (Cl) est la capacité de l’organisme à épurer une molécule après avoir atteint la circulation générale. Elle correspond au volume de sang totalement épuré du médicament par unité de temps (L/h ou </a:t>
            </a:r>
            <a:r>
              <a:rPr lang="fr-FR" sz="2400" dirty="0" err="1">
                <a:solidFill>
                  <a:srgbClr val="FF0000"/>
                </a:solidFill>
              </a:rPr>
              <a:t>mL</a:t>
            </a:r>
            <a:r>
              <a:rPr lang="fr-FR" sz="2400" dirty="0">
                <a:solidFill>
                  <a:srgbClr val="FF0000"/>
                </a:solidFill>
              </a:rPr>
              <a:t>/min).</a:t>
            </a:r>
          </a:p>
          <a:p>
            <a:pPr>
              <a:lnSpc>
                <a:spcPct val="90000"/>
              </a:lnSpc>
            </a:pPr>
            <a:endParaRPr lang="fr-FR" sz="2400" dirty="0"/>
          </a:p>
          <a:p>
            <a:pPr algn="just">
              <a:lnSpc>
                <a:spcPct val="90000"/>
              </a:lnSpc>
            </a:pPr>
            <a:r>
              <a:rPr lang="fr-FR" sz="2400" dirty="0"/>
              <a:t>Le sang traverse successivement différents organes épurateurs (foie, rein, intestin, poumon). Les effets d’élimination sur le PA s’additionnent donc.</a:t>
            </a:r>
          </a:p>
          <a:p>
            <a:pPr>
              <a:lnSpc>
                <a:spcPct val="90000"/>
              </a:lnSpc>
            </a:pPr>
            <a:endParaRPr lang="fr-FR" sz="2400" dirty="0"/>
          </a:p>
          <a:p>
            <a:pPr>
              <a:lnSpc>
                <a:spcPct val="90000"/>
              </a:lnSpc>
            </a:pPr>
            <a:r>
              <a:rPr lang="fr-FR" sz="2400" dirty="0"/>
              <a:t>		Cl totale = </a:t>
            </a:r>
            <a:r>
              <a:rPr lang="fr-FR" sz="2400" dirty="0" err="1"/>
              <a:t>Cl</a:t>
            </a:r>
            <a:r>
              <a:rPr lang="fr-FR" sz="2400" baseline="-25000" dirty="0" err="1"/>
              <a:t>H</a:t>
            </a:r>
            <a:r>
              <a:rPr lang="fr-FR" sz="2400" dirty="0"/>
              <a:t> + </a:t>
            </a:r>
            <a:r>
              <a:rPr lang="fr-FR" sz="2400" dirty="0" err="1"/>
              <a:t>Cl</a:t>
            </a:r>
            <a:r>
              <a:rPr lang="fr-FR" sz="2400" baseline="-25000" dirty="0" err="1"/>
              <a:t>R</a:t>
            </a:r>
            <a:endParaRPr lang="fr-FR" sz="2400" baseline="-25000" dirty="0"/>
          </a:p>
        </p:txBody>
      </p:sp>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77788" y="620688"/>
            <a:ext cx="10657184" cy="424732"/>
          </a:xfrm>
          <a:prstGeom prst="rect">
            <a:avLst/>
          </a:prstGeom>
          <a:noFill/>
        </p:spPr>
        <p:txBody>
          <a:bodyPr wrap="square" rtlCol="0">
            <a:spAutoFit/>
          </a:bodyPr>
          <a:lstStyle/>
          <a:p>
            <a:pPr>
              <a:lnSpc>
                <a:spcPct val="90000"/>
              </a:lnSpc>
            </a:pPr>
            <a:r>
              <a:rPr lang="fr-FR" sz="2400" dirty="0">
                <a:solidFill>
                  <a:schemeClr val="accent2"/>
                </a:solidFill>
              </a:rPr>
              <a:t>1.3.2. 1. Clairance hépatique</a:t>
            </a:r>
            <a:endParaRPr lang="fr-FR" sz="2400" baseline="-25000" dirty="0">
              <a:solidFill>
                <a:schemeClr val="accent2"/>
              </a:solidFill>
            </a:endParaRPr>
          </a:p>
        </p:txBody>
      </p:sp>
      <p:sp>
        <p:nvSpPr>
          <p:cNvPr id="4" name="ZoneTexte 3"/>
          <p:cNvSpPr txBox="1"/>
          <p:nvPr/>
        </p:nvSpPr>
        <p:spPr>
          <a:xfrm>
            <a:off x="621804" y="1340768"/>
            <a:ext cx="11017224" cy="1671227"/>
          </a:xfrm>
          <a:prstGeom prst="rect">
            <a:avLst/>
          </a:prstGeom>
          <a:noFill/>
        </p:spPr>
        <p:txBody>
          <a:bodyPr wrap="square" rtlCol="0">
            <a:spAutoFit/>
          </a:bodyPr>
          <a:lstStyle/>
          <a:p>
            <a:pPr algn="just">
              <a:lnSpc>
                <a:spcPct val="90000"/>
              </a:lnSpc>
            </a:pPr>
            <a:r>
              <a:rPr lang="fr-FR" sz="2400" dirty="0"/>
              <a:t>La clairance hépatique est la capacité du foie à éliminer d’un volume de sang une substance donnée par unité de temps.</a:t>
            </a:r>
          </a:p>
          <a:p>
            <a:pPr algn="just">
              <a:lnSpc>
                <a:spcPct val="90000"/>
              </a:lnSpc>
            </a:pPr>
            <a:endParaRPr lang="fr-FR" dirty="0"/>
          </a:p>
          <a:p>
            <a:pPr algn="just">
              <a:lnSpc>
                <a:spcPct val="90000"/>
              </a:lnSpc>
            </a:pPr>
            <a:r>
              <a:rPr lang="fr-FR" sz="2400" dirty="0"/>
              <a:t>Concernant le foie, la </a:t>
            </a:r>
            <a:r>
              <a:rPr lang="fr-FR" sz="2400" dirty="0" err="1"/>
              <a:t>Cl</a:t>
            </a:r>
            <a:r>
              <a:rPr lang="fr-FR" sz="2400" baseline="-25000" dirty="0" err="1"/>
              <a:t>H</a:t>
            </a:r>
            <a:r>
              <a:rPr lang="fr-FR" sz="2400" dirty="0"/>
              <a:t> dépend principalement du débit sanguin au niveau du foie et de l’extraction propre à la substance épurée.</a:t>
            </a:r>
          </a:p>
        </p:txBody>
      </p:sp>
      <p:pic>
        <p:nvPicPr>
          <p:cNvPr id="16386" name="Picture 2" descr="C:\Users\Laetitia\Desktop\Figures cours 2017\fig040.jpg"/>
          <p:cNvPicPr>
            <a:picLocks noChangeAspect="1" noChangeArrowheads="1"/>
          </p:cNvPicPr>
          <p:nvPr/>
        </p:nvPicPr>
        <p:blipFill>
          <a:blip r:embed="rId3" cstate="print"/>
          <a:srcRect l="12874" t="45800" r="26239" b="34064"/>
          <a:stretch>
            <a:fillRect/>
          </a:stretch>
        </p:blipFill>
        <p:spPr bwMode="auto">
          <a:xfrm>
            <a:off x="2350505" y="3437015"/>
            <a:ext cx="5450260" cy="2549315"/>
          </a:xfrm>
          <a:prstGeom prst="rect">
            <a:avLst/>
          </a:prstGeom>
          <a:noFill/>
        </p:spPr>
      </p:pic>
      <p:sp>
        <p:nvSpPr>
          <p:cNvPr id="6" name="ZoneTexte 5"/>
          <p:cNvSpPr txBox="1"/>
          <p:nvPr/>
        </p:nvSpPr>
        <p:spPr>
          <a:xfrm>
            <a:off x="7750596" y="4581128"/>
            <a:ext cx="3168352" cy="757130"/>
          </a:xfrm>
          <a:prstGeom prst="rect">
            <a:avLst/>
          </a:prstGeom>
          <a:noFill/>
        </p:spPr>
        <p:txBody>
          <a:bodyPr wrap="square" rtlCol="0">
            <a:spAutoFit/>
          </a:bodyPr>
          <a:lstStyle/>
          <a:p>
            <a:pPr>
              <a:lnSpc>
                <a:spcPct val="90000"/>
              </a:lnSpc>
            </a:pPr>
            <a:r>
              <a:rPr lang="fr-FR" sz="2400" dirty="0"/>
              <a:t>Clairance hépatique (schéma)</a:t>
            </a:r>
          </a:p>
        </p:txBody>
      </p:sp>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21804" y="836712"/>
            <a:ext cx="10945216" cy="4893647"/>
          </a:xfrm>
          <a:prstGeom prst="rect">
            <a:avLst/>
          </a:prstGeom>
          <a:noFill/>
        </p:spPr>
        <p:txBody>
          <a:bodyPr wrap="square" rtlCol="0">
            <a:spAutoFit/>
          </a:bodyPr>
          <a:lstStyle/>
          <a:p>
            <a:pPr algn="just">
              <a:lnSpc>
                <a:spcPct val="150000"/>
              </a:lnSpc>
            </a:pPr>
            <a:r>
              <a:rPr lang="fr-FR" sz="2400" u="sng" dirty="0"/>
              <a:t>Facteurs pouvant faire varier la clairance hépatique</a:t>
            </a:r>
            <a:r>
              <a:rPr lang="fr-FR" sz="2400" dirty="0"/>
              <a:t>:</a:t>
            </a:r>
          </a:p>
          <a:p>
            <a:pPr algn="just">
              <a:lnSpc>
                <a:spcPct val="150000"/>
              </a:lnSpc>
            </a:pPr>
            <a:endParaRPr lang="fr-FR" sz="1600" dirty="0"/>
          </a:p>
          <a:p>
            <a:pPr algn="just">
              <a:lnSpc>
                <a:spcPct val="150000"/>
              </a:lnSpc>
              <a:buFontTx/>
              <a:buChar char="-"/>
            </a:pPr>
            <a:r>
              <a:rPr lang="fr-FR" sz="2400" dirty="0"/>
              <a:t> Âge : immaturité de systèmes enzymatiques chez le NN ou bien diminution des activités enzymatiques chez le sujet âgé</a:t>
            </a:r>
          </a:p>
          <a:p>
            <a:pPr algn="just">
              <a:lnSpc>
                <a:spcPct val="150000"/>
              </a:lnSpc>
              <a:buFontTx/>
              <a:buChar char="-"/>
            </a:pPr>
            <a:r>
              <a:rPr lang="fr-FR" sz="2400" dirty="0"/>
              <a:t> Pathologies du foie</a:t>
            </a:r>
          </a:p>
          <a:p>
            <a:pPr algn="just">
              <a:lnSpc>
                <a:spcPct val="150000"/>
              </a:lnSpc>
              <a:buFontTx/>
              <a:buChar char="-"/>
            </a:pPr>
            <a:r>
              <a:rPr lang="fr-FR" sz="2400" dirty="0"/>
              <a:t> Interactions médicamenteuses (inducteurs et inhibiteurs enzymatiques)</a:t>
            </a:r>
          </a:p>
          <a:p>
            <a:pPr algn="just">
              <a:lnSpc>
                <a:spcPct val="150000"/>
              </a:lnSpc>
              <a:buFontTx/>
              <a:buChar char="-"/>
            </a:pPr>
            <a:r>
              <a:rPr lang="fr-FR" sz="2400" dirty="0"/>
              <a:t> Facteurs individuels liés au polymorphisme génétique</a:t>
            </a:r>
          </a:p>
          <a:p>
            <a:pPr algn="just">
              <a:lnSpc>
                <a:spcPct val="150000"/>
              </a:lnSpc>
              <a:buFontTx/>
              <a:buChar char="-"/>
            </a:pPr>
            <a:r>
              <a:rPr lang="fr-FR" sz="2400" dirty="0"/>
              <a:t> Prise de nourriture, position couchée, …</a:t>
            </a:r>
          </a:p>
        </p:txBody>
      </p:sp>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ZoneTexte 2"/>
          <p:cNvSpPr txBox="1">
            <a:spLocks noChangeArrowheads="1"/>
          </p:cNvSpPr>
          <p:nvPr/>
        </p:nvSpPr>
        <p:spPr bwMode="auto">
          <a:xfrm>
            <a:off x="814705" y="549275"/>
            <a:ext cx="9503474" cy="461665"/>
          </a:xfrm>
          <a:prstGeom prst="rect">
            <a:avLst/>
          </a:prstGeom>
          <a:noFill/>
          <a:ln w="9525">
            <a:noFill/>
            <a:miter lim="800000"/>
            <a:headEnd/>
            <a:tailEnd/>
          </a:ln>
        </p:spPr>
        <p:txBody>
          <a:bodyPr>
            <a:spAutoFit/>
          </a:bodyPr>
          <a:lstStyle/>
          <a:p>
            <a:r>
              <a:rPr lang="fr-FR" sz="2400" b="1" dirty="0">
                <a:solidFill>
                  <a:srgbClr val="FF0000"/>
                </a:solidFill>
                <a:latin typeface="Calibri" pitchFamily="34" charset="0"/>
              </a:rPr>
              <a:t>1. Résorption et Absorption</a:t>
            </a:r>
          </a:p>
        </p:txBody>
      </p:sp>
      <p:sp>
        <p:nvSpPr>
          <p:cNvPr id="8196" name="ZoneTexte 3"/>
          <p:cNvSpPr txBox="1">
            <a:spLocks noChangeArrowheads="1"/>
          </p:cNvSpPr>
          <p:nvPr/>
        </p:nvSpPr>
        <p:spPr bwMode="auto">
          <a:xfrm>
            <a:off x="799216" y="1340768"/>
            <a:ext cx="10153128" cy="4524315"/>
          </a:xfrm>
          <a:prstGeom prst="rect">
            <a:avLst/>
          </a:prstGeom>
          <a:noFill/>
          <a:ln w="9525">
            <a:noFill/>
            <a:miter lim="800000"/>
            <a:headEnd/>
            <a:tailEnd/>
          </a:ln>
        </p:spPr>
        <p:txBody>
          <a:bodyPr wrap="square">
            <a:spAutoFit/>
          </a:bodyPr>
          <a:lstStyle/>
          <a:p>
            <a:pPr algn="just"/>
            <a:r>
              <a:rPr lang="fr-FR" sz="2400" u="sng" dirty="0">
                <a:solidFill>
                  <a:srgbClr val="FF0000"/>
                </a:solidFill>
                <a:latin typeface="Calibri" pitchFamily="34" charset="0"/>
              </a:rPr>
              <a:t>Absorption</a:t>
            </a:r>
            <a:r>
              <a:rPr lang="fr-FR" sz="2400" dirty="0">
                <a:solidFill>
                  <a:srgbClr val="FF0000"/>
                </a:solidFill>
                <a:latin typeface="Calibri" pitchFamily="34" charset="0"/>
              </a:rPr>
              <a:t> = processus par lequel le médicament inchangé passe depuis son site d’administration à la circulation générale.</a:t>
            </a:r>
          </a:p>
          <a:p>
            <a:pPr algn="just"/>
            <a:r>
              <a:rPr lang="fr-FR" sz="2400" u="sng" dirty="0">
                <a:solidFill>
                  <a:srgbClr val="FF0000"/>
                </a:solidFill>
                <a:latin typeface="Calibri" pitchFamily="34" charset="0"/>
              </a:rPr>
              <a:t>Résorption </a:t>
            </a:r>
            <a:r>
              <a:rPr lang="fr-FR" sz="2400" dirty="0">
                <a:solidFill>
                  <a:srgbClr val="FF0000"/>
                </a:solidFill>
                <a:latin typeface="Calibri" pitchFamily="34" charset="0"/>
              </a:rPr>
              <a:t>= Franchissement d’une barrière physiologique.</a:t>
            </a:r>
          </a:p>
          <a:p>
            <a:pPr algn="just"/>
            <a:endParaRPr lang="fr-FR" sz="2400" dirty="0">
              <a:latin typeface="Calibri" pitchFamily="34" charset="0"/>
            </a:endParaRPr>
          </a:p>
          <a:p>
            <a:pPr algn="just">
              <a:lnSpc>
                <a:spcPct val="150000"/>
              </a:lnSpc>
            </a:pPr>
            <a:r>
              <a:rPr lang="fr-FR" sz="2400" dirty="0">
                <a:latin typeface="Calibri" pitchFamily="34" charset="0"/>
              </a:rPr>
              <a:t>La voie d’administration du médicament influence cette 1</a:t>
            </a:r>
            <a:r>
              <a:rPr lang="fr-FR" sz="2400" baseline="30000" dirty="0">
                <a:latin typeface="Calibri" pitchFamily="34" charset="0"/>
              </a:rPr>
              <a:t>ère</a:t>
            </a:r>
            <a:r>
              <a:rPr lang="fr-FR" sz="2400" dirty="0">
                <a:latin typeface="Calibri" pitchFamily="34" charset="0"/>
              </a:rPr>
              <a:t> phase. </a:t>
            </a:r>
          </a:p>
          <a:p>
            <a:pPr algn="just"/>
            <a:r>
              <a:rPr lang="fr-FR" sz="2400" dirty="0">
                <a:latin typeface="Calibri" pitchFamily="34" charset="0"/>
              </a:rPr>
              <a:t>La </a:t>
            </a:r>
            <a:r>
              <a:rPr lang="fr-FR" sz="2400" dirty="0">
                <a:solidFill>
                  <a:srgbClr val="FF0000"/>
                </a:solidFill>
                <a:latin typeface="Calibri" pitchFamily="34" charset="0"/>
              </a:rPr>
              <a:t>voie IV est la voie de référence </a:t>
            </a:r>
            <a:r>
              <a:rPr lang="fr-FR" sz="2400" dirty="0">
                <a:latin typeface="Calibri" pitchFamily="34" charset="0"/>
              </a:rPr>
              <a:t>car toute la dose administrée atteint la circulation générale; l’absorption </a:t>
            </a:r>
            <a:r>
              <a:rPr lang="fr-FR" sz="2400" dirty="0">
                <a:solidFill>
                  <a:srgbClr val="FF0000"/>
                </a:solidFill>
                <a:latin typeface="Calibri" pitchFamily="34" charset="0"/>
              </a:rPr>
              <a:t>est alors maximale</a:t>
            </a:r>
            <a:r>
              <a:rPr lang="fr-FR" sz="2400" dirty="0">
                <a:latin typeface="Calibri" pitchFamily="34" charset="0"/>
              </a:rPr>
              <a:t>.</a:t>
            </a:r>
          </a:p>
          <a:p>
            <a:pPr algn="just">
              <a:lnSpc>
                <a:spcPct val="150000"/>
              </a:lnSpc>
            </a:pPr>
            <a:endParaRPr lang="fr-FR" sz="2400" dirty="0">
              <a:latin typeface="Calibri" pitchFamily="34" charset="0"/>
            </a:endParaRPr>
          </a:p>
          <a:p>
            <a:pPr algn="just"/>
            <a:r>
              <a:rPr lang="fr-FR" sz="2400" b="1" u="sng" dirty="0">
                <a:solidFill>
                  <a:srgbClr val="FF0000"/>
                </a:solidFill>
                <a:latin typeface="Calibri" pitchFamily="34" charset="0"/>
              </a:rPr>
              <a:t>Biodisponibilité :</a:t>
            </a:r>
            <a:r>
              <a:rPr lang="fr-FR" sz="2400" b="1" dirty="0">
                <a:solidFill>
                  <a:srgbClr val="FF0000"/>
                </a:solidFill>
                <a:latin typeface="Calibri" pitchFamily="34" charset="0"/>
              </a:rPr>
              <a:t> </a:t>
            </a:r>
            <a:r>
              <a:rPr lang="fr-FR" sz="2400" dirty="0">
                <a:latin typeface="Calibri" pitchFamily="34" charset="0"/>
              </a:rPr>
              <a:t>permet l’évaluation de l’absorption et se définit comme étant la fraction de la dose de médicament administré qui atteint la circulation générale et la vitesse à laquelle elle l’atteint.</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77788" y="620688"/>
            <a:ext cx="10657184" cy="424732"/>
          </a:xfrm>
          <a:prstGeom prst="rect">
            <a:avLst/>
          </a:prstGeom>
          <a:noFill/>
        </p:spPr>
        <p:txBody>
          <a:bodyPr wrap="square" rtlCol="0">
            <a:spAutoFit/>
          </a:bodyPr>
          <a:lstStyle/>
          <a:p>
            <a:pPr>
              <a:lnSpc>
                <a:spcPct val="90000"/>
              </a:lnSpc>
            </a:pPr>
            <a:r>
              <a:rPr lang="fr-FR" sz="2400" dirty="0">
                <a:solidFill>
                  <a:schemeClr val="accent2"/>
                </a:solidFill>
              </a:rPr>
              <a:t>1.3.2. 2. Clairance rénale</a:t>
            </a:r>
            <a:endParaRPr lang="fr-FR" sz="2400" baseline="-25000" dirty="0">
              <a:solidFill>
                <a:schemeClr val="accent2"/>
              </a:solidFill>
            </a:endParaRPr>
          </a:p>
        </p:txBody>
      </p:sp>
      <p:sp>
        <p:nvSpPr>
          <p:cNvPr id="4" name="ZoneTexte 3"/>
          <p:cNvSpPr txBox="1"/>
          <p:nvPr/>
        </p:nvSpPr>
        <p:spPr>
          <a:xfrm>
            <a:off x="513792" y="1484784"/>
            <a:ext cx="11377264" cy="1421928"/>
          </a:xfrm>
          <a:prstGeom prst="rect">
            <a:avLst/>
          </a:prstGeom>
          <a:noFill/>
        </p:spPr>
        <p:txBody>
          <a:bodyPr wrap="square" rtlCol="0">
            <a:spAutoFit/>
          </a:bodyPr>
          <a:lstStyle/>
          <a:p>
            <a:pPr>
              <a:lnSpc>
                <a:spcPct val="90000"/>
              </a:lnSpc>
            </a:pPr>
            <a:r>
              <a:rPr lang="fr-FR" sz="2400" dirty="0"/>
              <a:t>La </a:t>
            </a:r>
            <a:r>
              <a:rPr lang="fr-FR" sz="2400" dirty="0" err="1"/>
              <a:t>Cl</a:t>
            </a:r>
            <a:r>
              <a:rPr lang="fr-FR" sz="2400" baseline="-25000" dirty="0" err="1"/>
              <a:t>R</a:t>
            </a:r>
            <a:r>
              <a:rPr lang="fr-FR" sz="2400" dirty="0"/>
              <a:t> est la capacité du rein à éliminer d’un volume de sang une substance donnée par unité de temps.</a:t>
            </a:r>
          </a:p>
          <a:p>
            <a:pPr>
              <a:lnSpc>
                <a:spcPct val="90000"/>
              </a:lnSpc>
            </a:pPr>
            <a:endParaRPr lang="fr-FR" sz="2400" dirty="0"/>
          </a:p>
          <a:p>
            <a:pPr>
              <a:lnSpc>
                <a:spcPct val="90000"/>
              </a:lnSpc>
            </a:pPr>
            <a:r>
              <a:rPr lang="fr-FR" sz="2400" dirty="0"/>
              <a:t>	 </a:t>
            </a:r>
            <a:r>
              <a:rPr lang="fr-FR" sz="2400" dirty="0" err="1"/>
              <a:t>Cl</a:t>
            </a:r>
            <a:r>
              <a:rPr lang="fr-FR" sz="2400" baseline="-25000" dirty="0" err="1"/>
              <a:t>R</a:t>
            </a:r>
            <a:r>
              <a:rPr lang="fr-FR" sz="2400" baseline="-25000" dirty="0"/>
              <a:t> </a:t>
            </a:r>
            <a:r>
              <a:rPr lang="fr-FR" sz="2400" dirty="0"/>
              <a:t>= Cl filtration + Cl sécrétion – Cl réabsorption</a:t>
            </a:r>
          </a:p>
        </p:txBody>
      </p:sp>
      <p:sp>
        <p:nvSpPr>
          <p:cNvPr id="5" name="ZoneTexte 4"/>
          <p:cNvSpPr txBox="1"/>
          <p:nvPr/>
        </p:nvSpPr>
        <p:spPr>
          <a:xfrm>
            <a:off x="547537" y="3284984"/>
            <a:ext cx="11161240" cy="2419124"/>
          </a:xfrm>
          <a:prstGeom prst="rect">
            <a:avLst/>
          </a:prstGeom>
          <a:noFill/>
        </p:spPr>
        <p:txBody>
          <a:bodyPr wrap="square" rtlCol="0">
            <a:spAutoFit/>
          </a:bodyPr>
          <a:lstStyle/>
          <a:p>
            <a:pPr algn="just">
              <a:lnSpc>
                <a:spcPct val="90000"/>
              </a:lnSpc>
            </a:pPr>
            <a:r>
              <a:rPr lang="fr-FR" sz="2400" dirty="0"/>
              <a:t>Chaque min, les néphrons filtrent au niveau de leur glomérule un volume d’environ 120 ml de sang pour un adulte de 70 kg.</a:t>
            </a:r>
          </a:p>
          <a:p>
            <a:pPr algn="just">
              <a:lnSpc>
                <a:spcPct val="90000"/>
              </a:lnSpc>
            </a:pPr>
            <a:r>
              <a:rPr lang="fr-FR" sz="2400" dirty="0"/>
              <a:t>Le rein est un organe épurateur dont on peut mesurer la fonction par la clairance de la créatinine.</a:t>
            </a:r>
          </a:p>
          <a:p>
            <a:pPr algn="just">
              <a:lnSpc>
                <a:spcPct val="90000"/>
              </a:lnSpc>
            </a:pPr>
            <a:endParaRPr lang="fr-FR" sz="2400" dirty="0"/>
          </a:p>
          <a:p>
            <a:pPr algn="just">
              <a:lnSpc>
                <a:spcPct val="90000"/>
              </a:lnSpc>
            </a:pPr>
            <a:r>
              <a:rPr lang="fr-FR" sz="2400" dirty="0"/>
              <a:t>Méthode pour déterminer le Débit de Filtration Glomérulaire (DFG) et donc l’activité du rein.</a:t>
            </a:r>
          </a:p>
        </p:txBody>
      </p:sp>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93812" y="1052736"/>
            <a:ext cx="10729192" cy="3970318"/>
          </a:xfrm>
          <a:prstGeom prst="rect">
            <a:avLst/>
          </a:prstGeom>
          <a:noFill/>
        </p:spPr>
        <p:txBody>
          <a:bodyPr wrap="square" rtlCol="0">
            <a:spAutoFit/>
          </a:bodyPr>
          <a:lstStyle/>
          <a:p>
            <a:pPr>
              <a:lnSpc>
                <a:spcPct val="150000"/>
              </a:lnSpc>
            </a:pPr>
            <a:r>
              <a:rPr lang="fr-FR" sz="2400" u="sng" dirty="0"/>
              <a:t>Plusieurs facteurs pouvant modifier la clairance rénale</a:t>
            </a:r>
            <a:r>
              <a:rPr lang="fr-FR" sz="2400" dirty="0"/>
              <a:t>:</a:t>
            </a:r>
          </a:p>
          <a:p>
            <a:pPr>
              <a:lnSpc>
                <a:spcPct val="150000"/>
              </a:lnSpc>
            </a:pPr>
            <a:r>
              <a:rPr lang="fr-FR" sz="2400" dirty="0"/>
              <a:t>- modification du débit de filtration glomérulaire: en cas d’IR, IC, âge</a:t>
            </a:r>
          </a:p>
          <a:p>
            <a:pPr>
              <a:lnSpc>
                <a:spcPct val="150000"/>
              </a:lnSpc>
              <a:buFontTx/>
              <a:buChar char="-"/>
            </a:pPr>
            <a:r>
              <a:rPr lang="fr-FR" sz="2400" dirty="0"/>
              <a:t> modification de la réabsorption tubulaire: si variation du pH, âge, … </a:t>
            </a:r>
          </a:p>
          <a:p>
            <a:pPr>
              <a:lnSpc>
                <a:spcPct val="150000"/>
              </a:lnSpc>
              <a:buFontTx/>
              <a:buChar char="-"/>
            </a:pPr>
            <a:r>
              <a:rPr lang="fr-FR" sz="2400" dirty="0"/>
              <a:t> modification de la sécrétion tubulaire: si interactions médicamenteuses, IR, IC, âge</a:t>
            </a:r>
          </a:p>
        </p:txBody>
      </p:sp>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609441" y="142875"/>
            <a:ext cx="10969943" cy="5792788"/>
          </a:xfrm>
        </p:spPr>
        <p:txBody>
          <a:bodyPr/>
          <a:lstStyle/>
          <a:p>
            <a:pPr algn="ctr" eaLnBrk="1" hangingPunct="1">
              <a:buFontTx/>
              <a:buNone/>
            </a:pPr>
            <a:r>
              <a:rPr lang="fr-FR" sz="2800" b="1" dirty="0"/>
              <a:t>Établissement d’un schéma thérapeutique</a:t>
            </a:r>
          </a:p>
          <a:p>
            <a:pPr algn="ctr" eaLnBrk="1" hangingPunct="1">
              <a:buFontTx/>
              <a:buNone/>
            </a:pPr>
            <a:endParaRPr lang="fr-FR" sz="800" dirty="0"/>
          </a:p>
          <a:p>
            <a:pPr lvl="1" eaLnBrk="1" hangingPunct="1"/>
            <a:r>
              <a:rPr lang="fr-FR" sz="2400" dirty="0"/>
              <a:t>Etablir les </a:t>
            </a:r>
            <a:r>
              <a:rPr lang="fr-FR" sz="2400" b="1" dirty="0"/>
              <a:t>paramètres pharmacocinétiques</a:t>
            </a:r>
            <a:r>
              <a:rPr lang="fr-FR" sz="2400" dirty="0"/>
              <a:t> du médicament après une dose unique: clairance, volume de distribution et demi-vie</a:t>
            </a:r>
            <a:endParaRPr lang="fr-FR" sz="1000" dirty="0"/>
          </a:p>
          <a:p>
            <a:pPr lvl="1" eaLnBrk="1" hangingPunct="1"/>
            <a:r>
              <a:rPr lang="fr-FR" sz="2400" dirty="0"/>
              <a:t>Détermination de l’intervalle thérapeutique</a:t>
            </a:r>
          </a:p>
        </p:txBody>
      </p:sp>
      <p:sp>
        <p:nvSpPr>
          <p:cNvPr id="23556" name="Line 4"/>
          <p:cNvSpPr>
            <a:spLocks noChangeShapeType="1"/>
          </p:cNvSpPr>
          <p:nvPr/>
        </p:nvSpPr>
        <p:spPr bwMode="auto">
          <a:xfrm>
            <a:off x="2448346" y="2676525"/>
            <a:ext cx="0" cy="3856038"/>
          </a:xfrm>
          <a:prstGeom prst="line">
            <a:avLst/>
          </a:prstGeom>
          <a:noFill/>
          <a:ln w="9525">
            <a:solidFill>
              <a:schemeClr val="tx1"/>
            </a:solidFill>
            <a:round/>
            <a:headEnd type="triangle" w="med" len="med"/>
            <a:tailEnd/>
          </a:ln>
        </p:spPr>
        <p:txBody>
          <a:bodyPr/>
          <a:lstStyle/>
          <a:p>
            <a:endParaRPr lang="fr-FR"/>
          </a:p>
        </p:txBody>
      </p:sp>
      <p:sp>
        <p:nvSpPr>
          <p:cNvPr id="23557" name="Line 5"/>
          <p:cNvSpPr>
            <a:spLocks noChangeShapeType="1"/>
          </p:cNvSpPr>
          <p:nvPr/>
        </p:nvSpPr>
        <p:spPr bwMode="auto">
          <a:xfrm>
            <a:off x="2448346" y="6532563"/>
            <a:ext cx="6430874" cy="0"/>
          </a:xfrm>
          <a:prstGeom prst="line">
            <a:avLst/>
          </a:prstGeom>
          <a:noFill/>
          <a:ln w="9525">
            <a:solidFill>
              <a:schemeClr val="tx1"/>
            </a:solidFill>
            <a:round/>
            <a:headEnd/>
            <a:tailEnd type="triangle" w="med" len="med"/>
          </a:ln>
        </p:spPr>
        <p:txBody>
          <a:bodyPr/>
          <a:lstStyle/>
          <a:p>
            <a:endParaRPr lang="fr-FR"/>
          </a:p>
        </p:txBody>
      </p:sp>
      <p:sp>
        <p:nvSpPr>
          <p:cNvPr id="23559" name="Line 7"/>
          <p:cNvSpPr>
            <a:spLocks noChangeShapeType="1"/>
          </p:cNvSpPr>
          <p:nvPr/>
        </p:nvSpPr>
        <p:spPr bwMode="auto">
          <a:xfrm flipV="1">
            <a:off x="2448347" y="3140075"/>
            <a:ext cx="6621325" cy="7938"/>
          </a:xfrm>
          <a:prstGeom prst="line">
            <a:avLst/>
          </a:prstGeom>
          <a:noFill/>
          <a:ln w="38100">
            <a:solidFill>
              <a:srgbClr val="A50021"/>
            </a:solidFill>
            <a:prstDash val="dashDot"/>
            <a:round/>
            <a:headEnd/>
            <a:tailEnd/>
          </a:ln>
        </p:spPr>
        <p:txBody>
          <a:bodyPr/>
          <a:lstStyle/>
          <a:p>
            <a:endParaRPr lang="fr-FR"/>
          </a:p>
        </p:txBody>
      </p:sp>
      <p:sp>
        <p:nvSpPr>
          <p:cNvPr id="23560" name="Text Box 8"/>
          <p:cNvSpPr txBox="1">
            <a:spLocks noChangeArrowheads="1"/>
          </p:cNvSpPr>
          <p:nvPr/>
        </p:nvSpPr>
        <p:spPr bwMode="auto">
          <a:xfrm>
            <a:off x="9139504" y="6302376"/>
            <a:ext cx="720069" cy="369332"/>
          </a:xfrm>
          <a:prstGeom prst="rect">
            <a:avLst/>
          </a:prstGeom>
          <a:noFill/>
          <a:ln w="9525">
            <a:noFill/>
            <a:miter lim="800000"/>
            <a:headEnd/>
            <a:tailEnd/>
          </a:ln>
        </p:spPr>
        <p:txBody>
          <a:bodyPr wrap="none">
            <a:spAutoFit/>
          </a:bodyPr>
          <a:lstStyle/>
          <a:p>
            <a:r>
              <a:rPr lang="fr-FR">
                <a:latin typeface="Tw Cen MT" pitchFamily="34" charset="0"/>
              </a:rPr>
              <a:t>temps</a:t>
            </a:r>
          </a:p>
        </p:txBody>
      </p:sp>
      <p:sp>
        <p:nvSpPr>
          <p:cNvPr id="23561" name="Text Box 9"/>
          <p:cNvSpPr txBox="1">
            <a:spLocks noChangeArrowheads="1"/>
          </p:cNvSpPr>
          <p:nvPr/>
        </p:nvSpPr>
        <p:spPr bwMode="auto">
          <a:xfrm>
            <a:off x="2255779" y="2317751"/>
            <a:ext cx="1439177" cy="369332"/>
          </a:xfrm>
          <a:prstGeom prst="rect">
            <a:avLst/>
          </a:prstGeom>
          <a:noFill/>
          <a:ln w="9525">
            <a:noFill/>
            <a:miter lim="800000"/>
            <a:headEnd/>
            <a:tailEnd/>
          </a:ln>
        </p:spPr>
        <p:txBody>
          <a:bodyPr wrap="none">
            <a:spAutoFit/>
          </a:bodyPr>
          <a:lstStyle/>
          <a:p>
            <a:r>
              <a:rPr lang="fr-FR">
                <a:latin typeface="Tw Cen MT" pitchFamily="34" charset="0"/>
              </a:rPr>
              <a:t>Concentration</a:t>
            </a:r>
          </a:p>
        </p:txBody>
      </p:sp>
      <p:sp>
        <p:nvSpPr>
          <p:cNvPr id="23564" name="Freeform 12"/>
          <p:cNvSpPr>
            <a:spLocks/>
          </p:cNvSpPr>
          <p:nvPr/>
        </p:nvSpPr>
        <p:spPr bwMode="auto">
          <a:xfrm>
            <a:off x="2437765" y="3568700"/>
            <a:ext cx="6636138" cy="2946400"/>
          </a:xfrm>
          <a:custGeom>
            <a:avLst/>
            <a:gdLst>
              <a:gd name="T0" fmla="*/ 0 w 3136"/>
              <a:gd name="T1" fmla="*/ 2147483647 h 1856"/>
              <a:gd name="T2" fmla="*/ 45362811 w 3136"/>
              <a:gd name="T3" fmla="*/ 2147483647 h 1856"/>
              <a:gd name="T4" fmla="*/ 115927201 w 3136"/>
              <a:gd name="T5" fmla="*/ 2147483647 h 1856"/>
              <a:gd name="T6" fmla="*/ 277217200 w 3136"/>
              <a:gd name="T7" fmla="*/ 2147483647 h 1856"/>
              <a:gd name="T8" fmla="*/ 415826545 w 3136"/>
              <a:gd name="T9" fmla="*/ 2147483647 h 1856"/>
              <a:gd name="T10" fmla="*/ 483870048 w 3136"/>
              <a:gd name="T11" fmla="*/ 2147483647 h 1856"/>
              <a:gd name="T12" fmla="*/ 577115006 w 3136"/>
              <a:gd name="T13" fmla="*/ 2147483647 h 1856"/>
              <a:gd name="T14" fmla="*/ 690522796 w 3136"/>
              <a:gd name="T15" fmla="*/ 2147483647 h 1856"/>
              <a:gd name="T16" fmla="*/ 806449947 w 3136"/>
              <a:gd name="T17" fmla="*/ 2147483647 h 1856"/>
              <a:gd name="T18" fmla="*/ 899696692 w 3136"/>
              <a:gd name="T19" fmla="*/ 2147483647 h 1856"/>
              <a:gd name="T20" fmla="*/ 1129030045 w 3136"/>
              <a:gd name="T21" fmla="*/ 1567537172 h 1856"/>
              <a:gd name="T22" fmla="*/ 1151710651 w 3136"/>
              <a:gd name="T23" fmla="*/ 1496972816 h 1856"/>
              <a:gd name="T24" fmla="*/ 1244957197 w 3136"/>
              <a:gd name="T25" fmla="*/ 1358365052 h 1856"/>
              <a:gd name="T26" fmla="*/ 1313002188 w 3136"/>
              <a:gd name="T27" fmla="*/ 1151712294 h 1856"/>
              <a:gd name="T28" fmla="*/ 1451609945 w 3136"/>
              <a:gd name="T29" fmla="*/ 967740142 h 1856"/>
              <a:gd name="T30" fmla="*/ 1567537096 w 3136"/>
              <a:gd name="T31" fmla="*/ 783769380 h 1856"/>
              <a:gd name="T32" fmla="*/ 1612899895 w 3136"/>
              <a:gd name="T33" fmla="*/ 645160029 h 1856"/>
              <a:gd name="T34" fmla="*/ 1635582088 w 3136"/>
              <a:gd name="T35" fmla="*/ 577116622 h 1856"/>
              <a:gd name="T36" fmla="*/ 1774190241 w 3136"/>
              <a:gd name="T37" fmla="*/ 415826565 h 1856"/>
              <a:gd name="T38" fmla="*/ 1867436787 w 3136"/>
              <a:gd name="T39" fmla="*/ 299897820 h 1856"/>
              <a:gd name="T40" fmla="*/ 1935480191 w 3136"/>
              <a:gd name="T41" fmla="*/ 161290007 h 1856"/>
              <a:gd name="T42" fmla="*/ 2147483647 w 3136"/>
              <a:gd name="T43" fmla="*/ 22682200 h 1856"/>
              <a:gd name="T44" fmla="*/ 2147483647 w 3136"/>
              <a:gd name="T45" fmla="*/ 115927207 h 1856"/>
              <a:gd name="T46" fmla="*/ 2147483647 w 3136"/>
              <a:gd name="T47" fmla="*/ 345262208 h 1856"/>
              <a:gd name="T48" fmla="*/ 2147483647 w 3136"/>
              <a:gd name="T49" fmla="*/ 551915066 h 1856"/>
              <a:gd name="T50" fmla="*/ 2147483647 w 3136"/>
              <a:gd name="T51" fmla="*/ 622477835 h 1856"/>
              <a:gd name="T52" fmla="*/ 2147483647 w 3136"/>
              <a:gd name="T53" fmla="*/ 1129030100 h 1856"/>
              <a:gd name="T54" fmla="*/ 2147483647 w 3136"/>
              <a:gd name="T55" fmla="*/ 1383566608 h 1856"/>
              <a:gd name="T56" fmla="*/ 2147483647 w 3136"/>
              <a:gd name="T57" fmla="*/ 1544856565 h 1856"/>
              <a:gd name="T58" fmla="*/ 2147483647 w 3136"/>
              <a:gd name="T59" fmla="*/ 1728827526 h 1856"/>
              <a:gd name="T60" fmla="*/ 2147483647 w 3136"/>
              <a:gd name="T61" fmla="*/ 2074089636 h 1856"/>
              <a:gd name="T62" fmla="*/ 2147483647 w 3136"/>
              <a:gd name="T63" fmla="*/ 2147483647 h 1856"/>
              <a:gd name="T64" fmla="*/ 2147483647 w 3136"/>
              <a:gd name="T65" fmla="*/ 2147483647 h 1856"/>
              <a:gd name="T66" fmla="*/ 2147483647 w 3136"/>
              <a:gd name="T67" fmla="*/ 2147483647 h 1856"/>
              <a:gd name="T68" fmla="*/ 2147483647 w 3136"/>
              <a:gd name="T69" fmla="*/ 2147483647 h 1856"/>
              <a:gd name="T70" fmla="*/ 2147483647 w 3136"/>
              <a:gd name="T71" fmla="*/ 2147483647 h 1856"/>
              <a:gd name="T72" fmla="*/ 2147483647 w 3136"/>
              <a:gd name="T73" fmla="*/ 2147483647 h 1856"/>
              <a:gd name="T74" fmla="*/ 2147483647 w 3136"/>
              <a:gd name="T75" fmla="*/ 2147483647 h 1856"/>
              <a:gd name="T76" fmla="*/ 2147483647 w 3136"/>
              <a:gd name="T77" fmla="*/ 2147483647 h 1856"/>
              <a:gd name="T78" fmla="*/ 2147483647 w 3136"/>
              <a:gd name="T79" fmla="*/ 2147483647 h 1856"/>
              <a:gd name="T80" fmla="*/ 2147483647 w 3136"/>
              <a:gd name="T81" fmla="*/ 2147483647 h 1856"/>
              <a:gd name="T82" fmla="*/ 2147483647 w 3136"/>
              <a:gd name="T83" fmla="*/ 2147483647 h 1856"/>
              <a:gd name="T84" fmla="*/ 2147483647 w 3136"/>
              <a:gd name="T85" fmla="*/ 2147483647 h 1856"/>
              <a:gd name="T86" fmla="*/ 2147483647 w 3136"/>
              <a:gd name="T87" fmla="*/ 2147483647 h 1856"/>
              <a:gd name="T88" fmla="*/ 2147483647 w 3136"/>
              <a:gd name="T89" fmla="*/ 2147483647 h 1856"/>
              <a:gd name="T90" fmla="*/ 2147483647 w 3136"/>
              <a:gd name="T91" fmla="*/ 2147483647 h 1856"/>
              <a:gd name="T92" fmla="*/ 2147483647 w 3136"/>
              <a:gd name="T93" fmla="*/ 2147483647 h 1856"/>
              <a:gd name="T94" fmla="*/ 2147483647 w 3136"/>
              <a:gd name="T95" fmla="*/ 2147483647 h 1856"/>
              <a:gd name="T96" fmla="*/ 2147483647 w 3136"/>
              <a:gd name="T97" fmla="*/ 2147483647 h 1856"/>
              <a:gd name="T98" fmla="*/ 2147483647 w 3136"/>
              <a:gd name="T99" fmla="*/ 2147483647 h 18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36"/>
              <a:gd name="T151" fmla="*/ 0 h 1856"/>
              <a:gd name="T152" fmla="*/ 3136 w 3136"/>
              <a:gd name="T153" fmla="*/ 1856 h 18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36" h="1856">
                <a:moveTo>
                  <a:pt x="0" y="1856"/>
                </a:moveTo>
                <a:cubicBezTo>
                  <a:pt x="6" y="1847"/>
                  <a:pt x="10" y="1837"/>
                  <a:pt x="18" y="1829"/>
                </a:cubicBezTo>
                <a:cubicBezTo>
                  <a:pt x="26" y="1821"/>
                  <a:pt x="40" y="1820"/>
                  <a:pt x="46" y="1810"/>
                </a:cubicBezTo>
                <a:cubicBezTo>
                  <a:pt x="77" y="1761"/>
                  <a:pt x="66" y="1696"/>
                  <a:pt x="110" y="1655"/>
                </a:cubicBezTo>
                <a:cubicBezTo>
                  <a:pt x="122" y="1618"/>
                  <a:pt x="137" y="1600"/>
                  <a:pt x="165" y="1573"/>
                </a:cubicBezTo>
                <a:cubicBezTo>
                  <a:pt x="197" y="1473"/>
                  <a:pt x="147" y="1621"/>
                  <a:pt x="192" y="1518"/>
                </a:cubicBezTo>
                <a:cubicBezTo>
                  <a:pt x="225" y="1443"/>
                  <a:pt x="191" y="1481"/>
                  <a:pt x="229" y="1445"/>
                </a:cubicBezTo>
                <a:cubicBezTo>
                  <a:pt x="245" y="1396"/>
                  <a:pt x="246" y="1351"/>
                  <a:pt x="274" y="1307"/>
                </a:cubicBezTo>
                <a:cubicBezTo>
                  <a:pt x="294" y="1228"/>
                  <a:pt x="294" y="1147"/>
                  <a:pt x="320" y="1070"/>
                </a:cubicBezTo>
                <a:cubicBezTo>
                  <a:pt x="328" y="1022"/>
                  <a:pt x="330" y="998"/>
                  <a:pt x="357" y="960"/>
                </a:cubicBezTo>
                <a:cubicBezTo>
                  <a:pt x="393" y="852"/>
                  <a:pt x="383" y="720"/>
                  <a:pt x="448" y="622"/>
                </a:cubicBezTo>
                <a:cubicBezTo>
                  <a:pt x="451" y="613"/>
                  <a:pt x="452" y="603"/>
                  <a:pt x="457" y="594"/>
                </a:cubicBezTo>
                <a:cubicBezTo>
                  <a:pt x="468" y="575"/>
                  <a:pt x="494" y="539"/>
                  <a:pt x="494" y="539"/>
                </a:cubicBezTo>
                <a:cubicBezTo>
                  <a:pt x="503" y="512"/>
                  <a:pt x="505" y="481"/>
                  <a:pt x="521" y="457"/>
                </a:cubicBezTo>
                <a:cubicBezTo>
                  <a:pt x="538" y="432"/>
                  <a:pt x="562" y="411"/>
                  <a:pt x="576" y="384"/>
                </a:cubicBezTo>
                <a:cubicBezTo>
                  <a:pt x="591" y="355"/>
                  <a:pt x="597" y="334"/>
                  <a:pt x="622" y="311"/>
                </a:cubicBezTo>
                <a:cubicBezTo>
                  <a:pt x="628" y="293"/>
                  <a:pt x="634" y="274"/>
                  <a:pt x="640" y="256"/>
                </a:cubicBezTo>
                <a:cubicBezTo>
                  <a:pt x="643" y="247"/>
                  <a:pt x="642" y="236"/>
                  <a:pt x="649" y="229"/>
                </a:cubicBezTo>
                <a:cubicBezTo>
                  <a:pt x="669" y="207"/>
                  <a:pt x="687" y="190"/>
                  <a:pt x="704" y="165"/>
                </a:cubicBezTo>
                <a:cubicBezTo>
                  <a:pt x="727" y="94"/>
                  <a:pt x="693" y="179"/>
                  <a:pt x="741" y="119"/>
                </a:cubicBezTo>
                <a:cubicBezTo>
                  <a:pt x="780" y="71"/>
                  <a:pt x="715" y="110"/>
                  <a:pt x="768" y="64"/>
                </a:cubicBezTo>
                <a:cubicBezTo>
                  <a:pt x="827" y="12"/>
                  <a:pt x="884" y="17"/>
                  <a:pt x="960" y="9"/>
                </a:cubicBezTo>
                <a:cubicBezTo>
                  <a:pt x="1060" y="17"/>
                  <a:pt x="1188" y="0"/>
                  <a:pt x="1280" y="46"/>
                </a:cubicBezTo>
                <a:cubicBezTo>
                  <a:pt x="1330" y="71"/>
                  <a:pt x="1343" y="119"/>
                  <a:pt x="1399" y="137"/>
                </a:cubicBezTo>
                <a:cubicBezTo>
                  <a:pt x="1405" y="154"/>
                  <a:pt x="1415" y="203"/>
                  <a:pt x="1435" y="219"/>
                </a:cubicBezTo>
                <a:cubicBezTo>
                  <a:pt x="1451" y="232"/>
                  <a:pt x="1473" y="236"/>
                  <a:pt x="1490" y="247"/>
                </a:cubicBezTo>
                <a:cubicBezTo>
                  <a:pt x="1513" y="315"/>
                  <a:pt x="1530" y="385"/>
                  <a:pt x="1563" y="448"/>
                </a:cubicBezTo>
                <a:cubicBezTo>
                  <a:pt x="1583" y="486"/>
                  <a:pt x="1587" y="516"/>
                  <a:pt x="1618" y="549"/>
                </a:cubicBezTo>
                <a:cubicBezTo>
                  <a:pt x="1628" y="580"/>
                  <a:pt x="1642" y="590"/>
                  <a:pt x="1664" y="613"/>
                </a:cubicBezTo>
                <a:cubicBezTo>
                  <a:pt x="1674" y="644"/>
                  <a:pt x="1687" y="663"/>
                  <a:pt x="1710" y="686"/>
                </a:cubicBezTo>
                <a:cubicBezTo>
                  <a:pt x="1730" y="745"/>
                  <a:pt x="1768" y="789"/>
                  <a:pt x="1819" y="823"/>
                </a:cubicBezTo>
                <a:cubicBezTo>
                  <a:pt x="1826" y="841"/>
                  <a:pt x="1824" y="864"/>
                  <a:pt x="1838" y="878"/>
                </a:cubicBezTo>
                <a:cubicBezTo>
                  <a:pt x="1853" y="893"/>
                  <a:pt x="1893" y="914"/>
                  <a:pt x="1893" y="914"/>
                </a:cubicBezTo>
                <a:cubicBezTo>
                  <a:pt x="1896" y="923"/>
                  <a:pt x="1896" y="934"/>
                  <a:pt x="1902" y="942"/>
                </a:cubicBezTo>
                <a:cubicBezTo>
                  <a:pt x="1909" y="951"/>
                  <a:pt x="1924" y="951"/>
                  <a:pt x="1929" y="960"/>
                </a:cubicBezTo>
                <a:cubicBezTo>
                  <a:pt x="1937" y="974"/>
                  <a:pt x="1928" y="994"/>
                  <a:pt x="1938" y="1006"/>
                </a:cubicBezTo>
                <a:cubicBezTo>
                  <a:pt x="1958" y="1032"/>
                  <a:pt x="1993" y="1042"/>
                  <a:pt x="2021" y="1061"/>
                </a:cubicBezTo>
                <a:cubicBezTo>
                  <a:pt x="2030" y="1067"/>
                  <a:pt x="2039" y="1073"/>
                  <a:pt x="2048" y="1079"/>
                </a:cubicBezTo>
                <a:cubicBezTo>
                  <a:pt x="2064" y="1090"/>
                  <a:pt x="2103" y="1097"/>
                  <a:pt x="2103" y="1097"/>
                </a:cubicBezTo>
                <a:cubicBezTo>
                  <a:pt x="2150" y="1128"/>
                  <a:pt x="2167" y="1177"/>
                  <a:pt x="2213" y="1207"/>
                </a:cubicBezTo>
                <a:cubicBezTo>
                  <a:pt x="2216" y="1216"/>
                  <a:pt x="2214" y="1228"/>
                  <a:pt x="2222" y="1234"/>
                </a:cubicBezTo>
                <a:cubicBezTo>
                  <a:pt x="2238" y="1245"/>
                  <a:pt x="2277" y="1253"/>
                  <a:pt x="2277" y="1253"/>
                </a:cubicBezTo>
                <a:cubicBezTo>
                  <a:pt x="2289" y="1289"/>
                  <a:pt x="2322" y="1309"/>
                  <a:pt x="2350" y="1335"/>
                </a:cubicBezTo>
                <a:cubicBezTo>
                  <a:pt x="2356" y="1353"/>
                  <a:pt x="2350" y="1384"/>
                  <a:pt x="2368" y="1390"/>
                </a:cubicBezTo>
                <a:cubicBezTo>
                  <a:pt x="2470" y="1424"/>
                  <a:pt x="2312" y="1369"/>
                  <a:pt x="2423" y="1417"/>
                </a:cubicBezTo>
                <a:cubicBezTo>
                  <a:pt x="2449" y="1428"/>
                  <a:pt x="2479" y="1432"/>
                  <a:pt x="2505" y="1445"/>
                </a:cubicBezTo>
                <a:cubicBezTo>
                  <a:pt x="2583" y="1485"/>
                  <a:pt x="2669" y="1508"/>
                  <a:pt x="2752" y="1536"/>
                </a:cubicBezTo>
                <a:cubicBezTo>
                  <a:pt x="2784" y="1547"/>
                  <a:pt x="2790" y="1575"/>
                  <a:pt x="2825" y="1582"/>
                </a:cubicBezTo>
                <a:cubicBezTo>
                  <a:pt x="2861" y="1589"/>
                  <a:pt x="2935" y="1600"/>
                  <a:pt x="2935" y="1600"/>
                </a:cubicBezTo>
                <a:cubicBezTo>
                  <a:pt x="3010" y="1625"/>
                  <a:pt x="3050" y="1637"/>
                  <a:pt x="3136" y="1637"/>
                </a:cubicBezTo>
              </a:path>
            </a:pathLst>
          </a:custGeom>
          <a:noFill/>
          <a:ln w="28575">
            <a:solidFill>
              <a:schemeClr val="tx1"/>
            </a:solidFill>
            <a:round/>
            <a:headEnd/>
            <a:tailEnd/>
          </a:ln>
        </p:spPr>
        <p:txBody>
          <a:bodyPr/>
          <a:lstStyle/>
          <a:p>
            <a:endParaRPr lang="fr-FR"/>
          </a:p>
        </p:txBody>
      </p:sp>
      <p:sp>
        <p:nvSpPr>
          <p:cNvPr id="23565" name="Line 13"/>
          <p:cNvSpPr>
            <a:spLocks noChangeShapeType="1"/>
          </p:cNvSpPr>
          <p:nvPr/>
        </p:nvSpPr>
        <p:spPr bwMode="auto">
          <a:xfrm flipV="1">
            <a:off x="2446229" y="4716464"/>
            <a:ext cx="6621326" cy="7937"/>
          </a:xfrm>
          <a:prstGeom prst="line">
            <a:avLst/>
          </a:prstGeom>
          <a:noFill/>
          <a:ln w="38100">
            <a:solidFill>
              <a:srgbClr val="336600"/>
            </a:solidFill>
            <a:prstDash val="dashDot"/>
            <a:round/>
            <a:headEnd/>
            <a:tailEnd/>
          </a:ln>
        </p:spPr>
        <p:txBody>
          <a:bodyPr/>
          <a:lstStyle/>
          <a:p>
            <a:endParaRPr lang="fr-FR"/>
          </a:p>
        </p:txBody>
      </p:sp>
      <p:sp>
        <p:nvSpPr>
          <p:cNvPr id="23566" name="Text Box 14"/>
          <p:cNvSpPr txBox="1">
            <a:spLocks noChangeArrowheads="1"/>
          </p:cNvSpPr>
          <p:nvPr/>
        </p:nvSpPr>
        <p:spPr bwMode="auto">
          <a:xfrm>
            <a:off x="8900382" y="2781300"/>
            <a:ext cx="1428148" cy="646331"/>
          </a:xfrm>
          <a:prstGeom prst="rect">
            <a:avLst/>
          </a:prstGeom>
          <a:noFill/>
          <a:ln w="9525">
            <a:noFill/>
            <a:miter lim="800000"/>
            <a:headEnd/>
            <a:tailEnd/>
          </a:ln>
        </p:spPr>
        <p:txBody>
          <a:bodyPr wrap="none">
            <a:spAutoFit/>
          </a:bodyPr>
          <a:lstStyle/>
          <a:p>
            <a:r>
              <a:rPr lang="fr-FR">
                <a:latin typeface="Tw Cen MT" pitchFamily="34" charset="0"/>
              </a:rPr>
              <a:t>Seuil toxique </a:t>
            </a:r>
          </a:p>
          <a:p>
            <a:r>
              <a:rPr lang="fr-FR">
                <a:latin typeface="Tw Cen MT" pitchFamily="34" charset="0"/>
              </a:rPr>
              <a:t>= Cmax</a:t>
            </a:r>
          </a:p>
        </p:txBody>
      </p:sp>
      <p:sp>
        <p:nvSpPr>
          <p:cNvPr id="23567" name="Text Box 15"/>
          <p:cNvSpPr txBox="1">
            <a:spLocks noChangeArrowheads="1"/>
          </p:cNvSpPr>
          <p:nvPr/>
        </p:nvSpPr>
        <p:spPr bwMode="auto">
          <a:xfrm>
            <a:off x="8917311" y="4371975"/>
            <a:ext cx="1963358" cy="646331"/>
          </a:xfrm>
          <a:prstGeom prst="rect">
            <a:avLst/>
          </a:prstGeom>
          <a:noFill/>
          <a:ln w="9525">
            <a:noFill/>
            <a:miter lim="800000"/>
            <a:headEnd/>
            <a:tailEnd/>
          </a:ln>
        </p:spPr>
        <p:txBody>
          <a:bodyPr wrap="none">
            <a:spAutoFit/>
          </a:bodyPr>
          <a:lstStyle/>
          <a:p>
            <a:r>
              <a:rPr lang="fr-FR">
                <a:latin typeface="Tw Cen MT" pitchFamily="34" charset="0"/>
              </a:rPr>
              <a:t>Seuil thérapeutique</a:t>
            </a:r>
          </a:p>
          <a:p>
            <a:r>
              <a:rPr lang="fr-FR">
                <a:latin typeface="Tw Cen MT" pitchFamily="34" charset="0"/>
              </a:rPr>
              <a:t>= Cmin</a:t>
            </a:r>
          </a:p>
        </p:txBody>
      </p:sp>
      <p:sp>
        <p:nvSpPr>
          <p:cNvPr id="23568" name="Text Box 16"/>
          <p:cNvSpPr txBox="1">
            <a:spLocks noChangeArrowheads="1"/>
          </p:cNvSpPr>
          <p:nvPr/>
        </p:nvSpPr>
        <p:spPr bwMode="auto">
          <a:xfrm>
            <a:off x="7918504" y="3429001"/>
            <a:ext cx="1944571" cy="830997"/>
          </a:xfrm>
          <a:prstGeom prst="rect">
            <a:avLst/>
          </a:prstGeom>
          <a:noFill/>
          <a:ln w="9525">
            <a:noFill/>
            <a:miter lim="800000"/>
            <a:headEnd/>
            <a:tailEnd/>
          </a:ln>
        </p:spPr>
        <p:txBody>
          <a:bodyPr wrap="none">
            <a:spAutoFit/>
          </a:bodyPr>
          <a:lstStyle/>
          <a:p>
            <a:r>
              <a:rPr lang="fr-FR" sz="2400" b="1">
                <a:latin typeface="Tw Cen MT" pitchFamily="34" charset="0"/>
              </a:rPr>
              <a:t>Intervalle </a:t>
            </a:r>
          </a:p>
          <a:p>
            <a:r>
              <a:rPr lang="fr-FR" sz="2400" b="1">
                <a:latin typeface="Tw Cen MT" pitchFamily="34" charset="0"/>
              </a:rPr>
              <a:t>thérapeutique</a:t>
            </a:r>
          </a:p>
        </p:txBody>
      </p:sp>
      <p:sp>
        <p:nvSpPr>
          <p:cNvPr id="23569" name="Line 17"/>
          <p:cNvSpPr>
            <a:spLocks noChangeShapeType="1"/>
          </p:cNvSpPr>
          <p:nvPr/>
        </p:nvSpPr>
        <p:spPr bwMode="auto">
          <a:xfrm>
            <a:off x="7725938" y="3213101"/>
            <a:ext cx="0" cy="1439863"/>
          </a:xfrm>
          <a:prstGeom prst="line">
            <a:avLst/>
          </a:prstGeom>
          <a:noFill/>
          <a:ln w="9525">
            <a:solidFill>
              <a:schemeClr val="tx1"/>
            </a:solidFill>
            <a:round/>
            <a:headEnd type="triangle" w="med" len="med"/>
            <a:tailEnd type="triangle" w="med" len="med"/>
          </a:ln>
        </p:spPr>
        <p:txBody>
          <a:bodyPr/>
          <a:lstStyle/>
          <a:p>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564"/>
                                        </p:tgtEl>
                                        <p:attrNameLst>
                                          <p:attrName>style.visibility</p:attrName>
                                        </p:attrNameLst>
                                      </p:cBhvr>
                                      <p:to>
                                        <p:strVal val="visible"/>
                                      </p:to>
                                    </p:set>
                                    <p:anim calcmode="lin" valueType="num">
                                      <p:cBhvr additive="base">
                                        <p:cTn id="15" dur="500" fill="hold"/>
                                        <p:tgtEl>
                                          <p:spTgt spid="23564"/>
                                        </p:tgtEl>
                                        <p:attrNameLst>
                                          <p:attrName>ppt_x</p:attrName>
                                        </p:attrNameLst>
                                      </p:cBhvr>
                                      <p:tavLst>
                                        <p:tav tm="0">
                                          <p:val>
                                            <p:strVal val="#ppt_x"/>
                                          </p:val>
                                        </p:tav>
                                        <p:tav tm="100000">
                                          <p:val>
                                            <p:strVal val="#ppt_x"/>
                                          </p:val>
                                        </p:tav>
                                      </p:tavLst>
                                    </p:anim>
                                    <p:anim calcmode="lin" valueType="num">
                                      <p:cBhvr additive="base">
                                        <p:cTn id="16" dur="500" fill="hold"/>
                                        <p:tgtEl>
                                          <p:spTgt spid="235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561"/>
                                        </p:tgtEl>
                                        <p:attrNameLst>
                                          <p:attrName>style.visibility</p:attrName>
                                        </p:attrNameLst>
                                      </p:cBhvr>
                                      <p:to>
                                        <p:strVal val="visible"/>
                                      </p:to>
                                    </p:set>
                                    <p:anim calcmode="lin" valueType="num">
                                      <p:cBhvr additive="base">
                                        <p:cTn id="19" dur="500" fill="hold"/>
                                        <p:tgtEl>
                                          <p:spTgt spid="23561"/>
                                        </p:tgtEl>
                                        <p:attrNameLst>
                                          <p:attrName>ppt_x</p:attrName>
                                        </p:attrNameLst>
                                      </p:cBhvr>
                                      <p:tavLst>
                                        <p:tav tm="0">
                                          <p:val>
                                            <p:strVal val="#ppt_x"/>
                                          </p:val>
                                        </p:tav>
                                        <p:tav tm="100000">
                                          <p:val>
                                            <p:strVal val="#ppt_x"/>
                                          </p:val>
                                        </p:tav>
                                      </p:tavLst>
                                    </p:anim>
                                    <p:anim calcmode="lin" valueType="num">
                                      <p:cBhvr additive="base">
                                        <p:cTn id="20" dur="500" fill="hold"/>
                                        <p:tgtEl>
                                          <p:spTgt spid="2356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560"/>
                                        </p:tgtEl>
                                        <p:attrNameLst>
                                          <p:attrName>style.visibility</p:attrName>
                                        </p:attrNameLst>
                                      </p:cBhvr>
                                      <p:to>
                                        <p:strVal val="visible"/>
                                      </p:to>
                                    </p:set>
                                    <p:anim calcmode="lin" valueType="num">
                                      <p:cBhvr additive="base">
                                        <p:cTn id="23" dur="500" fill="hold"/>
                                        <p:tgtEl>
                                          <p:spTgt spid="23560"/>
                                        </p:tgtEl>
                                        <p:attrNameLst>
                                          <p:attrName>ppt_x</p:attrName>
                                        </p:attrNameLst>
                                      </p:cBhvr>
                                      <p:tavLst>
                                        <p:tav tm="0">
                                          <p:val>
                                            <p:strVal val="#ppt_x"/>
                                          </p:val>
                                        </p:tav>
                                        <p:tav tm="100000">
                                          <p:val>
                                            <p:strVal val="#ppt_x"/>
                                          </p:val>
                                        </p:tav>
                                      </p:tavLst>
                                    </p:anim>
                                    <p:anim calcmode="lin" valueType="num">
                                      <p:cBhvr additive="base">
                                        <p:cTn id="24" dur="500" fill="hold"/>
                                        <p:tgtEl>
                                          <p:spTgt spid="2356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559"/>
                                        </p:tgtEl>
                                        <p:attrNameLst>
                                          <p:attrName>style.visibility</p:attrName>
                                        </p:attrNameLst>
                                      </p:cBhvr>
                                      <p:to>
                                        <p:strVal val="visible"/>
                                      </p:to>
                                    </p:set>
                                    <p:anim calcmode="lin" valueType="num">
                                      <p:cBhvr additive="base">
                                        <p:cTn id="29" dur="500" fill="hold"/>
                                        <p:tgtEl>
                                          <p:spTgt spid="23559"/>
                                        </p:tgtEl>
                                        <p:attrNameLst>
                                          <p:attrName>ppt_x</p:attrName>
                                        </p:attrNameLst>
                                      </p:cBhvr>
                                      <p:tavLst>
                                        <p:tav tm="0">
                                          <p:val>
                                            <p:strVal val="#ppt_x"/>
                                          </p:val>
                                        </p:tav>
                                        <p:tav tm="100000">
                                          <p:val>
                                            <p:strVal val="#ppt_x"/>
                                          </p:val>
                                        </p:tav>
                                      </p:tavLst>
                                    </p:anim>
                                    <p:anim calcmode="lin" valueType="num">
                                      <p:cBhvr additive="base">
                                        <p:cTn id="30" dur="500" fill="hold"/>
                                        <p:tgtEl>
                                          <p:spTgt spid="2355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566"/>
                                        </p:tgtEl>
                                        <p:attrNameLst>
                                          <p:attrName>style.visibility</p:attrName>
                                        </p:attrNameLst>
                                      </p:cBhvr>
                                      <p:to>
                                        <p:strVal val="visible"/>
                                      </p:to>
                                    </p:set>
                                    <p:anim calcmode="lin" valueType="num">
                                      <p:cBhvr additive="base">
                                        <p:cTn id="33" dur="500" fill="hold"/>
                                        <p:tgtEl>
                                          <p:spTgt spid="23566"/>
                                        </p:tgtEl>
                                        <p:attrNameLst>
                                          <p:attrName>ppt_x</p:attrName>
                                        </p:attrNameLst>
                                      </p:cBhvr>
                                      <p:tavLst>
                                        <p:tav tm="0">
                                          <p:val>
                                            <p:strVal val="#ppt_x"/>
                                          </p:val>
                                        </p:tav>
                                        <p:tav tm="100000">
                                          <p:val>
                                            <p:strVal val="#ppt_x"/>
                                          </p:val>
                                        </p:tav>
                                      </p:tavLst>
                                    </p:anim>
                                    <p:anim calcmode="lin" valueType="num">
                                      <p:cBhvr additive="base">
                                        <p:cTn id="34" dur="500" fill="hold"/>
                                        <p:tgtEl>
                                          <p:spTgt spid="2356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565"/>
                                        </p:tgtEl>
                                        <p:attrNameLst>
                                          <p:attrName>style.visibility</p:attrName>
                                        </p:attrNameLst>
                                      </p:cBhvr>
                                      <p:to>
                                        <p:strVal val="visible"/>
                                      </p:to>
                                    </p:set>
                                    <p:anim calcmode="lin" valueType="num">
                                      <p:cBhvr additive="base">
                                        <p:cTn id="37" dur="500" fill="hold"/>
                                        <p:tgtEl>
                                          <p:spTgt spid="23565"/>
                                        </p:tgtEl>
                                        <p:attrNameLst>
                                          <p:attrName>ppt_x</p:attrName>
                                        </p:attrNameLst>
                                      </p:cBhvr>
                                      <p:tavLst>
                                        <p:tav tm="0">
                                          <p:val>
                                            <p:strVal val="#ppt_x"/>
                                          </p:val>
                                        </p:tav>
                                        <p:tav tm="100000">
                                          <p:val>
                                            <p:strVal val="#ppt_x"/>
                                          </p:val>
                                        </p:tav>
                                      </p:tavLst>
                                    </p:anim>
                                    <p:anim calcmode="lin" valueType="num">
                                      <p:cBhvr additive="base">
                                        <p:cTn id="38" dur="500" fill="hold"/>
                                        <p:tgtEl>
                                          <p:spTgt spid="2356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567"/>
                                        </p:tgtEl>
                                        <p:attrNameLst>
                                          <p:attrName>style.visibility</p:attrName>
                                        </p:attrNameLst>
                                      </p:cBhvr>
                                      <p:to>
                                        <p:strVal val="visible"/>
                                      </p:to>
                                    </p:set>
                                    <p:anim calcmode="lin" valueType="num">
                                      <p:cBhvr additive="base">
                                        <p:cTn id="41" dur="500" fill="hold"/>
                                        <p:tgtEl>
                                          <p:spTgt spid="23567"/>
                                        </p:tgtEl>
                                        <p:attrNameLst>
                                          <p:attrName>ppt_x</p:attrName>
                                        </p:attrNameLst>
                                      </p:cBhvr>
                                      <p:tavLst>
                                        <p:tav tm="0">
                                          <p:val>
                                            <p:strVal val="#ppt_x"/>
                                          </p:val>
                                        </p:tav>
                                        <p:tav tm="100000">
                                          <p:val>
                                            <p:strVal val="#ppt_x"/>
                                          </p:val>
                                        </p:tav>
                                      </p:tavLst>
                                    </p:anim>
                                    <p:anim calcmode="lin" valueType="num">
                                      <p:cBhvr additive="base">
                                        <p:cTn id="42" dur="500" fill="hold"/>
                                        <p:tgtEl>
                                          <p:spTgt spid="2356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3568"/>
                                        </p:tgtEl>
                                        <p:attrNameLst>
                                          <p:attrName>style.visibility</p:attrName>
                                        </p:attrNameLst>
                                      </p:cBhvr>
                                      <p:to>
                                        <p:strVal val="visible"/>
                                      </p:to>
                                    </p:set>
                                    <p:anim calcmode="lin" valueType="num">
                                      <p:cBhvr additive="base">
                                        <p:cTn id="47" dur="500" fill="hold"/>
                                        <p:tgtEl>
                                          <p:spTgt spid="23568"/>
                                        </p:tgtEl>
                                        <p:attrNameLst>
                                          <p:attrName>ppt_x</p:attrName>
                                        </p:attrNameLst>
                                      </p:cBhvr>
                                      <p:tavLst>
                                        <p:tav tm="0">
                                          <p:val>
                                            <p:strVal val="#ppt_x"/>
                                          </p:val>
                                        </p:tav>
                                        <p:tav tm="100000">
                                          <p:val>
                                            <p:strVal val="#ppt_x"/>
                                          </p:val>
                                        </p:tav>
                                      </p:tavLst>
                                    </p:anim>
                                    <p:anim calcmode="lin" valueType="num">
                                      <p:cBhvr additive="base">
                                        <p:cTn id="48" dur="500" fill="hold"/>
                                        <p:tgtEl>
                                          <p:spTgt spid="2356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569"/>
                                        </p:tgtEl>
                                        <p:attrNameLst>
                                          <p:attrName>style.visibility</p:attrName>
                                        </p:attrNameLst>
                                      </p:cBhvr>
                                      <p:to>
                                        <p:strVal val="visible"/>
                                      </p:to>
                                    </p:set>
                                    <p:anim calcmode="lin" valueType="num">
                                      <p:cBhvr additive="base">
                                        <p:cTn id="51" dur="500" fill="hold"/>
                                        <p:tgtEl>
                                          <p:spTgt spid="23569"/>
                                        </p:tgtEl>
                                        <p:attrNameLst>
                                          <p:attrName>ppt_x</p:attrName>
                                        </p:attrNameLst>
                                      </p:cBhvr>
                                      <p:tavLst>
                                        <p:tav tm="0">
                                          <p:val>
                                            <p:strVal val="#ppt_x"/>
                                          </p:val>
                                        </p:tav>
                                        <p:tav tm="100000">
                                          <p:val>
                                            <p:strVal val="#ppt_x"/>
                                          </p:val>
                                        </p:tav>
                                      </p:tavLst>
                                    </p:anim>
                                    <p:anim calcmode="lin" valueType="num">
                                      <p:cBhvr additive="base">
                                        <p:cTn id="52" dur="500" fill="hold"/>
                                        <p:tgtEl>
                                          <p:spTgt spid="23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animBg="1"/>
      <p:bldP spid="23559" grpId="0" animBg="1"/>
      <p:bldP spid="23564" grpId="0" animBg="1"/>
      <p:bldP spid="23565" grpId="0" animBg="1"/>
      <p:bldP spid="2356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27067" t="23973" r="29210" b="19272"/>
          <a:stretch>
            <a:fillRect/>
          </a:stretch>
        </p:blipFill>
        <p:spPr bwMode="auto">
          <a:xfrm>
            <a:off x="1773931" y="404664"/>
            <a:ext cx="8284051" cy="6048672"/>
          </a:xfrm>
          <a:prstGeom prst="rect">
            <a:avLst/>
          </a:prstGeom>
          <a:noFill/>
          <a:ln w="9525">
            <a:noFill/>
            <a:miter lim="800000"/>
            <a:headEnd/>
            <a:tailEnd/>
          </a:ln>
        </p:spPr>
      </p:pic>
    </p:spTree>
    <p:extLst>
      <p:ext uri="{BB962C8B-B14F-4D97-AF65-F5344CB8AC3E}">
        <p14:creationId xmlns:p14="http://schemas.microsoft.com/office/powerpoint/2010/main" val="172831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oneTexte 1"/>
          <p:cNvSpPr txBox="1">
            <a:spLocks noChangeArrowheads="1"/>
          </p:cNvSpPr>
          <p:nvPr/>
        </p:nvSpPr>
        <p:spPr bwMode="auto">
          <a:xfrm>
            <a:off x="519059" y="407190"/>
            <a:ext cx="9213567" cy="461665"/>
          </a:xfrm>
          <a:prstGeom prst="rect">
            <a:avLst/>
          </a:prstGeom>
          <a:noFill/>
          <a:ln w="9525">
            <a:noFill/>
            <a:miter lim="800000"/>
            <a:headEnd/>
            <a:tailEnd/>
          </a:ln>
        </p:spPr>
        <p:txBody>
          <a:bodyPr>
            <a:spAutoFit/>
          </a:bodyPr>
          <a:lstStyle/>
          <a:p>
            <a:r>
              <a:rPr lang="fr-FR" sz="2400" b="1" dirty="0">
                <a:solidFill>
                  <a:schemeClr val="accent3"/>
                </a:solidFill>
                <a:latin typeface="Calibri" pitchFamily="34" charset="0"/>
              </a:rPr>
              <a:t>1. 1. Processus appliqué  à la résorption digestive</a:t>
            </a:r>
          </a:p>
        </p:txBody>
      </p:sp>
      <p:sp>
        <p:nvSpPr>
          <p:cNvPr id="9219" name="ZoneTexte 2"/>
          <p:cNvSpPr txBox="1">
            <a:spLocks noChangeArrowheads="1"/>
          </p:cNvSpPr>
          <p:nvPr/>
        </p:nvSpPr>
        <p:spPr bwMode="auto">
          <a:xfrm>
            <a:off x="551835" y="868855"/>
            <a:ext cx="11087194" cy="5170646"/>
          </a:xfrm>
          <a:prstGeom prst="rect">
            <a:avLst/>
          </a:prstGeom>
          <a:noFill/>
          <a:ln w="9525">
            <a:noFill/>
            <a:miter lim="800000"/>
            <a:headEnd/>
            <a:tailEnd/>
          </a:ln>
        </p:spPr>
        <p:txBody>
          <a:bodyPr wrap="square">
            <a:spAutoFit/>
          </a:bodyPr>
          <a:lstStyle/>
          <a:p>
            <a:pPr algn="just"/>
            <a:r>
              <a:rPr lang="fr-FR" sz="2200" dirty="0">
                <a:latin typeface="Calibri" pitchFamily="34" charset="0"/>
              </a:rPr>
              <a:t>La résorption peut se faire à tous les niveaux du tube digestif: </a:t>
            </a:r>
          </a:p>
          <a:p>
            <a:pPr algn="ctr"/>
            <a:r>
              <a:rPr lang="fr-FR" sz="2200" dirty="0">
                <a:solidFill>
                  <a:srgbClr val="FF0000"/>
                </a:solidFill>
                <a:latin typeface="Calibri" pitchFamily="34" charset="0"/>
              </a:rPr>
              <a:t>bouche </a:t>
            </a:r>
            <a:r>
              <a:rPr lang="fr-FR" sz="2200" dirty="0">
                <a:latin typeface="Calibri" pitchFamily="34" charset="0"/>
              </a:rPr>
              <a:t>–</a:t>
            </a:r>
            <a:r>
              <a:rPr lang="fr-FR" sz="2200" dirty="0">
                <a:solidFill>
                  <a:srgbClr val="FF0000"/>
                </a:solidFill>
                <a:latin typeface="Calibri" pitchFamily="34" charset="0"/>
              </a:rPr>
              <a:t> </a:t>
            </a:r>
            <a:r>
              <a:rPr lang="fr-FR" sz="2200" dirty="0">
                <a:solidFill>
                  <a:srgbClr val="0070C0"/>
                </a:solidFill>
                <a:latin typeface="Calibri" pitchFamily="34" charset="0"/>
              </a:rPr>
              <a:t>estomac </a:t>
            </a:r>
            <a:r>
              <a:rPr lang="fr-FR" sz="2200" dirty="0">
                <a:latin typeface="Calibri" pitchFamily="34" charset="0"/>
              </a:rPr>
              <a:t>-</a:t>
            </a:r>
            <a:r>
              <a:rPr lang="fr-FR" sz="2200" dirty="0">
                <a:solidFill>
                  <a:srgbClr val="FF0000"/>
                </a:solidFill>
                <a:latin typeface="Calibri" pitchFamily="34" charset="0"/>
              </a:rPr>
              <a:t> </a:t>
            </a:r>
            <a:r>
              <a:rPr lang="fr-FR" sz="2200" dirty="0">
                <a:solidFill>
                  <a:srgbClr val="00B050"/>
                </a:solidFill>
                <a:latin typeface="Calibri" pitchFamily="34" charset="0"/>
              </a:rPr>
              <a:t>intestin</a:t>
            </a:r>
            <a:r>
              <a:rPr lang="fr-FR" sz="2200" dirty="0">
                <a:solidFill>
                  <a:srgbClr val="FF0000"/>
                </a:solidFill>
                <a:latin typeface="Calibri" pitchFamily="34" charset="0"/>
              </a:rPr>
              <a:t> </a:t>
            </a:r>
            <a:r>
              <a:rPr lang="fr-FR" sz="2200" dirty="0">
                <a:latin typeface="Calibri" pitchFamily="34" charset="0"/>
              </a:rPr>
              <a:t>-</a:t>
            </a:r>
            <a:r>
              <a:rPr lang="fr-FR" sz="2200" dirty="0">
                <a:solidFill>
                  <a:srgbClr val="FF0000"/>
                </a:solidFill>
                <a:latin typeface="Calibri" pitchFamily="34" charset="0"/>
              </a:rPr>
              <a:t> </a:t>
            </a:r>
            <a:r>
              <a:rPr lang="fr-FR" sz="2200" dirty="0">
                <a:solidFill>
                  <a:srgbClr val="FFFF00"/>
                </a:solidFill>
                <a:latin typeface="Calibri" pitchFamily="34" charset="0"/>
              </a:rPr>
              <a:t>rectum</a:t>
            </a:r>
            <a:r>
              <a:rPr lang="fr-FR" sz="2200" dirty="0">
                <a:latin typeface="Calibri" pitchFamily="34" charset="0"/>
              </a:rPr>
              <a:t>.</a:t>
            </a:r>
          </a:p>
          <a:p>
            <a:pPr algn="just"/>
            <a:endParaRPr lang="fr-FR" sz="2200" dirty="0">
              <a:latin typeface="Calibri" pitchFamily="34" charset="0"/>
            </a:endParaRPr>
          </a:p>
          <a:p>
            <a:pPr algn="just"/>
            <a:r>
              <a:rPr lang="fr-FR" sz="2200" dirty="0">
                <a:latin typeface="Calibri" pitchFamily="34" charset="0"/>
              </a:rPr>
              <a:t>- </a:t>
            </a:r>
            <a:r>
              <a:rPr lang="fr-FR" sz="2200" dirty="0">
                <a:solidFill>
                  <a:srgbClr val="FF0000"/>
                </a:solidFill>
                <a:latin typeface="Calibri" pitchFamily="34" charset="0"/>
              </a:rPr>
              <a:t>Cavité buccale</a:t>
            </a:r>
            <a:r>
              <a:rPr lang="fr-FR" sz="2200" dirty="0">
                <a:latin typeface="Calibri" pitchFamily="34" charset="0"/>
              </a:rPr>
              <a:t>: résorption rapide mais courte durée. Ex: trinitrine spray : si crise d’angor</a:t>
            </a:r>
          </a:p>
          <a:p>
            <a:pPr algn="just"/>
            <a:endParaRPr lang="fr-FR" sz="2200" dirty="0">
              <a:latin typeface="Calibri" pitchFamily="34" charset="0"/>
            </a:endParaRPr>
          </a:p>
          <a:p>
            <a:pPr algn="just"/>
            <a:r>
              <a:rPr lang="fr-FR" sz="2200" dirty="0">
                <a:latin typeface="Calibri" pitchFamily="34" charset="0"/>
              </a:rPr>
              <a:t>- </a:t>
            </a:r>
            <a:r>
              <a:rPr lang="fr-FR" sz="2200" dirty="0">
                <a:solidFill>
                  <a:srgbClr val="0070C0"/>
                </a:solidFill>
                <a:latin typeface="Calibri" pitchFamily="34" charset="0"/>
              </a:rPr>
              <a:t>Estomac</a:t>
            </a:r>
            <a:r>
              <a:rPr lang="fr-FR" sz="2200" dirty="0">
                <a:latin typeface="Calibri" pitchFamily="34" charset="0"/>
              </a:rPr>
              <a:t> : Peu favorable -&gt; surface de la muqueuse gastrique est d’environ 1 m</a:t>
            </a:r>
            <a:r>
              <a:rPr lang="fr-FR" sz="2200" baseline="30000" dirty="0">
                <a:latin typeface="Calibri" pitchFamily="34" charset="0"/>
              </a:rPr>
              <a:t>2</a:t>
            </a:r>
            <a:r>
              <a:rPr lang="fr-FR" sz="2200" dirty="0">
                <a:latin typeface="Calibri" pitchFamily="34" charset="0"/>
              </a:rPr>
              <a:t>, le pH du liquide gastrique est acide et la vascularisation est faible. Mais favorable pour certains médicaments acides faibles (aspirine).</a:t>
            </a:r>
          </a:p>
          <a:p>
            <a:pPr algn="just"/>
            <a:endParaRPr lang="fr-FR" sz="2200" dirty="0">
              <a:latin typeface="Calibri" pitchFamily="34" charset="0"/>
            </a:endParaRPr>
          </a:p>
          <a:p>
            <a:pPr algn="just"/>
            <a:r>
              <a:rPr lang="fr-FR" sz="2200" dirty="0">
                <a:latin typeface="Calibri" pitchFamily="34" charset="0"/>
              </a:rPr>
              <a:t>- </a:t>
            </a:r>
            <a:r>
              <a:rPr lang="fr-FR" sz="2200" dirty="0">
                <a:solidFill>
                  <a:srgbClr val="00B050"/>
                </a:solidFill>
                <a:latin typeface="Calibri" pitchFamily="34" charset="0"/>
              </a:rPr>
              <a:t>Intestin</a:t>
            </a:r>
            <a:r>
              <a:rPr lang="fr-FR" sz="2200" dirty="0">
                <a:latin typeface="Calibri" pitchFamily="34" charset="0"/>
              </a:rPr>
              <a:t> : Plus favorable -&gt; La surface de la muqueuse est de 200 à 300 m</a:t>
            </a:r>
            <a:r>
              <a:rPr lang="fr-FR" sz="2200" baseline="30000" dirty="0">
                <a:latin typeface="Calibri" pitchFamily="34" charset="0"/>
              </a:rPr>
              <a:t>2</a:t>
            </a:r>
            <a:r>
              <a:rPr lang="fr-FR" sz="2200" dirty="0">
                <a:latin typeface="Calibri" pitchFamily="34" charset="0"/>
              </a:rPr>
              <a:t>. Le pH est compris entre 6 et 8, et le débit sanguin est plus élevé. De ce fait la majorité des médicaments sont résorbés à ce niveau.</a:t>
            </a:r>
          </a:p>
          <a:p>
            <a:pPr algn="just"/>
            <a:endParaRPr lang="fr-FR" sz="2200" dirty="0">
              <a:latin typeface="Calibri" pitchFamily="34" charset="0"/>
            </a:endParaRPr>
          </a:p>
          <a:p>
            <a:pPr algn="just"/>
            <a:r>
              <a:rPr lang="fr-FR" sz="2200" dirty="0">
                <a:latin typeface="Calibri" pitchFamily="34" charset="0"/>
              </a:rPr>
              <a:t>- </a:t>
            </a:r>
            <a:r>
              <a:rPr lang="fr-FR" sz="2200" dirty="0">
                <a:solidFill>
                  <a:srgbClr val="FFFF00"/>
                </a:solidFill>
                <a:latin typeface="Calibri" pitchFamily="34" charset="0"/>
              </a:rPr>
              <a:t>Côlon et cavité rectale</a:t>
            </a:r>
            <a:r>
              <a:rPr lang="fr-FR" sz="2200" dirty="0">
                <a:latin typeface="Calibri" pitchFamily="34" charset="0"/>
              </a:rPr>
              <a:t>: résorption possible. Au niveau rectal, du fait de la présence des veines hémorroïdaires, la résorption est plus rapide que par voie orale.</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ZoneTexte 1"/>
          <p:cNvSpPr txBox="1">
            <a:spLocks noChangeArrowheads="1"/>
          </p:cNvSpPr>
          <p:nvPr/>
        </p:nvSpPr>
        <p:spPr bwMode="auto">
          <a:xfrm>
            <a:off x="1007271" y="404814"/>
            <a:ext cx="12861750" cy="461665"/>
          </a:xfrm>
          <a:prstGeom prst="rect">
            <a:avLst/>
          </a:prstGeom>
          <a:noFill/>
          <a:ln w="9525">
            <a:noFill/>
            <a:miter lim="800000"/>
            <a:headEnd/>
            <a:tailEnd/>
          </a:ln>
        </p:spPr>
        <p:txBody>
          <a:bodyPr>
            <a:spAutoFit/>
          </a:bodyPr>
          <a:lstStyle/>
          <a:p>
            <a:r>
              <a:rPr lang="fr-FR" sz="2400" b="1" dirty="0">
                <a:solidFill>
                  <a:schemeClr val="accent3"/>
                </a:solidFill>
                <a:latin typeface="Calibri" pitchFamily="34" charset="0"/>
              </a:rPr>
              <a:t>1.2. Mécanismes de franchissement des membranes</a:t>
            </a:r>
          </a:p>
        </p:txBody>
      </p:sp>
      <p:sp>
        <p:nvSpPr>
          <p:cNvPr id="10243" name="ZoneTexte 2"/>
          <p:cNvSpPr txBox="1">
            <a:spLocks noChangeArrowheads="1"/>
          </p:cNvSpPr>
          <p:nvPr/>
        </p:nvSpPr>
        <p:spPr bwMode="auto">
          <a:xfrm>
            <a:off x="189756" y="1052736"/>
            <a:ext cx="11661912" cy="7325082"/>
          </a:xfrm>
          <a:prstGeom prst="rect">
            <a:avLst/>
          </a:prstGeom>
          <a:noFill/>
          <a:ln w="9525">
            <a:noFill/>
            <a:miter lim="800000"/>
            <a:headEnd/>
            <a:tailEnd/>
          </a:ln>
        </p:spPr>
        <p:txBody>
          <a:bodyPr>
            <a:spAutoFit/>
          </a:bodyPr>
          <a:lstStyle/>
          <a:p>
            <a:r>
              <a:rPr lang="fr-FR" sz="2000" b="1" dirty="0">
                <a:solidFill>
                  <a:srgbClr val="FF0000"/>
                </a:solidFill>
                <a:latin typeface="Calibri" pitchFamily="34" charset="0"/>
              </a:rPr>
              <a:t>Afin d’atteindre sa cible, le médicament doit passer une barrière qui le sépare de la circulation générale.</a:t>
            </a:r>
          </a:p>
          <a:p>
            <a:endParaRPr lang="fr-FR" sz="1600" dirty="0">
              <a:latin typeface="Calibri" pitchFamily="34" charset="0"/>
            </a:endParaRPr>
          </a:p>
          <a:p>
            <a:r>
              <a:rPr lang="fr-FR" sz="2000" dirty="0">
                <a:latin typeface="Calibri" pitchFamily="34" charset="0"/>
              </a:rPr>
              <a:t>Concernant la voie orale: </a:t>
            </a:r>
          </a:p>
          <a:p>
            <a:r>
              <a:rPr lang="fr-FR" sz="2000" dirty="0">
                <a:latin typeface="Calibri" pitchFamily="34" charset="0"/>
              </a:rPr>
              <a:t>c’est l ’épithélium de la muqueuse digestive qui constitue la barrière qui le sépare de la circulation générale.</a:t>
            </a:r>
          </a:p>
          <a:p>
            <a:endParaRPr lang="fr-FR" dirty="0">
              <a:latin typeface="Calibri" pitchFamily="34" charset="0"/>
            </a:endParaRPr>
          </a:p>
          <a:p>
            <a:endParaRPr lang="fr-FR" dirty="0">
              <a:latin typeface="Calibri" pitchFamily="34" charset="0"/>
            </a:endParaRPr>
          </a:p>
          <a:p>
            <a:r>
              <a:rPr lang="fr-FR" sz="2000" u="sng" dirty="0">
                <a:latin typeface="Calibri" pitchFamily="34" charset="0"/>
              </a:rPr>
              <a:t>Différents mécanismes existent :</a:t>
            </a:r>
          </a:p>
          <a:p>
            <a:endParaRPr lang="fr-FR" sz="2000" dirty="0">
              <a:latin typeface="Calibri" pitchFamily="34" charset="0"/>
            </a:endParaRPr>
          </a:p>
          <a:p>
            <a:pPr>
              <a:lnSpc>
                <a:spcPct val="150000"/>
              </a:lnSpc>
              <a:buFontTx/>
              <a:buChar char="-"/>
            </a:pPr>
            <a:r>
              <a:rPr lang="fr-FR" sz="2000" dirty="0">
                <a:latin typeface="Calibri" pitchFamily="34" charset="0"/>
              </a:rPr>
              <a:t> </a:t>
            </a:r>
            <a:r>
              <a:rPr lang="fr-FR" sz="2000" b="1" dirty="0">
                <a:latin typeface="Calibri" pitchFamily="34" charset="0"/>
              </a:rPr>
              <a:t>Mécanismes </a:t>
            </a:r>
            <a:r>
              <a:rPr lang="fr-FR" sz="2000" b="1" dirty="0" err="1">
                <a:latin typeface="Calibri" pitchFamily="34" charset="0"/>
              </a:rPr>
              <a:t>transcellulaires</a:t>
            </a:r>
            <a:r>
              <a:rPr lang="fr-FR" sz="2000" dirty="0">
                <a:latin typeface="Calibri" pitchFamily="34" charset="0"/>
              </a:rPr>
              <a:t>: </a:t>
            </a:r>
          </a:p>
          <a:p>
            <a:pPr marL="800100" lvl="1" indent="-342900">
              <a:lnSpc>
                <a:spcPct val="150000"/>
              </a:lnSpc>
              <a:buFont typeface="Arial" panose="020B0604020202020204" pitchFamily="34" charset="0"/>
              <a:buChar char="•"/>
            </a:pPr>
            <a:r>
              <a:rPr lang="fr-FR" sz="2000" dirty="0">
                <a:solidFill>
                  <a:srgbClr val="FF0000"/>
                </a:solidFill>
                <a:latin typeface="Calibri" pitchFamily="34" charset="0"/>
              </a:rPr>
              <a:t> diffusion passive</a:t>
            </a:r>
          </a:p>
          <a:p>
            <a:pPr marL="800100" lvl="1" indent="-342900">
              <a:lnSpc>
                <a:spcPct val="150000"/>
              </a:lnSpc>
              <a:buFont typeface="Arial" panose="020B0604020202020204" pitchFamily="34" charset="0"/>
              <a:buChar char="•"/>
            </a:pPr>
            <a:r>
              <a:rPr lang="fr-FR" sz="2000" dirty="0">
                <a:solidFill>
                  <a:srgbClr val="FF0000"/>
                </a:solidFill>
                <a:latin typeface="Calibri" pitchFamily="34" charset="0"/>
              </a:rPr>
              <a:t> diffusion facilitée </a:t>
            </a:r>
          </a:p>
          <a:p>
            <a:pPr marL="800100" lvl="1" indent="-342900">
              <a:lnSpc>
                <a:spcPct val="150000"/>
              </a:lnSpc>
              <a:buFont typeface="Arial" panose="020B0604020202020204" pitchFamily="34" charset="0"/>
              <a:buChar char="•"/>
            </a:pPr>
            <a:r>
              <a:rPr lang="fr-FR" sz="2000" dirty="0">
                <a:solidFill>
                  <a:srgbClr val="FF0000"/>
                </a:solidFill>
                <a:latin typeface="Calibri" pitchFamily="34" charset="0"/>
              </a:rPr>
              <a:t> transport actif. </a:t>
            </a:r>
          </a:p>
          <a:p>
            <a:pPr>
              <a:buFontTx/>
              <a:buChar char="-"/>
            </a:pPr>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p:txBody>
      </p:sp>
      <p:pic>
        <p:nvPicPr>
          <p:cNvPr id="1026" name="Picture 2" descr="C:\Users\Laetitia\Desktop\Figures cours 2017\fig021.jpg"/>
          <p:cNvPicPr>
            <a:picLocks noChangeAspect="1" noChangeArrowheads="1"/>
          </p:cNvPicPr>
          <p:nvPr/>
        </p:nvPicPr>
        <p:blipFill>
          <a:blip r:embed="rId3" cstate="print"/>
          <a:srcRect l="27278" t="19662" r="32338" b="58400"/>
          <a:stretch>
            <a:fillRect/>
          </a:stretch>
        </p:blipFill>
        <p:spPr bwMode="auto">
          <a:xfrm>
            <a:off x="5421922" y="2564904"/>
            <a:ext cx="5136986" cy="3946840"/>
          </a:xfrm>
          <a:prstGeom prst="rect">
            <a:avLst/>
          </a:prstGeom>
          <a:noFill/>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21804" y="764704"/>
            <a:ext cx="11230224" cy="6032421"/>
          </a:xfrm>
          <a:prstGeom prst="rect">
            <a:avLst/>
          </a:prstGeom>
          <a:noFill/>
          <a:ln w="9525">
            <a:noFill/>
            <a:miter lim="800000"/>
            <a:headEnd/>
            <a:tailEnd/>
          </a:ln>
        </p:spPr>
        <p:txBody>
          <a:bodyPr>
            <a:spAutoFit/>
          </a:bodyPr>
          <a:lstStyle/>
          <a:p>
            <a:pPr>
              <a:buFontTx/>
              <a:buChar char="-"/>
            </a:pPr>
            <a:r>
              <a:rPr lang="fr-FR" sz="2000" dirty="0">
                <a:latin typeface="Calibri" pitchFamily="34" charset="0"/>
              </a:rPr>
              <a:t> </a:t>
            </a:r>
            <a:r>
              <a:rPr lang="fr-FR" sz="2000" b="1" dirty="0">
                <a:latin typeface="Calibri" pitchFamily="34" charset="0"/>
              </a:rPr>
              <a:t>Mécanisme </a:t>
            </a:r>
            <a:r>
              <a:rPr lang="fr-FR" sz="2000" b="1" dirty="0" err="1">
                <a:latin typeface="Calibri" pitchFamily="34" charset="0"/>
              </a:rPr>
              <a:t>paracellulaire</a:t>
            </a:r>
            <a:r>
              <a:rPr lang="fr-FR" sz="2000" dirty="0">
                <a:latin typeface="Calibri" pitchFamily="34" charset="0"/>
              </a:rPr>
              <a:t>: les petites molécules hydrosolubles, des ions et l’eau sont absorbés au niveau des espaces intercellulaires, au niveau des jonctions intercellulaires</a:t>
            </a:r>
          </a:p>
          <a:p>
            <a:pPr>
              <a:buFontTx/>
              <a:buChar char="-"/>
            </a:pPr>
            <a:endParaRPr lang="fr-FR" dirty="0">
              <a:latin typeface="Calibri" pitchFamily="34" charset="0"/>
            </a:endParaRPr>
          </a:p>
          <a:p>
            <a:pPr>
              <a:buFontTx/>
              <a:buChar char="-"/>
            </a:pPr>
            <a:endParaRPr lang="fr-FR" dirty="0">
              <a:latin typeface="Calibri" pitchFamily="34" charset="0"/>
            </a:endParaRPr>
          </a:p>
          <a:p>
            <a:pPr>
              <a:buFontTx/>
              <a:buChar char="-"/>
            </a:pPr>
            <a:endParaRPr lang="fr-FR" dirty="0">
              <a:latin typeface="Calibri" pitchFamily="34" charset="0"/>
            </a:endParaRPr>
          </a:p>
          <a:p>
            <a:pPr>
              <a:buFontTx/>
              <a:buChar char="-"/>
            </a:pPr>
            <a:endParaRPr lang="fr-FR" dirty="0">
              <a:latin typeface="Calibri" pitchFamily="34" charset="0"/>
            </a:endParaRPr>
          </a:p>
          <a:p>
            <a:pPr>
              <a:buFontTx/>
              <a:buChar char="-"/>
            </a:pPr>
            <a:endParaRPr lang="fr-FR" dirty="0">
              <a:latin typeface="Calibri" pitchFamily="34" charset="0"/>
            </a:endParaRPr>
          </a:p>
          <a:p>
            <a:pPr>
              <a:buFontTx/>
              <a:buChar char="-"/>
            </a:pPr>
            <a:endParaRPr lang="fr-FR" dirty="0">
              <a:latin typeface="Calibri" pitchFamily="34" charset="0"/>
            </a:endParaRPr>
          </a:p>
          <a:p>
            <a:pPr>
              <a:buFontTx/>
              <a:buChar char="-"/>
            </a:pPr>
            <a:endParaRPr lang="fr-FR" dirty="0">
              <a:latin typeface="Calibri" pitchFamily="34" charset="0"/>
            </a:endParaRPr>
          </a:p>
          <a:p>
            <a:pPr>
              <a:buFontTx/>
              <a:buChar char="-"/>
            </a:pPr>
            <a:endParaRPr lang="fr-FR" dirty="0">
              <a:latin typeface="Calibri" pitchFamily="34" charset="0"/>
            </a:endParaRPr>
          </a:p>
          <a:p>
            <a:pPr>
              <a:buFontTx/>
              <a:buChar char="-"/>
            </a:pPr>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endParaRPr lang="fr-FR" dirty="0">
              <a:latin typeface="Calibri" pitchFamily="34" charset="0"/>
            </a:endParaRPr>
          </a:p>
          <a:p>
            <a:pPr>
              <a:buFontTx/>
              <a:buChar char="-"/>
            </a:pPr>
            <a:endParaRPr lang="fr-FR" dirty="0">
              <a:latin typeface="Calibri" pitchFamily="34" charset="0"/>
            </a:endParaRPr>
          </a:p>
          <a:p>
            <a:pPr>
              <a:buFontTx/>
              <a:buChar char="-"/>
            </a:pPr>
            <a:r>
              <a:rPr lang="fr-FR" sz="2000" dirty="0">
                <a:latin typeface="Calibri" pitchFamily="34" charset="0"/>
              </a:rPr>
              <a:t> </a:t>
            </a:r>
            <a:r>
              <a:rPr lang="fr-FR" sz="2000" b="1" dirty="0">
                <a:latin typeface="Calibri" pitchFamily="34" charset="0"/>
              </a:rPr>
              <a:t>Filtre poreux : </a:t>
            </a:r>
            <a:r>
              <a:rPr lang="fr-FR" sz="2000" dirty="0">
                <a:latin typeface="Calibri" pitchFamily="34" charset="0"/>
              </a:rPr>
              <a:t>certaines structures sont munies de pores par lesquels les molécules pourront quitter l’organisme (glomérules rénaux).</a:t>
            </a:r>
          </a:p>
        </p:txBody>
      </p:sp>
      <p:pic>
        <p:nvPicPr>
          <p:cNvPr id="2050" name="Picture 2" descr="C:\Users\Laetitia\Desktop\Figures cours 2017\fig021.jpg"/>
          <p:cNvPicPr>
            <a:picLocks noChangeAspect="1" noChangeArrowheads="1"/>
          </p:cNvPicPr>
          <p:nvPr/>
        </p:nvPicPr>
        <p:blipFill>
          <a:blip r:embed="rId3" cstate="print"/>
          <a:srcRect l="25269" t="46740" r="32421" b="32669"/>
          <a:stretch>
            <a:fillRect/>
          </a:stretch>
        </p:blipFill>
        <p:spPr bwMode="auto">
          <a:xfrm>
            <a:off x="3574132" y="1916832"/>
            <a:ext cx="5544616" cy="3816424"/>
          </a:xfrm>
          <a:prstGeom prst="rect">
            <a:avLst/>
          </a:prstGeom>
          <a:noFill/>
        </p:spPr>
      </p:pic>
    </p:spTree>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Earthtones_16x9">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Earthtones_16x9">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2B8D990-DAE0-4A6E-B8D0-5E2A55963F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0</TotalTime>
  <Words>4665</Words>
  <Application>Microsoft Office PowerPoint</Application>
  <PresentationFormat>Personnalisé</PresentationFormat>
  <Paragraphs>508</Paragraphs>
  <Slides>63</Slides>
  <Notes>33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63</vt:i4>
      </vt:variant>
    </vt:vector>
  </HeadingPairs>
  <TitlesOfParts>
    <vt:vector size="72" baseType="lpstr">
      <vt:lpstr>Arial</vt:lpstr>
      <vt:lpstr>Calibri</vt:lpstr>
      <vt:lpstr>Corbel</vt:lpstr>
      <vt:lpstr>Symbol</vt:lpstr>
      <vt:lpstr>Tw Cen MT</vt:lpstr>
      <vt:lpstr>Verdana</vt:lpstr>
      <vt:lpstr>Wingdings</vt:lpstr>
      <vt:lpstr>Wingdings 2</vt:lpstr>
      <vt:lpstr>Aspect</vt:lpstr>
      <vt:lpstr>PHARMACOCINETIQUE</vt:lpstr>
      <vt:lpstr>Présentation PowerPoint</vt:lpstr>
      <vt:lpstr>Présentation PowerPoint</vt:lpstr>
      <vt:lpstr>Présentation PowerPoint</vt:lpstr>
      <vt:lpstr>RESORPTION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DISTRIBUTION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METABOLISME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EXCRETION DES MEDICAMENTS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ETUDES PHARMACOCINETIQUES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2017-10-21T07:43:22Z</dcterms:created>
  <dcterms:modified xsi:type="dcterms:W3CDTF">2023-11-21T14:43:11Z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