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319" r:id="rId4"/>
    <p:sldId id="317" r:id="rId5"/>
    <p:sldId id="263" r:id="rId6"/>
    <p:sldId id="265" r:id="rId7"/>
    <p:sldId id="273" r:id="rId8"/>
    <p:sldId id="318" r:id="rId9"/>
    <p:sldId id="320" r:id="rId10"/>
    <p:sldId id="275" r:id="rId11"/>
    <p:sldId id="321" r:id="rId12"/>
    <p:sldId id="276" r:id="rId13"/>
    <p:sldId id="290" r:id="rId14"/>
    <p:sldId id="322" r:id="rId15"/>
    <p:sldId id="277" r:id="rId16"/>
    <p:sldId id="323" r:id="rId17"/>
    <p:sldId id="278" r:id="rId18"/>
    <p:sldId id="279" r:id="rId19"/>
    <p:sldId id="293" r:id="rId20"/>
    <p:sldId id="280" r:id="rId21"/>
    <p:sldId id="281" r:id="rId22"/>
    <p:sldId id="296" r:id="rId23"/>
    <p:sldId id="282" r:id="rId24"/>
    <p:sldId id="297" r:id="rId25"/>
    <p:sldId id="274" r:id="rId26"/>
    <p:sldId id="298" r:id="rId27"/>
    <p:sldId id="285" r:id="rId28"/>
    <p:sldId id="266" r:id="rId29"/>
    <p:sldId id="287" r:id="rId30"/>
    <p:sldId id="288" r:id="rId31"/>
    <p:sldId id="262" r:id="rId32"/>
    <p:sldId id="270" r:id="rId33"/>
    <p:sldId id="271" r:id="rId34"/>
    <p:sldId id="272" r:id="rId35"/>
    <p:sldId id="315" r:id="rId36"/>
    <p:sldId id="316" r:id="rId37"/>
    <p:sldId id="302" r:id="rId38"/>
    <p:sldId id="303" r:id="rId39"/>
    <p:sldId id="326" r:id="rId40"/>
    <p:sldId id="304" r:id="rId41"/>
    <p:sldId id="305" r:id="rId42"/>
    <p:sldId id="306" r:id="rId43"/>
    <p:sldId id="307" r:id="rId44"/>
    <p:sldId id="308" r:id="rId45"/>
    <p:sldId id="309" r:id="rId46"/>
    <p:sldId id="310" r:id="rId47"/>
    <p:sldId id="259" r:id="rId48"/>
    <p:sldId id="311" r:id="rId49"/>
    <p:sldId id="312" r:id="rId50"/>
    <p:sldId id="329" r:id="rId51"/>
    <p:sldId id="328" r:id="rId52"/>
    <p:sldId id="330" r:id="rId53"/>
    <p:sldId id="313" r:id="rId54"/>
    <p:sldId id="314" r:id="rId55"/>
    <p:sldId id="332" r:id="rId56"/>
    <p:sldId id="327" r:id="rId5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40" autoAdjust="0"/>
  </p:normalViewPr>
  <p:slideViewPr>
    <p:cSldViewPr>
      <p:cViewPr varScale="1">
        <p:scale>
          <a:sx n="91" d="100"/>
          <a:sy n="91" d="100"/>
        </p:scale>
        <p:origin x="137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AA601-E287-47B9-8DCC-572D2538AF0F}"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fr-FR"/>
        </a:p>
      </dgm:t>
    </dgm:pt>
    <dgm:pt modelId="{68FF512C-A6C8-4AC2-8932-3369645652D6}">
      <dgm:prSet phldrT="[Texte]"/>
      <dgm:spPr/>
      <dgm:t>
        <a:bodyPr/>
        <a:lstStyle/>
        <a:p>
          <a:r>
            <a:rPr lang="fr-FR" dirty="0">
              <a:latin typeface="Arial" pitchFamily="34" charset="0"/>
              <a:cs typeface="Arial" pitchFamily="34" charset="0"/>
            </a:rPr>
            <a:t>Récepteurs canaux ioniques</a:t>
          </a:r>
        </a:p>
      </dgm:t>
    </dgm:pt>
    <dgm:pt modelId="{49BF2FD2-4836-4942-8C2A-7DB12FD68506}" type="parTrans" cxnId="{D147164A-0D43-4B49-AEED-2EFCDAE8A78C}">
      <dgm:prSet/>
      <dgm:spPr/>
      <dgm:t>
        <a:bodyPr/>
        <a:lstStyle/>
        <a:p>
          <a:endParaRPr lang="fr-FR"/>
        </a:p>
      </dgm:t>
    </dgm:pt>
    <dgm:pt modelId="{45766554-150D-47E6-AE06-CCE45B325C07}" type="sibTrans" cxnId="{D147164A-0D43-4B49-AEED-2EFCDAE8A78C}">
      <dgm:prSet/>
      <dgm:spPr/>
      <dgm:t>
        <a:bodyPr/>
        <a:lstStyle/>
        <a:p>
          <a:endParaRPr lang="fr-FR"/>
        </a:p>
      </dgm:t>
    </dgm:pt>
    <dgm:pt modelId="{FFF4DABF-5CAF-4EFC-BB9A-FD98766DEEEF}">
      <dgm:prSet phldrT="[Texte]"/>
      <dgm:spPr/>
      <dgm:t>
        <a:bodyPr/>
        <a:lstStyle/>
        <a:p>
          <a:r>
            <a:rPr lang="fr-FR" dirty="0">
              <a:latin typeface="Arial" pitchFamily="34" charset="0"/>
              <a:cs typeface="Arial" pitchFamily="34" charset="0"/>
            </a:rPr>
            <a:t>Récepteurs couplés aux protéines G</a:t>
          </a:r>
        </a:p>
      </dgm:t>
    </dgm:pt>
    <dgm:pt modelId="{9048E533-3AD8-4AFA-ABE0-0D5C277993E6}" type="parTrans" cxnId="{17E59E68-9CCC-456B-9553-74855EAAC68F}">
      <dgm:prSet/>
      <dgm:spPr/>
      <dgm:t>
        <a:bodyPr/>
        <a:lstStyle/>
        <a:p>
          <a:endParaRPr lang="fr-FR"/>
        </a:p>
      </dgm:t>
    </dgm:pt>
    <dgm:pt modelId="{E5D100F7-CBEF-4B56-8D01-77954BA60DE8}" type="sibTrans" cxnId="{17E59E68-9CCC-456B-9553-74855EAAC68F}">
      <dgm:prSet/>
      <dgm:spPr/>
      <dgm:t>
        <a:bodyPr/>
        <a:lstStyle/>
        <a:p>
          <a:endParaRPr lang="fr-FR"/>
        </a:p>
      </dgm:t>
    </dgm:pt>
    <dgm:pt modelId="{797C1BA8-73A5-4901-9697-9E72ECCC0423}">
      <dgm:prSet phldrT="[Texte]"/>
      <dgm:spPr/>
      <dgm:t>
        <a:bodyPr/>
        <a:lstStyle/>
        <a:p>
          <a:r>
            <a:rPr lang="fr-FR" dirty="0">
              <a:latin typeface="Arial" pitchFamily="34" charset="0"/>
              <a:cs typeface="Arial" pitchFamily="34" charset="0"/>
            </a:rPr>
            <a:t>Récepteurs enzymes</a:t>
          </a:r>
        </a:p>
      </dgm:t>
    </dgm:pt>
    <dgm:pt modelId="{BC9FF8A4-AE0B-4500-BECB-B91CF6A31D57}" type="parTrans" cxnId="{B7F92D88-4888-433A-B2A4-88F29C86E37D}">
      <dgm:prSet/>
      <dgm:spPr/>
      <dgm:t>
        <a:bodyPr/>
        <a:lstStyle/>
        <a:p>
          <a:endParaRPr lang="fr-FR"/>
        </a:p>
      </dgm:t>
    </dgm:pt>
    <dgm:pt modelId="{13B0088A-21EE-4DD7-A39C-3205376C9843}" type="sibTrans" cxnId="{B7F92D88-4888-433A-B2A4-88F29C86E37D}">
      <dgm:prSet/>
      <dgm:spPr/>
      <dgm:t>
        <a:bodyPr/>
        <a:lstStyle/>
        <a:p>
          <a:endParaRPr lang="fr-FR"/>
        </a:p>
      </dgm:t>
    </dgm:pt>
    <dgm:pt modelId="{09FC0D48-3836-4DE6-B764-C43A7E39C6F9}">
      <dgm:prSet phldrT="[Texte]"/>
      <dgm:spPr/>
      <dgm:t>
        <a:bodyPr/>
        <a:lstStyle/>
        <a:p>
          <a:r>
            <a:rPr lang="fr-FR" dirty="0">
              <a:latin typeface="Arial" pitchFamily="34" charset="0"/>
              <a:cs typeface="Arial" pitchFamily="34" charset="0"/>
            </a:rPr>
            <a:t>Récepteurs nucléaires</a:t>
          </a:r>
        </a:p>
      </dgm:t>
    </dgm:pt>
    <dgm:pt modelId="{83F5DE51-B093-445B-ADCB-E3FC7AD72145}" type="parTrans" cxnId="{EBE1312B-C8F4-46A1-A58B-C0042D32C649}">
      <dgm:prSet/>
      <dgm:spPr/>
      <dgm:t>
        <a:bodyPr/>
        <a:lstStyle/>
        <a:p>
          <a:endParaRPr lang="fr-FR"/>
        </a:p>
      </dgm:t>
    </dgm:pt>
    <dgm:pt modelId="{482EAB44-3F5C-4CEE-982F-604A7D0A7B70}" type="sibTrans" cxnId="{EBE1312B-C8F4-46A1-A58B-C0042D32C649}">
      <dgm:prSet/>
      <dgm:spPr/>
      <dgm:t>
        <a:bodyPr/>
        <a:lstStyle/>
        <a:p>
          <a:endParaRPr lang="fr-FR"/>
        </a:p>
      </dgm:t>
    </dgm:pt>
    <dgm:pt modelId="{7C8A8F5D-8D50-4871-8C9A-EBD333D61B02}">
      <dgm:prSet phldrT="[Texte]"/>
      <dgm:spPr/>
      <dgm:t>
        <a:bodyPr/>
        <a:lstStyle/>
        <a:p>
          <a:r>
            <a:rPr lang="fr-FR" dirty="0">
              <a:latin typeface="Arial" pitchFamily="34" charset="0"/>
              <a:cs typeface="Arial" pitchFamily="34" charset="0"/>
            </a:rPr>
            <a:t>Récepteurs</a:t>
          </a:r>
        </a:p>
      </dgm:t>
    </dgm:pt>
    <dgm:pt modelId="{4599CA81-F8C8-46F4-8D17-791201E8CA1D}" type="sibTrans" cxnId="{DDF75CD2-FED2-4A6C-864D-4A0F038A3A03}">
      <dgm:prSet/>
      <dgm:spPr/>
      <dgm:t>
        <a:bodyPr/>
        <a:lstStyle/>
        <a:p>
          <a:endParaRPr lang="fr-FR"/>
        </a:p>
      </dgm:t>
    </dgm:pt>
    <dgm:pt modelId="{9363E0A7-5EF6-4A4D-9F3F-131C6E790566}" type="parTrans" cxnId="{DDF75CD2-FED2-4A6C-864D-4A0F038A3A03}">
      <dgm:prSet/>
      <dgm:spPr/>
      <dgm:t>
        <a:bodyPr/>
        <a:lstStyle/>
        <a:p>
          <a:endParaRPr lang="fr-FR"/>
        </a:p>
      </dgm:t>
    </dgm:pt>
    <dgm:pt modelId="{E90CD823-99CF-4250-BE18-7AA65484EEAE}" type="pres">
      <dgm:prSet presAssocID="{573AA601-E287-47B9-8DCC-572D2538AF0F}" presName="linear" presStyleCnt="0">
        <dgm:presLayoutVars>
          <dgm:dir/>
          <dgm:animLvl val="lvl"/>
          <dgm:resizeHandles val="exact"/>
        </dgm:presLayoutVars>
      </dgm:prSet>
      <dgm:spPr/>
      <dgm:t>
        <a:bodyPr/>
        <a:lstStyle/>
        <a:p>
          <a:endParaRPr lang="fr-FR"/>
        </a:p>
      </dgm:t>
    </dgm:pt>
    <dgm:pt modelId="{B671CF29-EE4C-4079-9E48-66001B299118}" type="pres">
      <dgm:prSet presAssocID="{7C8A8F5D-8D50-4871-8C9A-EBD333D61B02}" presName="parentLin" presStyleCnt="0"/>
      <dgm:spPr/>
    </dgm:pt>
    <dgm:pt modelId="{C2C5C202-C8FA-474C-8F68-AF8401EA1CFB}" type="pres">
      <dgm:prSet presAssocID="{7C8A8F5D-8D50-4871-8C9A-EBD333D61B02}" presName="parentLeftMargin" presStyleLbl="node1" presStyleIdx="0" presStyleCnt="1"/>
      <dgm:spPr/>
      <dgm:t>
        <a:bodyPr/>
        <a:lstStyle/>
        <a:p>
          <a:endParaRPr lang="fr-FR"/>
        </a:p>
      </dgm:t>
    </dgm:pt>
    <dgm:pt modelId="{9BE259AF-CDB8-4101-A70F-BC981EB42266}" type="pres">
      <dgm:prSet presAssocID="{7C8A8F5D-8D50-4871-8C9A-EBD333D61B02}" presName="parentText" presStyleLbl="node1" presStyleIdx="0" presStyleCnt="1">
        <dgm:presLayoutVars>
          <dgm:chMax val="0"/>
          <dgm:bulletEnabled val="1"/>
        </dgm:presLayoutVars>
      </dgm:prSet>
      <dgm:spPr/>
      <dgm:t>
        <a:bodyPr/>
        <a:lstStyle/>
        <a:p>
          <a:endParaRPr lang="fr-FR"/>
        </a:p>
      </dgm:t>
    </dgm:pt>
    <dgm:pt modelId="{63A8A79F-5724-45B9-A742-B9BF446708CB}" type="pres">
      <dgm:prSet presAssocID="{7C8A8F5D-8D50-4871-8C9A-EBD333D61B02}" presName="negativeSpace" presStyleCnt="0"/>
      <dgm:spPr/>
    </dgm:pt>
    <dgm:pt modelId="{ABDF1BC0-5C9E-4756-8BC3-31A9EE29E478}" type="pres">
      <dgm:prSet presAssocID="{7C8A8F5D-8D50-4871-8C9A-EBD333D61B02}" presName="childText" presStyleLbl="conFgAcc1" presStyleIdx="0" presStyleCnt="1">
        <dgm:presLayoutVars>
          <dgm:bulletEnabled val="1"/>
        </dgm:presLayoutVars>
      </dgm:prSet>
      <dgm:spPr/>
      <dgm:t>
        <a:bodyPr/>
        <a:lstStyle/>
        <a:p>
          <a:endParaRPr lang="fr-FR"/>
        </a:p>
      </dgm:t>
    </dgm:pt>
  </dgm:ptLst>
  <dgm:cxnLst>
    <dgm:cxn modelId="{E85ACA8D-26F1-4B58-BE86-EDF8D762F86B}" type="presOf" srcId="{7C8A8F5D-8D50-4871-8C9A-EBD333D61B02}" destId="{9BE259AF-CDB8-4101-A70F-BC981EB42266}" srcOrd="1" destOrd="0" presId="urn:microsoft.com/office/officeart/2005/8/layout/list1"/>
    <dgm:cxn modelId="{17E59E68-9CCC-456B-9553-74855EAAC68F}" srcId="{7C8A8F5D-8D50-4871-8C9A-EBD333D61B02}" destId="{FFF4DABF-5CAF-4EFC-BB9A-FD98766DEEEF}" srcOrd="1" destOrd="0" parTransId="{9048E533-3AD8-4AFA-ABE0-0D5C277993E6}" sibTransId="{E5D100F7-CBEF-4B56-8D01-77954BA60DE8}"/>
    <dgm:cxn modelId="{0103D24F-2739-46E3-87D5-4D37E01F3A02}" type="presOf" srcId="{7C8A8F5D-8D50-4871-8C9A-EBD333D61B02}" destId="{C2C5C202-C8FA-474C-8F68-AF8401EA1CFB}" srcOrd="0" destOrd="0" presId="urn:microsoft.com/office/officeart/2005/8/layout/list1"/>
    <dgm:cxn modelId="{B7F92D88-4888-433A-B2A4-88F29C86E37D}" srcId="{7C8A8F5D-8D50-4871-8C9A-EBD333D61B02}" destId="{797C1BA8-73A5-4901-9697-9E72ECCC0423}" srcOrd="2" destOrd="0" parTransId="{BC9FF8A4-AE0B-4500-BECB-B91CF6A31D57}" sibTransId="{13B0088A-21EE-4DD7-A39C-3205376C9843}"/>
    <dgm:cxn modelId="{6FDE18E6-0705-498D-AD5C-57C86F35CB8C}" type="presOf" srcId="{68FF512C-A6C8-4AC2-8932-3369645652D6}" destId="{ABDF1BC0-5C9E-4756-8BC3-31A9EE29E478}" srcOrd="0" destOrd="0" presId="urn:microsoft.com/office/officeart/2005/8/layout/list1"/>
    <dgm:cxn modelId="{DE2A71D9-F06F-49A5-A78D-1127AC7EE361}" type="presOf" srcId="{573AA601-E287-47B9-8DCC-572D2538AF0F}" destId="{E90CD823-99CF-4250-BE18-7AA65484EEAE}" srcOrd="0" destOrd="0" presId="urn:microsoft.com/office/officeart/2005/8/layout/list1"/>
    <dgm:cxn modelId="{D147164A-0D43-4B49-AEED-2EFCDAE8A78C}" srcId="{7C8A8F5D-8D50-4871-8C9A-EBD333D61B02}" destId="{68FF512C-A6C8-4AC2-8932-3369645652D6}" srcOrd="0" destOrd="0" parTransId="{49BF2FD2-4836-4942-8C2A-7DB12FD68506}" sibTransId="{45766554-150D-47E6-AE06-CCE45B325C07}"/>
    <dgm:cxn modelId="{79A4FF44-CBB6-4D89-A5B2-DEF1ADB00428}" type="presOf" srcId="{FFF4DABF-5CAF-4EFC-BB9A-FD98766DEEEF}" destId="{ABDF1BC0-5C9E-4756-8BC3-31A9EE29E478}" srcOrd="0" destOrd="1" presId="urn:microsoft.com/office/officeart/2005/8/layout/list1"/>
    <dgm:cxn modelId="{DDF75CD2-FED2-4A6C-864D-4A0F038A3A03}" srcId="{573AA601-E287-47B9-8DCC-572D2538AF0F}" destId="{7C8A8F5D-8D50-4871-8C9A-EBD333D61B02}" srcOrd="0" destOrd="0" parTransId="{9363E0A7-5EF6-4A4D-9F3F-131C6E790566}" sibTransId="{4599CA81-F8C8-46F4-8D17-791201E8CA1D}"/>
    <dgm:cxn modelId="{A01DC0A0-3CF8-48ED-A809-B2403CE62644}" type="presOf" srcId="{09FC0D48-3836-4DE6-B764-C43A7E39C6F9}" destId="{ABDF1BC0-5C9E-4756-8BC3-31A9EE29E478}" srcOrd="0" destOrd="3" presId="urn:microsoft.com/office/officeart/2005/8/layout/list1"/>
    <dgm:cxn modelId="{EBE1312B-C8F4-46A1-A58B-C0042D32C649}" srcId="{7C8A8F5D-8D50-4871-8C9A-EBD333D61B02}" destId="{09FC0D48-3836-4DE6-B764-C43A7E39C6F9}" srcOrd="3" destOrd="0" parTransId="{83F5DE51-B093-445B-ADCB-E3FC7AD72145}" sibTransId="{482EAB44-3F5C-4CEE-982F-604A7D0A7B70}"/>
    <dgm:cxn modelId="{8CB9EB76-BA01-4D39-890B-37AA9006394B}" type="presOf" srcId="{797C1BA8-73A5-4901-9697-9E72ECCC0423}" destId="{ABDF1BC0-5C9E-4756-8BC3-31A9EE29E478}" srcOrd="0" destOrd="2" presId="urn:microsoft.com/office/officeart/2005/8/layout/list1"/>
    <dgm:cxn modelId="{51D95A17-4F8A-43EC-A81D-7FF083940C2A}" type="presParOf" srcId="{E90CD823-99CF-4250-BE18-7AA65484EEAE}" destId="{B671CF29-EE4C-4079-9E48-66001B299118}" srcOrd="0" destOrd="0" presId="urn:microsoft.com/office/officeart/2005/8/layout/list1"/>
    <dgm:cxn modelId="{2CF09176-606F-405B-9061-5709DA952DAF}" type="presParOf" srcId="{B671CF29-EE4C-4079-9E48-66001B299118}" destId="{C2C5C202-C8FA-474C-8F68-AF8401EA1CFB}" srcOrd="0" destOrd="0" presId="urn:microsoft.com/office/officeart/2005/8/layout/list1"/>
    <dgm:cxn modelId="{2CBE18D0-8A2D-4FD7-B39D-FC3C8C2BE2DE}" type="presParOf" srcId="{B671CF29-EE4C-4079-9E48-66001B299118}" destId="{9BE259AF-CDB8-4101-A70F-BC981EB42266}" srcOrd="1" destOrd="0" presId="urn:microsoft.com/office/officeart/2005/8/layout/list1"/>
    <dgm:cxn modelId="{53D11004-99AC-4C0E-B6A7-9599154EA45D}" type="presParOf" srcId="{E90CD823-99CF-4250-BE18-7AA65484EEAE}" destId="{63A8A79F-5724-45B9-A742-B9BF446708CB}" srcOrd="1" destOrd="0" presId="urn:microsoft.com/office/officeart/2005/8/layout/list1"/>
    <dgm:cxn modelId="{BD544DBE-31C2-4260-B686-7C6A96BB3A71}" type="presParOf" srcId="{E90CD823-99CF-4250-BE18-7AA65484EEAE}" destId="{ABDF1BC0-5C9E-4756-8BC3-31A9EE29E47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F1BC0-5C9E-4756-8BC3-31A9EE29E478}">
      <dsp:nvSpPr>
        <dsp:cNvPr id="0" name=""/>
        <dsp:cNvSpPr/>
      </dsp:nvSpPr>
      <dsp:spPr>
        <a:xfrm>
          <a:off x="0" y="313647"/>
          <a:ext cx="3923928" cy="1814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540" tIns="374904" rIns="304540"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latin typeface="Arial" pitchFamily="34" charset="0"/>
              <a:cs typeface="Arial" pitchFamily="34" charset="0"/>
            </a:rPr>
            <a:t>Récepteurs canaux ioniques</a:t>
          </a:r>
        </a:p>
        <a:p>
          <a:pPr marL="171450" lvl="1" indent="-171450" algn="l" defTabSz="800100">
            <a:lnSpc>
              <a:spcPct val="90000"/>
            </a:lnSpc>
            <a:spcBef>
              <a:spcPct val="0"/>
            </a:spcBef>
            <a:spcAft>
              <a:spcPct val="15000"/>
            </a:spcAft>
            <a:buChar char="••"/>
          </a:pPr>
          <a:r>
            <a:rPr lang="fr-FR" sz="1800" kern="1200" dirty="0">
              <a:latin typeface="Arial" pitchFamily="34" charset="0"/>
              <a:cs typeface="Arial" pitchFamily="34" charset="0"/>
            </a:rPr>
            <a:t>Récepteurs couplés aux protéines G</a:t>
          </a:r>
        </a:p>
        <a:p>
          <a:pPr marL="171450" lvl="1" indent="-171450" algn="l" defTabSz="800100">
            <a:lnSpc>
              <a:spcPct val="90000"/>
            </a:lnSpc>
            <a:spcBef>
              <a:spcPct val="0"/>
            </a:spcBef>
            <a:spcAft>
              <a:spcPct val="15000"/>
            </a:spcAft>
            <a:buChar char="••"/>
          </a:pPr>
          <a:r>
            <a:rPr lang="fr-FR" sz="1800" kern="1200" dirty="0">
              <a:latin typeface="Arial" pitchFamily="34" charset="0"/>
              <a:cs typeface="Arial" pitchFamily="34" charset="0"/>
            </a:rPr>
            <a:t>Récepteurs enzymes</a:t>
          </a:r>
        </a:p>
        <a:p>
          <a:pPr marL="171450" lvl="1" indent="-171450" algn="l" defTabSz="800100">
            <a:lnSpc>
              <a:spcPct val="90000"/>
            </a:lnSpc>
            <a:spcBef>
              <a:spcPct val="0"/>
            </a:spcBef>
            <a:spcAft>
              <a:spcPct val="15000"/>
            </a:spcAft>
            <a:buChar char="••"/>
          </a:pPr>
          <a:r>
            <a:rPr lang="fr-FR" sz="1800" kern="1200" dirty="0">
              <a:latin typeface="Arial" pitchFamily="34" charset="0"/>
              <a:cs typeface="Arial" pitchFamily="34" charset="0"/>
            </a:rPr>
            <a:t>Récepteurs nucléaires</a:t>
          </a:r>
        </a:p>
      </dsp:txBody>
      <dsp:txXfrm>
        <a:off x="0" y="313647"/>
        <a:ext cx="3923928" cy="1814400"/>
      </dsp:txXfrm>
    </dsp:sp>
    <dsp:sp modelId="{9BE259AF-CDB8-4101-A70F-BC981EB42266}">
      <dsp:nvSpPr>
        <dsp:cNvPr id="0" name=""/>
        <dsp:cNvSpPr/>
      </dsp:nvSpPr>
      <dsp:spPr>
        <a:xfrm>
          <a:off x="196196" y="47967"/>
          <a:ext cx="2746749" cy="5313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3821" tIns="0" rIns="103821" bIns="0" numCol="1" spcCol="1270" anchor="ctr" anchorCtr="0">
          <a:noAutofit/>
        </a:bodyPr>
        <a:lstStyle/>
        <a:p>
          <a:pPr lvl="0" algn="l" defTabSz="800100">
            <a:lnSpc>
              <a:spcPct val="90000"/>
            </a:lnSpc>
            <a:spcBef>
              <a:spcPct val="0"/>
            </a:spcBef>
            <a:spcAft>
              <a:spcPct val="35000"/>
            </a:spcAft>
          </a:pPr>
          <a:r>
            <a:rPr lang="fr-FR" sz="1800" kern="1200" dirty="0">
              <a:latin typeface="Arial" pitchFamily="34" charset="0"/>
              <a:cs typeface="Arial" pitchFamily="34" charset="0"/>
            </a:rPr>
            <a:t>Récepteurs</a:t>
          </a:r>
        </a:p>
      </dsp:txBody>
      <dsp:txXfrm>
        <a:off x="222135" y="73906"/>
        <a:ext cx="269487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D4C4F02-7479-4650-AC5E-50169B4E9A9E}" type="datetimeFigureOut">
              <a:rPr lang="fr-FR"/>
              <a:pPr>
                <a:defRPr/>
              </a:pPr>
              <a:t>19/12/2023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A581076-9971-4A84-925E-270D1E971C12}" type="slidenum">
              <a:rPr lang="fr-FR"/>
              <a:pPr>
                <a:defRPr/>
              </a:pPr>
              <a:t>‹N°›</a:t>
            </a:fld>
            <a:endParaRPr lang="fr-FR"/>
          </a:p>
        </p:txBody>
      </p:sp>
    </p:spTree>
    <p:extLst>
      <p:ext uri="{BB962C8B-B14F-4D97-AF65-F5344CB8AC3E}">
        <p14:creationId xmlns:p14="http://schemas.microsoft.com/office/powerpoint/2010/main" val="3079550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vulgaris-medical.com/encyclopedie-medicale/cytok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4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CC5EEC0-21F5-4388-B1E9-A2CCB9B2A395}" type="slidenum">
              <a:rPr lang="fr-FR" altLang="fr-FR" smtClean="0"/>
              <a:pPr eaLnBrk="1" hangingPunct="1"/>
              <a:t>2</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849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ACF1B9A-77CF-49D3-9CDF-BB6B1D7EB197}" type="slidenum">
              <a:rPr lang="fr-FR" altLang="fr-FR" smtClean="0"/>
              <a:pPr eaLnBrk="1" hangingPunct="1"/>
              <a:t>14</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860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A9B15A-086C-48DB-803A-0CE3799521D3}" type="slidenum">
              <a:rPr lang="fr-FR" altLang="fr-FR" smtClean="0"/>
              <a:pPr eaLnBrk="1" hangingPunct="1"/>
              <a:t>15</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70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81C28C-7B8E-47A5-A43E-03AFFAC341D1}" type="slidenum">
              <a:rPr lang="fr-FR" altLang="fr-FR" smtClean="0"/>
              <a:pPr eaLnBrk="1" hangingPunct="1"/>
              <a:t>16</a:t>
            </a:fld>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A581076-9971-4A84-925E-270D1E971C12}" type="slidenum">
              <a:rPr lang="fr-FR" smtClean="0"/>
              <a:pPr>
                <a:defRPr/>
              </a:pPr>
              <a:t>17</a:t>
            </a:fld>
            <a:endParaRPr lang="fr-FR"/>
          </a:p>
        </p:txBody>
      </p:sp>
    </p:spTree>
    <p:extLst>
      <p:ext uri="{BB962C8B-B14F-4D97-AF65-F5344CB8AC3E}">
        <p14:creationId xmlns:p14="http://schemas.microsoft.com/office/powerpoint/2010/main" val="25085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A581076-9971-4A84-925E-270D1E971C12}" type="slidenum">
              <a:rPr lang="fr-FR" smtClean="0"/>
              <a:pPr>
                <a:defRPr/>
              </a:pPr>
              <a:t>18</a:t>
            </a:fld>
            <a:endParaRPr lang="fr-FR"/>
          </a:p>
        </p:txBody>
      </p:sp>
    </p:spTree>
    <p:extLst>
      <p:ext uri="{BB962C8B-B14F-4D97-AF65-F5344CB8AC3E}">
        <p14:creationId xmlns:p14="http://schemas.microsoft.com/office/powerpoint/2010/main" val="193308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01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3FD8E42-D3AE-4FFC-9F18-ABCFB42841EC}" type="slidenum">
              <a:rPr lang="fr-FR" altLang="fr-FR" smtClean="0"/>
              <a:pPr eaLnBrk="1" hangingPunct="1"/>
              <a:t>19</a:t>
            </a:fld>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endParaRPr lang="fr-FR" sz="1050" dirty="0">
              <a:hlinkClick r:id="rId3"/>
            </a:endParaRPr>
          </a:p>
        </p:txBody>
      </p:sp>
      <p:sp>
        <p:nvSpPr>
          <p:cNvPr id="911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382EB42-1B65-4C24-87D8-3757006A006C}" type="slidenum">
              <a:rPr lang="fr-FR" altLang="fr-FR" smtClean="0"/>
              <a:pPr eaLnBrk="1" hangingPunct="1"/>
              <a:t>20</a:t>
            </a:fld>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21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5F11610-36B3-43F6-92D9-A695F423A839}" type="slidenum">
              <a:rPr lang="fr-FR" altLang="fr-FR" smtClean="0"/>
              <a:pPr eaLnBrk="1" hangingPunct="1"/>
              <a:t>21</a:t>
            </a:fld>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22CFFD-EDDA-4AF5-9F83-BE4D9381EEA2}" type="slidenum">
              <a:rPr lang="fr-FR" altLang="fr-FR" smtClean="0"/>
              <a:pPr eaLnBrk="1" hangingPunct="1"/>
              <a:t>22</a:t>
            </a:fld>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42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1A20C45-3259-4C9F-B9DA-324E057C923A}" type="slidenum">
              <a:rPr lang="fr-FR" altLang="fr-FR" smtClean="0"/>
              <a:pPr eaLnBrk="1" hangingPunct="1"/>
              <a:t>23</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5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B684250-759C-4D9E-B983-1CA88D7F0A40}" type="slidenum">
              <a:rPr lang="fr-FR" altLang="fr-FR" smtClean="0"/>
              <a:pPr eaLnBrk="1" hangingPunct="1"/>
              <a:t>3</a:t>
            </a:fld>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5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63C875F-A8FE-46B1-8313-BA2E5C6B8440}" type="slidenum">
              <a:rPr lang="fr-FR" altLang="fr-FR" smtClean="0"/>
              <a:pPr eaLnBrk="1" hangingPunct="1"/>
              <a:t>24</a:t>
            </a:fld>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62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7A7F298-455C-49B0-B01E-FF58707450DB}" type="slidenum">
              <a:rPr lang="fr-FR" altLang="fr-FR" smtClean="0"/>
              <a:pPr eaLnBrk="1" hangingPunct="1"/>
              <a:t>26</a:t>
            </a:fld>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72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F115DF3-D181-4C56-86FF-94803C8CC180}" type="slidenum">
              <a:rPr lang="fr-FR" altLang="fr-FR" smtClean="0"/>
              <a:pPr eaLnBrk="1" hangingPunct="1"/>
              <a:t>27</a:t>
            </a:fld>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8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0A9C6C-4178-49D8-A11E-2C3F5A9651FE}" type="slidenum">
              <a:rPr lang="fr-FR" altLang="fr-FR" smtClean="0"/>
              <a:pPr eaLnBrk="1" hangingPunct="1"/>
              <a:t>28</a:t>
            </a:fld>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A581076-9971-4A84-925E-270D1E971C12}" type="slidenum">
              <a:rPr lang="fr-FR" smtClean="0"/>
              <a:pPr>
                <a:defRPr/>
              </a:pPr>
              <a:t>29</a:t>
            </a:fld>
            <a:endParaRPr lang="fr-FR"/>
          </a:p>
        </p:txBody>
      </p:sp>
    </p:spTree>
    <p:extLst>
      <p:ext uri="{BB962C8B-B14F-4D97-AF65-F5344CB8AC3E}">
        <p14:creationId xmlns:p14="http://schemas.microsoft.com/office/powerpoint/2010/main" val="571180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993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253A04-071B-411C-A109-C839B00207B9}" type="slidenum">
              <a:rPr lang="fr-FR" altLang="fr-FR" smtClean="0"/>
              <a:pPr eaLnBrk="1" hangingPunct="1"/>
              <a:t>30</a:t>
            </a:fld>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C3DED1-1F90-46F9-909D-FBC03B6B8960}" type="slidenum">
              <a:rPr lang="fr-FR" altLang="fr-FR" smtClean="0"/>
              <a:pPr eaLnBrk="1" hangingPunct="1"/>
              <a:t>32</a:t>
            </a:fld>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4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7D5DC7-5D45-46B6-A9BB-1532DD86E4F4}" type="slidenum">
              <a:rPr lang="fr-FR" altLang="fr-FR" smtClean="0"/>
              <a:pPr eaLnBrk="1" hangingPunct="1"/>
              <a:t>33</a:t>
            </a:fld>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BA581076-9971-4A84-925E-270D1E971C12}" type="slidenum">
              <a:rPr lang="fr-FR" smtClean="0"/>
              <a:pPr>
                <a:defRPr/>
              </a:pPr>
              <a:t>35</a:t>
            </a:fld>
            <a:endParaRPr lang="fr-FR"/>
          </a:p>
        </p:txBody>
      </p:sp>
    </p:spTree>
    <p:extLst>
      <p:ext uri="{BB962C8B-B14F-4D97-AF65-F5344CB8AC3E}">
        <p14:creationId xmlns:p14="http://schemas.microsoft.com/office/powerpoint/2010/main" val="144451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5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2FA23F9-7989-4B36-890A-2E53D9512BF0}" type="slidenum">
              <a:rPr lang="fr-FR" altLang="fr-FR" smtClean="0"/>
              <a:pPr eaLnBrk="1" hangingPunct="1"/>
              <a:t>37</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endParaRPr lang="fr-FR" dirty="0"/>
          </a:p>
        </p:txBody>
      </p:sp>
      <p:sp>
        <p:nvSpPr>
          <p:cNvPr id="768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7554A4E-42A1-4FD9-9B9E-6B82B3F35C41}" type="slidenum">
              <a:rPr lang="fr-FR" altLang="fr-FR" smtClean="0"/>
              <a:pPr eaLnBrk="1" hangingPunct="1"/>
              <a:t>5</a:t>
            </a:fld>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6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4624148-EDDD-4FEE-B267-5C1BB3140034}" type="slidenum">
              <a:rPr lang="fr-FR" altLang="fr-FR" smtClean="0"/>
              <a:pPr eaLnBrk="1" hangingPunct="1"/>
              <a:t>38</a:t>
            </a:fld>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75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66C7072-56DF-4239-8082-262B6E23C0C5}" type="slidenum">
              <a:rPr lang="fr-FR" altLang="fr-FR" smtClean="0"/>
              <a:pPr eaLnBrk="1" hangingPunct="1"/>
              <a:t>39</a:t>
            </a:fld>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085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42864DE-F61E-48DE-8D63-8EAB03C955B1}" type="slidenum">
              <a:rPr lang="fr-FR" altLang="fr-FR" smtClean="0"/>
              <a:pPr eaLnBrk="1" hangingPunct="1"/>
              <a:t>41</a:t>
            </a:fld>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A581076-9971-4A84-925E-270D1E971C12}" type="slidenum">
              <a:rPr lang="fr-FR" smtClean="0"/>
              <a:pPr>
                <a:defRPr/>
              </a:pPr>
              <a:t>43</a:t>
            </a:fld>
            <a:endParaRPr lang="fr-FR"/>
          </a:p>
        </p:txBody>
      </p:sp>
    </p:spTree>
    <p:extLst>
      <p:ext uri="{BB962C8B-B14F-4D97-AF65-F5344CB8AC3E}">
        <p14:creationId xmlns:p14="http://schemas.microsoft.com/office/powerpoint/2010/main" val="82071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fr-FR" altLang="fr-FR" dirty="0"/>
          </a:p>
        </p:txBody>
      </p:sp>
      <p:sp>
        <p:nvSpPr>
          <p:cNvPr id="1095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215E4D0-7DB8-4281-A667-79383142E1A9}" type="slidenum">
              <a:rPr lang="fr-FR" altLang="fr-FR" smtClean="0"/>
              <a:pPr eaLnBrk="1" hangingPunct="1"/>
              <a:t>46</a:t>
            </a:fld>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105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922374A-DE01-4EC6-8B13-786156870D37}" type="slidenum">
              <a:rPr lang="fr-FR" altLang="fr-FR" smtClean="0"/>
              <a:pPr eaLnBrk="1" hangingPunct="1"/>
              <a:t>48</a:t>
            </a:fld>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u="sng" dirty="0"/>
          </a:p>
        </p:txBody>
      </p:sp>
      <p:sp>
        <p:nvSpPr>
          <p:cNvPr id="1116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46390DF-AF70-4C77-955B-2C04186EB8B4}" type="slidenum">
              <a:rPr lang="fr-FR" altLang="fr-FR" smtClean="0"/>
              <a:pPr eaLnBrk="1" hangingPunct="1"/>
              <a:t>51</a:t>
            </a:fld>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12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E0A5D7-AA29-4092-99F2-BCD5B0A6F52B}" type="slidenum">
              <a:rPr lang="fr-FR" altLang="fr-FR" smtClean="0"/>
              <a:pPr eaLnBrk="1" hangingPunct="1"/>
              <a:t>52</a:t>
            </a:fld>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a:p>
            <a:endParaRPr lang="fr-FR" altLang="fr-FR" dirty="0"/>
          </a:p>
        </p:txBody>
      </p:sp>
      <p:sp>
        <p:nvSpPr>
          <p:cNvPr id="1136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AD05E3-0201-49E2-8E86-8894BBB7C517}" type="slidenum">
              <a:rPr lang="fr-FR" altLang="fr-FR" smtClean="0"/>
              <a:pPr eaLnBrk="1" hangingPunct="1"/>
              <a:t>53</a:t>
            </a:fld>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146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57CDC2B-912D-42F0-9153-BA633D69C7E6}" type="slidenum">
              <a:rPr lang="fr-FR" altLang="fr-FR" smtClean="0"/>
              <a:pPr eaLnBrk="1" hangingPunct="1"/>
              <a:t>54</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88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B0F309-18AE-4241-8387-5B92335634DC}" type="slidenum">
              <a:rPr lang="fr-FR" altLang="fr-FR" smtClean="0"/>
              <a:pPr eaLnBrk="1" hangingPunct="1"/>
              <a:t>6</a:t>
            </a:fld>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15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B5F67E0-C62C-49F0-88B8-D576B91C43B3}" type="slidenum">
              <a:rPr lang="fr-FR" altLang="fr-FR" smtClean="0"/>
              <a:pPr eaLnBrk="1" hangingPunct="1"/>
              <a:t>55</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98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177F181-603F-4D95-9521-D2765AD5BB28}" type="slidenum">
              <a:rPr lang="fr-FR" altLang="fr-FR" smtClean="0"/>
              <a:pPr eaLnBrk="1" hangingPunct="1"/>
              <a:t>7</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09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CAB069-B9E3-4E29-810A-C1DDD5E1575B}" type="slidenum">
              <a:rPr lang="fr-FR" altLang="fr-FR" smtClean="0"/>
              <a:pPr eaLnBrk="1" hangingPunct="1"/>
              <a:t>8</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19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789B6BC-B991-4266-BCF0-F524F245ED2B}" type="slidenum">
              <a:rPr lang="fr-FR" altLang="fr-FR" smtClean="0"/>
              <a:pPr eaLnBrk="1" hangingPunct="1"/>
              <a:t>11</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29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E0648F-7BE9-426D-BA19-D37A01D4E064}" type="slidenum">
              <a:rPr lang="fr-FR" altLang="fr-FR" smtClean="0"/>
              <a:pPr eaLnBrk="1" hangingPunct="1"/>
              <a:t>12</a:t>
            </a:fld>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39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31B6CF4-6B16-45F2-9D2B-180ECB5CF15E}" type="slidenum">
              <a:rPr lang="fr-FR" altLang="fr-FR" smtClean="0"/>
              <a:pPr eaLnBrk="1" hangingPunct="1"/>
              <a:t>13</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49D8BE8-DE02-40F3-97B2-BF875B3FEDA8}" type="datetime1">
              <a:rPr lang="fr-FR"/>
              <a:pPr>
                <a:defRPr/>
              </a:pPr>
              <a:t>19/12/2023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1C67BF0-0C49-45B5-BEEC-9D994235DB7F}" type="slidenum">
              <a:rPr lang="fr-FR"/>
              <a:pPr>
                <a:defRPr/>
              </a:pPr>
              <a:t>‹N°›</a:t>
            </a:fld>
            <a:endParaRPr lang="fr-FR"/>
          </a:p>
        </p:txBody>
      </p:sp>
    </p:spTree>
    <p:extLst>
      <p:ext uri="{BB962C8B-B14F-4D97-AF65-F5344CB8AC3E}">
        <p14:creationId xmlns:p14="http://schemas.microsoft.com/office/powerpoint/2010/main" val="114204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DB4A0BA-58EC-45FE-8961-A8301F647B25}" type="datetime1">
              <a:rPr lang="fr-FR"/>
              <a:pPr>
                <a:defRPr/>
              </a:pPr>
              <a:t>19/12/2023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6679F6A-D371-40B4-B1E6-66884DAEFFF2}" type="slidenum">
              <a:rPr lang="fr-FR"/>
              <a:pPr>
                <a:defRPr/>
              </a:pPr>
              <a:t>‹N°›</a:t>
            </a:fld>
            <a:endParaRPr lang="fr-FR"/>
          </a:p>
        </p:txBody>
      </p:sp>
    </p:spTree>
    <p:extLst>
      <p:ext uri="{BB962C8B-B14F-4D97-AF65-F5344CB8AC3E}">
        <p14:creationId xmlns:p14="http://schemas.microsoft.com/office/powerpoint/2010/main" val="195800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92D6EA6-4AF9-43BA-B3DD-17A1C6A1A751}" type="datetime1">
              <a:rPr lang="fr-FR"/>
              <a:pPr>
                <a:defRPr/>
              </a:pPr>
              <a:t>19/12/2023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84E29D9-B2B2-4058-9B0E-B5B7F5E92962}" type="slidenum">
              <a:rPr lang="fr-FR"/>
              <a:pPr>
                <a:defRPr/>
              </a:pPr>
              <a:t>‹N°›</a:t>
            </a:fld>
            <a:endParaRPr lang="fr-FR"/>
          </a:p>
        </p:txBody>
      </p:sp>
    </p:spTree>
    <p:extLst>
      <p:ext uri="{BB962C8B-B14F-4D97-AF65-F5344CB8AC3E}">
        <p14:creationId xmlns:p14="http://schemas.microsoft.com/office/powerpoint/2010/main" val="40512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ECEF674-D561-4047-93F1-FE1EC7DCABF6}" type="datetime1">
              <a:rPr lang="fr-FR"/>
              <a:pPr>
                <a:defRPr/>
              </a:pPr>
              <a:t>19/12/2023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D8D2EA-0B80-431B-874A-DA418E1E55DA}" type="slidenum">
              <a:rPr lang="fr-FR"/>
              <a:pPr>
                <a:defRPr/>
              </a:pPr>
              <a:t>‹N°›</a:t>
            </a:fld>
            <a:endParaRPr lang="fr-FR"/>
          </a:p>
        </p:txBody>
      </p:sp>
    </p:spTree>
    <p:extLst>
      <p:ext uri="{BB962C8B-B14F-4D97-AF65-F5344CB8AC3E}">
        <p14:creationId xmlns:p14="http://schemas.microsoft.com/office/powerpoint/2010/main" val="245144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760D829-BE98-4398-AD20-E137537D4F72}" type="datetime1">
              <a:rPr lang="fr-FR"/>
              <a:pPr>
                <a:defRPr/>
              </a:pPr>
              <a:t>19/12/2023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67D83B1-EDAC-431B-84B5-D472F524DE96}" type="slidenum">
              <a:rPr lang="fr-FR"/>
              <a:pPr>
                <a:defRPr/>
              </a:pPr>
              <a:t>‹N°›</a:t>
            </a:fld>
            <a:endParaRPr lang="fr-FR"/>
          </a:p>
        </p:txBody>
      </p:sp>
    </p:spTree>
    <p:extLst>
      <p:ext uri="{BB962C8B-B14F-4D97-AF65-F5344CB8AC3E}">
        <p14:creationId xmlns:p14="http://schemas.microsoft.com/office/powerpoint/2010/main" val="94740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9CFAD9DF-FF55-4913-9363-C4A48DDC56E6}" type="datetime1">
              <a:rPr lang="fr-FR"/>
              <a:pPr>
                <a:defRPr/>
              </a:pPr>
              <a:t>19/12/2023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EEC5899-AD4C-4D87-8FA9-8BDCEF62C5F4}" type="slidenum">
              <a:rPr lang="fr-FR"/>
              <a:pPr>
                <a:defRPr/>
              </a:pPr>
              <a:t>‹N°›</a:t>
            </a:fld>
            <a:endParaRPr lang="fr-FR"/>
          </a:p>
        </p:txBody>
      </p:sp>
    </p:spTree>
    <p:extLst>
      <p:ext uri="{BB962C8B-B14F-4D97-AF65-F5344CB8AC3E}">
        <p14:creationId xmlns:p14="http://schemas.microsoft.com/office/powerpoint/2010/main" val="294976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4236606D-9DA2-4784-B4D8-186039C88764}" type="datetime1">
              <a:rPr lang="fr-FR"/>
              <a:pPr>
                <a:defRPr/>
              </a:pPr>
              <a:t>19/12/2023</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EDA05A89-6A5A-464C-9F98-5E51739D4F3A}" type="slidenum">
              <a:rPr lang="fr-FR"/>
              <a:pPr>
                <a:defRPr/>
              </a:pPr>
              <a:t>‹N°›</a:t>
            </a:fld>
            <a:endParaRPr lang="fr-FR"/>
          </a:p>
        </p:txBody>
      </p:sp>
    </p:spTree>
    <p:extLst>
      <p:ext uri="{BB962C8B-B14F-4D97-AF65-F5344CB8AC3E}">
        <p14:creationId xmlns:p14="http://schemas.microsoft.com/office/powerpoint/2010/main" val="252056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6DA797CC-26CF-4560-9E90-2B87FE1E4D94}" type="datetime1">
              <a:rPr lang="fr-FR"/>
              <a:pPr>
                <a:defRPr/>
              </a:pPr>
              <a:t>19/12/2023</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6C0F30BE-8ECE-4D31-A95B-7DB6F3B0716A}" type="slidenum">
              <a:rPr lang="fr-FR"/>
              <a:pPr>
                <a:defRPr/>
              </a:pPr>
              <a:t>‹N°›</a:t>
            </a:fld>
            <a:endParaRPr lang="fr-FR"/>
          </a:p>
        </p:txBody>
      </p:sp>
    </p:spTree>
    <p:extLst>
      <p:ext uri="{BB962C8B-B14F-4D97-AF65-F5344CB8AC3E}">
        <p14:creationId xmlns:p14="http://schemas.microsoft.com/office/powerpoint/2010/main" val="253611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25E40B3-0D92-4A3B-A861-C1C0AA7FE9D8}" type="datetime1">
              <a:rPr lang="fr-FR"/>
              <a:pPr>
                <a:defRPr/>
              </a:pPr>
              <a:t>19/12/2023</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58520FE8-BC28-48CE-B890-E33B7905E41F}" type="slidenum">
              <a:rPr lang="fr-FR"/>
              <a:pPr>
                <a:defRPr/>
              </a:pPr>
              <a:t>‹N°›</a:t>
            </a:fld>
            <a:endParaRPr lang="fr-FR"/>
          </a:p>
        </p:txBody>
      </p:sp>
    </p:spTree>
    <p:extLst>
      <p:ext uri="{BB962C8B-B14F-4D97-AF65-F5344CB8AC3E}">
        <p14:creationId xmlns:p14="http://schemas.microsoft.com/office/powerpoint/2010/main" val="280911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FBDC57B-4381-4006-A256-D02A319CA945}" type="datetime1">
              <a:rPr lang="fr-FR"/>
              <a:pPr>
                <a:defRPr/>
              </a:pPr>
              <a:t>19/12/2023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56CC9ED-FC48-42D0-B2C9-0B7ABF3D7CF6}" type="slidenum">
              <a:rPr lang="fr-FR"/>
              <a:pPr>
                <a:defRPr/>
              </a:pPr>
              <a:t>‹N°›</a:t>
            </a:fld>
            <a:endParaRPr lang="fr-FR"/>
          </a:p>
        </p:txBody>
      </p:sp>
    </p:spTree>
    <p:extLst>
      <p:ext uri="{BB962C8B-B14F-4D97-AF65-F5344CB8AC3E}">
        <p14:creationId xmlns:p14="http://schemas.microsoft.com/office/powerpoint/2010/main" val="110181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AE409CA-B439-4B53-A39D-91B76D43B23E}" type="datetime1">
              <a:rPr lang="fr-FR"/>
              <a:pPr>
                <a:defRPr/>
              </a:pPr>
              <a:t>19/12/2023</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E672C91F-A479-4161-8DE6-FD8D07898096}" type="slidenum">
              <a:rPr lang="fr-FR"/>
              <a:pPr>
                <a:defRPr/>
              </a:pPr>
              <a:t>‹N°›</a:t>
            </a:fld>
            <a:endParaRPr lang="fr-FR"/>
          </a:p>
        </p:txBody>
      </p:sp>
    </p:spTree>
    <p:extLst>
      <p:ext uri="{BB962C8B-B14F-4D97-AF65-F5344CB8AC3E}">
        <p14:creationId xmlns:p14="http://schemas.microsoft.com/office/powerpoint/2010/main" val="331842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DEADA"/>
            </a:gs>
            <a:gs pos="82001">
              <a:srgbClr val="FCD5B5"/>
            </a:gs>
            <a:gs pos="100000">
              <a:srgbClr val="FEE7F2"/>
            </a:gs>
          </a:gsLst>
          <a:lin ang="27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1F4828-9E1D-4896-8A01-CE7C7CD67EC2}" type="datetime1">
              <a:rPr lang="fr-FR"/>
              <a:pPr>
                <a:defRPr/>
              </a:pPr>
              <a:t>19/12/2023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5EE9A19-5422-4EA5-871A-679581824E42}"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650" y="404813"/>
            <a:ext cx="7772400" cy="1470025"/>
          </a:xfrm>
        </p:spPr>
        <p:txBody>
          <a:bodyPr rtlCol="0">
            <a:noAutofit/>
          </a:bodyPr>
          <a:lstStyle/>
          <a:p>
            <a:pPr eaLnBrk="1" fontAlgn="auto" hangingPunct="1">
              <a:spcAft>
                <a:spcPts val="0"/>
              </a:spcAft>
              <a:defRPr/>
            </a:pPr>
            <a:r>
              <a:rPr lang="fr-FR" sz="5400" b="1" dirty="0">
                <a:solidFill>
                  <a:schemeClr val="bg1">
                    <a:lumMod val="50000"/>
                  </a:schemeClr>
                </a:solidFill>
                <a:latin typeface="Arial" pitchFamily="34" charset="0"/>
                <a:cs typeface="Arial" pitchFamily="34" charset="0"/>
              </a:rPr>
              <a:t>PHARMACODYNAMIE</a:t>
            </a:r>
          </a:p>
        </p:txBody>
      </p:sp>
      <p:sp>
        <p:nvSpPr>
          <p:cNvPr id="3" name="Sous-titre 2"/>
          <p:cNvSpPr>
            <a:spLocks noGrp="1"/>
          </p:cNvSpPr>
          <p:nvPr>
            <p:ph type="subTitle" idx="1"/>
          </p:nvPr>
        </p:nvSpPr>
        <p:spPr>
          <a:xfrm>
            <a:off x="611188" y="5517232"/>
            <a:ext cx="8489255" cy="1204243"/>
          </a:xfrm>
        </p:spPr>
        <p:txBody>
          <a:bodyPr rtlCol="0">
            <a:normAutofit fontScale="62500" lnSpcReduction="20000"/>
          </a:bodyPr>
          <a:lstStyle/>
          <a:p>
            <a:r>
              <a:rPr lang="fr-FR" sz="2800" b="1" dirty="0"/>
              <a:t>UE 2.11 S1</a:t>
            </a:r>
          </a:p>
          <a:p>
            <a:r>
              <a:rPr lang="fr-FR" sz="2800" b="1" dirty="0"/>
              <a:t>SELLAH Nesrine, Docteur en Pharmacie</a:t>
            </a:r>
          </a:p>
          <a:p>
            <a:r>
              <a:rPr lang="fr-FR" sz="2800" b="1" dirty="0"/>
              <a:t>Promotion 2023/2026</a:t>
            </a:r>
          </a:p>
          <a:p>
            <a:r>
              <a:rPr lang="fr-FR" sz="2800" b="1" dirty="0"/>
              <a:t>Année 2023/2024</a:t>
            </a:r>
          </a:p>
          <a:p>
            <a:pPr eaLnBrk="1" fontAlgn="auto" hangingPunct="1">
              <a:spcAft>
                <a:spcPts val="0"/>
              </a:spcAft>
              <a:buFont typeface="Arial" pitchFamily="34" charset="0"/>
              <a:buNone/>
              <a:defRPr/>
            </a:pPr>
            <a:endParaRPr lang="fr-FR" sz="2800" dirty="0">
              <a:latin typeface="Arial" pitchFamily="34" charset="0"/>
              <a:cs typeface="Arial" pitchFamily="34" charset="0"/>
            </a:endParaRPr>
          </a:p>
        </p:txBody>
      </p:sp>
      <p:pic>
        <p:nvPicPr>
          <p:cNvPr id="2052" name="Picture 7" descr="http://www.edimark.fr/images/phototheque/basse_def/lne-dossier3-6bd.jpg"/>
          <p:cNvPicPr>
            <a:picLocks noChangeAspect="1" noChangeArrowheads="1"/>
          </p:cNvPicPr>
          <p:nvPr/>
        </p:nvPicPr>
        <p:blipFill>
          <a:blip r:embed="rId2">
            <a:clrChange>
              <a:clrFrom>
                <a:srgbClr val="E7ECF0"/>
              </a:clrFrom>
              <a:clrTo>
                <a:srgbClr val="E7ECF0">
                  <a:alpha val="0"/>
                </a:srgbClr>
              </a:clrTo>
            </a:clrChange>
            <a:extLst>
              <a:ext uri="{28A0092B-C50C-407E-A947-70E740481C1C}">
                <a14:useLocalDpi xmlns:a14="http://schemas.microsoft.com/office/drawing/2010/main" val="0"/>
              </a:ext>
            </a:extLst>
          </a:blip>
          <a:srcRect/>
          <a:stretch>
            <a:fillRect/>
          </a:stretch>
        </p:blipFill>
        <p:spPr bwMode="auto">
          <a:xfrm>
            <a:off x="2700338" y="1700213"/>
            <a:ext cx="3527425"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4"/>
          <p:cNvSpPr>
            <a:spLocks noGrp="1"/>
          </p:cNvSpPr>
          <p:nvPr>
            <p:ph type="sldNum" sz="quarter" idx="12"/>
          </p:nvPr>
        </p:nvSpPr>
        <p:spPr/>
        <p:txBody>
          <a:bodyPr/>
          <a:lstStyle/>
          <a:p>
            <a:pPr>
              <a:defRPr/>
            </a:pPr>
            <a:fld id="{4D985F86-3970-4C75-830E-84374AF33D51}" type="slidenum">
              <a:rPr lang="fr-FR" smtClean="0"/>
              <a:pPr>
                <a:defRPr/>
              </a:pPr>
              <a:t>1</a:t>
            </a:fld>
            <a:endParaRPr lang="fr-FR"/>
          </a:p>
        </p:txBody>
      </p:sp>
      <p:sp>
        <p:nvSpPr>
          <p:cNvPr id="7" name="Rectangle 6"/>
          <p:cNvSpPr/>
          <p:nvPr/>
        </p:nvSpPr>
        <p:spPr>
          <a:xfrm>
            <a:off x="179388" y="0"/>
            <a:ext cx="71437"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dirty="0"/>
              <a:t> </a:t>
            </a:r>
          </a:p>
        </p:txBody>
      </p:sp>
      <p:sp>
        <p:nvSpPr>
          <p:cNvPr id="8" name="Rectangle 7"/>
          <p:cNvSpPr/>
          <p:nvPr/>
        </p:nvSpPr>
        <p:spPr>
          <a:xfrm>
            <a:off x="331788" y="3175"/>
            <a:ext cx="71437"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12" name="Ellipse 11"/>
          <p:cNvSpPr/>
          <p:nvPr/>
        </p:nvSpPr>
        <p:spPr>
          <a:xfrm>
            <a:off x="0" y="981075"/>
            <a:ext cx="611188" cy="576263"/>
          </a:xfrm>
          <a:prstGeom prst="ellipse">
            <a:avLst/>
          </a:prstGeom>
          <a:solidFill>
            <a:schemeClr val="bg1"/>
          </a:solid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2292" name="ZoneTexte 4"/>
          <p:cNvSpPr txBox="1">
            <a:spLocks noChangeArrowheads="1"/>
          </p:cNvSpPr>
          <p:nvPr/>
        </p:nvSpPr>
        <p:spPr bwMode="auto">
          <a:xfrm>
            <a:off x="250825" y="692150"/>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Récepteurs</a:t>
            </a:r>
          </a:p>
        </p:txBody>
      </p:sp>
      <p:pic>
        <p:nvPicPr>
          <p:cNvPr id="12293" name="Picture 10"/>
          <p:cNvPicPr>
            <a:picLocks noChangeAspect="1" noChangeArrowheads="1"/>
          </p:cNvPicPr>
          <p:nvPr/>
        </p:nvPicPr>
        <p:blipFill>
          <a:blip r:embed="rId2">
            <a:extLst>
              <a:ext uri="{28A0092B-C50C-407E-A947-70E740481C1C}">
                <a14:useLocalDpi xmlns:a14="http://schemas.microsoft.com/office/drawing/2010/main" val="0"/>
              </a:ext>
            </a:extLst>
          </a:blip>
          <a:srcRect l="16293" t="15646" r="34830" b="22621"/>
          <a:stretch>
            <a:fillRect/>
          </a:stretch>
        </p:blipFill>
        <p:spPr bwMode="auto">
          <a:xfrm>
            <a:off x="1547813" y="1412875"/>
            <a:ext cx="628491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3316" name="ZoneTexte 4"/>
          <p:cNvSpPr txBox="1">
            <a:spLocks noChangeArrowheads="1"/>
          </p:cNvSpPr>
          <p:nvPr/>
        </p:nvSpPr>
        <p:spPr bwMode="auto">
          <a:xfrm>
            <a:off x="34925" y="765175"/>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Caractéristiques des récepteurs</a:t>
            </a:r>
          </a:p>
        </p:txBody>
      </p:sp>
      <p:sp>
        <p:nvSpPr>
          <p:cNvPr id="13317" name="ZoneTexte 5"/>
          <p:cNvSpPr txBox="1">
            <a:spLocks noChangeArrowheads="1"/>
          </p:cNvSpPr>
          <p:nvPr/>
        </p:nvSpPr>
        <p:spPr bwMode="auto">
          <a:xfrm>
            <a:off x="34925" y="11255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2.1. Spécificité</a:t>
            </a:r>
          </a:p>
        </p:txBody>
      </p:sp>
      <p:sp>
        <p:nvSpPr>
          <p:cNvPr id="13318" name="ZoneTexte 6"/>
          <p:cNvSpPr txBox="1">
            <a:spLocks noChangeArrowheads="1"/>
          </p:cNvSpPr>
          <p:nvPr/>
        </p:nvSpPr>
        <p:spPr bwMode="auto">
          <a:xfrm>
            <a:off x="34925" y="1484313"/>
            <a:ext cx="9109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Un récepteur possède une capacité de liaison à un ligand spécifique.</a:t>
            </a:r>
          </a:p>
          <a:p>
            <a:pPr algn="just" eaLnBrk="1" hangingPunct="1"/>
            <a:endParaRPr lang="fr-FR" altLang="fr-FR"/>
          </a:p>
          <a:p>
            <a:pPr algn="just" eaLnBrk="1" hangingPunct="1"/>
            <a:r>
              <a:rPr lang="fr-FR" altLang="fr-FR"/>
              <a:t>	</a:t>
            </a:r>
            <a:r>
              <a:rPr lang="fr-FR" altLang="fr-FR" i="1"/>
              <a:t>Ex: un récepteur cholinergique fixera l’acétylcholine et non l’adrénaline</a:t>
            </a:r>
            <a:r>
              <a:rPr lang="fr-FR" altLang="fr-FR"/>
              <a:t>.</a:t>
            </a:r>
          </a:p>
        </p:txBody>
      </p:sp>
      <p:sp>
        <p:nvSpPr>
          <p:cNvPr id="13319" name="ZoneTexte 7"/>
          <p:cNvSpPr txBox="1">
            <a:spLocks noChangeArrowheads="1"/>
          </p:cNvSpPr>
          <p:nvPr/>
        </p:nvSpPr>
        <p:spPr bwMode="auto">
          <a:xfrm>
            <a:off x="34925" y="2781300"/>
            <a:ext cx="8929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 spécificité repose sur la </a:t>
            </a:r>
            <a:r>
              <a:rPr lang="fr-FR" altLang="fr-FR" b="1">
                <a:solidFill>
                  <a:srgbClr val="FF0000"/>
                </a:solidFill>
              </a:rPr>
              <a:t>conformation spatiale</a:t>
            </a:r>
            <a:r>
              <a:rPr lang="fr-FR" altLang="fr-FR"/>
              <a:t> et sur les propriétés </a:t>
            </a:r>
            <a:r>
              <a:rPr lang="fr-FR" altLang="fr-FR" b="1">
                <a:solidFill>
                  <a:srgbClr val="FF0000"/>
                </a:solidFill>
              </a:rPr>
              <a:t>physicochimiques</a:t>
            </a:r>
            <a:r>
              <a:rPr lang="fr-FR" altLang="fr-FR"/>
              <a:t> du ligand.</a:t>
            </a:r>
          </a:p>
        </p:txBody>
      </p:sp>
      <p:sp>
        <p:nvSpPr>
          <p:cNvPr id="13320" name="ZoneTexte 8"/>
          <p:cNvSpPr txBox="1">
            <a:spLocks noChangeArrowheads="1"/>
          </p:cNvSpPr>
          <p:nvPr/>
        </p:nvSpPr>
        <p:spPr bwMode="auto">
          <a:xfrm>
            <a:off x="34925" y="3933825"/>
            <a:ext cx="352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2.2. Réponse caractéristique</a:t>
            </a:r>
          </a:p>
        </p:txBody>
      </p:sp>
      <p:sp>
        <p:nvSpPr>
          <p:cNvPr id="13321" name="ZoneTexte 9"/>
          <p:cNvSpPr txBox="1">
            <a:spLocks noChangeArrowheads="1"/>
          </p:cNvSpPr>
          <p:nvPr/>
        </p:nvSpPr>
        <p:spPr bwMode="auto">
          <a:xfrm>
            <a:off x="34925" y="4438650"/>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Déclenchement d’une réponse physiologique </a:t>
            </a:r>
            <a:r>
              <a:rPr lang="fr-FR" altLang="fr-FR">
                <a:solidFill>
                  <a:srgbClr val="FF0000"/>
                </a:solidFill>
              </a:rPr>
              <a:t>caractéristique</a:t>
            </a:r>
            <a:r>
              <a:rPr lang="fr-FR" altLang="fr-FR"/>
              <a:t>, </a:t>
            </a:r>
            <a:r>
              <a:rPr lang="fr-FR" altLang="fr-FR">
                <a:solidFill>
                  <a:srgbClr val="FF0000"/>
                </a:solidFill>
              </a:rPr>
              <a:t>proportionnelle</a:t>
            </a:r>
            <a:r>
              <a:rPr lang="fr-FR" altLang="fr-FR"/>
              <a:t> à la quantité de ligand fixé.</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010400" y="6492875"/>
            <a:ext cx="2133600" cy="365125"/>
          </a:xfrm>
        </p:spPr>
        <p:txBody>
          <a:bodyPr/>
          <a:lstStyle/>
          <a:p>
            <a:pPr>
              <a:defRPr/>
            </a:pPr>
            <a:fld id="{6FFF6D86-201E-4056-94DF-E3BFB2EF89A7}" type="slidenum">
              <a:rPr lang="fr-FR" smtClean="0"/>
              <a:pPr>
                <a:defRPr/>
              </a:pPr>
              <a:t>12</a:t>
            </a:fld>
            <a:endParaRPr lang="fr-FR" dirty="0"/>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4341" name="ZoneTexte 4"/>
          <p:cNvSpPr txBox="1">
            <a:spLocks noChangeArrowheads="1"/>
          </p:cNvSpPr>
          <p:nvPr/>
        </p:nvSpPr>
        <p:spPr bwMode="auto">
          <a:xfrm>
            <a:off x="34925" y="765175"/>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Caractéristiques des récepteurs</a:t>
            </a:r>
          </a:p>
        </p:txBody>
      </p:sp>
      <p:sp>
        <p:nvSpPr>
          <p:cNvPr id="14342" name="ZoneTexte 11"/>
          <p:cNvSpPr txBox="1">
            <a:spLocks noChangeArrowheads="1"/>
          </p:cNvSpPr>
          <p:nvPr/>
        </p:nvSpPr>
        <p:spPr bwMode="auto">
          <a:xfrm>
            <a:off x="214313" y="1266825"/>
            <a:ext cx="352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dirty="0"/>
              <a:t>2.3. Saturation</a:t>
            </a:r>
          </a:p>
        </p:txBody>
      </p:sp>
      <p:sp>
        <p:nvSpPr>
          <p:cNvPr id="14343" name="ZoneTexte 12"/>
          <p:cNvSpPr txBox="1">
            <a:spLocks noChangeArrowheads="1"/>
          </p:cNvSpPr>
          <p:nvPr/>
        </p:nvSpPr>
        <p:spPr bwMode="auto">
          <a:xfrm>
            <a:off x="214313" y="1771650"/>
            <a:ext cx="8678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Le nombre de récepteurs, même variable selon les cellules concernées, est déterminé.</a:t>
            </a:r>
          </a:p>
        </p:txBody>
      </p:sp>
      <p:sp>
        <p:nvSpPr>
          <p:cNvPr id="14344" name="ZoneTexte 13"/>
          <p:cNvSpPr txBox="1">
            <a:spLocks noChangeArrowheads="1"/>
          </p:cNvSpPr>
          <p:nvPr/>
        </p:nvSpPr>
        <p:spPr bwMode="auto">
          <a:xfrm>
            <a:off x="179388" y="2852738"/>
            <a:ext cx="8713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En cas d’excès de ligand, même si tous les sites de liaison sont liés à un ligand, on n’aura pas d’effet biologique plus important; on parle de </a:t>
            </a:r>
            <a:r>
              <a:rPr lang="fr-FR" altLang="fr-FR" b="1"/>
              <a:t>sites de liaisons saturables</a:t>
            </a:r>
            <a:r>
              <a:rPr lang="fr-FR" altLang="fr-FR"/>
              <a:t>.</a:t>
            </a:r>
          </a:p>
        </p:txBody>
      </p:sp>
      <p:sp>
        <p:nvSpPr>
          <p:cNvPr id="15" name="Flèche vers le bas 14"/>
          <p:cNvSpPr/>
          <p:nvPr/>
        </p:nvSpPr>
        <p:spPr>
          <a:xfrm>
            <a:off x="3311525" y="2274888"/>
            <a:ext cx="503238" cy="57626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14346" name="ZoneTexte 5"/>
          <p:cNvSpPr txBox="1">
            <a:spLocks noChangeArrowheads="1"/>
          </p:cNvSpPr>
          <p:nvPr/>
        </p:nvSpPr>
        <p:spPr bwMode="auto">
          <a:xfrm>
            <a:off x="179388" y="3752850"/>
            <a:ext cx="3529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dirty="0"/>
              <a:t>2.4. Affinité</a:t>
            </a:r>
          </a:p>
        </p:txBody>
      </p:sp>
      <p:sp>
        <p:nvSpPr>
          <p:cNvPr id="14347" name="ZoneTexte 15"/>
          <p:cNvSpPr txBox="1">
            <a:spLocks noChangeArrowheads="1"/>
          </p:cNvSpPr>
          <p:nvPr/>
        </p:nvSpPr>
        <p:spPr bwMode="auto">
          <a:xfrm>
            <a:off x="179388" y="4183063"/>
            <a:ext cx="86407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L’affinité détermine la </a:t>
            </a:r>
            <a:r>
              <a:rPr lang="fr-FR" altLang="fr-FR" b="1"/>
              <a:t>capacité de fixation </a:t>
            </a:r>
            <a:r>
              <a:rPr lang="fr-FR" altLang="fr-FR"/>
              <a:t>du ligand au récepteur.</a:t>
            </a:r>
          </a:p>
          <a:p>
            <a:pPr algn="just" eaLnBrk="1" hangingPunct="1"/>
            <a:endParaRPr lang="fr-FR" altLang="fr-FR"/>
          </a:p>
          <a:p>
            <a:pPr algn="just" eaLnBrk="1" hangingPunct="1"/>
            <a:r>
              <a:rPr lang="fr-FR" altLang="fr-FR"/>
              <a:t>Elle est caractérisée par la </a:t>
            </a:r>
            <a:r>
              <a:rPr lang="fr-FR" altLang="fr-FR" b="1"/>
              <a:t>constante de dissociation à l’équilibre </a:t>
            </a:r>
            <a:r>
              <a:rPr lang="fr-FR" altLang="fr-FR"/>
              <a:t>(K</a:t>
            </a:r>
            <a:r>
              <a:rPr lang="fr-FR" altLang="fr-FR" baseline="-25000"/>
              <a:t>D</a:t>
            </a:r>
            <a:r>
              <a:rPr lang="fr-FR" altLang="fr-FR"/>
              <a:t>) correspondant à la concentration de ligand qui occupe à l’équilibre 50% des sites récepteurs ou concentration de ligand nécessaire pour saturer 50 % des récepteurs.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5364" name="ZoneTexte 4"/>
          <p:cNvSpPr txBox="1">
            <a:spLocks noChangeArrowheads="1"/>
          </p:cNvSpPr>
          <p:nvPr/>
        </p:nvSpPr>
        <p:spPr bwMode="auto">
          <a:xfrm>
            <a:off x="36513" y="692150"/>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Caractéristiques des récepteurs</a:t>
            </a:r>
          </a:p>
        </p:txBody>
      </p:sp>
      <p:sp>
        <p:nvSpPr>
          <p:cNvPr id="15365" name="ZoneTexte 16"/>
          <p:cNvSpPr txBox="1">
            <a:spLocks noChangeArrowheads="1"/>
          </p:cNvSpPr>
          <p:nvPr/>
        </p:nvSpPr>
        <p:spPr bwMode="auto">
          <a:xfrm>
            <a:off x="34925" y="1268413"/>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dirty="0"/>
              <a:t>2.5. Réversibilité</a:t>
            </a:r>
          </a:p>
        </p:txBody>
      </p:sp>
      <p:sp>
        <p:nvSpPr>
          <p:cNvPr id="15366" name="ZoneTexte 17"/>
          <p:cNvSpPr txBox="1">
            <a:spLocks noChangeArrowheads="1"/>
          </p:cNvSpPr>
          <p:nvPr/>
        </p:nvSpPr>
        <p:spPr bwMode="auto">
          <a:xfrm>
            <a:off x="0" y="1628775"/>
            <a:ext cx="853281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 réversibilité par </a:t>
            </a:r>
            <a:r>
              <a:rPr lang="fr-FR" altLang="fr-FR" b="1"/>
              <a:t>libération</a:t>
            </a:r>
            <a:r>
              <a:rPr lang="fr-FR" altLang="fr-FR"/>
              <a:t> de l’interaction ligand-récepteur est une caractéristique importante pour ne pas prolonger la réponse cellulaire.</a:t>
            </a:r>
          </a:p>
          <a:p>
            <a:pPr algn="just" eaLnBrk="1" hangingPunct="1"/>
            <a:endParaRPr lang="fr-FR" altLang="fr-FR" sz="1200"/>
          </a:p>
          <a:p>
            <a:pPr algn="just" eaLnBrk="1" hangingPunct="1"/>
            <a:r>
              <a:rPr lang="fr-FR" altLang="fr-FR"/>
              <a:t>			</a:t>
            </a:r>
            <a:r>
              <a:rPr lang="fr-FR" altLang="fr-FR" b="1"/>
              <a:t>R + L → RL</a:t>
            </a:r>
          </a:p>
        </p:txBody>
      </p:sp>
      <p:sp>
        <p:nvSpPr>
          <p:cNvPr id="15368" name="ZoneTexte 19"/>
          <p:cNvSpPr txBox="1">
            <a:spLocks noChangeArrowheads="1"/>
          </p:cNvSpPr>
          <p:nvPr/>
        </p:nvSpPr>
        <p:spPr bwMode="auto">
          <a:xfrm>
            <a:off x="36513" y="3430588"/>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dirty="0"/>
              <a:t>2.6. Modification de la conformation du récepteur</a:t>
            </a:r>
          </a:p>
        </p:txBody>
      </p:sp>
      <p:sp>
        <p:nvSpPr>
          <p:cNvPr id="15369" name="ZoneTexte 20"/>
          <p:cNvSpPr txBox="1">
            <a:spLocks noChangeArrowheads="1"/>
          </p:cNvSpPr>
          <p:nvPr/>
        </p:nvSpPr>
        <p:spPr bwMode="auto">
          <a:xfrm>
            <a:off x="0" y="3862388"/>
            <a:ext cx="88931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dirty="0"/>
              <a:t>La liaison du ligand au récepteur induit un </a:t>
            </a:r>
            <a:r>
              <a:rPr lang="fr-FR" altLang="fr-FR" b="1" dirty="0"/>
              <a:t>changement conformationnel </a:t>
            </a:r>
            <a:r>
              <a:rPr lang="fr-FR" altLang="fr-FR" dirty="0"/>
              <a:t>du récepteur. Ce signal </a:t>
            </a:r>
            <a:r>
              <a:rPr lang="fr-FR" altLang="fr-FR" b="1" dirty="0"/>
              <a:t>active</a:t>
            </a:r>
            <a:r>
              <a:rPr lang="fr-FR" altLang="fr-FR" dirty="0"/>
              <a:t> le récepteur.</a:t>
            </a:r>
          </a:p>
          <a:p>
            <a:pPr algn="just" eaLnBrk="1" hangingPunct="1"/>
            <a:endParaRPr lang="fr-FR" altLang="fr-FR" dirty="0"/>
          </a:p>
          <a:p>
            <a:pPr algn="just" eaLnBrk="1" hangingPunct="1"/>
            <a:endParaRPr lang="fr-FR" altLang="fr-FR" dirty="0"/>
          </a:p>
          <a:p>
            <a:pPr algn="just" eaLnBrk="1" hangingPunct="1"/>
            <a:endParaRPr lang="fr-FR" altLang="fr-FR" dirty="0"/>
          </a:p>
        </p:txBody>
      </p:sp>
      <p:pic>
        <p:nvPicPr>
          <p:cNvPr id="15370" name="Picture 2" descr="http://ressources.unisciel.fr/biocell/chap11/res/11_07_voie_de_signalisation_xl_1.jpg"/>
          <p:cNvPicPr>
            <a:picLocks noChangeAspect="1" noChangeArrowheads="1"/>
          </p:cNvPicPr>
          <p:nvPr/>
        </p:nvPicPr>
        <p:blipFill>
          <a:blip r:embed="rId3">
            <a:extLst>
              <a:ext uri="{28A0092B-C50C-407E-A947-70E740481C1C}">
                <a14:useLocalDpi xmlns:a14="http://schemas.microsoft.com/office/drawing/2010/main" val="0"/>
              </a:ext>
            </a:extLst>
          </a:blip>
          <a:srcRect t="12201" r="31081" b="9709"/>
          <a:stretch>
            <a:fillRect/>
          </a:stretch>
        </p:blipFill>
        <p:spPr bwMode="auto">
          <a:xfrm>
            <a:off x="4716463" y="4395788"/>
            <a:ext cx="39243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avec flèche 13"/>
          <p:cNvCxnSpPr/>
          <p:nvPr/>
        </p:nvCxnSpPr>
        <p:spPr>
          <a:xfrm flipH="1">
            <a:off x="3419475" y="2492375"/>
            <a:ext cx="2159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6388" name="ZoneTexte 4"/>
          <p:cNvSpPr txBox="1">
            <a:spLocks noChangeArrowheads="1"/>
          </p:cNvSpPr>
          <p:nvPr/>
        </p:nvSpPr>
        <p:spPr bwMode="auto">
          <a:xfrm>
            <a:off x="36513" y="692150"/>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Caractéristiques des récepteurs</a:t>
            </a:r>
          </a:p>
        </p:txBody>
      </p:sp>
      <p:sp>
        <p:nvSpPr>
          <p:cNvPr id="16389" name="ZoneTexte 19"/>
          <p:cNvSpPr txBox="1">
            <a:spLocks noChangeArrowheads="1"/>
          </p:cNvSpPr>
          <p:nvPr/>
        </p:nvSpPr>
        <p:spPr bwMode="auto">
          <a:xfrm>
            <a:off x="179388" y="981075"/>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dirty="0"/>
              <a:t>2.7. Modification de la conformation du récepteur</a:t>
            </a:r>
          </a:p>
        </p:txBody>
      </p:sp>
      <p:sp>
        <p:nvSpPr>
          <p:cNvPr id="16390" name="ZoneTexte 11"/>
          <p:cNvSpPr txBox="1">
            <a:spLocks noChangeArrowheads="1"/>
          </p:cNvSpPr>
          <p:nvPr/>
        </p:nvSpPr>
        <p:spPr bwMode="auto">
          <a:xfrm>
            <a:off x="250825" y="1341438"/>
            <a:ext cx="83534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L’ensemble de ces événements spatio-temporels qui découleront de cette </a:t>
            </a:r>
            <a:r>
              <a:rPr lang="fr-FR" altLang="fr-FR" b="1"/>
              <a:t>activation du récepteur </a:t>
            </a:r>
            <a:r>
              <a:rPr lang="fr-FR" altLang="fr-FR"/>
              <a:t>définissent une </a:t>
            </a:r>
            <a:r>
              <a:rPr lang="fr-FR" altLang="fr-FR" b="1"/>
              <a:t>voie de signalisation intracellulaire</a:t>
            </a:r>
            <a:r>
              <a:rPr lang="fr-FR" altLang="fr-FR"/>
              <a:t>.</a:t>
            </a:r>
          </a:p>
          <a:p>
            <a:pPr algn="just" eaLnBrk="1" hangingPunct="1"/>
            <a:endParaRPr lang="fr-FR" altLang="fr-FR" sz="900"/>
          </a:p>
          <a:p>
            <a:pPr algn="just" eaLnBrk="1" hangingPunct="1"/>
            <a:r>
              <a:rPr lang="fr-FR" altLang="fr-FR"/>
              <a:t>Les voies de signalisation intracellulaires sont très variées. Généralement, les voies de signalisation sont constituées de longues </a:t>
            </a:r>
            <a:r>
              <a:rPr lang="fr-FR" altLang="fr-FR" b="1"/>
              <a:t>cascades</a:t>
            </a:r>
            <a:r>
              <a:rPr lang="fr-FR" altLang="fr-FR"/>
              <a:t> d’interactions protéiques.</a:t>
            </a:r>
          </a:p>
          <a:p>
            <a:pPr algn="just" eaLnBrk="1" hangingPunct="1"/>
            <a:endParaRPr lang="fr-FR" altLang="fr-FR" sz="900"/>
          </a:p>
          <a:p>
            <a:pPr algn="just" eaLnBrk="1" hangingPunct="1"/>
            <a:r>
              <a:rPr lang="fr-FR" altLang="fr-FR"/>
              <a:t>La </a:t>
            </a:r>
            <a:r>
              <a:rPr lang="fr-FR" altLang="fr-FR" b="1"/>
              <a:t>modification du comportement de la cellule cible est une conséquence de la mise en jeu de la voie de signalisation</a:t>
            </a:r>
            <a:r>
              <a:rPr lang="fr-FR" altLang="fr-FR"/>
              <a:t>.</a:t>
            </a:r>
          </a:p>
        </p:txBody>
      </p:sp>
      <p:pic>
        <p:nvPicPr>
          <p:cNvPr id="16391" name="Picture 4" descr="http://www.sinobiological.com/styles/default/images/index_files/EGFR-Signaling-Pathway.gif"/>
          <p:cNvPicPr>
            <a:picLocks noChangeAspect="1" noChangeArrowheads="1"/>
          </p:cNvPicPr>
          <p:nvPr/>
        </p:nvPicPr>
        <p:blipFill>
          <a:blip r:embed="rId3">
            <a:extLst>
              <a:ext uri="{28A0092B-C50C-407E-A947-70E740481C1C}">
                <a14:useLocalDpi xmlns:a14="http://schemas.microsoft.com/office/drawing/2010/main" val="0"/>
              </a:ext>
            </a:extLst>
          </a:blip>
          <a:srcRect b="7240"/>
          <a:stretch>
            <a:fillRect/>
          </a:stretch>
        </p:blipFill>
        <p:spPr bwMode="auto">
          <a:xfrm>
            <a:off x="3059113" y="3621088"/>
            <a:ext cx="252095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http://thumbs.dreamstime.com/t/homme-%C3%A9tonn%C3%A9-par-bande-dessin%C3%A9e-3804243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350" y="4076700"/>
            <a:ext cx="188436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5BFAB3A-B532-499D-878A-9C226156FBE5}" type="slidenum">
              <a:rPr lang="fr-FR" smtClean="0"/>
              <a:pPr>
                <a:defRPr/>
              </a:pPr>
              <a:t>15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7413"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Diversité des récepteurs</a:t>
            </a:r>
          </a:p>
        </p:txBody>
      </p:sp>
      <p:sp>
        <p:nvSpPr>
          <p:cNvPr id="17414" name="ZoneTexte 5"/>
          <p:cNvSpPr txBox="1">
            <a:spLocks noChangeArrowheads="1"/>
          </p:cNvSpPr>
          <p:nvPr/>
        </p:nvSpPr>
        <p:spPr bwMode="auto">
          <a:xfrm>
            <a:off x="1331913" y="3717925"/>
            <a:ext cx="3600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effets au sein du noyau</a:t>
            </a:r>
          </a:p>
        </p:txBody>
      </p:sp>
      <p:graphicFrame>
        <p:nvGraphicFramePr>
          <p:cNvPr id="7" name="Diagramme 6"/>
          <p:cNvGraphicFramePr/>
          <p:nvPr/>
        </p:nvGraphicFramePr>
        <p:xfrm>
          <a:off x="0" y="1484437"/>
          <a:ext cx="3923928" cy="2176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ccolade fermante 7"/>
          <p:cNvSpPr/>
          <p:nvPr/>
        </p:nvSpPr>
        <p:spPr>
          <a:xfrm>
            <a:off x="3419475" y="2205038"/>
            <a:ext cx="720725" cy="100806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7417" name="ZoneTexte 8"/>
          <p:cNvSpPr txBox="1">
            <a:spLocks noChangeArrowheads="1"/>
          </p:cNvSpPr>
          <p:nvPr/>
        </p:nvSpPr>
        <p:spPr bwMode="auto">
          <a:xfrm>
            <a:off x="4284663" y="1125538"/>
            <a:ext cx="4464050" cy="396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localisation: membrane plasmique de la cellule</a:t>
            </a:r>
          </a:p>
          <a:p>
            <a:pPr algn="just" eaLnBrk="1" hangingPunct="1">
              <a:buFont typeface="Wingdings" pitchFamily="2" charset="2"/>
              <a:buChar char="§"/>
            </a:pPr>
            <a:endParaRPr lang="fr-FR" altLang="fr-FR"/>
          </a:p>
          <a:p>
            <a:pPr eaLnBrk="1" hangingPunct="1">
              <a:buFont typeface="Wingdings" pitchFamily="2" charset="2"/>
              <a:buChar char="§"/>
            </a:pPr>
            <a:r>
              <a:rPr lang="fr-FR" altLang="fr-FR"/>
              <a:t> molécule ou association de molécules (domaines extracellulaire, transmembranaire et cytosolique)</a:t>
            </a:r>
          </a:p>
          <a:p>
            <a:pPr eaLnBrk="1" hangingPunct="1"/>
            <a:endParaRPr lang="fr-FR" altLang="fr-FR"/>
          </a:p>
          <a:p>
            <a:pPr algn="just" eaLnBrk="1" hangingPunct="1">
              <a:buFont typeface="Wingdings" pitchFamily="2" charset="2"/>
              <a:buChar char="§"/>
            </a:pPr>
            <a:r>
              <a:rPr lang="fr-FR" altLang="fr-FR"/>
              <a:t> interaction ligand-récepteur → modification de la conformation du récepteur → activation du récepteur → transformation et transmission (ou transduction) de l’information sous forme d’un signal intracellulaire (second messager) → réactions en cascade</a:t>
            </a:r>
          </a:p>
        </p:txBody>
      </p:sp>
      <p:cxnSp>
        <p:nvCxnSpPr>
          <p:cNvPr id="12" name="Connecteur en angle 11"/>
          <p:cNvCxnSpPr/>
          <p:nvPr/>
        </p:nvCxnSpPr>
        <p:spPr>
          <a:xfrm rot="16200000" flipH="1">
            <a:off x="2843212" y="3429001"/>
            <a:ext cx="360363" cy="360362"/>
          </a:xfrm>
          <a:prstGeom prst="bentConnector3">
            <a:avLst>
              <a:gd name="adj1" fmla="val -607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19"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12418" t="16556" r="22395" b="11703"/>
          <a:stretch>
            <a:fillRect/>
          </a:stretch>
        </p:blipFill>
        <p:spPr bwMode="auto">
          <a:xfrm>
            <a:off x="0" y="4410075"/>
            <a:ext cx="39544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AEEB60F-FA7F-4889-B0EE-AE5D73FD7117}" type="slidenum">
              <a:rPr lang="fr-FR" smtClean="0"/>
              <a:pPr>
                <a:defRPr/>
              </a:pPr>
              <a:t>16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8437"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Diversité des récepteurs</a:t>
            </a:r>
          </a:p>
        </p:txBody>
      </p:sp>
      <p:pic>
        <p:nvPicPr>
          <p:cNvPr id="18438" name="Picture 2" descr="http://lecerveau.mcgill.ca/flash/i/i_06/i_06_m/i_06_m_mou/i_06_m_mou_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1125538"/>
            <a:ext cx="4154487"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3"/>
          <p:cNvPicPr>
            <a:picLocks noChangeAspect="1" noChangeArrowheads="1"/>
          </p:cNvPicPr>
          <p:nvPr/>
        </p:nvPicPr>
        <p:blipFill>
          <a:blip r:embed="rId4">
            <a:extLst>
              <a:ext uri="{28A0092B-C50C-407E-A947-70E740481C1C}">
                <a14:useLocalDpi xmlns:a14="http://schemas.microsoft.com/office/drawing/2010/main" val="0"/>
              </a:ext>
            </a:extLst>
          </a:blip>
          <a:srcRect l="45129" t="21326" r="15395" b="25467"/>
          <a:stretch>
            <a:fillRect/>
          </a:stretch>
        </p:blipFill>
        <p:spPr bwMode="auto">
          <a:xfrm>
            <a:off x="0" y="2492375"/>
            <a:ext cx="46434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ZoneTexte 12"/>
          <p:cNvSpPr txBox="1">
            <a:spLocks noChangeArrowheads="1"/>
          </p:cNvSpPr>
          <p:nvPr/>
        </p:nvSpPr>
        <p:spPr bwMode="auto">
          <a:xfrm>
            <a:off x="179388" y="1773238"/>
            <a:ext cx="4464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a:t>4 groupes principaux de récepteurs cellulaires</a:t>
            </a:r>
          </a:p>
        </p:txBody>
      </p:sp>
      <p:sp>
        <p:nvSpPr>
          <p:cNvPr id="18441" name="ZoneTexte 13"/>
          <p:cNvSpPr txBox="1">
            <a:spLocks noChangeArrowheads="1"/>
          </p:cNvSpPr>
          <p:nvPr/>
        </p:nvSpPr>
        <p:spPr bwMode="auto">
          <a:xfrm>
            <a:off x="5219700" y="692150"/>
            <a:ext cx="392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Plus en détail ... (pour la culture 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30EB63E-1842-4776-9157-963E27AB56FC}" type="slidenum">
              <a:rPr lang="fr-FR" smtClean="0"/>
              <a:pPr>
                <a:defRPr/>
              </a:pPr>
              <a:t>17</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9461" name="ZoneTexte 4"/>
          <p:cNvSpPr txBox="1">
            <a:spLocks noChangeArrowheads="1"/>
          </p:cNvSpPr>
          <p:nvPr/>
        </p:nvSpPr>
        <p:spPr bwMode="auto">
          <a:xfrm>
            <a:off x="250825" y="765175"/>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Signalisation intracellulaire</a:t>
            </a:r>
          </a:p>
        </p:txBody>
      </p:sp>
      <p:sp>
        <p:nvSpPr>
          <p:cNvPr id="19462" name="ZoneTexte 5"/>
          <p:cNvSpPr txBox="1">
            <a:spLocks noChangeArrowheads="1"/>
          </p:cNvSpPr>
          <p:nvPr/>
        </p:nvSpPr>
        <p:spPr bwMode="auto">
          <a:xfrm>
            <a:off x="179388" y="1196975"/>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 signalisation cellulaire est un processus dépendant du </a:t>
            </a:r>
            <a:r>
              <a:rPr lang="fr-FR" altLang="fr-FR" b="1"/>
              <a:t>recrutement</a:t>
            </a:r>
            <a:r>
              <a:rPr lang="fr-FR" altLang="fr-FR"/>
              <a:t> de </a:t>
            </a:r>
            <a:r>
              <a:rPr lang="fr-FR" altLang="fr-FR" b="1"/>
              <a:t>complexes de protéines </a:t>
            </a:r>
            <a:r>
              <a:rPr lang="fr-FR" altLang="fr-FR"/>
              <a:t>autour des récepteurs liés à leurs ligands. Ces complexes assureront la </a:t>
            </a:r>
            <a:r>
              <a:rPr lang="fr-FR" altLang="fr-FR" b="1">
                <a:solidFill>
                  <a:srgbClr val="FF0000"/>
                </a:solidFill>
              </a:rPr>
              <a:t>conduction du signal vers l’intérieur de la cellule</a:t>
            </a:r>
            <a:r>
              <a:rPr lang="fr-FR" altLang="fr-FR"/>
              <a:t>. Ils sont constitués de « protéines effectrices ».</a:t>
            </a:r>
          </a:p>
          <a:p>
            <a:pPr algn="just" eaLnBrk="1" hangingPunct="1"/>
            <a:endParaRPr lang="fr-FR" altLang="fr-FR"/>
          </a:p>
          <a:p>
            <a:pPr algn="just" eaLnBrk="1" hangingPunct="1"/>
            <a:r>
              <a:rPr lang="fr-FR" altLang="fr-FR"/>
              <a:t>Le </a:t>
            </a:r>
            <a:r>
              <a:rPr lang="fr-FR" altLang="fr-FR" b="1"/>
              <a:t>rétrocontrôle</a:t>
            </a:r>
            <a:r>
              <a:rPr lang="fr-FR" altLang="fr-FR"/>
              <a:t> permet de « supprimer » l’effet de mise en action de la voie de signalisation.</a:t>
            </a:r>
          </a:p>
        </p:txBody>
      </p:sp>
      <p:pic>
        <p:nvPicPr>
          <p:cNvPr id="19463" name="Picture 2" descr="http://biochimej.univ-angers.fr/Page2/TexteTD/6ModuleS5BG2/5VoieAcidArachidon/2VoieAcidArachid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84513"/>
            <a:ext cx="5327650"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DC59748A-2487-467F-A0CF-996ED9B6AD47}" type="slidenum">
              <a:rPr lang="fr-FR" smtClean="0"/>
              <a:pPr>
                <a:defRPr/>
              </a:pPr>
              <a:t>18</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20485" name="ZoneTexte 4"/>
          <p:cNvSpPr txBox="1">
            <a:spLocks noChangeArrowheads="1"/>
          </p:cNvSpPr>
          <p:nvPr/>
        </p:nvSpPr>
        <p:spPr bwMode="auto">
          <a:xfrm>
            <a:off x="179388" y="765175"/>
            <a:ext cx="5472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5. Récepteurs canaux ioniques</a:t>
            </a:r>
          </a:p>
        </p:txBody>
      </p:sp>
      <p:sp>
        <p:nvSpPr>
          <p:cNvPr id="20486" name="ZoneTexte 5"/>
          <p:cNvSpPr txBox="1">
            <a:spLocks noChangeArrowheads="1"/>
          </p:cNvSpPr>
          <p:nvPr/>
        </p:nvSpPr>
        <p:spPr bwMode="auto">
          <a:xfrm>
            <a:off x="250825" y="1412875"/>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La protéine complète délimite en son centre un canal qui fait </a:t>
            </a:r>
            <a:r>
              <a:rPr lang="fr-FR" altLang="fr-FR" b="1"/>
              <a:t>communiquer</a:t>
            </a:r>
            <a:r>
              <a:rPr lang="fr-FR" altLang="fr-FR"/>
              <a:t>, s’il est ouvert, le cytoplasme avec le milieu extracellulaire.</a:t>
            </a:r>
          </a:p>
        </p:txBody>
      </p:sp>
      <p:pic>
        <p:nvPicPr>
          <p:cNvPr id="20487" name="Picture 4" descr="http://ticemed.chusa.jussieu.fr/poly_interactif/neurophysio/figures/fig0202.png"/>
          <p:cNvPicPr>
            <a:picLocks noChangeAspect="1" noChangeArrowheads="1"/>
          </p:cNvPicPr>
          <p:nvPr/>
        </p:nvPicPr>
        <p:blipFill>
          <a:blip r:embed="rId3">
            <a:extLst>
              <a:ext uri="{28A0092B-C50C-407E-A947-70E740481C1C}">
                <a14:useLocalDpi xmlns:a14="http://schemas.microsoft.com/office/drawing/2010/main" val="0"/>
              </a:ext>
            </a:extLst>
          </a:blip>
          <a:srcRect r="34206"/>
          <a:stretch>
            <a:fillRect/>
          </a:stretch>
        </p:blipFill>
        <p:spPr bwMode="auto">
          <a:xfrm>
            <a:off x="6011863" y="1989138"/>
            <a:ext cx="273685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ZoneTexte 12"/>
          <p:cNvSpPr txBox="1">
            <a:spLocks noChangeArrowheads="1"/>
          </p:cNvSpPr>
          <p:nvPr/>
        </p:nvSpPr>
        <p:spPr bwMode="auto">
          <a:xfrm>
            <a:off x="323850" y="2420938"/>
            <a:ext cx="45370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b="1"/>
              <a:t>Des ions (Ca</a:t>
            </a:r>
            <a:r>
              <a:rPr lang="fr-FR" altLang="fr-FR" b="1" baseline="30000"/>
              <a:t>2+</a:t>
            </a:r>
            <a:r>
              <a:rPr lang="fr-FR" altLang="fr-FR" b="1"/>
              <a:t>, Cl</a:t>
            </a:r>
            <a:r>
              <a:rPr lang="fr-FR" altLang="fr-FR" b="1" baseline="30000"/>
              <a:t>-</a:t>
            </a:r>
            <a:r>
              <a:rPr lang="fr-FR" altLang="fr-FR" b="1"/>
              <a:t>, Na</a:t>
            </a:r>
            <a:r>
              <a:rPr lang="fr-FR" altLang="fr-FR" b="1" baseline="30000"/>
              <a:t>+</a:t>
            </a:r>
            <a:r>
              <a:rPr lang="fr-FR" altLang="fr-FR" b="1"/>
              <a:t>, K</a:t>
            </a:r>
            <a:r>
              <a:rPr lang="fr-FR" altLang="fr-FR" b="1" baseline="30000"/>
              <a:t>+</a:t>
            </a:r>
            <a:r>
              <a:rPr lang="fr-FR" altLang="fr-FR" b="1"/>
              <a:t>) empruntent le canal libéré et s’échangent entre le milieu intra et extra cellulaire selon un gradient de concentration.</a:t>
            </a:r>
          </a:p>
        </p:txBody>
      </p:sp>
      <p:pic>
        <p:nvPicPr>
          <p:cNvPr id="2048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933825"/>
            <a:ext cx="511333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èche droite 10"/>
          <p:cNvSpPr/>
          <p:nvPr/>
        </p:nvSpPr>
        <p:spPr>
          <a:xfrm>
            <a:off x="5436096" y="4653136"/>
            <a:ext cx="576064" cy="360040"/>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fr-FR"/>
          </a:p>
        </p:txBody>
      </p:sp>
      <p:sp>
        <p:nvSpPr>
          <p:cNvPr id="20493" name="ZoneTexte 11"/>
          <p:cNvSpPr txBox="1">
            <a:spLocks noChangeArrowheads="1"/>
          </p:cNvSpPr>
          <p:nvPr/>
        </p:nvSpPr>
        <p:spPr bwMode="auto">
          <a:xfrm>
            <a:off x="250825" y="5876925"/>
            <a:ext cx="4897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Les récepteurs canaux donnent une réponse instantanée et de courte durée.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183ED6A-22A2-43C6-A93B-12E730978AB4}" type="slidenum">
              <a:rPr lang="fr-FR" smtClean="0"/>
              <a:pPr>
                <a:defRPr/>
              </a:pPr>
              <a:t>19</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24581" name="ZoneTexte 4"/>
          <p:cNvSpPr txBox="1">
            <a:spLocks noChangeArrowheads="1"/>
          </p:cNvSpPr>
          <p:nvPr/>
        </p:nvSpPr>
        <p:spPr bwMode="auto">
          <a:xfrm>
            <a:off x="179388" y="765175"/>
            <a:ext cx="5472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5. Récepteurs canaux ioniques</a:t>
            </a:r>
          </a:p>
        </p:txBody>
      </p:sp>
      <p:sp>
        <p:nvSpPr>
          <p:cNvPr id="24582" name="ZoneTexte 8"/>
          <p:cNvSpPr txBox="1">
            <a:spLocks noChangeArrowheads="1"/>
          </p:cNvSpPr>
          <p:nvPr/>
        </p:nvSpPr>
        <p:spPr bwMode="auto">
          <a:xfrm>
            <a:off x="323850" y="1196975"/>
            <a:ext cx="691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5.2. Récepteurs type GABA-A </a:t>
            </a:r>
          </a:p>
        </p:txBody>
      </p:sp>
      <p:sp>
        <p:nvSpPr>
          <p:cNvPr id="24583" name="ZoneTexte 9"/>
          <p:cNvSpPr txBox="1">
            <a:spLocks noChangeArrowheads="1"/>
          </p:cNvSpPr>
          <p:nvPr/>
        </p:nvSpPr>
        <p:spPr bwMode="auto">
          <a:xfrm>
            <a:off x="179388" y="4076700"/>
            <a:ext cx="6985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Le récepteur est un </a:t>
            </a:r>
            <a:r>
              <a:rPr lang="fr-FR" altLang="fr-FR">
                <a:solidFill>
                  <a:srgbClr val="FF0000"/>
                </a:solidFill>
              </a:rPr>
              <a:t>récepteur canal</a:t>
            </a:r>
            <a:r>
              <a:rPr lang="fr-FR" altLang="fr-FR"/>
              <a:t>, perméable préférentiellement aux ions Cl-. L’ouverture de ce récepteur est commandée uniquement par la </a:t>
            </a:r>
            <a:r>
              <a:rPr lang="fr-FR" altLang="fr-FR" b="1"/>
              <a:t>fixation du GABA </a:t>
            </a:r>
            <a:r>
              <a:rPr lang="fr-FR" altLang="fr-FR"/>
              <a:t>au niveau du site primaire.</a:t>
            </a:r>
          </a:p>
          <a:p>
            <a:pPr algn="just" eaLnBrk="1" hangingPunct="1"/>
            <a:endParaRPr lang="fr-FR" altLang="fr-FR"/>
          </a:p>
          <a:p>
            <a:pPr algn="just" eaLnBrk="1" hangingPunct="1">
              <a:buFont typeface="Wingdings" pitchFamily="2" charset="2"/>
              <a:buChar char="§"/>
            </a:pPr>
            <a:r>
              <a:rPr lang="fr-FR" altLang="fr-FR"/>
              <a:t> La fixation de 2 molécules de GABA entraîne son ouverture, la pénétration des ions Cl- provoque une hyperpolarisation cellulaire, d’où un seuil d’excitabilité membranaire plus élevé et donc le fonctionnement neuronal est inhibé.  </a:t>
            </a:r>
          </a:p>
          <a:p>
            <a:pPr algn="just" eaLnBrk="1" hangingPunct="1"/>
            <a:endParaRPr lang="fr-FR" altLang="fr-FR"/>
          </a:p>
        </p:txBody>
      </p:sp>
      <p:pic>
        <p:nvPicPr>
          <p:cNvPr id="24584" name="Picture 9"/>
          <p:cNvPicPr>
            <a:picLocks noChangeAspect="1" noChangeArrowheads="1"/>
          </p:cNvPicPr>
          <p:nvPr/>
        </p:nvPicPr>
        <p:blipFill>
          <a:blip r:embed="rId3">
            <a:extLst>
              <a:ext uri="{28A0092B-C50C-407E-A947-70E740481C1C}">
                <a14:useLocalDpi xmlns:a14="http://schemas.microsoft.com/office/drawing/2010/main" val="0"/>
              </a:ext>
            </a:extLst>
          </a:blip>
          <a:srcRect l="35757" t="12080" r="16048" b="30316"/>
          <a:stretch>
            <a:fillRect/>
          </a:stretch>
        </p:blipFill>
        <p:spPr bwMode="auto">
          <a:xfrm>
            <a:off x="4754563" y="620713"/>
            <a:ext cx="43894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ZoneTexte 7"/>
          <p:cNvSpPr txBox="1">
            <a:spLocks noChangeArrowheads="1"/>
          </p:cNvSpPr>
          <p:nvPr/>
        </p:nvSpPr>
        <p:spPr bwMode="auto">
          <a:xfrm>
            <a:off x="179388" y="1700213"/>
            <a:ext cx="43211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Le GABA intervient dans le développement du cerveau, module d’autres fonctions centrales comme la contraction musculaire, l’état d’anxiété, la vigilance, le sommeil, la mémoire, …</a:t>
            </a:r>
          </a:p>
        </p:txBody>
      </p:sp>
      <p:sp>
        <p:nvSpPr>
          <p:cNvPr id="24586" name="ZoneTexte 10"/>
          <p:cNvSpPr txBox="1">
            <a:spLocks noChangeArrowheads="1"/>
          </p:cNvSpPr>
          <p:nvPr/>
        </p:nvSpPr>
        <p:spPr bwMode="auto">
          <a:xfrm>
            <a:off x="5867400" y="3573463"/>
            <a:ext cx="3025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Récepteur  GABA-A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0"/>
            <a:ext cx="144462"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C4835716-EB1D-4FB7-A35F-E5B3D7888DD2}" type="slidenum">
              <a:rPr lang="fr-FR" smtClean="0"/>
              <a:pPr>
                <a:defRPr/>
              </a:pPr>
              <a:t>2</a:t>
            </a:fld>
            <a:endParaRPr lang="fr-FR"/>
          </a:p>
        </p:txBody>
      </p:sp>
      <p:pic>
        <p:nvPicPr>
          <p:cNvPr id="3076" name="Picture 6"/>
          <p:cNvPicPr>
            <a:picLocks noChangeAspect="1" noChangeArrowheads="1"/>
          </p:cNvPicPr>
          <p:nvPr/>
        </p:nvPicPr>
        <p:blipFill>
          <a:blip r:embed="rId3">
            <a:extLst>
              <a:ext uri="{28A0092B-C50C-407E-A947-70E740481C1C}">
                <a14:useLocalDpi xmlns:a14="http://schemas.microsoft.com/office/drawing/2010/main" val="0"/>
              </a:ext>
            </a:extLst>
          </a:blip>
          <a:srcRect l="43820" t="7922" r="24245" b="15497"/>
          <a:stretch>
            <a:fillRect/>
          </a:stretch>
        </p:blipFill>
        <p:spPr bwMode="auto">
          <a:xfrm>
            <a:off x="2699792" y="1556792"/>
            <a:ext cx="3930503" cy="53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82588" y="233353"/>
            <a:ext cx="8532440" cy="1323439"/>
          </a:xfrm>
          <a:prstGeom prst="rect">
            <a:avLst/>
          </a:prstGeom>
          <a:noFill/>
        </p:spPr>
        <p:txBody>
          <a:bodyPr wrap="square" rtlCol="0">
            <a:spAutoFit/>
          </a:bodyPr>
          <a:lstStyle/>
          <a:p>
            <a:r>
              <a:rPr lang="fr-FR" altLang="fr-FR" sz="2800" b="1" dirty="0">
                <a:solidFill>
                  <a:srgbClr val="FF0000"/>
                </a:solidFill>
              </a:rPr>
              <a:t>Pharmacodynamie</a:t>
            </a:r>
            <a:r>
              <a:rPr lang="fr-FR" altLang="fr-FR" sz="3200" b="1" dirty="0">
                <a:solidFill>
                  <a:srgbClr val="FF0000"/>
                </a:solidFill>
              </a:rPr>
              <a:t> </a:t>
            </a:r>
            <a:r>
              <a:rPr lang="fr-FR" altLang="fr-FR" sz="2400" dirty="0">
                <a:solidFill>
                  <a:srgbClr val="FF0000"/>
                </a:solidFill>
              </a:rPr>
              <a:t>: étude de l’action exercée par les médicaments sur l’organisme, en particulier du mode d’action.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517CC38-5710-4285-B64E-A52FED7D6165}" type="slidenum">
              <a:rPr lang="fr-FR" smtClean="0"/>
              <a:pPr>
                <a:defRPr/>
              </a:pPr>
              <a:t>20</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25605"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6. Récepteurs enzymatiques</a:t>
            </a:r>
          </a:p>
        </p:txBody>
      </p:sp>
      <p:sp>
        <p:nvSpPr>
          <p:cNvPr id="25606" name="ZoneTexte 6"/>
          <p:cNvSpPr txBox="1">
            <a:spLocks noChangeArrowheads="1"/>
          </p:cNvSpPr>
          <p:nvPr/>
        </p:nvSpPr>
        <p:spPr bwMode="auto">
          <a:xfrm>
            <a:off x="395288" y="1341438"/>
            <a:ext cx="78486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Récepteurs localisés au niveau de la membrane plasmique.</a:t>
            </a:r>
          </a:p>
          <a:p>
            <a:pPr algn="just" eaLnBrk="1" hangingPunct="1">
              <a:buFont typeface="Wingdings" pitchFamily="2" charset="2"/>
              <a:buChar char="§"/>
            </a:pPr>
            <a:r>
              <a:rPr lang="fr-FR" altLang="fr-FR"/>
              <a:t> Composés d’une partie </a:t>
            </a:r>
            <a:r>
              <a:rPr lang="fr-FR" altLang="fr-FR">
                <a:solidFill>
                  <a:srgbClr val="FF0000"/>
                </a:solidFill>
              </a:rPr>
              <a:t>extracellulaire</a:t>
            </a:r>
            <a:r>
              <a:rPr lang="fr-FR" altLang="fr-FR"/>
              <a:t> permettant de </a:t>
            </a:r>
            <a:r>
              <a:rPr lang="fr-FR" altLang="fr-FR" b="1"/>
              <a:t>fixer le ligand</a:t>
            </a:r>
            <a:r>
              <a:rPr lang="fr-FR" altLang="fr-FR"/>
              <a:t>, une partie </a:t>
            </a:r>
            <a:r>
              <a:rPr lang="fr-FR" altLang="fr-FR">
                <a:solidFill>
                  <a:srgbClr val="FF0000"/>
                </a:solidFill>
              </a:rPr>
              <a:t>transmembranaire</a:t>
            </a:r>
            <a:r>
              <a:rPr lang="fr-FR" altLang="fr-FR"/>
              <a:t> et une partie </a:t>
            </a:r>
            <a:r>
              <a:rPr lang="fr-FR" altLang="fr-FR">
                <a:solidFill>
                  <a:srgbClr val="FF0000"/>
                </a:solidFill>
              </a:rPr>
              <a:t>intracellulaire</a:t>
            </a:r>
            <a:r>
              <a:rPr lang="fr-FR" altLang="fr-FR"/>
              <a:t> où est localisée </a:t>
            </a:r>
            <a:r>
              <a:rPr lang="fr-FR" altLang="fr-FR" b="1"/>
              <a:t>l’activité catalytique.</a:t>
            </a:r>
          </a:p>
          <a:p>
            <a:pPr algn="just" eaLnBrk="1" hangingPunct="1">
              <a:buFont typeface="Wingdings" pitchFamily="2" charset="2"/>
              <a:buChar char="§"/>
            </a:pPr>
            <a:r>
              <a:rPr lang="fr-FR" altLang="fr-FR"/>
              <a:t> Ligands très variés: cytokines, facteurs de croissance, d’hormones…</a:t>
            </a:r>
          </a:p>
          <a:p>
            <a:pPr algn="just" eaLnBrk="1" hangingPunct="1">
              <a:buFont typeface="Wingdings" pitchFamily="2" charset="2"/>
              <a:buChar char="§"/>
            </a:pPr>
            <a:r>
              <a:rPr lang="fr-FR" altLang="fr-FR"/>
              <a:t> 4 sous-familles: </a:t>
            </a:r>
          </a:p>
          <a:p>
            <a:pPr algn="just" eaLnBrk="1" hangingPunct="1">
              <a:buFontTx/>
              <a:buChar char="-"/>
            </a:pPr>
            <a:r>
              <a:rPr lang="fr-FR" altLang="fr-FR"/>
              <a:t> récepteur tyrosine-kinase (concerne insuline, facteur de croissance, cytokines, …),</a:t>
            </a:r>
          </a:p>
          <a:p>
            <a:pPr algn="just" eaLnBrk="1" hangingPunct="1">
              <a:buFontTx/>
              <a:buChar char="-"/>
            </a:pPr>
            <a:r>
              <a:rPr lang="fr-FR" altLang="fr-FR"/>
              <a:t> récepteur guanylate cyclase, </a:t>
            </a:r>
          </a:p>
          <a:p>
            <a:pPr algn="just" eaLnBrk="1" hangingPunct="1">
              <a:buFontTx/>
              <a:buChar char="-"/>
            </a:pPr>
            <a:r>
              <a:rPr lang="fr-FR" altLang="fr-FR"/>
              <a:t> récepteur tyrosine phosphatase (concerne facteur de croissance …),</a:t>
            </a:r>
          </a:p>
          <a:p>
            <a:pPr algn="just" eaLnBrk="1" hangingPunct="1">
              <a:buFontTx/>
              <a:buChar char="-"/>
            </a:pPr>
            <a:r>
              <a:rPr lang="fr-FR" altLang="fr-FR"/>
              <a:t> récepteur sérine/thréonine kinase.</a:t>
            </a:r>
          </a:p>
          <a:p>
            <a:pPr algn="just" eaLnBrk="1" hangingPunct="1">
              <a:buFontTx/>
              <a:buChar char="-"/>
            </a:pPr>
            <a:endParaRPr lang="fr-FR" altLang="fr-FR"/>
          </a:p>
          <a:p>
            <a:pPr algn="just" eaLnBrk="1" hangingPunct="1">
              <a:buFont typeface="Wingdings" pitchFamily="2" charset="2"/>
              <a:buChar char="§"/>
            </a:pPr>
            <a:r>
              <a:rPr lang="fr-FR" altLang="fr-FR"/>
              <a:t>Le récepteur possède lui-même une </a:t>
            </a:r>
            <a:r>
              <a:rPr lang="fr-FR" altLang="fr-FR" b="1">
                <a:solidFill>
                  <a:srgbClr val="FF0000"/>
                </a:solidFill>
              </a:rPr>
              <a:t>activité enzymatique.</a:t>
            </a:r>
          </a:p>
        </p:txBody>
      </p:sp>
      <p:sp>
        <p:nvSpPr>
          <p:cNvPr id="25607" name="ZoneTexte 7"/>
          <p:cNvSpPr txBox="1">
            <a:spLocks noChangeArrowheads="1"/>
          </p:cNvSpPr>
          <p:nvPr/>
        </p:nvSpPr>
        <p:spPr bwMode="auto">
          <a:xfrm>
            <a:off x="827088" y="544512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a:sym typeface="Symbol" pitchFamily="18" charset="2"/>
              </a:rPr>
              <a:t> </a:t>
            </a:r>
            <a:r>
              <a:rPr lang="fr-FR" altLang="fr-FR"/>
              <a:t>Développement de médicaments agissant sur ces voies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78177DE-5340-424A-B79A-3A3DF6750193}" type="slidenum">
              <a:rPr lang="fr-FR" smtClean="0"/>
              <a:pPr>
                <a:defRPr/>
              </a:pPr>
              <a:t>21</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28677" name="ZoneTexte 4"/>
          <p:cNvSpPr txBox="1">
            <a:spLocks noChangeArrowheads="1"/>
          </p:cNvSpPr>
          <p:nvPr/>
        </p:nvSpPr>
        <p:spPr bwMode="auto">
          <a:xfrm>
            <a:off x="323850" y="6207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7. Récepteurs couplés aux protéines G (RCPG)</a:t>
            </a:r>
          </a:p>
        </p:txBody>
      </p:sp>
      <p:sp>
        <p:nvSpPr>
          <p:cNvPr id="28678" name="ZoneTexte 5"/>
          <p:cNvSpPr txBox="1">
            <a:spLocks noChangeArrowheads="1"/>
          </p:cNvSpPr>
          <p:nvPr/>
        </p:nvSpPr>
        <p:spPr bwMode="auto">
          <a:xfrm>
            <a:off x="395288" y="1052513"/>
            <a:ext cx="828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Ce sont des protéines transmembranaires. Lorsqu’ils fixent leurs ligands, les récepteurs </a:t>
            </a:r>
            <a:r>
              <a:rPr lang="fr-FR" altLang="fr-FR" b="1"/>
              <a:t>changent de conformation </a:t>
            </a:r>
            <a:r>
              <a:rPr lang="fr-FR" altLang="fr-FR"/>
              <a:t>et </a:t>
            </a:r>
            <a:r>
              <a:rPr lang="fr-FR" altLang="fr-FR" b="1"/>
              <a:t>activent</a:t>
            </a:r>
            <a:r>
              <a:rPr lang="fr-FR" altLang="fr-FR"/>
              <a:t> une cascade d’événements intracellulaires.</a:t>
            </a:r>
          </a:p>
          <a:p>
            <a:pPr eaLnBrk="1" hangingPunct="1"/>
            <a:r>
              <a:rPr lang="fr-FR" altLang="fr-FR"/>
              <a:t>	 - récepteurs au glutamate</a:t>
            </a:r>
          </a:p>
          <a:p>
            <a:pPr eaLnBrk="1" hangingPunct="1"/>
            <a:r>
              <a:rPr lang="fr-FR" altLang="fr-FR"/>
              <a:t>	 - récepteurs à l’acétylcholine (récepteurs muscariniques)</a:t>
            </a:r>
          </a:p>
          <a:p>
            <a:pPr eaLnBrk="1" hangingPunct="1"/>
            <a:r>
              <a:rPr lang="fr-FR" altLang="fr-FR"/>
              <a:t>	 - récepteurs à la noradrénaline</a:t>
            </a:r>
          </a:p>
          <a:p>
            <a:pPr eaLnBrk="1" hangingPunct="1"/>
            <a:r>
              <a:rPr lang="fr-FR" altLang="fr-FR"/>
              <a:t>	 - récepteurs à la sérotonine</a:t>
            </a:r>
          </a:p>
          <a:p>
            <a:pPr lvl="1" eaLnBrk="1" hangingPunct="1"/>
            <a:r>
              <a:rPr lang="fr-FR" altLang="fr-FR"/>
              <a:t>	 - récepteurs au GABA (récepteurs GABA B)</a:t>
            </a:r>
          </a:p>
        </p:txBody>
      </p:sp>
      <p:sp>
        <p:nvSpPr>
          <p:cNvPr id="28679" name="ZoneTexte 6"/>
          <p:cNvSpPr txBox="1">
            <a:spLocks noChangeArrowheads="1"/>
          </p:cNvSpPr>
          <p:nvPr/>
        </p:nvSpPr>
        <p:spPr bwMode="auto">
          <a:xfrm>
            <a:off x="323850" y="3429000"/>
            <a:ext cx="8351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Elles comportent une structure commune à 7 hélices  transmembranaires avec une extrémité intracellulaire, une extrémité extracellulaire</a:t>
            </a:r>
          </a:p>
        </p:txBody>
      </p:sp>
      <p:pic>
        <p:nvPicPr>
          <p:cNvPr id="28680" name="Picture 7"/>
          <p:cNvPicPr>
            <a:picLocks noChangeAspect="1" noChangeArrowheads="1"/>
          </p:cNvPicPr>
          <p:nvPr/>
        </p:nvPicPr>
        <p:blipFill>
          <a:blip r:embed="rId3">
            <a:extLst>
              <a:ext uri="{28A0092B-C50C-407E-A947-70E740481C1C}">
                <a14:useLocalDpi xmlns:a14="http://schemas.microsoft.com/office/drawing/2010/main" val="0"/>
              </a:ext>
            </a:extLst>
          </a:blip>
          <a:srcRect l="18019" t="23927" r="27924" b="23682"/>
          <a:stretch>
            <a:fillRect/>
          </a:stretch>
        </p:blipFill>
        <p:spPr bwMode="auto">
          <a:xfrm>
            <a:off x="1547813" y="4149725"/>
            <a:ext cx="49688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ZoneTexte 8"/>
          <p:cNvSpPr txBox="1">
            <a:spLocks noChangeArrowheads="1"/>
          </p:cNvSpPr>
          <p:nvPr/>
        </p:nvSpPr>
        <p:spPr bwMode="auto">
          <a:xfrm>
            <a:off x="6372225" y="5013325"/>
            <a:ext cx="1944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a:t>Structure des RCPG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317FB63-5EF3-408D-AB91-3500CCC68A73}" type="slidenum">
              <a:rPr lang="fr-FR" smtClean="0"/>
              <a:pPr>
                <a:defRPr/>
              </a:pPr>
              <a:t>22</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29701"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7. Récepteurs couplés aux protéines G (RCPG)</a:t>
            </a:r>
          </a:p>
        </p:txBody>
      </p:sp>
      <p:sp>
        <p:nvSpPr>
          <p:cNvPr id="29702" name="ZoneTexte 5"/>
          <p:cNvSpPr txBox="1">
            <a:spLocks noChangeArrowheads="1"/>
          </p:cNvSpPr>
          <p:nvPr/>
        </p:nvSpPr>
        <p:spPr bwMode="auto">
          <a:xfrm>
            <a:off x="395288" y="1341438"/>
            <a:ext cx="7848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dirty="0"/>
              <a:t>Les RCPG participent au contrôle de </a:t>
            </a:r>
            <a:r>
              <a:rPr lang="fr-FR" altLang="fr-FR" b="1" dirty="0"/>
              <a:t>nombreux processus physiologiques </a:t>
            </a:r>
            <a:r>
              <a:rPr lang="fr-FR" altLang="fr-FR" dirty="0"/>
              <a:t>dont la neurotransmission, les réponses inflammatoires et immunitaires, le métabolisme cellulaire. Ils sont impliqués dans de nombreuses pathologies et constituent, en conséquence, </a:t>
            </a:r>
            <a:r>
              <a:rPr lang="fr-FR" altLang="fr-FR" dirty="0">
                <a:solidFill>
                  <a:srgbClr val="FF0000"/>
                </a:solidFill>
              </a:rPr>
              <a:t>la </a:t>
            </a:r>
            <a:r>
              <a:rPr lang="fr-FR" altLang="fr-FR" b="1" dirty="0">
                <a:solidFill>
                  <a:srgbClr val="FF0000"/>
                </a:solidFill>
              </a:rPr>
              <a:t>cible privilégiée </a:t>
            </a:r>
            <a:r>
              <a:rPr lang="fr-FR" altLang="fr-FR" dirty="0">
                <a:solidFill>
                  <a:srgbClr val="FF0000"/>
                </a:solidFill>
              </a:rPr>
              <a:t>de la plus grande partie des médicaments prescrits (40 à 50%).</a:t>
            </a:r>
          </a:p>
        </p:txBody>
      </p:sp>
      <p:pic>
        <p:nvPicPr>
          <p:cNvPr id="29703" name="Picture 10"/>
          <p:cNvPicPr>
            <a:picLocks noChangeAspect="1" noChangeArrowheads="1"/>
          </p:cNvPicPr>
          <p:nvPr/>
        </p:nvPicPr>
        <p:blipFill>
          <a:blip r:embed="rId3">
            <a:extLst>
              <a:ext uri="{28A0092B-C50C-407E-A947-70E740481C1C}">
                <a14:useLocalDpi xmlns:a14="http://schemas.microsoft.com/office/drawing/2010/main" val="0"/>
              </a:ext>
            </a:extLst>
          </a:blip>
          <a:srcRect l="40195" t="14951" r="11551" b="34113"/>
          <a:stretch>
            <a:fillRect/>
          </a:stretch>
        </p:blipFill>
        <p:spPr bwMode="auto">
          <a:xfrm>
            <a:off x="1116013" y="2924175"/>
            <a:ext cx="5903912"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ZoneTexte 10"/>
          <p:cNvSpPr txBox="1">
            <a:spLocks noChangeArrowheads="1"/>
          </p:cNvSpPr>
          <p:nvPr/>
        </p:nvSpPr>
        <p:spPr bwMode="auto">
          <a:xfrm>
            <a:off x="1042988" y="6488113"/>
            <a:ext cx="684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Schéma de la transduction du signal par les RCPG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8258EAFF-E001-4BDF-8C13-FF8AAE2D41DD}" type="slidenum">
              <a:rPr lang="fr-FR" smtClean="0"/>
              <a:pPr>
                <a:defRPr/>
              </a:pPr>
              <a:t>23</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30725" name="ZoneTexte 4"/>
          <p:cNvSpPr txBox="1">
            <a:spLocks noChangeArrowheads="1"/>
          </p:cNvSpPr>
          <p:nvPr/>
        </p:nvSpPr>
        <p:spPr bwMode="auto">
          <a:xfrm>
            <a:off x="250825" y="69215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8. Récepteurs nucléaires</a:t>
            </a:r>
          </a:p>
        </p:txBody>
      </p:sp>
      <p:sp>
        <p:nvSpPr>
          <p:cNvPr id="30726" name="ZoneTexte 5"/>
          <p:cNvSpPr txBox="1">
            <a:spLocks noChangeArrowheads="1"/>
          </p:cNvSpPr>
          <p:nvPr/>
        </p:nvSpPr>
        <p:spPr bwMode="auto">
          <a:xfrm>
            <a:off x="179388" y="1125538"/>
            <a:ext cx="87852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Ce sont des </a:t>
            </a:r>
            <a:r>
              <a:rPr lang="fr-FR" altLang="fr-FR" b="1"/>
              <a:t>facteurs transcriptionnels: </a:t>
            </a:r>
            <a:r>
              <a:rPr lang="fr-FR" altLang="fr-FR"/>
              <a:t>après avoir été activés par la liaison d’un ligand, ils ont la capacité de </a:t>
            </a:r>
            <a:r>
              <a:rPr lang="fr-FR" altLang="fr-FR" b="1"/>
              <a:t>s’associer à certaines séquences de l’ADN </a:t>
            </a:r>
            <a:r>
              <a:rPr lang="fr-FR" altLang="fr-FR"/>
              <a:t>situé dans le noyau. Ils sont alors responsables de la </a:t>
            </a:r>
            <a:r>
              <a:rPr lang="fr-FR" altLang="fr-FR" b="1">
                <a:solidFill>
                  <a:srgbClr val="FF0000"/>
                </a:solidFill>
              </a:rPr>
              <a:t>régulation de la transcription </a:t>
            </a:r>
            <a:r>
              <a:rPr lang="fr-FR" altLang="fr-FR"/>
              <a:t>de gènes et donc de la </a:t>
            </a:r>
            <a:r>
              <a:rPr lang="fr-FR" altLang="fr-FR" b="1">
                <a:solidFill>
                  <a:srgbClr val="FF0000"/>
                </a:solidFill>
              </a:rPr>
              <a:t>synthèse de protéines</a:t>
            </a:r>
            <a:r>
              <a:rPr lang="fr-FR" altLang="fr-FR"/>
              <a:t>.</a:t>
            </a:r>
          </a:p>
          <a:p>
            <a:pPr algn="just" eaLnBrk="1" hangingPunct="1">
              <a:buFont typeface="Wingdings" pitchFamily="2" charset="2"/>
              <a:buChar char="§"/>
            </a:pPr>
            <a:r>
              <a:rPr lang="fr-FR" altLang="fr-FR"/>
              <a:t> Tous les récepteurs nucléaires ne sont pas situés dans le noyau: certains sont dans le cytosol et migrent à terme dans le noyau pour assurer leur fonction sur la régulation de la transcription de gènes.</a:t>
            </a:r>
          </a:p>
          <a:p>
            <a:pPr algn="just" eaLnBrk="1" hangingPunct="1"/>
            <a:endParaRPr lang="fr-FR" altLang="fr-FR"/>
          </a:p>
          <a:p>
            <a:pPr algn="just" eaLnBrk="1" hangingPunct="1">
              <a:buFont typeface="Wingdings" pitchFamily="2" charset="2"/>
              <a:buChar char="§"/>
            </a:pPr>
            <a:r>
              <a:rPr lang="fr-FR" altLang="fr-FR"/>
              <a:t> Ligands (doivent franchir les membranes): hormones stéroïdiennes, hormones thyroïdiennes, vitamine A, vitamine D, acides gras, prostaglandines</a:t>
            </a:r>
          </a:p>
        </p:txBody>
      </p:sp>
      <p:pic>
        <p:nvPicPr>
          <p:cNvPr id="30727" name="Picture 7" descr="http://theses.ulaval.ca/archimede/fichiers/25154/25154_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3363"/>
            <a:ext cx="3322638"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9" descr="http://upload.wikimedia.org/wikipedia/commons/thumb/3/3e/Nuclear_Receptor_Structure.png/300px-Nuclear_Receptor_Stru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221163"/>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A9569AD-66C0-4355-BEEB-C65622424261}" type="slidenum">
              <a:rPr lang="fr-FR" smtClean="0"/>
              <a:pPr>
                <a:defRPr/>
              </a:pPr>
              <a:t>24</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31749" name="ZoneTexte 4"/>
          <p:cNvSpPr txBox="1">
            <a:spLocks noChangeArrowheads="1"/>
          </p:cNvSpPr>
          <p:nvPr/>
        </p:nvSpPr>
        <p:spPr bwMode="auto">
          <a:xfrm>
            <a:off x="250825" y="69215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8. Récepteurs nucléaires</a:t>
            </a:r>
          </a:p>
        </p:txBody>
      </p:sp>
      <p:sp>
        <p:nvSpPr>
          <p:cNvPr id="31750" name="ZoneTexte 5"/>
          <p:cNvSpPr txBox="1">
            <a:spLocks noChangeArrowheads="1"/>
          </p:cNvSpPr>
          <p:nvPr/>
        </p:nvSpPr>
        <p:spPr bwMode="auto">
          <a:xfrm>
            <a:off x="0" y="1341438"/>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Ces récepteurs se fixent avec leur ligand sur des </a:t>
            </a:r>
            <a:r>
              <a:rPr lang="fr-FR" altLang="fr-FR">
                <a:solidFill>
                  <a:srgbClr val="FF0000"/>
                </a:solidFill>
              </a:rPr>
              <a:t>régions spécifiques </a:t>
            </a:r>
            <a:r>
              <a:rPr lang="fr-FR" altLang="fr-FR"/>
              <a:t>de l’ADN. Ils induisent une </a:t>
            </a:r>
            <a:r>
              <a:rPr lang="fr-FR" altLang="fr-FR">
                <a:solidFill>
                  <a:srgbClr val="FF0000"/>
                </a:solidFill>
              </a:rPr>
              <a:t>stimulation</a:t>
            </a:r>
            <a:r>
              <a:rPr lang="fr-FR" altLang="fr-FR"/>
              <a:t> ou une </a:t>
            </a:r>
            <a:r>
              <a:rPr lang="fr-FR" altLang="fr-FR">
                <a:solidFill>
                  <a:srgbClr val="FF0000"/>
                </a:solidFill>
              </a:rPr>
              <a:t>inhibition</a:t>
            </a:r>
            <a:r>
              <a:rPr lang="fr-FR" altLang="fr-FR"/>
              <a:t> de la </a:t>
            </a:r>
            <a:r>
              <a:rPr lang="fr-FR" altLang="fr-FR">
                <a:solidFill>
                  <a:srgbClr val="FF0000"/>
                </a:solidFill>
              </a:rPr>
              <a:t>transcription</a:t>
            </a:r>
            <a:r>
              <a:rPr lang="fr-FR" altLang="fr-FR"/>
              <a:t> des gènes impliqués essentiellement dans la différenciation cellulaire, développement et reproduction.</a:t>
            </a:r>
          </a:p>
          <a:p>
            <a:pPr algn="just" eaLnBrk="1" hangingPunct="1"/>
            <a:endParaRPr lang="fr-FR" altLang="fr-FR"/>
          </a:p>
        </p:txBody>
      </p:sp>
      <p:pic>
        <p:nvPicPr>
          <p:cNvPr id="31751" name="Picture 2" descr="http://www.facbio.com/content/images/stories/bio/Recepteurs/REC%20NUCLEAIRES/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290763"/>
            <a:ext cx="540067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D95E3C5C-9BAC-4C28-AB2B-17DE3BF86706}" type="slidenum">
              <a:rPr lang="fr-FR" smtClean="0"/>
              <a:pPr>
                <a:defRPr/>
              </a:pPr>
              <a:t>25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2 des médicaments: les enzymes</a:t>
            </a:r>
          </a:p>
        </p:txBody>
      </p:sp>
      <p:sp>
        <p:nvSpPr>
          <p:cNvPr id="32773" name="ZoneTexte 5"/>
          <p:cNvSpPr txBox="1">
            <a:spLocks noChangeArrowheads="1"/>
          </p:cNvSpPr>
          <p:nvPr/>
        </p:nvSpPr>
        <p:spPr bwMode="auto">
          <a:xfrm>
            <a:off x="250825" y="692150"/>
            <a:ext cx="835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 fixation du principe actif provoque une </a:t>
            </a:r>
            <a:r>
              <a:rPr lang="fr-FR" altLang="fr-FR" b="1">
                <a:solidFill>
                  <a:srgbClr val="FF0000"/>
                </a:solidFill>
              </a:rPr>
              <a:t>activation</a:t>
            </a:r>
            <a:r>
              <a:rPr lang="fr-FR" altLang="fr-FR"/>
              <a:t> ou une </a:t>
            </a:r>
            <a:r>
              <a:rPr lang="fr-FR" altLang="fr-FR" b="1">
                <a:solidFill>
                  <a:srgbClr val="FF0000"/>
                </a:solidFill>
              </a:rPr>
              <a:t>inhibition </a:t>
            </a:r>
            <a:r>
              <a:rPr lang="fr-FR" altLang="fr-FR"/>
              <a:t>enzymatique responsable de l’effet thérapeutique.</a:t>
            </a:r>
          </a:p>
        </p:txBody>
      </p:sp>
      <p:pic>
        <p:nvPicPr>
          <p:cNvPr id="32774"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1101" t="20181" r="11223" b="22173"/>
          <a:stretch>
            <a:fillRect/>
          </a:stretch>
        </p:blipFill>
        <p:spPr bwMode="auto">
          <a:xfrm>
            <a:off x="1187450" y="1844675"/>
            <a:ext cx="6011863" cy="408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5" name="ZoneTexte 7"/>
          <p:cNvSpPr txBox="1">
            <a:spLocks noChangeArrowheads="1"/>
          </p:cNvSpPr>
          <p:nvPr/>
        </p:nvSpPr>
        <p:spPr bwMode="auto">
          <a:xfrm>
            <a:off x="1116013" y="5949950"/>
            <a:ext cx="6275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Modes d’action des médicaments sur cibles enzymatiques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A706F59-EA27-4EF5-B06D-F39A2F8EEEA3}" type="slidenum">
              <a:rPr lang="fr-FR" smtClean="0"/>
              <a:pPr>
                <a:defRPr/>
              </a:pPr>
              <a:t>26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2 des médicaments: les enzymes</a:t>
            </a:r>
          </a:p>
        </p:txBody>
      </p:sp>
      <p:sp>
        <p:nvSpPr>
          <p:cNvPr id="33797" name="ZoneTexte 4"/>
          <p:cNvSpPr txBox="1">
            <a:spLocks noChangeArrowheads="1"/>
          </p:cNvSpPr>
          <p:nvPr/>
        </p:nvSpPr>
        <p:spPr bwMode="auto">
          <a:xfrm>
            <a:off x="395288" y="981075"/>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Cofacteurs -coenzymes</a:t>
            </a:r>
          </a:p>
        </p:txBody>
      </p:sp>
      <p:sp>
        <p:nvSpPr>
          <p:cNvPr id="33798" name="ZoneTexte 7"/>
          <p:cNvSpPr txBox="1">
            <a:spLocks noChangeArrowheads="1"/>
          </p:cNvSpPr>
          <p:nvPr/>
        </p:nvSpPr>
        <p:spPr bwMode="auto">
          <a:xfrm>
            <a:off x="395288" y="1484313"/>
            <a:ext cx="561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L’activité d’une enzyme nécessite souvent la présence d’un </a:t>
            </a:r>
            <a:r>
              <a:rPr lang="fr-FR" altLang="fr-FR" b="1"/>
              <a:t>cofacteur</a:t>
            </a:r>
            <a:r>
              <a:rPr lang="fr-FR" altLang="fr-FR"/>
              <a:t> (ex: zinc, magnésium, ..) ou d’un </a:t>
            </a:r>
            <a:r>
              <a:rPr lang="fr-FR" altLang="fr-FR" b="1"/>
              <a:t>coenzyme</a:t>
            </a:r>
            <a:r>
              <a:rPr lang="fr-FR" altLang="fr-FR"/>
              <a:t> (ex: NADH, …)</a:t>
            </a:r>
          </a:p>
        </p:txBody>
      </p:sp>
      <p:pic>
        <p:nvPicPr>
          <p:cNvPr id="33799" name="Picture 2" descr="http://images-mediawiki-sites.thefullwiki.org/10/4/1/8/12850024250027886.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928688"/>
            <a:ext cx="22336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ZoneTexte 4"/>
          <p:cNvSpPr txBox="1">
            <a:spLocks noChangeArrowheads="1"/>
          </p:cNvSpPr>
          <p:nvPr/>
        </p:nvSpPr>
        <p:spPr bwMode="auto">
          <a:xfrm>
            <a:off x="395288" y="2708275"/>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Activation de pro-médicaments</a:t>
            </a:r>
          </a:p>
        </p:txBody>
      </p:sp>
      <p:sp>
        <p:nvSpPr>
          <p:cNvPr id="33801" name="ZoneTexte 10"/>
          <p:cNvSpPr txBox="1">
            <a:spLocks noChangeArrowheads="1"/>
          </p:cNvSpPr>
          <p:nvPr/>
        </p:nvSpPr>
        <p:spPr bwMode="auto">
          <a:xfrm>
            <a:off x="395288" y="3213100"/>
            <a:ext cx="8567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Certains médicaments doivent être transformés par une enzyme pour être actifs.</a:t>
            </a:r>
          </a:p>
        </p:txBody>
      </p:sp>
      <p:sp>
        <p:nvSpPr>
          <p:cNvPr id="33802" name="ZoneTexte 4"/>
          <p:cNvSpPr txBox="1">
            <a:spLocks noChangeArrowheads="1"/>
          </p:cNvSpPr>
          <p:nvPr/>
        </p:nvSpPr>
        <p:spPr bwMode="auto">
          <a:xfrm>
            <a:off x="395288" y="3860800"/>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Faux-substrats</a:t>
            </a:r>
          </a:p>
        </p:txBody>
      </p:sp>
      <p:sp>
        <p:nvSpPr>
          <p:cNvPr id="33803" name="ZoneTexte 10"/>
          <p:cNvSpPr txBox="1">
            <a:spLocks noChangeArrowheads="1"/>
          </p:cNvSpPr>
          <p:nvPr/>
        </p:nvSpPr>
        <p:spPr bwMode="auto">
          <a:xfrm>
            <a:off x="395288" y="4292600"/>
            <a:ext cx="835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Ce sont des </a:t>
            </a:r>
            <a:r>
              <a:rPr lang="fr-FR" altLang="fr-FR" b="1">
                <a:solidFill>
                  <a:srgbClr val="FF0000"/>
                </a:solidFill>
              </a:rPr>
              <a:t>substrats inhabituels </a:t>
            </a:r>
            <a:r>
              <a:rPr lang="fr-FR" altLang="fr-FR"/>
              <a:t>pour une enzyme: engendrent des produits non utilisables par la cellule dans des conditions normales.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398EA8A-723F-43E9-A9D8-9D24992A2D0D}" type="slidenum">
              <a:rPr lang="fr-FR" smtClean="0"/>
              <a:pPr>
                <a:defRPr/>
              </a:pPr>
              <a:t>27</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2 des médicaments: les enzymes</a:t>
            </a:r>
          </a:p>
        </p:txBody>
      </p:sp>
      <p:sp>
        <p:nvSpPr>
          <p:cNvPr id="34821"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Inhibition enzymatique</a:t>
            </a:r>
          </a:p>
        </p:txBody>
      </p:sp>
      <p:sp>
        <p:nvSpPr>
          <p:cNvPr id="34822" name="ZoneTexte 5"/>
          <p:cNvSpPr txBox="1">
            <a:spLocks noChangeArrowheads="1"/>
          </p:cNvSpPr>
          <p:nvPr/>
        </p:nvSpPr>
        <p:spPr bwMode="auto">
          <a:xfrm>
            <a:off x="250825" y="1700213"/>
            <a:ext cx="8066088"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spcAft>
                <a:spcPts val="600"/>
              </a:spcAft>
            </a:pPr>
            <a:r>
              <a:rPr lang="fr-FR" altLang="fr-FR" b="1">
                <a:solidFill>
                  <a:srgbClr val="FF6600"/>
                </a:solidFill>
              </a:rPr>
              <a:t>Inhibition compétitive:</a:t>
            </a:r>
            <a:r>
              <a:rPr lang="fr-FR" altLang="fr-FR"/>
              <a:t> le substrat et l’inhibiteur se lient au niveau du </a:t>
            </a:r>
            <a:r>
              <a:rPr lang="fr-FR" altLang="fr-FR" b="1"/>
              <a:t>même site de liaison</a:t>
            </a:r>
            <a:r>
              <a:rPr lang="fr-FR" altLang="fr-FR"/>
              <a:t> à l’enzyme. Il y a donc compétition entre les 2 molécules.</a:t>
            </a:r>
          </a:p>
          <a:p>
            <a:pPr algn="just" eaLnBrk="1" hangingPunct="1">
              <a:spcBef>
                <a:spcPts val="600"/>
              </a:spcBef>
              <a:spcAft>
                <a:spcPts val="600"/>
              </a:spcAft>
            </a:pPr>
            <a:r>
              <a:rPr lang="fr-FR" altLang="fr-FR" b="1">
                <a:solidFill>
                  <a:srgbClr val="FF6600"/>
                </a:solidFill>
              </a:rPr>
              <a:t>Inhibition non compétitive: </a:t>
            </a:r>
            <a:r>
              <a:rPr lang="fr-FR" altLang="fr-FR"/>
              <a:t>le substrat et l’inhibiteur peuvent </a:t>
            </a:r>
            <a:r>
              <a:rPr lang="fr-FR" altLang="fr-FR" b="1"/>
              <a:t>se lier simultanément au niveau de l’enzyme car les sites respectifs de liaison sont distincts.</a:t>
            </a:r>
            <a:r>
              <a:rPr lang="fr-FR" altLang="fr-FR"/>
              <a:t> La présence de l’inhibiteur entraîne une modification de conformation, affectant la capacité de liaison du substrat à l’enzyme.</a:t>
            </a:r>
          </a:p>
          <a:p>
            <a:pPr algn="just" eaLnBrk="1" hangingPunct="1">
              <a:spcBef>
                <a:spcPts val="600"/>
              </a:spcBef>
              <a:spcAft>
                <a:spcPts val="600"/>
              </a:spcAft>
            </a:pPr>
            <a:r>
              <a:rPr lang="fr-FR" altLang="fr-FR" b="1">
                <a:solidFill>
                  <a:srgbClr val="FF6600"/>
                </a:solidFill>
              </a:rPr>
              <a:t>Inhibition réversible: </a:t>
            </a:r>
            <a:r>
              <a:rPr lang="fr-FR" altLang="fr-FR"/>
              <a:t>l’inhibiteur est un analogue du substrat. </a:t>
            </a:r>
            <a:r>
              <a:rPr lang="fr-FR" altLang="fr-FR" b="1"/>
              <a:t>Faibles interactions</a:t>
            </a:r>
            <a:r>
              <a:rPr lang="fr-FR" altLang="fr-FR"/>
              <a:t> entre l’inhibiteur et l’enzyme permettant la réversibilité de l’inhibition.</a:t>
            </a:r>
          </a:p>
          <a:p>
            <a:pPr algn="just" eaLnBrk="1" hangingPunct="1">
              <a:spcBef>
                <a:spcPts val="600"/>
              </a:spcBef>
              <a:spcAft>
                <a:spcPts val="600"/>
              </a:spcAft>
            </a:pPr>
            <a:r>
              <a:rPr lang="fr-FR" altLang="fr-FR" b="1">
                <a:solidFill>
                  <a:srgbClr val="FF6600"/>
                </a:solidFill>
              </a:rPr>
              <a:t>Inhibition non réversible: </a:t>
            </a:r>
            <a:r>
              <a:rPr lang="fr-FR" altLang="fr-FR"/>
              <a:t>l’inhibiteur se lie à l’enzyme par des liaisons covalentes: formation d’un complexe stable avec l’enzyme qui l’inactive de façon permanente. Après modification, l’inhibiteur devient très réactif et se lie de façon très stable à l’enzyme. </a:t>
            </a:r>
            <a:r>
              <a:rPr lang="fr-FR" altLang="fr-FR" b="1"/>
              <a:t>L’enzyme contribue ainsi à sa propre inactivation irréversible.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BA7E66D-4431-438C-AC97-53B8705B6B78}" type="slidenum">
              <a:rPr lang="fr-FR" smtClean="0"/>
              <a:pPr>
                <a:defRPr/>
              </a:pPr>
              <a:t>28</a:t>
            </a:fld>
            <a:endParaRPr lang="fr-FR"/>
          </a:p>
        </p:txBody>
      </p:sp>
      <p:sp>
        <p:nvSpPr>
          <p:cNvPr id="3" name="Rectangle 2"/>
          <p:cNvSpPr/>
          <p:nvPr/>
        </p:nvSpPr>
        <p:spPr>
          <a:xfrm>
            <a:off x="0" y="836613"/>
            <a:ext cx="9144000" cy="14446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0"/>
            <a:ext cx="9180513" cy="830263"/>
          </a:xfrm>
          <a:prstGeom prst="rect">
            <a:avLst/>
          </a:prstGeom>
          <a:noFill/>
        </p:spPr>
        <p:txBody>
          <a:bodyPr>
            <a:spAutoFit/>
          </a:bodyPr>
          <a:lstStyle/>
          <a:p>
            <a:pPr>
              <a:defRPr/>
            </a:pPr>
            <a:r>
              <a:rPr lang="fr-FR" sz="2400" b="1" dirty="0">
                <a:solidFill>
                  <a:schemeClr val="accent6">
                    <a:lumMod val="75000"/>
                  </a:schemeClr>
                </a:solidFill>
              </a:rPr>
              <a:t>Cible 3 des médicaments: les molécules de transport et les pompes ioniques</a:t>
            </a:r>
          </a:p>
        </p:txBody>
      </p:sp>
      <p:sp>
        <p:nvSpPr>
          <p:cNvPr id="35845" name="ZoneTexte 4"/>
          <p:cNvSpPr txBox="1">
            <a:spLocks noChangeArrowheads="1"/>
          </p:cNvSpPr>
          <p:nvPr/>
        </p:nvSpPr>
        <p:spPr bwMode="auto">
          <a:xfrm>
            <a:off x="179388" y="971550"/>
            <a:ext cx="547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Transporteurs</a:t>
            </a:r>
          </a:p>
        </p:txBody>
      </p:sp>
      <p:sp>
        <p:nvSpPr>
          <p:cNvPr id="35846" name="ZoneTexte 5"/>
          <p:cNvSpPr txBox="1">
            <a:spLocks noChangeArrowheads="1"/>
          </p:cNvSpPr>
          <p:nvPr/>
        </p:nvSpPr>
        <p:spPr bwMode="auto">
          <a:xfrm>
            <a:off x="323850" y="1292225"/>
            <a:ext cx="6119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Les transporteurs sont membranaires. </a:t>
            </a:r>
          </a:p>
          <a:p>
            <a:pPr algn="just" eaLnBrk="1" hangingPunct="1"/>
            <a:r>
              <a:rPr lang="fr-FR" altLang="fr-FR"/>
              <a:t>Ils assurent le passage à travers la membrane d’ions et de solutés sans utiliser d’ATP.</a:t>
            </a:r>
          </a:p>
          <a:p>
            <a:pPr algn="just" eaLnBrk="1" hangingPunct="1"/>
            <a:r>
              <a:rPr lang="fr-FR" altLang="fr-FR">
                <a:sym typeface="Symbol" pitchFamily="18" charset="2"/>
              </a:rPr>
              <a:t> Mécanisme passif lié au gradient électrochimique</a:t>
            </a:r>
            <a:endParaRPr lang="fr-FR" altLang="fr-FR"/>
          </a:p>
        </p:txBody>
      </p:sp>
      <p:pic>
        <p:nvPicPr>
          <p:cNvPr id="35847" name="Picture 9" descr="http://bio.m2osw.com/gcartable/transp.jpg"/>
          <p:cNvPicPr>
            <a:picLocks noChangeAspect="1" noChangeArrowheads="1"/>
          </p:cNvPicPr>
          <p:nvPr/>
        </p:nvPicPr>
        <p:blipFill>
          <a:blip r:embed="rId3">
            <a:extLst>
              <a:ext uri="{28A0092B-C50C-407E-A947-70E740481C1C}">
                <a14:useLocalDpi xmlns:a14="http://schemas.microsoft.com/office/drawing/2010/main" val="0"/>
              </a:ext>
            </a:extLst>
          </a:blip>
          <a:srcRect l="1299" t="7068" r="50648" b="18721"/>
          <a:stretch>
            <a:fillRect/>
          </a:stretch>
        </p:blipFill>
        <p:spPr bwMode="auto">
          <a:xfrm>
            <a:off x="6875463" y="836613"/>
            <a:ext cx="19081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ZoneTexte 4"/>
          <p:cNvSpPr txBox="1">
            <a:spLocks noChangeArrowheads="1"/>
          </p:cNvSpPr>
          <p:nvPr/>
        </p:nvSpPr>
        <p:spPr bwMode="auto">
          <a:xfrm>
            <a:off x="179388" y="2636838"/>
            <a:ext cx="547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Pompes de type ATPases</a:t>
            </a:r>
          </a:p>
        </p:txBody>
      </p:sp>
      <p:pic>
        <p:nvPicPr>
          <p:cNvPr id="35849" name="Picture 11" descr="http://biochimej.univ-angers.fr/Page2/COURS/3CoursdeBiochSTRUCT/7Transports/3Figures/2POMPES/8SchemPompNa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762375"/>
            <a:ext cx="52562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ZoneTexte 10"/>
          <p:cNvSpPr txBox="1">
            <a:spLocks noChangeArrowheads="1"/>
          </p:cNvSpPr>
          <p:nvPr/>
        </p:nvSpPr>
        <p:spPr bwMode="auto">
          <a:xfrm>
            <a:off x="142875" y="3141663"/>
            <a:ext cx="9001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sz="1600" dirty="0"/>
              <a:t>Ex: l’</a:t>
            </a:r>
            <a:r>
              <a:rPr lang="fr-FR" altLang="fr-FR" sz="1600" dirty="0" err="1"/>
              <a:t>oméprazole</a:t>
            </a:r>
            <a:r>
              <a:rPr lang="fr-FR" altLang="fr-FR" sz="1600" dirty="0"/>
              <a:t> inhibe la pompe à protons: il ralentit ou prévient la production d’acide dans l’estomac en inhibant la pompe H+/K+ ATPase située au niveau des cellules pariétales.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A4FA3F5A-CD0A-494D-808A-BAAD51A0CA33}" type="slidenum">
              <a:rPr lang="fr-FR" smtClean="0"/>
              <a:pPr>
                <a:defRPr/>
              </a:pPr>
              <a:t>29</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0"/>
            <a:ext cx="9180513" cy="461963"/>
          </a:xfrm>
          <a:prstGeom prst="rect">
            <a:avLst/>
          </a:prstGeom>
          <a:noFill/>
        </p:spPr>
        <p:txBody>
          <a:bodyPr>
            <a:spAutoFit/>
          </a:bodyPr>
          <a:lstStyle/>
          <a:p>
            <a:pPr>
              <a:defRPr/>
            </a:pPr>
            <a:r>
              <a:rPr lang="fr-FR" sz="2400" b="1" dirty="0">
                <a:solidFill>
                  <a:schemeClr val="accent6">
                    <a:lumMod val="75000"/>
                  </a:schemeClr>
                </a:solidFill>
              </a:rPr>
              <a:t>Cible 4 des médicaments: les canaux ioniques</a:t>
            </a:r>
          </a:p>
        </p:txBody>
      </p:sp>
      <p:sp>
        <p:nvSpPr>
          <p:cNvPr id="36869" name="ZoneTexte 4"/>
          <p:cNvSpPr txBox="1">
            <a:spLocks noChangeArrowheads="1"/>
          </p:cNvSpPr>
          <p:nvPr/>
        </p:nvSpPr>
        <p:spPr bwMode="auto">
          <a:xfrm>
            <a:off x="539750" y="836613"/>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Aspects communs aux canaux ioniques</a:t>
            </a:r>
          </a:p>
        </p:txBody>
      </p:sp>
      <p:sp>
        <p:nvSpPr>
          <p:cNvPr id="36870" name="ZoneTexte 5"/>
          <p:cNvSpPr txBox="1">
            <a:spLocks noChangeArrowheads="1"/>
          </p:cNvSpPr>
          <p:nvPr/>
        </p:nvSpPr>
        <p:spPr bwMode="auto">
          <a:xfrm>
            <a:off x="395288" y="1463675"/>
            <a:ext cx="80645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Ce sont des glycoprotéines membranaires qui assurent le passage sélectif de la membrane cellulaire par des ions (Na</a:t>
            </a:r>
            <a:r>
              <a:rPr lang="fr-FR" altLang="fr-FR" baseline="30000"/>
              <a:t>+</a:t>
            </a:r>
            <a:r>
              <a:rPr lang="fr-FR" altLang="fr-FR"/>
              <a:t>, Ca</a:t>
            </a:r>
            <a:r>
              <a:rPr lang="fr-FR" altLang="fr-FR" baseline="30000"/>
              <a:t>2+</a:t>
            </a:r>
            <a:r>
              <a:rPr lang="fr-FR" altLang="fr-FR"/>
              <a:t>, K</a:t>
            </a:r>
            <a:r>
              <a:rPr lang="fr-FR" altLang="fr-FR" baseline="30000"/>
              <a:t>+</a:t>
            </a:r>
            <a:r>
              <a:rPr lang="fr-FR" altLang="fr-FR"/>
              <a:t>, Cl</a:t>
            </a:r>
            <a:r>
              <a:rPr lang="fr-FR" altLang="fr-FR" baseline="30000"/>
              <a:t>-</a:t>
            </a:r>
            <a:r>
              <a:rPr lang="fr-FR" altLang="fr-FR"/>
              <a:t>, …). Le passage se fait grâce aux </a:t>
            </a:r>
            <a:r>
              <a:rPr lang="fr-FR" altLang="fr-FR" b="1">
                <a:solidFill>
                  <a:srgbClr val="FF0000"/>
                </a:solidFill>
              </a:rPr>
              <a:t>gradients électrochimiques</a:t>
            </a:r>
            <a:r>
              <a:rPr lang="fr-FR" altLang="fr-FR"/>
              <a:t>.</a:t>
            </a:r>
          </a:p>
          <a:p>
            <a:pPr algn="just" eaLnBrk="1" hangingPunct="1">
              <a:buFont typeface="Wingdings" pitchFamily="2" charset="2"/>
              <a:buChar char="§"/>
            </a:pPr>
            <a:endParaRPr lang="fr-FR" altLang="fr-FR"/>
          </a:p>
          <a:p>
            <a:pPr algn="just" eaLnBrk="1" hangingPunct="1">
              <a:buFont typeface="Wingdings" pitchFamily="2" charset="2"/>
              <a:buChar char="§"/>
            </a:pPr>
            <a:r>
              <a:rPr lang="fr-FR" altLang="fr-FR"/>
              <a:t> Les canaux ioniques jouent un rôle dans </a:t>
            </a:r>
            <a:r>
              <a:rPr lang="fr-FR" altLang="fr-FR" b="1"/>
              <a:t>l’excitabilité cellulaire</a:t>
            </a:r>
            <a:r>
              <a:rPr lang="fr-FR" altLang="fr-FR"/>
              <a:t>, dans la </a:t>
            </a:r>
            <a:r>
              <a:rPr lang="fr-FR" altLang="fr-FR" b="1"/>
              <a:t>déclenchement et la propagation de l’influx nerveux </a:t>
            </a:r>
            <a:r>
              <a:rPr lang="fr-FR" altLang="fr-FR"/>
              <a:t>(ou potentiels d’action), dans les couplages </a:t>
            </a:r>
            <a:r>
              <a:rPr lang="fr-FR" altLang="fr-FR" b="1"/>
              <a:t>excitation-contraction</a:t>
            </a:r>
            <a:r>
              <a:rPr lang="fr-FR" altLang="fr-FR"/>
              <a:t> (muscles) et </a:t>
            </a:r>
            <a:r>
              <a:rPr lang="fr-FR" altLang="fr-FR" b="1"/>
              <a:t>excitation-sécrétion </a:t>
            </a:r>
            <a:r>
              <a:rPr lang="fr-FR" altLang="fr-FR"/>
              <a:t>(glandes).</a:t>
            </a:r>
          </a:p>
          <a:p>
            <a:pPr algn="just" eaLnBrk="1" hangingPunct="1">
              <a:buFont typeface="Wingdings" pitchFamily="2" charset="2"/>
              <a:buChar char="§"/>
            </a:pPr>
            <a:endParaRPr lang="fr-FR" altLang="fr-FR"/>
          </a:p>
          <a:p>
            <a:pPr algn="just" eaLnBrk="1" hangingPunct="1">
              <a:buFont typeface="Wingdings" pitchFamily="2" charset="2"/>
              <a:buChar char="§"/>
            </a:pPr>
            <a:r>
              <a:rPr lang="fr-FR" altLang="fr-FR"/>
              <a:t> Un canal ionique est spécifique d’un ou 2 ions.</a:t>
            </a:r>
          </a:p>
          <a:p>
            <a:pPr algn="just" eaLnBrk="1" hangingPunct="1">
              <a:buFont typeface="Wingdings" pitchFamily="2" charset="2"/>
              <a:buChar char="§"/>
            </a:pPr>
            <a:endParaRPr lang="fr-FR" altLang="fr-FR"/>
          </a:p>
          <a:p>
            <a:pPr algn="just" eaLnBrk="1" hangingPunct="1">
              <a:buFont typeface="Wingdings" pitchFamily="2" charset="2"/>
              <a:buChar char="§"/>
            </a:pPr>
            <a:r>
              <a:rPr lang="fr-FR" altLang="fr-FR"/>
              <a:t> L’ouverture ou fermeture dépend de stimuli électriques (voltage), chimiques (ligand) ou mécaniques.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388" y="0"/>
            <a:ext cx="144462"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89E4150F-2A95-49B4-BD7B-C92F67D1A725}" type="slidenum">
              <a:rPr lang="fr-FR" smtClean="0"/>
              <a:pPr>
                <a:defRPr/>
              </a:pPr>
              <a:t>3</a:t>
            </a:fld>
            <a:endParaRPr lang="fr-FR"/>
          </a:p>
        </p:txBody>
      </p:sp>
      <p:pic>
        <p:nvPicPr>
          <p:cNvPr id="410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269" t="19987" r="20596" b="5058"/>
          <a:stretch>
            <a:fillRect/>
          </a:stretch>
        </p:blipFill>
        <p:spPr bwMode="auto">
          <a:xfrm>
            <a:off x="1116013" y="981075"/>
            <a:ext cx="74168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8158631-D074-474F-9B93-6B1032A35950}" type="slidenum">
              <a:rPr lang="fr-FR" smtClean="0"/>
              <a:pPr>
                <a:defRPr/>
              </a:pPr>
              <a:t>30</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0"/>
            <a:ext cx="9180513" cy="461963"/>
          </a:xfrm>
          <a:prstGeom prst="rect">
            <a:avLst/>
          </a:prstGeom>
          <a:noFill/>
        </p:spPr>
        <p:txBody>
          <a:bodyPr>
            <a:spAutoFit/>
          </a:bodyPr>
          <a:lstStyle/>
          <a:p>
            <a:pPr>
              <a:defRPr/>
            </a:pPr>
            <a:r>
              <a:rPr lang="fr-FR" sz="2400" b="1" dirty="0">
                <a:solidFill>
                  <a:schemeClr val="accent6">
                    <a:lumMod val="75000"/>
                  </a:schemeClr>
                </a:solidFill>
              </a:rPr>
              <a:t>Cible 4 des médicaments: les canaux ioniques</a:t>
            </a:r>
          </a:p>
        </p:txBody>
      </p:sp>
      <p:sp>
        <p:nvSpPr>
          <p:cNvPr id="37893" name="ZoneTexte 4"/>
          <p:cNvSpPr txBox="1">
            <a:spLocks noChangeArrowheads="1"/>
          </p:cNvSpPr>
          <p:nvPr/>
        </p:nvSpPr>
        <p:spPr bwMode="auto">
          <a:xfrm>
            <a:off x="250825" y="788988"/>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Canaux ioniques voltage-dépendant</a:t>
            </a:r>
          </a:p>
        </p:txBody>
      </p:sp>
      <p:sp>
        <p:nvSpPr>
          <p:cNvPr id="37894" name="ZoneTexte 5"/>
          <p:cNvSpPr txBox="1">
            <a:spLocks noChangeArrowheads="1"/>
          </p:cNvSpPr>
          <p:nvPr/>
        </p:nvSpPr>
        <p:spPr bwMode="auto">
          <a:xfrm>
            <a:off x="323850" y="1220788"/>
            <a:ext cx="6192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L’ouverture est </a:t>
            </a:r>
            <a:r>
              <a:rPr lang="fr-FR" altLang="fr-FR" b="1"/>
              <a:t>activée par un potentiel de membrane</a:t>
            </a:r>
            <a:r>
              <a:rPr lang="fr-FR" altLang="fr-FR"/>
              <a:t>.</a:t>
            </a:r>
          </a:p>
        </p:txBody>
      </p:sp>
      <p:sp>
        <p:nvSpPr>
          <p:cNvPr id="37895" name="ZoneTexte 6"/>
          <p:cNvSpPr txBox="1">
            <a:spLocks noChangeArrowheads="1"/>
          </p:cNvSpPr>
          <p:nvPr/>
        </p:nvSpPr>
        <p:spPr bwMode="auto">
          <a:xfrm>
            <a:off x="323850" y="1700213"/>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i="1"/>
              <a:t>Exemple: les canaux sodiques sont la cible d’anesthésiques locaux, comme la lidocaïne. Le principe actif se lie sur les canaux sodiques voltage-dépendant. La molécule empêche le flux d’ions Na</a:t>
            </a:r>
            <a:r>
              <a:rPr lang="fr-FR" altLang="fr-FR" i="1" baseline="30000"/>
              <a:t>+</a:t>
            </a:r>
            <a:r>
              <a:rPr lang="fr-FR" altLang="fr-FR" i="1"/>
              <a:t>. La membrane ne peut se dépolariser. La production et la conduction de l’influx nerveux sont bloquées.</a:t>
            </a:r>
          </a:p>
        </p:txBody>
      </p:sp>
      <p:sp>
        <p:nvSpPr>
          <p:cNvPr id="37896" name="ZoneTexte 4"/>
          <p:cNvSpPr txBox="1">
            <a:spLocks noChangeArrowheads="1"/>
          </p:cNvSpPr>
          <p:nvPr/>
        </p:nvSpPr>
        <p:spPr bwMode="auto">
          <a:xfrm>
            <a:off x="250825" y="3359150"/>
            <a:ext cx="820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Canaux ioniques activés par un messager intra cellulaire</a:t>
            </a:r>
          </a:p>
        </p:txBody>
      </p:sp>
      <p:sp>
        <p:nvSpPr>
          <p:cNvPr id="37897" name="ZoneTexte 8"/>
          <p:cNvSpPr txBox="1">
            <a:spLocks noChangeArrowheads="1"/>
          </p:cNvSpPr>
          <p:nvPr/>
        </p:nvSpPr>
        <p:spPr bwMode="auto">
          <a:xfrm>
            <a:off x="323850" y="3790950"/>
            <a:ext cx="8640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sym typeface="Symbol" pitchFamily="18" charset="2"/>
              </a:rPr>
              <a:t>Ex: c</a:t>
            </a:r>
            <a:r>
              <a:rPr lang="fr-FR" altLang="fr-FR"/>
              <a:t>anaux potassiques ATP-dépendants ou canaux potassiques Ca</a:t>
            </a:r>
            <a:r>
              <a:rPr lang="fr-FR" altLang="fr-FR" baseline="30000"/>
              <a:t>2+ </a:t>
            </a:r>
            <a:r>
              <a:rPr lang="fr-FR" altLang="fr-FR"/>
              <a:t>dépendants.</a:t>
            </a:r>
          </a:p>
        </p:txBody>
      </p:sp>
      <p:sp>
        <p:nvSpPr>
          <p:cNvPr id="37898" name="ZoneTexte 9"/>
          <p:cNvSpPr txBox="1">
            <a:spLocks noChangeArrowheads="1"/>
          </p:cNvSpPr>
          <p:nvPr/>
        </p:nvSpPr>
        <p:spPr bwMode="auto">
          <a:xfrm>
            <a:off x="395288" y="4367213"/>
            <a:ext cx="8353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i="1"/>
              <a:t>Exemple: les canaux K-ATP sont la cible de médicaments du diabète ou dans le traitement prophylactique de la crise d’angor d’effort.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2988" y="836613"/>
            <a:ext cx="6985000" cy="1938337"/>
          </a:xfrm>
          <a:prstGeom prst="rect">
            <a:avLst/>
          </a:prstGeom>
          <a:noFill/>
          <a:ln w="57150"/>
        </p:spPr>
        <p:style>
          <a:lnRef idx="2">
            <a:schemeClr val="accent6"/>
          </a:lnRef>
          <a:fillRef idx="1">
            <a:schemeClr val="lt1"/>
          </a:fillRef>
          <a:effectRef idx="0">
            <a:schemeClr val="accent6"/>
          </a:effectRef>
          <a:fontRef idx="minor">
            <a:schemeClr val="dk1"/>
          </a:fontRef>
        </p:style>
        <p:txBody>
          <a:bodyPr>
            <a:spAutoFit/>
          </a:bodyPr>
          <a:lstStyle/>
          <a:p>
            <a:pPr algn="ctr">
              <a:lnSpc>
                <a:spcPct val="150000"/>
              </a:lnSpc>
              <a:defRPr/>
            </a:pPr>
            <a:r>
              <a:rPr lang="fr-FR" sz="4000" dirty="0">
                <a:effectLst>
                  <a:outerShdw blurRad="38100" dist="38100" dir="2700000" algn="tl">
                    <a:srgbClr val="000000">
                      <a:alpha val="43137"/>
                    </a:srgbClr>
                  </a:outerShdw>
                </a:effectLst>
              </a:rPr>
              <a:t>EFFETS DES MEDICAMENTS ET LEURS VARIATIONS</a:t>
            </a:r>
          </a:p>
        </p:txBody>
      </p:sp>
      <p:pic>
        <p:nvPicPr>
          <p:cNvPr id="46083" name="Picture 2" descr="http://i64.servimg.com/u/f64/12/84/55/67/kkhkh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4076700"/>
            <a:ext cx="2160588"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9388" y="0"/>
            <a:ext cx="144462"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2AC758E3-FFE3-488C-97BE-D7C8810082D8}" type="slidenum">
              <a:rPr lang="fr-FR" smtClean="0"/>
              <a:pPr>
                <a:defRPr/>
              </a:pPr>
              <a:t>31</a:t>
            </a:fld>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E8C0F8CD-E372-4F50-9375-A14E01A61473}" type="slidenum">
              <a:rPr lang="fr-FR" smtClean="0">
                <a:latin typeface="Arial" pitchFamily="34" charset="0"/>
                <a:cs typeface="Arial" pitchFamily="34" charset="0"/>
              </a:rPr>
              <a:pPr>
                <a:defRPr/>
              </a:pPr>
              <a:t>32</a:t>
            </a:fld>
            <a:endParaRPr lang="fr-FR">
              <a:latin typeface="Arial" pitchFamily="34" charset="0"/>
              <a:cs typeface="Arial" pitchFamily="34" charset="0"/>
            </a:endParaRP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latin typeface="Arial" pitchFamily="34" charset="0"/>
              <a:cs typeface="Arial" pitchFamily="34" charset="0"/>
            </a:endParaRP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latin typeface="Arial" pitchFamily="34" charset="0"/>
                <a:cs typeface="Arial" pitchFamily="34" charset="0"/>
              </a:rPr>
              <a:t>Variation, variabilité et interactions</a:t>
            </a:r>
          </a:p>
        </p:txBody>
      </p:sp>
      <p:sp>
        <p:nvSpPr>
          <p:cNvPr id="5" name="Rectangle 4"/>
          <p:cNvSpPr/>
          <p:nvPr/>
        </p:nvSpPr>
        <p:spPr>
          <a:xfrm>
            <a:off x="3563888" y="1988840"/>
            <a:ext cx="1800200" cy="648072"/>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VARIABILITE</a:t>
            </a:r>
          </a:p>
        </p:txBody>
      </p:sp>
      <p:sp>
        <p:nvSpPr>
          <p:cNvPr id="6" name="Rectangle 5"/>
          <p:cNvSpPr/>
          <p:nvPr/>
        </p:nvSpPr>
        <p:spPr>
          <a:xfrm>
            <a:off x="2771800" y="1052736"/>
            <a:ext cx="2664296" cy="79208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État physiologique ou pathologique du patient </a:t>
            </a:r>
          </a:p>
        </p:txBody>
      </p:sp>
      <p:sp>
        <p:nvSpPr>
          <p:cNvPr id="7" name="Rectangle 6"/>
          <p:cNvSpPr/>
          <p:nvPr/>
        </p:nvSpPr>
        <p:spPr>
          <a:xfrm>
            <a:off x="1259632" y="1916832"/>
            <a:ext cx="1800200" cy="64807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Répétition des prises</a:t>
            </a:r>
          </a:p>
        </p:txBody>
      </p:sp>
      <p:sp>
        <p:nvSpPr>
          <p:cNvPr id="8" name="Rectangle 7"/>
          <p:cNvSpPr/>
          <p:nvPr/>
        </p:nvSpPr>
        <p:spPr>
          <a:xfrm>
            <a:off x="2915816" y="2780928"/>
            <a:ext cx="1800200" cy="64807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Associations de médicaments</a:t>
            </a:r>
          </a:p>
        </p:txBody>
      </p:sp>
      <p:sp>
        <p:nvSpPr>
          <p:cNvPr id="9" name="Rectangle 8"/>
          <p:cNvSpPr/>
          <p:nvPr/>
        </p:nvSpPr>
        <p:spPr>
          <a:xfrm>
            <a:off x="5796136" y="1556792"/>
            <a:ext cx="1800200" cy="64807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Alimentation</a:t>
            </a:r>
          </a:p>
        </p:txBody>
      </p:sp>
      <p:sp>
        <p:nvSpPr>
          <p:cNvPr id="10" name="Rectangle 9"/>
          <p:cNvSpPr/>
          <p:nvPr/>
        </p:nvSpPr>
        <p:spPr>
          <a:xfrm>
            <a:off x="5364088" y="2636912"/>
            <a:ext cx="1800200" cy="64807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a:t>
            </a:r>
          </a:p>
        </p:txBody>
      </p:sp>
      <p:sp>
        <p:nvSpPr>
          <p:cNvPr id="11" name="Flèche vers le bas 10"/>
          <p:cNvSpPr/>
          <p:nvPr/>
        </p:nvSpPr>
        <p:spPr>
          <a:xfrm>
            <a:off x="4283968" y="3861048"/>
            <a:ext cx="576064" cy="792088"/>
          </a:xfrm>
          <a:prstGeom prst="downArrow">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chemeClr val="tx1"/>
              </a:solidFill>
              <a:latin typeface="Arial" pitchFamily="34" charset="0"/>
              <a:cs typeface="Arial" pitchFamily="34" charset="0"/>
            </a:endParaRPr>
          </a:p>
        </p:txBody>
      </p:sp>
      <p:sp>
        <p:nvSpPr>
          <p:cNvPr id="12" name="Rectangle 11"/>
          <p:cNvSpPr/>
          <p:nvPr/>
        </p:nvSpPr>
        <p:spPr>
          <a:xfrm>
            <a:off x="2771800" y="4797152"/>
            <a:ext cx="3312368" cy="64807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chemeClr val="tx1"/>
                </a:solidFill>
                <a:latin typeface="Arial" pitchFamily="34" charset="0"/>
                <a:cs typeface="Arial" pitchFamily="34" charset="0"/>
              </a:rPr>
              <a:t>Effets non désirés mineurs, graves voire fatales</a:t>
            </a:r>
          </a:p>
        </p:txBody>
      </p:sp>
      <p:sp>
        <p:nvSpPr>
          <p:cNvPr id="47133" name="ZoneTexte 12"/>
          <p:cNvSpPr txBox="1">
            <a:spLocks noChangeArrowheads="1"/>
          </p:cNvSpPr>
          <p:nvPr/>
        </p:nvSpPr>
        <p:spPr bwMode="auto">
          <a:xfrm>
            <a:off x="4859338" y="400526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RISQUES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3064DE6-CFEE-4CD9-8CD3-9F56CB14C96B}" type="slidenum">
              <a:rPr lang="fr-FR" smtClean="0"/>
              <a:pPr>
                <a:defRPr/>
              </a:pPr>
              <a:t>33</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err="1">
                <a:solidFill>
                  <a:schemeClr val="accent6">
                    <a:lumMod val="75000"/>
                  </a:schemeClr>
                </a:solidFill>
              </a:rPr>
              <a:t>Iatrogenèse</a:t>
            </a:r>
            <a:r>
              <a:rPr lang="fr-FR" sz="2400" b="1" dirty="0">
                <a:solidFill>
                  <a:schemeClr val="accent6">
                    <a:lumMod val="75000"/>
                  </a:schemeClr>
                </a:solidFill>
              </a:rPr>
              <a:t> médicamenteuse</a:t>
            </a:r>
          </a:p>
        </p:txBody>
      </p:sp>
      <p:sp>
        <p:nvSpPr>
          <p:cNvPr id="5" name="Rectangle 4"/>
          <p:cNvSpPr/>
          <p:nvPr/>
        </p:nvSpPr>
        <p:spPr>
          <a:xfrm>
            <a:off x="250825" y="765175"/>
            <a:ext cx="7921625" cy="922338"/>
          </a:xfrm>
          <a:prstGeom prst="rect">
            <a:avLst/>
          </a:prstGeom>
        </p:spPr>
        <p:txBody>
          <a:bodyPr>
            <a:spAutoFit/>
          </a:bodyPr>
          <a:lstStyle/>
          <a:p>
            <a:pPr algn="just">
              <a:defRPr/>
            </a:pPr>
            <a:r>
              <a:rPr lang="fr-FR" b="1" dirty="0"/>
              <a:t>Iatrogénie médicamenteuse: </a:t>
            </a:r>
            <a:r>
              <a:rPr lang="fr-FR" dirty="0">
                <a:solidFill>
                  <a:srgbClr val="FF0000"/>
                </a:solidFill>
              </a:rPr>
              <a:t>« Toute réponse néfaste et non recherchée à un  médicament  survenant à des doses utilisées chez l’homme à des fins de prophylaxie, de diagnostic et de traitement » (OMS, 1969)</a:t>
            </a:r>
          </a:p>
        </p:txBody>
      </p:sp>
      <p:sp>
        <p:nvSpPr>
          <p:cNvPr id="7" name="ZoneTexte 6"/>
          <p:cNvSpPr txBox="1"/>
          <p:nvPr/>
        </p:nvSpPr>
        <p:spPr>
          <a:xfrm>
            <a:off x="179388" y="5191125"/>
            <a:ext cx="8353425" cy="1754326"/>
          </a:xfrm>
          <a:prstGeom prst="rect">
            <a:avLst/>
          </a:prstGeom>
          <a:noFill/>
        </p:spPr>
        <p:txBody>
          <a:bodyPr>
            <a:spAutoFit/>
          </a:bodyPr>
          <a:lstStyle/>
          <a:p>
            <a:pPr algn="just">
              <a:defRPr/>
            </a:pPr>
            <a:r>
              <a:rPr lang="fr-FR" b="1" dirty="0">
                <a:solidFill>
                  <a:schemeClr val="accent6">
                    <a:lumMod val="75000"/>
                  </a:schemeClr>
                </a:solidFill>
                <a:sym typeface="Symbol"/>
              </a:rPr>
              <a:t>Effets indésirables prévisibles: </a:t>
            </a:r>
            <a:r>
              <a:rPr lang="fr-FR" dirty="0">
                <a:sym typeface="Symbol"/>
              </a:rPr>
              <a:t>généralement liés aux propriétés secondaires des médicaments. Ces effets sont souvent connus. Nécessité d’estimer</a:t>
            </a:r>
            <a:r>
              <a:rPr lang="fr-FR" dirty="0"/>
              <a:t> le rapport bénéfice/risque.</a:t>
            </a:r>
          </a:p>
          <a:p>
            <a:pPr algn="just">
              <a:defRPr/>
            </a:pPr>
            <a:endParaRPr lang="fr-FR" dirty="0"/>
          </a:p>
          <a:p>
            <a:pPr algn="just">
              <a:defRPr/>
            </a:pPr>
            <a:r>
              <a:rPr lang="fr-FR" b="1" dirty="0">
                <a:solidFill>
                  <a:schemeClr val="accent6">
                    <a:lumMod val="75000"/>
                  </a:schemeClr>
                </a:solidFill>
              </a:rPr>
              <a:t>Effets indésirables imprévisibles</a:t>
            </a:r>
            <a:r>
              <a:rPr lang="fr-FR" dirty="0"/>
              <a:t>: inévitables </a:t>
            </a:r>
            <a:r>
              <a:rPr lang="fr-FR" dirty="0">
                <a:sym typeface="Symbol"/>
              </a:rPr>
              <a:t> aléa thérapeutique</a:t>
            </a:r>
          </a:p>
          <a:p>
            <a:pPr algn="just">
              <a:defRPr/>
            </a:pPr>
            <a:endParaRPr lang="fr-FR" dirty="0"/>
          </a:p>
        </p:txBody>
      </p:sp>
      <p:pic>
        <p:nvPicPr>
          <p:cNvPr id="48135" name="Picture 8"/>
          <p:cNvPicPr>
            <a:picLocks noChangeAspect="1" noChangeArrowheads="1"/>
          </p:cNvPicPr>
          <p:nvPr/>
        </p:nvPicPr>
        <p:blipFill>
          <a:blip r:embed="rId3">
            <a:extLst>
              <a:ext uri="{28A0092B-C50C-407E-A947-70E740481C1C}">
                <a14:useLocalDpi xmlns:a14="http://schemas.microsoft.com/office/drawing/2010/main" val="0"/>
              </a:ext>
            </a:extLst>
          </a:blip>
          <a:srcRect l="26859" t="9550" r="10217" b="29588"/>
          <a:stretch>
            <a:fillRect/>
          </a:stretch>
        </p:blipFill>
        <p:spPr bwMode="auto">
          <a:xfrm>
            <a:off x="2195513" y="1798638"/>
            <a:ext cx="5905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ZoneTexte 8"/>
          <p:cNvSpPr txBox="1">
            <a:spLocks noChangeArrowheads="1"/>
          </p:cNvSpPr>
          <p:nvPr/>
        </p:nvSpPr>
        <p:spPr bwMode="auto">
          <a:xfrm>
            <a:off x="323850" y="2420938"/>
            <a:ext cx="1944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Paramètres liés à la iatrogenèse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8E3F30E3-571B-4E49-814E-1348D31BFA22}" type="slidenum">
              <a:rPr lang="fr-FR" smtClean="0"/>
              <a:pPr>
                <a:defRPr/>
              </a:pPr>
              <a:t>34</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 name="ZoneTexte 4"/>
          <p:cNvSpPr txBox="1"/>
          <p:nvPr/>
        </p:nvSpPr>
        <p:spPr>
          <a:xfrm>
            <a:off x="323850" y="1006476"/>
            <a:ext cx="8064500" cy="3416320"/>
          </a:xfrm>
          <a:prstGeom prst="rect">
            <a:avLst/>
          </a:prstGeom>
          <a:noFill/>
        </p:spPr>
        <p:txBody>
          <a:bodyPr>
            <a:spAutoFit/>
          </a:bodyPr>
          <a:lstStyle/>
          <a:p>
            <a:pPr algn="just">
              <a:defRPr/>
            </a:pPr>
            <a:r>
              <a:rPr lang="fr-FR" b="1" dirty="0">
                <a:sym typeface="Symbol"/>
              </a:rPr>
              <a:t>Interaction médicamenteuse</a:t>
            </a:r>
            <a:r>
              <a:rPr lang="fr-FR" dirty="0">
                <a:sym typeface="Symbol"/>
              </a:rPr>
              <a:t>: </a:t>
            </a:r>
            <a:r>
              <a:rPr lang="fr-FR" dirty="0">
                <a:solidFill>
                  <a:srgbClr val="FF0000"/>
                </a:solidFill>
                <a:sym typeface="Symbol"/>
              </a:rPr>
              <a:t>administration simultanée ou successive de 2 ou plusieurs médicaments entraînant des conséquences cliniques, mineures ou graves, pour le patient.</a:t>
            </a:r>
          </a:p>
          <a:p>
            <a:pPr algn="just">
              <a:defRPr/>
            </a:pPr>
            <a:endParaRPr lang="fr-FR" dirty="0">
              <a:sym typeface="Symbol"/>
            </a:endParaRPr>
          </a:p>
          <a:p>
            <a:pPr algn="just">
              <a:defRPr/>
            </a:pPr>
            <a:r>
              <a:rPr lang="fr-FR" dirty="0">
                <a:sym typeface="Symbol"/>
              </a:rPr>
              <a:t>Il est possible d’observer des interactions même si les médicaments sont pris avec des intervalles de temps très longs (quelques jours à 2 semaines): l’un des médicaments peut posséder des </a:t>
            </a:r>
            <a:r>
              <a:rPr lang="fr-FR" b="1" dirty="0">
                <a:sym typeface="Symbol"/>
              </a:rPr>
              <a:t>effets prolongés </a:t>
            </a:r>
            <a:r>
              <a:rPr lang="fr-FR" dirty="0">
                <a:sym typeface="Symbol"/>
              </a:rPr>
              <a:t>(forme pharmaceutique retard ou à libération prolongée) ou possibilité </a:t>
            </a:r>
            <a:r>
              <a:rPr lang="fr-FR" b="1" dirty="0">
                <a:sym typeface="Symbol"/>
              </a:rPr>
              <a:t>d’inhibition enzymatique irréversible</a:t>
            </a:r>
            <a:r>
              <a:rPr lang="fr-FR" dirty="0">
                <a:sym typeface="Symbol"/>
              </a:rPr>
              <a:t> nécessitant une synthèse nouvelle de l’enzyme engagée dans la dégradation de l’autre médicament.</a:t>
            </a:r>
          </a:p>
          <a:p>
            <a:pPr algn="just">
              <a:defRPr/>
            </a:pPr>
            <a:endParaRPr lang="fr-FR" dirty="0">
              <a:sym typeface="Symbol"/>
            </a:endParaRPr>
          </a:p>
          <a:p>
            <a:pPr>
              <a:defRPr/>
            </a:pPr>
            <a:endParaRPr lang="fr-FR" dirty="0"/>
          </a:p>
        </p:txBody>
      </p:sp>
      <p:sp>
        <p:nvSpPr>
          <p:cNvPr id="48134" name="ZoneTexte 5"/>
          <p:cNvSpPr txBox="1">
            <a:spLocks noChangeArrowheads="1"/>
          </p:cNvSpPr>
          <p:nvPr/>
        </p:nvSpPr>
        <p:spPr bwMode="auto">
          <a:xfrm>
            <a:off x="323850" y="620713"/>
            <a:ext cx="1944688" cy="400050"/>
          </a:xfrm>
          <a:prstGeom prst="rect">
            <a:avLst/>
          </a:prstGeom>
          <a:noFill/>
          <a:ln w="9525">
            <a:noFill/>
            <a:miter lim="800000"/>
            <a:headEnd/>
            <a:tailEnd/>
          </a:ln>
        </p:spPr>
        <p:txBody>
          <a:bodyPr>
            <a:spAutoFit/>
          </a:bodyPr>
          <a:lstStyle/>
          <a:p>
            <a:pPr>
              <a:defRPr/>
            </a:pPr>
            <a:r>
              <a:rPr lang="fr-FR" sz="2000" b="1" dirty="0">
                <a:solidFill>
                  <a:schemeClr val="accent6">
                    <a:lumMod val="75000"/>
                  </a:schemeClr>
                </a:solidFill>
                <a:sym typeface="Symbol"/>
              </a:rPr>
              <a:t>1. Généralités</a:t>
            </a:r>
          </a:p>
        </p:txBody>
      </p:sp>
      <p:pic>
        <p:nvPicPr>
          <p:cNvPr id="49162" name="Picture 11" descr="http://catalog.olympe.com/image/cache/data/218-50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875956"/>
            <a:ext cx="208915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Rectangle 8"/>
          <p:cNvSpPr>
            <a:spLocks noChangeArrowheads="1"/>
          </p:cNvSpPr>
          <p:nvPr/>
        </p:nvSpPr>
        <p:spPr bwMode="auto">
          <a:xfrm>
            <a:off x="323850" y="4724400"/>
            <a:ext cx="496855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dirty="0">
                <a:sym typeface="Symbol" pitchFamily="18" charset="2"/>
              </a:rPr>
              <a:t>Interactions médicamenteuses : risque d’effets non recherchés, donc préjudiciables pour le patient.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52249A4-96DD-450C-95FF-402AAFCAC292}" type="slidenum">
              <a:rPr lang="fr-FR" smtClean="0"/>
              <a:pPr>
                <a:defRPr/>
              </a:pPr>
              <a:t>35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0181" name="ZoneTexte 4"/>
          <p:cNvSpPr txBox="1">
            <a:spLocks noChangeArrowheads="1"/>
          </p:cNvSpPr>
          <p:nvPr/>
        </p:nvSpPr>
        <p:spPr bwMode="auto">
          <a:xfrm>
            <a:off x="323850" y="1268413"/>
            <a:ext cx="835260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pPr>
            <a:r>
              <a:rPr lang="fr-FR" altLang="fr-FR" u="sng" dirty="0"/>
              <a:t>4 niveaux de recommandations:</a:t>
            </a:r>
          </a:p>
          <a:p>
            <a:pPr algn="just" eaLnBrk="1" hangingPunct="1">
              <a:spcBef>
                <a:spcPts val="600"/>
              </a:spcBef>
              <a:buFontTx/>
              <a:buChar char="-"/>
            </a:pPr>
            <a:r>
              <a:rPr lang="fr-FR" altLang="fr-FR" dirty="0"/>
              <a:t> </a:t>
            </a:r>
            <a:r>
              <a:rPr lang="fr-FR" altLang="fr-FR" b="1" dirty="0">
                <a:solidFill>
                  <a:srgbClr val="FF0000"/>
                </a:solidFill>
              </a:rPr>
              <a:t>Niveau 1</a:t>
            </a:r>
            <a:r>
              <a:rPr lang="fr-FR" altLang="fr-FR" dirty="0"/>
              <a:t>: niveau le plus grave: « </a:t>
            </a:r>
            <a:r>
              <a:rPr lang="fr-FR" altLang="fr-FR" b="1" dirty="0">
                <a:solidFill>
                  <a:srgbClr val="FF0000"/>
                </a:solidFill>
              </a:rPr>
              <a:t>contre-indication</a:t>
            </a:r>
            <a:r>
              <a:rPr lang="fr-FR" altLang="fr-FR" dirty="0"/>
              <a:t> »: caractère absolu. L’association peut avoir un </a:t>
            </a:r>
            <a:r>
              <a:rPr lang="fr-FR" altLang="fr-FR" b="1" dirty="0"/>
              <a:t>effet toxique</a:t>
            </a:r>
            <a:r>
              <a:rPr lang="fr-FR" altLang="fr-FR" dirty="0"/>
              <a:t>. (cycline/rétinoïdes)</a:t>
            </a:r>
          </a:p>
          <a:p>
            <a:pPr algn="just" eaLnBrk="1" hangingPunct="1">
              <a:spcBef>
                <a:spcPts val="600"/>
              </a:spcBef>
              <a:buFontTx/>
              <a:buChar char="-"/>
            </a:pPr>
            <a:r>
              <a:rPr lang="fr-FR" altLang="fr-FR" dirty="0"/>
              <a:t> </a:t>
            </a:r>
            <a:r>
              <a:rPr lang="fr-FR" altLang="fr-FR" b="1" dirty="0">
                <a:solidFill>
                  <a:srgbClr val="FFC000"/>
                </a:solidFill>
              </a:rPr>
              <a:t>Niveau 2</a:t>
            </a:r>
            <a:r>
              <a:rPr lang="fr-FR" altLang="fr-FR" dirty="0"/>
              <a:t>: « </a:t>
            </a:r>
            <a:r>
              <a:rPr lang="fr-FR" altLang="fr-FR" b="1" dirty="0">
                <a:solidFill>
                  <a:srgbClr val="FF0000"/>
                </a:solidFill>
              </a:rPr>
              <a:t>association déconseillée</a:t>
            </a:r>
            <a:r>
              <a:rPr lang="fr-FR" altLang="fr-FR" dirty="0">
                <a:solidFill>
                  <a:srgbClr val="FF0000"/>
                </a:solidFill>
              </a:rPr>
              <a:t> </a:t>
            </a:r>
            <a:r>
              <a:rPr lang="fr-FR" altLang="fr-FR" dirty="0"/>
              <a:t>»: doit être le plus souvent évitée. Si les 2 médicaments sont nécessaires, et après examen approfondi du rapport bénéfice/risque, une </a:t>
            </a:r>
            <a:r>
              <a:rPr lang="fr-FR" altLang="fr-FR" b="1" dirty="0"/>
              <a:t>surveillance étroite </a:t>
            </a:r>
            <a:r>
              <a:rPr lang="fr-FR" altLang="fr-FR" dirty="0"/>
              <a:t>du patient s’impose. (</a:t>
            </a:r>
            <a:r>
              <a:rPr lang="fr-FR" altLang="fr-FR" dirty="0" err="1"/>
              <a:t>sartans</a:t>
            </a:r>
            <a:r>
              <a:rPr lang="fr-FR" altLang="fr-FR" dirty="0"/>
              <a:t>/K+)</a:t>
            </a:r>
          </a:p>
          <a:p>
            <a:pPr algn="just" eaLnBrk="1" hangingPunct="1">
              <a:spcBef>
                <a:spcPts val="600"/>
              </a:spcBef>
              <a:buFontTx/>
              <a:buChar char="-"/>
            </a:pPr>
            <a:r>
              <a:rPr lang="fr-FR" altLang="fr-FR" dirty="0"/>
              <a:t> </a:t>
            </a:r>
            <a:r>
              <a:rPr lang="fr-FR" altLang="fr-FR" b="1" dirty="0">
                <a:solidFill>
                  <a:srgbClr val="FFFF00"/>
                </a:solidFill>
              </a:rPr>
              <a:t>Niveau 3</a:t>
            </a:r>
            <a:r>
              <a:rPr lang="fr-FR" altLang="fr-FR" dirty="0"/>
              <a:t>: « </a:t>
            </a:r>
            <a:r>
              <a:rPr lang="fr-FR" altLang="fr-FR" b="1" dirty="0">
                <a:solidFill>
                  <a:srgbClr val="FF0000"/>
                </a:solidFill>
              </a:rPr>
              <a:t>précaution d’emploi</a:t>
            </a:r>
            <a:r>
              <a:rPr lang="fr-FR" altLang="fr-FR" dirty="0"/>
              <a:t> »: recommandation la plus fréquente. L’association est possible dès lors que sont respectées, notamment en début de traitement, les recommandations simples permettant d’éviter la survenue de l’interaction notamment en adaptant la dose, en renforçant la surveillance clinique ou biologique. (</a:t>
            </a:r>
            <a:r>
              <a:rPr lang="fr-FR" altLang="fr-FR" dirty="0" err="1"/>
              <a:t>fibrates</a:t>
            </a:r>
            <a:r>
              <a:rPr lang="fr-FR" altLang="fr-FR" dirty="0"/>
              <a:t> + AVK)</a:t>
            </a:r>
          </a:p>
          <a:p>
            <a:pPr algn="just" eaLnBrk="1" hangingPunct="1">
              <a:spcBef>
                <a:spcPts val="600"/>
              </a:spcBef>
              <a:buFontTx/>
              <a:buChar char="-"/>
            </a:pPr>
            <a:r>
              <a:rPr lang="fr-FR" altLang="fr-FR" dirty="0"/>
              <a:t> </a:t>
            </a:r>
            <a:r>
              <a:rPr lang="fr-FR" altLang="fr-FR" b="1" dirty="0">
                <a:solidFill>
                  <a:schemeClr val="bg1"/>
                </a:solidFill>
              </a:rPr>
              <a:t>Niveau 4</a:t>
            </a:r>
            <a:r>
              <a:rPr lang="fr-FR" altLang="fr-FR" dirty="0"/>
              <a:t>: </a:t>
            </a:r>
            <a:r>
              <a:rPr lang="fr-FR" altLang="fr-FR" b="1" dirty="0">
                <a:solidFill>
                  <a:srgbClr val="FF0000"/>
                </a:solidFill>
              </a:rPr>
              <a:t>addition d’effets indésirables</a:t>
            </a:r>
            <a:r>
              <a:rPr lang="fr-FR" altLang="fr-FR" dirty="0"/>
              <a:t>. Pas de recommandations particulières.</a:t>
            </a:r>
          </a:p>
          <a:p>
            <a:pPr algn="just" eaLnBrk="1" hangingPunct="1">
              <a:spcBef>
                <a:spcPts val="600"/>
              </a:spcBef>
              <a:buFontTx/>
              <a:buChar char="-"/>
            </a:pPr>
            <a:endParaRPr lang="fr-FR" altLang="fr-FR" dirty="0"/>
          </a:p>
          <a:p>
            <a:pPr algn="just" eaLnBrk="1" hangingPunct="1">
              <a:spcBef>
                <a:spcPts val="600"/>
              </a:spcBef>
              <a:buFont typeface="Wingdings" pitchFamily="2" charset="2"/>
              <a:buChar char="§"/>
            </a:pPr>
            <a:r>
              <a:rPr lang="fr-FR" altLang="fr-FR" dirty="0"/>
              <a:t> Les</a:t>
            </a:r>
            <a:r>
              <a:rPr lang="fr-FR" altLang="fr-FR" b="1" dirty="0"/>
              <a:t> risques </a:t>
            </a:r>
            <a:r>
              <a:rPr lang="fr-FR" altLang="fr-FR" dirty="0"/>
              <a:t>sont la majoration d’effets indésirables, ou la perte d’efficacité de chacun des médicaments ou de l’un des 2.</a:t>
            </a:r>
          </a:p>
        </p:txBody>
      </p:sp>
      <p:sp>
        <p:nvSpPr>
          <p:cNvPr id="50182" name="ZoneTexte 5"/>
          <p:cNvSpPr txBox="1">
            <a:spLocks noChangeArrowheads="1"/>
          </p:cNvSpPr>
          <p:nvPr/>
        </p:nvSpPr>
        <p:spPr bwMode="auto">
          <a:xfrm>
            <a:off x="323850" y="765175"/>
            <a:ext cx="1944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Généralités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07305A0-4406-4180-822E-6105EE60F70D}" type="slidenum">
              <a:rPr lang="fr-FR" smtClean="0"/>
              <a:pPr>
                <a:defRPr/>
              </a:pPr>
              <a:t>36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1206" name="ZoneTexte 4"/>
          <p:cNvSpPr txBox="1">
            <a:spLocks noChangeArrowheads="1"/>
          </p:cNvSpPr>
          <p:nvPr/>
        </p:nvSpPr>
        <p:spPr bwMode="auto">
          <a:xfrm>
            <a:off x="538163" y="1701275"/>
            <a:ext cx="25209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pPr>
            <a:r>
              <a:rPr lang="fr-FR" altLang="fr-FR" dirty="0"/>
              <a:t>Automédication</a:t>
            </a:r>
          </a:p>
          <a:p>
            <a:pPr algn="just" eaLnBrk="1" hangingPunct="1">
              <a:spcBef>
                <a:spcPts val="600"/>
              </a:spcBef>
            </a:pPr>
            <a:endParaRPr lang="fr-FR" altLang="fr-FR" dirty="0"/>
          </a:p>
          <a:p>
            <a:pPr algn="just" eaLnBrk="1" hangingPunct="1">
              <a:spcBef>
                <a:spcPts val="600"/>
              </a:spcBef>
            </a:pPr>
            <a:r>
              <a:rPr lang="fr-FR" altLang="fr-FR" dirty="0"/>
              <a:t>Symptômes ressentis</a:t>
            </a:r>
          </a:p>
        </p:txBody>
      </p:sp>
      <p:sp>
        <p:nvSpPr>
          <p:cNvPr id="51207" name="ZoneTexte 5"/>
          <p:cNvSpPr txBox="1">
            <a:spLocks noChangeArrowheads="1"/>
          </p:cNvSpPr>
          <p:nvPr/>
        </p:nvSpPr>
        <p:spPr bwMode="auto">
          <a:xfrm>
            <a:off x="323850" y="765175"/>
            <a:ext cx="1944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Généralités</a:t>
            </a:r>
          </a:p>
        </p:txBody>
      </p:sp>
      <p:sp>
        <p:nvSpPr>
          <p:cNvPr id="7" name="Accolade fermante 6"/>
          <p:cNvSpPr/>
          <p:nvPr/>
        </p:nvSpPr>
        <p:spPr>
          <a:xfrm>
            <a:off x="3382963" y="1731706"/>
            <a:ext cx="433387" cy="115252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 name="ZoneTexte 7"/>
          <p:cNvSpPr txBox="1"/>
          <p:nvPr/>
        </p:nvSpPr>
        <p:spPr>
          <a:xfrm>
            <a:off x="4321497" y="1917065"/>
            <a:ext cx="3672408" cy="6463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defRPr/>
            </a:pPr>
            <a:r>
              <a:rPr lang="fr-FR" dirty="0">
                <a:solidFill>
                  <a:schemeClr val="tx1"/>
                </a:solidFill>
                <a:latin typeface="Arial" pitchFamily="34" charset="0"/>
                <a:cs typeface="Arial" pitchFamily="34" charset="0"/>
              </a:rPr>
              <a:t>Prévenir le médecin, l’IDE ou le pharmacien</a:t>
            </a:r>
          </a:p>
        </p:txBody>
      </p:sp>
      <p:sp>
        <p:nvSpPr>
          <p:cNvPr id="51215" name="ZoneTexte 13"/>
          <p:cNvSpPr txBox="1">
            <a:spLocks noChangeArrowheads="1"/>
          </p:cNvSpPr>
          <p:nvPr/>
        </p:nvSpPr>
        <p:spPr bwMode="auto">
          <a:xfrm>
            <a:off x="1223962" y="3724238"/>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dirty="0">
                <a:solidFill>
                  <a:srgbClr val="FF0000"/>
                </a:solidFill>
              </a:rPr>
              <a:t>Il est important de se conformer à la prescription.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8A2CDFC-FDB0-44B4-8C79-362B3D135F73}" type="slidenum">
              <a:rPr lang="fr-FR" smtClean="0"/>
              <a:pPr>
                <a:defRPr/>
              </a:pPr>
              <a:t>37</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2229" name="ZoneTexte 4"/>
          <p:cNvSpPr txBox="1">
            <a:spLocks noChangeArrowheads="1"/>
          </p:cNvSpPr>
          <p:nvPr/>
        </p:nvSpPr>
        <p:spPr bwMode="auto">
          <a:xfrm>
            <a:off x="468313" y="981075"/>
            <a:ext cx="460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Interactions physicochimiques</a:t>
            </a:r>
          </a:p>
        </p:txBody>
      </p:sp>
      <p:sp>
        <p:nvSpPr>
          <p:cNvPr id="52230" name="ZoneTexte 5"/>
          <p:cNvSpPr txBox="1">
            <a:spLocks noChangeArrowheads="1"/>
          </p:cNvSpPr>
          <p:nvPr/>
        </p:nvSpPr>
        <p:spPr bwMode="auto">
          <a:xfrm>
            <a:off x="468313" y="1844675"/>
            <a:ext cx="81359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Risque majeur de survenue </a:t>
            </a:r>
            <a:r>
              <a:rPr lang="fr-FR" altLang="fr-FR" dirty="0">
                <a:solidFill>
                  <a:srgbClr val="FF0000"/>
                </a:solidFill>
              </a:rPr>
              <a:t>d’incompatibilité physico-chimique </a:t>
            </a:r>
            <a:r>
              <a:rPr lang="fr-FR" altLang="fr-FR" dirty="0"/>
              <a:t>quand administration de 2 médicaments administrés par voie IV par la </a:t>
            </a:r>
            <a:r>
              <a:rPr lang="fr-FR" altLang="fr-FR" b="1" dirty="0"/>
              <a:t>même tubulure de perfusion</a:t>
            </a:r>
            <a:r>
              <a:rPr lang="fr-FR" altLang="fr-FR" dirty="0"/>
              <a:t> pour éviter la répétition de points d’injection.</a:t>
            </a:r>
          </a:p>
          <a:p>
            <a:pPr algn="just" eaLnBrk="1" hangingPunct="1">
              <a:buFont typeface="Wingdings" pitchFamily="2" charset="2"/>
              <a:buChar char="§"/>
            </a:pPr>
            <a:endParaRPr lang="fr-FR" altLang="fr-FR" dirty="0"/>
          </a:p>
          <a:p>
            <a:pPr algn="just" eaLnBrk="1" hangingPunct="1"/>
            <a:r>
              <a:rPr lang="fr-FR" altLang="fr-FR" dirty="0"/>
              <a:t>Ex: </a:t>
            </a:r>
            <a:r>
              <a:rPr lang="fr-FR" altLang="fr-FR" dirty="0" err="1"/>
              <a:t>ceftriaxone</a:t>
            </a:r>
            <a:r>
              <a:rPr lang="fr-FR" altLang="fr-FR" dirty="0"/>
              <a:t> introduite avec des solutions de sels de calcium entraînant des </a:t>
            </a:r>
            <a:r>
              <a:rPr lang="fr-FR" altLang="fr-FR" dirty="0" err="1"/>
              <a:t>insolubilisations</a:t>
            </a:r>
            <a:endParaRPr lang="fr-FR" altLang="fr-FR" dirty="0"/>
          </a:p>
        </p:txBody>
      </p:sp>
      <p:pic>
        <p:nvPicPr>
          <p:cNvPr id="52231" name="Picture 7" descr="http://www.soins-infirmiers.com/images/soins/catheter_veineux_central.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350" y="4286250"/>
            <a:ext cx="554513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2266BF81-ED5D-4484-B50B-E6A163A8B13C}" type="slidenum">
              <a:rPr lang="fr-FR" smtClean="0"/>
              <a:pPr>
                <a:defRPr/>
              </a:pPr>
              <a:t>38</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3253" name="ZoneTexte 4"/>
          <p:cNvSpPr txBox="1">
            <a:spLocks noChangeArrowheads="1"/>
          </p:cNvSpPr>
          <p:nvPr/>
        </p:nvSpPr>
        <p:spPr bwMode="auto">
          <a:xfrm>
            <a:off x="179388" y="896144"/>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dirty="0">
                <a:solidFill>
                  <a:srgbClr val="FF6600"/>
                </a:solidFill>
              </a:rPr>
              <a:t>3. Interactions dépendantes de la pharmacocinétique</a:t>
            </a:r>
          </a:p>
        </p:txBody>
      </p:sp>
      <p:sp>
        <p:nvSpPr>
          <p:cNvPr id="53254" name="ZoneTexte 5"/>
          <p:cNvSpPr txBox="1">
            <a:spLocks noChangeArrowheads="1"/>
          </p:cNvSpPr>
          <p:nvPr/>
        </p:nvSpPr>
        <p:spPr bwMode="auto">
          <a:xfrm>
            <a:off x="539750" y="1470026"/>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dirty="0">
                <a:sym typeface="Symbol" pitchFamily="18" charset="2"/>
              </a:rPr>
              <a:t> </a:t>
            </a:r>
            <a:r>
              <a:rPr lang="fr-FR" altLang="fr-FR" dirty="0"/>
              <a:t>Conséquences très variables d’un individu à l’autre</a:t>
            </a:r>
          </a:p>
        </p:txBody>
      </p:sp>
      <p:sp>
        <p:nvSpPr>
          <p:cNvPr id="53255" name="ZoneTexte 6"/>
          <p:cNvSpPr txBox="1">
            <a:spLocks noChangeArrowheads="1"/>
          </p:cNvSpPr>
          <p:nvPr/>
        </p:nvSpPr>
        <p:spPr bwMode="auto">
          <a:xfrm>
            <a:off x="395288" y="2038350"/>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dirty="0"/>
              <a:t>3.1. Résorption</a:t>
            </a:r>
          </a:p>
        </p:txBody>
      </p:sp>
      <p:sp>
        <p:nvSpPr>
          <p:cNvPr id="53256" name="ZoneTexte 7"/>
          <p:cNvSpPr txBox="1">
            <a:spLocks noChangeArrowheads="1"/>
          </p:cNvSpPr>
          <p:nvPr/>
        </p:nvSpPr>
        <p:spPr bwMode="auto">
          <a:xfrm>
            <a:off x="395288" y="2708920"/>
            <a:ext cx="8280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b="1" dirty="0"/>
              <a:t>Modifications du pH gastrique ou intestinal: </a:t>
            </a:r>
            <a:r>
              <a:rPr lang="fr-FR" altLang="fr-FR" dirty="0"/>
              <a:t>seules les formes non ionisées d’un PA </a:t>
            </a:r>
            <a:r>
              <a:rPr lang="fr-FR" altLang="fr-FR" dirty="0" err="1"/>
              <a:t>ionisable</a:t>
            </a:r>
            <a:r>
              <a:rPr lang="fr-FR" altLang="fr-FR" dirty="0"/>
              <a:t> peuvent être résorbées. L’état d’ionisation dépend du </a:t>
            </a:r>
            <a:r>
              <a:rPr lang="fr-FR" altLang="fr-FR" dirty="0" err="1"/>
              <a:t>pKa</a:t>
            </a:r>
            <a:r>
              <a:rPr lang="fr-FR" altLang="fr-FR" dirty="0"/>
              <a:t> de la substance et du pH du milieu. La prise simultanée de substances qui modifient le pH pourra donc influencer la phase de résorption d’un PA.</a:t>
            </a:r>
          </a:p>
          <a:p>
            <a:pPr algn="just" eaLnBrk="1" hangingPunct="1"/>
            <a:endParaRPr lang="fr-FR" altLang="fr-FR" dirty="0"/>
          </a:p>
          <a:p>
            <a:pPr algn="just" eaLnBrk="1" hangingPunct="1">
              <a:buFont typeface="Wingdings" pitchFamily="2" charset="2"/>
              <a:buChar char="§"/>
            </a:pPr>
            <a:r>
              <a:rPr lang="fr-FR" altLang="fr-FR" b="1" dirty="0"/>
              <a:t>Chélation: </a:t>
            </a:r>
            <a:r>
              <a:rPr lang="fr-FR" altLang="fr-FR" dirty="0"/>
              <a:t>certains médicaments peuvent avec des sels de magnésium, de calcium ou d’aluminium ou avec le fer entraîner la formation de </a:t>
            </a:r>
            <a:r>
              <a:rPr lang="fr-FR" altLang="fr-FR" b="1" dirty="0"/>
              <a:t>complexes insolubles ou chélates</a:t>
            </a:r>
            <a:r>
              <a:rPr lang="fr-FR" altLang="fr-FR" dirty="0"/>
              <a:t>. Sous cette forme, le médicament ne pourra pas être résorbé.</a:t>
            </a:r>
          </a:p>
          <a:p>
            <a:pPr algn="just" eaLnBrk="1" hangingPunct="1"/>
            <a:r>
              <a:rPr lang="fr-FR" altLang="fr-FR"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50D3F5B-DF92-4142-AA75-853712136616}" type="slidenum">
              <a:rPr lang="fr-FR" smtClean="0"/>
              <a:pPr>
                <a:defRPr/>
              </a:pPr>
              <a:t>39</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4277"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Interactions dépendantes de la pharmacocinétique</a:t>
            </a:r>
          </a:p>
        </p:txBody>
      </p:sp>
      <p:sp>
        <p:nvSpPr>
          <p:cNvPr id="54278" name="ZoneTexte 5"/>
          <p:cNvSpPr txBox="1">
            <a:spLocks noChangeArrowheads="1"/>
          </p:cNvSpPr>
          <p:nvPr/>
        </p:nvSpPr>
        <p:spPr bwMode="auto">
          <a:xfrm>
            <a:off x="539750" y="1116013"/>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sym typeface="Symbol" pitchFamily="18" charset="2"/>
              </a:rPr>
              <a:t> </a:t>
            </a:r>
            <a:r>
              <a:rPr lang="fr-FR" altLang="fr-FR"/>
              <a:t>Conséquences très variables d’un individu à l’autre</a:t>
            </a:r>
          </a:p>
        </p:txBody>
      </p:sp>
      <p:sp>
        <p:nvSpPr>
          <p:cNvPr id="54279" name="ZoneTexte 6"/>
          <p:cNvSpPr txBox="1">
            <a:spLocks noChangeArrowheads="1"/>
          </p:cNvSpPr>
          <p:nvPr/>
        </p:nvSpPr>
        <p:spPr bwMode="auto">
          <a:xfrm>
            <a:off x="395288" y="1619250"/>
            <a:ext cx="3024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3.1. Résorption</a:t>
            </a:r>
          </a:p>
        </p:txBody>
      </p:sp>
      <p:sp>
        <p:nvSpPr>
          <p:cNvPr id="54280" name="ZoneTexte 7"/>
          <p:cNvSpPr txBox="1">
            <a:spLocks noChangeArrowheads="1"/>
          </p:cNvSpPr>
          <p:nvPr/>
        </p:nvSpPr>
        <p:spPr bwMode="auto">
          <a:xfrm>
            <a:off x="468313" y="1916113"/>
            <a:ext cx="82073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endParaRPr lang="fr-FR" altLang="fr-FR" b="1" dirty="0"/>
          </a:p>
          <a:p>
            <a:pPr algn="just" eaLnBrk="1" hangingPunct="1">
              <a:buFont typeface="Wingdings" pitchFamily="2" charset="2"/>
              <a:buChar char="§"/>
            </a:pPr>
            <a:r>
              <a:rPr lang="fr-FR" altLang="fr-FR" b="1" dirty="0"/>
              <a:t>A</a:t>
            </a:r>
            <a:r>
              <a:rPr lang="fr-FR" altLang="fr-FR" b="1" dirty="0">
                <a:solidFill>
                  <a:srgbClr val="FF0000"/>
                </a:solidFill>
              </a:rPr>
              <a:t>d</a:t>
            </a:r>
            <a:r>
              <a:rPr lang="fr-FR" altLang="fr-FR" b="1" dirty="0"/>
              <a:t>sorption: </a:t>
            </a:r>
            <a:r>
              <a:rPr lang="fr-FR" altLang="fr-FR" dirty="0"/>
              <a:t>les substances </a:t>
            </a:r>
            <a:r>
              <a:rPr lang="fr-FR" altLang="fr-FR" dirty="0" err="1"/>
              <a:t>adsorbantes</a:t>
            </a:r>
            <a:r>
              <a:rPr lang="fr-FR" altLang="fr-FR" dirty="0"/>
              <a:t> fixent un certain nombre de médicaments et s’opposent à leur résorption.</a:t>
            </a:r>
          </a:p>
          <a:p>
            <a:pPr algn="just" eaLnBrk="1" hangingPunct="1"/>
            <a:r>
              <a:rPr lang="fr-FR" altLang="fr-FR" dirty="0"/>
              <a:t>	ex: le charbon activé</a:t>
            </a:r>
          </a:p>
          <a:p>
            <a:pPr algn="just" eaLnBrk="1" hangingPunct="1"/>
            <a:endParaRPr lang="fr-FR" altLang="fr-FR" dirty="0"/>
          </a:p>
          <a:p>
            <a:pPr algn="just" eaLnBrk="1" hangingPunct="1">
              <a:buFont typeface="Wingdings" pitchFamily="2" charset="2"/>
              <a:buChar char="§"/>
            </a:pPr>
            <a:r>
              <a:rPr lang="fr-FR" altLang="fr-FR" b="1" dirty="0"/>
              <a:t>Modification de la vidange gastrique ou de la motilité intestinale</a:t>
            </a:r>
            <a:r>
              <a:rPr lang="fr-FR" altLang="fr-FR" dirty="0"/>
              <a:t>: une accélération du transit au niveau du tube digestif modifie les capacités de résorption des PA</a:t>
            </a:r>
          </a:p>
          <a:p>
            <a:pPr algn="just" eaLnBrk="1" hangingPunct="1"/>
            <a:r>
              <a:rPr lang="fr-FR" altLang="fr-FR" dirty="0"/>
              <a:t>	ex: les laxatifs pris avec d’autres médicaments peuvent diminuer la résorption intestinale des médicaments associés.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7813" y="836613"/>
            <a:ext cx="6192837" cy="2862262"/>
          </a:xfrm>
          <a:prstGeom prst="rect">
            <a:avLst/>
          </a:prstGeom>
          <a:noFill/>
          <a:ln w="57150"/>
        </p:spPr>
        <p:style>
          <a:lnRef idx="2">
            <a:schemeClr val="accent6"/>
          </a:lnRef>
          <a:fillRef idx="1">
            <a:schemeClr val="lt1"/>
          </a:fillRef>
          <a:effectRef idx="0">
            <a:schemeClr val="accent6"/>
          </a:effectRef>
          <a:fontRef idx="minor">
            <a:schemeClr val="dk1"/>
          </a:fontRef>
        </p:style>
        <p:txBody>
          <a:bodyPr>
            <a:spAutoFit/>
          </a:bodyPr>
          <a:lstStyle/>
          <a:p>
            <a:pPr algn="ctr">
              <a:lnSpc>
                <a:spcPct val="150000"/>
              </a:lnSpc>
              <a:defRPr/>
            </a:pPr>
            <a:r>
              <a:rPr lang="fr-FR" sz="4000" dirty="0">
                <a:effectLst>
                  <a:outerShdw blurRad="38100" dist="38100" dir="2700000" algn="tl">
                    <a:srgbClr val="000000">
                      <a:alpha val="43137"/>
                    </a:srgbClr>
                  </a:outerShdw>
                </a:effectLst>
              </a:rPr>
              <a:t>LES PRINCIPAUX MECANISMES D’ACTION DES MEDICAMENTS</a:t>
            </a:r>
          </a:p>
        </p:txBody>
      </p:sp>
      <p:pic>
        <p:nvPicPr>
          <p:cNvPr id="5123" name="Picture 2" descr="http://i64.servimg.com/u/f64/12/84/55/67/kkhkh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4076700"/>
            <a:ext cx="2160588"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9388" y="0"/>
            <a:ext cx="144462"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 name="Espace réservé du numéro de diapositive 4"/>
          <p:cNvSpPr>
            <a:spLocks noGrp="1"/>
          </p:cNvSpPr>
          <p:nvPr>
            <p:ph type="sldNum" sz="quarter" idx="12"/>
          </p:nvPr>
        </p:nvSpPr>
        <p:spPr/>
        <p:txBody>
          <a:bodyPr/>
          <a:lstStyle/>
          <a:p>
            <a:pPr>
              <a:defRPr/>
            </a:pPr>
            <a:fld id="{B5511BF6-6749-4A0D-96A6-69B080189AB2}" type="slidenum">
              <a:rPr lang="fr-FR" smtClean="0"/>
              <a:pPr>
                <a:defRPr/>
              </a:pPr>
              <a:t>4</a:t>
            </a:fld>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25BF5A6-59FF-4878-BDEB-6EB468DA2F9D}" type="slidenum">
              <a:rPr lang="fr-FR" smtClean="0"/>
              <a:pPr>
                <a:defRPr/>
              </a:pPr>
              <a:t>40</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5301"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Interactions dépendantes de la pharmacocinétique</a:t>
            </a:r>
          </a:p>
        </p:txBody>
      </p:sp>
      <p:sp>
        <p:nvSpPr>
          <p:cNvPr id="55302" name="ZoneTexte 6"/>
          <p:cNvSpPr txBox="1">
            <a:spLocks noChangeArrowheads="1"/>
          </p:cNvSpPr>
          <p:nvPr/>
        </p:nvSpPr>
        <p:spPr bwMode="auto">
          <a:xfrm>
            <a:off x="395288" y="1260475"/>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3.2. Distribution </a:t>
            </a:r>
          </a:p>
        </p:txBody>
      </p:sp>
      <p:sp>
        <p:nvSpPr>
          <p:cNvPr id="55303" name="ZoneTexte 6"/>
          <p:cNvSpPr txBox="1">
            <a:spLocks noChangeArrowheads="1"/>
          </p:cNvSpPr>
          <p:nvPr/>
        </p:nvSpPr>
        <p:spPr bwMode="auto">
          <a:xfrm>
            <a:off x="468313" y="2060575"/>
            <a:ext cx="8135937"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Quand un 1</a:t>
            </a:r>
            <a:r>
              <a:rPr lang="fr-FR" altLang="fr-FR" baseline="30000"/>
              <a:t>er</a:t>
            </a:r>
            <a:r>
              <a:rPr lang="fr-FR" altLang="fr-FR"/>
              <a:t> médicament déplace la fixation sur les protéines plasmatiques d’un 2</a:t>
            </a:r>
            <a:r>
              <a:rPr lang="fr-FR" altLang="fr-FR" baseline="30000"/>
              <a:t>nd</a:t>
            </a:r>
            <a:r>
              <a:rPr lang="fr-FR" altLang="fr-FR"/>
              <a:t> médicament, initialement fixé. Il en résulte une augmentation des concentrations plasmatiques de la fraction libre et donc active pharmacologiquement du 2</a:t>
            </a:r>
            <a:r>
              <a:rPr lang="fr-FR" altLang="fr-FR" baseline="30000"/>
              <a:t>nd</a:t>
            </a:r>
            <a:r>
              <a:rPr lang="fr-FR" altLang="fr-FR"/>
              <a:t> médicament.</a:t>
            </a:r>
          </a:p>
          <a:p>
            <a:pPr algn="just" eaLnBrk="1" hangingPunct="1">
              <a:buFont typeface="Wingdings" pitchFamily="2" charset="2"/>
              <a:buChar char="§"/>
            </a:pPr>
            <a:endParaRPr lang="fr-FR" altLang="fr-FR"/>
          </a:p>
          <a:p>
            <a:pPr algn="just" eaLnBrk="1" hangingPunct="1">
              <a:buFont typeface="Wingdings" pitchFamily="2" charset="2"/>
              <a:buChar char="§"/>
            </a:pPr>
            <a:r>
              <a:rPr lang="fr-FR" altLang="fr-FR"/>
              <a:t> Sur le plan clinique, l’augmentation de la fraction libre du médicament mène dans de nombreuses situations à des </a:t>
            </a:r>
            <a:r>
              <a:rPr lang="fr-FR" altLang="fr-FR" b="1"/>
              <a:t>conséquences sans gravité</a:t>
            </a:r>
            <a:r>
              <a:rPr lang="fr-FR" altLang="fr-FR"/>
              <a:t>. En effet, l’augmentation transitoire des concentrations plasmatiques est rapidement suivie d’une élimination du médicament.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CBED3D1-BCDE-43DE-BC99-14F10AF1EC06}" type="slidenum">
              <a:rPr lang="fr-FR" smtClean="0"/>
              <a:pPr>
                <a:defRPr/>
              </a:pPr>
              <a:t>41</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6325"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Interactions dépendantes de la pharmacocinétique</a:t>
            </a:r>
          </a:p>
        </p:txBody>
      </p:sp>
      <p:sp>
        <p:nvSpPr>
          <p:cNvPr id="56326" name="ZoneTexte 6"/>
          <p:cNvSpPr txBox="1">
            <a:spLocks noChangeArrowheads="1"/>
          </p:cNvSpPr>
          <p:nvPr/>
        </p:nvSpPr>
        <p:spPr bwMode="auto">
          <a:xfrm>
            <a:off x="395288" y="1125538"/>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3.3. Métabolisme</a:t>
            </a:r>
          </a:p>
        </p:txBody>
      </p:sp>
      <p:sp>
        <p:nvSpPr>
          <p:cNvPr id="56327" name="ZoneTexte 7"/>
          <p:cNvSpPr txBox="1">
            <a:spLocks noChangeArrowheads="1"/>
          </p:cNvSpPr>
          <p:nvPr/>
        </p:nvSpPr>
        <p:spPr bwMode="auto">
          <a:xfrm>
            <a:off x="539750" y="1700213"/>
            <a:ext cx="77041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buFont typeface="Wingdings" pitchFamily="2" charset="2"/>
              <a:buChar char="§"/>
            </a:pPr>
            <a:r>
              <a:rPr lang="fr-FR" altLang="fr-FR"/>
              <a:t> Les réactions métaboliques permettant la transformation biologique d’un PA ont lieu principalement dans le foie.</a:t>
            </a:r>
          </a:p>
          <a:p>
            <a:pPr algn="just" eaLnBrk="1" hangingPunct="1">
              <a:spcBef>
                <a:spcPts val="600"/>
              </a:spcBef>
              <a:buFont typeface="Wingdings" pitchFamily="2" charset="2"/>
              <a:buChar char="§"/>
            </a:pPr>
            <a:r>
              <a:rPr lang="fr-FR" altLang="fr-FR"/>
              <a:t> Les métabolites peuvent être actifs, inactifs ou toxiques. </a:t>
            </a:r>
          </a:p>
          <a:p>
            <a:pPr algn="just" eaLnBrk="1" hangingPunct="1">
              <a:spcBef>
                <a:spcPts val="600"/>
              </a:spcBef>
              <a:buFont typeface="Wingdings" pitchFamily="2" charset="2"/>
              <a:buChar char="§"/>
            </a:pPr>
            <a:r>
              <a:rPr lang="fr-FR" altLang="fr-FR"/>
              <a:t> </a:t>
            </a:r>
            <a:r>
              <a:rPr lang="fr-FR" altLang="fr-FR" u="sng"/>
              <a:t>Médicaments inhibiteurs du CYP 450</a:t>
            </a:r>
            <a:r>
              <a:rPr lang="fr-FR" altLang="fr-FR"/>
              <a:t>: provoquent une diminution du métabolisme d’un médicament administrés en même temps et qui est habituellement métabolisé par le même CYP 450.</a:t>
            </a:r>
          </a:p>
          <a:p>
            <a:pPr algn="just" eaLnBrk="1" hangingPunct="1">
              <a:spcBef>
                <a:spcPts val="600"/>
              </a:spcBef>
            </a:pPr>
            <a:r>
              <a:rPr lang="fr-FR" altLang="fr-FR"/>
              <a:t>	</a:t>
            </a:r>
            <a:r>
              <a:rPr lang="fr-FR" altLang="fr-FR">
                <a:sym typeface="Symbol" pitchFamily="18" charset="2"/>
              </a:rPr>
              <a:t> risque accru de </a:t>
            </a:r>
            <a:r>
              <a:rPr lang="fr-FR" altLang="fr-FR">
                <a:solidFill>
                  <a:srgbClr val="FF0000"/>
                </a:solidFill>
                <a:sym typeface="Symbol" pitchFamily="18" charset="2"/>
              </a:rPr>
              <a:t>toxicité </a:t>
            </a:r>
          </a:p>
          <a:p>
            <a:pPr algn="just" eaLnBrk="1" hangingPunct="1">
              <a:spcBef>
                <a:spcPts val="600"/>
              </a:spcBef>
            </a:pPr>
            <a:endParaRPr lang="fr-FR" altLang="fr-FR" sz="1100">
              <a:solidFill>
                <a:srgbClr val="FF0000"/>
              </a:solidFill>
            </a:endParaRPr>
          </a:p>
          <a:p>
            <a:pPr algn="just" eaLnBrk="1" hangingPunct="1">
              <a:spcBef>
                <a:spcPts val="600"/>
              </a:spcBef>
              <a:buFont typeface="Wingdings" pitchFamily="2" charset="2"/>
              <a:buChar char="§"/>
            </a:pPr>
            <a:r>
              <a:rPr lang="fr-FR" altLang="fr-FR"/>
              <a:t> </a:t>
            </a:r>
            <a:r>
              <a:rPr lang="fr-FR" altLang="fr-FR" u="sng"/>
              <a:t>Médicaments inducteurs du CYP450</a:t>
            </a:r>
            <a:r>
              <a:rPr lang="fr-FR" altLang="fr-FR"/>
              <a:t>: augmentation de la transformation métabolique du médicament administré en même temps. Il y aura donc diminution des concentrations plasmatiques du médicament .</a:t>
            </a:r>
          </a:p>
          <a:p>
            <a:pPr algn="just" eaLnBrk="1" hangingPunct="1">
              <a:spcBef>
                <a:spcPts val="600"/>
              </a:spcBef>
            </a:pPr>
            <a:r>
              <a:rPr lang="fr-FR" altLang="fr-FR"/>
              <a:t>	</a:t>
            </a:r>
            <a:r>
              <a:rPr lang="fr-FR" altLang="fr-FR">
                <a:sym typeface="Symbol" pitchFamily="18" charset="2"/>
              </a:rPr>
              <a:t> </a:t>
            </a:r>
            <a:r>
              <a:rPr lang="fr-FR" altLang="fr-FR"/>
              <a:t> risque d’</a:t>
            </a:r>
            <a:r>
              <a:rPr lang="fr-FR" altLang="fr-FR">
                <a:solidFill>
                  <a:srgbClr val="FF0000"/>
                </a:solidFill>
              </a:rPr>
              <a:t>échec</a:t>
            </a:r>
            <a:r>
              <a:rPr lang="fr-FR" altLang="fr-FR"/>
              <a:t> thérapeutique pour le patient. </a:t>
            </a:r>
          </a:p>
          <a:p>
            <a:pPr algn="just" eaLnBrk="1" hangingPunct="1">
              <a:spcBef>
                <a:spcPts val="600"/>
              </a:spcBef>
            </a:pPr>
            <a:endParaRPr lang="fr-FR" altLang="fr-FR" sz="1100"/>
          </a:p>
          <a:p>
            <a:pPr algn="just" eaLnBrk="1" hangingPunct="1">
              <a:spcBef>
                <a:spcPts val="600"/>
              </a:spcBef>
              <a:buFont typeface="Wingdings" pitchFamily="2" charset="2"/>
              <a:buChar char="§"/>
            </a:pPr>
            <a:r>
              <a:rPr lang="fr-FR" altLang="fr-FR"/>
              <a:t> </a:t>
            </a:r>
            <a:r>
              <a:rPr lang="fr-FR" altLang="fr-FR" u="sng"/>
              <a:t>Polymorphisme génétique </a:t>
            </a:r>
            <a:r>
              <a:rPr lang="fr-FR" altLang="fr-FR"/>
              <a:t>(métaboliseurs lents, métaboliseurs rapides,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49F1073-4ACE-425E-A1CE-F60A2BE7497C}" type="slidenum">
              <a:rPr lang="fr-FR" smtClean="0"/>
              <a:pPr>
                <a:defRPr/>
              </a:pPr>
              <a:t>42</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7349" name="ZoneTexte 4"/>
          <p:cNvSpPr txBox="1">
            <a:spLocks noChangeArrowheads="1"/>
          </p:cNvSpPr>
          <p:nvPr/>
        </p:nvSpPr>
        <p:spPr bwMode="auto">
          <a:xfrm>
            <a:off x="179388" y="872332"/>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dirty="0">
                <a:solidFill>
                  <a:srgbClr val="FF6600"/>
                </a:solidFill>
              </a:rPr>
              <a:t>3. Interactions dépendantes de la pharmacocinétique</a:t>
            </a:r>
          </a:p>
        </p:txBody>
      </p:sp>
      <p:sp>
        <p:nvSpPr>
          <p:cNvPr id="57350" name="ZoneTexte 6"/>
          <p:cNvSpPr txBox="1">
            <a:spLocks noChangeArrowheads="1"/>
          </p:cNvSpPr>
          <p:nvPr/>
        </p:nvSpPr>
        <p:spPr bwMode="auto">
          <a:xfrm>
            <a:off x="395288" y="1471613"/>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3.4. Excrétion</a:t>
            </a:r>
          </a:p>
        </p:txBody>
      </p:sp>
      <p:sp>
        <p:nvSpPr>
          <p:cNvPr id="57351" name="ZoneTexte 6"/>
          <p:cNvSpPr txBox="1">
            <a:spLocks noChangeArrowheads="1"/>
          </p:cNvSpPr>
          <p:nvPr/>
        </p:nvSpPr>
        <p:spPr bwMode="auto">
          <a:xfrm>
            <a:off x="454497" y="2178050"/>
            <a:ext cx="77755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Des interactions médicamenteuses peuvent modifier l’excrétion hépatique ou rénale du médicament.</a:t>
            </a:r>
          </a:p>
          <a:p>
            <a:pPr algn="just" eaLnBrk="1" hangingPunct="1">
              <a:buFont typeface="Wingdings" pitchFamily="2" charset="2"/>
              <a:buChar char="§"/>
            </a:pPr>
            <a:endParaRPr lang="fr-FR" altLang="fr-FR" dirty="0"/>
          </a:p>
          <a:p>
            <a:pPr algn="just" eaLnBrk="1" hangingPunct="1">
              <a:buFont typeface="Wingdings" pitchFamily="2" charset="2"/>
              <a:buChar char="§"/>
            </a:pPr>
            <a:r>
              <a:rPr lang="fr-FR" altLang="fr-FR" dirty="0"/>
              <a:t> Les interactions peuvent être plus particulièrement graves si nourrisson, personne âgée, femme enceinte, IH, IR.</a:t>
            </a:r>
          </a:p>
          <a:p>
            <a:pPr algn="just" eaLnBrk="1" hangingPunct="1"/>
            <a:r>
              <a:rPr lang="fr-FR" altLang="fr-FR" dirty="0"/>
              <a:t> 	ex: immaturité chez le nouveau-né</a:t>
            </a:r>
          </a:p>
        </p:txBody>
      </p:sp>
      <p:pic>
        <p:nvPicPr>
          <p:cNvPr id="57352" name="Picture 8" descr="http://www.insuffisance-renal.com/image/renalo.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7" y="4293096"/>
            <a:ext cx="15827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0" descr="http://umvf.univ-nantes.fr/semiologie/enseignement/esemio2/site/html/images/351_popup_segmentation-hepatique-2010007.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076" r="68671" b="18587"/>
          <a:stretch>
            <a:fillRect/>
          </a:stretch>
        </p:blipFill>
        <p:spPr bwMode="auto">
          <a:xfrm>
            <a:off x="4716463" y="4517727"/>
            <a:ext cx="1439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AE37F184-CE0E-4E85-9F30-8C684C3D8D8D}" type="slidenum">
              <a:rPr lang="fr-FR" smtClean="0"/>
              <a:pPr>
                <a:defRPr/>
              </a:pPr>
              <a:t>43</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8373"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Interactions dépendantes de la pharmacodynamie</a:t>
            </a:r>
          </a:p>
        </p:txBody>
      </p:sp>
      <p:sp>
        <p:nvSpPr>
          <p:cNvPr id="58374" name="ZoneTexte 6"/>
          <p:cNvSpPr txBox="1">
            <a:spLocks noChangeArrowheads="1"/>
          </p:cNvSpPr>
          <p:nvPr/>
        </p:nvSpPr>
        <p:spPr bwMode="auto">
          <a:xfrm>
            <a:off x="468313" y="2205038"/>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4.1. Potentialisation </a:t>
            </a:r>
          </a:p>
        </p:txBody>
      </p:sp>
      <p:sp>
        <p:nvSpPr>
          <p:cNvPr id="58375" name="ZoneTexte 7"/>
          <p:cNvSpPr txBox="1">
            <a:spLocks noChangeArrowheads="1"/>
          </p:cNvSpPr>
          <p:nvPr/>
        </p:nvSpPr>
        <p:spPr bwMode="auto">
          <a:xfrm>
            <a:off x="468313" y="2852738"/>
            <a:ext cx="82804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a:t>
            </a:r>
            <a:r>
              <a:rPr lang="fr-FR" altLang="fr-FR" dirty="0">
                <a:solidFill>
                  <a:srgbClr val="FF0000"/>
                </a:solidFill>
              </a:rPr>
              <a:t>La potentialisation est une interaction entre 2 médicaments lorsque </a:t>
            </a:r>
            <a:r>
              <a:rPr lang="fr-FR" altLang="fr-FR" b="1" dirty="0">
                <a:solidFill>
                  <a:srgbClr val="FF0000"/>
                </a:solidFill>
              </a:rPr>
              <a:t>l’effet E recherché du 1</a:t>
            </a:r>
            <a:r>
              <a:rPr lang="fr-FR" altLang="fr-FR" b="1" baseline="30000" dirty="0">
                <a:solidFill>
                  <a:srgbClr val="FF0000"/>
                </a:solidFill>
              </a:rPr>
              <a:t>er</a:t>
            </a:r>
            <a:r>
              <a:rPr lang="fr-FR" altLang="fr-FR" b="1" dirty="0">
                <a:solidFill>
                  <a:srgbClr val="FF0000"/>
                </a:solidFill>
              </a:rPr>
              <a:t> médicament est augmenté sous l’action du 2</a:t>
            </a:r>
            <a:r>
              <a:rPr lang="fr-FR" altLang="fr-FR" b="1" baseline="30000" dirty="0">
                <a:solidFill>
                  <a:srgbClr val="FF0000"/>
                </a:solidFill>
              </a:rPr>
              <a:t>nd</a:t>
            </a:r>
            <a:r>
              <a:rPr lang="fr-FR" altLang="fr-FR" b="1" dirty="0">
                <a:solidFill>
                  <a:srgbClr val="FF0000"/>
                </a:solidFill>
              </a:rPr>
              <a:t> médicament incapable d’entraîner l’effet E</a:t>
            </a:r>
            <a:r>
              <a:rPr lang="fr-FR" altLang="fr-FR" dirty="0">
                <a:solidFill>
                  <a:srgbClr val="FF0000"/>
                </a:solidFill>
              </a:rPr>
              <a:t>.</a:t>
            </a:r>
          </a:p>
          <a:p>
            <a:pPr algn="just" eaLnBrk="1" hangingPunct="1">
              <a:buFont typeface="Wingdings" pitchFamily="2" charset="2"/>
              <a:buChar char="§"/>
            </a:pPr>
            <a:r>
              <a:rPr lang="fr-FR" altLang="fr-FR" dirty="0"/>
              <a:t>Une dose moins élevé du 1</a:t>
            </a:r>
            <a:r>
              <a:rPr lang="fr-FR" altLang="fr-FR" baseline="30000" dirty="0"/>
              <a:t>er</a:t>
            </a:r>
            <a:r>
              <a:rPr lang="fr-FR" altLang="fr-FR" dirty="0"/>
              <a:t> médicament pourra être administrée pour obtenir l’effet, s’il est associé avec le médicament « potentialisateur ». Le 2</a:t>
            </a:r>
            <a:r>
              <a:rPr lang="fr-FR" altLang="fr-FR" baseline="30000" dirty="0"/>
              <a:t>nd</a:t>
            </a:r>
            <a:r>
              <a:rPr lang="fr-FR" altLang="fr-FR" dirty="0"/>
              <a:t> médicament  augmente la rapidité, la durée ou l’intensité des effets du 1</a:t>
            </a:r>
            <a:r>
              <a:rPr lang="fr-FR" altLang="fr-FR" baseline="30000" dirty="0"/>
              <a:t>er</a:t>
            </a:r>
            <a:r>
              <a:rPr lang="fr-FR" altLang="fr-FR" dirty="0"/>
              <a:t>.</a:t>
            </a:r>
          </a:p>
          <a:p>
            <a:pPr algn="just" eaLnBrk="1" hangingPunct="1">
              <a:buFont typeface="Wingdings" pitchFamily="2" charset="2"/>
              <a:buChar char="§"/>
            </a:pPr>
            <a:endParaRPr lang="fr-FR" altLang="fr-FR" dirty="0"/>
          </a:p>
          <a:p>
            <a:pPr algn="just" eaLnBrk="1" hangingPunct="1"/>
            <a:r>
              <a:rPr lang="fr-FR" altLang="fr-FR" dirty="0"/>
              <a:t>ex: les macrolides potentialisent les effets vasoconstricteurs des dérivés de l’ergot de seigle. (association contre-indiquée)</a:t>
            </a:r>
          </a:p>
        </p:txBody>
      </p:sp>
      <p:sp>
        <p:nvSpPr>
          <p:cNvPr id="58376" name="ZoneTexte 7"/>
          <p:cNvSpPr txBox="1">
            <a:spLocks noChangeArrowheads="1"/>
          </p:cNvSpPr>
          <p:nvPr/>
        </p:nvSpPr>
        <p:spPr bwMode="auto">
          <a:xfrm>
            <a:off x="323850" y="1196975"/>
            <a:ext cx="8064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Ces interactions sont très fréquentes et se produisent au niveau du site d’action du médicament.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C75E3030-ADDA-47CF-B603-90C3D1BA4C53}" type="slidenum">
              <a:rPr lang="fr-FR" smtClean="0"/>
              <a:pPr>
                <a:defRPr/>
              </a:pPr>
              <a:t>44</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59397"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Interactions dépendantes de la pharmacodynamie</a:t>
            </a:r>
          </a:p>
        </p:txBody>
      </p:sp>
      <p:sp>
        <p:nvSpPr>
          <p:cNvPr id="59398" name="ZoneTexte 6"/>
          <p:cNvSpPr txBox="1">
            <a:spLocks noChangeArrowheads="1"/>
          </p:cNvSpPr>
          <p:nvPr/>
        </p:nvSpPr>
        <p:spPr bwMode="auto">
          <a:xfrm>
            <a:off x="395288" y="1341438"/>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4.2. Additivité</a:t>
            </a:r>
          </a:p>
        </p:txBody>
      </p:sp>
      <p:sp>
        <p:nvSpPr>
          <p:cNvPr id="59399" name="ZoneTexte 6"/>
          <p:cNvSpPr txBox="1">
            <a:spLocks noChangeArrowheads="1"/>
          </p:cNvSpPr>
          <p:nvPr/>
        </p:nvSpPr>
        <p:spPr bwMode="auto">
          <a:xfrm>
            <a:off x="468313" y="2133600"/>
            <a:ext cx="77041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Addition des effets de chaque médicaments, </a:t>
            </a:r>
            <a:r>
              <a:rPr lang="fr-FR" altLang="fr-FR" b="1" dirty="0"/>
              <a:t>sans interaction véritable</a:t>
            </a:r>
            <a:r>
              <a:rPr lang="fr-FR" altLang="fr-FR" dirty="0"/>
              <a:t>: le 1</a:t>
            </a:r>
            <a:r>
              <a:rPr lang="fr-FR" altLang="fr-FR" baseline="30000" dirty="0"/>
              <a:t>er</a:t>
            </a:r>
            <a:r>
              <a:rPr lang="fr-FR" altLang="fr-FR" dirty="0"/>
              <a:t> médicament ne modifie pas l’effet du 2</a:t>
            </a:r>
            <a:r>
              <a:rPr lang="fr-FR" altLang="fr-FR" baseline="30000" dirty="0"/>
              <a:t>nd</a:t>
            </a:r>
            <a:r>
              <a:rPr lang="fr-FR" altLang="fr-FR" dirty="0"/>
              <a:t>  et réciproquement.</a:t>
            </a:r>
          </a:p>
          <a:p>
            <a:pPr algn="just" eaLnBrk="1" hangingPunct="1">
              <a:buFont typeface="Wingdings" pitchFamily="2" charset="2"/>
              <a:buChar char="§"/>
            </a:pPr>
            <a:endParaRPr lang="fr-FR" altLang="fr-FR" dirty="0"/>
          </a:p>
          <a:p>
            <a:pPr algn="just" eaLnBrk="1" hangingPunct="1">
              <a:buFont typeface="Wingdings" pitchFamily="2" charset="2"/>
              <a:buChar char="§"/>
            </a:pPr>
            <a:r>
              <a:rPr lang="fr-FR" altLang="fr-FR" dirty="0"/>
              <a:t> L’association additive est souvent recherchée en thérapeutique afin de pouvoir obtenir un effet global positif tout en maîtrisant les effets indésirables de chaque médicament.</a:t>
            </a:r>
          </a:p>
          <a:p>
            <a:pPr algn="just" eaLnBrk="1" hangingPunct="1">
              <a:buFont typeface="Wingdings" pitchFamily="2" charset="2"/>
              <a:buChar char="§"/>
            </a:pPr>
            <a:endParaRPr lang="fr-FR" altLang="fr-FR" dirty="0"/>
          </a:p>
          <a:p>
            <a:pPr algn="just" eaLnBrk="1" hangingPunct="1"/>
            <a:r>
              <a:rPr lang="fr-FR" altLang="fr-FR" dirty="0"/>
              <a:t>Ex: association d’antibiotiques pour obtenir un effet bactéricide. (</a:t>
            </a:r>
            <a:r>
              <a:rPr lang="fr-FR" altLang="fr-FR" dirty="0" err="1"/>
              <a:t>spiramycine</a:t>
            </a:r>
            <a:r>
              <a:rPr lang="fr-FR" altLang="fr-FR" dirty="0"/>
              <a:t>/métronidazole)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3724ED6-A0A4-4C83-B480-F39BD29DA66E}" type="slidenum">
              <a:rPr lang="fr-FR" smtClean="0"/>
              <a:pPr>
                <a:defRPr/>
              </a:pPr>
              <a:t>45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60421"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Interactions dépendantes de la pharmacodynamie</a:t>
            </a:r>
          </a:p>
        </p:txBody>
      </p:sp>
      <p:sp>
        <p:nvSpPr>
          <p:cNvPr id="60422" name="ZoneTexte 6"/>
          <p:cNvSpPr txBox="1">
            <a:spLocks noChangeArrowheads="1"/>
          </p:cNvSpPr>
          <p:nvPr/>
        </p:nvSpPr>
        <p:spPr bwMode="auto">
          <a:xfrm>
            <a:off x="395288" y="1268413"/>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4.3. Synergie</a:t>
            </a:r>
          </a:p>
        </p:txBody>
      </p:sp>
      <p:sp>
        <p:nvSpPr>
          <p:cNvPr id="60423" name="ZoneTexte 8"/>
          <p:cNvSpPr txBox="1">
            <a:spLocks noChangeArrowheads="1"/>
          </p:cNvSpPr>
          <p:nvPr/>
        </p:nvSpPr>
        <p:spPr bwMode="auto">
          <a:xfrm>
            <a:off x="395288" y="1916113"/>
            <a:ext cx="813752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ts val="600"/>
              </a:spcBef>
              <a:buFont typeface="Wingdings" pitchFamily="2" charset="2"/>
              <a:buChar char="§"/>
            </a:pPr>
            <a:r>
              <a:rPr lang="fr-FR" altLang="fr-FR" dirty="0"/>
              <a:t> </a:t>
            </a:r>
            <a:r>
              <a:rPr lang="fr-FR" altLang="fr-FR" dirty="0">
                <a:solidFill>
                  <a:srgbClr val="FF0000"/>
                </a:solidFill>
              </a:rPr>
              <a:t>La synergie résulte d’une interaction réciproque où les effets communs de chacun des médicaments s’additionnent pour donner un </a:t>
            </a:r>
            <a:r>
              <a:rPr lang="fr-FR" altLang="fr-FR" b="1" dirty="0">
                <a:solidFill>
                  <a:srgbClr val="FF0000"/>
                </a:solidFill>
              </a:rPr>
              <a:t>effet supérieur </a:t>
            </a:r>
            <a:r>
              <a:rPr lang="fr-FR" altLang="fr-FR" dirty="0">
                <a:solidFill>
                  <a:srgbClr val="FF0000"/>
                </a:solidFill>
              </a:rPr>
              <a:t>à celui qu’on obtiendrait suite à la prise séparée de chaque médicament.</a:t>
            </a:r>
          </a:p>
          <a:p>
            <a:pPr algn="just" eaLnBrk="1" hangingPunct="1">
              <a:spcBef>
                <a:spcPts val="600"/>
              </a:spcBef>
              <a:buFont typeface="Wingdings" pitchFamily="2" charset="2"/>
              <a:buChar char="§"/>
            </a:pPr>
            <a:r>
              <a:rPr lang="fr-FR" altLang="fr-FR" dirty="0"/>
              <a:t> L’effet global E représente l’effet obtenu, et dans une situation de synergie, est nettement supérieur à la simple addition des effets particuliers.: E&gt;&gt;E1 + E2.</a:t>
            </a:r>
          </a:p>
          <a:p>
            <a:pPr algn="just" eaLnBrk="1" hangingPunct="1">
              <a:spcBef>
                <a:spcPts val="600"/>
              </a:spcBef>
              <a:buFont typeface="Wingdings" pitchFamily="2" charset="2"/>
              <a:buChar char="§"/>
            </a:pPr>
            <a:r>
              <a:rPr lang="fr-FR" altLang="fr-FR" dirty="0"/>
              <a:t> L’intérêt thérapeutique de la synergie est la </a:t>
            </a:r>
            <a:r>
              <a:rPr lang="fr-FR" altLang="fr-FR" b="1" dirty="0"/>
              <a:t>diminution des doses de chacun  des médicaments pour obtenir le même effet tout en diminuant les inconvénients.</a:t>
            </a:r>
          </a:p>
        </p:txBody>
      </p:sp>
      <p:pic>
        <p:nvPicPr>
          <p:cNvPr id="60424" name="Picture 9" descr="http://2.bp.blogspot.com/-KBjXuor3ci0/Tig0pZstl1I/AAAAAAAAANE/BaupOdV-WcA/s1600/medicament-anim.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4432300"/>
            <a:ext cx="323373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0F685F0-DF71-4202-AF99-C47E74F2D159}" type="slidenum">
              <a:rPr lang="fr-FR" smtClean="0"/>
              <a:pPr>
                <a:defRPr/>
              </a:pPr>
              <a:t>46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Interactions médicamenteuses</a:t>
            </a:r>
          </a:p>
        </p:txBody>
      </p:sp>
      <p:sp>
        <p:nvSpPr>
          <p:cNvPr id="61445" name="ZoneTexte 4"/>
          <p:cNvSpPr txBox="1">
            <a:spLocks noChangeArrowheads="1"/>
          </p:cNvSpPr>
          <p:nvPr/>
        </p:nvSpPr>
        <p:spPr bwMode="auto">
          <a:xfrm>
            <a:off x="179388" y="69215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Interactions dépendantes de la pharmacodynamie</a:t>
            </a:r>
          </a:p>
        </p:txBody>
      </p:sp>
      <p:sp>
        <p:nvSpPr>
          <p:cNvPr id="61446" name="ZoneTexte 6"/>
          <p:cNvSpPr txBox="1">
            <a:spLocks noChangeArrowheads="1"/>
          </p:cNvSpPr>
          <p:nvPr/>
        </p:nvSpPr>
        <p:spPr bwMode="auto">
          <a:xfrm>
            <a:off x="365671" y="1507580"/>
            <a:ext cx="302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dirty="0"/>
              <a:t>4.4. Antagonisme</a:t>
            </a:r>
          </a:p>
        </p:txBody>
      </p:sp>
      <p:sp>
        <p:nvSpPr>
          <p:cNvPr id="61447" name="ZoneTexte 6"/>
          <p:cNvSpPr txBox="1">
            <a:spLocks noChangeArrowheads="1"/>
          </p:cNvSpPr>
          <p:nvPr/>
        </p:nvSpPr>
        <p:spPr bwMode="auto">
          <a:xfrm>
            <a:off x="611188" y="2420888"/>
            <a:ext cx="79930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Lorsque l’effet E du 1</a:t>
            </a:r>
            <a:r>
              <a:rPr lang="fr-FR" altLang="fr-FR" baseline="30000" dirty="0"/>
              <a:t>er</a:t>
            </a:r>
            <a:r>
              <a:rPr lang="fr-FR" altLang="fr-FR" dirty="0"/>
              <a:t> médicament est </a:t>
            </a:r>
            <a:r>
              <a:rPr lang="fr-FR" altLang="fr-FR" b="1" dirty="0"/>
              <a:t>diminué ou supprimé </a:t>
            </a:r>
            <a:r>
              <a:rPr lang="fr-FR" altLang="fr-FR" dirty="0"/>
              <a:t>sous l’action du 2</a:t>
            </a:r>
            <a:r>
              <a:rPr lang="fr-FR" altLang="fr-FR" baseline="30000" dirty="0"/>
              <a:t>nd</a:t>
            </a:r>
            <a:r>
              <a:rPr lang="fr-FR" altLang="fr-FR" dirty="0"/>
              <a:t> médicament.</a:t>
            </a:r>
          </a:p>
          <a:p>
            <a:pPr algn="just" eaLnBrk="1" hangingPunct="1">
              <a:lnSpc>
                <a:spcPct val="150000"/>
              </a:lnSpc>
              <a:buFont typeface="Wingdings" pitchFamily="2" charset="2"/>
              <a:buChar char="§"/>
            </a:pPr>
            <a:endParaRPr lang="fr-FR" altLang="fr-FR" dirty="0"/>
          </a:p>
          <a:p>
            <a:pPr lvl="1" algn="just" eaLnBrk="1" hangingPunct="1">
              <a:lnSpc>
                <a:spcPct val="150000"/>
              </a:lnSpc>
            </a:pPr>
            <a:r>
              <a:rPr lang="fr-FR" altLang="fr-FR" dirty="0"/>
              <a:t> - antagonisme compétitif total</a:t>
            </a:r>
          </a:p>
          <a:p>
            <a:pPr lvl="1" algn="just" eaLnBrk="1" hangingPunct="1">
              <a:lnSpc>
                <a:spcPct val="150000"/>
              </a:lnSpc>
            </a:pPr>
            <a:r>
              <a:rPr lang="fr-FR" altLang="fr-FR" dirty="0"/>
              <a:t> - antagonisme compétitif partiel</a:t>
            </a:r>
          </a:p>
          <a:p>
            <a:pPr lvl="1" algn="just" eaLnBrk="1" hangingPunct="1">
              <a:lnSpc>
                <a:spcPct val="150000"/>
              </a:lnSpc>
            </a:pPr>
            <a:r>
              <a:rPr lang="fr-FR" altLang="fr-FR" dirty="0"/>
              <a:t> - antagonismes réciproques</a:t>
            </a:r>
          </a:p>
          <a:p>
            <a:pPr algn="just" eaLnBrk="1" hangingPunct="1"/>
            <a:endParaRPr lang="fr-FR" alt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B5B866D-11E3-4560-9C03-F80CF98CFDA0}" type="slidenum">
              <a:rPr lang="fr-FR" smtClean="0"/>
              <a:pPr>
                <a:defRPr/>
              </a:pPr>
              <a:t>47</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2469" name="ZoneTexte 4"/>
          <p:cNvSpPr txBox="1">
            <a:spLocks noChangeArrowheads="1"/>
          </p:cNvSpPr>
          <p:nvPr/>
        </p:nvSpPr>
        <p:spPr bwMode="auto">
          <a:xfrm>
            <a:off x="539750" y="836613"/>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Erreurs et accidents</a:t>
            </a:r>
          </a:p>
        </p:txBody>
      </p:sp>
      <p:sp>
        <p:nvSpPr>
          <p:cNvPr id="62470" name="ZoneTexte 5"/>
          <p:cNvSpPr txBox="1">
            <a:spLocks noChangeArrowheads="1"/>
          </p:cNvSpPr>
          <p:nvPr/>
        </p:nvSpPr>
        <p:spPr bwMode="auto">
          <a:xfrm>
            <a:off x="755650" y="1557338"/>
            <a:ext cx="5761038"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Evénements graves mais exceptionnels.</a:t>
            </a:r>
          </a:p>
          <a:p>
            <a:pPr algn="just" eaLnBrk="1" hangingPunct="1">
              <a:buFont typeface="Wingdings" pitchFamily="2" charset="2"/>
              <a:buChar char="§"/>
            </a:pPr>
            <a:endParaRPr lang="fr-FR" altLang="fr-FR" dirty="0"/>
          </a:p>
          <a:p>
            <a:pPr algn="just" eaLnBrk="1" hangingPunct="1"/>
            <a:endParaRPr lang="fr-FR" altLang="fr-FR" dirty="0"/>
          </a:p>
          <a:p>
            <a:pPr algn="just" eaLnBrk="1" hangingPunct="1">
              <a:buFont typeface="Wingdings" pitchFamily="2" charset="2"/>
              <a:buChar char="§"/>
            </a:pPr>
            <a:r>
              <a:rPr lang="fr-FR" altLang="fr-FR" dirty="0"/>
              <a:t> Défaillance dans la </a:t>
            </a:r>
            <a:r>
              <a:rPr lang="fr-FR" altLang="fr-FR" b="1" dirty="0">
                <a:solidFill>
                  <a:srgbClr val="FF0000"/>
                </a:solidFill>
              </a:rPr>
              <a:t>fabrication</a:t>
            </a:r>
            <a:r>
              <a:rPr lang="fr-FR" altLang="fr-FR" dirty="0"/>
              <a:t>: interdiction de commercialisation ou retrait du marché après commercialisation.</a:t>
            </a:r>
          </a:p>
          <a:p>
            <a:pPr algn="just" eaLnBrk="1" hangingPunct="1">
              <a:buFont typeface="Wingdings" pitchFamily="2" charset="2"/>
              <a:buChar char="§"/>
            </a:pPr>
            <a:endParaRPr lang="fr-FR" altLang="fr-FR" dirty="0"/>
          </a:p>
          <a:p>
            <a:pPr algn="just" eaLnBrk="1" hangingPunct="1">
              <a:buFont typeface="Wingdings" pitchFamily="2" charset="2"/>
              <a:buChar char="§"/>
            </a:pPr>
            <a:endParaRPr lang="fr-FR" altLang="fr-FR" dirty="0"/>
          </a:p>
          <a:p>
            <a:pPr algn="just" eaLnBrk="1" hangingPunct="1">
              <a:buFont typeface="Wingdings" pitchFamily="2" charset="2"/>
              <a:buChar char="§"/>
            </a:pPr>
            <a:endParaRPr lang="fr-FR" altLang="fr-FR" dirty="0"/>
          </a:p>
          <a:p>
            <a:pPr algn="just" eaLnBrk="1" hangingPunct="1">
              <a:buFont typeface="Wingdings" pitchFamily="2" charset="2"/>
              <a:buChar char="§"/>
            </a:pPr>
            <a:r>
              <a:rPr lang="fr-FR" altLang="fr-FR" dirty="0"/>
              <a:t> Erreur d’</a:t>
            </a:r>
            <a:r>
              <a:rPr lang="fr-FR" altLang="fr-FR" b="1" dirty="0">
                <a:solidFill>
                  <a:srgbClr val="FF0000"/>
                </a:solidFill>
              </a:rPr>
              <a:t>administration</a:t>
            </a:r>
            <a:r>
              <a:rPr lang="fr-FR" altLang="fr-FR" dirty="0"/>
              <a:t> qui peut être </a:t>
            </a:r>
            <a:r>
              <a:rPr lang="fr-FR" altLang="fr-FR" b="1" dirty="0"/>
              <a:t>fatale</a:t>
            </a:r>
            <a:r>
              <a:rPr lang="fr-FR" altLang="fr-FR" dirty="0"/>
              <a:t>:</a:t>
            </a:r>
          </a:p>
          <a:p>
            <a:pPr algn="just" eaLnBrk="1" hangingPunct="1">
              <a:lnSpc>
                <a:spcPct val="150000"/>
              </a:lnSpc>
            </a:pPr>
            <a:r>
              <a:rPr lang="fr-FR" altLang="fr-FR" dirty="0"/>
              <a:t>	- erreur sur l‘identité du patient</a:t>
            </a:r>
          </a:p>
          <a:p>
            <a:pPr algn="just" eaLnBrk="1" hangingPunct="1">
              <a:lnSpc>
                <a:spcPct val="150000"/>
              </a:lnSpc>
            </a:pPr>
            <a:r>
              <a:rPr lang="fr-FR" altLang="fr-FR" dirty="0"/>
              <a:t>	- erreur sur la voie d’administration</a:t>
            </a:r>
          </a:p>
          <a:p>
            <a:pPr algn="just" eaLnBrk="1" hangingPunct="1">
              <a:lnSpc>
                <a:spcPct val="150000"/>
              </a:lnSpc>
            </a:pPr>
            <a:r>
              <a:rPr lang="fr-FR" altLang="fr-FR" dirty="0"/>
              <a:t>	- erreur sur le produit à administrer</a:t>
            </a:r>
          </a:p>
          <a:p>
            <a:pPr algn="just" eaLnBrk="1" hangingPunct="1"/>
            <a:endParaRPr lang="fr-FR" altLang="fr-FR" dirty="0"/>
          </a:p>
          <a:p>
            <a:pPr algn="just" eaLnBrk="1" hangingPunct="1"/>
            <a:endParaRPr lang="fr-FR" altLang="fr-FR" dirty="0"/>
          </a:p>
        </p:txBody>
      </p:sp>
      <p:pic>
        <p:nvPicPr>
          <p:cNvPr id="62471" name="Picture 7" descr="http://www.has-sante.fr/guide/SITE/images/puzzle_GM.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1863" y="3321050"/>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1" descr="http://www.sciences-mag.fr/wp-content/uploads/2012/05/logo-ansm-afssa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2276475"/>
            <a:ext cx="230346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ED6B6E4C-035A-4BEE-B649-33EB550FD34E}" type="slidenum">
              <a:rPr lang="fr-FR" smtClean="0"/>
              <a:pPr>
                <a:defRPr/>
              </a:pPr>
              <a:t>48</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3493" name="ZoneTexte 4"/>
          <p:cNvSpPr txBox="1">
            <a:spLocks noChangeArrowheads="1"/>
          </p:cNvSpPr>
          <p:nvPr/>
        </p:nvSpPr>
        <p:spPr bwMode="auto">
          <a:xfrm>
            <a:off x="539750" y="836613"/>
            <a:ext cx="287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Effets toxiques</a:t>
            </a:r>
          </a:p>
        </p:txBody>
      </p:sp>
      <p:sp>
        <p:nvSpPr>
          <p:cNvPr id="63494" name="ZoneTexte 5"/>
          <p:cNvSpPr txBox="1">
            <a:spLocks noChangeArrowheads="1"/>
          </p:cNvSpPr>
          <p:nvPr/>
        </p:nvSpPr>
        <p:spPr bwMode="auto">
          <a:xfrm>
            <a:off x="323850" y="1557338"/>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Les effets toxiques sont des manifestations nocives résultant d’un </a:t>
            </a:r>
            <a:r>
              <a:rPr lang="fr-FR" altLang="fr-FR" b="1">
                <a:solidFill>
                  <a:srgbClr val="FF0000"/>
                </a:solidFill>
              </a:rPr>
              <a:t>surdosage</a:t>
            </a:r>
            <a:r>
              <a:rPr lang="fr-FR" altLang="fr-FR"/>
              <a:t> du médicament.</a:t>
            </a:r>
          </a:p>
          <a:p>
            <a:pPr algn="just" eaLnBrk="1" hangingPunct="1">
              <a:buFont typeface="Wingdings" pitchFamily="2" charset="2"/>
              <a:buChar char="§"/>
            </a:pPr>
            <a:endParaRPr lang="fr-FR" altLang="fr-FR"/>
          </a:p>
          <a:p>
            <a:pPr algn="just" eaLnBrk="1" hangingPunct="1"/>
            <a:r>
              <a:rPr lang="fr-FR" altLang="fr-FR"/>
              <a:t>ex: - quantité excessive prise en une seule fois (=intoxication médicamenteuse aiguë)</a:t>
            </a:r>
          </a:p>
          <a:p>
            <a:pPr algn="just" eaLnBrk="1" hangingPunct="1"/>
            <a:r>
              <a:rPr lang="fr-FR" altLang="fr-FR"/>
              <a:t>      - répétition de doses, de façon trop rapprochée (=surdosage)</a:t>
            </a:r>
          </a:p>
          <a:p>
            <a:pPr algn="just" eaLnBrk="1" hangingPunct="1"/>
            <a:endParaRPr lang="fr-FR" altLang="fr-FR"/>
          </a:p>
        </p:txBody>
      </p:sp>
      <p:pic>
        <p:nvPicPr>
          <p:cNvPr id="63495" name="Picture 7" descr="http://www.naturo-toulouse.fr/img/citations/Paracel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076700"/>
            <a:ext cx="3048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9" descr="https://www.coopzeitung.ch/site/presse-cooperation/get/15405803/affiche.jpg"/>
          <p:cNvPicPr>
            <a:picLocks noChangeAspect="1" noChangeArrowheads="1"/>
          </p:cNvPicPr>
          <p:nvPr/>
        </p:nvPicPr>
        <p:blipFill>
          <a:blip r:embed="rId4">
            <a:extLst>
              <a:ext uri="{28A0092B-C50C-407E-A947-70E740481C1C}">
                <a14:useLocalDpi xmlns:a14="http://schemas.microsoft.com/office/drawing/2010/main" val="0"/>
              </a:ext>
            </a:extLst>
          </a:blip>
          <a:srcRect l="26460" r="26921"/>
          <a:stretch>
            <a:fillRect/>
          </a:stretch>
        </p:blipFill>
        <p:spPr bwMode="auto">
          <a:xfrm>
            <a:off x="4500563" y="3500438"/>
            <a:ext cx="2160587"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6C6D38F-E454-4A08-A361-44812D222944}" type="slidenum">
              <a:rPr lang="fr-FR" smtClean="0"/>
              <a:pPr>
                <a:defRPr/>
              </a:pPr>
              <a:t>49</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4517" name="ZoneTexte 4"/>
          <p:cNvSpPr txBox="1">
            <a:spLocks noChangeArrowheads="1"/>
          </p:cNvSpPr>
          <p:nvPr/>
        </p:nvSpPr>
        <p:spPr bwMode="auto">
          <a:xfrm>
            <a:off x="179388"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Effets indésirables des médicaments</a:t>
            </a:r>
          </a:p>
        </p:txBody>
      </p:sp>
      <p:sp>
        <p:nvSpPr>
          <p:cNvPr id="64518" name="ZoneTexte 6"/>
          <p:cNvSpPr txBox="1">
            <a:spLocks noChangeArrowheads="1"/>
          </p:cNvSpPr>
          <p:nvPr/>
        </p:nvSpPr>
        <p:spPr bwMode="auto">
          <a:xfrm>
            <a:off x="395288" y="1341438"/>
            <a:ext cx="79930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a:t>
            </a:r>
            <a:r>
              <a:rPr lang="fr-FR" altLang="fr-FR" b="1" dirty="0"/>
              <a:t>EI</a:t>
            </a:r>
            <a:r>
              <a:rPr lang="fr-FR" altLang="fr-FR" dirty="0"/>
              <a:t>: </a:t>
            </a:r>
            <a:r>
              <a:rPr lang="fr-FR" altLang="fr-FR" b="1" dirty="0">
                <a:solidFill>
                  <a:srgbClr val="FF0000"/>
                </a:solidFill>
              </a:rPr>
              <a:t>toute altération </a:t>
            </a:r>
            <a:r>
              <a:rPr lang="fr-FR" altLang="fr-FR" dirty="0"/>
              <a:t>de l’état du malade consécutif à l’administration d’un médicament dans des </a:t>
            </a:r>
            <a:r>
              <a:rPr lang="fr-FR" altLang="fr-FR" b="1" dirty="0">
                <a:solidFill>
                  <a:srgbClr val="FF0000"/>
                </a:solidFill>
              </a:rPr>
              <a:t>conditions habituelles d’emploi</a:t>
            </a:r>
            <a:r>
              <a:rPr lang="fr-FR" altLang="fr-FR" dirty="0">
                <a:solidFill>
                  <a:srgbClr val="FF0000"/>
                </a:solidFill>
              </a:rPr>
              <a:t>.</a:t>
            </a:r>
          </a:p>
          <a:p>
            <a:pPr algn="just" eaLnBrk="1" hangingPunct="1"/>
            <a:endParaRPr lang="fr-FR" altLang="fr-FR" dirty="0"/>
          </a:p>
          <a:p>
            <a:pPr algn="just" eaLnBrk="1" hangingPunct="1">
              <a:buFont typeface="Wingdings" pitchFamily="2" charset="2"/>
              <a:buChar char="§"/>
            </a:pPr>
            <a:r>
              <a:rPr lang="fr-FR" altLang="fr-FR" dirty="0"/>
              <a:t> OMS: </a:t>
            </a:r>
            <a:r>
              <a:rPr lang="fr-FR" altLang="fr-FR" dirty="0">
                <a:solidFill>
                  <a:srgbClr val="FF0000"/>
                </a:solidFill>
              </a:rPr>
              <a:t>« réaction nocive et non voulue, se produisant aux posologies normalement utilisées chez l’homme pour la prophylaxie, le diagnostic ou le traitement d’une maladie ou pour la restauration, la correction ou la modification d’une fonction physiologique, ou résultant d’un mésusage du médicament ou produit »</a:t>
            </a:r>
          </a:p>
          <a:p>
            <a:pPr algn="just" eaLnBrk="1" hangingPunct="1"/>
            <a:endParaRPr lang="fr-FR" altLang="fr-FR" dirty="0"/>
          </a:p>
          <a:p>
            <a:pPr algn="just" eaLnBrk="1" hangingPunct="1">
              <a:buFont typeface="Wingdings" pitchFamily="2" charset="2"/>
              <a:buChar char="§"/>
            </a:pPr>
            <a:r>
              <a:rPr lang="fr-FR" altLang="fr-FR" u="sng" dirty="0"/>
              <a:t> Mésusage:</a:t>
            </a:r>
            <a:r>
              <a:rPr lang="fr-FR" altLang="fr-FR" dirty="0"/>
              <a:t> « utilisation non conforme aux recommandations du résumé des caractéristiques du produit »</a:t>
            </a:r>
          </a:p>
          <a:p>
            <a:pPr algn="just" eaLnBrk="1" hangingPunct="1"/>
            <a:endParaRPr lang="fr-FR" altLang="fr-FR" dirty="0"/>
          </a:p>
          <a:p>
            <a:pPr algn="just" eaLnBrk="1" hangingPunct="1">
              <a:buFont typeface="Wingdings" pitchFamily="2" charset="2"/>
              <a:buChar char="§"/>
            </a:pPr>
            <a:r>
              <a:rPr lang="fr-FR" altLang="fr-FR" dirty="0"/>
              <a:t> </a:t>
            </a:r>
            <a:r>
              <a:rPr lang="fr-FR" altLang="fr-FR" u="sng" dirty="0"/>
              <a:t>Effet indésirable grave: </a:t>
            </a:r>
            <a:r>
              <a:rPr lang="fr-FR" altLang="fr-FR" dirty="0"/>
              <a:t>«  effet indésirable létal, ou susceptible de mettre la vie en danger, ou entraînant une invalidité ou une incapacité importante ou durable, ou provoquant ou prolongeant une hospitalisation, ou se manifestant par une anomalie ou une malformation congénitale.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C7AAC05-6457-48F2-A9E5-2841BEDA5001}" type="slidenum">
              <a:rPr lang="fr-FR" smtClean="0"/>
              <a:pPr>
                <a:defRPr/>
              </a:pPr>
              <a:t>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Communication cellulaire et messagers</a:t>
            </a:r>
          </a:p>
        </p:txBody>
      </p:sp>
      <p:sp>
        <p:nvSpPr>
          <p:cNvPr id="6149" name="ZoneTexte 4"/>
          <p:cNvSpPr txBox="1">
            <a:spLocks noChangeArrowheads="1"/>
          </p:cNvSpPr>
          <p:nvPr/>
        </p:nvSpPr>
        <p:spPr bwMode="auto">
          <a:xfrm>
            <a:off x="250825"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Modalités de la communication cellulaire</a:t>
            </a:r>
          </a:p>
        </p:txBody>
      </p:sp>
      <p:sp>
        <p:nvSpPr>
          <p:cNvPr id="6150" name="ZoneTexte 5"/>
          <p:cNvSpPr txBox="1">
            <a:spLocks noChangeArrowheads="1"/>
          </p:cNvSpPr>
          <p:nvPr/>
        </p:nvSpPr>
        <p:spPr bwMode="auto">
          <a:xfrm>
            <a:off x="611188" y="1412875"/>
            <a:ext cx="648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1.1. Interactions basées sur un contact direct</a:t>
            </a:r>
          </a:p>
        </p:txBody>
      </p:sp>
      <p:sp>
        <p:nvSpPr>
          <p:cNvPr id="6151" name="ZoneTexte 6"/>
          <p:cNvSpPr txBox="1">
            <a:spLocks noChangeArrowheads="1"/>
          </p:cNvSpPr>
          <p:nvPr/>
        </p:nvSpPr>
        <p:spPr bwMode="auto">
          <a:xfrm>
            <a:off x="611188" y="2781300"/>
            <a:ext cx="806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1.2. Interactions mettant en jeu un ou plusieurs messagers</a:t>
            </a:r>
          </a:p>
        </p:txBody>
      </p:sp>
      <p:sp>
        <p:nvSpPr>
          <p:cNvPr id="6152" name="ZoneTexte 7"/>
          <p:cNvSpPr txBox="1">
            <a:spLocks noChangeArrowheads="1"/>
          </p:cNvSpPr>
          <p:nvPr/>
        </p:nvSpPr>
        <p:spPr bwMode="auto">
          <a:xfrm>
            <a:off x="684213" y="1916113"/>
            <a:ext cx="554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 contact entre 2 cellules ou entre une cellule et la matrice extracellulaire</a:t>
            </a:r>
          </a:p>
        </p:txBody>
      </p:sp>
      <p:sp>
        <p:nvSpPr>
          <p:cNvPr id="4105" name="ZoneTexte 8"/>
          <p:cNvSpPr txBox="1">
            <a:spLocks noChangeArrowheads="1"/>
          </p:cNvSpPr>
          <p:nvPr/>
        </p:nvSpPr>
        <p:spPr bwMode="auto">
          <a:xfrm>
            <a:off x="611188" y="3933825"/>
            <a:ext cx="7920037" cy="2862263"/>
          </a:xfrm>
          <a:prstGeom prst="rect">
            <a:avLst/>
          </a:prstGeom>
          <a:noFill/>
          <a:ln w="9525">
            <a:noFill/>
            <a:miter lim="800000"/>
            <a:headEnd/>
            <a:tailEnd/>
          </a:ln>
        </p:spPr>
        <p:txBody>
          <a:bodyPr>
            <a:spAutoFit/>
          </a:bodyPr>
          <a:lstStyle/>
          <a:p>
            <a:pPr algn="just">
              <a:buFont typeface="Wingdings" pitchFamily="2" charset="2"/>
              <a:buChar char="§"/>
              <a:defRPr/>
            </a:pPr>
            <a:r>
              <a:rPr lang="fr-FR" dirty="0"/>
              <a:t> </a:t>
            </a:r>
            <a:r>
              <a:rPr lang="fr-FR" b="1" dirty="0">
                <a:solidFill>
                  <a:schemeClr val="accent6">
                    <a:lumMod val="75000"/>
                  </a:schemeClr>
                </a:solidFill>
              </a:rPr>
              <a:t>Communication endocrine: </a:t>
            </a:r>
            <a:r>
              <a:rPr lang="fr-FR" dirty="0"/>
              <a:t>grâce aux </a:t>
            </a:r>
            <a:r>
              <a:rPr lang="fr-FR" b="1" dirty="0"/>
              <a:t>hormones</a:t>
            </a:r>
            <a:r>
              <a:rPr lang="fr-FR" dirty="0"/>
              <a:t> synthétisées par les cellules endocrines</a:t>
            </a:r>
          </a:p>
          <a:p>
            <a:pPr algn="just">
              <a:buFont typeface="Wingdings" pitchFamily="2" charset="2"/>
              <a:buChar char="§"/>
              <a:defRPr/>
            </a:pPr>
            <a:r>
              <a:rPr lang="fr-FR" dirty="0"/>
              <a:t> </a:t>
            </a:r>
            <a:r>
              <a:rPr lang="fr-FR" b="1" dirty="0">
                <a:solidFill>
                  <a:schemeClr val="accent6">
                    <a:lumMod val="75000"/>
                  </a:schemeClr>
                </a:solidFill>
              </a:rPr>
              <a:t>Communication </a:t>
            </a:r>
            <a:r>
              <a:rPr lang="fr-FR" b="1" dirty="0" err="1">
                <a:solidFill>
                  <a:schemeClr val="accent6">
                    <a:lumMod val="75000"/>
                  </a:schemeClr>
                </a:solidFill>
              </a:rPr>
              <a:t>paracrine</a:t>
            </a:r>
            <a:r>
              <a:rPr lang="fr-FR" b="1" dirty="0">
                <a:solidFill>
                  <a:schemeClr val="accent6">
                    <a:lumMod val="75000"/>
                  </a:schemeClr>
                </a:solidFill>
              </a:rPr>
              <a:t>: </a:t>
            </a:r>
            <a:r>
              <a:rPr lang="fr-FR" dirty="0"/>
              <a:t>grâce à des </a:t>
            </a:r>
            <a:r>
              <a:rPr lang="fr-FR" b="1" dirty="0"/>
              <a:t>médiateurs chimiques locaux </a:t>
            </a:r>
            <a:r>
              <a:rPr lang="fr-FR" dirty="0"/>
              <a:t>(ex: cytokines libérées au cours des phénomènes inflammatoires)</a:t>
            </a:r>
          </a:p>
          <a:p>
            <a:pPr algn="just">
              <a:buFont typeface="Wingdings" pitchFamily="2" charset="2"/>
              <a:buChar char="§"/>
              <a:defRPr/>
            </a:pPr>
            <a:r>
              <a:rPr lang="fr-FR" dirty="0"/>
              <a:t> </a:t>
            </a:r>
            <a:r>
              <a:rPr lang="fr-FR" b="1" dirty="0">
                <a:solidFill>
                  <a:schemeClr val="accent6">
                    <a:lumMod val="75000"/>
                  </a:schemeClr>
                </a:solidFill>
              </a:rPr>
              <a:t>Communication autocrine: </a:t>
            </a:r>
            <a:r>
              <a:rPr lang="fr-FR" dirty="0"/>
              <a:t>la cellule possède des </a:t>
            </a:r>
            <a:r>
              <a:rPr lang="fr-FR" b="1" dirty="0"/>
              <a:t>récepteurs membranaires </a:t>
            </a:r>
            <a:r>
              <a:rPr lang="fr-FR" dirty="0"/>
              <a:t>qui lui permettent de répondre au signal qu’elle produit elle-même</a:t>
            </a:r>
          </a:p>
          <a:p>
            <a:pPr algn="just">
              <a:buFont typeface="Wingdings" pitchFamily="2" charset="2"/>
              <a:buChar char="§"/>
              <a:defRPr/>
            </a:pPr>
            <a:r>
              <a:rPr lang="fr-FR" dirty="0"/>
              <a:t> </a:t>
            </a:r>
            <a:r>
              <a:rPr lang="fr-FR" b="1" dirty="0">
                <a:solidFill>
                  <a:schemeClr val="accent6">
                    <a:lumMod val="75000"/>
                  </a:schemeClr>
                </a:solidFill>
              </a:rPr>
              <a:t>Communication synaptique chimique: </a:t>
            </a:r>
            <a:r>
              <a:rPr lang="fr-FR" dirty="0"/>
              <a:t>le messager est libéré dans une </a:t>
            </a:r>
            <a:r>
              <a:rPr lang="fr-FR" b="1" dirty="0"/>
              <a:t>fente synaptique </a:t>
            </a:r>
            <a:r>
              <a:rPr lang="fr-FR" dirty="0"/>
              <a:t>(zone séparant 2 cellules excitables: neurone/neurone ou neurone/cellule musculaire). </a:t>
            </a:r>
          </a:p>
        </p:txBody>
      </p:sp>
      <p:pic>
        <p:nvPicPr>
          <p:cNvPr id="6154" name="Picture 10" descr="http://www.rndsystems.com/resources/images/5734.jpg"/>
          <p:cNvPicPr>
            <a:picLocks noChangeAspect="1" noChangeArrowheads="1"/>
          </p:cNvPicPr>
          <p:nvPr/>
        </p:nvPicPr>
        <p:blipFill>
          <a:blip r:embed="rId3">
            <a:extLst>
              <a:ext uri="{28A0092B-C50C-407E-A947-70E740481C1C}">
                <a14:useLocalDpi xmlns:a14="http://schemas.microsoft.com/office/drawing/2010/main" val="0"/>
              </a:ext>
            </a:extLst>
          </a:blip>
          <a:srcRect b="6268"/>
          <a:stretch>
            <a:fillRect/>
          </a:stretch>
        </p:blipFill>
        <p:spPr bwMode="auto">
          <a:xfrm>
            <a:off x="5867400" y="0"/>
            <a:ext cx="32766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ZoneTexte 11"/>
          <p:cNvSpPr txBox="1">
            <a:spLocks noChangeArrowheads="1"/>
          </p:cNvSpPr>
          <p:nvPr/>
        </p:nvSpPr>
        <p:spPr bwMode="auto">
          <a:xfrm>
            <a:off x="611188" y="3213100"/>
            <a:ext cx="7921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La sécrétion de messagers chimiques permet une action à plus ou moins grande distance sur des cibles cellulaires.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CB69290-9E2C-4A7A-BC9D-4F572085F468}" type="slidenum">
              <a:rPr lang="fr-FR" smtClean="0"/>
              <a:pPr>
                <a:defRPr/>
              </a:pPr>
              <a:t>50</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5541" name="ZoneTexte 4"/>
          <p:cNvSpPr txBox="1">
            <a:spLocks noChangeArrowheads="1"/>
          </p:cNvSpPr>
          <p:nvPr/>
        </p:nvSpPr>
        <p:spPr bwMode="auto">
          <a:xfrm>
            <a:off x="179388"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Effets indésirables des médicaments</a:t>
            </a:r>
          </a:p>
        </p:txBody>
      </p:sp>
      <p:sp>
        <p:nvSpPr>
          <p:cNvPr id="65542" name="ZoneTexte 6"/>
          <p:cNvSpPr txBox="1">
            <a:spLocks noChangeArrowheads="1"/>
          </p:cNvSpPr>
          <p:nvPr/>
        </p:nvSpPr>
        <p:spPr bwMode="auto">
          <a:xfrm>
            <a:off x="395288" y="1412875"/>
            <a:ext cx="79930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a:t>
            </a:r>
            <a:r>
              <a:rPr lang="fr-FR" altLang="fr-FR" u="sng" dirty="0"/>
              <a:t>Effet indésirable inattendu</a:t>
            </a:r>
            <a:r>
              <a:rPr lang="fr-FR" altLang="fr-FR" dirty="0"/>
              <a:t>: « effet indésirable dont la nature, la sévérité ou l’évolution ne correspondent pas aux informations contenues dans le résumé des caractéristiques du produit ».</a:t>
            </a:r>
          </a:p>
          <a:p>
            <a:pPr algn="just" eaLnBrk="1" hangingPunct="1">
              <a:buFont typeface="Wingdings" pitchFamily="2" charset="2"/>
              <a:buChar char="§"/>
            </a:pPr>
            <a:endParaRPr lang="fr-FR" altLang="fr-FR" dirty="0"/>
          </a:p>
          <a:p>
            <a:pPr algn="just" eaLnBrk="1" hangingPunct="1">
              <a:buFont typeface="Wingdings" pitchFamily="2" charset="2"/>
              <a:buChar char="§"/>
            </a:pPr>
            <a:r>
              <a:rPr lang="fr-FR" altLang="fr-FR" dirty="0"/>
              <a:t> Parfois difficulté de distinguer les signes liés aux EI des symptômes observés lors de la maladie.</a:t>
            </a:r>
          </a:p>
          <a:p>
            <a:pPr algn="just" eaLnBrk="1" hangingPunct="1"/>
            <a:endParaRPr lang="fr-FR" altLang="fr-FR" dirty="0"/>
          </a:p>
          <a:p>
            <a:pPr algn="just" eaLnBrk="1" hangingPunct="1">
              <a:buFont typeface="Wingdings" pitchFamily="2" charset="2"/>
              <a:buChar char="§"/>
            </a:pPr>
            <a:r>
              <a:rPr lang="fr-FR" altLang="fr-FR" dirty="0"/>
              <a:t> Prescrire en fonction du rapport bénéfice/risque</a:t>
            </a:r>
          </a:p>
          <a:p>
            <a:pPr algn="just" eaLnBrk="1" hangingPunct="1"/>
            <a:endParaRPr lang="fr-FR" altLang="fr-FR" dirty="0"/>
          </a:p>
        </p:txBody>
      </p:sp>
      <p:pic>
        <p:nvPicPr>
          <p:cNvPr id="65543" name="Picture 2" descr="https://www.mysciencework.com/bundles/mswblog/images/Posts/2012/01/Balance-B%C3%A9n%C3%A9fices-Risques.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3110444"/>
            <a:ext cx="2447925" cy="23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4" descr="http://www.prescrire.org/Docu/Images/BDsPharmacovig/BDmalEstomac.jpg"/>
          <p:cNvPicPr>
            <a:picLocks noChangeAspect="1" noChangeArrowheads="1"/>
          </p:cNvPicPr>
          <p:nvPr/>
        </p:nvPicPr>
        <p:blipFill>
          <a:blip r:embed="rId3"/>
          <a:srcRect/>
          <a:stretch>
            <a:fillRect/>
          </a:stretch>
        </p:blipFill>
        <p:spPr bwMode="auto">
          <a:xfrm>
            <a:off x="2916238" y="4005263"/>
            <a:ext cx="2711450" cy="285273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39ECD04-ECB4-42E0-B039-CDB544E27718}" type="slidenum">
              <a:rPr lang="fr-FR" smtClean="0"/>
              <a:pPr>
                <a:defRPr/>
              </a:pPr>
              <a:t>51</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6565" name="ZoneTexte 4"/>
          <p:cNvSpPr txBox="1">
            <a:spLocks noChangeArrowheads="1"/>
          </p:cNvSpPr>
          <p:nvPr/>
        </p:nvSpPr>
        <p:spPr bwMode="auto">
          <a:xfrm>
            <a:off x="179388"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Effets indésirables des médicaments</a:t>
            </a:r>
          </a:p>
        </p:txBody>
      </p:sp>
      <p:sp>
        <p:nvSpPr>
          <p:cNvPr id="66566" name="ZoneTexte 5"/>
          <p:cNvSpPr txBox="1">
            <a:spLocks noChangeArrowheads="1"/>
          </p:cNvSpPr>
          <p:nvPr/>
        </p:nvSpPr>
        <p:spPr bwMode="auto">
          <a:xfrm>
            <a:off x="468313" y="1341438"/>
            <a:ext cx="8351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3.1. Mécanismes et classification des effets indésirables des médicaments</a:t>
            </a:r>
          </a:p>
        </p:txBody>
      </p:sp>
      <p:sp>
        <p:nvSpPr>
          <p:cNvPr id="66567" name="ZoneTexte 6"/>
          <p:cNvSpPr txBox="1">
            <a:spLocks noChangeArrowheads="1"/>
          </p:cNvSpPr>
          <p:nvPr/>
        </p:nvSpPr>
        <p:spPr bwMode="auto">
          <a:xfrm>
            <a:off x="323850" y="2133600"/>
            <a:ext cx="813593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Tx/>
              <a:buChar char="-"/>
            </a:pPr>
            <a:r>
              <a:rPr lang="fr-FR" altLang="fr-FR"/>
              <a:t> </a:t>
            </a:r>
            <a:r>
              <a:rPr lang="fr-FR" altLang="fr-FR" u="sng"/>
              <a:t>Dépendance de l’effet pharmacologique principal:</a:t>
            </a:r>
          </a:p>
          <a:p>
            <a:pPr algn="just" eaLnBrk="1" hangingPunct="1"/>
            <a:r>
              <a:rPr lang="fr-FR" altLang="fr-FR"/>
              <a:t> ex: </a:t>
            </a:r>
          </a:p>
          <a:p>
            <a:pPr algn="just" eaLnBrk="1" hangingPunct="1"/>
            <a:r>
              <a:rPr lang="fr-FR" altLang="fr-FR"/>
              <a:t> - hémorragie sous anticoagulant, hypoglycémie sous insuline …</a:t>
            </a:r>
          </a:p>
          <a:p>
            <a:pPr algn="just" eaLnBrk="1" hangingPunct="1"/>
            <a:r>
              <a:rPr lang="fr-FR" altLang="fr-FR"/>
              <a:t> - les anticancéreux ont de nombreux EI car ils altèrent les cellules tumorales et les cellules saines.</a:t>
            </a:r>
          </a:p>
          <a:p>
            <a:pPr algn="just" eaLnBrk="1" hangingPunct="1"/>
            <a:r>
              <a:rPr lang="fr-FR" altLang="fr-FR"/>
              <a:t>  - …</a:t>
            </a:r>
          </a:p>
          <a:p>
            <a:pPr algn="just" eaLnBrk="1" hangingPunct="1"/>
            <a:endParaRPr lang="fr-FR" altLang="fr-FR"/>
          </a:p>
          <a:p>
            <a:pPr algn="just" eaLnBrk="1" hangingPunct="1">
              <a:buFontTx/>
              <a:buChar char="-"/>
            </a:pPr>
            <a:r>
              <a:rPr lang="fr-FR" altLang="fr-FR"/>
              <a:t> </a:t>
            </a:r>
            <a:r>
              <a:rPr lang="fr-FR" altLang="fr-FR" u="sng"/>
              <a:t>Dépendance de l’effet pharmacologique accessoire:</a:t>
            </a:r>
          </a:p>
          <a:p>
            <a:pPr algn="just" eaLnBrk="1" hangingPunct="1"/>
            <a:r>
              <a:rPr lang="fr-FR" altLang="fr-FR"/>
              <a:t> ex: de nombreux antidépresseurs tricycliques ont des propriétés atropiniques non indispensables à l’action antidépressive, mais susceptibles de donner des EI (sécheresse de la bouche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F67B766-5586-45CE-87C7-0F7FDE0FDADD}" type="slidenum">
              <a:rPr lang="fr-FR" smtClean="0"/>
              <a:pPr>
                <a:defRPr/>
              </a:pPr>
              <a:t>52</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7589" name="ZoneTexte 4"/>
          <p:cNvSpPr txBox="1">
            <a:spLocks noChangeArrowheads="1"/>
          </p:cNvSpPr>
          <p:nvPr/>
        </p:nvSpPr>
        <p:spPr bwMode="auto">
          <a:xfrm>
            <a:off x="179388"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Effets indésirables des médicaments</a:t>
            </a:r>
          </a:p>
        </p:txBody>
      </p:sp>
      <p:sp>
        <p:nvSpPr>
          <p:cNvPr id="67590" name="ZoneTexte 5"/>
          <p:cNvSpPr txBox="1">
            <a:spLocks noChangeArrowheads="1"/>
          </p:cNvSpPr>
          <p:nvPr/>
        </p:nvSpPr>
        <p:spPr bwMode="auto">
          <a:xfrm>
            <a:off x="468313" y="1196975"/>
            <a:ext cx="8351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3.1. Mécanismes et classification des effets indésirables des médicaments</a:t>
            </a:r>
          </a:p>
        </p:txBody>
      </p:sp>
      <p:sp>
        <p:nvSpPr>
          <p:cNvPr id="7" name="ZoneTexte 6"/>
          <p:cNvSpPr txBox="1"/>
          <p:nvPr/>
        </p:nvSpPr>
        <p:spPr>
          <a:xfrm>
            <a:off x="323850" y="1628775"/>
            <a:ext cx="8135938" cy="6078538"/>
          </a:xfrm>
          <a:prstGeom prst="rect">
            <a:avLst/>
          </a:prstGeom>
          <a:noFill/>
        </p:spPr>
        <p:txBody>
          <a:bodyPr>
            <a:spAutoFit/>
          </a:bodyPr>
          <a:lstStyle/>
          <a:p>
            <a:pPr algn="just">
              <a:buFontTx/>
              <a:buChar char="-"/>
              <a:defRPr/>
            </a:pPr>
            <a:r>
              <a:rPr lang="fr-FR" dirty="0"/>
              <a:t> </a:t>
            </a:r>
            <a:r>
              <a:rPr lang="fr-FR" u="sng" dirty="0"/>
              <a:t>Effet indésirable  non lié à une propriété pharmacologique connue du médicament:</a:t>
            </a:r>
          </a:p>
          <a:p>
            <a:pPr algn="just">
              <a:buFontTx/>
              <a:buChar char="-"/>
              <a:defRPr/>
            </a:pPr>
            <a:endParaRPr lang="fr-FR" sz="1050" dirty="0"/>
          </a:p>
          <a:p>
            <a:pPr algn="just">
              <a:defRPr/>
            </a:pPr>
            <a:r>
              <a:rPr lang="fr-FR" dirty="0">
                <a:latin typeface="Arial"/>
                <a:cs typeface="Arial"/>
              </a:rPr>
              <a:t>→ hépatites, agranulocytoses…</a:t>
            </a:r>
          </a:p>
          <a:p>
            <a:pPr algn="just">
              <a:defRPr/>
            </a:pPr>
            <a:endParaRPr lang="fr-FR" sz="1200" dirty="0">
              <a:latin typeface="Arial"/>
              <a:cs typeface="Arial"/>
            </a:endParaRPr>
          </a:p>
          <a:p>
            <a:pPr marL="342900" indent="-342900" algn="just">
              <a:spcBef>
                <a:spcPts val="0"/>
              </a:spcBef>
              <a:buFont typeface="Wingdings" pitchFamily="2" charset="2"/>
              <a:buChar char="§"/>
              <a:defRPr/>
            </a:pPr>
            <a:r>
              <a:rPr lang="fr-FR" dirty="0">
                <a:latin typeface="Arial"/>
                <a:cs typeface="Arial"/>
              </a:rPr>
              <a:t>Réaction </a:t>
            </a:r>
            <a:r>
              <a:rPr lang="fr-FR" dirty="0" err="1">
                <a:latin typeface="Arial"/>
                <a:cs typeface="Arial"/>
              </a:rPr>
              <a:t>immuno</a:t>
            </a:r>
            <a:r>
              <a:rPr lang="fr-FR" dirty="0">
                <a:latin typeface="Arial"/>
                <a:cs typeface="Arial"/>
              </a:rPr>
              <a:t>-allergique ou toxique (formation de métabolites toxiques survenant chez un nombre limité de patients).</a:t>
            </a:r>
          </a:p>
          <a:p>
            <a:pPr marL="342900" indent="-342900" algn="just">
              <a:spcBef>
                <a:spcPts val="0"/>
              </a:spcBef>
              <a:defRPr/>
            </a:pPr>
            <a:r>
              <a:rPr lang="fr-FR" dirty="0">
                <a:latin typeface="Arial"/>
                <a:cs typeface="Arial"/>
              </a:rPr>
              <a:t>	EI ne dépendent pas de la dose et sont de faible incidence.</a:t>
            </a:r>
          </a:p>
          <a:p>
            <a:pPr marL="342900" indent="-342900" algn="just">
              <a:spcBef>
                <a:spcPts val="0"/>
              </a:spcBef>
              <a:defRPr/>
            </a:pPr>
            <a:endParaRPr lang="fr-FR" sz="1100" dirty="0">
              <a:latin typeface="Arial"/>
              <a:cs typeface="Arial"/>
            </a:endParaRPr>
          </a:p>
          <a:p>
            <a:pPr marL="342900" indent="-342900" algn="just">
              <a:spcBef>
                <a:spcPts val="600"/>
              </a:spcBef>
              <a:buFont typeface="Wingdings" pitchFamily="2" charset="2"/>
              <a:buChar char="§"/>
              <a:defRPr/>
            </a:pPr>
            <a:r>
              <a:rPr lang="fr-FR" dirty="0">
                <a:latin typeface="Arial"/>
                <a:cs typeface="Arial"/>
              </a:rPr>
              <a:t>Accidents liés à une sensibilité anormale du patient. </a:t>
            </a:r>
          </a:p>
          <a:p>
            <a:pPr algn="just">
              <a:spcBef>
                <a:spcPts val="600"/>
              </a:spcBef>
              <a:defRPr/>
            </a:pPr>
            <a:r>
              <a:rPr lang="fr-FR" dirty="0">
                <a:latin typeface="Arial"/>
                <a:cs typeface="Arial"/>
              </a:rPr>
              <a:t>	Effets imprévisibles. Souvent particularité génétique.</a:t>
            </a:r>
          </a:p>
          <a:p>
            <a:pPr marL="342900" indent="-342900" algn="just">
              <a:spcBef>
                <a:spcPts val="600"/>
              </a:spcBef>
              <a:buFont typeface="Wingdings" pitchFamily="2" charset="2"/>
              <a:buChar char="§"/>
              <a:defRPr/>
            </a:pPr>
            <a:r>
              <a:rPr lang="fr-FR" dirty="0">
                <a:latin typeface="Arial"/>
                <a:cs typeface="Arial"/>
              </a:rPr>
              <a:t>EI retardés: survient après une administration prolongée (après quelques mois voire années) (ex: stérilité après anticancéreux).</a:t>
            </a:r>
          </a:p>
          <a:p>
            <a:pPr marL="342900" indent="-342900" algn="just">
              <a:spcBef>
                <a:spcPts val="600"/>
              </a:spcBef>
              <a:buFont typeface="Wingdings" pitchFamily="2" charset="2"/>
              <a:buChar char="§"/>
              <a:defRPr/>
            </a:pPr>
            <a:r>
              <a:rPr lang="fr-FR" dirty="0">
                <a:latin typeface="Arial"/>
                <a:cs typeface="Arial"/>
              </a:rPr>
              <a:t>EI suite à une accumulation des doses dans le temps: risque de dépendance (ex: benzodiazépine).</a:t>
            </a:r>
          </a:p>
          <a:p>
            <a:pPr marL="342900" indent="-342900" algn="just">
              <a:spcBef>
                <a:spcPts val="600"/>
              </a:spcBef>
              <a:buFont typeface="Wingdings" pitchFamily="2" charset="2"/>
              <a:buChar char="§"/>
              <a:defRPr/>
            </a:pPr>
            <a:r>
              <a:rPr lang="fr-FR" dirty="0" err="1">
                <a:latin typeface="Arial"/>
                <a:cs typeface="Arial"/>
              </a:rPr>
              <a:t>Tératogénicité</a:t>
            </a:r>
            <a:r>
              <a:rPr lang="fr-FR" dirty="0">
                <a:latin typeface="Arial"/>
                <a:cs typeface="Arial"/>
              </a:rPr>
              <a:t> ou cancérogenèse.</a:t>
            </a:r>
          </a:p>
          <a:p>
            <a:pPr marL="342900" indent="-342900" algn="just">
              <a:spcBef>
                <a:spcPts val="600"/>
              </a:spcBef>
              <a:defRPr/>
            </a:pPr>
            <a:endParaRPr lang="fr-FR" sz="1100" dirty="0">
              <a:latin typeface="Arial"/>
              <a:cs typeface="Arial"/>
            </a:endParaRPr>
          </a:p>
          <a:p>
            <a:pPr marL="342900" indent="-342900" algn="just">
              <a:buFont typeface="Wingdings" pitchFamily="2" charset="2"/>
              <a:buChar char="§"/>
              <a:defRPr/>
            </a:pPr>
            <a:r>
              <a:rPr lang="fr-FR" dirty="0">
                <a:latin typeface="Arial"/>
                <a:cs typeface="Arial"/>
              </a:rPr>
              <a:t>Effet rebond et de sevrage: toxicité due à l’arrêt du traitement.</a:t>
            </a:r>
          </a:p>
          <a:p>
            <a:pPr marL="342900" indent="-342900" algn="just">
              <a:buFont typeface="Wingdings" pitchFamily="2" charset="2"/>
              <a:buChar char="§"/>
              <a:defRPr/>
            </a:pPr>
            <a:endParaRPr lang="fr-FR" dirty="0">
              <a:latin typeface="Arial"/>
              <a:cs typeface="Arial"/>
            </a:endParaRPr>
          </a:p>
          <a:p>
            <a:pPr algn="just">
              <a:defRPr/>
            </a:pPr>
            <a:endParaRPr lang="fr-FR" dirty="0">
              <a:latin typeface="Arial"/>
              <a:cs typeface="Arial"/>
            </a:endParaRPr>
          </a:p>
          <a:p>
            <a:pPr algn="just">
              <a:defRPr/>
            </a:pP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E88328CF-E103-4455-99B8-FD2F5F69B807}" type="slidenum">
              <a:rPr lang="fr-FR" smtClean="0"/>
              <a:pPr>
                <a:defRPr/>
              </a:pPr>
              <a:t>53</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8613" name="ZoneTexte 4"/>
          <p:cNvSpPr txBox="1">
            <a:spLocks noChangeArrowheads="1"/>
          </p:cNvSpPr>
          <p:nvPr/>
        </p:nvSpPr>
        <p:spPr bwMode="auto">
          <a:xfrm>
            <a:off x="179388" y="836613"/>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Effets indésirables des médicaments</a:t>
            </a:r>
          </a:p>
        </p:txBody>
      </p:sp>
      <p:sp>
        <p:nvSpPr>
          <p:cNvPr id="68614" name="ZoneTexte 5"/>
          <p:cNvSpPr txBox="1">
            <a:spLocks noChangeArrowheads="1"/>
          </p:cNvSpPr>
          <p:nvPr/>
        </p:nvSpPr>
        <p:spPr bwMode="auto">
          <a:xfrm>
            <a:off x="323850" y="1341438"/>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3.2. Mise en évidence des effets indésirables des médicaments</a:t>
            </a:r>
          </a:p>
        </p:txBody>
      </p:sp>
      <p:sp>
        <p:nvSpPr>
          <p:cNvPr id="7" name="ZoneTexte 6"/>
          <p:cNvSpPr txBox="1"/>
          <p:nvPr/>
        </p:nvSpPr>
        <p:spPr>
          <a:xfrm>
            <a:off x="395288" y="1844675"/>
            <a:ext cx="8208962" cy="2032000"/>
          </a:xfrm>
          <a:prstGeom prst="rect">
            <a:avLst/>
          </a:prstGeom>
          <a:noFill/>
        </p:spPr>
        <p:txBody>
          <a:bodyPr>
            <a:spAutoFit/>
          </a:bodyPr>
          <a:lstStyle/>
          <a:p>
            <a:pPr algn="just">
              <a:buFont typeface="Wingdings" pitchFamily="2" charset="2"/>
              <a:buChar char="§"/>
              <a:defRPr/>
            </a:pPr>
            <a:r>
              <a:rPr lang="fr-FR" dirty="0"/>
              <a:t> </a:t>
            </a:r>
            <a:r>
              <a:rPr lang="fr-FR" b="1" dirty="0">
                <a:solidFill>
                  <a:schemeClr val="accent6">
                    <a:lumMod val="75000"/>
                  </a:schemeClr>
                </a:solidFill>
              </a:rPr>
              <a:t>Imputabilité: </a:t>
            </a:r>
            <a:r>
              <a:rPr lang="fr-FR" dirty="0"/>
              <a:t>appréciation de la responsabilité d’un médicament dans l’apparition d’un EI chez un sujet donné:</a:t>
            </a:r>
          </a:p>
          <a:p>
            <a:pPr algn="just">
              <a:defRPr/>
            </a:pPr>
            <a:r>
              <a:rPr lang="fr-FR" dirty="0"/>
              <a:t>	- lien de causalité entre la prise du médicament et la survenue de l’EI</a:t>
            </a:r>
          </a:p>
          <a:p>
            <a:pPr algn="just">
              <a:defRPr/>
            </a:pPr>
            <a:r>
              <a:rPr lang="fr-FR" dirty="0"/>
              <a:t>	- chronologie</a:t>
            </a:r>
          </a:p>
          <a:p>
            <a:pPr algn="just">
              <a:defRPr/>
            </a:pPr>
            <a:endParaRPr lang="fr-FR" dirty="0"/>
          </a:p>
          <a:p>
            <a:pPr algn="just">
              <a:buFont typeface="Wingdings" pitchFamily="2" charset="2"/>
              <a:buChar char="§"/>
              <a:defRPr/>
            </a:pPr>
            <a:r>
              <a:rPr lang="fr-FR" dirty="0"/>
              <a:t> </a:t>
            </a:r>
            <a:r>
              <a:rPr lang="fr-FR" b="1" dirty="0">
                <a:solidFill>
                  <a:schemeClr val="accent6">
                    <a:lumMod val="75000"/>
                  </a:schemeClr>
                </a:solidFill>
              </a:rPr>
              <a:t>Fréquence</a:t>
            </a:r>
            <a:r>
              <a:rPr lang="fr-FR" dirty="0"/>
              <a:t> (méthode statistique)</a:t>
            </a:r>
            <a:endParaRPr lang="fr-FR" b="1" dirty="0">
              <a:solidFill>
                <a:schemeClr val="accent6">
                  <a:lumMod val="75000"/>
                </a:schemeClr>
              </a:solidFill>
            </a:endParaRPr>
          </a:p>
          <a:p>
            <a:pPr algn="just">
              <a:defRPr/>
            </a:pPr>
            <a:endParaRPr lang="fr-FR" dirty="0"/>
          </a:p>
        </p:txBody>
      </p:sp>
      <p:pic>
        <p:nvPicPr>
          <p:cNvPr id="68616" name="Picture 10" descr="http://www.allergique.org/IMG/arton284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641725"/>
            <a:ext cx="482441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3FB71790-4C25-4B14-8882-7CDB6FDE1EDE}" type="slidenum">
              <a:rPr lang="fr-FR" smtClean="0"/>
              <a:pPr>
                <a:defRPr/>
              </a:pPr>
              <a:t>54</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69637" name="ZoneTexte 4"/>
          <p:cNvSpPr txBox="1">
            <a:spLocks noChangeArrowheads="1"/>
          </p:cNvSpPr>
          <p:nvPr/>
        </p:nvSpPr>
        <p:spPr bwMode="auto">
          <a:xfrm>
            <a:off x="107950" y="765175"/>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Pharmacovigilance</a:t>
            </a:r>
          </a:p>
        </p:txBody>
      </p:sp>
      <p:sp>
        <p:nvSpPr>
          <p:cNvPr id="69638" name="ZoneTexte 5"/>
          <p:cNvSpPr txBox="1">
            <a:spLocks noChangeArrowheads="1"/>
          </p:cNvSpPr>
          <p:nvPr/>
        </p:nvSpPr>
        <p:spPr bwMode="auto">
          <a:xfrm>
            <a:off x="323850" y="1341438"/>
            <a:ext cx="8640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PV: « la surveillance du risque d’effet indésirable résultant de l’utilisation des médicaments et produits à usage humain et des contraceptifs».</a:t>
            </a:r>
          </a:p>
          <a:p>
            <a:pPr algn="just" eaLnBrk="1" hangingPunct="1">
              <a:buFont typeface="Wingdings" pitchFamily="2" charset="2"/>
              <a:buChar char="§"/>
            </a:pPr>
            <a:r>
              <a:rPr lang="fr-FR" altLang="fr-FR"/>
              <a:t> La PV est la branche de la pharmacologie clinique qui a pour but la surveillance du risque d’EI. Elle a pour mission la </a:t>
            </a:r>
            <a:r>
              <a:rPr lang="fr-FR" altLang="fr-FR">
                <a:solidFill>
                  <a:srgbClr val="FF0000"/>
                </a:solidFill>
              </a:rPr>
              <a:t>détection, l’évaluation, la compréhension et la prévention des EI </a:t>
            </a:r>
            <a:r>
              <a:rPr lang="fr-FR" altLang="fr-FR"/>
              <a:t>des médicaments.</a:t>
            </a:r>
          </a:p>
          <a:p>
            <a:pPr algn="just" eaLnBrk="1" hangingPunct="1"/>
            <a:endParaRPr lang="fr-FR" altLang="fr-FR"/>
          </a:p>
        </p:txBody>
      </p:sp>
      <p:sp>
        <p:nvSpPr>
          <p:cNvPr id="7" name="ZoneTexte 6"/>
          <p:cNvSpPr txBox="1"/>
          <p:nvPr/>
        </p:nvSpPr>
        <p:spPr>
          <a:xfrm>
            <a:off x="755650" y="3357563"/>
            <a:ext cx="7345363" cy="646112"/>
          </a:xfrm>
          <a:prstGeom prst="rect">
            <a:avLst/>
          </a:prstGeom>
        </p:spPr>
        <p:style>
          <a:lnRef idx="1">
            <a:schemeClr val="accent6"/>
          </a:lnRef>
          <a:fillRef idx="3">
            <a:schemeClr val="accent6"/>
          </a:fillRef>
          <a:effectRef idx="2">
            <a:schemeClr val="accent6"/>
          </a:effectRef>
          <a:fontRef idx="minor">
            <a:schemeClr val="lt1"/>
          </a:fontRef>
        </p:style>
        <p:txBody>
          <a:bodyPr>
            <a:spAutoFit/>
          </a:bodyPr>
          <a:lstStyle/>
          <a:p>
            <a:pPr algn="just">
              <a:defRPr/>
            </a:pPr>
            <a:r>
              <a:rPr lang="fr-FR" b="1" dirty="0">
                <a:solidFill>
                  <a:schemeClr val="tx1"/>
                </a:solidFill>
                <a:latin typeface="Arial" pitchFamily="34" charset="0"/>
                <a:cs typeface="Arial" pitchFamily="34" charset="0"/>
              </a:rPr>
              <a:t>Réduction</a:t>
            </a:r>
            <a:r>
              <a:rPr lang="fr-FR" dirty="0">
                <a:solidFill>
                  <a:schemeClr val="tx1"/>
                </a:solidFill>
                <a:latin typeface="Arial" pitchFamily="34" charset="0"/>
                <a:cs typeface="Arial" pitchFamily="34" charset="0"/>
              </a:rPr>
              <a:t> de la fréquence et de la gravité des EI des médicaments tout en </a:t>
            </a:r>
            <a:r>
              <a:rPr lang="fr-FR" b="1" dirty="0">
                <a:solidFill>
                  <a:schemeClr val="tx1"/>
                </a:solidFill>
                <a:latin typeface="Arial" pitchFamily="34" charset="0"/>
                <a:cs typeface="Arial" pitchFamily="34" charset="0"/>
              </a:rPr>
              <a:t>maintenant ou améliorant leur efficacité</a:t>
            </a:r>
            <a:r>
              <a:rPr lang="fr-FR" dirty="0">
                <a:solidFill>
                  <a:schemeClr val="tx1"/>
                </a:solidFill>
                <a:latin typeface="Arial" pitchFamily="34" charset="0"/>
                <a:cs typeface="Arial" pitchFamily="34" charset="0"/>
              </a:rPr>
              <a:t>.</a:t>
            </a:r>
          </a:p>
        </p:txBody>
      </p:sp>
      <p:sp>
        <p:nvSpPr>
          <p:cNvPr id="8" name="Flèche vers le bas 7"/>
          <p:cNvSpPr/>
          <p:nvPr/>
        </p:nvSpPr>
        <p:spPr>
          <a:xfrm>
            <a:off x="4067175" y="2852738"/>
            <a:ext cx="360363" cy="36036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9" name="ZoneTexte 8"/>
          <p:cNvSpPr txBox="1"/>
          <p:nvPr/>
        </p:nvSpPr>
        <p:spPr>
          <a:xfrm>
            <a:off x="755650" y="4868863"/>
            <a:ext cx="7345363" cy="923925"/>
          </a:xfrm>
          <a:prstGeom prst="rect">
            <a:avLst/>
          </a:prstGeom>
          <a:noFill/>
        </p:spPr>
        <p:style>
          <a:lnRef idx="2">
            <a:schemeClr val="accent6"/>
          </a:lnRef>
          <a:fillRef idx="1">
            <a:schemeClr val="lt1"/>
          </a:fillRef>
          <a:effectRef idx="0">
            <a:schemeClr val="accent6"/>
          </a:effectRef>
          <a:fontRef idx="minor">
            <a:schemeClr val="dk1"/>
          </a:fontRef>
        </p:style>
        <p:txBody>
          <a:bodyPr>
            <a:spAutoFit/>
          </a:bodyPr>
          <a:lstStyle/>
          <a:p>
            <a:pPr marL="342900" indent="-342900">
              <a:buFontTx/>
              <a:buAutoNum type="arabicPeriod"/>
              <a:defRPr/>
            </a:pPr>
            <a:r>
              <a:rPr lang="fr-FR" dirty="0">
                <a:latin typeface="Arial" pitchFamily="34" charset="0"/>
                <a:cs typeface="Arial" pitchFamily="34" charset="0"/>
              </a:rPr>
              <a:t>Qualité de fabrication des médicaments</a:t>
            </a:r>
          </a:p>
          <a:p>
            <a:pPr marL="342900" indent="-342900">
              <a:buFontTx/>
              <a:buAutoNum type="arabicPeriod"/>
              <a:defRPr/>
            </a:pPr>
            <a:r>
              <a:rPr lang="fr-FR" dirty="0">
                <a:latin typeface="Arial" pitchFamily="34" charset="0"/>
                <a:cs typeface="Arial" pitchFamily="34" charset="0"/>
              </a:rPr>
              <a:t>Bonne connaissance des médicaments par les professionnels</a:t>
            </a:r>
          </a:p>
          <a:p>
            <a:pPr marL="342900" indent="-342900">
              <a:buFontTx/>
              <a:buAutoNum type="arabicPeriod"/>
              <a:defRPr/>
            </a:pPr>
            <a:r>
              <a:rPr lang="fr-FR" dirty="0">
                <a:latin typeface="Arial" pitchFamily="34" charset="0"/>
                <a:cs typeface="Arial" pitchFamily="34" charset="0"/>
              </a:rPr>
              <a:t>Connaissance du patient auquel le médicament est adressé </a:t>
            </a:r>
          </a:p>
        </p:txBody>
      </p:sp>
      <p:sp>
        <p:nvSpPr>
          <p:cNvPr id="10" name="Flèche vers le bas 9"/>
          <p:cNvSpPr/>
          <p:nvPr/>
        </p:nvSpPr>
        <p:spPr>
          <a:xfrm>
            <a:off x="4067175" y="4292600"/>
            <a:ext cx="360363" cy="36036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69643" name="ZoneTexte 10"/>
          <p:cNvSpPr txBox="1">
            <a:spLocks noChangeArrowheads="1"/>
          </p:cNvSpPr>
          <p:nvPr/>
        </p:nvSpPr>
        <p:spPr bwMode="auto">
          <a:xfrm>
            <a:off x="4500563" y="2852738"/>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i="1"/>
              <a:t>Objectif:</a:t>
            </a:r>
          </a:p>
        </p:txBody>
      </p:sp>
      <p:sp>
        <p:nvSpPr>
          <p:cNvPr id="69644" name="ZoneTexte 11"/>
          <p:cNvSpPr txBox="1">
            <a:spLocks noChangeArrowheads="1"/>
          </p:cNvSpPr>
          <p:nvPr/>
        </p:nvSpPr>
        <p:spPr bwMode="auto">
          <a:xfrm>
            <a:off x="4500563" y="4292600"/>
            <a:ext cx="3167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i="1"/>
              <a:t>Conditions nécessaires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DEC2127-E4A5-446B-8688-35CA3B953A7F}" type="slidenum">
              <a:rPr lang="fr-FR" smtClean="0"/>
              <a:pPr>
                <a:defRPr/>
              </a:pPr>
              <a:t>55</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Effets nocifs</a:t>
            </a:r>
          </a:p>
        </p:txBody>
      </p:sp>
      <p:sp>
        <p:nvSpPr>
          <p:cNvPr id="70661" name="ZoneTexte 4"/>
          <p:cNvSpPr txBox="1">
            <a:spLocks noChangeArrowheads="1"/>
          </p:cNvSpPr>
          <p:nvPr/>
        </p:nvSpPr>
        <p:spPr bwMode="auto">
          <a:xfrm>
            <a:off x="107950" y="765175"/>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4. Pharmacovigilance</a:t>
            </a:r>
          </a:p>
        </p:txBody>
      </p:sp>
      <p:sp>
        <p:nvSpPr>
          <p:cNvPr id="70662" name="Rectangle 5"/>
          <p:cNvSpPr>
            <a:spLocks noChangeArrowheads="1"/>
          </p:cNvSpPr>
          <p:nvPr/>
        </p:nvSpPr>
        <p:spPr bwMode="auto">
          <a:xfrm>
            <a:off x="468313" y="1412875"/>
            <a:ext cx="712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Bonne connaissance des médicaments par les professionnels</a:t>
            </a:r>
          </a:p>
        </p:txBody>
      </p:sp>
      <p:sp>
        <p:nvSpPr>
          <p:cNvPr id="70663" name="ZoneTexte 6"/>
          <p:cNvSpPr txBox="1">
            <a:spLocks noChangeArrowheads="1"/>
          </p:cNvSpPr>
          <p:nvPr/>
        </p:nvSpPr>
        <p:spPr bwMode="auto">
          <a:xfrm>
            <a:off x="468313" y="1916113"/>
            <a:ext cx="80645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La quasi-totalité des EI connus des médicaments est répertoriée dans le RCP.</a:t>
            </a:r>
          </a:p>
          <a:p>
            <a:pPr algn="just" eaLnBrk="1" hangingPunct="1">
              <a:buFont typeface="Wingdings" pitchFamily="2" charset="2"/>
              <a:buChar char="§"/>
            </a:pPr>
            <a:r>
              <a:rPr lang="fr-FR" altLang="fr-FR"/>
              <a:t> Avant de prescrire, consulter le RCP ou les monographies du Vidal</a:t>
            </a:r>
          </a:p>
          <a:p>
            <a:pPr algn="just" eaLnBrk="1" hangingPunct="1">
              <a:buFont typeface="Wingdings" pitchFamily="2" charset="2"/>
              <a:buChar char="§"/>
            </a:pPr>
            <a:r>
              <a:rPr lang="fr-FR" altLang="fr-FR"/>
              <a:t> Il est </a:t>
            </a:r>
            <a:r>
              <a:rPr lang="fr-FR" altLang="fr-FR" b="1">
                <a:solidFill>
                  <a:srgbClr val="FF0000"/>
                </a:solidFill>
              </a:rPr>
              <a:t>obligatoire</a:t>
            </a:r>
            <a:r>
              <a:rPr lang="fr-FR" altLang="fr-FR">
                <a:solidFill>
                  <a:srgbClr val="00B050"/>
                </a:solidFill>
              </a:rPr>
              <a:t> </a:t>
            </a:r>
            <a:r>
              <a:rPr lang="fr-FR" altLang="fr-FR"/>
              <a:t>de déclarer tout EI susceptible d’être provoqué par un médicament. </a:t>
            </a:r>
          </a:p>
          <a:p>
            <a:pPr algn="just" eaLnBrk="1" hangingPunct="1"/>
            <a:r>
              <a:rPr lang="fr-FR" altLang="fr-FR"/>
              <a:t> </a:t>
            </a:r>
            <a:r>
              <a:rPr lang="fr-FR" altLang="fr-FR">
                <a:sym typeface="Symbol" pitchFamily="18" charset="2"/>
              </a:rPr>
              <a:t> signalement au Centre régional de Pharmacovigilance</a:t>
            </a:r>
            <a:endParaRPr lang="fr-FR" altLang="fr-FR"/>
          </a:p>
        </p:txBody>
      </p:sp>
      <p:sp>
        <p:nvSpPr>
          <p:cNvPr id="70664" name="Rectangle 7"/>
          <p:cNvSpPr>
            <a:spLocks noChangeArrowheads="1"/>
          </p:cNvSpPr>
          <p:nvPr/>
        </p:nvSpPr>
        <p:spPr bwMode="auto">
          <a:xfrm>
            <a:off x="468313" y="3789363"/>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u="sng"/>
              <a:t>Connaissance du patient auquel le médicament est adressé </a:t>
            </a:r>
          </a:p>
        </p:txBody>
      </p:sp>
      <p:sp>
        <p:nvSpPr>
          <p:cNvPr id="70665" name="ZoneTexte 8"/>
          <p:cNvSpPr txBox="1">
            <a:spLocks noChangeArrowheads="1"/>
          </p:cNvSpPr>
          <p:nvPr/>
        </p:nvSpPr>
        <p:spPr bwMode="auto">
          <a:xfrm>
            <a:off x="468313" y="4292600"/>
            <a:ext cx="81359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a:t> Un diagnostic mal établi sera à l’origine d’un traitement inapproprié ou dangereux. </a:t>
            </a:r>
          </a:p>
          <a:p>
            <a:pPr algn="just" eaLnBrk="1" hangingPunct="1">
              <a:buFont typeface="Wingdings" pitchFamily="2" charset="2"/>
              <a:buChar char="§"/>
            </a:pPr>
            <a:r>
              <a:rPr lang="fr-FR" altLang="fr-FR"/>
              <a:t>Le diagnostic comprend l’</a:t>
            </a:r>
            <a:r>
              <a:rPr lang="fr-FR" altLang="fr-FR" b="1"/>
              <a:t>évaluation</a:t>
            </a:r>
            <a:r>
              <a:rPr lang="fr-FR" altLang="fr-FR"/>
              <a:t> globale de l’état du malade et de ses éventuelles particularités  (IR, IH, grossesse, ..).</a:t>
            </a:r>
          </a:p>
          <a:p>
            <a:pPr algn="just" eaLnBrk="1" hangingPunct="1">
              <a:buFont typeface="Wingdings" pitchFamily="2" charset="2"/>
              <a:buChar char="§"/>
            </a:pPr>
            <a:r>
              <a:rPr lang="fr-FR" altLang="fr-FR"/>
              <a:t> Avant de prescrire, </a:t>
            </a:r>
            <a:r>
              <a:rPr lang="fr-FR" altLang="fr-FR" b="1">
                <a:solidFill>
                  <a:srgbClr val="FF0000"/>
                </a:solidFill>
              </a:rPr>
              <a:t>évaluer le bénéfice et le risque</a:t>
            </a:r>
            <a:r>
              <a:rPr lang="fr-FR" altLang="fr-FR"/>
              <a:t>.</a:t>
            </a:r>
          </a:p>
          <a:p>
            <a:pPr algn="just" eaLnBrk="1" hangingPunct="1">
              <a:buFont typeface="Wingdings" pitchFamily="2" charset="2"/>
              <a:buChar char="§"/>
            </a:pPr>
            <a:r>
              <a:rPr lang="fr-FR" altLang="fr-FR"/>
              <a:t> </a:t>
            </a:r>
            <a:r>
              <a:rPr lang="fr-FR" altLang="fr-FR" b="1">
                <a:solidFill>
                  <a:srgbClr val="FF0000"/>
                </a:solidFill>
              </a:rPr>
              <a:t>Respecter</a:t>
            </a:r>
            <a:r>
              <a:rPr lang="fr-FR" altLang="fr-FR"/>
              <a:t> la posologie, les contre-indications… pour pouvoir réduire ou éviter les EI.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F6D77FD-3B1F-4306-B160-C5865BBC7970}" type="slidenum">
              <a:rPr lang="fr-FR" smtClean="0"/>
              <a:pPr>
                <a:defRPr/>
              </a:pPr>
              <a:t>56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1258888" y="765175"/>
            <a:ext cx="6769100" cy="2122488"/>
          </a:xfrm>
          <a:prstGeom prst="rect">
            <a:avLst/>
          </a:prstGeom>
          <a:noFill/>
        </p:spPr>
        <p:txBody>
          <a:bodyPr>
            <a:spAutoFit/>
          </a:bodyPr>
          <a:lstStyle/>
          <a:p>
            <a:pPr algn="ctr">
              <a:defRPr/>
            </a:pPr>
            <a:r>
              <a:rPr lang="fr-FR" sz="6600" b="1" dirty="0">
                <a:solidFill>
                  <a:schemeClr val="accent6">
                    <a:lumMod val="75000"/>
                  </a:schemeClr>
                </a:solidFill>
              </a:rPr>
              <a:t>Merci pour votre attention</a:t>
            </a:r>
          </a:p>
        </p:txBody>
      </p:sp>
      <p:pic>
        <p:nvPicPr>
          <p:cNvPr id="72709" name="Picture 4" descr="http://www.e-ijd.org/articles/2014/59/1/images/IndianJDermatol_2014_59_1_67_123499_f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2997200"/>
            <a:ext cx="3970338"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6B454EA2-EF34-4581-90D6-EE02A9C3A986}" type="slidenum">
              <a:rPr lang="fr-FR" smtClean="0"/>
              <a:pPr>
                <a:defRPr/>
              </a:pPr>
              <a:t>6</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8196" name="ZoneTexte 4"/>
          <p:cNvSpPr txBox="1">
            <a:spLocks noChangeArrowheads="1"/>
          </p:cNvSpPr>
          <p:nvPr/>
        </p:nvSpPr>
        <p:spPr bwMode="auto">
          <a:xfrm>
            <a:off x="250825" y="836613"/>
            <a:ext cx="5545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2. Diversité des messagers</a:t>
            </a:r>
          </a:p>
        </p:txBody>
      </p:sp>
      <p:sp>
        <p:nvSpPr>
          <p:cNvPr id="8197" name="ZoneTexte 5"/>
          <p:cNvSpPr txBox="1">
            <a:spLocks noChangeArrowheads="1"/>
          </p:cNvSpPr>
          <p:nvPr/>
        </p:nvSpPr>
        <p:spPr bwMode="auto">
          <a:xfrm>
            <a:off x="250825" y="1268413"/>
            <a:ext cx="813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a:t>Les </a:t>
            </a:r>
            <a:r>
              <a:rPr lang="fr-FR" altLang="fr-FR" b="1"/>
              <a:t>messagers intercellulaires </a:t>
            </a:r>
            <a:r>
              <a:rPr lang="fr-FR" altLang="fr-FR"/>
              <a:t>sont des enzymes, des neurotransmetteurs, des hormones, des cytokines.</a:t>
            </a:r>
          </a:p>
        </p:txBody>
      </p:sp>
      <p:pic>
        <p:nvPicPr>
          <p:cNvPr id="8198" name="Picture 6" descr="http://addictionalcool.e-monsite.com/medias/images/4-jpg-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068638"/>
            <a:ext cx="39814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Communication cellulaire et messagers</a:t>
            </a:r>
          </a:p>
        </p:txBody>
      </p:sp>
      <p:pic>
        <p:nvPicPr>
          <p:cNvPr id="8200" name="Picture 9" descr="http://psychologie-m-fouchey.psyblogs.net/public/pharmaco/synap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924175"/>
            <a:ext cx="3810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ZoneTexte 8"/>
          <p:cNvSpPr txBox="1">
            <a:spLocks noChangeArrowheads="1"/>
          </p:cNvSpPr>
          <p:nvPr/>
        </p:nvSpPr>
        <p:spPr bwMode="auto">
          <a:xfrm>
            <a:off x="2555875" y="2420938"/>
            <a:ext cx="547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t>Illustration du mode synaptique: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E163E235-4334-4805-A3AC-F20192601153}" type="slidenum">
              <a:rPr lang="fr-FR" smtClean="0"/>
              <a:pPr>
                <a:defRPr/>
              </a:pPr>
              <a:t>7</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9220" name="ZoneTexte 4"/>
          <p:cNvSpPr txBox="1">
            <a:spLocks noChangeArrowheads="1"/>
          </p:cNvSpPr>
          <p:nvPr/>
        </p:nvSpPr>
        <p:spPr bwMode="auto">
          <a:xfrm>
            <a:off x="323850" y="765175"/>
            <a:ext cx="5543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3. Rencontre médicament - cible</a:t>
            </a:r>
          </a:p>
        </p:txBody>
      </p:sp>
      <p:sp>
        <p:nvSpPr>
          <p:cNvPr id="8" name="ZoneTexte 7"/>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Communication cellulaire et messagers</a:t>
            </a:r>
          </a:p>
        </p:txBody>
      </p:sp>
      <p:sp>
        <p:nvSpPr>
          <p:cNvPr id="9222" name="ZoneTexte 8"/>
          <p:cNvSpPr txBox="1">
            <a:spLocks noChangeArrowheads="1"/>
          </p:cNvSpPr>
          <p:nvPr/>
        </p:nvSpPr>
        <p:spPr bwMode="auto">
          <a:xfrm>
            <a:off x="539750" y="2482850"/>
            <a:ext cx="69850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50000"/>
              </a:lnSpc>
            </a:pPr>
            <a:r>
              <a:rPr lang="fr-FR" altLang="fr-FR"/>
              <a:t>La </a:t>
            </a:r>
            <a:r>
              <a:rPr lang="fr-FR" altLang="fr-FR" b="1"/>
              <a:t>concentration</a:t>
            </a:r>
            <a:r>
              <a:rPr lang="fr-FR" altLang="fr-FR"/>
              <a:t> du médicament au niveau de la cible doit être </a:t>
            </a:r>
            <a:r>
              <a:rPr lang="fr-FR" altLang="fr-FR" b="1"/>
              <a:t>suffisante</a:t>
            </a:r>
            <a:r>
              <a:rPr lang="fr-FR" altLang="fr-FR"/>
              <a:t>: ceci dépend  de la </a:t>
            </a:r>
            <a:r>
              <a:rPr lang="fr-FR" altLang="fr-FR" b="1"/>
              <a:t>quantité</a:t>
            </a:r>
            <a:r>
              <a:rPr lang="fr-FR" altLang="fr-FR"/>
              <a:t> administrée, de sa </a:t>
            </a:r>
            <a:r>
              <a:rPr lang="fr-FR" altLang="fr-FR" b="1"/>
              <a:t>capacité à atteindre la cible </a:t>
            </a:r>
            <a:r>
              <a:rPr lang="fr-FR" altLang="fr-FR"/>
              <a:t>(phases galéniques et pharmacocinétiques) et de son </a:t>
            </a:r>
            <a:r>
              <a:rPr lang="fr-FR" altLang="fr-FR" b="1"/>
              <a:t>affinité et de sa spécificité </a:t>
            </a:r>
            <a:r>
              <a:rPr lang="fr-FR" altLang="fr-FR"/>
              <a:t>pour cette cible</a:t>
            </a:r>
          </a:p>
        </p:txBody>
      </p:sp>
      <p:sp>
        <p:nvSpPr>
          <p:cNvPr id="9223" name="ZoneTexte 9"/>
          <p:cNvSpPr txBox="1">
            <a:spLocks noChangeArrowheads="1"/>
          </p:cNvSpPr>
          <p:nvPr/>
        </p:nvSpPr>
        <p:spPr bwMode="auto">
          <a:xfrm>
            <a:off x="611188" y="155733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a:t>Pour une rencontre…</a:t>
            </a:r>
          </a:p>
        </p:txBody>
      </p:sp>
      <p:sp>
        <p:nvSpPr>
          <p:cNvPr id="9224" name="ZoneTexte 10"/>
          <p:cNvSpPr txBox="1">
            <a:spLocks noChangeArrowheads="1"/>
          </p:cNvSpPr>
          <p:nvPr/>
        </p:nvSpPr>
        <p:spPr bwMode="auto">
          <a:xfrm>
            <a:off x="539750" y="4941888"/>
            <a:ext cx="6985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50000"/>
              </a:lnSpc>
            </a:pPr>
            <a:r>
              <a:rPr lang="fr-FR" altLang="fr-FR" b="1"/>
              <a:t>Affinité et spécificité </a:t>
            </a:r>
            <a:r>
              <a:rPr lang="fr-FR" altLang="fr-FR"/>
              <a:t>sont intimement liées à la </a:t>
            </a:r>
            <a:r>
              <a:rPr lang="fr-FR" altLang="fr-FR" b="1"/>
              <a:t>complémentarité structurale et électronique </a:t>
            </a:r>
            <a:r>
              <a:rPr lang="fr-FR" altLang="fr-FR"/>
              <a:t>entre le médicament et la cible.</a:t>
            </a:r>
          </a:p>
        </p:txBody>
      </p:sp>
      <p:pic>
        <p:nvPicPr>
          <p:cNvPr id="9225" name="Picture 2" descr="http://sr.photos3.fotosearch.com/bthumb/CSP/CSP016/k0164775.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550" y="3860800"/>
            <a:ext cx="9699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Dessin - clã©, ouvrir, les, serrure, et, résoudre, puzzle. Fotosearch - Recherchez des Cliparts, des Illustrations et des Images Vectorisées au Format EP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51628"/>
          <a:stretch>
            <a:fillRect/>
          </a:stretch>
        </p:blipFill>
        <p:spPr bwMode="auto">
          <a:xfrm>
            <a:off x="8129588" y="0"/>
            <a:ext cx="1014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2" descr="http://www.undeuxtoi.com/articles/images/site-rencont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1125538"/>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extLst>
              <a:ext uri="{28A0092B-C50C-407E-A947-70E740481C1C}">
                <a14:useLocalDpi xmlns:a14="http://schemas.microsoft.com/office/drawing/2010/main" val="0"/>
              </a:ext>
            </a:extLst>
          </a:blip>
          <a:srcRect l="15492" t="15945" r="20093" b="5779"/>
          <a:stretch>
            <a:fillRect/>
          </a:stretch>
        </p:blipFill>
        <p:spPr bwMode="auto">
          <a:xfrm>
            <a:off x="0" y="549275"/>
            <a:ext cx="55832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3181520C-100D-4E1E-8C18-7726D4AF2B84}" type="slidenum">
              <a:rPr lang="fr-FR" smtClean="0"/>
              <a:pPr>
                <a:defRPr/>
              </a:pPr>
              <a:t>8</a:t>
            </a:fld>
            <a:endParaRPr lang="fr-FR"/>
          </a:p>
        </p:txBody>
      </p:sp>
      <p:sp>
        <p:nvSpPr>
          <p:cNvPr id="3" name="Rectangle 2"/>
          <p:cNvSpPr/>
          <p:nvPr/>
        </p:nvSpPr>
        <p:spPr>
          <a:xfrm>
            <a:off x="0" y="404813"/>
            <a:ext cx="9144000" cy="14446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8" name="ZoneTexte 7"/>
          <p:cNvSpPr txBox="1"/>
          <p:nvPr/>
        </p:nvSpPr>
        <p:spPr>
          <a:xfrm>
            <a:off x="0" y="0"/>
            <a:ext cx="6769100" cy="461963"/>
          </a:xfrm>
          <a:prstGeom prst="rect">
            <a:avLst/>
          </a:prstGeom>
          <a:noFill/>
        </p:spPr>
        <p:txBody>
          <a:bodyPr>
            <a:spAutoFit/>
          </a:bodyPr>
          <a:lstStyle/>
          <a:p>
            <a:pPr>
              <a:defRPr/>
            </a:pPr>
            <a:r>
              <a:rPr lang="fr-FR" sz="2400" b="1" dirty="0">
                <a:solidFill>
                  <a:schemeClr val="accent6">
                    <a:lumMod val="75000"/>
                  </a:schemeClr>
                </a:solidFill>
              </a:rPr>
              <a:t>Communication cellulaire et messagers</a:t>
            </a:r>
          </a:p>
        </p:txBody>
      </p:sp>
      <p:sp>
        <p:nvSpPr>
          <p:cNvPr id="10246" name="ZoneTexte 9"/>
          <p:cNvSpPr txBox="1">
            <a:spLocks noChangeArrowheads="1"/>
          </p:cNvSpPr>
          <p:nvPr/>
        </p:nvSpPr>
        <p:spPr bwMode="auto">
          <a:xfrm>
            <a:off x="6443663" y="1196975"/>
            <a:ext cx="27003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dirty="0"/>
              <a:t>Diversité des cibles médicamenteuses:</a:t>
            </a:r>
          </a:p>
          <a:p>
            <a:pPr eaLnBrk="1" hangingPunct="1"/>
            <a:endParaRPr lang="fr-FR" altLang="fr-FR" dirty="0"/>
          </a:p>
          <a:p>
            <a:pPr marL="285750" indent="-285750" eaLnBrk="1" hangingPunct="1">
              <a:buFontTx/>
              <a:buChar char="-"/>
            </a:pPr>
            <a:r>
              <a:rPr lang="fr-FR" altLang="fr-FR" dirty="0"/>
              <a:t>Récepteur</a:t>
            </a:r>
          </a:p>
          <a:p>
            <a:pPr marL="285750" indent="-285750" eaLnBrk="1" hangingPunct="1">
              <a:buFontTx/>
              <a:buChar char="-"/>
            </a:pPr>
            <a:r>
              <a:rPr lang="fr-FR" altLang="fr-FR" dirty="0"/>
              <a:t>Canal ionique</a:t>
            </a:r>
          </a:p>
          <a:p>
            <a:pPr marL="285750" indent="-285750" eaLnBrk="1" hangingPunct="1">
              <a:buFontTx/>
              <a:buChar char="-"/>
            </a:pPr>
            <a:r>
              <a:rPr lang="fr-FR" altLang="fr-FR" dirty="0"/>
              <a:t>Enzyme</a:t>
            </a:r>
          </a:p>
          <a:p>
            <a:pPr marL="285750" indent="-285750" eaLnBrk="1" hangingPunct="1">
              <a:buFontTx/>
              <a:buChar char="-"/>
            </a:pPr>
            <a:r>
              <a:rPr lang="fr-FR" altLang="fr-FR" dirty="0"/>
              <a:t>Transporteur</a:t>
            </a:r>
          </a:p>
        </p:txBody>
      </p:sp>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l="21848" t="10358" r="41524" b="48203"/>
          <a:stretch>
            <a:fillRect/>
          </a:stretch>
        </p:blipFill>
        <p:spPr bwMode="auto">
          <a:xfrm>
            <a:off x="4606925" y="3998913"/>
            <a:ext cx="45370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courbée vers la droite 13"/>
          <p:cNvSpPr/>
          <p:nvPr/>
        </p:nvSpPr>
        <p:spPr>
          <a:xfrm rot="19513655">
            <a:off x="3034215" y="4661119"/>
            <a:ext cx="630470" cy="1117651"/>
          </a:xfrm>
          <a:prstGeom prst="curved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fr-FR">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69D4796-FE87-434B-B91F-892B799432B8}" type="slidenum">
              <a:rPr lang="fr-FR" smtClean="0"/>
              <a:pPr>
                <a:defRPr/>
              </a:pPr>
              <a:t>9</a:t>
            </a:fld>
            <a:endParaRPr lang="fr-FR"/>
          </a:p>
        </p:txBody>
      </p:sp>
      <p:sp>
        <p:nvSpPr>
          <p:cNvPr id="3" name="Rectangle 2"/>
          <p:cNvSpPr/>
          <p:nvPr/>
        </p:nvSpPr>
        <p:spPr>
          <a:xfrm>
            <a:off x="0" y="476250"/>
            <a:ext cx="9144000" cy="1444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 name="ZoneTexte 3"/>
          <p:cNvSpPr txBox="1"/>
          <p:nvPr/>
        </p:nvSpPr>
        <p:spPr>
          <a:xfrm>
            <a:off x="-36513" y="44450"/>
            <a:ext cx="6769101" cy="461963"/>
          </a:xfrm>
          <a:prstGeom prst="rect">
            <a:avLst/>
          </a:prstGeom>
          <a:noFill/>
        </p:spPr>
        <p:txBody>
          <a:bodyPr>
            <a:spAutoFit/>
          </a:bodyPr>
          <a:lstStyle/>
          <a:p>
            <a:pPr>
              <a:defRPr/>
            </a:pPr>
            <a:r>
              <a:rPr lang="fr-FR" sz="2400" b="1" dirty="0">
                <a:solidFill>
                  <a:schemeClr val="accent6">
                    <a:lumMod val="75000"/>
                  </a:schemeClr>
                </a:solidFill>
              </a:rPr>
              <a:t>Cible 1 des médicaments: les récepteurs</a:t>
            </a:r>
          </a:p>
        </p:txBody>
      </p:sp>
      <p:sp>
        <p:nvSpPr>
          <p:cNvPr id="11269" name="ZoneTexte 4"/>
          <p:cNvSpPr txBox="1">
            <a:spLocks noChangeArrowheads="1"/>
          </p:cNvSpPr>
          <p:nvPr/>
        </p:nvSpPr>
        <p:spPr bwMode="auto">
          <a:xfrm>
            <a:off x="250825" y="692150"/>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fr-FR" b="1">
                <a:solidFill>
                  <a:srgbClr val="FF6600"/>
                </a:solidFill>
              </a:rPr>
              <a:t>1. Récepteurs</a:t>
            </a:r>
          </a:p>
        </p:txBody>
      </p:sp>
      <p:sp>
        <p:nvSpPr>
          <p:cNvPr id="11270" name="ZoneTexte 5"/>
          <p:cNvSpPr txBox="1">
            <a:spLocks noChangeArrowheads="1"/>
          </p:cNvSpPr>
          <p:nvPr/>
        </p:nvSpPr>
        <p:spPr bwMode="auto">
          <a:xfrm>
            <a:off x="250825" y="1125538"/>
            <a:ext cx="85693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fr-FR" altLang="fr-FR" b="1" u="sng" dirty="0">
                <a:solidFill>
                  <a:srgbClr val="FF0000"/>
                </a:solidFill>
              </a:rPr>
              <a:t>Récepteur</a:t>
            </a:r>
            <a:r>
              <a:rPr lang="fr-FR" altLang="fr-FR" dirty="0"/>
              <a:t>: </a:t>
            </a:r>
            <a:r>
              <a:rPr lang="fr-FR" altLang="fr-FR" dirty="0">
                <a:solidFill>
                  <a:srgbClr val="FF0000"/>
                </a:solidFill>
              </a:rPr>
              <a:t>molécule ou groupement de molécules protéiques qui appartient à la structure cellulaire et qui possède une configuration spatiale lui permettant de fixer une substance, le </a:t>
            </a:r>
            <a:r>
              <a:rPr lang="fr-FR" altLang="fr-FR" b="1" dirty="0">
                <a:solidFill>
                  <a:srgbClr val="FF0000"/>
                </a:solidFill>
              </a:rPr>
              <a:t>ligand</a:t>
            </a:r>
            <a:r>
              <a:rPr lang="fr-FR" altLang="fr-FR" dirty="0">
                <a:solidFill>
                  <a:srgbClr val="FF0000"/>
                </a:solidFill>
              </a:rPr>
              <a:t>, biologiquement active </a:t>
            </a:r>
            <a:r>
              <a:rPr lang="fr-FR" altLang="fr-FR" dirty="0"/>
              <a:t>(→ </a:t>
            </a:r>
            <a:r>
              <a:rPr lang="fr-FR" altLang="fr-FR" b="1" dirty="0"/>
              <a:t>activité intrinsèque</a:t>
            </a:r>
            <a:r>
              <a:rPr lang="fr-FR" altLang="fr-FR" dirty="0"/>
              <a:t>)</a:t>
            </a:r>
          </a:p>
        </p:txBody>
      </p:sp>
      <p:sp>
        <p:nvSpPr>
          <p:cNvPr id="11271" name="ZoneTexte 6"/>
          <p:cNvSpPr txBox="1">
            <a:spLocks noChangeArrowheads="1"/>
          </p:cNvSpPr>
          <p:nvPr/>
        </p:nvSpPr>
        <p:spPr bwMode="auto">
          <a:xfrm>
            <a:off x="250825" y="2133600"/>
            <a:ext cx="84248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
            </a:pPr>
            <a:r>
              <a:rPr lang="fr-FR" altLang="fr-FR" dirty="0"/>
              <a:t> Un récepteur devra être </a:t>
            </a:r>
            <a:r>
              <a:rPr lang="fr-FR" altLang="fr-FR" b="1" dirty="0"/>
              <a:t>activé</a:t>
            </a:r>
            <a:r>
              <a:rPr lang="fr-FR" altLang="fr-FR" dirty="0"/>
              <a:t> par des messagers ou </a:t>
            </a:r>
            <a:r>
              <a:rPr lang="fr-FR" altLang="fr-FR" i="1" dirty="0"/>
              <a:t>stimuli</a:t>
            </a:r>
            <a:r>
              <a:rPr lang="fr-FR" altLang="fr-FR" dirty="0"/>
              <a:t> d’origine extracellulaire pour engendrer un effet physiologique (ou physiopathologique) au niveau de la cellule</a:t>
            </a:r>
          </a:p>
          <a:p>
            <a:pPr algn="just" eaLnBrk="1" hangingPunct="1">
              <a:buFont typeface="Wingdings" pitchFamily="2" charset="2"/>
              <a:buChar char="§"/>
            </a:pPr>
            <a:r>
              <a:rPr lang="fr-FR" altLang="fr-FR" dirty="0"/>
              <a:t> Les </a:t>
            </a:r>
            <a:r>
              <a:rPr lang="fr-FR" altLang="fr-FR" b="1" dirty="0"/>
              <a:t>protéines réceptrices </a:t>
            </a:r>
            <a:r>
              <a:rPr lang="fr-FR" altLang="fr-FR" dirty="0"/>
              <a:t>sont localisées dans différentes structures cellulaires: la membrane plasmique, le cytosol ou le noyau</a:t>
            </a:r>
          </a:p>
        </p:txBody>
      </p:sp>
      <p:sp>
        <p:nvSpPr>
          <p:cNvPr id="9" name="ZoneTexte 8"/>
          <p:cNvSpPr txBox="1"/>
          <p:nvPr/>
        </p:nvSpPr>
        <p:spPr>
          <a:xfrm>
            <a:off x="611560" y="4399944"/>
            <a:ext cx="3096344" cy="369332"/>
          </a:xfrm>
          <a:prstGeom prst="rect">
            <a:avLst/>
          </a:prstGeom>
          <a:solidFill>
            <a:srgbClr val="FFC000"/>
          </a:solidFill>
          <a:scene3d>
            <a:camera prst="orthographicFront"/>
            <a:lightRig rig="threePt" dir="t"/>
          </a:scene3d>
          <a:sp3d>
            <a:bevelT/>
          </a:sp3d>
        </p:spPr>
        <p:txBody>
          <a:bodyPr>
            <a:spAutoFit/>
          </a:bodyPr>
          <a:lstStyle/>
          <a:p>
            <a:pPr>
              <a:defRPr/>
            </a:pPr>
            <a:r>
              <a:rPr lang="fr-FR" dirty="0"/>
              <a:t>Reconnaissance du ligand</a:t>
            </a:r>
          </a:p>
        </p:txBody>
      </p:sp>
      <p:sp>
        <p:nvSpPr>
          <p:cNvPr id="10" name="ZoneTexte 9"/>
          <p:cNvSpPr txBox="1"/>
          <p:nvPr/>
        </p:nvSpPr>
        <p:spPr>
          <a:xfrm>
            <a:off x="4932040" y="4399944"/>
            <a:ext cx="3096344" cy="369332"/>
          </a:xfrm>
          <a:prstGeom prst="rect">
            <a:avLst/>
          </a:prstGeom>
          <a:solidFill>
            <a:srgbClr val="FFC000"/>
          </a:solidFill>
          <a:scene3d>
            <a:camera prst="orthographicFront"/>
            <a:lightRig rig="threePt" dir="t"/>
          </a:scene3d>
          <a:sp3d>
            <a:bevelT/>
          </a:sp3d>
        </p:spPr>
        <p:txBody>
          <a:bodyPr>
            <a:spAutoFit/>
          </a:bodyPr>
          <a:lstStyle/>
          <a:p>
            <a:pPr>
              <a:defRPr/>
            </a:pPr>
            <a:r>
              <a:rPr lang="fr-FR" dirty="0"/>
              <a:t>Transduction du signal</a:t>
            </a:r>
          </a:p>
        </p:txBody>
      </p:sp>
      <p:sp>
        <p:nvSpPr>
          <p:cNvPr id="12" name="ZoneTexte 11"/>
          <p:cNvSpPr txBox="1"/>
          <p:nvPr/>
        </p:nvSpPr>
        <p:spPr>
          <a:xfrm>
            <a:off x="611560" y="4904000"/>
            <a:ext cx="1548000" cy="369332"/>
          </a:xfrm>
          <a:prstGeom prst="rect">
            <a:avLst/>
          </a:prstGeom>
          <a:solidFill>
            <a:srgbClr val="FF9900"/>
          </a:solidFill>
          <a:scene3d>
            <a:camera prst="orthographicFront"/>
            <a:lightRig rig="threePt" dir="t"/>
          </a:scene3d>
          <a:sp3d>
            <a:bevelT/>
          </a:sp3d>
        </p:spPr>
        <p:txBody>
          <a:bodyPr>
            <a:spAutoFit/>
          </a:bodyPr>
          <a:lstStyle/>
          <a:p>
            <a:pPr>
              <a:defRPr/>
            </a:pPr>
            <a:r>
              <a:rPr lang="fr-FR" dirty="0"/>
              <a:t>spécificité</a:t>
            </a:r>
          </a:p>
        </p:txBody>
      </p:sp>
      <p:sp>
        <p:nvSpPr>
          <p:cNvPr id="13" name="ZoneTexte 12"/>
          <p:cNvSpPr txBox="1"/>
          <p:nvPr/>
        </p:nvSpPr>
        <p:spPr>
          <a:xfrm>
            <a:off x="2339904" y="4904000"/>
            <a:ext cx="1368000" cy="369332"/>
          </a:xfrm>
          <a:prstGeom prst="rect">
            <a:avLst/>
          </a:prstGeom>
          <a:solidFill>
            <a:srgbClr val="FF9900"/>
          </a:solidFill>
          <a:scene3d>
            <a:camera prst="orthographicFront"/>
            <a:lightRig rig="threePt" dir="t"/>
          </a:scene3d>
          <a:sp3d>
            <a:bevelT/>
          </a:sp3d>
        </p:spPr>
        <p:txBody>
          <a:bodyPr>
            <a:spAutoFit/>
          </a:bodyPr>
          <a:lstStyle/>
          <a:p>
            <a:pPr algn="ctr">
              <a:defRPr/>
            </a:pPr>
            <a:r>
              <a:rPr lang="fr-FR" dirty="0"/>
              <a:t>affinité</a:t>
            </a:r>
          </a:p>
        </p:txBody>
      </p:sp>
      <p:sp>
        <p:nvSpPr>
          <p:cNvPr id="14" name="ZoneTexte 13"/>
          <p:cNvSpPr txBox="1"/>
          <p:nvPr/>
        </p:nvSpPr>
        <p:spPr>
          <a:xfrm>
            <a:off x="4932040" y="4904000"/>
            <a:ext cx="3096344" cy="1477328"/>
          </a:xfrm>
          <a:prstGeom prst="rect">
            <a:avLst/>
          </a:prstGeom>
          <a:solidFill>
            <a:srgbClr val="FF9900"/>
          </a:solidFill>
          <a:scene3d>
            <a:camera prst="orthographicFront"/>
            <a:lightRig rig="threePt" dir="t"/>
          </a:scene3d>
          <a:sp3d>
            <a:bevelT/>
          </a:sp3d>
        </p:spPr>
        <p:txBody>
          <a:bodyPr>
            <a:spAutoFit/>
          </a:bodyPr>
          <a:lstStyle/>
          <a:p>
            <a:pPr>
              <a:defRPr/>
            </a:pPr>
            <a:r>
              <a:rPr lang="fr-FR" dirty="0"/>
              <a:t>=Transformation de l‘interaction du ligand et de son récepteur en un signal qui se traduit par une réponse biologique</a:t>
            </a:r>
          </a:p>
        </p:txBody>
      </p:sp>
      <p:pic>
        <p:nvPicPr>
          <p:cNvPr id="11287" name="Picture 6" descr="http://2009.igem.org/wiki/images/thumb/6/67/NYMU_Button--signal_transduction.png/500px-NYMU_Button--signal_transduc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113" y="3789363"/>
            <a:ext cx="15128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ecteurs 15"/>
          <p:cNvSpPr/>
          <p:nvPr/>
        </p:nvSpPr>
        <p:spPr>
          <a:xfrm rot="19251798">
            <a:off x="1730375" y="5754688"/>
            <a:ext cx="935038" cy="909637"/>
          </a:xfrm>
          <a:prstGeom prst="pie">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7" name="Secteurs 16"/>
          <p:cNvSpPr/>
          <p:nvPr/>
        </p:nvSpPr>
        <p:spPr>
          <a:xfrm rot="2744478">
            <a:off x="1749425" y="5592763"/>
            <a:ext cx="979488" cy="868362"/>
          </a:xfrm>
          <a:prstGeom prst="pie">
            <a:avLst>
              <a:gd name="adj1" fmla="val 11032631"/>
              <a:gd name="adj2" fmla="val 16308931"/>
            </a:avLst>
          </a:prstGeom>
          <a:solidFill>
            <a:srgbClr val="FFC000"/>
          </a:solidFill>
          <a:ln>
            <a:solidFill>
              <a:srgbClr val="FF99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solidFill>
                <a:schemeClr val="tx1"/>
              </a:solidFill>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3696</Words>
  <Application>Microsoft Office PowerPoint</Application>
  <PresentationFormat>Affichage à l'écran (4:3)</PresentationFormat>
  <Paragraphs>494</Paragraphs>
  <Slides>56</Slides>
  <Notes>40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56</vt:i4>
      </vt:variant>
    </vt:vector>
  </HeadingPairs>
  <TitlesOfParts>
    <vt:vector size="61" baseType="lpstr">
      <vt:lpstr>Arial</vt:lpstr>
      <vt:lpstr>Calibri</vt:lpstr>
      <vt:lpstr>Symbol</vt:lpstr>
      <vt:lpstr>Wingdings</vt:lpstr>
      <vt:lpstr>Thème Office</vt:lpstr>
      <vt:lpstr>PHARMACODYNAMIE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ASPECTS REGLEMENTAIRES DES MEDICAMENTS</dc:title>
  <dc:creator>LAETITIA</dc:creator>
  <cp:lastModifiedBy>IFSI</cp:lastModifiedBy>
  <cp:revision>176</cp:revision>
  <dcterms:created xsi:type="dcterms:W3CDTF">2014-07-25T21:14:52Z</dcterms:created>
  <dcterms:modified xsi:type="dcterms:W3CDTF">2023-12-19T12:38:00Z</dcterms:modified>
</cp:coreProperties>
</file>