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3" r:id="rId4"/>
    <p:sldId id="258" r:id="rId5"/>
    <p:sldId id="263" r:id="rId6"/>
    <p:sldId id="264" r:id="rId7"/>
    <p:sldId id="275" r:id="rId8"/>
    <p:sldId id="265" r:id="rId9"/>
    <p:sldId id="260" r:id="rId10"/>
    <p:sldId id="261" r:id="rId11"/>
    <p:sldId id="270" r:id="rId12"/>
    <p:sldId id="276" r:id="rId13"/>
    <p:sldId id="271" r:id="rId14"/>
    <p:sldId id="272" r:id="rId15"/>
    <p:sldId id="267" r:id="rId16"/>
    <p:sldId id="277" r:id="rId17"/>
    <p:sldId id="292" r:id="rId18"/>
    <p:sldId id="269" r:id="rId19"/>
    <p:sldId id="281" r:id="rId20"/>
    <p:sldId id="280" r:id="rId21"/>
    <p:sldId id="279" r:id="rId22"/>
    <p:sldId id="282" r:id="rId23"/>
    <p:sldId id="284" r:id="rId24"/>
    <p:sldId id="283" r:id="rId25"/>
    <p:sldId id="285" r:id="rId26"/>
    <p:sldId id="286" r:id="rId27"/>
    <p:sldId id="288" r:id="rId28"/>
    <p:sldId id="289" r:id="rId29"/>
    <p:sldId id="262" r:id="rId30"/>
    <p:sldId id="259" r:id="rId31"/>
    <p:sldId id="274" r:id="rId3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15" autoAdjust="0"/>
  </p:normalViewPr>
  <p:slideViewPr>
    <p:cSldViewPr>
      <p:cViewPr varScale="1">
        <p:scale>
          <a:sx n="107" d="100"/>
          <a:sy n="107" d="100"/>
        </p:scale>
        <p:origin x="17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97775639-E3A4-4453-9590-20D15326FC6B}" type="datetimeFigureOut">
              <a:rPr lang="fr-FR"/>
              <a:pPr>
                <a:defRPr/>
              </a:pPr>
              <a:t>19/12/2023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A8F5E4FC-46C6-437F-8F93-AD08D66EC062}" type="slidenum">
              <a:rPr lang="fr-FR"/>
              <a:pPr>
                <a:defRPr/>
              </a:pPr>
              <a:t>‹N°›</a:t>
            </a:fld>
            <a:endParaRPr lang="fr-FR"/>
          </a:p>
        </p:txBody>
      </p:sp>
    </p:spTree>
    <p:extLst>
      <p:ext uri="{BB962C8B-B14F-4D97-AF65-F5344CB8AC3E}">
        <p14:creationId xmlns:p14="http://schemas.microsoft.com/office/powerpoint/2010/main" val="3551054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DD3291-91A0-47AF-992C-881977DE8A42}" type="slidenum">
              <a:rPr lang="fr-FR" altLang="fr-FR" sz="1300" smtClean="0">
                <a:latin typeface="Arial" charset="0"/>
              </a:rPr>
              <a:pPr eaLnBrk="1" hangingPunct="1">
                <a:spcBef>
                  <a:spcPct val="0"/>
                </a:spcBef>
              </a:pPr>
              <a:t>3</a:t>
            </a:fld>
            <a:endParaRPr lang="fr-FR" altLang="fr-FR" sz="13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B464CA-32F7-4885-8BE5-CCBB5FF25B86}" type="slidenum">
              <a:rPr lang="fr-FR" altLang="fr-FR" sz="1300" smtClean="0">
                <a:latin typeface="Arial" charset="0"/>
              </a:rPr>
              <a:pPr eaLnBrk="1" hangingPunct="1">
                <a:spcBef>
                  <a:spcPct val="0"/>
                </a:spcBef>
              </a:pPr>
              <a:t>16</a:t>
            </a:fld>
            <a:endParaRPr lang="fr-FR" altLang="fr-FR" sz="13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2145B2-E144-48E7-A9AE-EEAAB67E2721}" type="slidenum">
              <a:rPr lang="fr-FR" altLang="fr-FR" sz="1300" smtClean="0">
                <a:latin typeface="Arial" charset="0"/>
              </a:rPr>
              <a:pPr eaLnBrk="1" hangingPunct="1">
                <a:spcBef>
                  <a:spcPct val="0"/>
                </a:spcBef>
              </a:pPr>
              <a:t>17</a:t>
            </a:fld>
            <a:endParaRPr lang="fr-FR" altLang="fr-FR" sz="13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8181D1-B887-40FF-95EB-9D9C775F1C2D}" type="slidenum">
              <a:rPr lang="fr-FR" altLang="fr-FR" sz="1300" smtClean="0">
                <a:latin typeface="Arial" charset="0"/>
              </a:rPr>
              <a:pPr eaLnBrk="1" hangingPunct="1">
                <a:spcBef>
                  <a:spcPct val="0"/>
                </a:spcBef>
              </a:pPr>
              <a:t>18</a:t>
            </a:fld>
            <a:endParaRPr lang="fr-FR" altLang="fr-FR" sz="13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6E19AF-2840-4C4B-B81A-D7883A93CB98}" type="slidenum">
              <a:rPr lang="fr-FR" altLang="fr-FR" sz="1300" smtClean="0">
                <a:latin typeface="Arial" charset="0"/>
              </a:rPr>
              <a:pPr eaLnBrk="1" hangingPunct="1">
                <a:spcBef>
                  <a:spcPct val="0"/>
                </a:spcBef>
              </a:pPr>
              <a:t>19</a:t>
            </a:fld>
            <a:endParaRPr lang="fr-FR" altLang="fr-FR" sz="13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DC32EE-626B-4E94-9BEB-F2866348ACA1}" type="slidenum">
              <a:rPr lang="fr-FR" altLang="fr-FR" sz="1300" smtClean="0">
                <a:latin typeface="Arial" charset="0"/>
              </a:rPr>
              <a:pPr eaLnBrk="1" hangingPunct="1">
                <a:spcBef>
                  <a:spcPct val="0"/>
                </a:spcBef>
              </a:pPr>
              <a:t>20</a:t>
            </a:fld>
            <a:endParaRPr lang="fr-FR" altLang="fr-FR" sz="13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5158E4-7878-4C59-985E-D947ECEFA65C}" type="slidenum">
              <a:rPr lang="fr-FR" altLang="fr-FR" sz="1300" smtClean="0">
                <a:latin typeface="Arial" charset="0"/>
              </a:rPr>
              <a:pPr eaLnBrk="1" hangingPunct="1">
                <a:spcBef>
                  <a:spcPct val="0"/>
                </a:spcBef>
              </a:pPr>
              <a:t>21</a:t>
            </a:fld>
            <a:endParaRPr lang="fr-FR" altLang="fr-FR" sz="13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FBE91D-7D04-4A7A-9041-9F2BEE0A25F3}" type="slidenum">
              <a:rPr lang="fr-FR" altLang="fr-FR" sz="1300" smtClean="0">
                <a:latin typeface="Arial" charset="0"/>
              </a:rPr>
              <a:pPr eaLnBrk="1" hangingPunct="1">
                <a:spcBef>
                  <a:spcPct val="0"/>
                </a:spcBef>
              </a:pPr>
              <a:t>22</a:t>
            </a:fld>
            <a:endParaRPr lang="fr-FR" altLang="fr-FR" sz="13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BE690B-5CA9-4C33-A76B-4C9FC8C502A9}" type="slidenum">
              <a:rPr lang="fr-FR" altLang="fr-FR" sz="1300" smtClean="0">
                <a:latin typeface="Arial" charset="0"/>
              </a:rPr>
              <a:pPr eaLnBrk="1" hangingPunct="1">
                <a:spcBef>
                  <a:spcPct val="0"/>
                </a:spcBef>
              </a:pPr>
              <a:t>23</a:t>
            </a:fld>
            <a:endParaRPr lang="fr-FR" altLang="fr-FR" sz="13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A71C82-6B6E-45B6-BE36-E77051094501}" type="slidenum">
              <a:rPr lang="fr-FR" altLang="fr-FR" sz="1300" smtClean="0">
                <a:latin typeface="Arial" charset="0"/>
              </a:rPr>
              <a:pPr eaLnBrk="1" hangingPunct="1">
                <a:spcBef>
                  <a:spcPct val="0"/>
                </a:spcBef>
              </a:pPr>
              <a:t>24</a:t>
            </a:fld>
            <a:endParaRPr lang="fr-FR" altLang="fr-FR" sz="13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74190A-A7BA-43DC-9261-A6B3920C28E2}" type="slidenum">
              <a:rPr lang="fr-FR" altLang="fr-FR" sz="1300" smtClean="0">
                <a:latin typeface="Arial" charset="0"/>
              </a:rPr>
              <a:pPr eaLnBrk="1" hangingPunct="1">
                <a:spcBef>
                  <a:spcPct val="0"/>
                </a:spcBef>
              </a:pPr>
              <a:t>25</a:t>
            </a:fld>
            <a:endParaRPr lang="fr-FR" altLang="fr-FR" sz="13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1B0D26-7752-4DB3-B88D-4F6669980505}" type="slidenum">
              <a:rPr lang="fr-FR" altLang="fr-FR" sz="1300" smtClean="0">
                <a:latin typeface="Arial" charset="0"/>
              </a:rPr>
              <a:pPr eaLnBrk="1" hangingPunct="1">
                <a:spcBef>
                  <a:spcPct val="0"/>
                </a:spcBef>
              </a:pPr>
              <a:t>5</a:t>
            </a:fld>
            <a:endParaRPr lang="fr-FR" altLang="fr-FR" sz="13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3CBB38-48A3-43CE-8EE5-8CB8DE8796BC}" type="slidenum">
              <a:rPr lang="fr-FR" altLang="fr-FR" sz="1300" smtClean="0">
                <a:latin typeface="Arial" charset="0"/>
              </a:rPr>
              <a:pPr eaLnBrk="1" hangingPunct="1">
                <a:spcBef>
                  <a:spcPct val="0"/>
                </a:spcBef>
              </a:pPr>
              <a:t>26</a:t>
            </a:fld>
            <a:endParaRPr lang="fr-FR" altLang="fr-FR" sz="13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19449F-351B-44E0-851F-56B4FE83A97F}" type="slidenum">
              <a:rPr lang="fr-FR" altLang="fr-FR" sz="1300" smtClean="0">
                <a:latin typeface="Arial" charset="0"/>
              </a:rPr>
              <a:pPr eaLnBrk="1" hangingPunct="1">
                <a:spcBef>
                  <a:spcPct val="0"/>
                </a:spcBef>
              </a:pPr>
              <a:t>27</a:t>
            </a:fld>
            <a:endParaRPr lang="fr-FR" altLang="fr-FR" sz="13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6947BC-85F1-48AB-8095-CA1C537E7395}" type="slidenum">
              <a:rPr lang="fr-FR" altLang="fr-FR" sz="1300" smtClean="0">
                <a:latin typeface="Arial" charset="0"/>
              </a:rPr>
              <a:pPr eaLnBrk="1" hangingPunct="1">
                <a:spcBef>
                  <a:spcPct val="0"/>
                </a:spcBef>
              </a:pPr>
              <a:t>28</a:t>
            </a:fld>
            <a:endParaRPr lang="fr-FR" altLang="fr-FR" sz="13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06CF76-725E-476F-BF38-159397DA1B9D}" type="slidenum">
              <a:rPr lang="fr-FR" altLang="fr-FR" sz="1300" smtClean="0">
                <a:latin typeface="Arial" charset="0"/>
              </a:rPr>
              <a:pPr eaLnBrk="1" hangingPunct="1">
                <a:spcBef>
                  <a:spcPct val="0"/>
                </a:spcBef>
              </a:pPr>
              <a:t>6</a:t>
            </a:fld>
            <a:endParaRPr lang="fr-FR" altLang="fr-FR" sz="13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45487C-44B2-4842-AA69-C7A88D5942EE}" type="slidenum">
              <a:rPr lang="fr-FR" altLang="fr-FR" sz="1300" smtClean="0">
                <a:latin typeface="Arial" charset="0"/>
              </a:rPr>
              <a:pPr eaLnBrk="1" hangingPunct="1">
                <a:spcBef>
                  <a:spcPct val="0"/>
                </a:spcBef>
              </a:pPr>
              <a:t>8</a:t>
            </a:fld>
            <a:endParaRPr lang="fr-FR" altLang="fr-FR" sz="13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4F249A-47CB-42C0-B3C7-5A29D244F384}" type="slidenum">
              <a:rPr lang="fr-FR" altLang="fr-FR" sz="1300" smtClean="0">
                <a:latin typeface="Arial" charset="0"/>
              </a:rPr>
              <a:pPr eaLnBrk="1" hangingPunct="1">
                <a:spcBef>
                  <a:spcPct val="0"/>
                </a:spcBef>
              </a:pPr>
              <a:t>9</a:t>
            </a:fld>
            <a:endParaRPr lang="fr-FR" altLang="fr-FR" sz="13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85EC05-860D-4036-8AE6-8EB895CF5BCC}" type="slidenum">
              <a:rPr lang="fr-FR" altLang="fr-FR" sz="1300" smtClean="0">
                <a:latin typeface="Arial" charset="0"/>
              </a:rPr>
              <a:pPr eaLnBrk="1" hangingPunct="1">
                <a:spcBef>
                  <a:spcPct val="0"/>
                </a:spcBef>
              </a:pPr>
              <a:t>10</a:t>
            </a:fld>
            <a:endParaRPr lang="fr-FR" altLang="fr-FR" sz="13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035004-2E3E-4206-8E8D-99D189412A09}" type="slidenum">
              <a:rPr lang="fr-FR" altLang="fr-FR" sz="1300" smtClean="0">
                <a:latin typeface="Arial" charset="0"/>
              </a:rPr>
              <a:pPr eaLnBrk="1" hangingPunct="1">
                <a:spcBef>
                  <a:spcPct val="0"/>
                </a:spcBef>
              </a:pPr>
              <a:t>11</a:t>
            </a:fld>
            <a:endParaRPr lang="fr-FR" altLang="fr-FR" sz="13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A6534A-78E7-4549-B0F8-BA2D3EF71D68}" type="slidenum">
              <a:rPr lang="fr-FR" altLang="fr-FR" sz="1300" smtClean="0">
                <a:latin typeface="Arial" charset="0"/>
              </a:rPr>
              <a:pPr eaLnBrk="1" hangingPunct="1">
                <a:spcBef>
                  <a:spcPct val="0"/>
                </a:spcBef>
              </a:pPr>
              <a:t>12</a:t>
            </a:fld>
            <a:endParaRPr lang="fr-FR" altLang="fr-FR" sz="13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979B2E-2C7B-4855-AECD-60CF95023612}" type="slidenum">
              <a:rPr lang="fr-FR" altLang="fr-FR" sz="1300" smtClean="0">
                <a:latin typeface="Arial" charset="0"/>
              </a:rPr>
              <a:pPr eaLnBrk="1" hangingPunct="1">
                <a:spcBef>
                  <a:spcPct val="0"/>
                </a:spcBef>
              </a:pPr>
              <a:t>13</a:t>
            </a:fld>
            <a:endParaRPr lang="fr-FR" altLang="fr-FR" sz="13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FB63BBA-C405-406D-A562-62546F4DE13B}" type="datetime1">
              <a:rPr lang="fr-FR"/>
              <a:pPr>
                <a:defRPr/>
              </a:pPr>
              <a:t>19/12/2023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1F9F6F0-0044-40A8-B2A5-44D936020502}" type="slidenum">
              <a:rPr lang="fr-FR"/>
              <a:pPr>
                <a:defRPr/>
              </a:pPr>
              <a:t>‹N°›</a:t>
            </a:fld>
            <a:endParaRPr lang="fr-FR"/>
          </a:p>
        </p:txBody>
      </p:sp>
    </p:spTree>
    <p:extLst>
      <p:ext uri="{BB962C8B-B14F-4D97-AF65-F5344CB8AC3E}">
        <p14:creationId xmlns:p14="http://schemas.microsoft.com/office/powerpoint/2010/main" val="225346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9AE3C07-B0F3-4B10-8AAE-5B9C21A49727}" type="datetime1">
              <a:rPr lang="fr-FR"/>
              <a:pPr>
                <a:defRPr/>
              </a:pPr>
              <a:t>19/12/2023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9B0A673-DA82-44EE-9518-11B07E5B399D}" type="slidenum">
              <a:rPr lang="fr-FR"/>
              <a:pPr>
                <a:defRPr/>
              </a:pPr>
              <a:t>‹N°›</a:t>
            </a:fld>
            <a:endParaRPr lang="fr-FR"/>
          </a:p>
        </p:txBody>
      </p:sp>
    </p:spTree>
    <p:extLst>
      <p:ext uri="{BB962C8B-B14F-4D97-AF65-F5344CB8AC3E}">
        <p14:creationId xmlns:p14="http://schemas.microsoft.com/office/powerpoint/2010/main" val="231581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F979B0F-73CA-4A0E-8349-D82348BF5832}" type="datetime1">
              <a:rPr lang="fr-FR"/>
              <a:pPr>
                <a:defRPr/>
              </a:pPr>
              <a:t>19/12/2023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E6B7B29-D158-42A9-A81B-661AA3F2C96C}" type="slidenum">
              <a:rPr lang="fr-FR"/>
              <a:pPr>
                <a:defRPr/>
              </a:pPr>
              <a:t>‹N°›</a:t>
            </a:fld>
            <a:endParaRPr lang="fr-FR"/>
          </a:p>
        </p:txBody>
      </p:sp>
    </p:spTree>
    <p:extLst>
      <p:ext uri="{BB962C8B-B14F-4D97-AF65-F5344CB8AC3E}">
        <p14:creationId xmlns:p14="http://schemas.microsoft.com/office/powerpoint/2010/main" val="34028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1F79CE9-AF1F-4CCA-A6E9-20366CACC08B}" type="datetime1">
              <a:rPr lang="fr-FR"/>
              <a:pPr>
                <a:defRPr/>
              </a:pPr>
              <a:t>19/12/2023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577F9B2-39F4-4B0C-8EBE-B5D91E3285A1}" type="slidenum">
              <a:rPr lang="fr-FR"/>
              <a:pPr>
                <a:defRPr/>
              </a:pPr>
              <a:t>‹N°›</a:t>
            </a:fld>
            <a:endParaRPr lang="fr-FR"/>
          </a:p>
        </p:txBody>
      </p:sp>
    </p:spTree>
    <p:extLst>
      <p:ext uri="{BB962C8B-B14F-4D97-AF65-F5344CB8AC3E}">
        <p14:creationId xmlns:p14="http://schemas.microsoft.com/office/powerpoint/2010/main" val="67182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3C2F998-96E9-48F6-AFE2-91F32D4E94FE}" type="datetime1">
              <a:rPr lang="fr-FR"/>
              <a:pPr>
                <a:defRPr/>
              </a:pPr>
              <a:t>19/12/2023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88D0DF7-44F6-4686-A0E1-B85AFEAC1244}" type="slidenum">
              <a:rPr lang="fr-FR"/>
              <a:pPr>
                <a:defRPr/>
              </a:pPr>
              <a:t>‹N°›</a:t>
            </a:fld>
            <a:endParaRPr lang="fr-FR"/>
          </a:p>
        </p:txBody>
      </p:sp>
    </p:spTree>
    <p:extLst>
      <p:ext uri="{BB962C8B-B14F-4D97-AF65-F5344CB8AC3E}">
        <p14:creationId xmlns:p14="http://schemas.microsoft.com/office/powerpoint/2010/main" val="186908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754C5ACA-C4B8-4BEF-B4C5-ED6EAA5A440A}" type="datetime1">
              <a:rPr lang="fr-FR"/>
              <a:pPr>
                <a:defRPr/>
              </a:pPr>
              <a:t>19/12/2023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E1BFACB-D28B-4CC9-BE39-35CF84BED996}" type="slidenum">
              <a:rPr lang="fr-FR"/>
              <a:pPr>
                <a:defRPr/>
              </a:pPr>
              <a:t>‹N°›</a:t>
            </a:fld>
            <a:endParaRPr lang="fr-FR"/>
          </a:p>
        </p:txBody>
      </p:sp>
    </p:spTree>
    <p:extLst>
      <p:ext uri="{BB962C8B-B14F-4D97-AF65-F5344CB8AC3E}">
        <p14:creationId xmlns:p14="http://schemas.microsoft.com/office/powerpoint/2010/main" val="351607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66191F40-49D0-407F-A8FF-EEDB2580ECC1}" type="datetime1">
              <a:rPr lang="fr-FR"/>
              <a:pPr>
                <a:defRPr/>
              </a:pPr>
              <a:t>19/12/2023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8135E59-956D-46E1-BA38-3AF9F5EE886E}" type="slidenum">
              <a:rPr lang="fr-FR"/>
              <a:pPr>
                <a:defRPr/>
              </a:pPr>
              <a:t>‹N°›</a:t>
            </a:fld>
            <a:endParaRPr lang="fr-FR"/>
          </a:p>
        </p:txBody>
      </p:sp>
    </p:spTree>
    <p:extLst>
      <p:ext uri="{BB962C8B-B14F-4D97-AF65-F5344CB8AC3E}">
        <p14:creationId xmlns:p14="http://schemas.microsoft.com/office/powerpoint/2010/main" val="278229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FB7C0101-411F-46A4-A157-BD226ABE14C8}" type="datetime1">
              <a:rPr lang="fr-FR"/>
              <a:pPr>
                <a:defRPr/>
              </a:pPr>
              <a:t>19/12/2023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9D17C7A-8A4C-413E-8ED1-16F0FAF64F7B}" type="slidenum">
              <a:rPr lang="fr-FR"/>
              <a:pPr>
                <a:defRPr/>
              </a:pPr>
              <a:t>‹N°›</a:t>
            </a:fld>
            <a:endParaRPr lang="fr-FR"/>
          </a:p>
        </p:txBody>
      </p:sp>
    </p:spTree>
    <p:extLst>
      <p:ext uri="{BB962C8B-B14F-4D97-AF65-F5344CB8AC3E}">
        <p14:creationId xmlns:p14="http://schemas.microsoft.com/office/powerpoint/2010/main" val="317327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7366373-F93F-427D-8757-297EC92D3E58}" type="datetime1">
              <a:rPr lang="fr-FR"/>
              <a:pPr>
                <a:defRPr/>
              </a:pPr>
              <a:t>19/12/2023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7410FF4-C127-4565-831A-FF8FFDD033E3}" type="slidenum">
              <a:rPr lang="fr-FR"/>
              <a:pPr>
                <a:defRPr/>
              </a:pPr>
              <a:t>‹N°›</a:t>
            </a:fld>
            <a:endParaRPr lang="fr-FR"/>
          </a:p>
        </p:txBody>
      </p:sp>
    </p:spTree>
    <p:extLst>
      <p:ext uri="{BB962C8B-B14F-4D97-AF65-F5344CB8AC3E}">
        <p14:creationId xmlns:p14="http://schemas.microsoft.com/office/powerpoint/2010/main" val="21858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6097923-7162-4BF9-A5AF-78DB09E60AAD}" type="datetime1">
              <a:rPr lang="fr-FR"/>
              <a:pPr>
                <a:defRPr/>
              </a:pPr>
              <a:t>19/12/2023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C4A3C45-8F0E-4595-B70D-3BC0D58C7E35}" type="slidenum">
              <a:rPr lang="fr-FR"/>
              <a:pPr>
                <a:defRPr/>
              </a:pPr>
              <a:t>‹N°›</a:t>
            </a:fld>
            <a:endParaRPr lang="fr-FR"/>
          </a:p>
        </p:txBody>
      </p:sp>
    </p:spTree>
    <p:extLst>
      <p:ext uri="{BB962C8B-B14F-4D97-AF65-F5344CB8AC3E}">
        <p14:creationId xmlns:p14="http://schemas.microsoft.com/office/powerpoint/2010/main" val="394887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073EF2B-D7FA-441C-B8E2-797FD66FB70B}" type="datetime1">
              <a:rPr lang="fr-FR"/>
              <a:pPr>
                <a:defRPr/>
              </a:pPr>
              <a:t>19/12/2023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27DCBC0-0DA3-4164-91FE-18456E7EDD04}" type="slidenum">
              <a:rPr lang="fr-FR"/>
              <a:pPr>
                <a:defRPr/>
              </a:pPr>
              <a:t>‹N°›</a:t>
            </a:fld>
            <a:endParaRPr lang="fr-FR"/>
          </a:p>
        </p:txBody>
      </p:sp>
    </p:spTree>
    <p:extLst>
      <p:ext uri="{BB962C8B-B14F-4D97-AF65-F5344CB8AC3E}">
        <p14:creationId xmlns:p14="http://schemas.microsoft.com/office/powerpoint/2010/main" val="8575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063902-1FEA-4358-B16B-5A41302B34A9}" type="datetime1">
              <a:rPr lang="fr-FR"/>
              <a:pPr>
                <a:defRPr/>
              </a:pPr>
              <a:t>19/12/2023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064478B-9E46-48CD-8FA4-1075ED2B867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pic>
        <p:nvPicPr>
          <p:cNvPr id="2050" name="Picture 2" descr="http://www.sante-tn.com/images/A-sante/D-ici-et-d-ailleurs/D-ailleurs/2013/12/06/photo_d%E2%80%99illustra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111" t="3847"/>
          <a:stretch>
            <a:fillRect/>
          </a:stretch>
        </p:blipFill>
        <p:spPr bwMode="auto">
          <a:xfrm>
            <a:off x="0" y="188913"/>
            <a:ext cx="33607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http://upload.wikimedia.org/wikipedia/commons/thumb/1/1a/Coupe_d%27Hygie.svg/354px-Coupe_d%27Hygi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300663"/>
            <a:ext cx="10080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ZoneTexte 5"/>
          <p:cNvSpPr txBox="1">
            <a:spLocks noChangeArrowheads="1"/>
          </p:cNvSpPr>
          <p:nvPr/>
        </p:nvSpPr>
        <p:spPr bwMode="auto">
          <a:xfrm>
            <a:off x="2052638" y="1916113"/>
            <a:ext cx="5400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4400" b="1">
                <a:latin typeface="Cambria" pitchFamily="18" charset="0"/>
              </a:rPr>
              <a:t>ASPECTS REGLEMENTAIRES DES MEDICAMENTS</a:t>
            </a:r>
          </a:p>
        </p:txBody>
      </p:sp>
      <p:sp>
        <p:nvSpPr>
          <p:cNvPr id="2053" name="ZoneTexte 6"/>
          <p:cNvSpPr txBox="1">
            <a:spLocks noChangeArrowheads="1"/>
          </p:cNvSpPr>
          <p:nvPr/>
        </p:nvSpPr>
        <p:spPr bwMode="auto">
          <a:xfrm>
            <a:off x="2339975" y="5229225"/>
            <a:ext cx="482441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r>
              <a:rPr lang="fr-FR" sz="1800" b="1" dirty="0"/>
              <a:t>UE 2.11 S1</a:t>
            </a:r>
          </a:p>
          <a:p>
            <a:pPr algn="ctr"/>
            <a:r>
              <a:rPr lang="fr-FR" sz="1800" b="1" dirty="0"/>
              <a:t>SELLAH Nesrine, Docteur en Pharmacie</a:t>
            </a:r>
          </a:p>
          <a:p>
            <a:pPr algn="ctr"/>
            <a:r>
              <a:rPr lang="fr-FR" sz="1800" b="1" dirty="0"/>
              <a:t>Promotion 2023/2026</a:t>
            </a:r>
          </a:p>
          <a:p>
            <a:pPr algn="ctr"/>
            <a:r>
              <a:rPr lang="fr-FR" sz="1800" b="1" dirty="0"/>
              <a:t>Année 2023/2024</a:t>
            </a:r>
          </a:p>
          <a:p>
            <a:pPr algn="ctr" eaLnBrk="1" hangingPunct="1">
              <a:spcBef>
                <a:spcPct val="0"/>
              </a:spcBef>
              <a:buNone/>
            </a:pPr>
            <a:endParaRPr lang="fr-FR" altLang="fr-FR" sz="1800" dirty="0">
              <a:latin typeface="Cambria" pitchFamily="18" charset="0"/>
            </a:endParaRPr>
          </a:p>
        </p:txBody>
      </p:sp>
      <p:sp>
        <p:nvSpPr>
          <p:cNvPr id="8" name="Rectangle 7"/>
          <p:cNvSpPr/>
          <p:nvPr/>
        </p:nvSpPr>
        <p:spPr>
          <a:xfrm>
            <a:off x="7667625" y="333375"/>
            <a:ext cx="1476375" cy="142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6" name="Picture 8" descr="http://www.myboox.com/images/livres/reference/0016/49/code-de-la-sante-publique-2011-collectif-didier-truchet-eric-fouassier-jean-penneau-maxence-cormier-978224710196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528" y="4797152"/>
            <a:ext cx="1408262" cy="1844824"/>
          </a:xfrm>
          <a:prstGeom prst="rect">
            <a:avLst/>
          </a:prstGeom>
          <a:ln>
            <a:noFill/>
          </a:ln>
          <a:effectLst>
            <a:softEdge rad="112500"/>
          </a:effectLst>
        </p:spPr>
      </p:pic>
      <p:sp>
        <p:nvSpPr>
          <p:cNvPr id="9" name="Espace réservé du numéro de diapositive 8"/>
          <p:cNvSpPr>
            <a:spLocks noGrp="1"/>
          </p:cNvSpPr>
          <p:nvPr>
            <p:ph type="sldNum" sz="quarter" idx="12"/>
          </p:nvPr>
        </p:nvSpPr>
        <p:spPr/>
        <p:txBody>
          <a:bodyPr/>
          <a:lstStyle/>
          <a:p>
            <a:pPr>
              <a:defRPr/>
            </a:pPr>
            <a:fld id="{72962B6A-9EE4-4F5E-9602-2A517EC04690}"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126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1268"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1269" name="ZoneTexte 6"/>
          <p:cNvSpPr txBox="1">
            <a:spLocks noChangeArrowheads="1"/>
          </p:cNvSpPr>
          <p:nvPr/>
        </p:nvSpPr>
        <p:spPr bwMode="auto">
          <a:xfrm>
            <a:off x="971550" y="148431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Avant 1998: tableau A, B et C</a:t>
            </a:r>
          </a:p>
        </p:txBody>
      </p:sp>
      <p:sp>
        <p:nvSpPr>
          <p:cNvPr id="11270" name="ZoneTexte 8"/>
          <p:cNvSpPr txBox="1">
            <a:spLocks noChangeArrowheads="1"/>
          </p:cNvSpPr>
          <p:nvPr/>
        </p:nvSpPr>
        <p:spPr bwMode="auto">
          <a:xfrm>
            <a:off x="900113" y="2060575"/>
            <a:ext cx="504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3.1. Substances vénéneuses</a:t>
            </a:r>
          </a:p>
        </p:txBody>
      </p:sp>
      <p:sp>
        <p:nvSpPr>
          <p:cNvPr id="11271" name="Rectangle 9"/>
          <p:cNvSpPr>
            <a:spLocks noChangeArrowheads="1"/>
          </p:cNvSpPr>
          <p:nvPr/>
        </p:nvSpPr>
        <p:spPr bwMode="auto">
          <a:xfrm>
            <a:off x="684213" y="2565400"/>
            <a:ext cx="7775575" cy="2030413"/>
          </a:xfrm>
          <a:prstGeom prst="rect">
            <a:avLst/>
          </a:prstGeom>
          <a:noFill/>
          <a:ln w="9525" cmpd="dbl">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Sont comprises comme substances vénéneuses (CSP, Article L5132-1 ):</a:t>
            </a:r>
          </a:p>
          <a:p>
            <a:pPr eaLnBrk="1" hangingPunct="1">
              <a:spcBef>
                <a:spcPct val="0"/>
              </a:spcBef>
              <a:buFontTx/>
              <a:buNone/>
            </a:pPr>
            <a:r>
              <a:rPr lang="fr-FR" altLang="fr-FR" sz="1800">
                <a:latin typeface="Arial" charset="0"/>
              </a:rPr>
              <a:t>1° Les substances dangereuses classées selon les catégories définies à l'article L. 5132-2 ;</a:t>
            </a:r>
          </a:p>
          <a:p>
            <a:pPr eaLnBrk="1" hangingPunct="1">
              <a:spcBef>
                <a:spcPct val="0"/>
              </a:spcBef>
              <a:buFontTx/>
              <a:buNone/>
            </a:pPr>
            <a:r>
              <a:rPr lang="fr-FR" altLang="fr-FR" sz="1800">
                <a:latin typeface="Arial" charset="0"/>
              </a:rPr>
              <a:t>2° Les substances stupéfiantes ;</a:t>
            </a:r>
          </a:p>
          <a:p>
            <a:pPr eaLnBrk="1" hangingPunct="1">
              <a:spcBef>
                <a:spcPct val="0"/>
              </a:spcBef>
              <a:buFontTx/>
              <a:buNone/>
            </a:pPr>
            <a:r>
              <a:rPr lang="fr-FR" altLang="fr-FR" sz="1800">
                <a:latin typeface="Arial" charset="0"/>
              </a:rPr>
              <a:t>3° Les substances psychotropes ;</a:t>
            </a:r>
          </a:p>
          <a:p>
            <a:pPr eaLnBrk="1" hangingPunct="1">
              <a:spcBef>
                <a:spcPct val="0"/>
              </a:spcBef>
              <a:buFontTx/>
              <a:buNone/>
            </a:pPr>
            <a:r>
              <a:rPr lang="fr-FR" altLang="fr-FR" sz="1800">
                <a:latin typeface="Arial" charset="0"/>
              </a:rPr>
              <a:t>4° Les substances inscrites sur la liste I et la liste II définies à l'article L. 5132-6.</a:t>
            </a:r>
          </a:p>
        </p:txBody>
      </p:sp>
      <p:sp>
        <p:nvSpPr>
          <p:cNvPr id="11272" name="ZoneTexte 10"/>
          <p:cNvSpPr txBox="1">
            <a:spLocks noChangeArrowheads="1"/>
          </p:cNvSpPr>
          <p:nvPr/>
        </p:nvSpPr>
        <p:spPr bwMode="auto">
          <a:xfrm>
            <a:off x="1116013" y="4868863"/>
            <a:ext cx="712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3.1.1. Substances et préparations dangereuses</a:t>
            </a:r>
          </a:p>
        </p:txBody>
      </p:sp>
      <p:sp>
        <p:nvSpPr>
          <p:cNvPr id="11273" name="ZoneTexte 11"/>
          <p:cNvSpPr txBox="1">
            <a:spLocks noChangeArrowheads="1"/>
          </p:cNvSpPr>
          <p:nvPr/>
        </p:nvSpPr>
        <p:spPr bwMode="auto">
          <a:xfrm>
            <a:off x="611188" y="5516563"/>
            <a:ext cx="756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latin typeface="Arial" charset="0"/>
              </a:rPr>
              <a:t>9 catégories. Mais concernent plus particulièrement les médicaments destinés aux traitements anticancéreux.</a:t>
            </a:r>
          </a:p>
        </p:txBody>
      </p:sp>
      <p:pic>
        <p:nvPicPr>
          <p:cNvPr id="11274" name="Picture 8" descr="http://static.ladepeche.fr/content/media/image/zoom/2011/05/24/2011052416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908050"/>
            <a:ext cx="12350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10"/>
          <p:cNvSpPr>
            <a:spLocks noGrp="1"/>
          </p:cNvSpPr>
          <p:nvPr>
            <p:ph type="sldNum" sz="quarter" idx="12"/>
          </p:nvPr>
        </p:nvSpPr>
        <p:spPr/>
        <p:txBody>
          <a:bodyPr/>
          <a:lstStyle/>
          <a:p>
            <a:pPr>
              <a:defRPr/>
            </a:pPr>
            <a:fld id="{2806938B-8595-40CA-AB56-2ECEA710A7BA}" type="slidenum">
              <a:rPr lang="fr-FR" smtClean="0"/>
              <a:pPr>
                <a:defRPr/>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2291"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2292"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2293" name="ZoneTexte 10"/>
          <p:cNvSpPr txBox="1">
            <a:spLocks noChangeArrowheads="1"/>
          </p:cNvSpPr>
          <p:nvPr/>
        </p:nvSpPr>
        <p:spPr bwMode="auto">
          <a:xfrm>
            <a:off x="827088" y="1989138"/>
            <a:ext cx="7129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3.1.2. Substances stupéfiantes</a:t>
            </a:r>
          </a:p>
        </p:txBody>
      </p:sp>
      <p:sp>
        <p:nvSpPr>
          <p:cNvPr id="12294" name="ZoneTexte 12"/>
          <p:cNvSpPr txBox="1">
            <a:spLocks noChangeArrowheads="1"/>
          </p:cNvSpPr>
          <p:nvPr/>
        </p:nvSpPr>
        <p:spPr bwMode="auto">
          <a:xfrm>
            <a:off x="611188" y="1484313"/>
            <a:ext cx="504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3.1. Substances vénéneuses</a:t>
            </a:r>
          </a:p>
        </p:txBody>
      </p:sp>
      <p:sp>
        <p:nvSpPr>
          <p:cNvPr id="12295" name="ZoneTexte 13"/>
          <p:cNvSpPr txBox="1">
            <a:spLocks noChangeArrowheads="1"/>
          </p:cNvSpPr>
          <p:nvPr/>
        </p:nvSpPr>
        <p:spPr bwMode="auto">
          <a:xfrm>
            <a:off x="395288" y="2708275"/>
            <a:ext cx="76327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Les substances </a:t>
            </a:r>
            <a:r>
              <a:rPr lang="fr-FR" altLang="fr-FR" sz="1800" b="1">
                <a:solidFill>
                  <a:srgbClr val="FF0000"/>
                </a:solidFill>
                <a:latin typeface="Arial" charset="0"/>
              </a:rPr>
              <a:t>stupéfiantes</a:t>
            </a:r>
            <a:r>
              <a:rPr lang="fr-FR" altLang="fr-FR" sz="1800">
                <a:latin typeface="Arial" charset="0"/>
              </a:rPr>
              <a:t> sont des substances psychotropes interdites ou très réglementées.</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Un médicament est classé stupéfiant ou toxicomanogène lorsque son utilisation risque de créer une dépendance.</a:t>
            </a:r>
          </a:p>
          <a:p>
            <a:pPr algn="just" eaLnBrk="1" hangingPunct="1">
              <a:spcBef>
                <a:spcPct val="0"/>
              </a:spcBef>
              <a:buFontTx/>
              <a:buNone/>
            </a:pPr>
            <a:endParaRPr lang="fr-FR" altLang="fr-FR" sz="3600">
              <a:solidFill>
                <a:srgbClr val="FF0000"/>
              </a:solidFill>
              <a:latin typeface="Arial" charset="0"/>
            </a:endParaRPr>
          </a:p>
          <a:p>
            <a:pPr algn="just" eaLnBrk="1" hangingPunct="1">
              <a:spcBef>
                <a:spcPct val="0"/>
              </a:spcBef>
              <a:buFontTx/>
              <a:buNone/>
            </a:pPr>
            <a:r>
              <a:rPr lang="fr-FR" altLang="fr-FR" sz="3600">
                <a:solidFill>
                  <a:srgbClr val="FF0000"/>
                </a:solidFill>
                <a:latin typeface="Arial" charset="0"/>
                <a:sym typeface="Symbol" pitchFamily="18" charset="2"/>
              </a:rPr>
              <a:t> </a:t>
            </a:r>
            <a:r>
              <a:rPr lang="fr-FR" altLang="fr-FR" sz="3600">
                <a:solidFill>
                  <a:srgbClr val="FF0000"/>
                </a:solidFill>
                <a:latin typeface="Arial" charset="0"/>
              </a:rPr>
              <a:t>Stockage: armoires fermées à clé</a:t>
            </a:r>
          </a:p>
        </p:txBody>
      </p:sp>
      <p:sp>
        <p:nvSpPr>
          <p:cNvPr id="12296" name="ZoneTexte 14"/>
          <p:cNvSpPr txBox="1">
            <a:spLocks noChangeArrowheads="1"/>
          </p:cNvSpPr>
          <p:nvPr/>
        </p:nvSpPr>
        <p:spPr bwMode="auto">
          <a:xfrm>
            <a:off x="1116013" y="5876925"/>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Exemple: oxycodone, sufentanil, … </a:t>
            </a:r>
          </a:p>
        </p:txBody>
      </p:sp>
      <p:sp>
        <p:nvSpPr>
          <p:cNvPr id="9" name="Espace réservé du numéro de diapositive 8"/>
          <p:cNvSpPr>
            <a:spLocks noGrp="1"/>
          </p:cNvSpPr>
          <p:nvPr>
            <p:ph type="sldNum" sz="quarter" idx="12"/>
          </p:nvPr>
        </p:nvSpPr>
        <p:spPr/>
        <p:txBody>
          <a:bodyPr/>
          <a:lstStyle/>
          <a:p>
            <a:pPr>
              <a:defRPr/>
            </a:pPr>
            <a:fld id="{986E55B6-80AC-4B5F-90B1-1A4364028F14}" type="slidenum">
              <a:rPr lang="fr-FR" smtClean="0"/>
              <a:pPr>
                <a:defRPr/>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3315"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3316" name="ZoneTexte 3"/>
          <p:cNvSpPr txBox="1">
            <a:spLocks noChangeArrowheads="1"/>
          </p:cNvSpPr>
          <p:nvPr/>
        </p:nvSpPr>
        <p:spPr bwMode="auto">
          <a:xfrm>
            <a:off x="107950"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3317" name="ZoneTexte 10"/>
          <p:cNvSpPr txBox="1">
            <a:spLocks noChangeArrowheads="1"/>
          </p:cNvSpPr>
          <p:nvPr/>
        </p:nvSpPr>
        <p:spPr bwMode="auto">
          <a:xfrm>
            <a:off x="539750" y="1557338"/>
            <a:ext cx="7129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3.1.2. Substances stupéfiantes</a:t>
            </a:r>
          </a:p>
        </p:txBody>
      </p:sp>
      <p:sp>
        <p:nvSpPr>
          <p:cNvPr id="13318" name="ZoneTexte 12"/>
          <p:cNvSpPr txBox="1">
            <a:spLocks noChangeArrowheads="1"/>
          </p:cNvSpPr>
          <p:nvPr/>
        </p:nvSpPr>
        <p:spPr bwMode="auto">
          <a:xfrm>
            <a:off x="323850" y="1196975"/>
            <a:ext cx="504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3.1. Substances vénéneuses</a:t>
            </a:r>
          </a:p>
        </p:txBody>
      </p:sp>
      <p:sp>
        <p:nvSpPr>
          <p:cNvPr id="13319" name="ZoneTexte 13"/>
          <p:cNvSpPr txBox="1">
            <a:spLocks noChangeArrowheads="1"/>
          </p:cNvSpPr>
          <p:nvPr/>
        </p:nvSpPr>
        <p:spPr bwMode="auto">
          <a:xfrm>
            <a:off x="431800" y="1989138"/>
            <a:ext cx="83883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 Ces médicaments sont conditionnés dans une boîte comportant un carré blanc bordé de rouge + Mention sur fond rouge « Respecter les doses prescrites » (« Ne pas avaler » selon la forme) + mention « Uniquement sur ordonnance + mention « Stupéfiant ».</a:t>
            </a:r>
            <a:endParaRPr lang="fr-FR" altLang="fr-FR" sz="3600">
              <a:solidFill>
                <a:srgbClr val="FF0000"/>
              </a:solidFill>
              <a:latin typeface="Arial" charset="0"/>
            </a:endParaRPr>
          </a:p>
        </p:txBody>
      </p:sp>
      <p:pic>
        <p:nvPicPr>
          <p:cNvPr id="13320" name="Picture 2"/>
          <p:cNvPicPr>
            <a:picLocks noChangeAspect="1" noChangeArrowheads="1"/>
          </p:cNvPicPr>
          <p:nvPr/>
        </p:nvPicPr>
        <p:blipFill>
          <a:blip r:embed="rId3">
            <a:extLst>
              <a:ext uri="{28A0092B-C50C-407E-A947-70E740481C1C}">
                <a14:useLocalDpi xmlns:a14="http://schemas.microsoft.com/office/drawing/2010/main" val="0"/>
              </a:ext>
            </a:extLst>
          </a:blip>
          <a:srcRect l="30240" t="15344" r="47079" b="39134"/>
          <a:stretch>
            <a:fillRect/>
          </a:stretch>
        </p:blipFill>
        <p:spPr bwMode="auto">
          <a:xfrm>
            <a:off x="5364163" y="3336925"/>
            <a:ext cx="30956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p:cNvPicPr>
            <a:picLocks noChangeAspect="1" noChangeArrowheads="1"/>
          </p:cNvPicPr>
          <p:nvPr/>
        </p:nvPicPr>
        <p:blipFill>
          <a:blip r:embed="rId4">
            <a:extLst>
              <a:ext uri="{28A0092B-C50C-407E-A947-70E740481C1C}">
                <a14:useLocalDpi xmlns:a14="http://schemas.microsoft.com/office/drawing/2010/main" val="0"/>
              </a:ext>
            </a:extLst>
          </a:blip>
          <a:srcRect l="21780" t="49551" r="18001" b="16576"/>
          <a:stretch>
            <a:fillRect/>
          </a:stretch>
        </p:blipFill>
        <p:spPr bwMode="auto">
          <a:xfrm>
            <a:off x="1327150" y="4046538"/>
            <a:ext cx="28257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10"/>
          <p:cNvSpPr>
            <a:spLocks noGrp="1"/>
          </p:cNvSpPr>
          <p:nvPr>
            <p:ph type="sldNum" sz="quarter" idx="12"/>
          </p:nvPr>
        </p:nvSpPr>
        <p:spPr/>
        <p:txBody>
          <a:bodyPr/>
          <a:lstStyle/>
          <a:p>
            <a:pPr>
              <a:defRPr/>
            </a:pPr>
            <a:fld id="{DEC20C1A-24C3-46EE-A904-8310C665016D}" type="slidenum">
              <a:rPr lang="fr-FR" smtClean="0"/>
              <a:pPr>
                <a:defRPr/>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4339"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4340"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4341" name="ZoneTexte 10"/>
          <p:cNvSpPr txBox="1">
            <a:spLocks noChangeArrowheads="1"/>
          </p:cNvSpPr>
          <p:nvPr/>
        </p:nvSpPr>
        <p:spPr bwMode="auto">
          <a:xfrm>
            <a:off x="755650" y="2060575"/>
            <a:ext cx="7129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3.1.3. Substances psychotropes</a:t>
            </a:r>
          </a:p>
        </p:txBody>
      </p:sp>
      <p:sp>
        <p:nvSpPr>
          <p:cNvPr id="14342" name="ZoneTexte 12"/>
          <p:cNvSpPr txBox="1">
            <a:spLocks noChangeArrowheads="1"/>
          </p:cNvSpPr>
          <p:nvPr/>
        </p:nvSpPr>
        <p:spPr bwMode="auto">
          <a:xfrm>
            <a:off x="611188" y="1484313"/>
            <a:ext cx="504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3.1. Substances vénéneuses</a:t>
            </a:r>
          </a:p>
        </p:txBody>
      </p:sp>
      <p:sp>
        <p:nvSpPr>
          <p:cNvPr id="14343" name="ZoneTexte 13"/>
          <p:cNvSpPr txBox="1">
            <a:spLocks noChangeArrowheads="1"/>
          </p:cNvSpPr>
          <p:nvPr/>
        </p:nvSpPr>
        <p:spPr bwMode="auto">
          <a:xfrm>
            <a:off x="755650" y="2781300"/>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latin typeface="Arial" charset="0"/>
              </a:rPr>
              <a:t>Les substances psychotropes agissent sur l’état du système nerveux central en en modifiant le fonctionnement.</a:t>
            </a:r>
          </a:p>
          <a:p>
            <a:pPr algn="just" eaLnBrk="1" hangingPunct="1">
              <a:spcBef>
                <a:spcPct val="0"/>
              </a:spcBef>
              <a:buFontTx/>
              <a:buNone/>
            </a:pPr>
            <a:endParaRPr lang="fr-FR" altLang="fr-FR" sz="1800">
              <a:latin typeface="Arial" charset="0"/>
            </a:endParaRPr>
          </a:p>
          <a:p>
            <a:pPr algn="just" eaLnBrk="1" hangingPunct="1">
              <a:spcBef>
                <a:spcPct val="0"/>
              </a:spcBef>
              <a:buFontTx/>
              <a:buNone/>
            </a:pPr>
            <a:r>
              <a:rPr lang="fr-FR" altLang="fr-FR" sz="1800">
                <a:latin typeface="Arial" charset="0"/>
              </a:rPr>
              <a:t>Exemple: diazépam, midazolam, …</a:t>
            </a:r>
          </a:p>
        </p:txBody>
      </p:sp>
      <p:sp>
        <p:nvSpPr>
          <p:cNvPr id="9" name="Espace réservé du numéro de diapositive 8"/>
          <p:cNvSpPr>
            <a:spLocks noGrp="1"/>
          </p:cNvSpPr>
          <p:nvPr>
            <p:ph type="sldNum" sz="quarter" idx="12"/>
          </p:nvPr>
        </p:nvSpPr>
        <p:spPr/>
        <p:txBody>
          <a:bodyPr/>
          <a:lstStyle/>
          <a:p>
            <a:pPr>
              <a:defRPr/>
            </a:pPr>
            <a:fld id="{C8714BD8-86FE-4684-A802-C8889870F9B0}" type="slidenum">
              <a:rPr lang="fr-FR" smtClean="0"/>
              <a:pPr>
                <a:defRPr/>
              </a:pPr>
              <a:t>13</a:t>
            </a:fld>
            <a:endParaRPr lang="fr-FR"/>
          </a:p>
        </p:txBody>
      </p:sp>
      <p:pic>
        <p:nvPicPr>
          <p:cNvPr id="14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1800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668838"/>
            <a:ext cx="20701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5363" name="ZoneTexte 5"/>
          <p:cNvSpPr txBox="1">
            <a:spLocks noChangeArrowheads="1"/>
          </p:cNvSpPr>
          <p:nvPr/>
        </p:nvSpPr>
        <p:spPr bwMode="auto">
          <a:xfrm>
            <a:off x="349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5364" name="ZoneTexte 3"/>
          <p:cNvSpPr txBox="1">
            <a:spLocks noChangeArrowheads="1"/>
          </p:cNvSpPr>
          <p:nvPr/>
        </p:nvSpPr>
        <p:spPr bwMode="auto">
          <a:xfrm>
            <a:off x="250825"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5365" name="ZoneTexte 10"/>
          <p:cNvSpPr txBox="1">
            <a:spLocks noChangeArrowheads="1"/>
          </p:cNvSpPr>
          <p:nvPr/>
        </p:nvSpPr>
        <p:spPr bwMode="auto">
          <a:xfrm>
            <a:off x="539750" y="1619250"/>
            <a:ext cx="712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3.1.4. Substances </a:t>
            </a:r>
            <a:r>
              <a:rPr lang="fr-FR" altLang="fr-FR" sz="1800" b="1">
                <a:solidFill>
                  <a:srgbClr val="FF0000"/>
                </a:solidFill>
                <a:latin typeface="Arial" charset="0"/>
              </a:rPr>
              <a:t>liste I </a:t>
            </a:r>
            <a:r>
              <a:rPr lang="fr-FR" altLang="fr-FR" sz="1800">
                <a:latin typeface="Arial" charset="0"/>
              </a:rPr>
              <a:t>et </a:t>
            </a:r>
            <a:r>
              <a:rPr lang="fr-FR" altLang="fr-FR" sz="1800" b="1">
                <a:solidFill>
                  <a:srgbClr val="FF0000"/>
                </a:solidFill>
                <a:latin typeface="Arial" charset="0"/>
              </a:rPr>
              <a:t>liste II</a:t>
            </a:r>
          </a:p>
        </p:txBody>
      </p:sp>
      <p:sp>
        <p:nvSpPr>
          <p:cNvPr id="15366" name="ZoneTexte 12"/>
          <p:cNvSpPr txBox="1">
            <a:spLocks noChangeArrowheads="1"/>
          </p:cNvSpPr>
          <p:nvPr/>
        </p:nvSpPr>
        <p:spPr bwMode="auto">
          <a:xfrm>
            <a:off x="395288" y="1196975"/>
            <a:ext cx="504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3.1. Substances vénéneuses</a:t>
            </a:r>
          </a:p>
        </p:txBody>
      </p:sp>
      <p:sp>
        <p:nvSpPr>
          <p:cNvPr id="15367" name="ZoneTexte 13"/>
          <p:cNvSpPr txBox="1">
            <a:spLocks noChangeArrowheads="1"/>
          </p:cNvSpPr>
          <p:nvPr/>
        </p:nvSpPr>
        <p:spPr bwMode="auto">
          <a:xfrm>
            <a:off x="250825" y="2095500"/>
            <a:ext cx="8569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Les médicaments inscrits sur la liste I ou II sont </a:t>
            </a:r>
            <a:r>
              <a:rPr lang="fr-FR" altLang="fr-FR" sz="1800">
                <a:solidFill>
                  <a:srgbClr val="FF0000"/>
                </a:solidFill>
                <a:latin typeface="Arial" charset="0"/>
              </a:rPr>
              <a:t>obligatoirement délivrés sur ordonnance médicale.</a:t>
            </a:r>
          </a:p>
          <a:p>
            <a:pPr algn="just" eaLnBrk="1" hangingPunct="1">
              <a:spcBef>
                <a:spcPct val="0"/>
              </a:spcBef>
              <a:buFont typeface="Wingdings" pitchFamily="2" charset="2"/>
              <a:buChar char="§"/>
            </a:pPr>
            <a:r>
              <a:rPr lang="fr-FR" altLang="fr-FR" sz="1800">
                <a:latin typeface="Arial" charset="0"/>
              </a:rPr>
              <a:t>1</a:t>
            </a:r>
            <a:r>
              <a:rPr lang="fr-FR" altLang="fr-FR" sz="1800" baseline="30000">
                <a:latin typeface="Arial" charset="0"/>
              </a:rPr>
              <a:t>ère</a:t>
            </a:r>
            <a:r>
              <a:rPr lang="fr-FR" altLang="fr-FR" sz="1800">
                <a:latin typeface="Arial" charset="0"/>
              </a:rPr>
              <a:t> délivrance: dans </a:t>
            </a:r>
            <a:r>
              <a:rPr lang="fr-FR" altLang="fr-FR" sz="1800">
                <a:solidFill>
                  <a:srgbClr val="FF0000"/>
                </a:solidFill>
                <a:latin typeface="Arial" charset="0"/>
              </a:rPr>
              <a:t>les 3 mois </a:t>
            </a:r>
            <a:r>
              <a:rPr lang="fr-FR" altLang="fr-FR" sz="1800">
                <a:latin typeface="Arial" charset="0"/>
              </a:rPr>
              <a:t>qui suivent la prescription</a:t>
            </a:r>
          </a:p>
          <a:p>
            <a:pPr algn="just" eaLnBrk="1" hangingPunct="1">
              <a:spcBef>
                <a:spcPct val="0"/>
              </a:spcBef>
              <a:buFont typeface="Wingdings" pitchFamily="2" charset="2"/>
              <a:buChar char="§"/>
            </a:pPr>
            <a:r>
              <a:rPr lang="fr-FR" altLang="fr-FR" sz="1800">
                <a:latin typeface="Arial" charset="0"/>
              </a:rPr>
              <a:t>Dispensation: maximum un mois de traitement, sauf les contraceptifs (jusqu’à 3 mois) et conditionnements pour 3 mois (ex: anti-hypertenseurs)</a:t>
            </a:r>
          </a:p>
        </p:txBody>
      </p:sp>
      <p:sp>
        <p:nvSpPr>
          <p:cNvPr id="9" name="ZoneTexte 8"/>
          <p:cNvSpPr txBox="1"/>
          <p:nvPr/>
        </p:nvSpPr>
        <p:spPr>
          <a:xfrm>
            <a:off x="250825" y="3860800"/>
            <a:ext cx="8569325" cy="1754188"/>
          </a:xfrm>
          <a:prstGeom prst="rect">
            <a:avLst/>
          </a:prstGeom>
          <a:solidFill>
            <a:schemeClr val="accent6">
              <a:lumMod val="20000"/>
              <a:lumOff val="80000"/>
            </a:schemeClr>
          </a:solidFill>
        </p:spPr>
        <p:txBody>
          <a:bodyPr>
            <a:spAutoFit/>
          </a:bodyPr>
          <a:lstStyle/>
          <a:p>
            <a:pPr>
              <a:defRPr/>
            </a:pPr>
            <a:r>
              <a:rPr lang="fr-FR" b="1" dirty="0">
                <a:solidFill>
                  <a:schemeClr val="accent6">
                    <a:lumMod val="75000"/>
                  </a:schemeClr>
                </a:solidFill>
              </a:rPr>
              <a:t>Liste I:</a:t>
            </a:r>
          </a:p>
          <a:p>
            <a:pPr>
              <a:buFont typeface="Wingdings" pitchFamily="2" charset="2"/>
              <a:buChar char="§"/>
              <a:defRPr/>
            </a:pPr>
            <a:r>
              <a:rPr lang="fr-FR" dirty="0"/>
              <a:t>Risques élevés pour la santé.</a:t>
            </a:r>
          </a:p>
          <a:p>
            <a:pPr>
              <a:buFont typeface="Wingdings" pitchFamily="2" charset="2"/>
              <a:buChar char="§"/>
              <a:defRPr/>
            </a:pPr>
            <a:r>
              <a:rPr lang="fr-FR" dirty="0"/>
              <a:t>Renouvellement possible sur indication écrite du médecin précisant le nombre de renouvellements ou la durée du traitement (limite: un an)</a:t>
            </a:r>
          </a:p>
          <a:p>
            <a:pPr>
              <a:buFont typeface="Wingdings" pitchFamily="2" charset="2"/>
              <a:buChar char="§"/>
              <a:defRPr/>
            </a:pPr>
            <a:r>
              <a:rPr lang="fr-FR" dirty="0"/>
              <a:t>La plupart des hypnotiques: durée de prescription maxi: 4 semaines</a:t>
            </a:r>
          </a:p>
          <a:p>
            <a:pPr>
              <a:buFont typeface="Wingdings" pitchFamily="2" charset="2"/>
              <a:buChar char="§"/>
              <a:defRPr/>
            </a:pPr>
            <a:r>
              <a:rPr lang="fr-FR" dirty="0"/>
              <a:t>Anxiolytique: durée de prescription maxi: 12 semaines</a:t>
            </a:r>
          </a:p>
        </p:txBody>
      </p:sp>
      <p:pic>
        <p:nvPicPr>
          <p:cNvPr id="15369" name="Picture 2" descr="http://www.savoirs.essonne.fr/fileadmin/bds/MEDIA/la_vie/medecine_et_sante/dopage_mental/neuroscienc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0300" y="881063"/>
            <a:ext cx="15557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50825" y="5805488"/>
            <a:ext cx="8569325" cy="922337"/>
          </a:xfrm>
          <a:prstGeom prst="rect">
            <a:avLst/>
          </a:prstGeom>
          <a:solidFill>
            <a:schemeClr val="accent6">
              <a:lumMod val="20000"/>
              <a:lumOff val="80000"/>
            </a:schemeClr>
          </a:solidFill>
        </p:spPr>
        <p:txBody>
          <a:bodyPr>
            <a:spAutoFit/>
          </a:bodyPr>
          <a:lstStyle/>
          <a:p>
            <a:pPr>
              <a:defRPr/>
            </a:pPr>
            <a:r>
              <a:rPr lang="fr-FR" b="1" dirty="0">
                <a:solidFill>
                  <a:schemeClr val="accent6">
                    <a:lumMod val="75000"/>
                  </a:schemeClr>
                </a:solidFill>
              </a:rPr>
              <a:t>Liste II:</a:t>
            </a:r>
          </a:p>
          <a:p>
            <a:pPr>
              <a:buFont typeface="Wingdings" pitchFamily="2" charset="2"/>
              <a:buChar char="§"/>
              <a:defRPr/>
            </a:pPr>
            <a:r>
              <a:rPr lang="fr-FR" dirty="0"/>
              <a:t>Risques moins élevés pour la santé que liste I.</a:t>
            </a:r>
          </a:p>
          <a:p>
            <a:pPr>
              <a:buFont typeface="Wingdings" pitchFamily="2" charset="2"/>
              <a:buChar char="§"/>
              <a:defRPr/>
            </a:pPr>
            <a:r>
              <a:rPr lang="fr-FR" dirty="0"/>
              <a:t>Renouvellement possible pendant 12 mois sauf si le médecin l’a interdit</a:t>
            </a:r>
          </a:p>
        </p:txBody>
      </p:sp>
      <p:sp>
        <p:nvSpPr>
          <p:cNvPr id="11" name="Espace réservé du numéro de diapositive 10"/>
          <p:cNvSpPr>
            <a:spLocks noGrp="1"/>
          </p:cNvSpPr>
          <p:nvPr>
            <p:ph type="sldNum" sz="quarter" idx="12"/>
          </p:nvPr>
        </p:nvSpPr>
        <p:spPr/>
        <p:txBody>
          <a:bodyPr/>
          <a:lstStyle/>
          <a:p>
            <a:pPr>
              <a:defRPr/>
            </a:pPr>
            <a:fld id="{C6439595-6C85-4A63-A777-5AB8944B4D57}" type="slidenum">
              <a:rPr lang="fr-FR" smtClean="0"/>
              <a:pPr>
                <a:defRPr/>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638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6388"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6389"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3.2. Etiquetage des spécialités pharmaceutiques de la liste I et de la liste II</a:t>
            </a:r>
          </a:p>
        </p:txBody>
      </p:sp>
      <p:sp>
        <p:nvSpPr>
          <p:cNvPr id="16390" name="ZoneTexte 8"/>
          <p:cNvSpPr txBox="1">
            <a:spLocks noChangeArrowheads="1"/>
          </p:cNvSpPr>
          <p:nvPr/>
        </p:nvSpPr>
        <p:spPr bwMode="auto">
          <a:xfrm>
            <a:off x="468313" y="1916113"/>
            <a:ext cx="79200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 Emballage extérieur: espace blanc entouré d’un cadre rouge pour les médicaments de la liste I et vert pour ceux de la liste II.</a:t>
            </a:r>
          </a:p>
          <a:p>
            <a:pPr algn="just" eaLnBrk="1" hangingPunct="1">
              <a:spcBef>
                <a:spcPct val="0"/>
              </a:spcBef>
              <a:buFont typeface="Wingdings" pitchFamily="2" charset="2"/>
              <a:buChar char="§"/>
            </a:pPr>
            <a:r>
              <a:rPr lang="fr-FR" altLang="fr-FR" sz="1800">
                <a:latin typeface="Arial" charset="0"/>
              </a:rPr>
              <a:t> Mentions sur fond rouge devant figurer sur l’emballage:</a:t>
            </a:r>
          </a:p>
          <a:p>
            <a:pPr algn="just" eaLnBrk="1" hangingPunct="1">
              <a:spcBef>
                <a:spcPct val="0"/>
              </a:spcBef>
              <a:buFontTx/>
              <a:buNone/>
            </a:pPr>
            <a:r>
              <a:rPr lang="fr-FR" altLang="fr-FR" sz="1800">
                <a:latin typeface="Arial" charset="0"/>
              </a:rPr>
              <a:t>- « respecter les doses prescrites »</a:t>
            </a:r>
          </a:p>
          <a:p>
            <a:pPr algn="just" eaLnBrk="1" hangingPunct="1">
              <a:spcBef>
                <a:spcPct val="0"/>
              </a:spcBef>
              <a:buFontTx/>
              <a:buNone/>
            </a:pPr>
            <a:r>
              <a:rPr lang="fr-FR" altLang="fr-FR" sz="1800">
                <a:latin typeface="Arial" charset="0"/>
              </a:rPr>
              <a:t>- « Uniquement sur ordonnance »</a:t>
            </a:r>
          </a:p>
          <a:p>
            <a:pPr algn="just" eaLnBrk="1" hangingPunct="1">
              <a:spcBef>
                <a:spcPct val="0"/>
              </a:spcBef>
              <a:buFontTx/>
              <a:buNone/>
            </a:pPr>
            <a:r>
              <a:rPr lang="fr-FR" altLang="fr-FR" sz="1800">
                <a:latin typeface="Arial" charset="0"/>
              </a:rPr>
              <a:t>- « Ne pas avaler » selon la forme</a:t>
            </a:r>
          </a:p>
        </p:txBody>
      </p:sp>
      <p:pic>
        <p:nvPicPr>
          <p:cNvPr id="16391" name="Picture 8"/>
          <p:cNvPicPr>
            <a:picLocks noChangeAspect="1" noChangeArrowheads="1"/>
          </p:cNvPicPr>
          <p:nvPr/>
        </p:nvPicPr>
        <p:blipFill>
          <a:blip r:embed="rId2">
            <a:extLst>
              <a:ext uri="{28A0092B-C50C-407E-A947-70E740481C1C}">
                <a14:useLocalDpi xmlns:a14="http://schemas.microsoft.com/office/drawing/2010/main" val="0"/>
              </a:ext>
            </a:extLst>
          </a:blip>
          <a:srcRect l="3195" t="13904" r="37791" b="45647"/>
          <a:stretch>
            <a:fillRect/>
          </a:stretch>
        </p:blipFill>
        <p:spPr bwMode="auto">
          <a:xfrm>
            <a:off x="827088" y="3933825"/>
            <a:ext cx="75866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9"/>
          <p:cNvSpPr>
            <a:spLocks noGrp="1"/>
          </p:cNvSpPr>
          <p:nvPr>
            <p:ph type="sldNum" sz="quarter" idx="12"/>
          </p:nvPr>
        </p:nvSpPr>
        <p:spPr/>
        <p:txBody>
          <a:bodyPr/>
          <a:lstStyle/>
          <a:p>
            <a:pPr>
              <a:defRPr/>
            </a:pPr>
            <a:fld id="{1DC0F67E-5596-4C6B-8BFD-D3C3CDFAD639}" type="slidenum">
              <a:rPr lang="fr-FR" smtClean="0"/>
              <a:pPr>
                <a:defRPr/>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7411"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7412"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7413"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3.2. Etiquetage des spécialités pharmaceutiques de la liste I et de la liste II</a:t>
            </a:r>
          </a:p>
        </p:txBody>
      </p:sp>
      <p:sp>
        <p:nvSpPr>
          <p:cNvPr id="11" name="Espace réservé du numéro de diapositive 10"/>
          <p:cNvSpPr>
            <a:spLocks noGrp="1"/>
          </p:cNvSpPr>
          <p:nvPr>
            <p:ph type="sldNum" sz="quarter" idx="12"/>
          </p:nvPr>
        </p:nvSpPr>
        <p:spPr/>
        <p:txBody>
          <a:bodyPr/>
          <a:lstStyle/>
          <a:p>
            <a:pPr>
              <a:defRPr/>
            </a:pPr>
            <a:fld id="{92FB0DDD-73FF-4DC0-B562-9E2375A5619E}" type="slidenum">
              <a:rPr lang="fr-FR" smtClean="0"/>
              <a:pPr>
                <a:defRPr/>
              </a:pPr>
              <a:t>16</a:t>
            </a:fld>
            <a:endParaRPr lang="fr-FR"/>
          </a:p>
        </p:txBody>
      </p:sp>
      <p:pic>
        <p:nvPicPr>
          <p:cNvPr id="174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527300"/>
            <a:ext cx="4824412" cy="430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6" name="ZoneTexte 1"/>
          <p:cNvSpPr txBox="1">
            <a:spLocks noChangeArrowheads="1"/>
          </p:cNvSpPr>
          <p:nvPr/>
        </p:nvSpPr>
        <p:spPr bwMode="auto">
          <a:xfrm>
            <a:off x="1476375" y="2092325"/>
            <a:ext cx="662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a:solidFill>
                  <a:schemeClr val="accent1"/>
                </a:solidFill>
                <a:latin typeface="Arial" charset="0"/>
              </a:rPr>
              <a:t>QUE VOIT-ON SUR UNE BOÎTE DE MEDICAMENT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8435"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8436"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8437"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3.2. Etiquetage des spécialités pharmaceutiques de la liste I et de la liste II</a:t>
            </a:r>
          </a:p>
        </p:txBody>
      </p:sp>
      <p:sp>
        <p:nvSpPr>
          <p:cNvPr id="11" name="Espace réservé du numéro de diapositive 10"/>
          <p:cNvSpPr>
            <a:spLocks noGrp="1"/>
          </p:cNvSpPr>
          <p:nvPr>
            <p:ph type="sldNum" sz="quarter" idx="12"/>
          </p:nvPr>
        </p:nvSpPr>
        <p:spPr/>
        <p:txBody>
          <a:bodyPr/>
          <a:lstStyle/>
          <a:p>
            <a:pPr>
              <a:defRPr/>
            </a:pPr>
            <a:fld id="{A2D94736-02A3-4D22-8E49-F30D07934CCD}" type="slidenum">
              <a:rPr lang="fr-FR" smtClean="0"/>
              <a:pPr>
                <a:defRPr/>
              </a:pPr>
              <a:t>17</a:t>
            </a:fld>
            <a:endParaRPr lang="fr-FR"/>
          </a:p>
        </p:txBody>
      </p:sp>
      <p:pic>
        <p:nvPicPr>
          <p:cNvPr id="18439" name="Image 1"/>
          <p:cNvPicPr>
            <a:picLocks noChangeAspect="1" noChangeArrowheads="1"/>
          </p:cNvPicPr>
          <p:nvPr/>
        </p:nvPicPr>
        <p:blipFill>
          <a:blip r:embed="rId3">
            <a:extLst>
              <a:ext uri="{28A0092B-C50C-407E-A947-70E740481C1C}">
                <a14:useLocalDpi xmlns:a14="http://schemas.microsoft.com/office/drawing/2010/main" val="0"/>
              </a:ext>
            </a:extLst>
          </a:blip>
          <a:srcRect l="13719" t="9117" r="26115" b="7941"/>
          <a:stretch>
            <a:fillRect/>
          </a:stretch>
        </p:blipFill>
        <p:spPr bwMode="auto">
          <a:xfrm>
            <a:off x="1476375" y="1785938"/>
            <a:ext cx="655161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066925"/>
            <a:ext cx="7416800" cy="477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9460"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9461" name="ZoneTexte 3"/>
          <p:cNvSpPr txBox="1">
            <a:spLocks noChangeArrowheads="1"/>
          </p:cNvSpPr>
          <p:nvPr/>
        </p:nvSpPr>
        <p:spPr bwMode="auto">
          <a:xfrm>
            <a:off x="107950"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19462" name="ZoneTexte 8"/>
          <p:cNvSpPr txBox="1">
            <a:spLocks noChangeArrowheads="1"/>
          </p:cNvSpPr>
          <p:nvPr/>
        </p:nvSpPr>
        <p:spPr bwMode="auto">
          <a:xfrm>
            <a:off x="323850" y="11969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3.3. Ordonnances</a:t>
            </a:r>
          </a:p>
        </p:txBody>
      </p:sp>
      <p:sp>
        <p:nvSpPr>
          <p:cNvPr id="6" name="Espace réservé du numéro de diapositive 5"/>
          <p:cNvSpPr>
            <a:spLocks noGrp="1"/>
          </p:cNvSpPr>
          <p:nvPr>
            <p:ph type="sldNum" sz="quarter" idx="12"/>
          </p:nvPr>
        </p:nvSpPr>
        <p:spPr/>
        <p:txBody>
          <a:bodyPr/>
          <a:lstStyle/>
          <a:p>
            <a:pPr>
              <a:defRPr/>
            </a:pPr>
            <a:fld id="{47B6A129-BB40-495D-B161-72FEF05B7124}" type="slidenum">
              <a:rPr lang="fr-FR" smtClean="0"/>
              <a:pPr>
                <a:defRPr/>
              </a:pPr>
              <a:t>18</a:t>
            </a:fld>
            <a:endParaRPr lang="fr-FR"/>
          </a:p>
        </p:txBody>
      </p:sp>
      <p:sp>
        <p:nvSpPr>
          <p:cNvPr id="19464" name="ZoneTexte 6"/>
          <p:cNvSpPr txBox="1">
            <a:spLocks noChangeArrowheads="1"/>
          </p:cNvSpPr>
          <p:nvPr/>
        </p:nvSpPr>
        <p:spPr bwMode="auto">
          <a:xfrm>
            <a:off x="34925" y="1484313"/>
            <a:ext cx="914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Médicaments de listes I et II: prescrits sur des </a:t>
            </a:r>
            <a:r>
              <a:rPr lang="fr-FR" altLang="fr-FR" sz="2800" b="1">
                <a:solidFill>
                  <a:srgbClr val="FFC000"/>
                </a:solidFill>
                <a:latin typeface="Arial" charset="0"/>
              </a:rPr>
              <a:t>ordonnances simples </a:t>
            </a:r>
          </a:p>
        </p:txBody>
      </p:sp>
      <p:sp>
        <p:nvSpPr>
          <p:cNvPr id="19465" name="ZoneTexte 9"/>
          <p:cNvSpPr txBox="1">
            <a:spLocks noChangeArrowheads="1"/>
          </p:cNvSpPr>
          <p:nvPr/>
        </p:nvSpPr>
        <p:spPr bwMode="auto">
          <a:xfrm>
            <a:off x="-15875" y="2089150"/>
            <a:ext cx="1779588" cy="20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FF0000"/>
                </a:solidFill>
                <a:latin typeface="Arial" charset="0"/>
              </a:rPr>
              <a:t>Ce qui doit figurer sur une ordonnance pour les médicaments de liste I et II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0483"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0484"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0485" name="ZoneTexte 8"/>
          <p:cNvSpPr txBox="1">
            <a:spLocks noChangeArrowheads="1"/>
          </p:cNvSpPr>
          <p:nvPr/>
        </p:nvSpPr>
        <p:spPr bwMode="auto">
          <a:xfrm>
            <a:off x="695325" y="17002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3.3. Ordonnances</a:t>
            </a:r>
          </a:p>
        </p:txBody>
      </p:sp>
      <p:sp>
        <p:nvSpPr>
          <p:cNvPr id="6" name="Espace réservé du numéro de diapositive 5"/>
          <p:cNvSpPr>
            <a:spLocks noGrp="1"/>
          </p:cNvSpPr>
          <p:nvPr>
            <p:ph type="sldNum" sz="quarter" idx="12"/>
          </p:nvPr>
        </p:nvSpPr>
        <p:spPr/>
        <p:txBody>
          <a:bodyPr/>
          <a:lstStyle/>
          <a:p>
            <a:pPr>
              <a:defRPr/>
            </a:pPr>
            <a:fld id="{3EA85FF1-8C6C-466C-89FA-0CEA6F955C4A}" type="slidenum">
              <a:rPr lang="fr-FR" smtClean="0"/>
              <a:pPr>
                <a:defRPr/>
              </a:pPr>
              <a:t>19</a:t>
            </a:fld>
            <a:endParaRPr lang="fr-FR"/>
          </a:p>
        </p:txBody>
      </p:sp>
      <p:sp>
        <p:nvSpPr>
          <p:cNvPr id="20487" name="ZoneTexte 6"/>
          <p:cNvSpPr txBox="1">
            <a:spLocks noChangeArrowheads="1"/>
          </p:cNvSpPr>
          <p:nvPr/>
        </p:nvSpPr>
        <p:spPr bwMode="auto">
          <a:xfrm>
            <a:off x="576263" y="3068638"/>
            <a:ext cx="77755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600"/>
              </a:spcBef>
              <a:buFontTx/>
              <a:buNone/>
            </a:pPr>
            <a:endParaRPr lang="fr-FR" altLang="fr-FR" sz="1800">
              <a:latin typeface="Arial" charset="0"/>
            </a:endParaRPr>
          </a:p>
          <a:p>
            <a:pPr algn="just" eaLnBrk="1" hangingPunct="1">
              <a:spcBef>
                <a:spcPts val="600"/>
              </a:spcBef>
              <a:buFont typeface="Wingdings" pitchFamily="2" charset="2"/>
              <a:buChar char="§"/>
            </a:pPr>
            <a:r>
              <a:rPr lang="fr-FR" altLang="fr-FR" sz="1800">
                <a:latin typeface="Arial" charset="0"/>
              </a:rPr>
              <a:t> </a:t>
            </a:r>
            <a:r>
              <a:rPr lang="fr-FR" altLang="fr-FR" sz="1800" u="sng">
                <a:latin typeface="Arial" charset="0"/>
              </a:rPr>
              <a:t>Médicaments « stupéfiants »</a:t>
            </a:r>
            <a:r>
              <a:rPr lang="fr-FR" altLang="fr-FR" sz="1800">
                <a:latin typeface="Arial" charset="0"/>
              </a:rPr>
              <a:t>: prescrits sur des </a:t>
            </a:r>
            <a:r>
              <a:rPr lang="fr-FR" altLang="fr-FR" sz="1800" b="1">
                <a:solidFill>
                  <a:srgbClr val="FF0000"/>
                </a:solidFill>
                <a:latin typeface="Arial" charset="0"/>
              </a:rPr>
              <a:t>ordonnances sécurisées</a:t>
            </a:r>
            <a:r>
              <a:rPr lang="fr-FR" altLang="fr-FR" sz="1800">
                <a:latin typeface="Arial" charset="0"/>
              </a:rPr>
              <a:t>. Cette ordonnance est obligatoire pour toute prescription de médicaments classés « stupéfiants »</a:t>
            </a:r>
          </a:p>
          <a:p>
            <a:pPr algn="just" eaLnBrk="1" hangingPunct="1">
              <a:spcBef>
                <a:spcPts val="600"/>
              </a:spcBef>
              <a:buFont typeface="Wingdings" pitchFamily="2" charset="2"/>
              <a:buChar char="§"/>
            </a:pPr>
            <a:endParaRPr lang="fr-FR" altLang="fr-FR" sz="1800">
              <a:latin typeface="Arial" charset="0"/>
            </a:endParaRPr>
          </a:p>
          <a:p>
            <a:pPr algn="just" eaLnBrk="1" hangingPunct="1">
              <a:spcBef>
                <a:spcPts val="600"/>
              </a:spcBef>
              <a:buFont typeface="Wingdings" pitchFamily="2" charset="2"/>
              <a:buChar char="§"/>
            </a:pPr>
            <a:r>
              <a:rPr lang="fr-FR" altLang="fr-FR" sz="1800">
                <a:latin typeface="Arial" charset="0"/>
              </a:rPr>
              <a:t> Elle doit comporter en bas à droite, un carré labellisé dans lequel sera inscrit en chiffre le nombre total de médicaments prescrits, ainsi que posséder en filigrane le caducée de la médecine.</a:t>
            </a:r>
          </a:p>
        </p:txBody>
      </p:sp>
      <p:sp>
        <p:nvSpPr>
          <p:cNvPr id="20488" name="ZoneTexte 8"/>
          <p:cNvSpPr txBox="1">
            <a:spLocks noChangeArrowheads="1"/>
          </p:cNvSpPr>
          <p:nvPr/>
        </p:nvSpPr>
        <p:spPr bwMode="auto">
          <a:xfrm>
            <a:off x="604838" y="2439988"/>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rgbClr val="FFC000"/>
                </a:solidFill>
                <a:latin typeface="Arial" charset="0"/>
              </a:rPr>
              <a:t>Ordonnance sécurisée et stupéfiants: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3075" name="ZoneTexte 5"/>
          <p:cNvSpPr txBox="1">
            <a:spLocks noChangeArrowheads="1"/>
          </p:cNvSpPr>
          <p:nvPr/>
        </p:nvSpPr>
        <p:spPr bwMode="auto">
          <a:xfrm>
            <a:off x="250825" y="0"/>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Préambule</a:t>
            </a:r>
          </a:p>
        </p:txBody>
      </p:sp>
      <p:sp>
        <p:nvSpPr>
          <p:cNvPr id="3076" name="ZoneTexte 3"/>
          <p:cNvSpPr txBox="1">
            <a:spLocks noChangeArrowheads="1"/>
          </p:cNvSpPr>
          <p:nvPr/>
        </p:nvSpPr>
        <p:spPr bwMode="auto">
          <a:xfrm>
            <a:off x="1042988" y="1916113"/>
            <a:ext cx="7058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La fabrication, la prescription et la délivrance des médicaments obéissent à des </a:t>
            </a:r>
            <a:r>
              <a:rPr lang="fr-FR" altLang="fr-FR" sz="1800" b="1">
                <a:latin typeface="Arial" charset="0"/>
              </a:rPr>
              <a:t>règles strictes</a:t>
            </a:r>
            <a:r>
              <a:rPr lang="fr-FR" altLang="fr-FR" sz="1800">
                <a:latin typeface="Arial" charset="0"/>
              </a:rPr>
              <a:t>.</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Réglementation </a:t>
            </a:r>
            <a:r>
              <a:rPr lang="fr-FR" altLang="fr-FR" sz="1800">
                <a:latin typeface="Arial" charset="0"/>
                <a:sym typeface="Symbol" pitchFamily="18" charset="2"/>
              </a:rPr>
              <a:t> mise au point de médicaments dans des </a:t>
            </a:r>
            <a:r>
              <a:rPr lang="fr-FR" altLang="fr-FR" sz="1800" b="1">
                <a:latin typeface="Arial" charset="0"/>
                <a:sym typeface="Symbol" pitchFamily="18" charset="2"/>
              </a:rPr>
              <a:t>conditions optimales </a:t>
            </a:r>
            <a:r>
              <a:rPr lang="fr-FR" altLang="fr-FR" sz="1800">
                <a:latin typeface="Arial" charset="0"/>
                <a:sym typeface="Symbol" pitchFamily="18" charset="2"/>
              </a:rPr>
              <a:t>de préparation.</a:t>
            </a:r>
          </a:p>
          <a:p>
            <a:pPr algn="just" eaLnBrk="1" hangingPunct="1">
              <a:spcBef>
                <a:spcPct val="0"/>
              </a:spcBef>
              <a:buFont typeface="Wingdings" pitchFamily="2" charset="2"/>
              <a:buChar char="§"/>
            </a:pPr>
            <a:endParaRPr lang="fr-FR" altLang="fr-FR" sz="1800">
              <a:latin typeface="Arial" charset="0"/>
              <a:sym typeface="Symbol" pitchFamily="18" charset="2"/>
            </a:endParaRPr>
          </a:p>
          <a:p>
            <a:pPr algn="just" eaLnBrk="1" hangingPunct="1">
              <a:spcBef>
                <a:spcPct val="0"/>
              </a:spcBef>
              <a:buFont typeface="Wingdings" pitchFamily="2" charset="2"/>
              <a:buChar char="§"/>
            </a:pPr>
            <a:endParaRPr lang="fr-FR" altLang="fr-FR" sz="1800">
              <a:latin typeface="Arial" charset="0"/>
              <a:sym typeface="Symbol" pitchFamily="18" charset="2"/>
            </a:endParaRPr>
          </a:p>
          <a:p>
            <a:pPr algn="just" eaLnBrk="1" hangingPunct="1">
              <a:spcBef>
                <a:spcPct val="0"/>
              </a:spcBef>
              <a:buFont typeface="Wingdings" pitchFamily="2" charset="2"/>
              <a:buChar char="§"/>
            </a:pPr>
            <a:r>
              <a:rPr lang="fr-FR" altLang="fr-FR" sz="1800">
                <a:latin typeface="Arial" charset="0"/>
                <a:sym typeface="Symbol" pitchFamily="18" charset="2"/>
              </a:rPr>
              <a:t>Restrictions à la délivrance de certaines préparations: garant de la </a:t>
            </a:r>
            <a:r>
              <a:rPr lang="fr-FR" altLang="fr-FR" sz="1800" b="1">
                <a:latin typeface="Arial" charset="0"/>
                <a:sym typeface="Symbol" pitchFamily="18" charset="2"/>
              </a:rPr>
              <a:t>sécurité d’utilisation </a:t>
            </a:r>
            <a:r>
              <a:rPr lang="fr-FR" altLang="fr-FR" sz="1800">
                <a:latin typeface="Arial" charset="0"/>
                <a:sym typeface="Symbol" pitchFamily="18" charset="2"/>
              </a:rPr>
              <a:t>pour le patient. </a:t>
            </a:r>
            <a:endParaRPr lang="fr-FR" altLang="fr-FR" sz="1800">
              <a:latin typeface="Arial" charset="0"/>
            </a:endParaRPr>
          </a:p>
          <a:p>
            <a:pPr algn="just" eaLnBrk="1" hangingPunct="1">
              <a:spcBef>
                <a:spcPct val="0"/>
              </a:spcBef>
              <a:buFont typeface="Wingdings" pitchFamily="2" charset="2"/>
              <a:buChar char="§"/>
            </a:pPr>
            <a:endParaRPr lang="fr-FR" altLang="fr-FR" sz="1800">
              <a:latin typeface="Arial" charset="0"/>
            </a:endParaRPr>
          </a:p>
        </p:txBody>
      </p:sp>
      <p:sp>
        <p:nvSpPr>
          <p:cNvPr id="7" name="Espace réservé du numéro de diapositive 6"/>
          <p:cNvSpPr>
            <a:spLocks noGrp="1"/>
          </p:cNvSpPr>
          <p:nvPr>
            <p:ph type="sldNum" sz="quarter" idx="12"/>
          </p:nvPr>
        </p:nvSpPr>
        <p:spPr/>
        <p:txBody>
          <a:bodyPr/>
          <a:lstStyle/>
          <a:p>
            <a:pPr>
              <a:defRPr/>
            </a:pPr>
            <a:fld id="{27ADB7E3-6AD0-453A-A94D-081577674AE7}" type="slidenum">
              <a:rPr lang="fr-FR" smtClean="0"/>
              <a:pPr>
                <a:defRPr/>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150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1508" name="ZoneTexte 3"/>
          <p:cNvSpPr txBox="1">
            <a:spLocks noChangeArrowheads="1"/>
          </p:cNvSpPr>
          <p:nvPr/>
        </p:nvSpPr>
        <p:spPr bwMode="auto">
          <a:xfrm>
            <a:off x="323850" y="847725"/>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1509" name="ZoneTexte 8"/>
          <p:cNvSpPr txBox="1">
            <a:spLocks noChangeArrowheads="1"/>
          </p:cNvSpPr>
          <p:nvPr/>
        </p:nvSpPr>
        <p:spPr bwMode="auto">
          <a:xfrm>
            <a:off x="-36513" y="2205038"/>
            <a:ext cx="24114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rgbClr val="FFC000"/>
                </a:solidFill>
                <a:latin typeface="Arial" charset="0"/>
              </a:rPr>
              <a:t>Ordonnance sécurisée et stupéfiants</a:t>
            </a:r>
          </a:p>
        </p:txBody>
      </p:sp>
      <p:sp>
        <p:nvSpPr>
          <p:cNvPr id="6" name="Espace réservé du numéro de diapositive 5"/>
          <p:cNvSpPr>
            <a:spLocks noGrp="1"/>
          </p:cNvSpPr>
          <p:nvPr>
            <p:ph type="sldNum" sz="quarter" idx="12"/>
          </p:nvPr>
        </p:nvSpPr>
        <p:spPr/>
        <p:txBody>
          <a:bodyPr/>
          <a:lstStyle/>
          <a:p>
            <a:pPr>
              <a:defRPr/>
            </a:pPr>
            <a:fld id="{75B352E5-2D0A-4651-8913-B5C7BB3272A7}" type="slidenum">
              <a:rPr lang="fr-FR" smtClean="0"/>
              <a:pPr>
                <a:defRPr/>
              </a:pPr>
              <a:t>20</a:t>
            </a:fld>
            <a:endParaRPr lang="fr-FR"/>
          </a:p>
        </p:txBody>
      </p:sp>
      <p:pic>
        <p:nvPicPr>
          <p:cNvPr id="21511" name="Picture 4" descr="prescription_con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1454150"/>
            <a:ext cx="6783387"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2531"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2532"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2533"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3.3. Ordonnances</a:t>
            </a:r>
          </a:p>
        </p:txBody>
      </p:sp>
      <p:sp>
        <p:nvSpPr>
          <p:cNvPr id="6" name="Espace réservé du numéro de diapositive 5"/>
          <p:cNvSpPr>
            <a:spLocks noGrp="1"/>
          </p:cNvSpPr>
          <p:nvPr>
            <p:ph type="sldNum" sz="quarter" idx="12"/>
          </p:nvPr>
        </p:nvSpPr>
        <p:spPr/>
        <p:txBody>
          <a:bodyPr/>
          <a:lstStyle/>
          <a:p>
            <a:pPr>
              <a:defRPr/>
            </a:pPr>
            <a:fld id="{34100AB3-D224-4EBA-98D9-B856591712CB}" type="slidenum">
              <a:rPr lang="fr-FR" smtClean="0"/>
              <a:pPr>
                <a:defRPr/>
              </a:pPr>
              <a:t>21</a:t>
            </a:fld>
            <a:endParaRPr lang="fr-FR"/>
          </a:p>
        </p:txBody>
      </p:sp>
      <p:sp>
        <p:nvSpPr>
          <p:cNvPr id="22535" name="ZoneTexte 6"/>
          <p:cNvSpPr txBox="1">
            <a:spLocks noChangeArrowheads="1"/>
          </p:cNvSpPr>
          <p:nvPr/>
        </p:nvSpPr>
        <p:spPr bwMode="auto">
          <a:xfrm>
            <a:off x="395288" y="1844675"/>
            <a:ext cx="7777162"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600"/>
              </a:spcBef>
              <a:buFontTx/>
              <a:buNone/>
            </a:pPr>
            <a:endParaRPr lang="fr-FR" altLang="fr-FR" sz="1800">
              <a:latin typeface="Arial" charset="0"/>
            </a:endParaRPr>
          </a:p>
          <a:p>
            <a:pPr algn="just" eaLnBrk="1" hangingPunct="1">
              <a:spcBef>
                <a:spcPts val="600"/>
              </a:spcBef>
              <a:buFont typeface="Wingdings" pitchFamily="2" charset="2"/>
              <a:buChar char="§"/>
            </a:pPr>
            <a:r>
              <a:rPr lang="fr-FR" altLang="fr-FR" sz="1800">
                <a:latin typeface="Arial" charset="0"/>
              </a:rPr>
              <a:t> La posologie des stupéfiants est inscrite </a:t>
            </a:r>
            <a:r>
              <a:rPr lang="fr-FR" altLang="fr-FR" sz="1800" b="1">
                <a:solidFill>
                  <a:srgbClr val="FF0000"/>
                </a:solidFill>
                <a:latin typeface="Arial" charset="0"/>
              </a:rPr>
              <a:t>en toutes lettres </a:t>
            </a:r>
            <a:r>
              <a:rPr lang="fr-FR" altLang="fr-FR" sz="1800">
                <a:latin typeface="Arial" charset="0"/>
              </a:rPr>
              <a:t>(nombre d’unités, doses ou concentrations) et respecte la durée de prescription.</a:t>
            </a:r>
          </a:p>
          <a:p>
            <a:pPr algn="just" eaLnBrk="1" hangingPunct="1">
              <a:spcBef>
                <a:spcPts val="600"/>
              </a:spcBef>
              <a:buFont typeface="Wingdings" pitchFamily="2" charset="2"/>
              <a:buChar char="§"/>
            </a:pPr>
            <a:r>
              <a:rPr lang="fr-FR" altLang="fr-FR" sz="1800">
                <a:latin typeface="Arial" charset="0"/>
              </a:rPr>
              <a:t> La prescription est limitée au maximum à 7 jours pour les formes injectables. La durée peut être étendue à 14 et 28 jours pour les formes orales avec ou sans fractionnement.</a:t>
            </a:r>
          </a:p>
          <a:p>
            <a:pPr algn="just" eaLnBrk="1" hangingPunct="1">
              <a:spcBef>
                <a:spcPts val="600"/>
              </a:spcBef>
              <a:buFont typeface="Wingdings" pitchFamily="2" charset="2"/>
              <a:buChar char="§"/>
            </a:pPr>
            <a:r>
              <a:rPr lang="fr-FR" altLang="fr-FR" sz="1800">
                <a:latin typeface="Arial" charset="0"/>
              </a:rPr>
              <a:t>Le pharmacien inscrit en outre les médicaments dispensés sur un registre : </a:t>
            </a:r>
            <a:r>
              <a:rPr lang="fr-FR" altLang="fr-FR" sz="1800">
                <a:solidFill>
                  <a:srgbClr val="FF0000"/>
                </a:solidFill>
                <a:latin typeface="Arial" charset="0"/>
              </a:rPr>
              <a:t>Registre Comptable des Stupéfiants.</a:t>
            </a:r>
          </a:p>
          <a:p>
            <a:pPr algn="just" eaLnBrk="1" hangingPunct="1">
              <a:spcBef>
                <a:spcPts val="600"/>
              </a:spcBef>
              <a:buFont typeface="Wingdings" pitchFamily="2" charset="2"/>
              <a:buChar char="§"/>
            </a:pPr>
            <a:r>
              <a:rPr lang="fr-FR" altLang="fr-FR" sz="1800">
                <a:latin typeface="Arial" charset="0"/>
              </a:rPr>
              <a:t> Une nouvelle prescription de stupéfiant pendant la période couverte par une prescription antérieure nécessite que le médecin mentionne qu’il s’agit d’un complément au traitement précédent.</a:t>
            </a:r>
          </a:p>
        </p:txBody>
      </p:sp>
      <p:pic>
        <p:nvPicPr>
          <p:cNvPr id="22536" name="Picture 2" descr="http://www.librairie-sante.fr/WebRoot/WKF/Shops/wksante/photos/zoom/10008.jpg"/>
          <p:cNvPicPr>
            <a:picLocks noChangeAspect="1" noChangeArrowheads="1"/>
          </p:cNvPicPr>
          <p:nvPr/>
        </p:nvPicPr>
        <p:blipFill>
          <a:blip r:embed="rId3">
            <a:extLst>
              <a:ext uri="{28A0092B-C50C-407E-A947-70E740481C1C}">
                <a14:useLocalDpi xmlns:a14="http://schemas.microsoft.com/office/drawing/2010/main" val="0"/>
              </a:ext>
            </a:extLst>
          </a:blip>
          <a:srcRect l="11630" t="24364" r="8888" b="10083"/>
          <a:stretch>
            <a:fillRect/>
          </a:stretch>
        </p:blipFill>
        <p:spPr bwMode="auto">
          <a:xfrm>
            <a:off x="5643563" y="5157788"/>
            <a:ext cx="20891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ZoneTexte 8"/>
          <p:cNvSpPr txBox="1">
            <a:spLocks noChangeArrowheads="1"/>
          </p:cNvSpPr>
          <p:nvPr/>
        </p:nvSpPr>
        <p:spPr bwMode="auto">
          <a:xfrm>
            <a:off x="395288" y="1700213"/>
            <a:ext cx="7345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rgbClr val="FFC000"/>
                </a:solidFill>
                <a:latin typeface="Arial" charset="0"/>
              </a:rPr>
              <a:t>Ordonnance sécurisée et stupéfiants: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3555"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3556"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3557"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3.3. Ordonnances</a:t>
            </a:r>
          </a:p>
        </p:txBody>
      </p:sp>
      <p:sp>
        <p:nvSpPr>
          <p:cNvPr id="6" name="Espace réservé du numéro de diapositive 5"/>
          <p:cNvSpPr>
            <a:spLocks noGrp="1"/>
          </p:cNvSpPr>
          <p:nvPr>
            <p:ph type="sldNum" sz="quarter" idx="12"/>
          </p:nvPr>
        </p:nvSpPr>
        <p:spPr/>
        <p:txBody>
          <a:bodyPr/>
          <a:lstStyle/>
          <a:p>
            <a:pPr>
              <a:defRPr/>
            </a:pPr>
            <a:fld id="{BAD5CFE5-9635-4148-8351-0F4AEE596E29}" type="slidenum">
              <a:rPr lang="fr-FR" smtClean="0"/>
              <a:pPr>
                <a:defRPr/>
              </a:pPr>
              <a:t>22</a:t>
            </a:fld>
            <a:endParaRPr lang="fr-FR"/>
          </a:p>
        </p:txBody>
      </p:sp>
      <p:sp>
        <p:nvSpPr>
          <p:cNvPr id="23559" name="ZoneTexte 6"/>
          <p:cNvSpPr txBox="1">
            <a:spLocks noChangeArrowheads="1"/>
          </p:cNvSpPr>
          <p:nvPr/>
        </p:nvSpPr>
        <p:spPr bwMode="auto">
          <a:xfrm>
            <a:off x="250825" y="2852738"/>
            <a:ext cx="30972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600"/>
              </a:spcBef>
              <a:buFontTx/>
              <a:buNone/>
            </a:pPr>
            <a:endParaRPr lang="fr-FR" altLang="fr-FR" sz="1800">
              <a:latin typeface="Arial" charset="0"/>
            </a:endParaRPr>
          </a:p>
          <a:p>
            <a:pPr algn="just" eaLnBrk="1" hangingPunct="1">
              <a:spcBef>
                <a:spcPts val="600"/>
              </a:spcBef>
              <a:buFontTx/>
              <a:buNone/>
            </a:pPr>
            <a:r>
              <a:rPr lang="fr-FR" altLang="fr-FR" sz="1800">
                <a:latin typeface="Arial" charset="0"/>
              </a:rPr>
              <a:t>Au niveau hospitalier, les règles restent strictes :</a:t>
            </a:r>
          </a:p>
          <a:p>
            <a:pPr algn="just" eaLnBrk="1" hangingPunct="1">
              <a:spcBef>
                <a:spcPts val="600"/>
              </a:spcBef>
              <a:buFontTx/>
              <a:buNone/>
            </a:pPr>
            <a:r>
              <a:rPr lang="fr-FR" altLang="fr-FR" sz="1800" b="1">
                <a:latin typeface="Arial" charset="0"/>
              </a:rPr>
              <a:t>Le carnet de dotation</a:t>
            </a:r>
          </a:p>
        </p:txBody>
      </p:sp>
      <p:pic>
        <p:nvPicPr>
          <p:cNvPr id="23560" name="Picture 2" descr="http://boutique.berger-levrault.fr/media/catalog/product/cache/1/image/9df78eab33525d08d6e5fb8d27136e95/8/4/8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44625"/>
            <a:ext cx="38163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4579"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4580" name="ZoneTexte 3"/>
          <p:cNvSpPr txBox="1">
            <a:spLocks noChangeArrowheads="1"/>
          </p:cNvSpPr>
          <p:nvPr/>
        </p:nvSpPr>
        <p:spPr bwMode="auto">
          <a:xfrm>
            <a:off x="34925" y="908050"/>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4581" name="ZoneTexte 8"/>
          <p:cNvSpPr txBox="1">
            <a:spLocks noChangeArrowheads="1"/>
          </p:cNvSpPr>
          <p:nvPr/>
        </p:nvSpPr>
        <p:spPr bwMode="auto">
          <a:xfrm>
            <a:off x="4683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F5A78C9C-8FE1-4AD3-B471-DA361FA6C945}" type="slidenum">
              <a:rPr lang="fr-FR" smtClean="0"/>
              <a:pPr>
                <a:defRPr/>
              </a:pPr>
              <a:t>23</a:t>
            </a:fld>
            <a:endParaRPr lang="fr-FR"/>
          </a:p>
        </p:txBody>
      </p:sp>
      <p:sp>
        <p:nvSpPr>
          <p:cNvPr id="24583" name="ZoneTexte 8"/>
          <p:cNvSpPr txBox="1">
            <a:spLocks noChangeArrowheads="1"/>
          </p:cNvSpPr>
          <p:nvPr/>
        </p:nvSpPr>
        <p:spPr bwMode="auto">
          <a:xfrm>
            <a:off x="395288" y="2060575"/>
            <a:ext cx="43211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FF0000"/>
                </a:solidFill>
                <a:latin typeface="Arial" charset="0"/>
              </a:rPr>
              <a:t>Médicaments d’exception:  </a:t>
            </a:r>
          </a:p>
          <a:p>
            <a:pPr algn="just" eaLnBrk="1" hangingPunct="1">
              <a:spcBef>
                <a:spcPct val="0"/>
              </a:spcBef>
              <a:buFontTx/>
              <a:buNone/>
            </a:pPr>
            <a:r>
              <a:rPr lang="fr-FR" altLang="fr-FR" sz="1800">
                <a:latin typeface="Arial" charset="0"/>
              </a:rPr>
              <a:t>(« particulièrement innovants et coûteux »): prescrits sur ordonnance spéciale pour que le patient soit remboursé à 100 % par la Sécurité sociale (prescripteur avec qualifications requises, accord préalable obligatoire de la Sécurité sociale)</a:t>
            </a:r>
          </a:p>
          <a:p>
            <a:pPr algn="just" eaLnBrk="1" hangingPunct="1">
              <a:spcBef>
                <a:spcPct val="0"/>
              </a:spcBef>
              <a:buFontTx/>
              <a:buNone/>
            </a:pPr>
            <a:endParaRPr lang="fr-FR" altLang="fr-FR" sz="1800">
              <a:latin typeface="Arial" charset="0"/>
            </a:endParaRPr>
          </a:p>
          <a:p>
            <a:pPr algn="just" eaLnBrk="1" hangingPunct="1">
              <a:spcBef>
                <a:spcPct val="0"/>
              </a:spcBef>
              <a:buFontTx/>
              <a:buNone/>
            </a:pPr>
            <a:r>
              <a:rPr lang="fr-FR" altLang="fr-FR" sz="1800">
                <a:latin typeface="Arial" charset="0"/>
              </a:rPr>
              <a:t>Ex: Eprex</a:t>
            </a:r>
            <a:r>
              <a:rPr lang="fr-FR" altLang="fr-FR" sz="1800" baseline="30000">
                <a:latin typeface="Times New Roman" pitchFamily="18" charset="0"/>
                <a:cs typeface="Times New Roman" pitchFamily="18" charset="0"/>
              </a:rPr>
              <a:t>®</a:t>
            </a:r>
            <a:r>
              <a:rPr lang="fr-FR" altLang="fr-FR" sz="1800">
                <a:latin typeface="Arial" charset="0"/>
              </a:rPr>
              <a:t> (Traitement de l’anémie…), Lucentis</a:t>
            </a:r>
            <a:r>
              <a:rPr lang="fr-FR" altLang="fr-FR" sz="1800" baseline="30000">
                <a:latin typeface="Times New Roman" pitchFamily="18" charset="0"/>
                <a:cs typeface="Times New Roman" pitchFamily="18" charset="0"/>
              </a:rPr>
              <a:t> ®</a:t>
            </a:r>
            <a:r>
              <a:rPr lang="fr-FR" altLang="fr-FR" sz="1800">
                <a:latin typeface="Arial" charset="0"/>
              </a:rPr>
              <a:t> (Traitement de la dégénérescence maculaire liée à l’âge…)</a:t>
            </a:r>
          </a:p>
        </p:txBody>
      </p:sp>
      <p:pic>
        <p:nvPicPr>
          <p:cNvPr id="24584" name="Image 10"/>
          <p:cNvPicPr>
            <a:picLocks noChangeAspect="1" noChangeArrowheads="1"/>
          </p:cNvPicPr>
          <p:nvPr/>
        </p:nvPicPr>
        <p:blipFill>
          <a:blip r:embed="rId3">
            <a:extLst>
              <a:ext uri="{28A0092B-C50C-407E-A947-70E740481C1C}">
                <a14:useLocalDpi xmlns:a14="http://schemas.microsoft.com/office/drawing/2010/main" val="0"/>
              </a:ext>
            </a:extLst>
          </a:blip>
          <a:srcRect l="27808" t="23883" r="47261" b="11293"/>
          <a:stretch>
            <a:fillRect/>
          </a:stretch>
        </p:blipFill>
        <p:spPr bwMode="auto">
          <a:xfrm>
            <a:off x="5148263" y="1017588"/>
            <a:ext cx="3995737"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5603"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5604" name="ZoneTexte 3"/>
          <p:cNvSpPr txBox="1">
            <a:spLocks noChangeArrowheads="1"/>
          </p:cNvSpPr>
          <p:nvPr/>
        </p:nvSpPr>
        <p:spPr bwMode="auto">
          <a:xfrm>
            <a:off x="250825"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5605"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A57A9037-1D4F-4397-B9AA-06717531D2DE}" type="slidenum">
              <a:rPr lang="fr-FR" smtClean="0"/>
              <a:pPr>
                <a:defRPr/>
              </a:pPr>
              <a:t>24</a:t>
            </a:fld>
            <a:endParaRPr lang="fr-FR"/>
          </a:p>
        </p:txBody>
      </p:sp>
      <p:sp>
        <p:nvSpPr>
          <p:cNvPr id="25607" name="ZoneTexte 8"/>
          <p:cNvSpPr txBox="1">
            <a:spLocks noChangeArrowheads="1"/>
          </p:cNvSpPr>
          <p:nvPr/>
        </p:nvSpPr>
        <p:spPr bwMode="auto">
          <a:xfrm>
            <a:off x="539750" y="1989138"/>
            <a:ext cx="3960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latin typeface="Arial" charset="0"/>
              </a:rPr>
              <a:t>Les médicaments prescrits dans le cadre des </a:t>
            </a:r>
            <a:r>
              <a:rPr lang="fr-FR" altLang="fr-FR" sz="1800" b="1">
                <a:solidFill>
                  <a:srgbClr val="FF0000"/>
                </a:solidFill>
                <a:latin typeface="Arial" charset="0"/>
              </a:rPr>
              <a:t>affections de longue durée </a:t>
            </a:r>
            <a:r>
              <a:rPr lang="fr-FR" altLang="fr-FR" sz="1800">
                <a:latin typeface="Arial" charset="0"/>
              </a:rPr>
              <a:t>(ordonnancier bizone)</a:t>
            </a:r>
          </a:p>
        </p:txBody>
      </p:sp>
      <p:pic>
        <p:nvPicPr>
          <p:cNvPr id="25608" name="Picture 4" descr="http://www.chups.jussieu.fr/polys/pharmaco/poly/ordon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096963"/>
            <a:ext cx="406717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ZoneTexte 11"/>
          <p:cNvSpPr txBox="1">
            <a:spLocks noChangeArrowheads="1"/>
          </p:cNvSpPr>
          <p:nvPr/>
        </p:nvSpPr>
        <p:spPr bwMode="auto">
          <a:xfrm>
            <a:off x="755650" y="3213100"/>
            <a:ext cx="309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Médicaments en lien avec l’ALD</a:t>
            </a:r>
          </a:p>
        </p:txBody>
      </p:sp>
      <p:cxnSp>
        <p:nvCxnSpPr>
          <p:cNvPr id="14" name="Connecteur droit avec flèche 13"/>
          <p:cNvCxnSpPr/>
          <p:nvPr/>
        </p:nvCxnSpPr>
        <p:spPr>
          <a:xfrm flipV="1">
            <a:off x="3203575" y="3284538"/>
            <a:ext cx="3168650" cy="36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1" name="ZoneTexte 14"/>
          <p:cNvSpPr txBox="1">
            <a:spLocks noChangeArrowheads="1"/>
          </p:cNvSpPr>
          <p:nvPr/>
        </p:nvSpPr>
        <p:spPr bwMode="auto">
          <a:xfrm>
            <a:off x="755650" y="4797425"/>
            <a:ext cx="309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Médicaments sans rapport avec l’ALD</a:t>
            </a:r>
          </a:p>
        </p:txBody>
      </p:sp>
      <p:cxnSp>
        <p:nvCxnSpPr>
          <p:cNvPr id="16" name="Connecteur droit avec flèche 15"/>
          <p:cNvCxnSpPr/>
          <p:nvPr/>
        </p:nvCxnSpPr>
        <p:spPr>
          <a:xfrm>
            <a:off x="2987675" y="5229225"/>
            <a:ext cx="3024188"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662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6628" name="ZoneTexte 3"/>
          <p:cNvSpPr txBox="1">
            <a:spLocks noChangeArrowheads="1"/>
          </p:cNvSpPr>
          <p:nvPr/>
        </p:nvSpPr>
        <p:spPr bwMode="auto">
          <a:xfrm>
            <a:off x="250825"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6629"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4BE04898-F44A-461C-8981-E2335470EC10}" type="slidenum">
              <a:rPr lang="fr-FR" smtClean="0"/>
              <a:pPr>
                <a:defRPr/>
              </a:pPr>
              <a:t>25</a:t>
            </a:fld>
            <a:endParaRPr lang="fr-FR"/>
          </a:p>
        </p:txBody>
      </p:sp>
      <p:sp>
        <p:nvSpPr>
          <p:cNvPr id="26631" name="ZoneTexte 8"/>
          <p:cNvSpPr txBox="1">
            <a:spLocks noChangeArrowheads="1"/>
          </p:cNvSpPr>
          <p:nvPr/>
        </p:nvSpPr>
        <p:spPr bwMode="auto">
          <a:xfrm>
            <a:off x="395288" y="2057400"/>
            <a:ext cx="76708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Tx/>
              <a:buChar char="-"/>
            </a:pPr>
            <a:r>
              <a:rPr lang="fr-FR" altLang="fr-FR" sz="1800" b="1">
                <a:solidFill>
                  <a:srgbClr val="FF0000"/>
                </a:solidFill>
                <a:latin typeface="Arial" charset="0"/>
              </a:rPr>
              <a:t>Médicaments à prescription restreinte:</a:t>
            </a:r>
          </a:p>
          <a:p>
            <a:pPr lvl="1" algn="just" eaLnBrk="1" hangingPunct="1">
              <a:lnSpc>
                <a:spcPct val="150000"/>
              </a:lnSpc>
              <a:spcBef>
                <a:spcPct val="0"/>
              </a:spcBef>
              <a:buFontTx/>
              <a:buChar char="-"/>
            </a:pPr>
            <a:r>
              <a:rPr lang="fr-FR" altLang="fr-FR" sz="1800">
                <a:latin typeface="Arial" charset="0"/>
              </a:rPr>
              <a:t> médicaments réservés à l’usage hospitalier (RH)</a:t>
            </a:r>
          </a:p>
          <a:p>
            <a:pPr lvl="1" algn="just" eaLnBrk="1" hangingPunct="1">
              <a:lnSpc>
                <a:spcPct val="150000"/>
              </a:lnSpc>
              <a:spcBef>
                <a:spcPct val="0"/>
              </a:spcBef>
              <a:buFontTx/>
              <a:buChar char="-"/>
            </a:pPr>
            <a:r>
              <a:rPr lang="fr-FR" altLang="fr-FR" sz="1800">
                <a:latin typeface="Arial" charset="0"/>
              </a:rPr>
              <a:t> médicaments à prescription hospitalière (PH)</a:t>
            </a:r>
          </a:p>
          <a:p>
            <a:pPr lvl="1" algn="just" eaLnBrk="1" hangingPunct="1">
              <a:lnSpc>
                <a:spcPct val="150000"/>
              </a:lnSpc>
              <a:spcBef>
                <a:spcPct val="0"/>
              </a:spcBef>
              <a:buFontTx/>
              <a:buChar char="-"/>
            </a:pPr>
            <a:r>
              <a:rPr lang="fr-FR" altLang="fr-FR" sz="1800">
                <a:latin typeface="Arial" charset="0"/>
              </a:rPr>
              <a:t> médicaments à prescription initiale hospitalière (PIH)</a:t>
            </a:r>
          </a:p>
          <a:p>
            <a:pPr lvl="1" algn="just" eaLnBrk="1" hangingPunct="1">
              <a:lnSpc>
                <a:spcPct val="150000"/>
              </a:lnSpc>
              <a:spcBef>
                <a:spcPct val="0"/>
              </a:spcBef>
              <a:buFontTx/>
              <a:buChar char="-"/>
            </a:pPr>
            <a:r>
              <a:rPr lang="fr-FR" altLang="fr-FR" sz="1800">
                <a:latin typeface="Arial" charset="0"/>
              </a:rPr>
              <a:t> médicaments à prescription réservée à certains médecins spécialistes (PRS)</a:t>
            </a:r>
          </a:p>
          <a:p>
            <a:pPr lvl="1" algn="just" eaLnBrk="1" hangingPunct="1">
              <a:lnSpc>
                <a:spcPct val="150000"/>
              </a:lnSpc>
              <a:spcBef>
                <a:spcPct val="0"/>
              </a:spcBef>
              <a:buFontTx/>
              <a:buChar char="-"/>
            </a:pPr>
            <a:r>
              <a:rPr lang="fr-FR" altLang="fr-FR" sz="1800">
                <a:latin typeface="Arial" charset="0"/>
              </a:rPr>
              <a:t> médicaments nécessitant une surveillance particulière pendant le traitement (examens cliniques, … ) (SP)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7651"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7652" name="ZoneTexte 3"/>
          <p:cNvSpPr txBox="1">
            <a:spLocks noChangeArrowheads="1"/>
          </p:cNvSpPr>
          <p:nvPr/>
        </p:nvSpPr>
        <p:spPr bwMode="auto">
          <a:xfrm>
            <a:off x="250825"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7653"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D6A819EF-ABC4-4603-8464-746870D4A4E9}" type="slidenum">
              <a:rPr lang="fr-FR" smtClean="0"/>
              <a:pPr>
                <a:defRPr/>
              </a:pPr>
              <a:t>26</a:t>
            </a:fld>
            <a:endParaRPr lang="fr-FR"/>
          </a:p>
        </p:txBody>
      </p:sp>
      <p:sp>
        <p:nvSpPr>
          <p:cNvPr id="27655" name="ZoneTexte 8"/>
          <p:cNvSpPr txBox="1">
            <a:spLocks noChangeArrowheads="1"/>
          </p:cNvSpPr>
          <p:nvPr/>
        </p:nvSpPr>
        <p:spPr bwMode="auto">
          <a:xfrm>
            <a:off x="468313" y="1841500"/>
            <a:ext cx="7848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b="1">
                <a:solidFill>
                  <a:srgbClr val="FF0000"/>
                </a:solidFill>
                <a:latin typeface="Arial" charset="0"/>
              </a:rPr>
              <a:t>Médicaments rétrocédables:</a:t>
            </a:r>
          </a:p>
          <a:p>
            <a:pPr algn="just" eaLnBrk="1" hangingPunct="1">
              <a:spcBef>
                <a:spcPct val="0"/>
              </a:spcBef>
              <a:buFontTx/>
              <a:buNone/>
            </a:pPr>
            <a:r>
              <a:rPr lang="fr-FR" altLang="fr-FR" sz="1800">
                <a:latin typeface="Arial" charset="0"/>
              </a:rPr>
              <a:t>Les médicaments pouvant être inscrits sur la liste de rétrocession sont : </a:t>
            </a:r>
          </a:p>
          <a:p>
            <a:pPr algn="just" eaLnBrk="1" hangingPunct="1">
              <a:spcBef>
                <a:spcPct val="0"/>
              </a:spcBef>
              <a:buFontTx/>
              <a:buNone/>
            </a:pPr>
            <a:r>
              <a:rPr lang="fr-FR" altLang="fr-FR" sz="1800">
                <a:latin typeface="Arial" charset="0"/>
              </a:rPr>
              <a:t>• les médicaments bénéficiant d'une AMM,</a:t>
            </a:r>
          </a:p>
          <a:p>
            <a:pPr algn="just" eaLnBrk="1" hangingPunct="1">
              <a:spcBef>
                <a:spcPct val="0"/>
              </a:spcBef>
              <a:buFontTx/>
              <a:buNone/>
            </a:pPr>
            <a:r>
              <a:rPr lang="fr-FR" altLang="fr-FR" sz="1800">
                <a:latin typeface="Arial" charset="0"/>
              </a:rPr>
              <a:t>• les médicaments bénéficiant d'une autorisation temporaire d'utilisation de cohorte (ATU de cohorte), </a:t>
            </a:r>
          </a:p>
          <a:p>
            <a:pPr algn="just" eaLnBrk="1" hangingPunct="1">
              <a:spcBef>
                <a:spcPct val="0"/>
              </a:spcBef>
              <a:buFontTx/>
              <a:buNone/>
            </a:pPr>
            <a:r>
              <a:rPr lang="fr-FR" altLang="fr-FR" sz="1800">
                <a:latin typeface="Arial" charset="0"/>
              </a:rPr>
              <a:t>• les médicaments bénéficiant d'une autorisation d'importation parallèle.</a:t>
            </a:r>
          </a:p>
          <a:p>
            <a:pPr algn="just" eaLnBrk="1" hangingPunct="1">
              <a:spcBef>
                <a:spcPct val="0"/>
              </a:spcBef>
              <a:buFontTx/>
              <a:buNone/>
            </a:pPr>
            <a:endParaRPr lang="fr-FR" altLang="fr-FR" sz="1400">
              <a:latin typeface="Arial" charset="0"/>
            </a:endParaRPr>
          </a:p>
          <a:p>
            <a:pPr algn="just" eaLnBrk="1" hangingPunct="1">
              <a:spcBef>
                <a:spcPct val="0"/>
              </a:spcBef>
              <a:buFontTx/>
              <a:buNone/>
            </a:pPr>
            <a:r>
              <a:rPr lang="fr-FR" altLang="fr-FR" sz="1800">
                <a:latin typeface="Arial" charset="0"/>
              </a:rPr>
              <a:t>Ces médicaments doivent satisfaire notamment aux conditions suivantes : </a:t>
            </a:r>
          </a:p>
          <a:p>
            <a:pPr algn="just" eaLnBrk="1" hangingPunct="1">
              <a:spcBef>
                <a:spcPct val="0"/>
              </a:spcBef>
              <a:buFontTx/>
              <a:buNone/>
            </a:pPr>
            <a:r>
              <a:rPr lang="fr-FR" altLang="fr-FR" sz="1800">
                <a:latin typeface="Arial" charset="0"/>
              </a:rPr>
              <a:t>• être destinés à des patients non hospitalisés, </a:t>
            </a:r>
          </a:p>
          <a:p>
            <a:pPr algn="just" eaLnBrk="1" hangingPunct="1">
              <a:spcBef>
                <a:spcPct val="0"/>
              </a:spcBef>
              <a:buFontTx/>
              <a:buNone/>
            </a:pPr>
            <a:r>
              <a:rPr lang="fr-FR" altLang="fr-FR" sz="1800">
                <a:latin typeface="Arial" charset="0"/>
              </a:rPr>
              <a:t>• ne pas être réservés à l'usage hospitalier, </a:t>
            </a:r>
          </a:p>
          <a:p>
            <a:pPr algn="just" eaLnBrk="1" hangingPunct="1">
              <a:spcBef>
                <a:spcPct val="0"/>
              </a:spcBef>
              <a:buFontTx/>
              <a:buNone/>
            </a:pPr>
            <a:r>
              <a:rPr lang="fr-FR" altLang="fr-FR" sz="1800">
                <a:latin typeface="Arial" charset="0"/>
              </a:rPr>
              <a:t>• présenter des contraintes particulières de distribution, de dispensation ou </a:t>
            </a:r>
          </a:p>
          <a:p>
            <a:pPr algn="just" eaLnBrk="1" hangingPunct="1">
              <a:spcBef>
                <a:spcPct val="0"/>
              </a:spcBef>
              <a:buFontTx/>
              <a:buNone/>
            </a:pPr>
            <a:r>
              <a:rPr lang="fr-FR" altLang="fr-FR" sz="1800">
                <a:latin typeface="Arial" charset="0"/>
              </a:rPr>
              <a:t>d'administration, </a:t>
            </a:r>
          </a:p>
          <a:p>
            <a:pPr algn="just" eaLnBrk="1" hangingPunct="1">
              <a:spcBef>
                <a:spcPct val="0"/>
              </a:spcBef>
              <a:buFontTx/>
              <a:buNone/>
            </a:pPr>
            <a:r>
              <a:rPr lang="fr-FR" altLang="fr-FR" sz="1800">
                <a:latin typeface="Arial" charset="0"/>
              </a:rPr>
              <a:t>• avoir des exigences liées à la sécurité de l'approvisionnement, </a:t>
            </a:r>
          </a:p>
          <a:p>
            <a:pPr algn="just" eaLnBrk="1" hangingPunct="1">
              <a:spcBef>
                <a:spcPct val="0"/>
              </a:spcBef>
              <a:buFontTx/>
              <a:buNone/>
            </a:pPr>
            <a:r>
              <a:rPr lang="fr-FR" altLang="fr-FR" sz="1800">
                <a:latin typeface="Arial" charset="0"/>
              </a:rPr>
              <a:t>• nécessiter un suivi de la prescription ou de la délivrance. </a:t>
            </a:r>
          </a:p>
          <a:p>
            <a:pPr algn="just" eaLnBrk="1" hangingPunct="1">
              <a:spcBef>
                <a:spcPct val="0"/>
              </a:spcBef>
              <a:buFontTx/>
              <a:buNone/>
            </a:pPr>
            <a:endParaRPr lang="fr-FR" altLang="fr-FR" sz="1800">
              <a:latin typeface="Arial" charset="0"/>
            </a:endParaRPr>
          </a:p>
          <a:p>
            <a:pPr algn="just" eaLnBrk="1" hangingPunct="1">
              <a:spcBef>
                <a:spcPct val="0"/>
              </a:spcBef>
              <a:buFontTx/>
              <a:buNone/>
            </a:pPr>
            <a:endParaRPr lang="fr-FR" altLang="fr-FR" sz="1800">
              <a:latin typeface="Arial" charset="0"/>
            </a:endParaRPr>
          </a:p>
          <a:p>
            <a:pPr algn="just" eaLnBrk="1" hangingPunct="1">
              <a:spcBef>
                <a:spcPct val="0"/>
              </a:spcBef>
              <a:buFontTx/>
              <a:buChar char="-"/>
            </a:pPr>
            <a:endParaRPr lang="fr-FR" altLang="fr-FR" sz="180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8675"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8676" name="ZoneTexte 3"/>
          <p:cNvSpPr txBox="1">
            <a:spLocks noChangeArrowheads="1"/>
          </p:cNvSpPr>
          <p:nvPr/>
        </p:nvSpPr>
        <p:spPr bwMode="auto">
          <a:xfrm>
            <a:off x="250825" y="836613"/>
            <a:ext cx="633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8677" name="ZoneTexte 8"/>
          <p:cNvSpPr txBox="1">
            <a:spLocks noChangeArrowheads="1"/>
          </p:cNvSpPr>
          <p:nvPr/>
        </p:nvSpPr>
        <p:spPr bwMode="auto">
          <a:xfrm>
            <a:off x="684213" y="14128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76B16224-999F-42E9-BA60-EB50AF6DB823}" type="slidenum">
              <a:rPr lang="fr-FR" smtClean="0"/>
              <a:pPr>
                <a:defRPr/>
              </a:pPr>
              <a:t>27</a:t>
            </a:fld>
            <a:endParaRPr lang="fr-FR"/>
          </a:p>
        </p:txBody>
      </p:sp>
      <p:sp>
        <p:nvSpPr>
          <p:cNvPr id="28679" name="ZoneTexte 8"/>
          <p:cNvSpPr txBox="1">
            <a:spLocks noChangeArrowheads="1"/>
          </p:cNvSpPr>
          <p:nvPr/>
        </p:nvSpPr>
        <p:spPr bwMode="auto">
          <a:xfrm>
            <a:off x="468313" y="2205038"/>
            <a:ext cx="78486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Tx/>
              <a:buChar char="-"/>
            </a:pPr>
            <a:r>
              <a:rPr lang="fr-FR" altLang="fr-FR" sz="1800" b="1">
                <a:solidFill>
                  <a:srgbClr val="FF0000"/>
                </a:solidFill>
                <a:latin typeface="Arial" charset="0"/>
              </a:rPr>
              <a:t> Médicaments sous autorisation temporaire d’utilisation (ATU)</a:t>
            </a:r>
            <a:r>
              <a:rPr lang="fr-FR" altLang="fr-FR" sz="1800">
                <a:latin typeface="Arial" charset="0"/>
              </a:rPr>
              <a:t>: pour des médicaments n’ayant pas d’AMM. Des médicaments peuvent obtenir une ATU s’ils paraissent apporter un progrès dans le traitement de certaines maladies graves. </a:t>
            </a:r>
          </a:p>
          <a:p>
            <a:pPr algn="just" eaLnBrk="1" hangingPunct="1">
              <a:lnSpc>
                <a:spcPct val="150000"/>
              </a:lnSpc>
              <a:spcBef>
                <a:spcPct val="0"/>
              </a:spcBef>
              <a:buFontTx/>
              <a:buChar char="-"/>
            </a:pPr>
            <a:endParaRPr lang="fr-FR" altLang="fr-FR" sz="1800">
              <a:latin typeface="Arial" charset="0"/>
            </a:endParaRPr>
          </a:p>
          <a:p>
            <a:pPr algn="just" eaLnBrk="1" hangingPunct="1">
              <a:lnSpc>
                <a:spcPct val="150000"/>
              </a:lnSpc>
              <a:spcBef>
                <a:spcPct val="0"/>
              </a:spcBef>
              <a:buFontTx/>
              <a:buNone/>
            </a:pPr>
            <a:r>
              <a:rPr lang="fr-FR" altLang="fr-FR" sz="1800">
                <a:latin typeface="Arial" charset="0"/>
              </a:rPr>
              <a:t>→  </a:t>
            </a:r>
            <a:r>
              <a:rPr lang="fr-FR" altLang="fr-FR" sz="1800" b="1">
                <a:latin typeface="Arial" charset="0"/>
              </a:rPr>
              <a:t>ATU de cohorte</a:t>
            </a:r>
            <a:r>
              <a:rPr lang="fr-FR" altLang="fr-FR" sz="1800">
                <a:latin typeface="Arial" charset="0"/>
              </a:rPr>
              <a:t>: concerne des groupes déterminés de malades</a:t>
            </a:r>
          </a:p>
          <a:p>
            <a:pPr algn="just" eaLnBrk="1" hangingPunct="1">
              <a:lnSpc>
                <a:spcPct val="150000"/>
              </a:lnSpc>
              <a:spcBef>
                <a:spcPct val="0"/>
              </a:spcBef>
              <a:buFontTx/>
              <a:buNone/>
            </a:pPr>
            <a:r>
              <a:rPr lang="fr-FR" altLang="fr-FR" sz="1800">
                <a:latin typeface="Arial" charset="0"/>
              </a:rPr>
              <a:t>→ </a:t>
            </a:r>
            <a:r>
              <a:rPr lang="fr-FR" altLang="fr-FR" sz="1800" b="1">
                <a:latin typeface="Arial" charset="0"/>
              </a:rPr>
              <a:t>ATU nominative</a:t>
            </a:r>
            <a:r>
              <a:rPr lang="fr-FR" altLang="fr-FR" sz="1800">
                <a:latin typeface="Arial" charset="0"/>
              </a:rPr>
              <a:t>: concerne des malades particuliers nominativement désignés.</a:t>
            </a:r>
          </a:p>
          <a:p>
            <a:pPr algn="just" eaLnBrk="1" hangingPunct="1">
              <a:lnSpc>
                <a:spcPct val="150000"/>
              </a:lnSpc>
              <a:spcBef>
                <a:spcPct val="0"/>
              </a:spcBef>
              <a:buFontTx/>
              <a:buChar char="-"/>
            </a:pPr>
            <a:endParaRPr lang="fr-FR" altLang="fr-FR" sz="1800">
              <a:latin typeface="Arial" charset="0"/>
            </a:endParaRPr>
          </a:p>
          <a:p>
            <a:pPr algn="just" eaLnBrk="1" hangingPunct="1">
              <a:lnSpc>
                <a:spcPct val="150000"/>
              </a:lnSpc>
              <a:spcBef>
                <a:spcPct val="0"/>
              </a:spcBef>
              <a:buFontTx/>
              <a:buChar char="-"/>
            </a:pPr>
            <a:endParaRPr lang="fr-FR" altLang="fr-FR" sz="180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29699"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29700" name="ZoneTexte 3"/>
          <p:cNvSpPr txBox="1">
            <a:spLocks noChangeArrowheads="1"/>
          </p:cNvSpPr>
          <p:nvPr/>
        </p:nvSpPr>
        <p:spPr bwMode="auto">
          <a:xfrm>
            <a:off x="250825" y="836613"/>
            <a:ext cx="5184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3. Délivrance des spécialités pharmaceutiques</a:t>
            </a:r>
          </a:p>
        </p:txBody>
      </p:sp>
      <p:sp>
        <p:nvSpPr>
          <p:cNvPr id="29701" name="ZoneTexte 8"/>
          <p:cNvSpPr txBox="1">
            <a:spLocks noChangeArrowheads="1"/>
          </p:cNvSpPr>
          <p:nvPr/>
        </p:nvSpPr>
        <p:spPr bwMode="auto">
          <a:xfrm>
            <a:off x="539750" y="16287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u="sng">
                <a:latin typeface="Arial" charset="0"/>
              </a:rPr>
              <a:t>3.4. Aspects particuliers</a:t>
            </a:r>
          </a:p>
        </p:txBody>
      </p:sp>
      <p:sp>
        <p:nvSpPr>
          <p:cNvPr id="6" name="Espace réservé du numéro de diapositive 5"/>
          <p:cNvSpPr>
            <a:spLocks noGrp="1"/>
          </p:cNvSpPr>
          <p:nvPr>
            <p:ph type="sldNum" sz="quarter" idx="12"/>
          </p:nvPr>
        </p:nvSpPr>
        <p:spPr/>
        <p:txBody>
          <a:bodyPr/>
          <a:lstStyle/>
          <a:p>
            <a:pPr>
              <a:defRPr/>
            </a:pPr>
            <a:fld id="{E5F79BB3-0156-4456-A1B4-465A5FC378CC}" type="slidenum">
              <a:rPr lang="fr-FR" smtClean="0"/>
              <a:pPr>
                <a:defRPr/>
              </a:pPr>
              <a:t>28</a:t>
            </a:fld>
            <a:endParaRPr lang="fr-FR"/>
          </a:p>
        </p:txBody>
      </p:sp>
      <p:sp>
        <p:nvSpPr>
          <p:cNvPr id="29703" name="ZoneTexte 8"/>
          <p:cNvSpPr txBox="1">
            <a:spLocks noChangeArrowheads="1"/>
          </p:cNvSpPr>
          <p:nvPr/>
        </p:nvSpPr>
        <p:spPr bwMode="auto">
          <a:xfrm>
            <a:off x="468313" y="220503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endParaRPr lang="fr-FR" altLang="fr-FR" sz="1800">
              <a:latin typeface="Arial" charset="0"/>
            </a:endParaRPr>
          </a:p>
          <a:p>
            <a:pPr algn="just" eaLnBrk="1" hangingPunct="1">
              <a:spcBef>
                <a:spcPct val="0"/>
              </a:spcBef>
              <a:buFontTx/>
              <a:buNone/>
            </a:pPr>
            <a:r>
              <a:rPr lang="fr-FR" altLang="fr-FR" sz="1800">
                <a:latin typeface="Arial" charset="0"/>
              </a:rPr>
              <a:t>Demande d’ATU:</a:t>
            </a:r>
          </a:p>
        </p:txBody>
      </p:sp>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709613"/>
            <a:ext cx="4324350"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30723"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30724"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4. Conditions de détention</a:t>
            </a:r>
          </a:p>
        </p:txBody>
      </p:sp>
      <p:sp>
        <p:nvSpPr>
          <p:cNvPr id="5" name="Espace réservé du numéro de diapositive 4"/>
          <p:cNvSpPr>
            <a:spLocks noGrp="1"/>
          </p:cNvSpPr>
          <p:nvPr>
            <p:ph type="sldNum" sz="quarter" idx="12"/>
          </p:nvPr>
        </p:nvSpPr>
        <p:spPr/>
        <p:txBody>
          <a:bodyPr/>
          <a:lstStyle/>
          <a:p>
            <a:pPr>
              <a:defRPr/>
            </a:pPr>
            <a:fld id="{49767C49-72DD-433C-8CD3-0BF553BCFB30}" type="slidenum">
              <a:rPr lang="fr-FR" smtClean="0"/>
              <a:pPr>
                <a:defRPr/>
              </a:pPr>
              <a:t>29</a:t>
            </a:fld>
            <a:endParaRPr lang="fr-FR"/>
          </a:p>
        </p:txBody>
      </p:sp>
      <p:sp>
        <p:nvSpPr>
          <p:cNvPr id="30726" name="ZoneTexte 5"/>
          <p:cNvSpPr txBox="1">
            <a:spLocks noChangeArrowheads="1"/>
          </p:cNvSpPr>
          <p:nvPr/>
        </p:nvSpPr>
        <p:spPr bwMode="auto">
          <a:xfrm>
            <a:off x="684213" y="1916113"/>
            <a:ext cx="71278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 Les spécialités pharmaceutiques inscrites sur les listes I et II sont détenues dans des rayonnages de l’officine non accessibles au public.</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 Les stupéfiants sont détenus dans des armoires ou locaux fermés à clé et ne contiennent rien d‘autre.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4099" name="ZoneTexte 5"/>
          <p:cNvSpPr txBox="1">
            <a:spLocks noChangeArrowheads="1"/>
          </p:cNvSpPr>
          <p:nvPr/>
        </p:nvSpPr>
        <p:spPr bwMode="auto">
          <a:xfrm>
            <a:off x="250825" y="0"/>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PHARMACOPEE</a:t>
            </a:r>
          </a:p>
        </p:txBody>
      </p:sp>
      <p:sp>
        <p:nvSpPr>
          <p:cNvPr id="4100" name="ZoneTexte 3"/>
          <p:cNvSpPr txBox="1">
            <a:spLocks noChangeArrowheads="1"/>
          </p:cNvSpPr>
          <p:nvPr/>
        </p:nvSpPr>
        <p:spPr bwMode="auto">
          <a:xfrm>
            <a:off x="360363" y="1412875"/>
            <a:ext cx="7056437"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fr-FR" altLang="fr-FR" sz="1800">
                <a:latin typeface="Arial" charset="0"/>
              </a:rPr>
              <a:t>C’est un ouvrage réglementaire: </a:t>
            </a:r>
            <a:r>
              <a:rPr lang="fr-FR" altLang="fr-FR" sz="1800">
                <a:solidFill>
                  <a:srgbClr val="FF0000"/>
                </a:solidFill>
                <a:latin typeface="Arial" charset="0"/>
              </a:rPr>
              <a:t>monographies</a:t>
            </a:r>
            <a:r>
              <a:rPr lang="fr-FR" altLang="fr-FR" sz="1800">
                <a:latin typeface="Arial" charset="0"/>
              </a:rPr>
              <a:t> de produits utilisés dans la fabrication de médicaments.</a:t>
            </a:r>
          </a:p>
          <a:p>
            <a:pPr eaLnBrk="1" hangingPunct="1">
              <a:lnSpc>
                <a:spcPct val="150000"/>
              </a:lnSpc>
              <a:spcBef>
                <a:spcPct val="0"/>
              </a:spcBef>
              <a:buFontTx/>
              <a:buNone/>
            </a:pPr>
            <a:endParaRPr lang="fr-FR" altLang="fr-FR" sz="1800">
              <a:latin typeface="Arial" charset="0"/>
            </a:endParaRPr>
          </a:p>
          <a:p>
            <a:pPr eaLnBrk="1" hangingPunct="1">
              <a:lnSpc>
                <a:spcPct val="150000"/>
              </a:lnSpc>
              <a:spcBef>
                <a:spcPct val="0"/>
              </a:spcBef>
              <a:buFontTx/>
              <a:buNone/>
            </a:pPr>
            <a:endParaRPr lang="fr-FR" altLang="fr-FR" sz="1800">
              <a:latin typeface="Arial" charset="0"/>
            </a:endParaRPr>
          </a:p>
          <a:p>
            <a:pPr eaLnBrk="1" hangingPunct="1">
              <a:lnSpc>
                <a:spcPct val="150000"/>
              </a:lnSpc>
              <a:spcBef>
                <a:spcPct val="0"/>
              </a:spcBef>
              <a:buFontTx/>
              <a:buNone/>
            </a:pPr>
            <a:r>
              <a:rPr lang="fr-FR" altLang="fr-FR" sz="1800">
                <a:latin typeface="Arial" charset="0"/>
              </a:rPr>
              <a:t>La </a:t>
            </a:r>
            <a:r>
              <a:rPr lang="fr-FR" altLang="fr-FR" sz="1800" b="1">
                <a:latin typeface="Arial" charset="0"/>
              </a:rPr>
              <a:t>pharmacopée</a:t>
            </a:r>
            <a:r>
              <a:rPr lang="fr-FR" altLang="fr-FR" sz="1800">
                <a:latin typeface="Arial" charset="0"/>
              </a:rPr>
              <a:t> définit:</a:t>
            </a:r>
          </a:p>
          <a:p>
            <a:pPr eaLnBrk="1" hangingPunct="1">
              <a:lnSpc>
                <a:spcPct val="150000"/>
              </a:lnSpc>
              <a:spcBef>
                <a:spcPct val="0"/>
              </a:spcBef>
              <a:buFontTx/>
              <a:buNone/>
            </a:pPr>
            <a:endParaRPr lang="fr-FR" altLang="fr-FR" sz="1800">
              <a:latin typeface="Arial" charset="0"/>
            </a:endParaRPr>
          </a:p>
          <a:p>
            <a:pPr eaLnBrk="1" hangingPunct="1">
              <a:lnSpc>
                <a:spcPct val="150000"/>
              </a:lnSpc>
              <a:spcBef>
                <a:spcPct val="0"/>
              </a:spcBef>
              <a:buFontTx/>
              <a:buChar char="-"/>
            </a:pPr>
            <a:r>
              <a:rPr lang="fr-FR" altLang="fr-FR" sz="1800">
                <a:latin typeface="Arial" charset="0"/>
              </a:rPr>
              <a:t> Critères de pureté des matières premières</a:t>
            </a:r>
          </a:p>
          <a:p>
            <a:pPr eaLnBrk="1" hangingPunct="1">
              <a:lnSpc>
                <a:spcPct val="150000"/>
              </a:lnSpc>
              <a:spcBef>
                <a:spcPct val="0"/>
              </a:spcBef>
              <a:buFontTx/>
              <a:buChar char="-"/>
            </a:pPr>
            <a:r>
              <a:rPr lang="fr-FR" altLang="fr-FR" sz="1800">
                <a:latin typeface="Arial" charset="0"/>
              </a:rPr>
              <a:t> Méthodes d’analyses pour en assurer le contrôle</a:t>
            </a:r>
          </a:p>
          <a:p>
            <a:pPr eaLnBrk="1" hangingPunct="1">
              <a:lnSpc>
                <a:spcPct val="150000"/>
              </a:lnSpc>
              <a:spcBef>
                <a:spcPct val="0"/>
              </a:spcBef>
              <a:buFontTx/>
              <a:buNone/>
            </a:pPr>
            <a:endParaRPr lang="fr-FR" altLang="fr-FR" sz="1800">
              <a:latin typeface="Arial" charset="0"/>
            </a:endParaRPr>
          </a:p>
        </p:txBody>
      </p:sp>
      <p:pic>
        <p:nvPicPr>
          <p:cNvPr id="4101" name="Picture 7" descr="http://upload.wikimedia.org/wikipedia/commons/thumb/8/87/Pharmacop%C3%A9e_europ%C3%A9enne_8e_Edition.png/220px-Pharmacop%C3%A9e_europ%C3%A9enne_8e_Ed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4930775"/>
            <a:ext cx="1079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ZoneTexte 6"/>
          <p:cNvSpPr txBox="1">
            <a:spLocks noChangeArrowheads="1"/>
          </p:cNvSpPr>
          <p:nvPr/>
        </p:nvSpPr>
        <p:spPr bwMode="auto">
          <a:xfrm>
            <a:off x="468313" y="5661025"/>
            <a:ext cx="6840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Tx/>
              <a:buNone/>
            </a:pPr>
            <a:r>
              <a:rPr lang="fr-FR" altLang="fr-FR" sz="1800">
                <a:latin typeface="Arial" charset="0"/>
              </a:rPr>
              <a:t>Elle constitue le </a:t>
            </a:r>
            <a:r>
              <a:rPr lang="fr-FR" altLang="fr-FR" sz="1800" b="1">
                <a:latin typeface="Arial" charset="0"/>
              </a:rPr>
              <a:t>référentiel scientifique </a:t>
            </a:r>
            <a:r>
              <a:rPr lang="fr-FR" altLang="fr-FR" sz="1800">
                <a:latin typeface="Arial" charset="0"/>
              </a:rPr>
              <a:t>faisant </a:t>
            </a:r>
            <a:r>
              <a:rPr lang="fr-FR" altLang="fr-FR" sz="1800" b="1">
                <a:latin typeface="Arial" charset="0"/>
              </a:rPr>
              <a:t>autorité</a:t>
            </a:r>
            <a:r>
              <a:rPr lang="fr-FR" altLang="fr-FR" sz="1800">
                <a:latin typeface="Arial" charset="0"/>
              </a:rPr>
              <a:t> pour toute substance inscrite à la pharmacopée.</a:t>
            </a:r>
          </a:p>
        </p:txBody>
      </p:sp>
      <p:sp>
        <p:nvSpPr>
          <p:cNvPr id="9" name="Espace réservé du numéro de diapositive 8"/>
          <p:cNvSpPr>
            <a:spLocks noGrp="1"/>
          </p:cNvSpPr>
          <p:nvPr>
            <p:ph type="sldNum" sz="quarter" idx="12"/>
          </p:nvPr>
        </p:nvSpPr>
        <p:spPr/>
        <p:txBody>
          <a:bodyPr/>
          <a:lstStyle/>
          <a:p>
            <a:pPr>
              <a:defRPr/>
            </a:pPr>
            <a:fld id="{40A0F6D2-6251-4DF7-A77B-E2FC3F50E681}" type="slidenum">
              <a:rPr lang="fr-FR" smtClean="0"/>
              <a:pPr>
                <a:defRPr/>
              </a:pPr>
              <a:t>3</a:t>
            </a:fld>
            <a:endParaRPr lang="fr-FR"/>
          </a:p>
        </p:txBody>
      </p:sp>
      <p:pic>
        <p:nvPicPr>
          <p:cNvPr id="41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404813"/>
            <a:ext cx="1444625"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3174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31748" name="ZoneTexte 3"/>
          <p:cNvSpPr txBox="1">
            <a:spLocks noChangeArrowheads="1"/>
          </p:cNvSpPr>
          <p:nvPr/>
        </p:nvSpPr>
        <p:spPr bwMode="auto">
          <a:xfrm>
            <a:off x="468313" y="908050"/>
            <a:ext cx="6335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5. Prescripteurs de médicaments</a:t>
            </a:r>
          </a:p>
        </p:txBody>
      </p:sp>
      <p:sp>
        <p:nvSpPr>
          <p:cNvPr id="31749" name="ZoneTexte 4"/>
          <p:cNvSpPr txBox="1">
            <a:spLocks noChangeArrowheads="1"/>
          </p:cNvSpPr>
          <p:nvPr/>
        </p:nvSpPr>
        <p:spPr bwMode="auto">
          <a:xfrm>
            <a:off x="323850" y="1557338"/>
            <a:ext cx="8567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latin typeface="Arial" charset="0"/>
              </a:rPr>
              <a:t>- Médecins</a:t>
            </a:r>
          </a:p>
          <a:p>
            <a:pPr algn="just" eaLnBrk="1" hangingPunct="1">
              <a:spcBef>
                <a:spcPct val="0"/>
              </a:spcBef>
              <a:buFontTx/>
              <a:buNone/>
            </a:pPr>
            <a:r>
              <a:rPr lang="fr-FR" altLang="fr-FR" sz="1800">
                <a:latin typeface="Arial" charset="0"/>
              </a:rPr>
              <a:t>- Dentiste, sages-femmes, infirmières, masseurs-kinésithérapeutes, pédicure-podologue..: seulement certains médicaments</a:t>
            </a:r>
          </a:p>
        </p:txBody>
      </p:sp>
      <p:sp>
        <p:nvSpPr>
          <p:cNvPr id="6" name="Espace réservé du numéro de diapositive 5"/>
          <p:cNvSpPr>
            <a:spLocks noGrp="1"/>
          </p:cNvSpPr>
          <p:nvPr>
            <p:ph type="sldNum" sz="quarter" idx="12"/>
          </p:nvPr>
        </p:nvSpPr>
        <p:spPr/>
        <p:txBody>
          <a:bodyPr/>
          <a:lstStyle/>
          <a:p>
            <a:pPr>
              <a:defRPr/>
            </a:pPr>
            <a:fld id="{EC53206C-A95D-44CE-8C5B-FEEA03196ACD}" type="slidenum">
              <a:rPr lang="fr-FR" smtClean="0"/>
              <a:pPr>
                <a:defRPr/>
              </a:pPr>
              <a:t>30</a:t>
            </a:fld>
            <a:endParaRPr lang="fr-FR"/>
          </a:p>
        </p:txBody>
      </p:sp>
      <p:pic>
        <p:nvPicPr>
          <p:cNvPr id="31751" name="Picture 7" descr="http://cdn.citoyens.com/files/2013/05/Medecin-Prescription-%C2%A9-18percentgrey-Fotolia.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117850"/>
            <a:ext cx="525621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32771" name="ZoneTexte 5"/>
          <p:cNvSpPr txBox="1">
            <a:spLocks noChangeArrowheads="1"/>
          </p:cNvSpPr>
          <p:nvPr/>
        </p:nvSpPr>
        <p:spPr bwMode="auto">
          <a:xfrm>
            <a:off x="900113" y="2420938"/>
            <a:ext cx="7993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Merci pour votre attention</a:t>
            </a:r>
          </a:p>
        </p:txBody>
      </p:sp>
      <p:sp>
        <p:nvSpPr>
          <p:cNvPr id="6" name="Rectangle 5"/>
          <p:cNvSpPr/>
          <p:nvPr/>
        </p:nvSpPr>
        <p:spPr>
          <a:xfrm>
            <a:off x="0" y="5661025"/>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7" name="Espace réservé du numéro de diapositive 6"/>
          <p:cNvSpPr>
            <a:spLocks noGrp="1"/>
          </p:cNvSpPr>
          <p:nvPr>
            <p:ph type="sldNum" sz="quarter" idx="12"/>
          </p:nvPr>
        </p:nvSpPr>
        <p:spPr/>
        <p:txBody>
          <a:bodyPr/>
          <a:lstStyle/>
          <a:p>
            <a:pPr>
              <a:defRPr/>
            </a:pPr>
            <a:fld id="{4CDED8EF-1F2B-422E-A1E0-A9B940E71CE4}" type="slidenum">
              <a:rPr lang="fr-FR" smtClean="0"/>
              <a:pPr>
                <a:defRPr/>
              </a:pPr>
              <a:t>31</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5123"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5124"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1. Obtention d’une autorisation de mise sur le marché</a:t>
            </a:r>
          </a:p>
        </p:txBody>
      </p:sp>
      <p:sp>
        <p:nvSpPr>
          <p:cNvPr id="5125" name="Rectangle 5"/>
          <p:cNvSpPr>
            <a:spLocks noChangeArrowheads="1"/>
          </p:cNvSpPr>
          <p:nvPr/>
        </p:nvSpPr>
        <p:spPr bwMode="auto">
          <a:xfrm>
            <a:off x="250825" y="1844675"/>
            <a:ext cx="84248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a:latin typeface="Arial" charset="0"/>
              </a:rPr>
              <a:t>Pour être commercialisé, un médicament doit obtenir une </a:t>
            </a:r>
            <a:r>
              <a:rPr lang="fr-FR" altLang="fr-FR" sz="1800" b="1">
                <a:solidFill>
                  <a:srgbClr val="FF0000"/>
                </a:solidFill>
                <a:latin typeface="Arial" charset="0"/>
              </a:rPr>
              <a:t>autorisation de mise sur le marché </a:t>
            </a:r>
            <a:r>
              <a:rPr lang="fr-FR" altLang="fr-FR" sz="1800">
                <a:latin typeface="Arial" charset="0"/>
              </a:rPr>
              <a:t>(AMM) délivrée soit par le directeur général de l’Agence nationale de sécurité du médicament et des produits de santé (ANSM), soit par la Commission européenne après évaluation par le Comité des médicaments à usage humain (CHMP) de l’Agence européenne d’évaluation des médicaments (EMA).</a:t>
            </a:r>
          </a:p>
          <a:p>
            <a:pPr algn="just" eaLnBrk="1" hangingPunct="1">
              <a:spcBef>
                <a:spcPct val="0"/>
              </a:spcBef>
              <a:buFontTx/>
              <a:buNone/>
            </a:pPr>
            <a:endParaRPr lang="fr-FR" altLang="fr-FR" sz="1800">
              <a:latin typeface="Arial" charset="0"/>
            </a:endParaRPr>
          </a:p>
          <a:p>
            <a:pPr algn="just" eaLnBrk="1" hangingPunct="1">
              <a:spcBef>
                <a:spcPct val="0"/>
              </a:spcBef>
              <a:buFontTx/>
              <a:buNone/>
            </a:pPr>
            <a:r>
              <a:rPr lang="fr-FR" altLang="fr-FR" sz="1800">
                <a:latin typeface="Arial" charset="0"/>
              </a:rPr>
              <a:t>Pour obtenir cette AMM, l’entreprise pharmaceutique qui le fabrique doit constituer </a:t>
            </a:r>
            <a:r>
              <a:rPr lang="fr-FR" altLang="fr-FR" sz="1800" u="sng">
                <a:latin typeface="Arial" charset="0"/>
              </a:rPr>
              <a:t>un dossier d’AMM </a:t>
            </a:r>
            <a:r>
              <a:rPr lang="fr-FR" altLang="fr-FR" sz="1800">
                <a:latin typeface="Arial" charset="0"/>
              </a:rPr>
              <a:t>reprenant notamment tous les résultats scientifiques obtenus pendant le développement du médicament et les études cliniques. </a:t>
            </a:r>
          </a:p>
          <a:p>
            <a:pPr algn="just" eaLnBrk="1" hangingPunct="1">
              <a:spcBef>
                <a:spcPct val="0"/>
              </a:spcBef>
              <a:buFontTx/>
              <a:buNone/>
            </a:pPr>
            <a:endParaRPr lang="fr-FR" altLang="fr-FR" sz="1800">
              <a:latin typeface="Arial" charset="0"/>
            </a:endParaRPr>
          </a:p>
          <a:p>
            <a:pPr algn="just" eaLnBrk="1" hangingPunct="1">
              <a:spcBef>
                <a:spcPct val="0"/>
              </a:spcBef>
              <a:buFontTx/>
              <a:buNone/>
            </a:pPr>
            <a:r>
              <a:rPr lang="fr-FR" altLang="fr-FR" sz="1800">
                <a:latin typeface="Arial" charset="0"/>
              </a:rPr>
              <a:t>Une AMM ne peut être délivrée que lorsque ce dossier d’AMM apporte la preuve de la </a:t>
            </a:r>
            <a:r>
              <a:rPr lang="fr-FR" altLang="fr-FR" sz="1800">
                <a:solidFill>
                  <a:srgbClr val="FF0000"/>
                </a:solidFill>
                <a:latin typeface="Arial" charset="0"/>
              </a:rPr>
              <a:t>qualité</a:t>
            </a:r>
            <a:r>
              <a:rPr lang="fr-FR" altLang="fr-FR" sz="1800">
                <a:latin typeface="Arial" charset="0"/>
              </a:rPr>
              <a:t>, de la </a:t>
            </a:r>
            <a:r>
              <a:rPr lang="fr-FR" altLang="fr-FR" sz="1800">
                <a:solidFill>
                  <a:srgbClr val="FF0000"/>
                </a:solidFill>
                <a:latin typeface="Arial" charset="0"/>
              </a:rPr>
              <a:t>sécurité</a:t>
            </a:r>
            <a:r>
              <a:rPr lang="fr-FR" altLang="fr-FR" sz="1800">
                <a:latin typeface="Arial" charset="0"/>
              </a:rPr>
              <a:t> et de l’</a:t>
            </a:r>
            <a:r>
              <a:rPr lang="fr-FR" altLang="fr-FR" sz="1800">
                <a:solidFill>
                  <a:srgbClr val="FF0000"/>
                </a:solidFill>
                <a:latin typeface="Arial" charset="0"/>
              </a:rPr>
              <a:t>efficacité</a:t>
            </a:r>
            <a:r>
              <a:rPr lang="fr-FR" altLang="fr-FR" sz="1800">
                <a:latin typeface="Arial" charset="0"/>
              </a:rPr>
              <a:t> du médicament, avec un </a:t>
            </a:r>
            <a:r>
              <a:rPr lang="fr-FR" altLang="fr-FR" sz="1800">
                <a:solidFill>
                  <a:srgbClr val="FF0000"/>
                </a:solidFill>
                <a:latin typeface="Arial" charset="0"/>
              </a:rPr>
              <a:t>rapport bénéfice/risque favorable</a:t>
            </a:r>
            <a:r>
              <a:rPr lang="fr-FR" altLang="fr-FR" sz="1800">
                <a:latin typeface="Arial" charset="0"/>
              </a:rPr>
              <a:t>.</a:t>
            </a:r>
          </a:p>
        </p:txBody>
      </p:sp>
      <p:sp>
        <p:nvSpPr>
          <p:cNvPr id="6" name="Espace réservé du numéro de diapositive 5"/>
          <p:cNvSpPr>
            <a:spLocks noGrp="1"/>
          </p:cNvSpPr>
          <p:nvPr>
            <p:ph type="sldNum" sz="quarter" idx="12"/>
          </p:nvPr>
        </p:nvSpPr>
        <p:spPr/>
        <p:txBody>
          <a:bodyPr/>
          <a:lstStyle/>
          <a:p>
            <a:pPr>
              <a:defRPr/>
            </a:pPr>
            <a:fld id="{92082E5B-0663-4971-AA38-8A51E4483654}" type="slidenum">
              <a:rPr lang="fr-FR" smtClean="0"/>
              <a:pPr>
                <a:defRPr/>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6147"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6148"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1. Obtention d’une autorisation de mise sur le marché</a:t>
            </a:r>
          </a:p>
        </p:txBody>
      </p:sp>
      <p:pic>
        <p:nvPicPr>
          <p:cNvPr id="6149" name="Picture 6" descr="http://www.france-acouphenes.org/site/images/stories/FA67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824706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pPr>
              <a:defRPr/>
            </a:pPr>
            <a:fld id="{F1CB8ACA-9828-4055-8998-9D52F7847216}" type="slidenum">
              <a:rPr lang="fr-FR" smtClean="0"/>
              <a:pPr>
                <a:defRPr/>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7171"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7172"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1. Obtention d’une autorisation de mise sur le marché</a:t>
            </a:r>
          </a:p>
        </p:txBody>
      </p:sp>
      <p:sp>
        <p:nvSpPr>
          <p:cNvPr id="7173" name="ZoneTexte 8"/>
          <p:cNvSpPr txBox="1">
            <a:spLocks noChangeArrowheads="1"/>
          </p:cNvSpPr>
          <p:nvPr/>
        </p:nvSpPr>
        <p:spPr bwMode="auto">
          <a:xfrm>
            <a:off x="395288" y="1557338"/>
            <a:ext cx="7848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 typeface="Wingdings" pitchFamily="2" charset="2"/>
              <a:buChar char="§"/>
            </a:pPr>
            <a:r>
              <a:rPr lang="fr-FR" altLang="fr-FR" sz="1800">
                <a:latin typeface="Arial" charset="0"/>
              </a:rPr>
              <a:t>Le fabricant doit fournir un document (le CTD) auprès de l’autorité compétente. Le Common Technical Document est constitué de 5 modules:</a:t>
            </a:r>
          </a:p>
          <a:p>
            <a:pPr lvl="1" algn="just" eaLnBrk="1" hangingPunct="1">
              <a:lnSpc>
                <a:spcPct val="150000"/>
              </a:lnSpc>
              <a:spcBef>
                <a:spcPct val="0"/>
              </a:spcBef>
              <a:buFontTx/>
              <a:buChar char="-"/>
            </a:pPr>
            <a:r>
              <a:rPr lang="fr-FR" altLang="fr-FR" sz="1800">
                <a:latin typeface="Arial" charset="0"/>
              </a:rPr>
              <a:t> Module 1: administratif</a:t>
            </a:r>
          </a:p>
          <a:p>
            <a:pPr lvl="1" algn="just" eaLnBrk="1" hangingPunct="1">
              <a:lnSpc>
                <a:spcPct val="150000"/>
              </a:lnSpc>
              <a:spcBef>
                <a:spcPct val="0"/>
              </a:spcBef>
              <a:buFontTx/>
              <a:buChar char="-"/>
            </a:pPr>
            <a:r>
              <a:rPr lang="fr-FR" altLang="fr-FR" sz="1800">
                <a:latin typeface="Arial" charset="0"/>
              </a:rPr>
              <a:t> Module 2: regroupe les « Résumés »</a:t>
            </a:r>
          </a:p>
          <a:p>
            <a:pPr lvl="1" algn="just" eaLnBrk="1" hangingPunct="1">
              <a:lnSpc>
                <a:spcPct val="150000"/>
              </a:lnSpc>
              <a:spcBef>
                <a:spcPct val="0"/>
              </a:spcBef>
              <a:buFontTx/>
              <a:buChar char="-"/>
            </a:pPr>
            <a:r>
              <a:rPr lang="fr-FR" altLang="fr-FR" sz="1800">
                <a:latin typeface="Arial" charset="0"/>
              </a:rPr>
              <a:t> Module 3: « Qualité » (procédé de fabrication de la substance active et le procédé de fabrication du produit fini)</a:t>
            </a:r>
          </a:p>
          <a:p>
            <a:pPr lvl="1" algn="just" eaLnBrk="1" hangingPunct="1">
              <a:lnSpc>
                <a:spcPct val="150000"/>
              </a:lnSpc>
              <a:spcBef>
                <a:spcPct val="0"/>
              </a:spcBef>
              <a:buFontTx/>
              <a:buChar char="-"/>
            </a:pPr>
            <a:r>
              <a:rPr lang="fr-FR" altLang="fr-FR" sz="1800">
                <a:latin typeface="Arial" charset="0"/>
              </a:rPr>
              <a:t> Module 4: « Sécurité » (études toxicologiques)</a:t>
            </a:r>
          </a:p>
          <a:p>
            <a:pPr lvl="1" algn="just" eaLnBrk="1" hangingPunct="1">
              <a:lnSpc>
                <a:spcPct val="150000"/>
              </a:lnSpc>
              <a:spcBef>
                <a:spcPct val="0"/>
              </a:spcBef>
              <a:buFontTx/>
              <a:buChar char="-"/>
            </a:pPr>
            <a:r>
              <a:rPr lang="fr-FR" altLang="fr-FR" sz="1800">
                <a:latin typeface="Arial" charset="0"/>
              </a:rPr>
              <a:t> Module 5: « Efficacité » (études cliniques)</a:t>
            </a:r>
          </a:p>
        </p:txBody>
      </p:sp>
      <p:sp>
        <p:nvSpPr>
          <p:cNvPr id="6" name="Espace réservé du numéro de diapositive 5"/>
          <p:cNvSpPr>
            <a:spLocks noGrp="1"/>
          </p:cNvSpPr>
          <p:nvPr>
            <p:ph type="sldNum" sz="quarter" idx="12"/>
          </p:nvPr>
        </p:nvSpPr>
        <p:spPr/>
        <p:txBody>
          <a:bodyPr/>
          <a:lstStyle/>
          <a:p>
            <a:pPr>
              <a:defRPr/>
            </a:pPr>
            <a:fld id="{41EDC83E-2ECD-46CC-9C26-C9D2E3AC72F0}" type="slidenum">
              <a:rPr lang="fr-FR" smtClean="0"/>
              <a:pPr>
                <a:defRPr/>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8195"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8196"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1. Obtention d’une autorisation de mise sur le marché</a:t>
            </a:r>
          </a:p>
        </p:txBody>
      </p:sp>
      <p:sp>
        <p:nvSpPr>
          <p:cNvPr id="8197" name="ZoneTexte 8"/>
          <p:cNvSpPr txBox="1">
            <a:spLocks noChangeArrowheads="1"/>
          </p:cNvSpPr>
          <p:nvPr/>
        </p:nvSpPr>
        <p:spPr bwMode="auto">
          <a:xfrm>
            <a:off x="395288" y="155733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 typeface="Wingdings" pitchFamily="2" charset="2"/>
              <a:buChar char="§"/>
            </a:pPr>
            <a:r>
              <a:rPr lang="fr-FR" altLang="fr-FR" sz="1800">
                <a:latin typeface="Arial" charset="0"/>
              </a:rPr>
              <a:t>Le Common Technical Document est constitué de 5 modules:</a:t>
            </a: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l="37260" t="8134" r="2599" b="40012"/>
          <a:stretch>
            <a:fillRect/>
          </a:stretch>
        </p:blipFill>
        <p:spPr bwMode="auto">
          <a:xfrm>
            <a:off x="611188" y="2205038"/>
            <a:ext cx="81661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ZoneTexte 6"/>
          <p:cNvSpPr txBox="1">
            <a:spLocks noChangeArrowheads="1"/>
          </p:cNvSpPr>
          <p:nvPr/>
        </p:nvSpPr>
        <p:spPr bwMode="auto">
          <a:xfrm>
            <a:off x="3419475" y="6308725"/>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CTD</a:t>
            </a:r>
          </a:p>
        </p:txBody>
      </p:sp>
      <p:sp>
        <p:nvSpPr>
          <p:cNvPr id="9" name="Espace réservé du numéro de diapositive 8"/>
          <p:cNvSpPr>
            <a:spLocks noGrp="1"/>
          </p:cNvSpPr>
          <p:nvPr>
            <p:ph type="sldNum" sz="quarter" idx="12"/>
          </p:nvPr>
        </p:nvSpPr>
        <p:spPr/>
        <p:txBody>
          <a:bodyPr/>
          <a:lstStyle/>
          <a:p>
            <a:pPr>
              <a:defRPr/>
            </a:pPr>
            <a:fld id="{D42DBE95-2A6E-49AD-853A-C0966B205D93}" type="slidenum">
              <a:rPr lang="fr-FR" smtClean="0"/>
              <a:pPr>
                <a:defRPr/>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9219"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9220"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1. Obtention d’une autorisation de mise sur le marché</a:t>
            </a:r>
          </a:p>
        </p:txBody>
      </p:sp>
      <p:sp>
        <p:nvSpPr>
          <p:cNvPr id="9221" name="ZoneTexte 5"/>
          <p:cNvSpPr txBox="1">
            <a:spLocks noChangeArrowheads="1"/>
          </p:cNvSpPr>
          <p:nvPr/>
        </p:nvSpPr>
        <p:spPr bwMode="auto">
          <a:xfrm>
            <a:off x="539750" y="1916113"/>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
            </a:pPr>
            <a:r>
              <a:rPr lang="fr-FR" altLang="fr-FR" sz="1800">
                <a:latin typeface="Arial" charset="0"/>
              </a:rPr>
              <a:t> La </a:t>
            </a:r>
            <a:r>
              <a:rPr lang="fr-FR" altLang="fr-FR" sz="1800" b="1">
                <a:latin typeface="Arial" charset="0"/>
              </a:rPr>
              <a:t>Commission de la transparence de la Haute autorité de santé </a:t>
            </a:r>
            <a:r>
              <a:rPr lang="fr-FR" altLang="fr-FR" sz="1800">
                <a:latin typeface="Arial" charset="0"/>
              </a:rPr>
              <a:t>(HAS) évalue le service médical rendu (SMR) et l’amélioration du service médical rendu (ASMR).</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 Le </a:t>
            </a:r>
            <a:r>
              <a:rPr lang="fr-FR" altLang="fr-FR" sz="1800" b="1">
                <a:latin typeface="Arial" charset="0"/>
              </a:rPr>
              <a:t>Comité économique des produits de santé </a:t>
            </a:r>
            <a:r>
              <a:rPr lang="fr-FR" altLang="fr-FR" sz="1800">
                <a:latin typeface="Arial" charset="0"/>
              </a:rPr>
              <a:t>(CEPS) fixera ensuite le prix en fonction de l’ASMR.</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 Toute spécialité pharmaceutique doit être fabriquée dans un établissement pharmaceutique à la tête duquel exerce un pharmacien responsable.</a:t>
            </a:r>
          </a:p>
          <a:p>
            <a:pPr algn="just" eaLnBrk="1" hangingPunct="1">
              <a:spcBef>
                <a:spcPct val="0"/>
              </a:spcBef>
              <a:buFont typeface="Wingdings" pitchFamily="2" charset="2"/>
              <a:buChar char="§"/>
            </a:pPr>
            <a:endParaRPr lang="fr-FR" altLang="fr-FR" sz="1800">
              <a:latin typeface="Arial" charset="0"/>
            </a:endParaRPr>
          </a:p>
          <a:p>
            <a:pPr algn="just" eaLnBrk="1" hangingPunct="1">
              <a:spcBef>
                <a:spcPct val="0"/>
              </a:spcBef>
              <a:buFont typeface="Wingdings" pitchFamily="2" charset="2"/>
              <a:buChar char="§"/>
            </a:pPr>
            <a:r>
              <a:rPr lang="fr-FR" altLang="fr-FR" sz="1800">
                <a:latin typeface="Arial" charset="0"/>
              </a:rPr>
              <a:t> Le médicament doit être délivré par une pharmacie.</a:t>
            </a:r>
          </a:p>
        </p:txBody>
      </p:sp>
      <p:sp>
        <p:nvSpPr>
          <p:cNvPr id="6" name="Espace réservé du numéro de diapositive 5"/>
          <p:cNvSpPr>
            <a:spLocks noGrp="1"/>
          </p:cNvSpPr>
          <p:nvPr>
            <p:ph type="sldNum" sz="quarter" idx="12"/>
          </p:nvPr>
        </p:nvSpPr>
        <p:spPr/>
        <p:txBody>
          <a:bodyPr/>
          <a:lstStyle/>
          <a:p>
            <a:pPr>
              <a:defRPr/>
            </a:pPr>
            <a:fld id="{EDD59097-5661-4302-A84E-5C96E30182D9}" type="slidenum">
              <a:rPr lang="fr-FR" smtClean="0"/>
              <a:pPr>
                <a:defRPr/>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C090"/>
            </a:gs>
            <a:gs pos="50000">
              <a:srgbClr val="FFFFCC"/>
            </a:gs>
            <a:gs pos="100000">
              <a:srgbClr val="FFFFCC"/>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0" y="692150"/>
            <a:ext cx="914400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mbria" pitchFamily="18" charset="0"/>
            </a:endParaRPr>
          </a:p>
        </p:txBody>
      </p:sp>
      <p:sp>
        <p:nvSpPr>
          <p:cNvPr id="10243" name="ZoneTexte 5"/>
          <p:cNvSpPr txBox="1">
            <a:spLocks noChangeArrowheads="1"/>
          </p:cNvSpPr>
          <p:nvPr/>
        </p:nvSpPr>
        <p:spPr bwMode="auto">
          <a:xfrm>
            <a:off x="250825" y="0"/>
            <a:ext cx="799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4000" b="1">
                <a:solidFill>
                  <a:srgbClr val="FFC000"/>
                </a:solidFill>
                <a:latin typeface="Cambria" pitchFamily="18" charset="0"/>
              </a:rPr>
              <a:t>OBLIGATION REGLEMENTAIRE</a:t>
            </a:r>
          </a:p>
        </p:txBody>
      </p:sp>
      <p:sp>
        <p:nvSpPr>
          <p:cNvPr id="10244" name="ZoneTexte 3"/>
          <p:cNvSpPr txBox="1">
            <a:spLocks noChangeArrowheads="1"/>
          </p:cNvSpPr>
          <p:nvPr/>
        </p:nvSpPr>
        <p:spPr bwMode="auto">
          <a:xfrm>
            <a:off x="468313" y="981075"/>
            <a:ext cx="633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latin typeface="Arial" charset="0"/>
              </a:rPr>
              <a:t>2. Répertoire des spécialités pharmaceutiques</a:t>
            </a:r>
          </a:p>
        </p:txBody>
      </p:sp>
      <p:sp>
        <p:nvSpPr>
          <p:cNvPr id="10245" name="ZoneTexte 6"/>
          <p:cNvSpPr txBox="1">
            <a:spLocks noChangeArrowheads="1"/>
          </p:cNvSpPr>
          <p:nvPr/>
        </p:nvSpPr>
        <p:spPr bwMode="auto">
          <a:xfrm>
            <a:off x="250825" y="141287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latin typeface="Arial" charset="0"/>
              </a:rPr>
              <a:t>Trois types d’informations sont disponibles:</a:t>
            </a:r>
          </a:p>
          <a:p>
            <a:pPr eaLnBrk="1" hangingPunct="1">
              <a:spcBef>
                <a:spcPct val="0"/>
              </a:spcBef>
              <a:buFontTx/>
              <a:buChar char="-"/>
            </a:pPr>
            <a:r>
              <a:rPr lang="fr-FR" altLang="fr-FR" sz="1800">
                <a:latin typeface="Arial" charset="0"/>
              </a:rPr>
              <a:t>l’extrait: ensemble d’informations pharmaceutiques et réglementaires</a:t>
            </a:r>
          </a:p>
          <a:p>
            <a:pPr eaLnBrk="1" hangingPunct="1">
              <a:spcBef>
                <a:spcPct val="0"/>
              </a:spcBef>
              <a:buFontTx/>
              <a:buChar char="-"/>
            </a:pPr>
            <a:r>
              <a:rPr lang="fr-FR" altLang="fr-FR" sz="1800">
                <a:latin typeface="Arial" charset="0"/>
              </a:rPr>
              <a:t>Le Résumé des Caractéristiques du Produit</a:t>
            </a:r>
          </a:p>
          <a:p>
            <a:pPr eaLnBrk="1" hangingPunct="1">
              <a:spcBef>
                <a:spcPct val="0"/>
              </a:spcBef>
              <a:buFontTx/>
              <a:buChar char="-"/>
            </a:pPr>
            <a:r>
              <a:rPr lang="fr-FR" altLang="fr-FR" sz="1800">
                <a:latin typeface="Arial" charset="0"/>
              </a:rPr>
              <a:t>La notice patient</a:t>
            </a:r>
          </a:p>
        </p:txBody>
      </p:sp>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t="10080" r="49916" b="28601"/>
          <a:stretch>
            <a:fillRect/>
          </a:stretch>
        </p:blipFill>
        <p:spPr bwMode="auto">
          <a:xfrm>
            <a:off x="179388" y="3068638"/>
            <a:ext cx="4500562"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4">
            <a:extLst>
              <a:ext uri="{28A0092B-C50C-407E-A947-70E740481C1C}">
                <a14:useLocalDpi xmlns:a14="http://schemas.microsoft.com/office/drawing/2010/main" val="0"/>
              </a:ext>
            </a:extLst>
          </a:blip>
          <a:srcRect l="471" t="10080" r="50388" b="5081"/>
          <a:stretch>
            <a:fillRect/>
          </a:stretch>
        </p:blipFill>
        <p:spPr bwMode="auto">
          <a:xfrm>
            <a:off x="4716463" y="2557463"/>
            <a:ext cx="4427537"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ZoneTexte 9"/>
          <p:cNvSpPr txBox="1">
            <a:spLocks noChangeArrowheads="1"/>
          </p:cNvSpPr>
          <p:nvPr/>
        </p:nvSpPr>
        <p:spPr bwMode="auto">
          <a:xfrm>
            <a:off x="6300788" y="220503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FFC000"/>
                </a:solidFill>
                <a:latin typeface="Arial" charset="0"/>
              </a:rPr>
              <a:t>EXTRAIT:</a:t>
            </a:r>
          </a:p>
        </p:txBody>
      </p:sp>
      <p:sp>
        <p:nvSpPr>
          <p:cNvPr id="10249" name="Rectangle 10"/>
          <p:cNvSpPr>
            <a:spLocks noChangeArrowheads="1"/>
          </p:cNvSpPr>
          <p:nvPr/>
        </p:nvSpPr>
        <p:spPr bwMode="auto">
          <a:xfrm>
            <a:off x="71438" y="2730500"/>
            <a:ext cx="4787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b="1">
                <a:solidFill>
                  <a:srgbClr val="FFC000"/>
                </a:solidFill>
                <a:latin typeface="Arial" charset="0"/>
              </a:rPr>
              <a:t>Répertoire des spécialités pharmaceutiques</a:t>
            </a:r>
            <a:endParaRPr lang="fr-FR" altLang="fr-FR" sz="1600">
              <a:solidFill>
                <a:srgbClr val="FFC000"/>
              </a:solidFill>
              <a:latin typeface="Arial" charset="0"/>
            </a:endParaRPr>
          </a:p>
        </p:txBody>
      </p:sp>
      <p:sp>
        <p:nvSpPr>
          <p:cNvPr id="10" name="Espace réservé du numéro de diapositive 9"/>
          <p:cNvSpPr>
            <a:spLocks noGrp="1"/>
          </p:cNvSpPr>
          <p:nvPr>
            <p:ph type="sldNum" sz="quarter" idx="12"/>
          </p:nvPr>
        </p:nvSpPr>
        <p:spPr/>
        <p:txBody>
          <a:bodyPr/>
          <a:lstStyle/>
          <a:p>
            <a:pPr>
              <a:defRPr/>
            </a:pPr>
            <a:fld id="{BAF7BA7B-0101-4402-B45F-33FC853BD3A3}" type="slidenum">
              <a:rPr lang="fr-FR" smtClean="0"/>
              <a:pPr>
                <a:defRPr/>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Affichage à l'écran (4:3)</PresentationFormat>
  <Paragraphs>268</Paragraphs>
  <Slides>31</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Cambria</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LAETITIA</dc:creator>
  <cp:lastModifiedBy>SELLAH Nesrine</cp:lastModifiedBy>
  <cp:revision>91</cp:revision>
  <dcterms:created xsi:type="dcterms:W3CDTF">2014-07-28T17:18:16Z</dcterms:created>
  <dcterms:modified xsi:type="dcterms:W3CDTF">2023-12-19T11:18:23Z</dcterms:modified>
</cp:coreProperties>
</file>