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1" r:id="rId6"/>
    <p:sldId id="264" r:id="rId7"/>
    <p:sldId id="265" r:id="rId8"/>
    <p:sldId id="263" r:id="rId9"/>
    <p:sldId id="266" r:id="rId10"/>
    <p:sldId id="267" r:id="rId11"/>
    <p:sldId id="268" r:id="rId12"/>
    <p:sldId id="270" r:id="rId13"/>
    <p:sldId id="273" r:id="rId14"/>
    <p:sldId id="269" r:id="rId15"/>
    <p:sldId id="272" r:id="rId16"/>
    <p:sldId id="274" r:id="rId17"/>
    <p:sldId id="275" r:id="rId18"/>
    <p:sldId id="271" r:id="rId19"/>
    <p:sldId id="259" r:id="rId20"/>
    <p:sldId id="260" r:id="rId21"/>
    <p:sldId id="278" r:id="rId22"/>
    <p:sldId id="277" r:id="rId23"/>
    <p:sldId id="276" r:id="rId24"/>
    <p:sldId id="280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3" autoAdjust="0"/>
    <p:restoredTop sz="80720" autoAdjust="0"/>
  </p:normalViewPr>
  <p:slideViewPr>
    <p:cSldViewPr>
      <p:cViewPr varScale="1">
        <p:scale>
          <a:sx n="91" d="100"/>
          <a:sy n="91" d="100"/>
        </p:scale>
        <p:origin x="21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A361E7-AFFC-4F28-92CF-E51C97C0BB15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939CCA-CAA4-4ECF-A40B-C8D94D316F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58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D51B1-BC8C-478D-A5E0-28F8378CC9EF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B61472-D9EF-4346-8EEF-D6C2AE6E53D2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FFEC32-B9D1-4BD9-80D7-A1C5689E1E69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014E80-D044-44F8-ADFF-50738D80FA10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4496A3-AAC4-4346-B8A3-ABE977286E53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396DF8-B4AD-412B-8CBA-D98204B04BFC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12F19A-79DC-4552-A163-086733B6F17D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14CCB3-DC72-4087-B4EE-22A34D2CB1B5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DE8095-EAB8-4DD4-9AF0-2F2B6B17A992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D41180-7E31-4115-BF16-AE0F4C9F5BAC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1AFFA1-7AC8-4CFE-81C2-46D5EB101640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C926E6-17A6-468E-B6D9-9A2BAC3A68EB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98CCA-35F9-4EE2-85FC-31F326BC53F1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6CC349-7F76-4C83-AEB7-92933AB4F3F1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BD636-8DE5-49C0-B19E-F692C74CFA31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09C0AD-A4FD-4C57-958A-6ABAE22C3414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F6956F-AACD-4ADD-9B15-7E0C893E644E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C6A065-87CD-4B5B-8283-10AD234FBCCF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CDD661-8695-4C5D-AD6F-84901B82AFBE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4DE6-414B-4221-974E-82EED65A7A31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0CDE9-49E7-4347-B105-6C3EC61F05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379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5E02-199D-43D1-8EA6-FB2DB6D34AF7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9D12-D4DC-431A-9E1D-B9B6188C3E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80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1DEB-6B6A-45C3-993F-B7DE05392E82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00F4-A8AC-4F15-B636-5DF09360C6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13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C344E3-E25A-43A9-9217-0685BBFECBD1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5292A7-0A9A-4D2E-BDEC-CB3F50B6B0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11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E1D1-C727-47F4-A7FA-4BCD0E332B80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91FE3-41E3-4F4A-B9F5-ABAC981517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2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025A-9CC2-4A94-ADA8-AE2077754522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63CB-C571-49D3-B445-3FC878B442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66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5C65-BE11-4CD0-A862-69BF2E0D6BA6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815D-412F-4AF5-A7EE-D8910AA5C0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5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5141B3-2F5D-41B4-97B3-61875EEDCD0C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59A816-E2E3-4539-990E-CEFEAFC3EF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80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2782-9597-478D-95A7-C4D4209B7005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83FB-42D5-48BD-B106-22016D3359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Connecteur droit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8CD015-F6FC-400B-9991-6129A49CAEF1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877D96-C690-427B-81AB-0B020A5442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37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47D0DA-CE26-482C-A7B3-802390BE9F36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407E8A-1954-4F60-8300-408EF2C2FB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92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DB66F2-72B7-4E11-AF9B-6AF6533B9887}" type="datetimeFigureOut">
              <a:rPr lang="fr-FR"/>
              <a:pPr>
                <a:defRPr/>
              </a:pPr>
              <a:t>19/12/2023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05411-AC58-48A8-BDDE-5C1CBC2B3D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64" r:id="rId4"/>
    <p:sldLayoutId id="2147483865" r:id="rId5"/>
    <p:sldLayoutId id="2147483872" r:id="rId6"/>
    <p:sldLayoutId id="2147483866" r:id="rId7"/>
    <p:sldLayoutId id="2147483873" r:id="rId8"/>
    <p:sldLayoutId id="2147483874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A3E13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6B1A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CBADAB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513" y="836613"/>
            <a:ext cx="6172200" cy="18938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000" dirty="0"/>
              <a:t>Circuit du médicament: </a:t>
            </a:r>
            <a:r>
              <a:rPr lang="fr-FR" sz="2400" dirty="0"/>
              <a:t>quelques informations supplémentaires</a:t>
            </a:r>
            <a:endParaRPr lang="fr-FR" sz="6000" dirty="0"/>
          </a:p>
        </p:txBody>
      </p:sp>
      <p:pic>
        <p:nvPicPr>
          <p:cNvPr id="8196" name="Picture 2" descr="http://conseil-pratiques-hospitalieres.com/wp-content/uploads/2012/01/securisation-circuit-medica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94012"/>
            <a:ext cx="5810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FE0663-4D34-4095-B8A2-9790249D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5297796"/>
            <a:ext cx="482441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800" b="1" dirty="0"/>
              <a:t>UE 2.11 S1</a:t>
            </a:r>
          </a:p>
          <a:p>
            <a:pPr algn="ctr"/>
            <a:r>
              <a:rPr lang="fr-FR" sz="1800" b="1" dirty="0"/>
              <a:t>SELLAH Nesrine, Docteur en Pharmacie</a:t>
            </a:r>
          </a:p>
          <a:p>
            <a:pPr algn="ctr"/>
            <a:r>
              <a:rPr lang="fr-FR" sz="1800" b="1" dirty="0"/>
              <a:t>Promotion 2023/2026</a:t>
            </a:r>
          </a:p>
          <a:p>
            <a:pPr algn="ctr"/>
            <a:r>
              <a:rPr lang="fr-FR" sz="1800" b="1" dirty="0"/>
              <a:t>Année 2023/2024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fr-FR" altLang="fr-FR" sz="1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29378" r="15669" b="9178"/>
          <a:stretch>
            <a:fillRect/>
          </a:stretch>
        </p:blipFill>
        <p:spPr bwMode="auto">
          <a:xfrm>
            <a:off x="0" y="1412875"/>
            <a:ext cx="9144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48713" y="0"/>
            <a:ext cx="395287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26035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L’administration des médicaments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9144" r="11859" b="6230"/>
          <a:stretch>
            <a:fillRect/>
          </a:stretch>
        </p:blipFill>
        <p:spPr bwMode="auto">
          <a:xfrm>
            <a:off x="-28575" y="1096963"/>
            <a:ext cx="91440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43888" y="0"/>
            <a:ext cx="900112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5288" y="115888"/>
            <a:ext cx="8137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Le processus sécurisé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25980" r="18997" b="9425"/>
          <a:stretch>
            <a:fillRect/>
          </a:stretch>
        </p:blipFill>
        <p:spPr bwMode="auto">
          <a:xfrm>
            <a:off x="0" y="1384300"/>
            <a:ext cx="91440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350" y="0"/>
            <a:ext cx="75565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Les points critiques de l’administration pour l’IDE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9814" r="18658" b="28178"/>
          <a:stretch>
            <a:fillRect/>
          </a:stretch>
        </p:blipFill>
        <p:spPr bwMode="auto">
          <a:xfrm>
            <a:off x="250825" y="908050"/>
            <a:ext cx="83788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29129" r="18448" b="59158"/>
          <a:stretch>
            <a:fillRect/>
          </a:stretch>
        </p:blipFill>
        <p:spPr bwMode="auto">
          <a:xfrm>
            <a:off x="323850" y="1196975"/>
            <a:ext cx="82819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95288" y="2636838"/>
            <a:ext cx="84248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A3E13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6B1AB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• vérifier l’identité du patient lors de chaque administration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• si l’état du patient le permet, lui demander de se présenter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• utiliser plusieurs identifiants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– nom, prénom + date de naissance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– nom, prénom + étiquette NIP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– bracelet d’identification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825" y="188913"/>
            <a:ext cx="8137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LE BON PATIENT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21069" r="18346" b="72154"/>
          <a:stretch>
            <a:fillRect/>
          </a:stretch>
        </p:blipFill>
        <p:spPr bwMode="auto">
          <a:xfrm>
            <a:off x="190500" y="836613"/>
            <a:ext cx="8485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463" y="1590675"/>
            <a:ext cx="8748712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• prendre le temps de </a:t>
            </a:r>
            <a:r>
              <a:rPr lang="fr-FR" b="1" dirty="0">
                <a:latin typeface="+mn-lt"/>
                <a:cs typeface="+mn-cs"/>
              </a:rPr>
              <a:t>lire de façon attentive l’étiquette, lors des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3 temps: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+mn-lt"/>
                <a:cs typeface="+mn-cs"/>
              </a:rPr>
              <a:t>– au moment du prélèvement du médicament dans le stock du service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(armoire, chariot, etc.)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70C0"/>
                </a:solidFill>
                <a:latin typeface="+mn-lt"/>
                <a:cs typeface="+mn-cs"/>
              </a:rPr>
              <a:t>– au moment de la préparation </a:t>
            </a:r>
            <a:r>
              <a:rPr lang="fr-FR" dirty="0">
                <a:latin typeface="+mn-lt"/>
                <a:cs typeface="+mn-cs"/>
              </a:rPr>
              <a:t>(reconstitution, pilulier)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B050"/>
                </a:solidFill>
                <a:latin typeface="+mn-lt"/>
                <a:cs typeface="+mn-cs"/>
              </a:rPr>
              <a:t>– et juste avant d’administrer le médicament au patient dans sa chambre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• vérifier 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– nom, dosage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– forme galénique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– qualité apparente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• aspect général, intégrité de l’emballage, conditions de conservation, limpidité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de la solution </a:t>
            </a:r>
            <a:r>
              <a:rPr lang="fr-FR" i="1" dirty="0">
                <a:latin typeface="+mn-lt"/>
                <a:cs typeface="+mn-cs"/>
              </a:rPr>
              <a:t>(en cas de doute contacter la pharmacie)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– date de péremption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– soluté de reconstitution et/ou de dilution à utiliser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• conserver le blister jusqu’au moment de l’administration au patient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ATTENTION: risques de confusion entre dosages différents entre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médicaments d'aspect ou de nom similaire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388" y="96838"/>
            <a:ext cx="8137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LE BON MEDICAMENT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24460" r="21075" b="63211"/>
          <a:stretch>
            <a:fillRect/>
          </a:stretch>
        </p:blipFill>
        <p:spPr bwMode="auto">
          <a:xfrm>
            <a:off x="193675" y="1196975"/>
            <a:ext cx="8123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825" y="2152650"/>
            <a:ext cx="8208963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• vérifier les calculs de dose, dilution, débit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	– si besoin se faire vérifier par un autre professionnel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• connaître les doses « habituelles » des médicaments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couramment utilisés dans le service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• contrôler le volume préparé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• questionner le prescripteur ou le pharmacien lorsque la dose prescrite diffère de la posologie habituelle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ATTENTION: calculs complexes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850" y="115888"/>
            <a:ext cx="8135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LA BONNE DOSE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28815" r="23955" b="63901"/>
          <a:stretch>
            <a:fillRect/>
          </a:stretch>
        </p:blipFill>
        <p:spPr bwMode="auto">
          <a:xfrm>
            <a:off x="250825" y="1484313"/>
            <a:ext cx="82089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95288" y="2708275"/>
            <a:ext cx="79216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A3E13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6B1AB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• </a:t>
            </a:r>
            <a:r>
              <a:rPr lang="fr-FR" altLang="fr-FR"/>
              <a:t>s’assurer que la voie est appropriée et sécurisée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• demander confirmation pour certaines voies très à risque (intrathécale en particulier)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388" y="188913"/>
            <a:ext cx="81375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LA BONNE VOIE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24078" r="15991" b="47733"/>
          <a:stretch>
            <a:fillRect/>
          </a:stretch>
        </p:blipFill>
        <p:spPr bwMode="auto">
          <a:xfrm>
            <a:off x="323850" y="908050"/>
            <a:ext cx="80660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68313" y="2997200"/>
            <a:ext cx="79200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A3E13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6B1AB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• selon la prescription et les contraintes pharmacocinétiques propres à chaque médicament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• selon les besoins du patient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	– tenter de concilier « son bon moment » avec les contraintes liées au traitement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388" y="188913"/>
            <a:ext cx="81375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LE BON MOMENT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21252" r="14783" b="12157"/>
          <a:stretch>
            <a:fillRect/>
          </a:stretch>
        </p:blipFill>
        <p:spPr bwMode="auto">
          <a:xfrm>
            <a:off x="0" y="1412875"/>
            <a:ext cx="91551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75688" y="5300663"/>
            <a:ext cx="468312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-26988"/>
            <a:ext cx="9144000" cy="12001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Synthèse des principales attitudes de sécurité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15868" r="19414" b="4790"/>
          <a:stretch>
            <a:fillRect/>
          </a:stretch>
        </p:blipFill>
        <p:spPr bwMode="auto">
          <a:xfrm>
            <a:off x="0" y="188913"/>
            <a:ext cx="8964613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13594" r="13095" b="8594"/>
          <a:stretch>
            <a:fillRect/>
          </a:stretch>
        </p:blipFill>
        <p:spPr bwMode="auto">
          <a:xfrm>
            <a:off x="0" y="549275"/>
            <a:ext cx="91582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22876" r="16698" b="19910"/>
          <a:stretch>
            <a:fillRect/>
          </a:stretch>
        </p:blipFill>
        <p:spPr bwMode="auto">
          <a:xfrm>
            <a:off x="0" y="1150938"/>
            <a:ext cx="9144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-36513" y="128588"/>
            <a:ext cx="92884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Dans la vraie vie, cela peut arriver….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613" y="-344488"/>
            <a:ext cx="8569325" cy="7202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Les 12 évènements qui ne devraient jamais arriver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1. Erreur lors de la prise en charge des patients traités avec des médicaments anticoagulants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2. Erreur lors de l’administration de </a:t>
            </a:r>
            <a:r>
              <a:rPr lang="fr-FR" dirty="0" err="1">
                <a:latin typeface="+mn-lt"/>
                <a:cs typeface="+mn-cs"/>
              </a:rPr>
              <a:t>KCl</a:t>
            </a:r>
            <a:r>
              <a:rPr lang="fr-FR" dirty="0">
                <a:latin typeface="+mn-lt"/>
                <a:cs typeface="+mn-cs"/>
              </a:rPr>
              <a:t> injectable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3. Erreur de préparation des injectables pour lesquels le mode de </a:t>
            </a:r>
            <a:r>
              <a:rPr lang="fr-FR" dirty="0" err="1">
                <a:latin typeface="+mn-lt"/>
                <a:cs typeface="+mn-cs"/>
              </a:rPr>
              <a:t>prép</a:t>
            </a:r>
            <a:r>
              <a:rPr lang="fr-FR" dirty="0">
                <a:latin typeface="+mn-lt"/>
                <a:cs typeface="+mn-cs"/>
              </a:rPr>
              <a:t>. est à risque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4. Erreur d’administration par injection </a:t>
            </a:r>
            <a:r>
              <a:rPr lang="fr-FR" dirty="0" err="1">
                <a:latin typeface="+mn-lt"/>
                <a:cs typeface="+mn-cs"/>
              </a:rPr>
              <a:t>intratécale</a:t>
            </a:r>
            <a:r>
              <a:rPr lang="fr-FR" dirty="0">
                <a:latin typeface="+mn-lt"/>
                <a:cs typeface="+mn-cs"/>
              </a:rPr>
              <a:t> au lieu de la voie IV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5. Erreur d’administration par injection parentérale au lieu de la voie orale ou </a:t>
            </a:r>
            <a:r>
              <a:rPr lang="fr-FR" dirty="0" err="1">
                <a:latin typeface="+mn-lt"/>
                <a:cs typeface="+mn-cs"/>
              </a:rPr>
              <a:t>entérale</a:t>
            </a: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6. Surdosage en anticancéreux notamment en pédiatrie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7. Erreur de rythme d’administration du </a:t>
            </a:r>
            <a:r>
              <a:rPr lang="fr-FR" dirty="0" err="1">
                <a:latin typeface="+mn-lt"/>
                <a:cs typeface="+mn-cs"/>
              </a:rPr>
              <a:t>méthotrexate</a:t>
            </a:r>
            <a:r>
              <a:rPr lang="fr-FR" dirty="0">
                <a:latin typeface="+mn-lt"/>
                <a:cs typeface="+mn-cs"/>
              </a:rPr>
              <a:t> per os (hors cancérologie)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8. Erreur d’administration d'insuline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9. Erreur d’administration de spécialités utilisées en anesthésie réa. au bloc opératoire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10. Erreur d’administration de gaz à usage médical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11. Erreur de programmation des dispositifs d’administration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>
                <a:latin typeface="+mn-lt"/>
                <a:cs typeface="+mn-cs"/>
              </a:rPr>
              <a:t>(pompes à perfusion, seringues électriques…)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12. Erreur lors de l’administration ou l’utilisation de petits conditionnements </a:t>
            </a:r>
            <a:r>
              <a:rPr lang="fr-FR" dirty="0" err="1">
                <a:latin typeface="+mn-lt"/>
                <a:cs typeface="+mn-cs"/>
              </a:rPr>
              <a:t>unidoses</a:t>
            </a:r>
            <a:r>
              <a:rPr lang="fr-FR" dirty="0">
                <a:latin typeface="+mn-lt"/>
                <a:cs typeface="+mn-cs"/>
              </a:rPr>
              <a:t> en matière plastique </a:t>
            </a:r>
            <a:r>
              <a:rPr lang="fr-FR" i="1" dirty="0">
                <a:latin typeface="+mn-lt"/>
                <a:cs typeface="+mn-cs"/>
              </a:rPr>
              <a:t>(ex : </a:t>
            </a:r>
            <a:r>
              <a:rPr lang="fr-FR" i="1" dirty="0" err="1">
                <a:latin typeface="+mn-lt"/>
                <a:cs typeface="+mn-cs"/>
              </a:rPr>
              <a:t>unidose</a:t>
            </a:r>
            <a:r>
              <a:rPr lang="fr-FR" i="1" dirty="0">
                <a:latin typeface="+mn-lt"/>
                <a:cs typeface="+mn-cs"/>
              </a:rPr>
              <a:t> de sérum physiologique, solution antiseptique…) notamment à la maternité ou en pédiatrie</a:t>
            </a:r>
            <a:endParaRPr lang="fr-F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1641" r="13162" b="15434"/>
          <a:stretch>
            <a:fillRect/>
          </a:stretch>
        </p:blipFill>
        <p:spPr bwMode="auto">
          <a:xfrm>
            <a:off x="0" y="260350"/>
            <a:ext cx="916146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68313" y="188913"/>
            <a:ext cx="6534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eaLnBrk="0" hangingPunct="0">
              <a:spcBef>
                <a:spcPct val="20000"/>
              </a:spcBef>
              <a:buClr>
                <a:srgbClr val="BA3E13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6B1AB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« La faute n’est plus l’erreur, c’est sa dissimulation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qui l’est. Si on sait l’utiliser, l’erreur est une chance »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i="1"/>
              <a:t>G. David, </a:t>
            </a:r>
            <a:r>
              <a:rPr lang="fr-FR" altLang="fr-FR" sz="1800" i="1"/>
              <a:t>Presse Médicale, 2003; 32 :387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i="1"/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« Taire les erreurs serait une erreur. 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Commençons par éviter celle-là »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i="1"/>
              <a:t>Revue prescrire Editorial du supplément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« éviter l’évitable » 12/2005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31747" name="Picture 2" descr="http://p6.storage.canalblog.com/64/19/795330/66416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44750"/>
            <a:ext cx="5761037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14796" r="11987" b="5620"/>
          <a:stretch>
            <a:fillRect/>
          </a:stretch>
        </p:blipFill>
        <p:spPr bwMode="auto">
          <a:xfrm>
            <a:off x="-17463" y="836613"/>
            <a:ext cx="9186863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t="16188" r="21040" b="76253"/>
          <a:stretch>
            <a:fillRect/>
          </a:stretch>
        </p:blipFill>
        <p:spPr bwMode="auto">
          <a:xfrm>
            <a:off x="250825" y="0"/>
            <a:ext cx="85693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t="14558" r="26984" b="10226"/>
          <a:stretch>
            <a:fillRect/>
          </a:stretch>
        </p:blipFill>
        <p:spPr bwMode="auto">
          <a:xfrm>
            <a:off x="971550" y="517525"/>
            <a:ext cx="7056438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t="24718" r="11473" b="19382"/>
          <a:stretch>
            <a:fillRect/>
          </a:stretch>
        </p:blipFill>
        <p:spPr bwMode="auto">
          <a:xfrm>
            <a:off x="100013" y="1700213"/>
            <a:ext cx="8866187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388" y="188913"/>
            <a:ext cx="813752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Les points critiques de la prescription pour l’IDE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t="26224" r="18729" b="22810"/>
          <a:stretch>
            <a:fillRect/>
          </a:stretch>
        </p:blipFill>
        <p:spPr bwMode="auto">
          <a:xfrm>
            <a:off x="-6350" y="1773238"/>
            <a:ext cx="91503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388" y="188913"/>
            <a:ext cx="83534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Les points critiques de la dispensation pour l’IDE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24615" r="12836" b="6387"/>
          <a:stretch>
            <a:fillRect/>
          </a:stretch>
        </p:blipFill>
        <p:spPr bwMode="auto">
          <a:xfrm>
            <a:off x="98425" y="1125538"/>
            <a:ext cx="894715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12200" y="5410200"/>
            <a:ext cx="431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La gestion des stocks des unités de soins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30038" r="14014" b="15800"/>
          <a:stretch>
            <a:fillRect/>
          </a:stretch>
        </p:blipFill>
        <p:spPr bwMode="auto">
          <a:xfrm>
            <a:off x="0" y="1773238"/>
            <a:ext cx="91440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157163"/>
            <a:ext cx="91440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La gestion des stocks des unités de soins : points critiques pour l’IDE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37733" r="18219" b="16841"/>
          <a:stretch>
            <a:fillRect/>
          </a:stretch>
        </p:blipFill>
        <p:spPr bwMode="auto">
          <a:xfrm>
            <a:off x="-468313" y="1582738"/>
            <a:ext cx="9144001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850" y="260350"/>
            <a:ext cx="8135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Identification des médicaments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pitaux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654</Words>
  <Application>Microsoft Office PowerPoint</Application>
  <PresentationFormat>Affichage à l'écran (4:3)</PresentationFormat>
  <Paragraphs>101</Paragraphs>
  <Slides>24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Century Schoolbook</vt:lpstr>
      <vt:lpstr>Wingdings</vt:lpstr>
      <vt:lpstr>Wingdings 2</vt:lpstr>
      <vt:lpstr>Oriel</vt:lpstr>
      <vt:lpstr>Circuit du médicament: quelques informations supplémentaires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du médicament</dc:title>
  <dc:creator>LAETITIA</dc:creator>
  <cp:lastModifiedBy>SELLAH Nesrine</cp:lastModifiedBy>
  <cp:revision>63</cp:revision>
  <dcterms:created xsi:type="dcterms:W3CDTF">2014-11-12T19:51:35Z</dcterms:created>
  <dcterms:modified xsi:type="dcterms:W3CDTF">2023-12-19T11:19:08Z</dcterms:modified>
</cp:coreProperties>
</file>