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9" r:id="rId4"/>
    <p:sldId id="262" r:id="rId5"/>
    <p:sldId id="267" r:id="rId6"/>
    <p:sldId id="268" r:id="rId7"/>
    <p:sldId id="260" r:id="rId8"/>
    <p:sldId id="269" r:id="rId9"/>
    <p:sldId id="284" r:id="rId10"/>
    <p:sldId id="270" r:id="rId11"/>
    <p:sldId id="271" r:id="rId12"/>
    <p:sldId id="272" r:id="rId13"/>
    <p:sldId id="288" r:id="rId14"/>
    <p:sldId id="285" r:id="rId15"/>
    <p:sldId id="286" r:id="rId16"/>
    <p:sldId id="287" r:id="rId17"/>
    <p:sldId id="266" r:id="rId18"/>
    <p:sldId id="274" r:id="rId19"/>
    <p:sldId id="275" r:id="rId20"/>
    <p:sldId id="276" r:id="rId21"/>
    <p:sldId id="261" r:id="rId22"/>
    <p:sldId id="277" r:id="rId23"/>
    <p:sldId id="278" r:id="rId24"/>
    <p:sldId id="291" r:id="rId25"/>
    <p:sldId id="279" r:id="rId26"/>
    <p:sldId id="280" r:id="rId27"/>
    <p:sldId id="265" r:id="rId28"/>
    <p:sldId id="292" r:id="rId29"/>
    <p:sldId id="281" r:id="rId30"/>
    <p:sldId id="293" r:id="rId31"/>
    <p:sldId id="294" r:id="rId32"/>
    <p:sldId id="295" r:id="rId33"/>
    <p:sldId id="296" r:id="rId34"/>
    <p:sldId id="297" r:id="rId35"/>
    <p:sldId id="298" r:id="rId36"/>
    <p:sldId id="283" r:id="rId37"/>
    <p:sldId id="299" r:id="rId38"/>
    <p:sldId id="300" r:id="rId39"/>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03" autoAdjust="0"/>
  </p:normalViewPr>
  <p:slideViewPr>
    <p:cSldViewPr>
      <p:cViewPr varScale="1">
        <p:scale>
          <a:sx n="60" d="100"/>
          <a:sy n="60" d="100"/>
        </p:scale>
        <p:origin x="16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C9D084EC-7F7E-4C9E-B91B-6A56AE31337B}" type="datetimeFigureOut">
              <a:rPr lang="fr-FR"/>
              <a:pPr>
                <a:defRPr/>
              </a:pPr>
              <a:t>23/08/2023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B953C7DC-F684-4474-95E9-26F97B46FB79}" type="slidenum">
              <a:rPr lang="fr-FR"/>
              <a:pPr>
                <a:defRPr/>
              </a:pPr>
              <a:t>‹N°›</a:t>
            </a:fld>
            <a:endParaRPr lang="fr-FR"/>
          </a:p>
        </p:txBody>
      </p:sp>
    </p:spTree>
    <p:extLst>
      <p:ext uri="{BB962C8B-B14F-4D97-AF65-F5344CB8AC3E}">
        <p14:creationId xmlns:p14="http://schemas.microsoft.com/office/powerpoint/2010/main" val="3702601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531ED9-8509-4576-81A6-F3D9B90FBF69}" type="slidenum">
              <a:rPr lang="fr-FR" altLang="fr-FR" smtClean="0"/>
              <a:pPr eaLnBrk="1" hangingPunct="1"/>
              <a:t>3</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1BC6F8-184B-4DC0-9705-DAAEACE5E642}" type="slidenum">
              <a:rPr lang="fr-FR" altLang="fr-FR" smtClean="0"/>
              <a:pPr eaLnBrk="1" hangingPunct="1"/>
              <a:t>13</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DCA224-2FAB-428E-B34B-0476871E0AF8}" type="slidenum">
              <a:rPr lang="fr-FR" altLang="fr-FR" smtClean="0"/>
              <a:pPr eaLnBrk="1" hangingPunct="1"/>
              <a:t>14</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EB38EF-195E-4C4B-9AD8-BE023899C8F6}" type="slidenum">
              <a:rPr lang="fr-FR" altLang="fr-FR" smtClean="0"/>
              <a:pPr eaLnBrk="1" hangingPunct="1"/>
              <a:t>16</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614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C22D1E-7640-4AB7-A584-EDB8DB03AD8F}" type="slidenum">
              <a:rPr lang="fr-FR" altLang="fr-FR" smtClean="0"/>
              <a:pPr eaLnBrk="1" hangingPunct="1"/>
              <a:t>17</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953C7DC-F684-4474-95E9-26F97B46FB79}" type="slidenum">
              <a:rPr lang="fr-FR" smtClean="0"/>
              <a:pPr>
                <a:defRPr/>
              </a:pPr>
              <a:t>18</a:t>
            </a:fld>
            <a:endParaRPr lang="fr-FR"/>
          </a:p>
        </p:txBody>
      </p:sp>
    </p:spTree>
    <p:extLst>
      <p:ext uri="{BB962C8B-B14F-4D97-AF65-F5344CB8AC3E}">
        <p14:creationId xmlns:p14="http://schemas.microsoft.com/office/powerpoint/2010/main" val="2169471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8A6F39-A41E-45DD-A73B-E64F5EECA7B7}" type="slidenum">
              <a:rPr lang="fr-FR" altLang="fr-FR" smtClean="0"/>
              <a:pPr eaLnBrk="1" hangingPunct="1"/>
              <a:t>20</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BF8555-175B-476F-8FB5-6F2B10534D00}" type="slidenum">
              <a:rPr lang="fr-FR" altLang="fr-FR" smtClean="0"/>
              <a:pPr eaLnBrk="1" hangingPunct="1"/>
              <a:t>23</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3BA9C31-EF61-4461-B990-E37FA1588520}" type="slidenum">
              <a:rPr lang="fr-FR" altLang="fr-FR" smtClean="0"/>
              <a:pPr eaLnBrk="1" hangingPunct="1"/>
              <a:t>24</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953C7DC-F684-4474-95E9-26F97B46FB79}" type="slidenum">
              <a:rPr lang="fr-FR" smtClean="0"/>
              <a:pPr>
                <a:defRPr/>
              </a:pPr>
              <a:t>25</a:t>
            </a:fld>
            <a:endParaRPr lang="fr-FR"/>
          </a:p>
        </p:txBody>
      </p:sp>
    </p:spTree>
    <p:extLst>
      <p:ext uri="{BB962C8B-B14F-4D97-AF65-F5344CB8AC3E}">
        <p14:creationId xmlns:p14="http://schemas.microsoft.com/office/powerpoint/2010/main" val="1706043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953C7DC-F684-4474-95E9-26F97B46FB79}" type="slidenum">
              <a:rPr lang="fr-FR" smtClean="0"/>
              <a:pPr>
                <a:defRPr/>
              </a:pPr>
              <a:t>28</a:t>
            </a:fld>
            <a:endParaRPr lang="fr-FR"/>
          </a:p>
        </p:txBody>
      </p:sp>
    </p:spTree>
    <p:extLst>
      <p:ext uri="{BB962C8B-B14F-4D97-AF65-F5344CB8AC3E}">
        <p14:creationId xmlns:p14="http://schemas.microsoft.com/office/powerpoint/2010/main" val="277099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E1A75E-1C3C-4B8D-B580-A01774D65AD4}" type="slidenum">
              <a:rPr lang="fr-FR" altLang="fr-FR" smtClean="0"/>
              <a:pPr eaLnBrk="1" hangingPunct="1"/>
              <a:t>4</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953C7DC-F684-4474-95E9-26F97B46FB79}" type="slidenum">
              <a:rPr lang="fr-FR" smtClean="0"/>
              <a:pPr>
                <a:defRPr/>
              </a:pPr>
              <a:t>29</a:t>
            </a:fld>
            <a:endParaRPr lang="fr-FR"/>
          </a:p>
        </p:txBody>
      </p:sp>
    </p:spTree>
    <p:extLst>
      <p:ext uri="{BB962C8B-B14F-4D97-AF65-F5344CB8AC3E}">
        <p14:creationId xmlns:p14="http://schemas.microsoft.com/office/powerpoint/2010/main" val="56488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a:p>
            <a:endParaRPr lang="fr-FR" altLang="fr-FR" dirty="0"/>
          </a:p>
          <a:p>
            <a:endParaRPr lang="fr-FR" altLang="fr-FR" dirty="0"/>
          </a:p>
        </p:txBody>
      </p:sp>
      <p:sp>
        <p:nvSpPr>
          <p:cNvPr id="655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7E09B5-7633-4C31-98B7-7F269FCD3A10}" type="slidenum">
              <a:rPr lang="fr-FR" altLang="fr-FR" smtClean="0"/>
              <a:pPr eaLnBrk="1" hangingPunct="1"/>
              <a:t>30</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665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5C4BD3-C78C-413B-8823-C2DF15351806}" type="slidenum">
              <a:rPr lang="fr-FR" altLang="fr-FR" smtClean="0"/>
              <a:pPr eaLnBrk="1" hangingPunct="1"/>
              <a:t>31</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953C7DC-F684-4474-95E9-26F97B46FB79}" type="slidenum">
              <a:rPr lang="fr-FR" smtClean="0"/>
              <a:pPr>
                <a:defRPr/>
              </a:pPr>
              <a:t>32</a:t>
            </a:fld>
            <a:endParaRPr lang="fr-FR"/>
          </a:p>
        </p:txBody>
      </p:sp>
    </p:spTree>
    <p:extLst>
      <p:ext uri="{BB962C8B-B14F-4D97-AF65-F5344CB8AC3E}">
        <p14:creationId xmlns:p14="http://schemas.microsoft.com/office/powerpoint/2010/main" val="1640650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953C7DC-F684-4474-95E9-26F97B46FB79}" type="slidenum">
              <a:rPr lang="fr-FR" smtClean="0"/>
              <a:pPr>
                <a:defRPr/>
              </a:pPr>
              <a:t>34</a:t>
            </a:fld>
            <a:endParaRPr lang="fr-FR"/>
          </a:p>
        </p:txBody>
      </p:sp>
    </p:spTree>
    <p:extLst>
      <p:ext uri="{BB962C8B-B14F-4D97-AF65-F5344CB8AC3E}">
        <p14:creationId xmlns:p14="http://schemas.microsoft.com/office/powerpoint/2010/main" val="354642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91D662-6377-468E-923F-0D75DB0B2668}" type="slidenum">
              <a:rPr lang="fr-FR" altLang="fr-FR" smtClean="0"/>
              <a:pPr eaLnBrk="1" hangingPunct="1"/>
              <a:t>5</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A4D17F-57C7-44D7-87EC-126D426EC53F}" type="slidenum">
              <a:rPr lang="fr-FR" altLang="fr-FR" smtClean="0"/>
              <a:pPr eaLnBrk="1" hangingPunct="1"/>
              <a:t>6</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CD3B63-DEBE-4B18-8624-2F7C4FE37384}" type="slidenum">
              <a:rPr lang="fr-FR" altLang="fr-FR" smtClean="0"/>
              <a:pPr eaLnBrk="1" hangingPunct="1"/>
              <a:t>8</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953C7DC-F684-4474-95E9-26F97B46FB79}" type="slidenum">
              <a:rPr lang="fr-FR" smtClean="0"/>
              <a:pPr>
                <a:defRPr/>
              </a:pPr>
              <a:t>9</a:t>
            </a:fld>
            <a:endParaRPr lang="fr-FR"/>
          </a:p>
        </p:txBody>
      </p:sp>
    </p:spTree>
    <p:extLst>
      <p:ext uri="{BB962C8B-B14F-4D97-AF65-F5344CB8AC3E}">
        <p14:creationId xmlns:p14="http://schemas.microsoft.com/office/powerpoint/2010/main" val="212318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5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265313-2EAF-4311-9B4D-1AF9DE9E121A}" type="slidenum">
              <a:rPr lang="fr-FR" altLang="fr-FR" smtClean="0"/>
              <a:pPr eaLnBrk="1" hangingPunct="1"/>
              <a:t>10</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8997E9-5F23-4498-8BD8-17FB39D4C2D7}" type="slidenum">
              <a:rPr lang="fr-FR" altLang="fr-FR" smtClean="0"/>
              <a:pPr eaLnBrk="1" hangingPunct="1"/>
              <a:t>11</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573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1DF431-DE51-4907-B8B6-947F18A89614}" type="slidenum">
              <a:rPr lang="fr-FR" altLang="fr-FR" smtClean="0"/>
              <a:pPr eaLnBrk="1" hangingPunct="1"/>
              <a:t>12</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llips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Ellips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re 13"/>
          <p:cNvSpPr>
            <a:spLocks noGrp="1"/>
          </p:cNvSpPr>
          <p:nvPr>
            <p:ph type="ctrTitle"/>
          </p:nvPr>
        </p:nvSpPr>
        <p:spPr>
          <a:xfrm>
            <a:off x="1432560" y="359898"/>
            <a:ext cx="7406640" cy="1472184"/>
          </a:xfrm>
        </p:spPr>
        <p:txBody>
          <a:bodyPr anchor="b"/>
          <a:lstStyle>
            <a:lvl1pPr algn="l">
              <a:defRPr/>
            </a:lvl1pPr>
            <a:extLst/>
          </a:lstStyle>
          <a:p>
            <a:r>
              <a:rPr lang="fr-FR"/>
              <a:t>Cliquez pour modifier le style du titre</a:t>
            </a:r>
            <a:endParaRPr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a:t>Cliquez pour modifier le style des sous-titres du masque</a:t>
            </a:r>
            <a:endParaRPr lang="en-US"/>
          </a:p>
        </p:txBody>
      </p:sp>
      <p:sp>
        <p:nvSpPr>
          <p:cNvPr id="6" name="Espace réservé de la date 6"/>
          <p:cNvSpPr>
            <a:spLocks noGrp="1"/>
          </p:cNvSpPr>
          <p:nvPr>
            <p:ph type="dt" sz="half" idx="10"/>
          </p:nvPr>
        </p:nvSpPr>
        <p:spPr/>
        <p:txBody>
          <a:bodyPr/>
          <a:lstStyle>
            <a:lvl1pPr>
              <a:defRPr/>
            </a:lvl1pPr>
            <a:extLst/>
          </a:lstStyle>
          <a:p>
            <a:pPr>
              <a:defRPr/>
            </a:pPr>
            <a:fld id="{E5D6D6D7-73FB-4247-9E6D-A3BE059A524E}" type="datetime1">
              <a:rPr lang="fr-FR"/>
              <a:pPr>
                <a:defRPr/>
              </a:pPr>
              <a:t>23/08/2023</a:t>
            </a:fld>
            <a:endParaRPr lang="fr-FR"/>
          </a:p>
        </p:txBody>
      </p:sp>
      <p:sp>
        <p:nvSpPr>
          <p:cNvPr id="7" name="Espace réservé du pied de page 19"/>
          <p:cNvSpPr>
            <a:spLocks noGrp="1"/>
          </p:cNvSpPr>
          <p:nvPr>
            <p:ph type="ftr" sz="quarter" idx="11"/>
          </p:nvPr>
        </p:nvSpPr>
        <p:spPr/>
        <p:txBody>
          <a:bodyPr/>
          <a:lstStyle>
            <a:lvl1pPr>
              <a:defRPr/>
            </a:lvl1pPr>
            <a:extLst/>
          </a:lstStyle>
          <a:p>
            <a:pPr>
              <a:defRPr/>
            </a:pPr>
            <a:endParaRPr lang="fr-FR"/>
          </a:p>
        </p:txBody>
      </p:sp>
      <p:sp>
        <p:nvSpPr>
          <p:cNvPr id="8" name="Espace réservé du numéro de diapositive 9"/>
          <p:cNvSpPr>
            <a:spLocks noGrp="1"/>
          </p:cNvSpPr>
          <p:nvPr>
            <p:ph type="sldNum" sz="quarter" idx="12"/>
          </p:nvPr>
        </p:nvSpPr>
        <p:spPr/>
        <p:txBody>
          <a:bodyPr/>
          <a:lstStyle>
            <a:lvl1pPr>
              <a:defRPr/>
            </a:lvl1pPr>
            <a:extLst/>
          </a:lstStyle>
          <a:p>
            <a:pPr>
              <a:defRPr/>
            </a:pPr>
            <a:fld id="{344F3947-A911-4AD6-A866-25CAC77B2A1C}" type="slidenum">
              <a:rPr lang="fr-FR"/>
              <a:pPr>
                <a:defRPr/>
              </a:pPr>
              <a:t>‹N°›</a:t>
            </a:fld>
            <a:endParaRPr lang="fr-FR"/>
          </a:p>
        </p:txBody>
      </p:sp>
    </p:spTree>
    <p:extLst>
      <p:ext uri="{BB962C8B-B14F-4D97-AF65-F5344CB8AC3E}">
        <p14:creationId xmlns:p14="http://schemas.microsoft.com/office/powerpoint/2010/main" val="308178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FDFC1E38-6D54-4CD0-8312-4DBF4E020A08}" type="datetime1">
              <a:rPr lang="fr-FR"/>
              <a:pPr>
                <a:defRPr/>
              </a:pPr>
              <a:t>23/08/2023</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BABB533C-2488-4727-9CE5-7BA9E4DC82C4}" type="slidenum">
              <a:rPr lang="fr-FR"/>
              <a:pPr>
                <a:defRPr/>
              </a:pPr>
              <a:t>‹N°›</a:t>
            </a:fld>
            <a:endParaRPr lang="fr-FR"/>
          </a:p>
        </p:txBody>
      </p:sp>
    </p:spTree>
    <p:extLst>
      <p:ext uri="{BB962C8B-B14F-4D97-AF65-F5344CB8AC3E}">
        <p14:creationId xmlns:p14="http://schemas.microsoft.com/office/powerpoint/2010/main" val="249467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D9462A4C-D0F0-4675-B248-E2D418FB24A3}" type="datetime1">
              <a:rPr lang="fr-FR"/>
              <a:pPr>
                <a:defRPr/>
              </a:pPr>
              <a:t>23/08/2023</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656156EC-E1EB-4BAD-A84E-33CBE3C94611}" type="slidenum">
              <a:rPr lang="fr-FR"/>
              <a:pPr>
                <a:defRPr/>
              </a:pPr>
              <a:t>‹N°›</a:t>
            </a:fld>
            <a:endParaRPr lang="fr-FR"/>
          </a:p>
        </p:txBody>
      </p:sp>
    </p:spTree>
    <p:extLst>
      <p:ext uri="{BB962C8B-B14F-4D97-AF65-F5344CB8AC3E}">
        <p14:creationId xmlns:p14="http://schemas.microsoft.com/office/powerpoint/2010/main" val="394426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8B6487EE-8A1E-4C23-AC20-F16EE4BC6246}" type="datetime1">
              <a:rPr lang="fr-FR"/>
              <a:pPr>
                <a:defRPr/>
              </a:pPr>
              <a:t>23/08/2023</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C35B19BE-6EA5-4D75-86D3-039FCAAE403D}" type="slidenum">
              <a:rPr lang="fr-FR"/>
              <a:pPr>
                <a:defRPr/>
              </a:pPr>
              <a:t>‹N°›</a:t>
            </a:fld>
            <a:endParaRPr lang="fr-FR"/>
          </a:p>
        </p:txBody>
      </p:sp>
    </p:spTree>
    <p:extLst>
      <p:ext uri="{BB962C8B-B14F-4D97-AF65-F5344CB8AC3E}">
        <p14:creationId xmlns:p14="http://schemas.microsoft.com/office/powerpoint/2010/main" val="123876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Ellips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Ellips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fr-FR"/>
              <a:t>Cliquez pour modifier le style du titre</a:t>
            </a:r>
            <a:endParaRPr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defRPr/>
            </a:lvl1pPr>
            <a:extLst/>
          </a:lstStyle>
          <a:p>
            <a:pPr>
              <a:defRPr/>
            </a:pPr>
            <a:fld id="{9B37D61E-9177-480B-8DDA-D566C19CB3B2}" type="datetime1">
              <a:rPr lang="fr-FR"/>
              <a:pPr>
                <a:defRPr/>
              </a:pPr>
              <a:t>23/08/2023</a:t>
            </a:fld>
            <a:endParaRPr lang="fr-FR"/>
          </a:p>
        </p:txBody>
      </p:sp>
      <p:sp>
        <p:nvSpPr>
          <p:cNvPr id="9" name="Espace réservé du pied de page 4"/>
          <p:cNvSpPr>
            <a:spLocks noGrp="1"/>
          </p:cNvSpPr>
          <p:nvPr>
            <p:ph type="ftr" sz="quarter" idx="11"/>
          </p:nvPr>
        </p:nvSpPr>
        <p:spPr/>
        <p:txBody>
          <a:bodyPr/>
          <a:lstStyle>
            <a:lvl1pPr>
              <a:defRPr/>
            </a:lvl1pPr>
            <a:extLst/>
          </a:lstStyle>
          <a:p>
            <a:pPr>
              <a:defRPr/>
            </a:pPr>
            <a:endParaRPr lang="fr-FR"/>
          </a:p>
        </p:txBody>
      </p:sp>
      <p:sp>
        <p:nvSpPr>
          <p:cNvPr id="10" name="Espace réservé du numéro de diapositive 5"/>
          <p:cNvSpPr>
            <a:spLocks noGrp="1"/>
          </p:cNvSpPr>
          <p:nvPr>
            <p:ph type="sldNum" sz="quarter" idx="12"/>
          </p:nvPr>
        </p:nvSpPr>
        <p:spPr/>
        <p:txBody>
          <a:bodyPr/>
          <a:lstStyle>
            <a:lvl1pPr>
              <a:defRPr/>
            </a:lvl1pPr>
            <a:extLst/>
          </a:lstStyle>
          <a:p>
            <a:pPr>
              <a:defRPr/>
            </a:pPr>
            <a:fld id="{E32F679D-DF01-4CFA-B832-C52D51611E3A}" type="slidenum">
              <a:rPr lang="fr-FR"/>
              <a:pPr>
                <a:defRPr/>
              </a:pPr>
              <a:t>‹N°›</a:t>
            </a:fld>
            <a:endParaRPr lang="fr-FR"/>
          </a:p>
        </p:txBody>
      </p:sp>
    </p:spTree>
    <p:extLst>
      <p:ext uri="{BB962C8B-B14F-4D97-AF65-F5344CB8AC3E}">
        <p14:creationId xmlns:p14="http://schemas.microsoft.com/office/powerpoint/2010/main" val="1817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C3CC3619-6022-45F9-9BB3-C6BEF0F0E287}" type="datetime1">
              <a:rPr lang="fr-FR"/>
              <a:pPr>
                <a:defRPr/>
              </a:pPr>
              <a:t>23/08/2023</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31A58ABD-40FC-499C-80F7-A5AC9DA7414D}" type="slidenum">
              <a:rPr lang="fr-FR"/>
              <a:pPr>
                <a:defRPr/>
              </a:pPr>
              <a:t>‹N°›</a:t>
            </a:fld>
            <a:endParaRPr lang="fr-FR"/>
          </a:p>
        </p:txBody>
      </p:sp>
    </p:spTree>
    <p:extLst>
      <p:ext uri="{BB962C8B-B14F-4D97-AF65-F5344CB8AC3E}">
        <p14:creationId xmlns:p14="http://schemas.microsoft.com/office/powerpoint/2010/main" val="238145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lstStyle>
            <a:lvl1pPr algn="ctr">
              <a:defRPr sz="4500" b="1" cap="none" baseline="0"/>
            </a:lvl1pPr>
            <a:extLst/>
          </a:lstStyle>
          <a:p>
            <a:r>
              <a:rPr lang="fr-FR"/>
              <a:t>Cliquez pour modifier le style du titre</a:t>
            </a:r>
            <a:endParaRPr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lvl1pPr>
              <a:defRPr/>
            </a:lvl1pPr>
            <a:extLst/>
          </a:lstStyle>
          <a:p>
            <a:pPr>
              <a:defRPr/>
            </a:pPr>
            <a:fld id="{1E658998-D430-45CE-8BC1-6BC23D6C3B3F}" type="datetime1">
              <a:rPr lang="fr-FR"/>
              <a:pPr>
                <a:defRPr/>
              </a:pPr>
              <a:t>23/08/2023</a:t>
            </a:fld>
            <a:endParaRPr lang="fr-FR"/>
          </a:p>
        </p:txBody>
      </p:sp>
      <p:sp>
        <p:nvSpPr>
          <p:cNvPr id="8" name="Espace réservé du pied de page 7"/>
          <p:cNvSpPr>
            <a:spLocks noGrp="1"/>
          </p:cNvSpPr>
          <p:nvPr>
            <p:ph type="ftr" sz="quarter" idx="11"/>
          </p:nvPr>
        </p:nvSpPr>
        <p:spPr/>
        <p:txBody>
          <a:bodyPr/>
          <a:lstStyle>
            <a:lvl1pPr>
              <a:defRPr/>
            </a:lvl1pPr>
            <a:extLst/>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extLst/>
          </a:lstStyle>
          <a:p>
            <a:pPr>
              <a:defRPr/>
            </a:pPr>
            <a:fld id="{29D5CC22-BB15-4327-837A-49141F918868}" type="slidenum">
              <a:rPr lang="fr-FR"/>
              <a:pPr>
                <a:defRPr/>
              </a:pPr>
              <a:t>‹N°›</a:t>
            </a:fld>
            <a:endParaRPr lang="fr-FR"/>
          </a:p>
        </p:txBody>
      </p:sp>
    </p:spTree>
    <p:extLst>
      <p:ext uri="{BB962C8B-B14F-4D97-AF65-F5344CB8AC3E}">
        <p14:creationId xmlns:p14="http://schemas.microsoft.com/office/powerpoint/2010/main" val="256311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lang="fr-FR"/>
              <a:t>Cliquez pour modifier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fld id="{0541D687-8092-47BE-8A7C-8BD7C4783CCD}" type="datetime1">
              <a:rPr lang="fr-FR"/>
              <a:pPr>
                <a:defRPr/>
              </a:pPr>
              <a:t>23/08/2023</a:t>
            </a:fld>
            <a:endParaRPr lang="fr-FR"/>
          </a:p>
        </p:txBody>
      </p:sp>
      <p:sp>
        <p:nvSpPr>
          <p:cNvPr id="4" name="Espace réservé du pied de page 9"/>
          <p:cNvSpPr>
            <a:spLocks noGrp="1"/>
          </p:cNvSpPr>
          <p:nvPr>
            <p:ph type="ftr" sz="quarter" idx="11"/>
          </p:nvPr>
        </p:nvSpPr>
        <p:spPr/>
        <p:txBody>
          <a:bodyPr/>
          <a:lstStyle>
            <a:lvl1pPr>
              <a:defRPr/>
            </a:lvl1pPr>
          </a:lstStyle>
          <a:p>
            <a:pPr>
              <a:defRPr/>
            </a:pPr>
            <a:endParaRPr lang="fr-FR"/>
          </a:p>
        </p:txBody>
      </p:sp>
      <p:sp>
        <p:nvSpPr>
          <p:cNvPr id="5" name="Espace réservé du numéro de diapositive 21"/>
          <p:cNvSpPr>
            <a:spLocks noGrp="1"/>
          </p:cNvSpPr>
          <p:nvPr>
            <p:ph type="sldNum" sz="quarter" idx="12"/>
          </p:nvPr>
        </p:nvSpPr>
        <p:spPr/>
        <p:txBody>
          <a:bodyPr/>
          <a:lstStyle>
            <a:lvl1pPr>
              <a:defRPr/>
            </a:lvl1pPr>
          </a:lstStyle>
          <a:p>
            <a:pPr>
              <a:defRPr/>
            </a:pPr>
            <a:fld id="{E5371C9A-9048-4F64-85E4-981C96EF7336}" type="slidenum">
              <a:rPr lang="fr-FR"/>
              <a:pPr>
                <a:defRPr/>
              </a:pPr>
              <a:t>‹N°›</a:t>
            </a:fld>
            <a:endParaRPr lang="fr-FR"/>
          </a:p>
        </p:txBody>
      </p:sp>
    </p:spTree>
    <p:extLst>
      <p:ext uri="{BB962C8B-B14F-4D97-AF65-F5344CB8AC3E}">
        <p14:creationId xmlns:p14="http://schemas.microsoft.com/office/powerpoint/2010/main" val="280002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Espace réservé de la date 1"/>
          <p:cNvSpPr>
            <a:spLocks noGrp="1"/>
          </p:cNvSpPr>
          <p:nvPr>
            <p:ph type="dt" sz="half" idx="10"/>
          </p:nvPr>
        </p:nvSpPr>
        <p:spPr/>
        <p:txBody>
          <a:bodyPr/>
          <a:lstStyle>
            <a:lvl1pPr>
              <a:defRPr/>
            </a:lvl1pPr>
            <a:extLst/>
          </a:lstStyle>
          <a:p>
            <a:pPr>
              <a:defRPr/>
            </a:pPr>
            <a:fld id="{4118F649-EDE7-467B-86ED-A4FC6F2E49E1}" type="datetime1">
              <a:rPr lang="fr-FR"/>
              <a:pPr>
                <a:defRPr/>
              </a:pPr>
              <a:t>23/08/2023</a:t>
            </a:fld>
            <a:endParaRPr lang="fr-FR"/>
          </a:p>
        </p:txBody>
      </p:sp>
      <p:sp>
        <p:nvSpPr>
          <p:cNvPr id="5" name="Espace réservé du pied de page 2"/>
          <p:cNvSpPr>
            <a:spLocks noGrp="1"/>
          </p:cNvSpPr>
          <p:nvPr>
            <p:ph type="ftr" sz="quarter" idx="11"/>
          </p:nvPr>
        </p:nvSpPr>
        <p:spPr/>
        <p:txBody>
          <a:bodyPr/>
          <a:lstStyle>
            <a:lvl1pPr>
              <a:defRPr/>
            </a:lvl1pPr>
            <a:extLst/>
          </a:lstStyle>
          <a:p>
            <a:pPr>
              <a:defRPr/>
            </a:pPr>
            <a:endParaRPr lang="fr-FR"/>
          </a:p>
        </p:txBody>
      </p:sp>
      <p:sp>
        <p:nvSpPr>
          <p:cNvPr id="6" name="Espace réservé du numéro de diapositive 3"/>
          <p:cNvSpPr>
            <a:spLocks noGrp="1"/>
          </p:cNvSpPr>
          <p:nvPr>
            <p:ph type="sldNum" sz="quarter" idx="12"/>
          </p:nvPr>
        </p:nvSpPr>
        <p:spPr/>
        <p:txBody>
          <a:bodyPr/>
          <a:lstStyle>
            <a:lvl1pPr>
              <a:defRPr/>
            </a:lvl1pPr>
            <a:extLst/>
          </a:lstStyle>
          <a:p>
            <a:pPr>
              <a:defRPr/>
            </a:pPr>
            <a:fld id="{4B5A0DD9-38E3-4222-A0CA-144130D87BCB}" type="slidenum">
              <a:rPr lang="fr-FR"/>
              <a:pPr>
                <a:defRPr/>
              </a:pPr>
              <a:t>‹N°›</a:t>
            </a:fld>
            <a:endParaRPr lang="fr-FR"/>
          </a:p>
        </p:txBody>
      </p:sp>
    </p:spTree>
    <p:extLst>
      <p:ext uri="{BB962C8B-B14F-4D97-AF65-F5344CB8AC3E}">
        <p14:creationId xmlns:p14="http://schemas.microsoft.com/office/powerpoint/2010/main" val="18762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fr-FR"/>
              <a:t>Cliquez pour modifier le style du titre</a:t>
            </a:r>
            <a:endParaRPr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fr-FR"/>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8F29C49C-A3B4-45A1-9993-C1B899736DC8}" type="datetime1">
              <a:rPr lang="fr-FR"/>
              <a:pPr>
                <a:defRPr/>
              </a:pPr>
              <a:t>23/08/2023</a:t>
            </a:fld>
            <a:endParaRPr lang="fr-FR"/>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993B32B5-AAA0-473E-B9B9-AF07B846C688}" type="slidenum">
              <a:rPr lang="fr-FR"/>
              <a:pPr>
                <a:defRPr/>
              </a:pPr>
              <a:t>‹N°›</a:t>
            </a:fld>
            <a:endParaRPr lang="fr-FR"/>
          </a:p>
        </p:txBody>
      </p:sp>
    </p:spTree>
    <p:extLst>
      <p:ext uri="{BB962C8B-B14F-4D97-AF65-F5344CB8AC3E}">
        <p14:creationId xmlns:p14="http://schemas.microsoft.com/office/powerpoint/2010/main" val="43039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Organigramme : Processu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rganigramme : Processu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fr-FR"/>
              <a:t>Cliquez pour modifier le style du titre</a:t>
            </a:r>
            <a:endParaRPr lang="en-US"/>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fr-FR"/>
              <a:t>Cliquez pour modifier les styles du texte du masque</a:t>
            </a:r>
          </a:p>
        </p:txBody>
      </p:sp>
      <p:sp>
        <p:nvSpPr>
          <p:cNvPr id="8" name="Espace réservé de la date 4"/>
          <p:cNvSpPr>
            <a:spLocks noGrp="1"/>
          </p:cNvSpPr>
          <p:nvPr>
            <p:ph type="dt" sz="half" idx="10"/>
          </p:nvPr>
        </p:nvSpPr>
        <p:spPr/>
        <p:txBody>
          <a:bodyPr/>
          <a:lstStyle>
            <a:lvl1pPr>
              <a:defRPr/>
            </a:lvl1pPr>
            <a:extLst/>
          </a:lstStyle>
          <a:p>
            <a:pPr>
              <a:defRPr/>
            </a:pPr>
            <a:fld id="{50930E07-DE7A-4B85-874D-2F3222419254}" type="datetime1">
              <a:rPr lang="fr-FR"/>
              <a:pPr>
                <a:defRPr/>
              </a:pPr>
              <a:t>23/08/2023</a:t>
            </a:fld>
            <a:endParaRPr lang="fr-FR"/>
          </a:p>
        </p:txBody>
      </p:sp>
      <p:sp>
        <p:nvSpPr>
          <p:cNvPr id="9" name="Espace réservé du pied de page 5"/>
          <p:cNvSpPr>
            <a:spLocks noGrp="1"/>
          </p:cNvSpPr>
          <p:nvPr>
            <p:ph type="ftr" sz="quarter" idx="11"/>
          </p:nvPr>
        </p:nvSpPr>
        <p:spPr/>
        <p:txBody>
          <a:bodyPr/>
          <a:lstStyle>
            <a:lvl1pPr>
              <a:defRPr/>
            </a:lvl1pPr>
            <a:extLst/>
          </a:lstStyle>
          <a:p>
            <a:pPr>
              <a:defRPr/>
            </a:pPr>
            <a:endParaRPr lang="fr-FR"/>
          </a:p>
        </p:txBody>
      </p:sp>
      <p:sp>
        <p:nvSpPr>
          <p:cNvPr id="10" name="Espace réservé du numéro de diapositive 6"/>
          <p:cNvSpPr>
            <a:spLocks noGrp="1"/>
          </p:cNvSpPr>
          <p:nvPr>
            <p:ph type="sldNum" sz="quarter" idx="12"/>
          </p:nvPr>
        </p:nvSpPr>
        <p:spPr/>
        <p:txBody>
          <a:bodyPr/>
          <a:lstStyle>
            <a:lvl1pPr>
              <a:defRPr/>
            </a:lvl1pPr>
            <a:extLst/>
          </a:lstStyle>
          <a:p>
            <a:pPr>
              <a:defRPr/>
            </a:pPr>
            <a:fld id="{06C84D43-9C20-4F0F-94F8-1FFDC0C6B1C3}" type="slidenum">
              <a:rPr lang="fr-FR"/>
              <a:pPr>
                <a:defRPr/>
              </a:pPr>
              <a:t>‹N°›</a:t>
            </a:fld>
            <a:endParaRPr lang="fr-FR"/>
          </a:p>
        </p:txBody>
      </p:sp>
    </p:spTree>
    <p:extLst>
      <p:ext uri="{BB962C8B-B14F-4D97-AF65-F5344CB8AC3E}">
        <p14:creationId xmlns:p14="http://schemas.microsoft.com/office/powerpoint/2010/main" val="176095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ecteurs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El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Espace réservé du titre 4"/>
          <p:cNvSpPr>
            <a:spLocks noGrp="1"/>
          </p:cNvSpPr>
          <p:nvPr>
            <p:ph type="title"/>
          </p:nvPr>
        </p:nvSpPr>
        <p:spPr>
          <a:xfrm>
            <a:off x="1435100" y="274638"/>
            <a:ext cx="7499350" cy="1143000"/>
          </a:xfrm>
          <a:prstGeom prst="rect">
            <a:avLst/>
          </a:prstGeom>
        </p:spPr>
        <p:txBody>
          <a:bodyPr anchor="ctr">
            <a:normAutofit/>
          </a:bodyPr>
          <a:lstStyle/>
          <a:p>
            <a:r>
              <a:rPr lang="fr-FR"/>
              <a:t>Cliquez pour modifier le style du titre</a:t>
            </a:r>
            <a:endParaRPr lang="en-US"/>
          </a:p>
        </p:txBody>
      </p:sp>
      <p:sp>
        <p:nvSpPr>
          <p:cNvPr id="1033" name="Espace réservé du texte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63E2542D-0458-432F-89D4-4B50E27F75CF}" type="datetime1">
              <a:rPr lang="fr-FR"/>
              <a:pPr>
                <a:defRPr/>
              </a:pPr>
              <a:t>23/08/2023</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fr-FR"/>
          </a:p>
        </p:txBody>
      </p:sp>
      <p:sp>
        <p:nvSpPr>
          <p:cNvPr id="22" name="Espace réservé du numéro de diapositive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6ADDAC1E-ACE5-4ADD-9BD6-9CC12B01A9EF}" type="slidenum">
              <a:rPr lang="fr-FR"/>
              <a:pPr>
                <a:defRPr/>
              </a:pPr>
              <a:t>‹N°›</a:t>
            </a:fld>
            <a:endParaRPr lang="fr-F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53" r:id="rId1"/>
    <p:sldLayoutId id="2147483848" r:id="rId2"/>
    <p:sldLayoutId id="2147483854" r:id="rId3"/>
    <p:sldLayoutId id="2147483849" r:id="rId4"/>
    <p:sldLayoutId id="2147483855" r:id="rId5"/>
    <p:sldLayoutId id="2147483850" r:id="rId6"/>
    <p:sldLayoutId id="2147483856" r:id="rId7"/>
    <p:sldLayoutId id="2147483857" r:id="rId8"/>
    <p:sldLayoutId id="2147483858" r:id="rId9"/>
    <p:sldLayoutId id="2147483851" r:id="rId10"/>
    <p:sldLayoutId id="2147483852" r:id="rId11"/>
  </p:sldLayoutIdLst>
  <p:hf hdr="0" ftr="0" dt="0"/>
  <p:txStyles>
    <p:titleStyle>
      <a:lvl1pPr algn="l" rtl="0" eaLnBrk="0" fontAlgn="base" hangingPunct="0">
        <a:spcBef>
          <a:spcPct val="0"/>
        </a:spcBef>
        <a:spcAft>
          <a:spcPct val="0"/>
        </a:spcAft>
        <a:defRPr sz="4300" kern="1200">
          <a:solidFill>
            <a:srgbClr val="3B3B3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B3B3B"/>
          </a:solidFill>
          <a:latin typeface="Gill Sans MT" pitchFamily="34" charset="0"/>
        </a:defRPr>
      </a:lvl2pPr>
      <a:lvl3pPr algn="l" rtl="0" eaLnBrk="0" fontAlgn="base" hangingPunct="0">
        <a:spcBef>
          <a:spcPct val="0"/>
        </a:spcBef>
        <a:spcAft>
          <a:spcPct val="0"/>
        </a:spcAft>
        <a:defRPr sz="4300">
          <a:solidFill>
            <a:srgbClr val="3B3B3B"/>
          </a:solidFill>
          <a:latin typeface="Gill Sans MT" pitchFamily="34" charset="0"/>
        </a:defRPr>
      </a:lvl3pPr>
      <a:lvl4pPr algn="l" rtl="0" eaLnBrk="0" fontAlgn="base" hangingPunct="0">
        <a:spcBef>
          <a:spcPct val="0"/>
        </a:spcBef>
        <a:spcAft>
          <a:spcPct val="0"/>
        </a:spcAft>
        <a:defRPr sz="4300">
          <a:solidFill>
            <a:srgbClr val="3B3B3B"/>
          </a:solidFill>
          <a:latin typeface="Gill Sans MT" pitchFamily="34" charset="0"/>
        </a:defRPr>
      </a:lvl4pPr>
      <a:lvl5pPr algn="l" rtl="0" eaLnBrk="0" fontAlgn="base" hangingPunct="0">
        <a:spcBef>
          <a:spcPct val="0"/>
        </a:spcBef>
        <a:spcAft>
          <a:spcPct val="0"/>
        </a:spcAft>
        <a:defRPr sz="4300">
          <a:solidFill>
            <a:srgbClr val="3B3B3B"/>
          </a:solidFill>
          <a:latin typeface="Gill Sans MT" pitchFamily="34" charset="0"/>
        </a:defRPr>
      </a:lvl5pPr>
      <a:lvl6pPr marL="457200" algn="l" rtl="0" fontAlgn="base">
        <a:spcBef>
          <a:spcPct val="0"/>
        </a:spcBef>
        <a:spcAft>
          <a:spcPct val="0"/>
        </a:spcAft>
        <a:defRPr sz="4300">
          <a:solidFill>
            <a:srgbClr val="3B3B3B"/>
          </a:solidFill>
          <a:latin typeface="Gill Sans MT" pitchFamily="34" charset="0"/>
        </a:defRPr>
      </a:lvl6pPr>
      <a:lvl7pPr marL="914400" algn="l" rtl="0" fontAlgn="base">
        <a:spcBef>
          <a:spcPct val="0"/>
        </a:spcBef>
        <a:spcAft>
          <a:spcPct val="0"/>
        </a:spcAft>
        <a:defRPr sz="4300">
          <a:solidFill>
            <a:srgbClr val="3B3B3B"/>
          </a:solidFill>
          <a:latin typeface="Gill Sans MT" pitchFamily="34" charset="0"/>
        </a:defRPr>
      </a:lvl7pPr>
      <a:lvl8pPr marL="1371600" algn="l" rtl="0" fontAlgn="base">
        <a:spcBef>
          <a:spcPct val="0"/>
        </a:spcBef>
        <a:spcAft>
          <a:spcPct val="0"/>
        </a:spcAft>
        <a:defRPr sz="4300">
          <a:solidFill>
            <a:srgbClr val="3B3B3B"/>
          </a:solidFill>
          <a:latin typeface="Gill Sans MT" pitchFamily="34" charset="0"/>
        </a:defRPr>
      </a:lvl8pPr>
      <a:lvl9pPr marL="1828800" algn="l" rtl="0" fontAlgn="base">
        <a:spcBef>
          <a:spcPct val="0"/>
        </a:spcBef>
        <a:spcAft>
          <a:spcPct val="0"/>
        </a:spcAft>
        <a:defRPr sz="4300">
          <a:solidFill>
            <a:srgbClr val="3B3B3B"/>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8D89A4"/>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748560"/>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pharmaciengiphar.com/sites/default/files/styles/article/public/alcool-medicaments.jpg?itok=fGRQzBj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047" y="55626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http://sante.lefigaro.fr/sites/default/files/media/field_media_image/PHO4c3f60f8-55bd-11e3-b7c7-b819e6b5d4bb-805x453.jpg"/>
          <p:cNvPicPr>
            <a:picLocks noChangeAspect="1" noChangeArrowheads="1"/>
          </p:cNvPicPr>
          <p:nvPr/>
        </p:nvPicPr>
        <p:blipFill>
          <a:blip r:embed="rId3" cstate="print">
            <a:extLst>
              <a:ext uri="{28A0092B-C50C-407E-A947-70E740481C1C}">
                <a14:useLocalDpi xmlns:a14="http://schemas.microsoft.com/office/drawing/2010/main" val="0"/>
              </a:ext>
            </a:extLst>
          </a:blip>
          <a:srcRect l="6279" t="7410" b="6493"/>
          <a:stretch>
            <a:fillRect/>
          </a:stretch>
        </p:blipFill>
        <p:spPr bwMode="auto">
          <a:xfrm>
            <a:off x="7524750" y="0"/>
            <a:ext cx="16192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699792" y="1124744"/>
            <a:ext cx="4752528" cy="2554545"/>
          </a:xfrm>
          <a:prstGeom prst="rect">
            <a:avLst/>
          </a:prstGeom>
          <a:noFill/>
          <a:ln w="28575" cap="sq" cmpd="dbl">
            <a:solidFill>
              <a:schemeClr val="tx1"/>
            </a:solidFill>
          </a:ln>
          <a:effectLst>
            <a:outerShdw blurRad="50800" dist="38100" dir="13500000" algn="br" rotWithShape="0">
              <a:prstClr val="black">
                <a:alpha val="40000"/>
              </a:prstClr>
            </a:outerShdw>
          </a:effectLst>
          <a:scene3d>
            <a:camera prst="orthographicFront"/>
            <a:lightRig rig="threePt" dir="t"/>
          </a:scene3d>
          <a:sp3d>
            <a:bevelB w="165100" prst="coolSlant"/>
          </a:sp3d>
        </p:spPr>
        <p:txBody>
          <a:bodyPr>
            <a:spAutoFit/>
          </a:bodyPr>
          <a:lstStyle/>
          <a:p>
            <a:pPr algn="ctr" fontAlgn="auto">
              <a:spcBef>
                <a:spcPts val="0"/>
              </a:spcBef>
              <a:spcAft>
                <a:spcPts val="0"/>
              </a:spcAft>
              <a:defRPr/>
            </a:pPr>
            <a:r>
              <a:rPr lang="fr-FR" sz="4000" dirty="0">
                <a:latin typeface="Rockwell" pitchFamily="18" charset="0"/>
                <a:cs typeface="+mn-cs"/>
              </a:rPr>
              <a:t>RISQUES ET DANGERS DE LA MEDICATION, LA PRESCRIPTION</a:t>
            </a:r>
          </a:p>
        </p:txBody>
      </p:sp>
      <p:sp>
        <p:nvSpPr>
          <p:cNvPr id="8199" name="ZoneTexte 8"/>
          <p:cNvSpPr txBox="1">
            <a:spLocks noChangeArrowheads="1"/>
          </p:cNvSpPr>
          <p:nvPr/>
        </p:nvSpPr>
        <p:spPr bwMode="auto">
          <a:xfrm>
            <a:off x="2788045" y="4221163"/>
            <a:ext cx="475252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b="1" dirty="0"/>
              <a:t>UE 2.11 S1</a:t>
            </a:r>
          </a:p>
          <a:p>
            <a:pPr algn="ctr"/>
            <a:r>
              <a:rPr lang="fr-FR" b="1" dirty="0"/>
              <a:t>Marie RATH, Docteur en Pharmacie</a:t>
            </a:r>
          </a:p>
          <a:p>
            <a:pPr algn="ctr"/>
            <a:r>
              <a:rPr lang="fr-FR" b="1" dirty="0"/>
              <a:t>Promotion 2022/2025</a:t>
            </a:r>
          </a:p>
          <a:p>
            <a:pPr algn="ctr"/>
            <a:r>
              <a:rPr lang="fr-FR" b="1"/>
              <a:t>Année 2022/2023</a:t>
            </a:r>
          </a:p>
          <a:p>
            <a:pPr algn="ctr"/>
            <a:endParaRPr lang="fr-FR" b="1" dirty="0"/>
          </a:p>
        </p:txBody>
      </p:sp>
      <p:pic>
        <p:nvPicPr>
          <p:cNvPr id="8200" name="Picture 8" descr="http://www.mmbarvaux.be/mmb/images/preparation-ordonnanc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470" t="23198" r="26311" b="22218"/>
          <a:stretch>
            <a:fillRect/>
          </a:stretch>
        </p:blipFill>
        <p:spPr bwMode="auto">
          <a:xfrm>
            <a:off x="3019426" y="5105400"/>
            <a:ext cx="1223962"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7"/>
          <p:cNvSpPr>
            <a:spLocks noGrp="1"/>
          </p:cNvSpPr>
          <p:nvPr>
            <p:ph type="sldNum" sz="quarter" idx="12"/>
          </p:nvPr>
        </p:nvSpPr>
        <p:spPr/>
        <p:txBody>
          <a:bodyPr/>
          <a:lstStyle/>
          <a:p>
            <a:pPr>
              <a:defRPr/>
            </a:pPr>
            <a:fld id="{D1333D08-1FE7-48E7-B801-33187884EEA1}" type="slidenum">
              <a:rPr lang="fr-FR" smtClean="0"/>
              <a:pPr>
                <a:defRPr/>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16013" y="549275"/>
            <a:ext cx="2735262" cy="368300"/>
          </a:xfrm>
          <a:prstGeom prst="rect">
            <a:avLst/>
          </a:prstGeom>
          <a:noFill/>
        </p:spPr>
        <p:txBody>
          <a:bodyPr>
            <a:spAutoFit/>
          </a:bodyPr>
          <a:lstStyle/>
          <a:p>
            <a:pPr>
              <a:defRPr/>
            </a:pPr>
            <a:r>
              <a:rPr lang="fr-FR" b="1" dirty="0">
                <a:solidFill>
                  <a:schemeClr val="accent1">
                    <a:lumMod val="75000"/>
                  </a:schemeClr>
                </a:solidFill>
              </a:rPr>
              <a:t>2. Facteurs de risques</a:t>
            </a:r>
          </a:p>
        </p:txBody>
      </p:sp>
      <p:sp>
        <p:nvSpPr>
          <p:cNvPr id="17413" name="ZoneTexte 4"/>
          <p:cNvSpPr txBox="1">
            <a:spLocks noChangeArrowheads="1"/>
          </p:cNvSpPr>
          <p:nvPr/>
        </p:nvSpPr>
        <p:spPr bwMode="auto">
          <a:xfrm>
            <a:off x="1331913" y="1196975"/>
            <a:ext cx="590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2.1. Facteurs inhérents au médicament</a:t>
            </a:r>
          </a:p>
        </p:txBody>
      </p:sp>
      <p:sp>
        <p:nvSpPr>
          <p:cNvPr id="17414" name="ZoneTexte 5"/>
          <p:cNvSpPr txBox="1">
            <a:spLocks noChangeArrowheads="1"/>
          </p:cNvSpPr>
          <p:nvPr/>
        </p:nvSpPr>
        <p:spPr bwMode="auto">
          <a:xfrm>
            <a:off x="1403350" y="1773238"/>
            <a:ext cx="4897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Tout médicament </a:t>
            </a:r>
            <a:r>
              <a:rPr lang="fr-FR" altLang="fr-FR">
                <a:solidFill>
                  <a:srgbClr val="FF0000"/>
                </a:solidFill>
              </a:rPr>
              <a:t>efficace</a:t>
            </a:r>
            <a:r>
              <a:rPr lang="fr-FR" altLang="fr-FR"/>
              <a:t> a sa </a:t>
            </a:r>
            <a:r>
              <a:rPr lang="fr-FR" altLang="fr-FR">
                <a:solidFill>
                  <a:srgbClr val="FF0000"/>
                </a:solidFill>
              </a:rPr>
              <a:t>toxicité propre</a:t>
            </a:r>
            <a:r>
              <a:rPr lang="fr-FR" altLang="fr-FR"/>
              <a:t>.</a:t>
            </a:r>
          </a:p>
        </p:txBody>
      </p:sp>
      <p:sp>
        <p:nvSpPr>
          <p:cNvPr id="17415" name="ZoneTexte 6"/>
          <p:cNvSpPr txBox="1">
            <a:spLocks noChangeArrowheads="1"/>
          </p:cNvSpPr>
          <p:nvPr/>
        </p:nvSpPr>
        <p:spPr bwMode="auto">
          <a:xfrm>
            <a:off x="1403350" y="2636912"/>
            <a:ext cx="7416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Remarques:</a:t>
            </a:r>
          </a:p>
          <a:p>
            <a:pPr algn="just" eaLnBrk="1" hangingPunct="1"/>
            <a:r>
              <a:rPr lang="fr-FR" altLang="fr-FR" u="sng" dirty="0"/>
              <a:t>Demi-vie: </a:t>
            </a:r>
            <a:r>
              <a:rPr lang="fr-FR" altLang="fr-FR" dirty="0"/>
              <a:t>temps nécessaire pour que sa concentration sanguine soit diminuée de moitié. On considère qu’un médicament n’a plus d’effet pharmacologique après 5 demi-vies. </a:t>
            </a:r>
          </a:p>
          <a:p>
            <a:pPr algn="just" eaLnBrk="1" hangingPunct="1"/>
            <a:endParaRPr lang="fr-FR" altLang="fr-FR" dirty="0"/>
          </a:p>
          <a:p>
            <a:pPr algn="just" eaLnBrk="1" hangingPunct="1"/>
            <a:r>
              <a:rPr lang="fr-FR" altLang="fr-FR" u="sng" dirty="0"/>
              <a:t>Marge thérapeutique étroite </a:t>
            </a:r>
            <a:r>
              <a:rPr lang="fr-FR" altLang="fr-FR" dirty="0">
                <a:sym typeface="Symbol" pitchFamily="18" charset="2"/>
              </a:rPr>
              <a:t></a:t>
            </a:r>
            <a:r>
              <a:rPr lang="fr-FR" altLang="fr-FR" dirty="0"/>
              <a:t> la dose toxique peut facilement être atteinte. Le prescripteur doit évaluer au mieux la balance bénéfice/risque.</a:t>
            </a:r>
          </a:p>
          <a:p>
            <a:pPr algn="just" eaLnBrk="1" hangingPunct="1"/>
            <a:r>
              <a:rPr lang="fr-FR" altLang="fr-FR" dirty="0"/>
              <a:t>	ex: anticoagulants oraux, anticonvulsivants, digitaliques, diurétiques, …</a:t>
            </a:r>
          </a:p>
        </p:txBody>
      </p:sp>
      <p:sp>
        <p:nvSpPr>
          <p:cNvPr id="17416" name="ZoneTexte 7"/>
          <p:cNvSpPr txBox="1">
            <a:spLocks noChangeArrowheads="1"/>
          </p:cNvSpPr>
          <p:nvPr/>
        </p:nvSpPr>
        <p:spPr bwMode="auto">
          <a:xfrm>
            <a:off x="2268538" y="6156325"/>
            <a:ext cx="4751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Allergies possibles avec les médicaments…</a:t>
            </a:r>
          </a:p>
        </p:txBody>
      </p:sp>
      <p:pic>
        <p:nvPicPr>
          <p:cNvPr id="17417" name="Picture 7" descr="http://3.bp.blogspot.com/_iYopRuyyvAg/TPx0Jk4uKPI/AAAAAAAAAoY/jCFne8uy6PE/s1600/atten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5949950"/>
            <a:ext cx="6492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numéro de diapositive 9"/>
          <p:cNvSpPr>
            <a:spLocks noGrp="1"/>
          </p:cNvSpPr>
          <p:nvPr>
            <p:ph type="sldNum" sz="quarter" idx="12"/>
          </p:nvPr>
        </p:nvSpPr>
        <p:spPr/>
        <p:txBody>
          <a:bodyPr/>
          <a:lstStyle/>
          <a:p>
            <a:pPr>
              <a:defRPr/>
            </a:pPr>
            <a:fld id="{181C7684-3C4A-4E8C-B5D2-9DA295941C06}" type="slidenum">
              <a:rPr lang="fr-FR" smtClean="0"/>
              <a:pPr>
                <a:defRPr/>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06488" y="617538"/>
            <a:ext cx="2736850" cy="369887"/>
          </a:xfrm>
          <a:prstGeom prst="rect">
            <a:avLst/>
          </a:prstGeom>
          <a:noFill/>
        </p:spPr>
        <p:txBody>
          <a:bodyPr>
            <a:spAutoFit/>
          </a:bodyPr>
          <a:lstStyle/>
          <a:p>
            <a:pPr>
              <a:defRPr/>
            </a:pPr>
            <a:r>
              <a:rPr lang="fr-FR" b="1" dirty="0">
                <a:solidFill>
                  <a:schemeClr val="accent1">
                    <a:lumMod val="75000"/>
                  </a:schemeClr>
                </a:solidFill>
              </a:rPr>
              <a:t>2. Facteurs de risques</a:t>
            </a:r>
          </a:p>
        </p:txBody>
      </p:sp>
      <p:sp>
        <p:nvSpPr>
          <p:cNvPr id="18437" name="ZoneTexte 5"/>
          <p:cNvSpPr txBox="1">
            <a:spLocks noChangeArrowheads="1"/>
          </p:cNvSpPr>
          <p:nvPr/>
        </p:nvSpPr>
        <p:spPr bwMode="auto">
          <a:xfrm>
            <a:off x="1331913" y="1125538"/>
            <a:ext cx="590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2.2. Facteurs inhérents à l’état du patient</a:t>
            </a:r>
          </a:p>
        </p:txBody>
      </p:sp>
      <p:sp>
        <p:nvSpPr>
          <p:cNvPr id="18438" name="ZoneTexte 5"/>
          <p:cNvSpPr txBox="1">
            <a:spLocks noChangeArrowheads="1"/>
          </p:cNvSpPr>
          <p:nvPr/>
        </p:nvSpPr>
        <p:spPr bwMode="auto">
          <a:xfrm>
            <a:off x="1403350" y="1989138"/>
            <a:ext cx="69135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û"/>
            </a:pPr>
            <a:r>
              <a:rPr lang="fr-FR" altLang="fr-FR" b="1">
                <a:sym typeface="Wingdings" pitchFamily="2" charset="2"/>
              </a:rPr>
              <a:t>Personnes âgées: sensibles</a:t>
            </a:r>
          </a:p>
          <a:p>
            <a:pPr algn="just" eaLnBrk="1" hangingPunct="1"/>
            <a:r>
              <a:rPr lang="fr-FR" altLang="fr-FR">
                <a:sym typeface="Wingdings" pitchFamily="2" charset="2"/>
              </a:rPr>
              <a:t>Il existe une liste de médicaments potentiellement inappropriés aux personnes âgées de plus de 75 ans</a:t>
            </a:r>
          </a:p>
          <a:p>
            <a:pPr algn="just" eaLnBrk="1" hangingPunct="1"/>
            <a:endParaRPr lang="fr-FR" altLang="fr-FR" b="1">
              <a:sym typeface="Wingdings" pitchFamily="2" charset="2"/>
            </a:endParaRPr>
          </a:p>
          <a:p>
            <a:pPr algn="just" eaLnBrk="1" hangingPunct="1"/>
            <a:endParaRPr lang="fr-FR" altLang="fr-FR" b="1">
              <a:sym typeface="Wingdings" pitchFamily="2" charset="2"/>
            </a:endParaRPr>
          </a:p>
          <a:p>
            <a:pPr algn="just" eaLnBrk="1" hangingPunct="1">
              <a:buFont typeface="Wingdings" pitchFamily="2" charset="2"/>
              <a:buChar char="û"/>
            </a:pPr>
            <a:r>
              <a:rPr lang="fr-FR" altLang="fr-FR" b="1">
                <a:sym typeface="Wingdings" pitchFamily="2" charset="2"/>
              </a:rPr>
              <a:t>Femmes enceintes</a:t>
            </a:r>
          </a:p>
          <a:p>
            <a:pPr algn="just" eaLnBrk="1" hangingPunct="1"/>
            <a:r>
              <a:rPr lang="fr-FR" altLang="fr-FR">
                <a:sym typeface="Wingdings" pitchFamily="2" charset="2"/>
              </a:rPr>
              <a:t>Certains médicaments sont tératogènes, embryo ou foetotoxiques.</a:t>
            </a:r>
          </a:p>
          <a:p>
            <a:pPr algn="just" eaLnBrk="1" hangingPunct="1"/>
            <a:r>
              <a:rPr lang="fr-FR" altLang="fr-FR">
                <a:sym typeface="Wingdings" pitchFamily="2" charset="2"/>
              </a:rPr>
              <a:t>	ex: distilbène, thalidomide</a:t>
            </a:r>
          </a:p>
          <a:p>
            <a:pPr algn="just" eaLnBrk="1" hangingPunct="1"/>
            <a:endParaRPr lang="fr-FR" altLang="fr-FR">
              <a:sym typeface="Wingdings" pitchFamily="2" charset="2"/>
            </a:endParaRPr>
          </a:p>
          <a:p>
            <a:pPr algn="just" eaLnBrk="1" hangingPunct="1"/>
            <a:r>
              <a:rPr lang="fr-FR" altLang="fr-FR">
                <a:sym typeface="Wingdings" pitchFamily="2" charset="2"/>
              </a:rPr>
              <a:t>Des médicaments sont également contre-indiqués chez la femme allaitante car ils se retrouvent dans le lait maternel.</a:t>
            </a:r>
            <a:endParaRPr lang="fr-FR" altLang="fr-FR"/>
          </a:p>
        </p:txBody>
      </p:sp>
      <p:sp>
        <p:nvSpPr>
          <p:cNvPr id="7" name="Espace réservé du numéro de diapositive 6"/>
          <p:cNvSpPr>
            <a:spLocks noGrp="1"/>
          </p:cNvSpPr>
          <p:nvPr>
            <p:ph type="sldNum" sz="quarter" idx="12"/>
          </p:nvPr>
        </p:nvSpPr>
        <p:spPr/>
        <p:txBody>
          <a:bodyPr/>
          <a:lstStyle/>
          <a:p>
            <a:pPr>
              <a:defRPr/>
            </a:pPr>
            <a:fld id="{913FD212-7ECE-4AC3-868D-4D8BFB187FEE}" type="slidenum">
              <a:rPr lang="fr-FR" smtClean="0"/>
              <a:pPr>
                <a:defRPr/>
              </a:pPr>
              <a:t>11</a:t>
            </a:fld>
            <a:endParaRPr lang="fr-FR"/>
          </a:p>
        </p:txBody>
      </p:sp>
      <p:pic>
        <p:nvPicPr>
          <p:cNvPr id="18440" name="Picture 9" descr="https://omedit.sante-lorraine.fr/gallery_images/site/131/739/744/9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10191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descr="http://osteopathie-bebe.fr/images/femme-enceint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13100"/>
            <a:ext cx="10922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16013" y="620713"/>
            <a:ext cx="2735262" cy="369887"/>
          </a:xfrm>
          <a:prstGeom prst="rect">
            <a:avLst/>
          </a:prstGeom>
          <a:noFill/>
        </p:spPr>
        <p:txBody>
          <a:bodyPr>
            <a:spAutoFit/>
          </a:bodyPr>
          <a:lstStyle/>
          <a:p>
            <a:pPr>
              <a:defRPr/>
            </a:pPr>
            <a:r>
              <a:rPr lang="fr-FR" b="1" dirty="0">
                <a:solidFill>
                  <a:schemeClr val="accent1">
                    <a:lumMod val="75000"/>
                  </a:schemeClr>
                </a:solidFill>
              </a:rPr>
              <a:t>2. Facteurs de risques</a:t>
            </a:r>
          </a:p>
        </p:txBody>
      </p:sp>
      <p:sp>
        <p:nvSpPr>
          <p:cNvPr id="19461" name="ZoneTexte 6"/>
          <p:cNvSpPr txBox="1">
            <a:spLocks noChangeArrowheads="1"/>
          </p:cNvSpPr>
          <p:nvPr/>
        </p:nvSpPr>
        <p:spPr bwMode="auto">
          <a:xfrm>
            <a:off x="1331913" y="1196975"/>
            <a:ext cx="590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 Interactions médicamenteuses</a:t>
            </a:r>
          </a:p>
        </p:txBody>
      </p:sp>
      <p:sp>
        <p:nvSpPr>
          <p:cNvPr id="19462" name="ZoneTexte 5"/>
          <p:cNvSpPr txBox="1">
            <a:spLocks noChangeArrowheads="1"/>
          </p:cNvSpPr>
          <p:nvPr/>
        </p:nvSpPr>
        <p:spPr bwMode="auto">
          <a:xfrm>
            <a:off x="1403350" y="1700213"/>
            <a:ext cx="691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i="1"/>
              <a:t>8000 décès annuels seraient dus à des interactions médicamenteuses!</a:t>
            </a:r>
          </a:p>
        </p:txBody>
      </p:sp>
      <p:sp>
        <p:nvSpPr>
          <p:cNvPr id="7" name="ZoneTexte 6"/>
          <p:cNvSpPr txBox="1"/>
          <p:nvPr/>
        </p:nvSpPr>
        <p:spPr>
          <a:xfrm>
            <a:off x="1403350" y="2205038"/>
            <a:ext cx="7345363" cy="1476375"/>
          </a:xfrm>
          <a:prstGeom prst="rect">
            <a:avLst/>
          </a:prstGeom>
          <a:solidFill>
            <a:schemeClr val="accent5">
              <a:lumMod val="20000"/>
              <a:lumOff val="80000"/>
            </a:schemeClr>
          </a:solidFill>
        </p:spPr>
        <p:txBody>
          <a:bodyPr>
            <a:spAutoFit/>
          </a:bodyPr>
          <a:lstStyle/>
          <a:p>
            <a:pPr algn="just">
              <a:defRPr/>
            </a:pPr>
            <a:r>
              <a:rPr lang="fr-FR" u="sng" dirty="0"/>
              <a:t>Interaction médicamenteuse</a:t>
            </a:r>
            <a:r>
              <a:rPr lang="fr-FR" dirty="0"/>
              <a:t>: </a:t>
            </a:r>
            <a:r>
              <a:rPr lang="fr-FR" dirty="0">
                <a:solidFill>
                  <a:srgbClr val="FF0000"/>
                </a:solidFill>
              </a:rPr>
              <a:t>lorsqu'une </a:t>
            </a:r>
            <a:r>
              <a:rPr lang="fr-FR" b="1" dirty="0" err="1">
                <a:solidFill>
                  <a:srgbClr val="FF0000"/>
                </a:solidFill>
              </a:rPr>
              <a:t>polymédication</a:t>
            </a:r>
            <a:r>
              <a:rPr lang="fr-FR" dirty="0">
                <a:solidFill>
                  <a:srgbClr val="FF0000"/>
                </a:solidFill>
              </a:rPr>
              <a:t> induit par interférence soit une synergie, une potentialisation ou un antagonisme. </a:t>
            </a:r>
            <a:r>
              <a:rPr lang="fr-FR" dirty="0"/>
              <a:t>Les conséquences peuvent être bénéfiques pour le patient (rarement), simplement gênantes, mais quelques fois graves, pouvant aller jusqu’à mettre en jeu le pronostic vital.</a:t>
            </a:r>
          </a:p>
        </p:txBody>
      </p:sp>
      <p:sp>
        <p:nvSpPr>
          <p:cNvPr id="19464" name="ZoneTexte 7"/>
          <p:cNvSpPr txBox="1">
            <a:spLocks noChangeArrowheads="1"/>
          </p:cNvSpPr>
          <p:nvPr/>
        </p:nvSpPr>
        <p:spPr bwMode="auto">
          <a:xfrm>
            <a:off x="1619250" y="4005263"/>
            <a:ext cx="496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2.3.1. Mécanismes des interactions</a:t>
            </a:r>
          </a:p>
        </p:txBody>
      </p:sp>
      <p:sp>
        <p:nvSpPr>
          <p:cNvPr id="19465" name="ZoneTexte 8"/>
          <p:cNvSpPr txBox="1">
            <a:spLocks noChangeArrowheads="1"/>
          </p:cNvSpPr>
          <p:nvPr/>
        </p:nvSpPr>
        <p:spPr bwMode="auto">
          <a:xfrm>
            <a:off x="2051050" y="443706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ym typeface="Wingdings" pitchFamily="2" charset="2"/>
              </a:rPr>
              <a:t>2.3.1.1. Interactions pharmacocinétiques</a:t>
            </a:r>
            <a:endParaRPr lang="fr-FR" altLang="fr-FR"/>
          </a:p>
        </p:txBody>
      </p:sp>
      <p:sp>
        <p:nvSpPr>
          <p:cNvPr id="19466" name="ZoneTexte 9"/>
          <p:cNvSpPr txBox="1">
            <a:spLocks noChangeArrowheads="1"/>
          </p:cNvSpPr>
          <p:nvPr/>
        </p:nvSpPr>
        <p:spPr bwMode="auto">
          <a:xfrm>
            <a:off x="1403350" y="4868863"/>
            <a:ext cx="72723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Un ou plusieurs composants de l’association médicamenteuse administrée modifient une des étapes de l’assimilation de la substance active :</a:t>
            </a:r>
          </a:p>
          <a:p>
            <a:pPr algn="just" eaLnBrk="1" hangingPunct="1"/>
            <a:r>
              <a:rPr lang="fr-FR" altLang="fr-FR">
                <a:sym typeface="Symbol" pitchFamily="18" charset="2"/>
              </a:rPr>
              <a:t> </a:t>
            </a:r>
            <a:r>
              <a:rPr lang="fr-FR" altLang="fr-FR" b="1">
                <a:sym typeface="Symbol" pitchFamily="18" charset="2"/>
              </a:rPr>
              <a:t>Modification de la concentration sanguine du médicament</a:t>
            </a:r>
            <a:r>
              <a:rPr lang="fr-FR" altLang="fr-FR">
                <a:sym typeface="Symbol" pitchFamily="18" charset="2"/>
              </a:rPr>
              <a:t>: effets seront majorés ou minorés</a:t>
            </a:r>
            <a:endParaRPr lang="fr-FR" altLang="fr-FR"/>
          </a:p>
        </p:txBody>
      </p:sp>
      <p:sp>
        <p:nvSpPr>
          <p:cNvPr id="11" name="Espace réservé du numéro de diapositive 10"/>
          <p:cNvSpPr>
            <a:spLocks noGrp="1"/>
          </p:cNvSpPr>
          <p:nvPr>
            <p:ph type="sldNum" sz="quarter" idx="12"/>
          </p:nvPr>
        </p:nvSpPr>
        <p:spPr/>
        <p:txBody>
          <a:bodyPr/>
          <a:lstStyle/>
          <a:p>
            <a:pPr>
              <a:defRPr/>
            </a:pPr>
            <a:fld id="{9B61D987-F317-4D84-8C3A-E01CF2C45F95}" type="slidenum">
              <a:rPr lang="fr-FR" smtClean="0"/>
              <a:pPr>
                <a:defRPr/>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16013" y="620713"/>
            <a:ext cx="2735262" cy="369887"/>
          </a:xfrm>
          <a:prstGeom prst="rect">
            <a:avLst/>
          </a:prstGeom>
          <a:noFill/>
        </p:spPr>
        <p:txBody>
          <a:bodyPr>
            <a:spAutoFit/>
          </a:bodyPr>
          <a:lstStyle/>
          <a:p>
            <a:pPr>
              <a:defRPr/>
            </a:pPr>
            <a:r>
              <a:rPr lang="fr-FR" b="1" dirty="0">
                <a:solidFill>
                  <a:schemeClr val="accent1">
                    <a:lumMod val="75000"/>
                  </a:schemeClr>
                </a:solidFill>
              </a:rPr>
              <a:t>2. Facteurs de risques</a:t>
            </a:r>
          </a:p>
        </p:txBody>
      </p:sp>
      <p:sp>
        <p:nvSpPr>
          <p:cNvPr id="20485" name="ZoneTexte 6"/>
          <p:cNvSpPr txBox="1">
            <a:spLocks noChangeArrowheads="1"/>
          </p:cNvSpPr>
          <p:nvPr/>
        </p:nvSpPr>
        <p:spPr bwMode="auto">
          <a:xfrm>
            <a:off x="1331913" y="908050"/>
            <a:ext cx="590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 Interactions médicamenteuses</a:t>
            </a:r>
          </a:p>
        </p:txBody>
      </p:sp>
      <p:sp>
        <p:nvSpPr>
          <p:cNvPr id="20486" name="ZoneTexte 7"/>
          <p:cNvSpPr txBox="1">
            <a:spLocks noChangeArrowheads="1"/>
          </p:cNvSpPr>
          <p:nvPr/>
        </p:nvSpPr>
        <p:spPr bwMode="auto">
          <a:xfrm>
            <a:off x="1619250" y="1196975"/>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2.3.1. Mécanismes des interactions</a:t>
            </a:r>
          </a:p>
        </p:txBody>
      </p:sp>
      <p:sp>
        <p:nvSpPr>
          <p:cNvPr id="20487" name="ZoneTexte 8"/>
          <p:cNvSpPr txBox="1">
            <a:spLocks noChangeArrowheads="1"/>
          </p:cNvSpPr>
          <p:nvPr/>
        </p:nvSpPr>
        <p:spPr bwMode="auto">
          <a:xfrm>
            <a:off x="2051050" y="148431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ym typeface="Wingdings" pitchFamily="2" charset="2"/>
              </a:rPr>
              <a:t>2.3.1.1. Interactions pharmacocinétiques</a:t>
            </a:r>
            <a:endParaRPr lang="fr-FR" altLang="fr-FR"/>
          </a:p>
        </p:txBody>
      </p:sp>
      <p:sp>
        <p:nvSpPr>
          <p:cNvPr id="20488" name="ZoneTexte 10"/>
          <p:cNvSpPr txBox="1">
            <a:spLocks noChangeArrowheads="1"/>
          </p:cNvSpPr>
          <p:nvPr/>
        </p:nvSpPr>
        <p:spPr bwMode="auto">
          <a:xfrm>
            <a:off x="1258888" y="2060575"/>
            <a:ext cx="76342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û"/>
            </a:pPr>
            <a:r>
              <a:rPr lang="fr-FR" altLang="fr-FR">
                <a:sym typeface="Wingdings" pitchFamily="2" charset="2"/>
              </a:rPr>
              <a:t> </a:t>
            </a:r>
            <a:r>
              <a:rPr lang="fr-FR" altLang="fr-FR" b="1">
                <a:sym typeface="Wingdings" pitchFamily="2" charset="2"/>
              </a:rPr>
              <a:t>Résorption</a:t>
            </a:r>
            <a:r>
              <a:rPr lang="fr-FR" altLang="fr-FR">
                <a:sym typeface="Wingdings" pitchFamily="2" charset="2"/>
              </a:rPr>
              <a:t>: risque de </a:t>
            </a:r>
            <a:r>
              <a:rPr lang="fr-FR" altLang="fr-FR" b="1">
                <a:sym typeface="Wingdings" pitchFamily="2" charset="2"/>
              </a:rPr>
              <a:t>compétition</a:t>
            </a:r>
            <a:r>
              <a:rPr lang="fr-FR" altLang="fr-FR">
                <a:sym typeface="Wingdings" pitchFamily="2" charset="2"/>
              </a:rPr>
              <a:t> au niveau de la résorption, de </a:t>
            </a:r>
            <a:r>
              <a:rPr lang="fr-FR" altLang="fr-FR" b="1">
                <a:sym typeface="Wingdings" pitchFamily="2" charset="2"/>
              </a:rPr>
              <a:t>destruction </a:t>
            </a:r>
            <a:r>
              <a:rPr lang="fr-FR" altLang="fr-FR">
                <a:sym typeface="Wingdings" pitchFamily="2" charset="2"/>
              </a:rPr>
              <a:t>de la flore intestinale, de </a:t>
            </a:r>
            <a:r>
              <a:rPr lang="fr-FR" altLang="fr-FR" b="1">
                <a:sym typeface="Wingdings" pitchFamily="2" charset="2"/>
              </a:rPr>
              <a:t>perturbation</a:t>
            </a:r>
            <a:r>
              <a:rPr lang="fr-FR" altLang="fr-FR">
                <a:sym typeface="Wingdings" pitchFamily="2" charset="2"/>
              </a:rPr>
              <a:t> du cycle entéro-hépatique, </a:t>
            </a:r>
            <a:r>
              <a:rPr lang="fr-FR" altLang="fr-FR" b="1">
                <a:sym typeface="Wingdings" pitchFamily="2" charset="2"/>
              </a:rPr>
              <a:t>de ralentissement ou d’accélération de l’évacuation </a:t>
            </a:r>
            <a:r>
              <a:rPr lang="fr-FR" altLang="fr-FR">
                <a:sym typeface="Wingdings" pitchFamily="2" charset="2"/>
              </a:rPr>
              <a:t>gastrique ou du transit intestinal. Possibilité de formation de </a:t>
            </a:r>
            <a:r>
              <a:rPr lang="fr-FR" altLang="fr-FR" b="1">
                <a:sym typeface="Wingdings" pitchFamily="2" charset="2"/>
              </a:rPr>
              <a:t>complexe</a:t>
            </a:r>
            <a:r>
              <a:rPr lang="fr-FR" altLang="fr-FR">
                <a:sym typeface="Wingdings" pitchFamily="2" charset="2"/>
              </a:rPr>
              <a:t> d’un poids moléculaire trop élevé pour franchir la barrière intestinale.</a:t>
            </a:r>
            <a:endParaRPr lang="fr-FR" altLang="fr-FR"/>
          </a:p>
        </p:txBody>
      </p:sp>
      <p:sp>
        <p:nvSpPr>
          <p:cNvPr id="20489" name="ZoneTexte 11"/>
          <p:cNvSpPr txBox="1">
            <a:spLocks noChangeArrowheads="1"/>
          </p:cNvSpPr>
          <p:nvPr/>
        </p:nvSpPr>
        <p:spPr bwMode="auto">
          <a:xfrm>
            <a:off x="1187450" y="3644900"/>
            <a:ext cx="741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Autres facteurs: </a:t>
            </a:r>
            <a:r>
              <a:rPr lang="fr-FR" altLang="fr-FR" b="1"/>
              <a:t>prise alimentaire</a:t>
            </a:r>
            <a:r>
              <a:rPr lang="fr-FR" altLang="fr-FR"/>
              <a:t>, état </a:t>
            </a:r>
            <a:r>
              <a:rPr lang="fr-FR" altLang="fr-FR" b="1"/>
              <a:t>physiologique</a:t>
            </a:r>
            <a:r>
              <a:rPr lang="fr-FR" altLang="fr-FR"/>
              <a:t> (nouveau-nés, femmes enceintes, personnes âgées) ou </a:t>
            </a:r>
            <a:r>
              <a:rPr lang="fr-FR" altLang="fr-FR" b="1"/>
              <a:t>pathologique</a:t>
            </a:r>
            <a:r>
              <a:rPr lang="fr-FR" altLang="fr-FR"/>
              <a:t> (vomissements, diarrhées, maladie congénitale ou acquise provoquant une malabsorption, ..)</a:t>
            </a:r>
          </a:p>
        </p:txBody>
      </p:sp>
      <p:sp>
        <p:nvSpPr>
          <p:cNvPr id="20490" name="ZoneTexte 12"/>
          <p:cNvSpPr txBox="1">
            <a:spLocks noChangeArrowheads="1"/>
          </p:cNvSpPr>
          <p:nvPr/>
        </p:nvSpPr>
        <p:spPr bwMode="auto">
          <a:xfrm>
            <a:off x="1187450" y="5013325"/>
            <a:ext cx="7634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û"/>
            </a:pPr>
            <a:r>
              <a:rPr lang="fr-FR" altLang="fr-FR">
                <a:sym typeface="Wingdings" pitchFamily="2" charset="2"/>
              </a:rPr>
              <a:t> </a:t>
            </a:r>
            <a:r>
              <a:rPr lang="fr-FR" altLang="fr-FR" b="1">
                <a:sym typeface="Wingdings" pitchFamily="2" charset="2"/>
              </a:rPr>
              <a:t>Diffusion: </a:t>
            </a:r>
            <a:r>
              <a:rPr lang="fr-FR" altLang="fr-FR">
                <a:sym typeface="Wingdings" pitchFamily="2" charset="2"/>
              </a:rPr>
              <a:t>risque de </a:t>
            </a:r>
            <a:r>
              <a:rPr lang="fr-FR" altLang="fr-FR" b="1">
                <a:sym typeface="Wingdings" pitchFamily="2" charset="2"/>
              </a:rPr>
              <a:t>compétition</a:t>
            </a:r>
            <a:r>
              <a:rPr lang="fr-FR" altLang="fr-FR">
                <a:sym typeface="Wingdings" pitchFamily="2" charset="2"/>
              </a:rPr>
              <a:t> au niveau de la liaison aux protéines plasmatiques.</a:t>
            </a:r>
          </a:p>
          <a:p>
            <a:pPr algn="just" eaLnBrk="1" hangingPunct="1"/>
            <a:endParaRPr lang="fr-FR" altLang="fr-FR" b="1">
              <a:sym typeface="Wingdings" pitchFamily="2" charset="2"/>
            </a:endParaRPr>
          </a:p>
          <a:p>
            <a:pPr lvl="2" algn="just" eaLnBrk="1" hangingPunct="1"/>
            <a:r>
              <a:rPr lang="fr-FR" altLang="fr-FR">
                <a:sym typeface="Wingdings" pitchFamily="2" charset="2"/>
              </a:rPr>
              <a:t>ex: AINS, fibrates, AVK, … </a:t>
            </a:r>
            <a:endParaRPr lang="fr-FR" altLang="fr-FR"/>
          </a:p>
        </p:txBody>
      </p:sp>
      <p:sp>
        <p:nvSpPr>
          <p:cNvPr id="11" name="Espace réservé du numéro de diapositive 10"/>
          <p:cNvSpPr>
            <a:spLocks noGrp="1"/>
          </p:cNvSpPr>
          <p:nvPr>
            <p:ph type="sldNum" sz="quarter" idx="12"/>
          </p:nvPr>
        </p:nvSpPr>
        <p:spPr/>
        <p:txBody>
          <a:bodyPr/>
          <a:lstStyle/>
          <a:p>
            <a:pPr>
              <a:defRPr/>
            </a:pPr>
            <a:fld id="{235F091A-223D-4982-A3C2-0D9CDB51412D}" type="slidenum">
              <a:rPr lang="fr-FR" smtClean="0"/>
              <a:pPr>
                <a:defRPr/>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16013" y="620713"/>
            <a:ext cx="2735262" cy="369887"/>
          </a:xfrm>
          <a:prstGeom prst="rect">
            <a:avLst/>
          </a:prstGeom>
          <a:noFill/>
        </p:spPr>
        <p:txBody>
          <a:bodyPr>
            <a:spAutoFit/>
          </a:bodyPr>
          <a:lstStyle/>
          <a:p>
            <a:pPr>
              <a:defRPr/>
            </a:pPr>
            <a:r>
              <a:rPr lang="fr-FR" b="1" dirty="0">
                <a:solidFill>
                  <a:schemeClr val="accent1">
                    <a:lumMod val="75000"/>
                  </a:schemeClr>
                </a:solidFill>
              </a:rPr>
              <a:t>2. Facteurs de risques</a:t>
            </a:r>
          </a:p>
        </p:txBody>
      </p:sp>
      <p:sp>
        <p:nvSpPr>
          <p:cNvPr id="21509" name="ZoneTexte 6"/>
          <p:cNvSpPr txBox="1">
            <a:spLocks noChangeArrowheads="1"/>
          </p:cNvSpPr>
          <p:nvPr/>
        </p:nvSpPr>
        <p:spPr bwMode="auto">
          <a:xfrm>
            <a:off x="1331913" y="908050"/>
            <a:ext cx="590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 Interactions médicamenteuses</a:t>
            </a:r>
          </a:p>
        </p:txBody>
      </p:sp>
      <p:sp>
        <p:nvSpPr>
          <p:cNvPr id="21510" name="ZoneTexte 8"/>
          <p:cNvSpPr txBox="1">
            <a:spLocks noChangeArrowheads="1"/>
          </p:cNvSpPr>
          <p:nvPr/>
        </p:nvSpPr>
        <p:spPr bwMode="auto">
          <a:xfrm>
            <a:off x="1619250" y="1196975"/>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2.3.1. Mécanismes des interactions</a:t>
            </a:r>
          </a:p>
        </p:txBody>
      </p:sp>
      <p:sp>
        <p:nvSpPr>
          <p:cNvPr id="21511" name="ZoneTexte 9"/>
          <p:cNvSpPr txBox="1">
            <a:spLocks noChangeArrowheads="1"/>
          </p:cNvSpPr>
          <p:nvPr/>
        </p:nvSpPr>
        <p:spPr bwMode="auto">
          <a:xfrm>
            <a:off x="2051050" y="148431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ym typeface="Wingdings" pitchFamily="2" charset="2"/>
              </a:rPr>
              <a:t>2.3.1.1. Interactions pharmacocinétiques</a:t>
            </a:r>
            <a:endParaRPr lang="fr-FR" altLang="fr-FR"/>
          </a:p>
        </p:txBody>
      </p:sp>
      <p:sp>
        <p:nvSpPr>
          <p:cNvPr id="21512" name="ZoneTexte 10"/>
          <p:cNvSpPr txBox="1">
            <a:spLocks noChangeArrowheads="1"/>
          </p:cNvSpPr>
          <p:nvPr/>
        </p:nvSpPr>
        <p:spPr bwMode="auto">
          <a:xfrm>
            <a:off x="1187450" y="2205038"/>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û"/>
            </a:pPr>
            <a:r>
              <a:rPr lang="fr-FR" altLang="fr-FR">
                <a:sym typeface="Wingdings" pitchFamily="2" charset="2"/>
              </a:rPr>
              <a:t> </a:t>
            </a:r>
            <a:r>
              <a:rPr lang="fr-FR" altLang="fr-FR" b="1">
                <a:sym typeface="Wingdings" pitchFamily="2" charset="2"/>
              </a:rPr>
              <a:t>Métabolisme:  </a:t>
            </a:r>
            <a:r>
              <a:rPr lang="fr-FR" altLang="fr-FR">
                <a:sym typeface="Wingdings" pitchFamily="2" charset="2"/>
              </a:rPr>
              <a:t>certains médicaments sont inducteurs enzymatiques (stimulent l’activité de cytochromes P450) ou sont inhibiteurs enzymatiques</a:t>
            </a:r>
            <a:endParaRPr lang="fr-FR" altLang="fr-FR"/>
          </a:p>
        </p:txBody>
      </p:sp>
      <p:pic>
        <p:nvPicPr>
          <p:cNvPr id="21513" name="Picture 2" descr="http://www.esrf.eu/files/live/sites/www/files/UsersAndScience/Publications/Highlights/2006/SB/Fig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357563"/>
            <a:ext cx="6635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ZoneTexte 12"/>
          <p:cNvSpPr txBox="1">
            <a:spLocks noChangeArrowheads="1"/>
          </p:cNvSpPr>
          <p:nvPr/>
        </p:nvSpPr>
        <p:spPr bwMode="auto">
          <a:xfrm>
            <a:off x="2916238" y="3213100"/>
            <a:ext cx="540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sym typeface="Symbol" pitchFamily="18" charset="2"/>
              </a:rPr>
              <a:t> inducteurs: certains antiépileptiques, anti-infectieux, antifongiques, anxiolytiques, …</a:t>
            </a:r>
          </a:p>
          <a:p>
            <a:pPr algn="just" eaLnBrk="1" hangingPunct="1"/>
            <a:r>
              <a:rPr lang="fr-FR" altLang="fr-FR">
                <a:sym typeface="Symbol" pitchFamily="18" charset="2"/>
              </a:rPr>
              <a:t> inhibiteurs: certains antifongiques azolés, antirétroviraux, anti-épileptiques…</a:t>
            </a:r>
            <a:endParaRPr lang="fr-FR" altLang="fr-FR"/>
          </a:p>
        </p:txBody>
      </p:sp>
      <p:sp>
        <p:nvSpPr>
          <p:cNvPr id="21515" name="ZoneTexte 13"/>
          <p:cNvSpPr txBox="1">
            <a:spLocks noChangeArrowheads="1"/>
          </p:cNvSpPr>
          <p:nvPr/>
        </p:nvSpPr>
        <p:spPr bwMode="auto">
          <a:xfrm>
            <a:off x="1187450" y="486886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û"/>
            </a:pPr>
            <a:r>
              <a:rPr lang="fr-FR" altLang="fr-FR">
                <a:sym typeface="Wingdings" pitchFamily="2" charset="2"/>
              </a:rPr>
              <a:t> </a:t>
            </a:r>
            <a:r>
              <a:rPr lang="fr-FR" altLang="fr-FR" b="1">
                <a:sym typeface="Wingdings" pitchFamily="2" charset="2"/>
              </a:rPr>
              <a:t>Elimination:  </a:t>
            </a:r>
            <a:r>
              <a:rPr lang="fr-FR" altLang="fr-FR">
                <a:sym typeface="Wingdings" pitchFamily="2" charset="2"/>
              </a:rPr>
              <a:t>certains médicaments peuvent perturber le fonctionnement du système urinaire, entrainant une </a:t>
            </a:r>
            <a:r>
              <a:rPr lang="fr-FR" altLang="fr-FR" b="1">
                <a:sym typeface="Wingdings" pitchFamily="2" charset="2"/>
              </a:rPr>
              <a:t>moins bonne élimination du principe actif</a:t>
            </a:r>
            <a:endParaRPr lang="fr-FR" altLang="fr-FR" b="1"/>
          </a:p>
        </p:txBody>
      </p:sp>
      <p:sp>
        <p:nvSpPr>
          <p:cNvPr id="12" name="Espace réservé du numéro de diapositive 11"/>
          <p:cNvSpPr>
            <a:spLocks noGrp="1"/>
          </p:cNvSpPr>
          <p:nvPr>
            <p:ph type="sldNum" sz="quarter" idx="12"/>
          </p:nvPr>
        </p:nvSpPr>
        <p:spPr/>
        <p:txBody>
          <a:bodyPr/>
          <a:lstStyle/>
          <a:p>
            <a:pPr>
              <a:defRPr/>
            </a:pPr>
            <a:fld id="{3CC56219-2D96-4E99-9830-B365CCED32C5}" type="slidenum">
              <a:rPr lang="fr-FR" smtClean="0"/>
              <a:pPr>
                <a:defRPr/>
              </a:pPr>
              <a:t>14</a:t>
            </a:fld>
            <a:endParaRPr lang="fr-FR"/>
          </a:p>
        </p:txBody>
      </p:sp>
      <p:sp>
        <p:nvSpPr>
          <p:cNvPr id="21517" name="ZoneTexte 12"/>
          <p:cNvSpPr txBox="1">
            <a:spLocks noChangeArrowheads="1"/>
          </p:cNvSpPr>
          <p:nvPr/>
        </p:nvSpPr>
        <p:spPr bwMode="auto">
          <a:xfrm>
            <a:off x="2484438" y="6092825"/>
            <a:ext cx="345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Insuffisants rénaux</a:t>
            </a:r>
          </a:p>
        </p:txBody>
      </p:sp>
      <p:pic>
        <p:nvPicPr>
          <p:cNvPr id="21518" name="Picture 14" descr="http://www.chambourcy.fr/IMG/protege/form8/PANNEAU_ATTENTION.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713" y="5949950"/>
            <a:ext cx="6477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sante.lefigaro.fr/sites/default/files/media/field_media_image/PHO4c3f60f8-55bd-11e3-b7c7-b819e6b5d4bb-805x453.jpg"/>
          <p:cNvPicPr>
            <a:picLocks noChangeAspect="1" noChangeArrowheads="1"/>
          </p:cNvPicPr>
          <p:nvPr/>
        </p:nvPicPr>
        <p:blipFill>
          <a:blip r:embed="rId2">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16013" y="620713"/>
            <a:ext cx="2735262" cy="369887"/>
          </a:xfrm>
          <a:prstGeom prst="rect">
            <a:avLst/>
          </a:prstGeom>
          <a:noFill/>
        </p:spPr>
        <p:txBody>
          <a:bodyPr>
            <a:spAutoFit/>
          </a:bodyPr>
          <a:lstStyle/>
          <a:p>
            <a:pPr>
              <a:defRPr/>
            </a:pPr>
            <a:r>
              <a:rPr lang="fr-FR" b="1" dirty="0">
                <a:solidFill>
                  <a:schemeClr val="accent1">
                    <a:lumMod val="75000"/>
                  </a:schemeClr>
                </a:solidFill>
              </a:rPr>
              <a:t>2. Facteurs de risques</a:t>
            </a:r>
          </a:p>
        </p:txBody>
      </p:sp>
      <p:sp>
        <p:nvSpPr>
          <p:cNvPr id="22533" name="ZoneTexte 6"/>
          <p:cNvSpPr txBox="1">
            <a:spLocks noChangeArrowheads="1"/>
          </p:cNvSpPr>
          <p:nvPr/>
        </p:nvSpPr>
        <p:spPr bwMode="auto">
          <a:xfrm>
            <a:off x="1331913" y="908050"/>
            <a:ext cx="590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 Interactions médicamenteuses</a:t>
            </a:r>
          </a:p>
        </p:txBody>
      </p:sp>
      <p:sp>
        <p:nvSpPr>
          <p:cNvPr id="22534" name="ZoneTexte 7"/>
          <p:cNvSpPr txBox="1">
            <a:spLocks noChangeArrowheads="1"/>
          </p:cNvSpPr>
          <p:nvPr/>
        </p:nvSpPr>
        <p:spPr bwMode="auto">
          <a:xfrm>
            <a:off x="1547813" y="1196975"/>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2.3.1. Mécanismes des interactions</a:t>
            </a:r>
          </a:p>
        </p:txBody>
      </p:sp>
      <p:sp>
        <p:nvSpPr>
          <p:cNvPr id="22535" name="ZoneTexte 6"/>
          <p:cNvSpPr txBox="1">
            <a:spLocks noChangeArrowheads="1"/>
          </p:cNvSpPr>
          <p:nvPr/>
        </p:nvSpPr>
        <p:spPr bwMode="auto">
          <a:xfrm>
            <a:off x="2051050" y="148431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ym typeface="Wingdings" pitchFamily="2" charset="2"/>
              </a:rPr>
              <a:t>2.3.1.2. Interactions pharmacodynamiques</a:t>
            </a:r>
            <a:endParaRPr lang="fr-FR" altLang="fr-FR"/>
          </a:p>
        </p:txBody>
      </p:sp>
      <p:sp>
        <p:nvSpPr>
          <p:cNvPr id="22536" name="ZoneTexte 8"/>
          <p:cNvSpPr txBox="1">
            <a:spLocks noChangeArrowheads="1"/>
          </p:cNvSpPr>
          <p:nvPr/>
        </p:nvSpPr>
        <p:spPr bwMode="auto">
          <a:xfrm>
            <a:off x="1116013" y="2205038"/>
            <a:ext cx="76327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Ce type d’interaction a lieu entre les médicaments administrés et les sites récepteurs sur lesquels ils </a:t>
            </a:r>
            <a:r>
              <a:rPr lang="fr-FR" altLang="fr-FR" b="1"/>
              <a:t>se fixent habituellement</a:t>
            </a:r>
            <a:r>
              <a:rPr lang="fr-FR" altLang="fr-FR"/>
              <a:t>. Ces interactions sont plus « </a:t>
            </a:r>
            <a:r>
              <a:rPr lang="fr-FR" altLang="fr-FR" b="1"/>
              <a:t>prévisibles</a:t>
            </a:r>
            <a:r>
              <a:rPr lang="fr-FR" altLang="fr-FR"/>
              <a:t> » que les interactions pharmacocinétiques car elles correspondent </a:t>
            </a:r>
            <a:r>
              <a:rPr lang="fr-FR" altLang="fr-FR" b="1"/>
              <a:t>aux propriétés connues du médicament.</a:t>
            </a:r>
          </a:p>
          <a:p>
            <a:pPr algn="just" eaLnBrk="1" hangingPunct="1"/>
            <a:endParaRPr lang="fr-FR" altLang="fr-FR"/>
          </a:p>
          <a:p>
            <a:pPr algn="just" eaLnBrk="1" hangingPunct="1"/>
            <a:r>
              <a:rPr lang="fr-FR" altLang="fr-FR"/>
              <a:t>Il peut y avoir synergie ou antagonisme.</a:t>
            </a:r>
          </a:p>
          <a:p>
            <a:pPr algn="just" eaLnBrk="1" hangingPunct="1"/>
            <a:endParaRPr lang="fr-FR" altLang="fr-FR"/>
          </a:p>
          <a:p>
            <a:pPr algn="just" eaLnBrk="1" hangingPunct="1"/>
            <a:r>
              <a:rPr lang="fr-FR" altLang="fr-FR"/>
              <a:t>Exemples: </a:t>
            </a:r>
          </a:p>
          <a:p>
            <a:pPr algn="just" eaLnBrk="1" hangingPunct="1"/>
            <a:r>
              <a:rPr lang="fr-FR" altLang="fr-FR"/>
              <a:t>- 2 médicaments dépresseurs du système nerveux central peuvent provoquer une baisse de vigilance (ex: anxiolytique et antihistaminique): addition des effets (synergie)</a:t>
            </a:r>
          </a:p>
          <a:p>
            <a:pPr algn="just" eaLnBrk="1" hangingPunct="1"/>
            <a:r>
              <a:rPr lang="fr-FR" altLang="fr-FR"/>
              <a:t>- La naloxone est utilisée comme antidote en cas d’overdose avec les opiacés: antagonisme, mais interaction bénéfique</a:t>
            </a:r>
          </a:p>
        </p:txBody>
      </p:sp>
      <p:sp>
        <p:nvSpPr>
          <p:cNvPr id="9" name="Espace réservé du numéro de diapositive 8"/>
          <p:cNvSpPr>
            <a:spLocks noGrp="1"/>
          </p:cNvSpPr>
          <p:nvPr>
            <p:ph type="sldNum" sz="quarter" idx="12"/>
          </p:nvPr>
        </p:nvSpPr>
        <p:spPr/>
        <p:txBody>
          <a:bodyPr/>
          <a:lstStyle/>
          <a:p>
            <a:pPr>
              <a:defRPr/>
            </a:pPr>
            <a:fld id="{5EFE9253-A63C-4ED9-9E36-7C61CBF2BAA7}" type="slidenum">
              <a:rPr lang="fr-FR" smtClean="0"/>
              <a:pPr>
                <a:defRPr/>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16013" y="620713"/>
            <a:ext cx="2735262" cy="369887"/>
          </a:xfrm>
          <a:prstGeom prst="rect">
            <a:avLst/>
          </a:prstGeom>
          <a:noFill/>
        </p:spPr>
        <p:txBody>
          <a:bodyPr>
            <a:spAutoFit/>
          </a:bodyPr>
          <a:lstStyle/>
          <a:p>
            <a:pPr>
              <a:defRPr/>
            </a:pPr>
            <a:r>
              <a:rPr lang="fr-FR" b="1" dirty="0">
                <a:solidFill>
                  <a:schemeClr val="accent1">
                    <a:lumMod val="75000"/>
                  </a:schemeClr>
                </a:solidFill>
              </a:rPr>
              <a:t>2. Facteurs de risques</a:t>
            </a:r>
          </a:p>
        </p:txBody>
      </p:sp>
      <p:sp>
        <p:nvSpPr>
          <p:cNvPr id="23557" name="ZoneTexte 6"/>
          <p:cNvSpPr txBox="1">
            <a:spLocks noChangeArrowheads="1"/>
          </p:cNvSpPr>
          <p:nvPr/>
        </p:nvSpPr>
        <p:spPr bwMode="auto">
          <a:xfrm>
            <a:off x="1331913" y="981075"/>
            <a:ext cx="590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 Interactions médicamenteuses</a:t>
            </a:r>
          </a:p>
        </p:txBody>
      </p:sp>
      <p:sp>
        <p:nvSpPr>
          <p:cNvPr id="23558" name="ZoneTexte 7"/>
          <p:cNvSpPr txBox="1">
            <a:spLocks noChangeArrowheads="1"/>
          </p:cNvSpPr>
          <p:nvPr/>
        </p:nvSpPr>
        <p:spPr bwMode="auto">
          <a:xfrm>
            <a:off x="1547813" y="1341438"/>
            <a:ext cx="7596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2.3.2. Circonstances favorisantes d’interactions médicamenteuses</a:t>
            </a:r>
          </a:p>
        </p:txBody>
      </p:sp>
      <p:sp>
        <p:nvSpPr>
          <p:cNvPr id="23559" name="ZoneTexte 6"/>
          <p:cNvSpPr txBox="1">
            <a:spLocks noChangeArrowheads="1"/>
          </p:cNvSpPr>
          <p:nvPr/>
        </p:nvSpPr>
        <p:spPr bwMode="auto">
          <a:xfrm>
            <a:off x="1547813" y="3573463"/>
            <a:ext cx="69119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 </a:t>
            </a:r>
            <a:r>
              <a:rPr lang="fr-FR" altLang="fr-FR" u="sng"/>
              <a:t>Internet: </a:t>
            </a:r>
            <a:r>
              <a:rPr lang="fr-FR" altLang="fr-FR"/>
              <a:t>contrefaçons, informations erronées, « incitations » et accessibilité, expériences, …</a:t>
            </a:r>
          </a:p>
          <a:p>
            <a:pPr algn="just" eaLnBrk="1" hangingPunct="1"/>
            <a:r>
              <a:rPr lang="fr-FR" altLang="fr-FR"/>
              <a:t>→ </a:t>
            </a:r>
            <a:r>
              <a:rPr lang="fr-FR" altLang="fr-FR" u="sng"/>
              <a:t>Déremboursement</a:t>
            </a:r>
            <a:r>
              <a:rPr lang="fr-FR" altLang="fr-FR"/>
              <a:t>: favorise l’automédication</a:t>
            </a:r>
          </a:p>
          <a:p>
            <a:pPr algn="just" eaLnBrk="1" hangingPunct="1"/>
            <a:r>
              <a:rPr lang="fr-FR" altLang="fr-FR"/>
              <a:t>→ </a:t>
            </a:r>
            <a:r>
              <a:rPr lang="fr-FR" altLang="fr-FR" u="sng"/>
              <a:t>Phénomènes de société</a:t>
            </a:r>
            <a:r>
              <a:rPr lang="fr-FR" altLang="fr-FR"/>
              <a:t>: incitation aux produits naturels, « bio », phytothérapie…</a:t>
            </a:r>
          </a:p>
          <a:p>
            <a:pPr algn="just" eaLnBrk="1" hangingPunct="1"/>
            <a:r>
              <a:rPr lang="fr-FR" altLang="fr-FR"/>
              <a:t>→ </a:t>
            </a:r>
            <a:r>
              <a:rPr lang="fr-FR" altLang="fr-FR" u="sng"/>
              <a:t>Effets indésirables graves</a:t>
            </a:r>
            <a:r>
              <a:rPr lang="fr-FR" altLang="fr-FR"/>
              <a:t> des médicaments comme le Médiator peut inciter le public à d’autres formes de médecine</a:t>
            </a:r>
          </a:p>
        </p:txBody>
      </p:sp>
      <p:sp>
        <p:nvSpPr>
          <p:cNvPr id="9" name="ZoneTexte 8"/>
          <p:cNvSpPr txBox="1"/>
          <p:nvPr/>
        </p:nvSpPr>
        <p:spPr>
          <a:xfrm>
            <a:off x="2195513" y="5876925"/>
            <a:ext cx="5113337" cy="922338"/>
          </a:xfrm>
          <a:prstGeom prst="rect">
            <a:avLst/>
          </a:prstGeom>
          <a:solidFill>
            <a:schemeClr val="accent2">
              <a:lumMod val="20000"/>
              <a:lumOff val="80000"/>
            </a:schemeClr>
          </a:solidFill>
        </p:spPr>
        <p:txBody>
          <a:bodyPr>
            <a:spAutoFit/>
          </a:bodyPr>
          <a:lstStyle/>
          <a:p>
            <a:pPr>
              <a:defRPr/>
            </a:pPr>
            <a:r>
              <a:rPr lang="fr-FR" dirty="0"/>
              <a:t>Baie de </a:t>
            </a:r>
            <a:r>
              <a:rPr lang="fr-FR" dirty="0" err="1"/>
              <a:t>Goji</a:t>
            </a:r>
            <a:r>
              <a:rPr lang="fr-FR" dirty="0"/>
              <a:t>: interaction avec les anticoagulants</a:t>
            </a:r>
          </a:p>
          <a:p>
            <a:pPr algn="just">
              <a:defRPr/>
            </a:pPr>
            <a:r>
              <a:rPr lang="fr-FR" dirty="0"/>
              <a:t>Pamplemousse: interférence avec les hypocholestérolémiants</a:t>
            </a:r>
          </a:p>
        </p:txBody>
      </p:sp>
      <p:pic>
        <p:nvPicPr>
          <p:cNvPr id="23561" name="Picture 2" descr="http://www.bien-et-bio.com/UserFiles/Image/produit/goj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6021388"/>
            <a:ext cx="10795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4" descr="http://www.mehadrin.co.il/fr/upload/_MG_7645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5994400"/>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6" descr="http://2.bp.blogspot.com/-oB6CX2q-pC4/UWHGhmYT00I/AAAAAAAAAP4/1W3EAsPN07I/s1600/bio-conception-avec-des-lames-99019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1838" y="4292600"/>
            <a:ext cx="79216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AutoShape 8" descr="data:image/jpeg;base64,/9j/4AAQSkZJRgABAQAAAQABAAD/2wCEAAkGBxQTEhUTERQWFRUXFhcVFRcUFhQVFxcWFBYXFxQYGBgYHCggGBolHBQXITIhJSkrLi4uGB80ODMsNygtLisBCgoKDg0OGxAQGywkICQsLC8vLCwsLCwsLCwsLCwsLDQsLCwsLCwsLCwsLCwsLCwsLCwsMCwsLCwsLCwsLCwsLP/AABEIAOEA4QMBEQACEQEDEQH/xAAcAAEAAgMBAQEAAAAAAAAAAAAABQYCAwQHAQj/xABKEAABAwIDBAcDCQMJCQEBAAABAAIDBBEFITEGEkFREyJhcYGRoQcysRQjQlJicoLB0ZTh8DNUkpOissLS0xUWJENEU3OD8YQI/8QAGwEBAAIDAQEAAAAAAAAAAAAAAAQFAgMGAQf/xAA1EQACAQIEAwUHBQACAwAAAAAAAQIDEQQSITEFQVETYXGB8CIykaGxwdEUFULh8SNSBhZT/9oADAMBAAIRAxEAPwD3FAEAQBAEAQBAEAQBAEAQBAEAQBAEAQBAEAQBAEAQBAEAQBAEAQBAEAQBAEB8c4AXJsOZQEXPtJSsNjPGTya7fPk262KjN8jB1IrdmkbWUv8A3Hf1M/8AkWX6ep0+aMP1FPqdcGNQPzEgH3w5n98BYujNch+op/8AZHcx4IuCCOYzWtqxtTT2MkPQgCAIAgCAIAgCAIAgCAIAgCAIAgCAIAgCAIDVU1DY2l8jgxrRdznEAAdpK9Sb0QbsUPF/aCXuMdCy/DpZAbd7Wfm7yUunhr+8R510tjCjwR9RZ9bK+U6hpOQ7mDqt8ltdoaRIM6spstFBhUTB1Y2t8B+a0Sm+pshTT1ZINY0cB5LXdm9Rj0PkkbTqAfBE2jySi90QmK4UAC+Fzonj6THFvw1HYVvhO+ktSNKLpu8NDiotpaiEXqGdPEDYzQgbzba9I0aeIb4rCVOnJ2i7Po/t6ZLhWmleSuuq9fgtlBXRzMEkTw9p4j4Eag9hUeUXF2ZIjJSV0dKxMggCAIAgCAIAgCAIAgCAIAgCAIAgCAwmlDWlztACT4LGUlGLk+RlGLlJRXMq8O08cXTSzuIZbeA1zBsGtHEm4HgoeCrurNxe7d167ibjMN2UFJbLRnmm0O0s1dJ1+rED1Igch2u+s7t4cLK/p01HYppycjvwKNoc3sz8lKt7NkRZlqZj7Iz9Y8h+qp8VjaVPRavuJ2E4VXq+01lXf9kWHDKx0jN9zNy/uguuSOZyFl5RnKpHM42Ma9OFKeSMs1t9OfxOzeW2xpufC9LHjZzzzWBJ0WcUaZyKrX1DopBNAd1+jh9F4HB449+oW+VCNWOWX+GNKtKm7o7KSJs7XT0Lvk8xBbKwGzC62jwNDncPbnnfmFTVcRUw0+xxGseT5+X4LWnFStVp781yfj+Tr2f2pO86nrB0czOJyDtACbZcRmMjde9pkdpO6e0uv9+vGY6SqRz0l4x5p/ddC2BbyKEAQBAEAQBAEAQBAEAQBAEAQBAEBBbZ1XR0rj9ZzW+t/wDCouMv2TS52J3DoKVdX5JlAbCZGkvyYeB1cLcjwVLmyv2dy/m4tZbXNVNh1Oz3Y79rnOP5qb+5Yp/y+CRWrhtBfx+psq+jAHRs3XcwXad17LYuI4iUXFy08vqIcOoRmpZdvWxnhNKHPaDxPoMymBpKrWs9lqYcVxTo0G47vQvsTrK/aOQjI3hyxsZ5jTUSEDLMrJIxlPoQ1TUOAINxfmt6imaLshK4vA32ktscncL9xyI78it2WMllZlCWWWhJ7PNZMengtFO2zKiIZRyA6OaPoHi0jK4cDxK5zisnFdlV1W8Zc165+TLrC2ftx06o69ocLFQ3IATxg7hOW8CDeN3Yb5cjnzvVUMRk9ifu/R9V9+qLCN6clUh/qOnYfFzLAGyX3mOdE6+oc2xAPgR4gqyw9TLPsZeK8PW3ca8XCObPHZ6lpU0iBAEAQBAEAQBAEAQBAEAQBAEAQFZ21mYWNjcL9YSH8NwL87k+ireIVrJU1uyy4dTlmc/IpE1QSVWRVi7UbGvpFnY8aPuqGLMZpnMfG5psRcj0W2hUlTeaL1NVShCtBwqK6ZOR7QycWt8nfqpf7tV6L5/kq/8A1/D8pS+X4JPCMZMu+Hs3N0tAOdnbzd647rjzVxharr089rHP4/DrC1ezTudrqoc1KUGQHI55ZmnkVmoswbIvEK1rR1jr4rdGNjxRb2ITCqvoKyNwPzcp6M20s89Tydu+F+agcVwyrUH1Wq8v6LTA1cs0n4F8rTdu+NW6937lxcZfxZfwVnl6nPTUm6ZntyL3McRykaCN7xszyJ4rZ27jOF/4v5er+RjON9OViywS7zWuGjgCPEXXTEA2IAgCAIAgCAIAgCAIAgCAIAgCA832jrN+RzuBOXcMh+S52pPtarl6sdLhaeSmokEURJMVkeM2xheMwbJOhpGOcDIC4C9he2Ztqsqbje0jRUlJL2TpxDGKcENpqdj5Rlf/AJbT2298q5w/DO0tKSsvn68fgUWI4lKleKnf11/HxNdA993Pldd7zc8gALAAcABkryFKMIqMdjnq1V1JZmdL6hbMppImbFCDZzf1Xq0NnZ3WjOLFZQRfez4C+RuspbCle9iKq5JHxvcLkRBpJH0LmzT5jXu5rTOUX7L5kqnDK8yPTqar3s+DhfzF/wA189qxs33HUZbpM65Tugdu6e/ID8lqqO8rmEVd/E7dnatr4GBpuWNa13YQAutpyvEgTi4vXnqSazMDF7wNSB3mywlUhH3mkeqLexoOIRadIz+m39Vr/VUb2zr4oz7Kp/1fwOhpvmM1vTuaz6gCAIAgCAIAgCAIAgNFa4iN5Gu6bd9lhUvldjKHvI8uxJ3WsudgtDqaasjiIWwyM2sQwbMBicLdST90H81mqUmYO7JKhxunJAL908nAjwvpfxW/9BiHDOo6FfUxdKM3By1OKie1rQG5Cy7WxxUtWdQqUsYWOCvnIIcCeXcsWbqavoRk1QTqbrE3KNjQ+Xn3Ly56kWD2flrqieN4DmvpnbzToQHsBB8HlU/GakqdJTjun6+hOwcVKWVlwNLuRta3PcOV9S0AAeNgCuTnUzNt8y8g9fI34k+zRxIAyGZNgVqWrseQ5vxIvY+d9NE4zts99juX6wy1IGmpyKtK/FaWGclHXX1627xUoOu4taKyNtRtHNM4x07XPdoREAQ37zz1W9xN1FhU4jjdY+xHq9PhzfzXeYuOGoe9qzKLZWplzqJmx/ZZeVw/E6zf7Km0+C096snJ/BevM1Sx8l7iSOsbDRWzmmJ5/NfDcUn9qwlvc+b/ACa/1tf/ALfJfg4pKabD3B7X9JCTZw015jQHtChypS4fJTg26beqfLv9eBIjOOKi4yXtcn1LpFIHNDm5ggEdxzCvCtM0AQBAEAQBAEAQBAc+IOtFIeTHHyaVrrO1OXg/obKKvUiu9Hkkst7E8f4/JUSVjqmrM+M4fxyXpizRiryGgDisqSV7swI6KmW6Uz1I65qUMJa4ZXJaeYJyXU8PrwrUItbpJNdH62OI4hRnSryvzba77+tTNsinECxl0yHlj4ZboLEFj2LQwkb7gDb3Rm7syHxKj1akYbkqjCUkY4ZQV1VYwwNhjOklSSLjmI29b8u1RZYlv3USVSS3ZcMC2GmjcZHYhKHFpYfk8UUdmkgkXeHk5tGeWii149ustTVG6DUHeJNP2YDW3fXVx7TMz0Ajt6KpxbweGXtRTfT8+r9xLo9tUfss6acua0RtfI+2r5XB0ju1zgAG+AC5zNVxVXJQja/Tkvsu/fv5FkowowvUfr7lcx0Vkcod8nbUUotvRwzGOY8y7eb1h9hpz4nl0WC4JSo+3U9qXfsvBfd/Ir63EJT0jovmWvY/bjD6i1PAfk0o6vyaZgheDyaPdcewEnmFbyg1uRU0y4rA9CAi9p2g0st/q38QQR6qHxBJ4ad+hIwjtWj4mezt/ksF9eiZ/dClpWVjQ3dkivTwIAgCAIAgCAIAgNVXFvsez6zXN8wQvJLMmjKMssk+h47i0fRPkYf+XIR+HeNvT4qmnC1RrxOopSzU4y6pGUTlpZ6z7VxbwB5LxSseR3MIYFjKZtsdwkZIC02PMHUFZ0qlSjJTpuzIVahCpHJNXRpOFMvq7uuP0VmuOYi1rR8bP8lW+C4e97y8Lr8HVBEyPRo7zmfMqvrYyvWftyb7tl8ET6ODo0laEbd/P4lR2u2w6Z3yShiY6a9nz/UA1DSPUm4GgBJytOHwrw9q7S6FTjuycsuj7zLZjZyGnIkk+enOZkfnY/ZB0P2jn3aKyUObK51OSLvR1ZJs3M8gvKjhTjmm7IxUnJ2ROtvGBv5uOjBw7XHh3Kix/F4wWWnv8/689e4ssNg3P2p7HLUS53ec/QdwVDhcJX4hVstlu+S/L7vNsn1sRTw0Poup8FW1oy/+rtsJgqWFp5Ka8Xzfj68Dn62JnVlml/hzT14UrKjRnZWNpMKgq22laN4e68WD28s+I7DkvVHoFUsa9ltvqjDpG0+JOdPTE2jqMy+Mfa4vbzBu4cC4ZLTOlzRKp1k9z2iCZr2texwc1wDmuaQQQRcEEahRyQQm2jyYBE33pnsiHib38LKLik55afWSv4LV/S3mb6Dy5p9E/i9PuTkUYa0NGgAA7gLBSjQZoAgCAIAgCAIAgCAIDzH2kUPR1HSD3ZmZ/eZYH03D5qvxMLTzdS+4bVzUsnOP0fplXpanJt+e6fyKjShuTmS8T1HaNbNoZyWpozUzixGhJ68d94agcQOXat9Ga92WxhJ8yKZjtst939F1/UKxXDKsv4/NEB8Rw65/J/gr21e077dBDvB79XXsQ05WAGhPPgFIhw7s5LPv0RDr8SU4tU1ZdWYYBA2Blh7x953M8u4K1hTsUNSrcuOBUEk9jm1l/etm7saOPfp8FCxvEKeG9lay6fn8bntGlKprsvWxfaaBtM3dYB0h147va48Xdmg+PK4zGzcr1HefTlHy6+n33mFwiSvy+pG41i7KZm/I4bx0udTxJJ0Hao+A4fVx9VpbL3pdP7fI24zGQw8Nd3suv9FHm22iJN5RfsuR6Bd7Qw1LD01Tp2SXrXv7zmqlSrVk5yTbNsOPiT3Hh3cQT4jULblbNTmlvodMdQTqVnGkap1zMzraqZodZsi8WY2Rha4XB/i47V5KmZQrtM7vZJta6lnGHVDrwyH/AIdxPuPJ9z7rs7Dg7vVfXp21LrD1s8T29zAbXANsxfgeYUYkmSAIAgCAIAgCAIAgCAICG2swj5TTuYPfHXj+8OHiCR4rXVhnjYk4Sv2NRS5c/A8TkBaSDlwIOuR+IKgLU6J9USmHVe8M9Rr+q0VIWZ4ScUijtGNjoa9YWPCOxiig3HzStA3Wuc5w3gbNF7kNI3jkpuFxuIptQhLTpp972IeIwtGac5rXr/m55BQPMkr5Xak37r6DwAsulpJyeZnMV5JKyPR9lNmjIBLOLM1aw6v5F3JvZx7taviXFeyvSo+9zfTw7/p47Y0MLm9qe3Q9Mib0LRkOkI6otlG3gbc+QXM1KnYq799/LvfeXmGw+bV7EdjeLR0cDp5joCQL9ZzjoBfiSo2DwlTF1uzh4t9Fzb9ask4ivGlG78Eur9fI87wrBZcReauucd05sjFw1rRoByHqV0dbFxwsFh8Nolz7+b8X60I1DB9o+2q7v18O776k7PhtLC0kQssLADdBLicgBfUk5KDSdevNRUnd/Lv8ixnCjRhma0PmHez9s1i8GGeR14xHkYwLFz3N4ADK2t3C6usPjF2vZ0XeMd31f+/IpsTRhOnecdX8u7895HSxywSSQVGUsTg1xGj2uzjkb2Ea9pHE5dHQmqkbnJ4ui6Mrcj4ZlusQ8xzzSJYyTKxtDHkHNJDmm4IyIPAg872KiVo6Fpg6lnY/RPs82g+XUEM59+25L/5GdV/na/iqmSs7F2ncsi8PQgCAIAgCAIAgCAIAgCA859ouy5uaqEZHOVo4H647OfnzUatT1zLzLbAYtW7Kfk/t+DzqN5abjK38eSjtJos9iao60O7DxH6KLOnY93O+OVaWjyxXvaLXFlGWjWR7WeGbz/ct4qVgYZq1+hA4hPLR8SH9nmzm/aeYfN/QafpkfSP2Ry492tjjsb2ceypvXm+n9/Tx2oFRUneR7Dh7QxvTPF87RtP0nDifshc3OUaUc8vJdWT8PRdSXcHyhrXSyu0u5zj6qrSqVqiUdZSfxbLKcowj0SPGNtMeNXM0vO7F0jWtB0ay93E9psCe4DgvoGG4esBhHCOs3u+rtt4Ll8eZzf6n9ViFJ+6tvXVl+h2loGxiNlTGAABkc8lzbweKbvkZ0axNJbyRuh2noGDebNGXDQ3u6+mV8hrqvFw/GTeXK0n5LzMKuMo2u5JljwLanD47ySVsBlcM7PuGN1DG5eZ4lX+GwXYQyRXi+pUVcQpyu2VL2gYrTVFbC+llZLv08schYb26L52O/jfyVvgVKMrNFPxTLKnmXIrLxZWjRRRZzyVBGua1tG6KIjFZt5pC0VFoTaCsz0H/APnXEjerpjoCyZvj1HfBqqKq9ovqbvE9rWozCAIAgCAIAgCAIAgCAID4QgPPdrdg73lpB2ui+JZ/l8lHqUecSzw2Pt7NXbr+ep54+FzTYggg5g3BB7tQVFfRlsrNXWx2U1cRk7P4/vWmVNPYyOfHcNFYYGEno2vL5NQbBtmt7zc+F0pVewzPm9it4krxiu8uOCUQeQ33WNF3EZBrG8uXIKM+smVUYuUrImHSdI+9rNAsxv1WjRUOJxHazvy5eBdQpqlDKig+0PH94/J4z1G++RxcNG9w+Pcu0/8AGuF9nT/WVVrL3e6PXxly7vE5vi+Mzy/Tw2W/j08vr4FDpoXPdkSO4kLqIQc5FPUnGEdSyUlMWjJ7/B7v1U+NJJFXOtd6I7mPk/7sn9Y/9V72UOhh20jYJpP+7L/WP/VOyh0MXVmfHSv4vee97j8SvezS2MHNvc45gsJRNkWRlSVpkiXTIisdkVGnsTaS1LR7BZrYq5vB0El/wuaQqmtuXNLY/Ri0m0IAgCAIAgCAIAgCAIAgCAICFx7ZmCqF3jdfwe3I+P1h3rCdOM9zfRxFSi/ZflyPP8W2JniPVb0jfrM18RqFCqUJQV1qi2o8QpT0no/kYSUojja0cDmeZIzPpZVbk5SuyHiqvaO5ORx9FE2L6b7Pk7B9Bn5qBj8RpkXpf2bcHRss7I7aXFvk0HV/lHdVn5u8P05rPgPC3xDFKMvcjrL7Lz+lzVxPGLDUXJe89F+fI8lq3FxtqTqvqdRa5UcZDnJnVZ0XRBjQXSPDMzu5usG52PNKs3h4JpGNKmsTNxbsXSPYzEhrStP/AOlo/wACh/uj6eviS/2iPU2DY/Ef5qP2ln+mn7o+nr4j9nj1Pv8AuhiH80H7U3/TT90l0+X9j9nh1MXbHYh/NR+1N/015+6S6eviP2eHU0SbD4if+mH7S3/TWL4k+nr4mS4VFczkl9nmJH/p2/tLf8ixePvyNseHJc/kcU/suxN2kLB/7wf8C1Sxd+RtjhMvP5f2WD2W+z2uosQbUVDGCPo3tJa8ON3WtlbsUWcszuS4xyntSwMggCAIAgCAIAgCAIAgCAIAgCAjMbqt1u6NXfBQcZU0yIzguZXDE05vHVbZ5/Cbgeipq08qJFODnKyOJkm8XSO4m5/jkudqzdSfey5aUY5VyPNNosU6eVz79QdVn3Rx8dfLkvsHA+GLh+DVN+89ZeL5eW3z5nBcTxf6mu2vdWi8P7IjD4d59yrGnG8rsg1pZY2JPHaV3Q77PejLZW/g19CT+FY4yGemYYCrkra8z9AbOYoyqpoZ4zdsjGu7jbrA9oNx4LmmrOx1SJJeAIDz7bLbeeCrNNSdBaOJr5nTMkks+R3zcYDHts7d62fAqXhsK6xFxOKjQV2QL/aLiA+lRfs9V/rKV+2TIq4pTfI4qj2o4iNPkZ/9FT+cyxfDZdTJcSi+RBV/tUxIavh7mxys+D1HqYFx3kTaXEE9qa+v3OvZT2gVNQX9Pu7rQLFhlbnxvvPN1XVrQ2Zd4BPEXbikl3Fpi2qcNJHj8ZPoVp7UnvAx6L4EnSbayDVzXjk4AeosslWZHnw2L2Viw4btdDJYP+bd9o3b/S4eNltjVi9yBVwFWGsdfr8CwA3zGi2kE+oAgCAIAgCAIAgCAIAUBWMTeXPJ8u5VddXdzYiJxOWzA3i83P3W/vt5Ln8fU1a8vu/sWeCh/Ipm3+OdBTtiaevKd3uYPfPkQ38Skf8AjWDVbGKrNaQ18+X58jXxOs40XFbvTy5lJ37syX1m943OFy2kSODxL2KsjRXldlkpYrryTIq6m3AK2qwxzvkrBNTPO8+mc7cLHHV0LzkL/VPrqqnEYLM7wL/CcTVlGro+pcKf2p0xHztPWQu4tfTuPkWXBCr3h6i5FpGvTkrpo5MU9pMkjS2gpZQ45Carb0MTftNZffkI+qAP13UsFOe5prY2lTWrKYykLQ4vcZJHuMksj/ekkP0iOAFyAOFzzsLuhSVONkc3isTKvO/I4qkKQjTEi6koyRAq2Ky7zt0ZqmxlVIu8HSbtYuGA4d0MIafeObu8rl61TPK59HwGD7Cio8+ZI7q1XJmQbq9uYumZNlcNCvcxg6SJ7Z/a6amIHvxcWE+rT9E+i2wrOJX4rhsKyvs+v5PVsIxSOpjEkLrtOo4tPFrhwKmxkpK6OYrUZ0Z5JrU7VkaggCAIAgCAIAgCAxk0K8YK/XxZqFWiZorGJy3mI4NAaPAXPqSuNxEs0r+tdfuXlJZaaRh/uVHiVHMZOrI51qeS1zGYri/a1zi8EcRbsXYcHo/p8PF83q/Pb5WKjFyz1Gumh4zV081JM6mqWlkjDYg6EcHNPFp4FdXh8TdJFFiMNZ3RZMKcLCytSjqp3LLQBapGlFio4QdVEnKxuijt/wBms13QtPay6m3s0cNVSNboAFuhNs1SikQGINUqBpZAVbluM4IrOMVwAIGqjYmsoKxZYWg5O5JbGYNE13yisBedY4Wi5+8/MADsJ8FzGJrdo8qOuwOHdJdpLTpf19C8DaFrcmUrAPvNB8gz81GVN9CbLGQb1m35P8n0Y7A/Kel3ftM3X/ANI8LryUOqN1LE/wDzqeWq+pnNgUcrOkpHhw+qT6XObT2OWmVLnEsqXEJReWsvP19iAkiIJBBBGRByIKj7FqrSV1sYFq9ueOJK7MY06kmDwTuOsJG828+8a+fNbaVTJLuK/H4JYinb+S29d57PBM17Q5puCLghWKaauji2mnZmxengQBAEAQBAEAQHwoCNxCLK6iYpWpSfc/oZw95HndbLZ0ju159SuLcM9XJ1dvmXzdoX7j0nBKXoqeKP6sbQe+2Z87rvkklZHPXuRO2mxdPiMe7MN2Rt+jlb77Cfi3sOSzhNxd0eNJ7njOL7KVmHH5xhkiGksYJbb7Q1b4+ausLjotZZFRisC3rE24ZjgyVlZSWhTToyiy1YfjrOajzotmKlbclxjsdtQo/6eRs7VEdX42zmt0KLRrlO5VsTxpudlKUbCNOUmVmprXyu3ImlxJAyHEmw9VFxGMhTVr6lnhsE5M7qfZcxOHTm8uTi0ZiMHQdrj6Lnq+InWllR02Hw9PD01Unr0Xrki0Yfh18mtvzJ0HcPpHtOWuRGakUsHproQK/EM8m936+C7lqTLaLKw/s3A9LD0U5UKaVrET9RVve5xVOFuH0rjk4b3kdVqeDi3ozZLGStqte442tfA7pYTmPeadHDkeY9R6qFisC6azR1LHh3FlJ9lV/zw/B3YxVQVDBIx7WSgDeY4hriOLTe1yOBVRVjmV+Z1uBrulLK9Yvn9yF6M8M/u2cPMKPla5FwqtOW0kayF5czcT0L2dYx1egedPd9P1A8VLw1Szyvn9fWvxOQ41huzrZ1/IvinFKEAQBAEAQBAEAQGmeO4ssJwUouL5nqdnc8vxOEtkkYebvJ2Y+K4ialRrXe6d/gzoFapTVuaPTcNqRJEx7dC0eBtmPArt6dSNSKnF3TKCUXF2e50rMxMZLWO9a3G+nivG0ldnqV9jzva3DMLcf5P50mw+T3aS7uaCHHsAKirjEoSyYW85d3urxb0Nr4fGazVrRXfv5cyMo/ZpJKN8ONMPosf8489rrEbvdc+GitsNxLFxj/AM+VvuTVvnr8EV1fh+Gk/wDjTS8SOxvYaenLB07Hb5sMnC3afVb58acLXgviV9bAU6dtdyIZs5K7WVo7mk/mFGlx+o/dgiOqdJdSSodjIb3lc+Tsvuj0zUGrxXEVd3bwN0JRWyLtguEwNY9jY2tYWEOsLE3Ftdb6rTTk5SuybRk27vkU+vrukbAHe9Zxcey+6PPdJ8FZYVJzN+IqXoqS5krCLBjRy3j2l37slcLmyph0J2hpwVGqTaJUUa8QgAWVKTYkivyxXLhxsSO8cFniJ5I5nts/MjRjedlvyNWB4PHVOcwEseG3zzBscxz/APioMRJUqlmtNfsdBQnKUMydjOt2Lkbewa77pH7j6KH+twrllbs+8lxq4iKupP6/UhqigkjNnbw7CCf7LhdSOypzV4u/zN9Lilen6t/XyOrB67oqiNtrEuALgTax3miwOhuWnXgFErw7JXjutfgSMRjXi6aUltc9mpJt9jXcwD48R5qyjJSSa5lG1Y3L0BAEAQBAEAQBAfEBWdqdn3S/Owi7wM26bw7L8VU8Q4asQ88HaXyZNwuL7L2ZbfQqcFbUUxIb0kZ4gsdY+BFj3qpp4fH4d2gmvCzX3RPlUwtVe019CQi2hrpMo2SOP2Ybf2nAN9VNguKVNL28bL6akeX6KPf8Tqi2erajOpl6JvK/SP8AIdRp/pKRDhbm74ibl3cvXwNMsao6Uopd/P18SyYPs9BT5xtu86yPO88/iOg7BYK0p04U45YKy7iHOcpu8ndkqszEom2k96kD6kTz4lpt8VCxD9ryK3Fv2/BFbhcopXnfA9D0n8HO8Ht4ltviPzUmg9ybhne6PN5LhzL/AFCPESOuFY0J5ZJkrLnw6Xd9CagqbkHsCvo2a0Ke+WepNUtbYLVOnclRmY1dZdewp2PJTISeotvO7D6rVjGsmXqYYdOVS51+zy7qlzuG64+dgudxjvYv6MbRLzOesVyGLd60vEsKfuo5Z42uFnAOHIgEeqwpVZ03eDa8D1xT3KrjGy4c9skDt0hwJa65FgQeqdQew38Fbw4lKatVXLdGEYKOxfdnJLxEfVeR52d/iV1gZZsPF91vhoQqqtNkqpZrCAIAgCAIAgCAIAgCAIAgCAIDzza8f8Y/tiIHgxqg1/f8isxK/wCR+BXIXqMQTtheh4S+E1W68E6HI+P77LOnLLI3UZ5ZakLtbhRZLvMGTnF7PvH+UZ3m1x5Kwi7qxaUmk3B89vv+fiQkFTy05cQrDD4vL7MiNiMLm1R3R1narJV4PmV7pVI6GM1cLaryWIhFXMo0Kk3ZkVUVJfkFVVqzmy3oYdU0ejbB4Z0MBlcLGS27z3Bp5nPyVJjKqjeT2RPgr6Ew4rknJybk+ZOSsanleoHLKVJhojFktsuerJ9//A1dTw9Ww8fP6kGt77JtTTUEAQBAEAQBAEAQBAEAQBAEBjKTY7oBPAE2HnY2QFE25YWTwyuAF+qbG4zuHcOA3VExCtJMgYtWkpFQI3XFvIkeShtWZXNWdjpikQxOyKRATlLVMlZ0M4BByBPpnwI4FSKVXkyZRrJrLIgca2TcCXMu8fWFg8ffabB3eCDzUtSJ8KslpLXv/P8AXwK9VYW9mr2m+mbrnwstiZIcT7S4NNIbMY933WuI8ScgvJTS3YUehdNntiQwh9TbLMRg3H43aHuGXbwUSriUlp8TOMS01Et8houYxuK7V5Y7fUm04ZdWc5Kgo2mmQrbFGJySG6kxjsjFk/syy0Jd9Z7j3gHdB8mhdbhoZKUY9xXzd5NkstxiEAQBAEAQBAEAQBAEAQBAEAQFf23w/paZxAuWdbw+kPgfBaa8c0SPiYZqb7jzOrzDX/hd94aHxCgS6lTLXU+RSLEwOqOVDw6WTLOFNzehtpUpVHaJuFRLKRBFeR2u7fqsHNx4AfxqpyUaUdWXVGiqastWWjAsEZT9d56SY6vOjeyMcB26ns0VZV4nG9orQlqk+ZLuqexQp8Q/6xNipHPJKSq2viZ1PeZujBLY0kqMbDW8rJI8OeVy3wiYs55b26vvuIawfadkP17grPCUM80nz+hpqSsi40dOI2NY3RrQ0eAsulIRuQBAEAQBAEAQBAEAQBAEAQBAEB8cL5FAeabRYP0Ejhb5t+Y7v1Cg1KeV9xV16OR9zKxLGWGx04Hmo7ViG1YyZNoOZtnp3rZSp533GylTdSSiifw3B5JsmHcZ/wAyU5+DRxd8OxSqlWnQjqXlKkorLFFww+hjgZuRNsOJObnHm48T6DguexOMlWfd0JsKeU3FygykbUjAuWmUjJIwJWs9MHFepA0SPW2MbnhqA4lTKdMwbOzZ6l6STpj7jLtj+07Rz+4e6PxLosFQ7OOZ7v6EOrO7sWVTTUEAQBAEAQBAEAQBAEAQBAEAQBAEBx4rh7ZmFrtdWnkVjKKkrMxnBSVmedYrhRYSxwsR5d4UOcLaMq6tFxdiAmoiMuP0e3mO/l3dqUZZHZ7MwozdOdy6bHYq2SERXs+O9wfpNLid4c9bHw5qu4tRmn2q1X0/06HDVIzWhPFyo3Ml2MSVqcrmVjAleHpg5yySueGp7lthC7seNmO7bVS4UrbmDkYUlM6pcWtuIwbSPHHmxh58zw79LrB4T+c/JEapU5ItsMQa0NaAGgWAGgA0VqRzNAEAQBAEAQBAEAQBAEAQBAEAQBAEAQHJiOHsmbZ4z4EaheOKaszGUVJWZS8XwJ8d94bzfrAZePJRp0WtiHUw7W2pAVFC5rhJCd2QG4INr/v9DxXkZK2WWqNdOpKk7osGEbRtf1JiI5dOt1WuPZfQ9nkSqPGcJlF56Oq6c1+S6o42nJWb1J0sKquxkTMyMHNWyFF8zxyMC0LaqfV/YxzGioqWssCczo0Alx7mjMqZSw8qj9hGEppbnRSYPJNnNeKP6gPzjh9oj3B2DPt4K5oYKMHmlq/kRp1W9EWKCFrGhrAGtAsABYAKcajYgCAIAgCAIAgCAIAgCAIAgCAIAgCAIAgCAFARVZgEMmYG4ebMvTT0WLinuYShGW6IOv2LLxbeY8cN4Fp8xdYdnbZmmWGizTh2zVXDkyQBn1XSbzQOwOjJA7AQtVTCU6vvpeOzNlKFSn7s9OhNf7JntnJFf/xv/wA6j/tdHq/l+CX28jJmAE/ykzz2MAjHmLu9VvhgqMeV/ExdWTJCiw6KL+TYGk6nVx73HMqUlbRGs616AgCAIAgCAIAgCAIAgCAIAgCAIAgCAIAgCAIAgCAIAgCAIAgCAIAgCAIA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graphicFrame>
        <p:nvGraphicFramePr>
          <p:cNvPr id="13" name="Tableau 12"/>
          <p:cNvGraphicFramePr>
            <a:graphicFrameLocks noGrp="1"/>
          </p:cNvGraphicFramePr>
          <p:nvPr/>
        </p:nvGraphicFramePr>
        <p:xfrm>
          <a:off x="1258888" y="1700213"/>
          <a:ext cx="7561262" cy="1651000"/>
        </p:xfrm>
        <a:graphic>
          <a:graphicData uri="http://schemas.openxmlformats.org/drawingml/2006/table">
            <a:tbl>
              <a:tblPr firstRow="1" bandRow="1">
                <a:tableStyleId>{5C22544A-7EE6-4342-B048-85BDC9FD1C3A}</a:tableStyleId>
              </a:tblPr>
              <a:tblGrid>
                <a:gridCol w="1964955">
                  <a:extLst>
                    <a:ext uri="{9D8B030D-6E8A-4147-A177-3AD203B41FA5}">
                      <a16:colId xmlns:a16="http://schemas.microsoft.com/office/drawing/2014/main" val="20000"/>
                    </a:ext>
                  </a:extLst>
                </a:gridCol>
                <a:gridCol w="5596307">
                  <a:extLst>
                    <a:ext uri="{9D8B030D-6E8A-4147-A177-3AD203B41FA5}">
                      <a16:colId xmlns:a16="http://schemas.microsoft.com/office/drawing/2014/main" val="20001"/>
                    </a:ext>
                  </a:extLst>
                </a:gridCol>
              </a:tblGrid>
              <a:tr h="370840">
                <a:tc>
                  <a:txBody>
                    <a:bodyPr/>
                    <a:lstStyle/>
                    <a:p>
                      <a:r>
                        <a:rPr lang="fr-FR" b="0" dirty="0">
                          <a:solidFill>
                            <a:schemeClr val="tx1"/>
                          </a:solidFill>
                          <a:latin typeface="Arial" pitchFamily="34" charset="0"/>
                          <a:cs typeface="Arial" pitchFamily="34" charset="0"/>
                        </a:rPr>
                        <a:t>Polymédication</a:t>
                      </a:r>
                    </a:p>
                  </a:txBody>
                  <a:tcPr marL="91445" marR="91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fr-FR" b="0" dirty="0">
                          <a:solidFill>
                            <a:schemeClr val="tx1"/>
                          </a:solidFill>
                          <a:latin typeface="Arial" pitchFamily="34" charset="0"/>
                          <a:cs typeface="Arial" pitchFamily="34" charset="0"/>
                        </a:rPr>
                        <a:t>Concerne</a:t>
                      </a:r>
                      <a:r>
                        <a:rPr lang="fr-FR" b="0" baseline="0" dirty="0">
                          <a:solidFill>
                            <a:schemeClr val="tx1"/>
                          </a:solidFill>
                          <a:latin typeface="Arial" pitchFamily="34" charset="0"/>
                          <a:cs typeface="Arial" pitchFamily="34" charset="0"/>
                        </a:rPr>
                        <a:t> les patients âgés ou traités pour des maladies chroniques graves</a:t>
                      </a:r>
                      <a:endParaRPr lang="fr-FR" b="0" dirty="0">
                        <a:solidFill>
                          <a:schemeClr val="tx1"/>
                        </a:solidFill>
                        <a:latin typeface="Arial" pitchFamily="34" charset="0"/>
                        <a:cs typeface="Arial" pitchFamily="34" charset="0"/>
                      </a:endParaRPr>
                    </a:p>
                  </a:txBody>
                  <a:tcPr marL="91445" marR="91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r>
                        <a:rPr lang="fr-FR" b="0" dirty="0">
                          <a:solidFill>
                            <a:schemeClr val="tx1"/>
                          </a:solidFill>
                          <a:latin typeface="Arial" pitchFamily="34" charset="0"/>
                          <a:cs typeface="Arial" pitchFamily="34" charset="0"/>
                        </a:rPr>
                        <a:t>Automédication</a:t>
                      </a:r>
                    </a:p>
                  </a:txBody>
                  <a:tcPr marL="91445" marR="91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fr-FR" b="0" dirty="0">
                          <a:solidFill>
                            <a:schemeClr val="tx1"/>
                          </a:solidFill>
                          <a:latin typeface="Arial" pitchFamily="34" charset="0"/>
                          <a:cs typeface="Arial" pitchFamily="34" charset="0"/>
                        </a:rPr>
                        <a:t>Concerne les antalgiques, ..</a:t>
                      </a:r>
                    </a:p>
                  </a:txBody>
                  <a:tcPr marL="91445" marR="91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r>
                        <a:rPr lang="fr-FR" b="0" dirty="0">
                          <a:solidFill>
                            <a:schemeClr val="tx1"/>
                          </a:solidFill>
                          <a:latin typeface="Arial" pitchFamily="34" charset="0"/>
                          <a:cs typeface="Arial" pitchFamily="34" charset="0"/>
                        </a:rPr>
                        <a:t>Alcool</a:t>
                      </a:r>
                    </a:p>
                  </a:txBody>
                  <a:tcPr marL="91445" marR="91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fr-FR" b="0" dirty="0">
                          <a:solidFill>
                            <a:schemeClr val="tx1"/>
                          </a:solidFill>
                          <a:latin typeface="Arial" pitchFamily="34" charset="0"/>
                          <a:cs typeface="Arial" pitchFamily="34" charset="0"/>
                        </a:rPr>
                        <a:t>Peut</a:t>
                      </a:r>
                      <a:r>
                        <a:rPr lang="fr-FR" b="0" baseline="0" dirty="0">
                          <a:solidFill>
                            <a:schemeClr val="tx1"/>
                          </a:solidFill>
                          <a:latin typeface="Arial" pitchFamily="34" charset="0"/>
                          <a:cs typeface="Arial" pitchFamily="34" charset="0"/>
                        </a:rPr>
                        <a:t> amplifier l’effet des anxiolytiques, neuroleptiques, hypnotiques…</a:t>
                      </a:r>
                      <a:endParaRPr lang="fr-FR" b="0" dirty="0">
                        <a:solidFill>
                          <a:schemeClr val="tx1"/>
                        </a:solidFill>
                        <a:latin typeface="Arial" pitchFamily="34" charset="0"/>
                        <a:cs typeface="Arial" pitchFamily="34" charset="0"/>
                      </a:endParaRPr>
                    </a:p>
                  </a:txBody>
                  <a:tcPr marL="91445" marR="91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23579" name="Picture 10" descr="http://static.lexpress.fr/medias_1527/w_605,h_350,c_fill,g_north/des-comprimes-de-mediator-3_7818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68863"/>
            <a:ext cx="11001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numéro de diapositive 14"/>
          <p:cNvSpPr>
            <a:spLocks noGrp="1"/>
          </p:cNvSpPr>
          <p:nvPr>
            <p:ph type="sldNum" sz="quarter" idx="12"/>
          </p:nvPr>
        </p:nvSpPr>
        <p:spPr/>
        <p:txBody>
          <a:bodyPr/>
          <a:lstStyle/>
          <a:p>
            <a:pPr>
              <a:defRPr/>
            </a:pPr>
            <a:fld id="{5F4E1187-6354-4698-AAD1-7579DDA4D17F}" type="slidenum">
              <a:rPr lang="fr-FR" smtClean="0"/>
              <a:pPr>
                <a:defRPr/>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6013" y="0"/>
            <a:ext cx="6048375"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 mésusage</a:t>
            </a:r>
          </a:p>
        </p:txBody>
      </p:sp>
      <p:sp>
        <p:nvSpPr>
          <p:cNvPr id="6" name="ZoneTexte 5"/>
          <p:cNvSpPr txBox="1"/>
          <p:nvPr/>
        </p:nvSpPr>
        <p:spPr>
          <a:xfrm>
            <a:off x="1187450" y="620713"/>
            <a:ext cx="4105275" cy="369887"/>
          </a:xfrm>
          <a:prstGeom prst="rect">
            <a:avLst/>
          </a:prstGeom>
          <a:noFill/>
        </p:spPr>
        <p:txBody>
          <a:bodyPr>
            <a:spAutoFit/>
          </a:bodyPr>
          <a:lstStyle/>
          <a:p>
            <a:pPr>
              <a:defRPr/>
            </a:pPr>
            <a:r>
              <a:rPr lang="fr-FR" b="1" dirty="0">
                <a:solidFill>
                  <a:schemeClr val="accent1">
                    <a:lumMod val="75000"/>
                  </a:schemeClr>
                </a:solidFill>
              </a:rPr>
              <a:t>1. Mésusage « volontaire »</a:t>
            </a:r>
          </a:p>
        </p:txBody>
      </p:sp>
      <p:sp>
        <p:nvSpPr>
          <p:cNvPr id="24580" name="ZoneTexte 6"/>
          <p:cNvSpPr txBox="1">
            <a:spLocks noChangeArrowheads="1"/>
          </p:cNvSpPr>
          <p:nvPr/>
        </p:nvSpPr>
        <p:spPr bwMode="auto">
          <a:xfrm>
            <a:off x="2916238" y="1412875"/>
            <a:ext cx="4608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 Le dopage,</a:t>
            </a:r>
          </a:p>
          <a:p>
            <a:pPr eaLnBrk="1" hangingPunct="1"/>
            <a:r>
              <a:rPr lang="fr-FR" altLang="fr-FR"/>
              <a:t>- La toxicomanie, </a:t>
            </a:r>
          </a:p>
          <a:p>
            <a:pPr eaLnBrk="1" hangingPunct="1"/>
            <a:r>
              <a:rPr lang="fr-FR" altLang="fr-FR"/>
              <a:t>- Les tentatives de suicide</a:t>
            </a:r>
          </a:p>
        </p:txBody>
      </p:sp>
      <p:pic>
        <p:nvPicPr>
          <p:cNvPr id="24581" name="Picture 7" descr="http://fr.cdn.v5.futura-sciences.com/builds/images/rte/RTEmagicC_11132_dopage_dans_le_sport-xoan-batar-cc-by-2.0_txdam34816_9dd4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703" y="1246808"/>
            <a:ext cx="1303609" cy="108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http://auvos.org/joomla/images/stories/2013_septembre_2013_html_1c532fc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76" y="1119187"/>
            <a:ext cx="1154112"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207464" y="3753644"/>
            <a:ext cx="7777163" cy="646112"/>
          </a:xfrm>
          <a:prstGeom prst="rect">
            <a:avLst/>
          </a:prstGeom>
          <a:noFill/>
        </p:spPr>
        <p:txBody>
          <a:bodyPr>
            <a:spAutoFit/>
          </a:bodyPr>
          <a:lstStyle/>
          <a:p>
            <a:pPr>
              <a:defRPr/>
            </a:pPr>
            <a:r>
              <a:rPr lang="fr-FR" b="1" dirty="0">
                <a:solidFill>
                  <a:schemeClr val="accent1">
                    <a:lumMod val="75000"/>
                  </a:schemeClr>
                </a:solidFill>
              </a:rPr>
              <a:t>2. Erreurs, mésusage « involontaire »: des événements indésirables évitables</a:t>
            </a:r>
          </a:p>
        </p:txBody>
      </p:sp>
      <p:sp>
        <p:nvSpPr>
          <p:cNvPr id="24584" name="ZoneTexte 6"/>
          <p:cNvSpPr txBox="1">
            <a:spLocks noChangeArrowheads="1"/>
          </p:cNvSpPr>
          <p:nvPr/>
        </p:nvSpPr>
        <p:spPr bwMode="auto">
          <a:xfrm>
            <a:off x="1335485" y="4445000"/>
            <a:ext cx="5113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t>2.1. Erreurs de prescription</a:t>
            </a:r>
          </a:p>
        </p:txBody>
      </p:sp>
      <p:sp>
        <p:nvSpPr>
          <p:cNvPr id="24585" name="ZoneTexte 10"/>
          <p:cNvSpPr txBox="1">
            <a:spLocks noChangeArrowheads="1"/>
          </p:cNvSpPr>
          <p:nvPr/>
        </p:nvSpPr>
        <p:spPr bwMode="auto">
          <a:xfrm>
            <a:off x="1403648" y="5085184"/>
            <a:ext cx="70580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dirty="0"/>
              <a:t>- Le prescripteur ne connait pas toutes les données médicales du patient</a:t>
            </a:r>
          </a:p>
          <a:p>
            <a:pPr algn="just" eaLnBrk="1" hangingPunct="1"/>
            <a:r>
              <a:rPr lang="fr-FR" altLang="fr-FR" dirty="0"/>
              <a:t>- Chaque patient réagit différemment aux médicaments prescrits</a:t>
            </a:r>
          </a:p>
          <a:p>
            <a:pPr algn="just" eaLnBrk="1" hangingPunct="1"/>
            <a:r>
              <a:rPr lang="fr-FR" altLang="fr-FR" dirty="0"/>
              <a:t>- Certaines interactions ne sont pas connues</a:t>
            </a:r>
          </a:p>
        </p:txBody>
      </p:sp>
      <p:sp>
        <p:nvSpPr>
          <p:cNvPr id="10" name="Espace réservé du numéro de diapositive 9"/>
          <p:cNvSpPr>
            <a:spLocks noGrp="1"/>
          </p:cNvSpPr>
          <p:nvPr>
            <p:ph type="sldNum" sz="quarter" idx="12"/>
          </p:nvPr>
        </p:nvSpPr>
        <p:spPr/>
        <p:txBody>
          <a:bodyPr/>
          <a:lstStyle/>
          <a:p>
            <a:pPr>
              <a:defRPr/>
            </a:pPr>
            <a:fld id="{2B78A302-D4CC-4D8B-9696-54106D220774}" type="slidenum">
              <a:rPr lang="fr-FR" smtClean="0"/>
              <a:pPr>
                <a:defRPr/>
              </a:pPr>
              <a:t>17</a:t>
            </a:fld>
            <a:endParaRPr lang="fr-FR"/>
          </a:p>
        </p:txBody>
      </p:sp>
      <p:sp>
        <p:nvSpPr>
          <p:cNvPr id="24587" name="ZoneTexte 10"/>
          <p:cNvSpPr txBox="1">
            <a:spLocks noChangeArrowheads="1"/>
          </p:cNvSpPr>
          <p:nvPr/>
        </p:nvSpPr>
        <p:spPr bwMode="auto">
          <a:xfrm>
            <a:off x="3851275" y="115888"/>
            <a:ext cx="417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ym typeface="Symbol" pitchFamily="18" charset="2"/>
              </a:rPr>
              <a:t> Hors recommandations du RCP</a:t>
            </a:r>
            <a:endParaRPr lang="fr-FR" altLang="fr-FR"/>
          </a:p>
        </p:txBody>
      </p:sp>
      <p:sp>
        <p:nvSpPr>
          <p:cNvPr id="2" name="ZoneTexte 1"/>
          <p:cNvSpPr txBox="1"/>
          <p:nvPr/>
        </p:nvSpPr>
        <p:spPr>
          <a:xfrm>
            <a:off x="1321027" y="2507258"/>
            <a:ext cx="7632700" cy="923330"/>
          </a:xfrm>
          <a:prstGeom prst="rect">
            <a:avLst/>
          </a:prstGeom>
          <a:noFill/>
        </p:spPr>
        <p:txBody>
          <a:bodyPr wrap="square" rtlCol="0">
            <a:spAutoFit/>
          </a:bodyPr>
          <a:lstStyle/>
          <a:p>
            <a:r>
              <a:rPr lang="fr-FR" dirty="0">
                <a:solidFill>
                  <a:srgbClr val="FF0000"/>
                </a:solidFill>
              </a:rPr>
              <a:t>Le </a:t>
            </a:r>
            <a:r>
              <a:rPr lang="fr-FR" b="1" dirty="0">
                <a:solidFill>
                  <a:srgbClr val="FF0000"/>
                </a:solidFill>
              </a:rPr>
              <a:t>mésusage </a:t>
            </a:r>
            <a:r>
              <a:rPr lang="fr-FR" dirty="0">
                <a:solidFill>
                  <a:srgbClr val="FF0000"/>
                </a:solidFill>
              </a:rPr>
              <a:t> correspond à une utilisation non conforme à la destination du produit, à son usage normal ou raisonnablement prévisible ou à son mode d’emploi ou aux précautions particulières d’emploi (ANSM)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973755"/>
            <a:ext cx="2520280" cy="288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4" descr="http://sante.lefigaro.fr/sites/default/files/media/field_media_image/PHO4c3f60f8-55bd-11e3-b7c7-b819e6b5d4bb-805x453.jpg"/>
          <p:cNvPicPr>
            <a:picLocks noChangeAspect="1" noChangeArrowheads="1"/>
          </p:cNvPicPr>
          <p:nvPr/>
        </p:nvPicPr>
        <p:blipFill>
          <a:blip r:embed="rId4">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 mésusage</a:t>
            </a:r>
          </a:p>
        </p:txBody>
      </p:sp>
      <p:sp>
        <p:nvSpPr>
          <p:cNvPr id="6" name="ZoneTexte 5"/>
          <p:cNvSpPr txBox="1"/>
          <p:nvPr/>
        </p:nvSpPr>
        <p:spPr>
          <a:xfrm>
            <a:off x="1116013" y="864578"/>
            <a:ext cx="6264275" cy="646113"/>
          </a:xfrm>
          <a:prstGeom prst="rect">
            <a:avLst/>
          </a:prstGeom>
          <a:noFill/>
        </p:spPr>
        <p:txBody>
          <a:bodyPr>
            <a:spAutoFit/>
          </a:bodyPr>
          <a:lstStyle/>
          <a:p>
            <a:pPr>
              <a:defRPr/>
            </a:pPr>
            <a:r>
              <a:rPr lang="fr-FR" b="1" dirty="0">
                <a:solidFill>
                  <a:schemeClr val="accent1">
                    <a:lumMod val="75000"/>
                  </a:schemeClr>
                </a:solidFill>
              </a:rPr>
              <a:t>2. Erreurs, mésusage « involontaire »: des événements indésirables évitables</a:t>
            </a:r>
          </a:p>
        </p:txBody>
      </p:sp>
      <p:sp>
        <p:nvSpPr>
          <p:cNvPr id="25605" name="ZoneTexte 6"/>
          <p:cNvSpPr txBox="1">
            <a:spLocks noChangeArrowheads="1"/>
          </p:cNvSpPr>
          <p:nvPr/>
        </p:nvSpPr>
        <p:spPr bwMode="auto">
          <a:xfrm>
            <a:off x="1258888" y="1588294"/>
            <a:ext cx="511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2.2. Erreurs de dispensation</a:t>
            </a:r>
          </a:p>
        </p:txBody>
      </p:sp>
      <p:sp>
        <p:nvSpPr>
          <p:cNvPr id="25606" name="ZoneTexte 6"/>
          <p:cNvSpPr txBox="1">
            <a:spLocks noChangeArrowheads="1"/>
          </p:cNvSpPr>
          <p:nvPr/>
        </p:nvSpPr>
        <p:spPr bwMode="auto">
          <a:xfrm>
            <a:off x="1770973" y="2348880"/>
            <a:ext cx="662463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buFont typeface="Wingdings" pitchFamily="2" charset="2"/>
              <a:buChar char="§"/>
            </a:pPr>
            <a:r>
              <a:rPr lang="fr-FR" altLang="fr-FR" dirty="0"/>
              <a:t> Erreur de transcription: de moins en moins grâce à l’informatisation des ordonnances</a:t>
            </a:r>
          </a:p>
          <a:p>
            <a:pPr algn="just" eaLnBrk="1" hangingPunct="1">
              <a:lnSpc>
                <a:spcPct val="150000"/>
              </a:lnSpc>
              <a:buFont typeface="Wingdings" pitchFamily="2" charset="2"/>
              <a:buChar char="§"/>
            </a:pPr>
            <a:endParaRPr lang="fr-FR" altLang="fr-FR" dirty="0"/>
          </a:p>
          <a:p>
            <a:pPr algn="just" eaLnBrk="1" hangingPunct="1">
              <a:lnSpc>
                <a:spcPct val="150000"/>
              </a:lnSpc>
              <a:buFont typeface="Wingdings" pitchFamily="2" charset="2"/>
              <a:buChar char="§"/>
            </a:pPr>
            <a:r>
              <a:rPr lang="fr-FR" altLang="fr-FR" dirty="0"/>
              <a:t> Erreur de spécialité (confusion sur le nom), de forme (gélule, ..), de dosage (similitude des boîtes de certains médicaments), …</a:t>
            </a:r>
          </a:p>
          <a:p>
            <a:pPr algn="just" eaLnBrk="1" hangingPunct="1">
              <a:lnSpc>
                <a:spcPct val="150000"/>
              </a:lnSpc>
              <a:buFont typeface="Wingdings" pitchFamily="2" charset="2"/>
              <a:buChar char="§"/>
            </a:pPr>
            <a:endParaRPr lang="fr-FR" altLang="fr-FR" dirty="0"/>
          </a:p>
        </p:txBody>
      </p:sp>
      <p:sp>
        <p:nvSpPr>
          <p:cNvPr id="8" name="Espace réservé du numéro de diapositive 7"/>
          <p:cNvSpPr>
            <a:spLocks noGrp="1"/>
          </p:cNvSpPr>
          <p:nvPr>
            <p:ph type="sldNum" sz="quarter" idx="12"/>
          </p:nvPr>
        </p:nvSpPr>
        <p:spPr/>
        <p:txBody>
          <a:bodyPr/>
          <a:lstStyle/>
          <a:p>
            <a:pPr>
              <a:defRPr/>
            </a:pPr>
            <a:fld id="{9698B9EE-8DB8-4B52-930F-FCD64252B909}" type="slidenum">
              <a:rPr lang="fr-FR" smtClean="0"/>
              <a:pPr>
                <a:defRPr/>
              </a:pPr>
              <a:t>18</a:t>
            </a:fld>
            <a:endParaRPr lang="fr-FR"/>
          </a:p>
        </p:txBody>
      </p:sp>
      <p:pic>
        <p:nvPicPr>
          <p:cNvPr id="2560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4694796"/>
            <a:ext cx="2163204" cy="216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157722"/>
            <a:ext cx="16668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048375"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 mésusage</a:t>
            </a:r>
          </a:p>
        </p:txBody>
      </p:sp>
      <p:sp>
        <p:nvSpPr>
          <p:cNvPr id="6" name="ZoneTexte 5"/>
          <p:cNvSpPr txBox="1"/>
          <p:nvPr/>
        </p:nvSpPr>
        <p:spPr>
          <a:xfrm>
            <a:off x="1042988" y="549275"/>
            <a:ext cx="6913562" cy="646113"/>
          </a:xfrm>
          <a:prstGeom prst="rect">
            <a:avLst/>
          </a:prstGeom>
          <a:noFill/>
        </p:spPr>
        <p:txBody>
          <a:bodyPr>
            <a:spAutoFit/>
          </a:bodyPr>
          <a:lstStyle/>
          <a:p>
            <a:pPr>
              <a:defRPr/>
            </a:pPr>
            <a:r>
              <a:rPr lang="fr-FR" b="1" dirty="0">
                <a:solidFill>
                  <a:schemeClr val="accent1">
                    <a:lumMod val="75000"/>
                  </a:schemeClr>
                </a:solidFill>
              </a:rPr>
              <a:t>2. Erreurs, mésusage « involontaire »: des événements indésirables évitables</a:t>
            </a:r>
          </a:p>
        </p:txBody>
      </p:sp>
      <p:sp>
        <p:nvSpPr>
          <p:cNvPr id="26629" name="ZoneTexte 6"/>
          <p:cNvSpPr txBox="1">
            <a:spLocks noChangeArrowheads="1"/>
          </p:cNvSpPr>
          <p:nvPr/>
        </p:nvSpPr>
        <p:spPr bwMode="auto">
          <a:xfrm>
            <a:off x="1116013" y="1341438"/>
            <a:ext cx="511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2.3. Erreurs d’administration ou de préparation</a:t>
            </a:r>
          </a:p>
        </p:txBody>
      </p:sp>
      <p:sp>
        <p:nvSpPr>
          <p:cNvPr id="26630" name="ZoneTexte 6"/>
          <p:cNvSpPr txBox="1">
            <a:spLocks noChangeArrowheads="1"/>
          </p:cNvSpPr>
          <p:nvPr/>
        </p:nvSpPr>
        <p:spPr bwMode="auto">
          <a:xfrm>
            <a:off x="1187450" y="1773238"/>
            <a:ext cx="7416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Erreurs de posologies ou de dilution (erreurs de calculs), confusion entre produits de présentation presque semblable.</a:t>
            </a:r>
          </a:p>
        </p:txBody>
      </p:sp>
      <p:sp>
        <p:nvSpPr>
          <p:cNvPr id="26631" name="ZoneTexte 7"/>
          <p:cNvSpPr txBox="1">
            <a:spLocks noChangeArrowheads="1"/>
          </p:cNvSpPr>
          <p:nvPr/>
        </p:nvSpPr>
        <p:spPr bwMode="auto">
          <a:xfrm>
            <a:off x="1187450" y="2781300"/>
            <a:ext cx="3889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Ex: injection accidentelle de KCl: confusion avec les ampoules d’EPPI: conséquences dramatiques (car mauvais rangement dans le tiroir de l’armoire à pharmacie).</a:t>
            </a:r>
          </a:p>
        </p:txBody>
      </p:sp>
      <p:sp>
        <p:nvSpPr>
          <p:cNvPr id="26632" name="ZoneTexte 8"/>
          <p:cNvSpPr txBox="1">
            <a:spLocks noChangeArrowheads="1"/>
          </p:cNvSpPr>
          <p:nvPr/>
        </p:nvSpPr>
        <p:spPr bwMode="auto">
          <a:xfrm>
            <a:off x="1283881" y="4581127"/>
            <a:ext cx="3240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400" b="1" dirty="0">
                <a:solidFill>
                  <a:srgbClr val="FF0000"/>
                </a:solidFill>
              </a:rPr>
              <a:t>Si hésitation , demander de l’aide.</a:t>
            </a:r>
          </a:p>
        </p:txBody>
      </p:sp>
      <p:sp>
        <p:nvSpPr>
          <p:cNvPr id="10" name="Espace réservé du numéro de diapositive 9"/>
          <p:cNvSpPr>
            <a:spLocks noGrp="1"/>
          </p:cNvSpPr>
          <p:nvPr>
            <p:ph type="sldNum" sz="quarter" idx="12"/>
          </p:nvPr>
        </p:nvSpPr>
        <p:spPr/>
        <p:txBody>
          <a:bodyPr/>
          <a:lstStyle/>
          <a:p>
            <a:pPr>
              <a:defRPr/>
            </a:pPr>
            <a:fld id="{C917B36A-8C74-4020-80C2-8E1A5944D236}" type="slidenum">
              <a:rPr lang="fr-FR" smtClean="0"/>
              <a:pPr>
                <a:defRPr/>
              </a:pPr>
              <a:t>19</a:t>
            </a:fld>
            <a:endParaRPr lang="fr-FR"/>
          </a:p>
        </p:txBody>
      </p:sp>
      <p:pic>
        <p:nvPicPr>
          <p:cNvPr id="26634" name="Picture 12" descr="http://www.omedit-centre.fr/1_5B_HAS_web_1.1_web/res/KCl%20ANS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1" y="2623770"/>
            <a:ext cx="2999061" cy="423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4" descr="http://sante.lefigaro.fr/sites/default/files/media/field_media_image/PHO4c3f60f8-55bd-11e3-b7c7-b819e6b5d4bb-805x453.jpg"/>
          <p:cNvPicPr>
            <a:picLocks noChangeAspect="1" noChangeArrowheads="1"/>
          </p:cNvPicPr>
          <p:nvPr/>
        </p:nvPicPr>
        <p:blipFill>
          <a:blip r:embed="rId2">
            <a:clrChange>
              <a:clrFrom>
                <a:srgbClr val="FBFFFA"/>
              </a:clrFrom>
              <a:clrTo>
                <a:srgbClr val="FBFFFA">
                  <a:alpha val="0"/>
                </a:srgbClr>
              </a:clrTo>
            </a:clrChange>
            <a:extLst>
              <a:ext uri="{28A0092B-C50C-407E-A947-70E740481C1C}">
                <a14:useLocalDpi xmlns:a14="http://schemas.microsoft.com/office/drawing/2010/main" val="0"/>
              </a:ext>
            </a:extLst>
          </a:blip>
          <a:srcRect l="5081" t="6050" r="5011" b="9251"/>
          <a:stretch>
            <a:fillRect/>
          </a:stretch>
        </p:blipFill>
        <p:spPr bwMode="auto">
          <a:xfrm>
            <a:off x="7240588" y="0"/>
            <a:ext cx="19034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rganigramme : Alternative 5"/>
          <p:cNvSpPr/>
          <p:nvPr/>
        </p:nvSpPr>
        <p:spPr>
          <a:xfrm>
            <a:off x="1619250" y="2349500"/>
            <a:ext cx="6553200" cy="1366838"/>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chemeClr val="tx1"/>
                </a:solidFill>
                <a:latin typeface="Rockwell" pitchFamily="18" charset="0"/>
              </a:rPr>
              <a:t>CADRE REGLEMENTAIRE DE LA PRESCRIPTION</a:t>
            </a:r>
          </a:p>
        </p:txBody>
      </p:sp>
      <p:sp>
        <p:nvSpPr>
          <p:cNvPr id="4" name="Espace réservé du numéro de diapositive 3"/>
          <p:cNvSpPr>
            <a:spLocks noGrp="1"/>
          </p:cNvSpPr>
          <p:nvPr>
            <p:ph type="sldNum" sz="quarter" idx="12"/>
          </p:nvPr>
        </p:nvSpPr>
        <p:spPr/>
        <p:txBody>
          <a:bodyPr/>
          <a:lstStyle/>
          <a:p>
            <a:pPr>
              <a:defRPr/>
            </a:pPr>
            <a:fld id="{37CF3221-A066-4CFD-88F9-321AA0576EE6}" type="slidenum">
              <a:rPr lang="fr-FR" smtClean="0"/>
              <a:pPr>
                <a:defRPr/>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048375"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 mésusage</a:t>
            </a:r>
          </a:p>
        </p:txBody>
      </p:sp>
      <p:pic>
        <p:nvPicPr>
          <p:cNvPr id="27652" name="Picture 2" descr="http://www.pharmaciengiphar.com/sites/default/files/styles/article/public/alcool-medicaments.jpg?itok=fGRQzBj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55626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042988" y="620713"/>
            <a:ext cx="7129462" cy="646112"/>
          </a:xfrm>
          <a:prstGeom prst="rect">
            <a:avLst/>
          </a:prstGeom>
          <a:noFill/>
        </p:spPr>
        <p:txBody>
          <a:bodyPr>
            <a:spAutoFit/>
          </a:bodyPr>
          <a:lstStyle/>
          <a:p>
            <a:pPr>
              <a:defRPr/>
            </a:pPr>
            <a:r>
              <a:rPr lang="fr-FR" b="1" dirty="0">
                <a:solidFill>
                  <a:schemeClr val="accent1">
                    <a:lumMod val="75000"/>
                  </a:schemeClr>
                </a:solidFill>
              </a:rPr>
              <a:t>2. Erreurs, mésusage « involontaire »: des événements indésirables évitables</a:t>
            </a:r>
          </a:p>
        </p:txBody>
      </p:sp>
      <p:sp>
        <p:nvSpPr>
          <p:cNvPr id="27654" name="ZoneTexte 6"/>
          <p:cNvSpPr txBox="1">
            <a:spLocks noChangeArrowheads="1"/>
          </p:cNvSpPr>
          <p:nvPr/>
        </p:nvSpPr>
        <p:spPr bwMode="auto">
          <a:xfrm>
            <a:off x="1116013" y="1484313"/>
            <a:ext cx="734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2.4. Erreurs de la part du patient lui-même ou défaut d’observance</a:t>
            </a:r>
          </a:p>
        </p:txBody>
      </p:sp>
      <p:sp>
        <p:nvSpPr>
          <p:cNvPr id="27655" name="ZoneTexte 6"/>
          <p:cNvSpPr txBox="1">
            <a:spLocks noChangeArrowheads="1"/>
          </p:cNvSpPr>
          <p:nvPr/>
        </p:nvSpPr>
        <p:spPr bwMode="auto">
          <a:xfrm>
            <a:off x="1331913" y="2276872"/>
            <a:ext cx="71278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dirty="0">
                <a:solidFill>
                  <a:srgbClr val="FF0000"/>
                </a:solidFill>
              </a:rPr>
              <a:t>Mauvaise observance</a:t>
            </a:r>
            <a:r>
              <a:rPr lang="fr-FR" altLang="fr-FR" dirty="0"/>
              <a:t>: risque toxique ou manque d’efficacité du traitement. </a:t>
            </a:r>
          </a:p>
          <a:p>
            <a:pPr algn="just" eaLnBrk="1" hangingPunct="1"/>
            <a:r>
              <a:rPr lang="fr-FR" altLang="fr-FR" dirty="0"/>
              <a:t>	</a:t>
            </a:r>
            <a:r>
              <a:rPr lang="fr-FR" altLang="fr-FR" dirty="0">
                <a:sym typeface="Symbol" pitchFamily="18" charset="2"/>
              </a:rPr>
              <a:t> </a:t>
            </a:r>
            <a:r>
              <a:rPr lang="fr-FR" altLang="fr-FR" dirty="0"/>
              <a:t>Risque de persistance, récurrence ou résurgence de  la maladie</a:t>
            </a:r>
          </a:p>
          <a:p>
            <a:pPr algn="just" eaLnBrk="1" hangingPunct="1"/>
            <a:endParaRPr lang="fr-FR" altLang="fr-FR" dirty="0"/>
          </a:p>
        </p:txBody>
      </p:sp>
      <p:sp>
        <p:nvSpPr>
          <p:cNvPr id="27656" name="ZoneTexte 7"/>
          <p:cNvSpPr txBox="1">
            <a:spLocks noChangeArrowheads="1"/>
          </p:cNvSpPr>
          <p:nvPr/>
        </p:nvSpPr>
        <p:spPr bwMode="auto">
          <a:xfrm>
            <a:off x="1331913" y="3597275"/>
            <a:ext cx="7127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fr-FR" altLang="fr-FR" u="sng" dirty="0"/>
              <a:t>Causes:</a:t>
            </a:r>
          </a:p>
          <a:p>
            <a:pPr algn="just" eaLnBrk="1" hangingPunct="1">
              <a:lnSpc>
                <a:spcPct val="150000"/>
              </a:lnSpc>
              <a:buFontTx/>
              <a:buChar char="-"/>
            </a:pPr>
            <a:r>
              <a:rPr lang="fr-FR" altLang="fr-FR" dirty="0"/>
              <a:t> Présentation prêtant à confusion</a:t>
            </a:r>
          </a:p>
          <a:p>
            <a:pPr algn="just" eaLnBrk="1" hangingPunct="1">
              <a:lnSpc>
                <a:spcPct val="150000"/>
              </a:lnSpc>
              <a:buFontTx/>
              <a:buChar char="-"/>
            </a:pPr>
            <a:r>
              <a:rPr lang="fr-FR" altLang="fr-FR" dirty="0"/>
              <a:t> Nombreux noms commerciaux désignent le même médicament</a:t>
            </a:r>
          </a:p>
          <a:p>
            <a:pPr algn="just" eaLnBrk="1" hangingPunct="1">
              <a:lnSpc>
                <a:spcPct val="150000"/>
              </a:lnSpc>
              <a:buFontTx/>
              <a:buChar char="-"/>
            </a:pPr>
            <a:r>
              <a:rPr lang="fr-FR" altLang="fr-FR" dirty="0"/>
              <a:t> « Nomadisme » médical</a:t>
            </a:r>
          </a:p>
        </p:txBody>
      </p:sp>
      <p:sp>
        <p:nvSpPr>
          <p:cNvPr id="9" name="Espace réservé du numéro de diapositive 8"/>
          <p:cNvSpPr>
            <a:spLocks noGrp="1"/>
          </p:cNvSpPr>
          <p:nvPr>
            <p:ph type="sldNum" sz="quarter" idx="12"/>
          </p:nvPr>
        </p:nvSpPr>
        <p:spPr/>
        <p:txBody>
          <a:bodyPr/>
          <a:lstStyle/>
          <a:p>
            <a:pPr>
              <a:defRPr/>
            </a:pPr>
            <a:fld id="{E0989269-C93C-4E53-ADA4-4A885519C6CF}" type="slidenum">
              <a:rPr lang="fr-FR" smtClean="0"/>
              <a:pPr>
                <a:defRPr/>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4" descr="http://sante.lefigaro.fr/sites/default/files/media/field_media_image/PHO4c3f60f8-55bd-11e3-b7c7-b819e6b5d4bb-805x453.jpg"/>
          <p:cNvPicPr>
            <a:picLocks noChangeAspect="1" noChangeArrowheads="1"/>
          </p:cNvPicPr>
          <p:nvPr/>
        </p:nvPicPr>
        <p:blipFill>
          <a:blip r:embed="rId2">
            <a:clrChange>
              <a:clrFrom>
                <a:srgbClr val="FBFFFA"/>
              </a:clrFrom>
              <a:clrTo>
                <a:srgbClr val="FBFFFA">
                  <a:alpha val="0"/>
                </a:srgbClr>
              </a:clrTo>
            </a:clrChange>
            <a:extLst>
              <a:ext uri="{28A0092B-C50C-407E-A947-70E740481C1C}">
                <a14:useLocalDpi xmlns:a14="http://schemas.microsoft.com/office/drawing/2010/main" val="0"/>
              </a:ext>
            </a:extLst>
          </a:blip>
          <a:srcRect l="5081" t="6050" r="5011" b="9251"/>
          <a:stretch>
            <a:fillRect/>
          </a:stretch>
        </p:blipFill>
        <p:spPr bwMode="auto">
          <a:xfrm>
            <a:off x="7240588" y="0"/>
            <a:ext cx="19034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rganigramme : Alternative 5"/>
          <p:cNvSpPr/>
          <p:nvPr/>
        </p:nvSpPr>
        <p:spPr>
          <a:xfrm>
            <a:off x="1403350" y="2420938"/>
            <a:ext cx="6553200" cy="1366837"/>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chemeClr val="tx1"/>
                </a:solidFill>
                <a:latin typeface="Rockwell" pitchFamily="18" charset="0"/>
              </a:rPr>
              <a:t>PREVENTION DE LA IATROGENIE MEDICAMENTEUSE</a:t>
            </a:r>
          </a:p>
        </p:txBody>
      </p:sp>
      <p:sp>
        <p:nvSpPr>
          <p:cNvPr id="4" name="Espace réservé du numéro de diapositive 3"/>
          <p:cNvSpPr>
            <a:spLocks noGrp="1"/>
          </p:cNvSpPr>
          <p:nvPr>
            <p:ph type="sldNum" sz="quarter" idx="12"/>
          </p:nvPr>
        </p:nvSpPr>
        <p:spPr/>
        <p:txBody>
          <a:bodyPr/>
          <a:lstStyle/>
          <a:p>
            <a:pPr>
              <a:defRPr/>
            </a:pPr>
            <a:fld id="{9508A0BE-6712-47F2-B8D2-870F08F24A92}" type="slidenum">
              <a:rPr lang="fr-FR" smtClean="0"/>
              <a:pPr>
                <a:defRPr/>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sante.lefigaro.fr/sites/default/files/media/field_media_image/PHO4c3f60f8-55bd-11e3-b7c7-b819e6b5d4bb-805x453.jpg"/>
          <p:cNvPicPr>
            <a:picLocks noChangeAspect="1" noChangeArrowheads="1"/>
          </p:cNvPicPr>
          <p:nvPr/>
        </p:nvPicPr>
        <p:blipFill>
          <a:blip r:embed="rId2">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Organisation de la pharmacovigilance</a:t>
            </a:r>
          </a:p>
        </p:txBody>
      </p:sp>
      <p:sp>
        <p:nvSpPr>
          <p:cNvPr id="6" name="ZoneTexte 5"/>
          <p:cNvSpPr txBox="1"/>
          <p:nvPr/>
        </p:nvSpPr>
        <p:spPr>
          <a:xfrm>
            <a:off x="1042988" y="620713"/>
            <a:ext cx="7129462" cy="369887"/>
          </a:xfrm>
          <a:prstGeom prst="rect">
            <a:avLst/>
          </a:prstGeom>
          <a:noFill/>
        </p:spPr>
        <p:txBody>
          <a:bodyPr>
            <a:spAutoFit/>
          </a:bodyPr>
          <a:lstStyle/>
          <a:p>
            <a:pPr>
              <a:defRPr/>
            </a:pPr>
            <a:r>
              <a:rPr lang="fr-FR" b="1" dirty="0">
                <a:solidFill>
                  <a:schemeClr val="accent1">
                    <a:lumMod val="75000"/>
                  </a:schemeClr>
                </a:solidFill>
              </a:rPr>
              <a:t>1. Pharmacovigilance au niveau régional</a:t>
            </a:r>
          </a:p>
        </p:txBody>
      </p:sp>
      <p:sp>
        <p:nvSpPr>
          <p:cNvPr id="29701" name="ZoneTexte 6"/>
          <p:cNvSpPr txBox="1">
            <a:spLocks noChangeArrowheads="1"/>
          </p:cNvSpPr>
          <p:nvPr/>
        </p:nvSpPr>
        <p:spPr bwMode="auto">
          <a:xfrm>
            <a:off x="1403350" y="1303338"/>
            <a:ext cx="7200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Les médecins, sages-femmes, chirurgiens dentistes et pharmaciens ont l’obligation de déclarer au centre de pharmacovigilance régional tout effet médicamenteux indésirable grave ou inattendu qu’ils ont pu observer (art. R.6144-8 du CSP). Pour les autres professionnels de santé, la déclaration est facultative.</a:t>
            </a:r>
          </a:p>
        </p:txBody>
      </p:sp>
      <p:sp>
        <p:nvSpPr>
          <p:cNvPr id="7" name="Espace réservé du numéro de diapositive 6"/>
          <p:cNvSpPr>
            <a:spLocks noGrp="1"/>
          </p:cNvSpPr>
          <p:nvPr>
            <p:ph type="sldNum" sz="quarter" idx="12"/>
          </p:nvPr>
        </p:nvSpPr>
        <p:spPr/>
        <p:txBody>
          <a:bodyPr/>
          <a:lstStyle/>
          <a:p>
            <a:pPr>
              <a:defRPr/>
            </a:pPr>
            <a:fld id="{64508ABF-593E-44C8-AE55-8796538467AC}" type="slidenum">
              <a:rPr lang="fr-FR" smtClean="0"/>
              <a:pPr>
                <a:defRPr/>
              </a:pPr>
              <a:t>22</a:t>
            </a:fld>
            <a:endParaRPr lang="fr-FR"/>
          </a:p>
        </p:txBody>
      </p:sp>
      <p:sp>
        <p:nvSpPr>
          <p:cNvPr id="29703" name="ZoneTexte 7"/>
          <p:cNvSpPr txBox="1">
            <a:spLocks noChangeArrowheads="1"/>
          </p:cNvSpPr>
          <p:nvPr/>
        </p:nvSpPr>
        <p:spPr bwMode="auto">
          <a:xfrm>
            <a:off x="1476375" y="3068638"/>
            <a:ext cx="71278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La déclaration d’EI peut se faire sur le formulaire spécifique ou sur papier libre, en respectant l’anonymat du patient:</a:t>
            </a:r>
          </a:p>
          <a:p>
            <a:pPr algn="just" eaLnBrk="1" hangingPunct="1">
              <a:buFontTx/>
              <a:buChar char="-"/>
            </a:pPr>
            <a:r>
              <a:rPr lang="fr-FR" altLang="fr-FR"/>
              <a:t> antécédents du patient</a:t>
            </a:r>
          </a:p>
          <a:p>
            <a:pPr algn="just" eaLnBrk="1" hangingPunct="1">
              <a:buFontTx/>
              <a:buChar char="-"/>
            </a:pPr>
            <a:r>
              <a:rPr lang="fr-FR" altLang="fr-FR"/>
              <a:t> maladie traitée</a:t>
            </a:r>
          </a:p>
          <a:p>
            <a:pPr algn="just" eaLnBrk="1" hangingPunct="1">
              <a:buFontTx/>
              <a:buChar char="-"/>
            </a:pPr>
            <a:r>
              <a:rPr lang="fr-FR" altLang="fr-FR"/>
              <a:t> nom de tous les médicaments pris</a:t>
            </a:r>
          </a:p>
          <a:p>
            <a:pPr algn="just" eaLnBrk="1" hangingPunct="1">
              <a:buFontTx/>
              <a:buChar char="-"/>
            </a:pPr>
            <a:r>
              <a:rPr lang="fr-FR" altLang="fr-FR"/>
              <a:t> date et début de traitement</a:t>
            </a:r>
          </a:p>
          <a:p>
            <a:pPr algn="just" eaLnBrk="1" hangingPunct="1">
              <a:buFontTx/>
              <a:buChar char="-"/>
            </a:pPr>
            <a:r>
              <a:rPr lang="fr-FR" altLang="fr-FR"/>
              <a:t> posologie, mode et rythme des prises</a:t>
            </a:r>
          </a:p>
          <a:p>
            <a:pPr algn="just" eaLnBrk="1" hangingPunct="1">
              <a:buFontTx/>
              <a:buChar char="-"/>
            </a:pPr>
            <a:r>
              <a:rPr lang="fr-FR" altLang="fr-FR"/>
              <a:t> description clinique chronologique de l’EI, évolution à l’arrêt du traitement</a:t>
            </a:r>
          </a:p>
          <a:p>
            <a:pPr algn="just" eaLnBrk="1" hangingPunct="1">
              <a:buFontTx/>
              <a:buChar char="-"/>
            </a:pPr>
            <a:r>
              <a:rPr lang="fr-FR" altLang="fr-FR"/>
              <a:t> autres hypothèses pouvant expliquer les symptômes présentés</a:t>
            </a:r>
          </a:p>
          <a:p>
            <a:pPr algn="just" eaLnBrk="1" hangingPunct="1">
              <a:buFontTx/>
              <a:buChar char="-"/>
            </a:pPr>
            <a:endParaRPr lang="fr-FR" alt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Organisation de la pharmacovigilance</a:t>
            </a:r>
          </a:p>
        </p:txBody>
      </p:sp>
      <p:sp>
        <p:nvSpPr>
          <p:cNvPr id="6" name="ZoneTexte 5"/>
          <p:cNvSpPr txBox="1"/>
          <p:nvPr/>
        </p:nvSpPr>
        <p:spPr>
          <a:xfrm>
            <a:off x="1042988" y="620713"/>
            <a:ext cx="7129462" cy="369887"/>
          </a:xfrm>
          <a:prstGeom prst="rect">
            <a:avLst/>
          </a:prstGeom>
          <a:noFill/>
        </p:spPr>
        <p:txBody>
          <a:bodyPr>
            <a:spAutoFit/>
          </a:bodyPr>
          <a:lstStyle/>
          <a:p>
            <a:pPr>
              <a:defRPr/>
            </a:pPr>
            <a:r>
              <a:rPr lang="fr-FR" b="1" dirty="0">
                <a:solidFill>
                  <a:schemeClr val="accent1">
                    <a:lumMod val="75000"/>
                  </a:schemeClr>
                </a:solidFill>
              </a:rPr>
              <a:t>2. Pharmacovigilance au niveau régional</a:t>
            </a:r>
          </a:p>
        </p:txBody>
      </p:sp>
      <p:pic>
        <p:nvPicPr>
          <p:cNvPr id="30725" name="Picture 8"/>
          <p:cNvPicPr>
            <a:picLocks noChangeAspect="1" noChangeArrowheads="1"/>
          </p:cNvPicPr>
          <p:nvPr/>
        </p:nvPicPr>
        <p:blipFill>
          <a:blip r:embed="rId4">
            <a:extLst>
              <a:ext uri="{28A0092B-C50C-407E-A947-70E740481C1C}">
                <a14:useLocalDpi xmlns:a14="http://schemas.microsoft.com/office/drawing/2010/main" val="0"/>
              </a:ext>
            </a:extLst>
          </a:blip>
          <a:srcRect l="32835" t="13960" r="33618" b="4561"/>
          <a:stretch>
            <a:fillRect/>
          </a:stretch>
        </p:blipFill>
        <p:spPr bwMode="auto">
          <a:xfrm>
            <a:off x="3131840" y="1268760"/>
            <a:ext cx="4040527" cy="551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a:spLocks noGrp="1"/>
          </p:cNvSpPr>
          <p:nvPr>
            <p:ph type="sldNum" sz="quarter" idx="12"/>
          </p:nvPr>
        </p:nvSpPr>
        <p:spPr/>
        <p:txBody>
          <a:bodyPr/>
          <a:lstStyle/>
          <a:p>
            <a:pPr>
              <a:defRPr/>
            </a:pPr>
            <a:fld id="{ED41F2AE-554D-4C55-87EF-E7706B9072E6}" type="slidenum">
              <a:rPr lang="fr-FR" smtClean="0"/>
              <a:pPr>
                <a:defRPr/>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Organisation de la pharmacovigilance</a:t>
            </a:r>
          </a:p>
        </p:txBody>
      </p:sp>
      <p:sp>
        <p:nvSpPr>
          <p:cNvPr id="6" name="ZoneTexte 5"/>
          <p:cNvSpPr txBox="1"/>
          <p:nvPr/>
        </p:nvSpPr>
        <p:spPr>
          <a:xfrm>
            <a:off x="1042988" y="620713"/>
            <a:ext cx="7129462" cy="369887"/>
          </a:xfrm>
          <a:prstGeom prst="rect">
            <a:avLst/>
          </a:prstGeom>
          <a:noFill/>
        </p:spPr>
        <p:txBody>
          <a:bodyPr>
            <a:spAutoFit/>
          </a:bodyPr>
          <a:lstStyle/>
          <a:p>
            <a:pPr>
              <a:defRPr/>
            </a:pPr>
            <a:r>
              <a:rPr lang="fr-FR" b="1" dirty="0">
                <a:solidFill>
                  <a:schemeClr val="accent1">
                    <a:lumMod val="75000"/>
                  </a:schemeClr>
                </a:solidFill>
              </a:rPr>
              <a:t>2. Pharmacovigilance au niveau national: l’ANSM</a:t>
            </a:r>
          </a:p>
        </p:txBody>
      </p:sp>
      <p:sp>
        <p:nvSpPr>
          <p:cNvPr id="31749" name="ZoneTexte 6"/>
          <p:cNvSpPr txBox="1">
            <a:spLocks noChangeArrowheads="1"/>
          </p:cNvSpPr>
          <p:nvPr/>
        </p:nvSpPr>
        <p:spPr bwMode="auto">
          <a:xfrm>
            <a:off x="1403350" y="1268413"/>
            <a:ext cx="7345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a:sym typeface="Symbol" pitchFamily="18" charset="2"/>
              </a:rPr>
              <a:t> La </a:t>
            </a:r>
            <a:r>
              <a:rPr lang="fr-FR" altLang="fr-FR">
                <a:solidFill>
                  <a:srgbClr val="FF0000"/>
                </a:solidFill>
                <a:sym typeface="Symbol" pitchFamily="18" charset="2"/>
              </a:rPr>
              <a:t>commission nationale de pharmacovigilance </a:t>
            </a:r>
            <a:r>
              <a:rPr lang="fr-FR" altLang="fr-FR">
                <a:sym typeface="Symbol" pitchFamily="18" charset="2"/>
              </a:rPr>
              <a:t>rattachée au ministère de la santé est chargée </a:t>
            </a:r>
            <a:r>
              <a:rPr lang="fr-FR" altLang="fr-FR" b="1">
                <a:sym typeface="Symbol" pitchFamily="18" charset="2"/>
              </a:rPr>
              <a:t>d’évaluer les informations recueillies et de transmettre son avis</a:t>
            </a:r>
            <a:r>
              <a:rPr lang="fr-FR" altLang="fr-FR">
                <a:sym typeface="Symbol" pitchFamily="18" charset="2"/>
              </a:rPr>
              <a:t> à la fois au directeur de l’ANSM et au ministère. Elle peut proposer des enquêtes.</a:t>
            </a:r>
          </a:p>
          <a:p>
            <a:pPr algn="just" eaLnBrk="1" hangingPunct="1"/>
            <a:endParaRPr lang="fr-FR" altLang="fr-FR">
              <a:sym typeface="Symbol" pitchFamily="18" charset="2"/>
            </a:endParaRPr>
          </a:p>
          <a:p>
            <a:pPr algn="just" eaLnBrk="1" hangingPunct="1">
              <a:buFont typeface="Wingdings" pitchFamily="2" charset="2"/>
              <a:buChar char="§"/>
            </a:pPr>
            <a:r>
              <a:rPr lang="fr-FR" altLang="fr-FR">
                <a:sym typeface="Symbol" pitchFamily="18" charset="2"/>
              </a:rPr>
              <a:t> Le </a:t>
            </a:r>
            <a:r>
              <a:rPr lang="fr-FR" altLang="fr-FR">
                <a:solidFill>
                  <a:srgbClr val="FF0000"/>
                </a:solidFill>
                <a:sym typeface="Symbol" pitchFamily="18" charset="2"/>
              </a:rPr>
              <a:t>comité technique de pharmacovigilance </a:t>
            </a:r>
            <a:r>
              <a:rPr lang="fr-FR" altLang="fr-FR" b="1">
                <a:sym typeface="Symbol" pitchFamily="18" charset="2"/>
              </a:rPr>
              <a:t>prépare les travaux </a:t>
            </a:r>
            <a:r>
              <a:rPr lang="fr-FR" altLang="fr-FR">
                <a:sym typeface="Symbol" pitchFamily="18" charset="2"/>
              </a:rPr>
              <a:t>de la commission nationale, il est chargé d’évaluer les fréquences de risque des EI, il coordonne les enquêtes.</a:t>
            </a:r>
            <a:endParaRPr lang="fr-FR" altLang="fr-FR"/>
          </a:p>
        </p:txBody>
      </p:sp>
      <p:sp>
        <p:nvSpPr>
          <p:cNvPr id="9" name="Espace réservé du numéro de diapositive 8"/>
          <p:cNvSpPr>
            <a:spLocks noGrp="1"/>
          </p:cNvSpPr>
          <p:nvPr>
            <p:ph type="sldNum" sz="quarter" idx="12"/>
          </p:nvPr>
        </p:nvSpPr>
        <p:spPr/>
        <p:txBody>
          <a:bodyPr/>
          <a:lstStyle/>
          <a:p>
            <a:pPr>
              <a:defRPr/>
            </a:pPr>
            <a:fld id="{E022E428-3443-4D4C-A106-092374CD5FEF}" type="slidenum">
              <a:rPr lang="fr-FR" smtClean="0"/>
              <a:pPr>
                <a:defRPr/>
              </a:pPr>
              <a:t>24</a:t>
            </a:fld>
            <a:endParaRPr lang="fr-FR"/>
          </a:p>
        </p:txBody>
      </p:sp>
      <p:sp>
        <p:nvSpPr>
          <p:cNvPr id="31751" name="ZoneTexte 10"/>
          <p:cNvSpPr txBox="1">
            <a:spLocks noChangeArrowheads="1"/>
          </p:cNvSpPr>
          <p:nvPr/>
        </p:nvSpPr>
        <p:spPr bwMode="auto">
          <a:xfrm>
            <a:off x="1403350" y="3860800"/>
            <a:ext cx="69135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a:t> Il existe d’autres organismes ressources nationaux:</a:t>
            </a:r>
          </a:p>
          <a:p>
            <a:pPr eaLnBrk="1" hangingPunct="1"/>
            <a:r>
              <a:rPr lang="fr-FR" altLang="fr-FR"/>
              <a:t> - ARS</a:t>
            </a:r>
          </a:p>
          <a:p>
            <a:pPr eaLnBrk="1" hangingPunct="1"/>
            <a:r>
              <a:rPr lang="fr-FR" altLang="fr-FR"/>
              <a:t> - HAS</a:t>
            </a:r>
          </a:p>
          <a:p>
            <a:pPr eaLnBrk="1" hangingPunct="1"/>
            <a:r>
              <a:rPr lang="fr-FR" altLang="fr-FR"/>
              <a:t> - Centres anti-poison</a:t>
            </a:r>
          </a:p>
          <a:p>
            <a:pPr eaLnBrk="1" hangingPunct="1"/>
            <a:r>
              <a:rPr lang="fr-FR" altLang="fr-FR"/>
              <a:t> - Institut de veille sanitaire</a:t>
            </a:r>
          </a:p>
          <a:p>
            <a:pPr eaLnBrk="1" hangingPunct="1"/>
            <a:r>
              <a:rPr lang="fr-FR" altLang="fr-FR"/>
              <a:t>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Organisation de la pharmacovigilance</a:t>
            </a:r>
          </a:p>
        </p:txBody>
      </p:sp>
      <p:pic>
        <p:nvPicPr>
          <p:cNvPr id="32772" name="Picture 2" descr="http://www.pharmaciengiphar.com/sites/default/files/styles/article/public/alcool-medicaments.jpg?itok=fGRQzBj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55626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042988" y="620713"/>
            <a:ext cx="7129462" cy="369887"/>
          </a:xfrm>
          <a:prstGeom prst="rect">
            <a:avLst/>
          </a:prstGeom>
          <a:noFill/>
        </p:spPr>
        <p:txBody>
          <a:bodyPr>
            <a:spAutoFit/>
          </a:bodyPr>
          <a:lstStyle/>
          <a:p>
            <a:pPr>
              <a:defRPr/>
            </a:pPr>
            <a:r>
              <a:rPr lang="fr-FR" b="1" dirty="0">
                <a:solidFill>
                  <a:schemeClr val="accent1">
                    <a:lumMod val="75000"/>
                  </a:schemeClr>
                </a:solidFill>
              </a:rPr>
              <a:t>3. Pharmacovigilance au niveau européen</a:t>
            </a:r>
          </a:p>
        </p:txBody>
      </p:sp>
      <p:sp>
        <p:nvSpPr>
          <p:cNvPr id="7" name="Espace réservé du numéro de diapositive 6"/>
          <p:cNvSpPr>
            <a:spLocks noGrp="1"/>
          </p:cNvSpPr>
          <p:nvPr>
            <p:ph type="sldNum" sz="quarter" idx="12"/>
          </p:nvPr>
        </p:nvSpPr>
        <p:spPr/>
        <p:txBody>
          <a:bodyPr/>
          <a:lstStyle/>
          <a:p>
            <a:pPr>
              <a:defRPr/>
            </a:pPr>
            <a:fld id="{87DE1940-4A05-4E8C-99D9-1875810424FA}" type="slidenum">
              <a:rPr lang="fr-FR" smtClean="0"/>
              <a:pPr>
                <a:defRPr/>
              </a:pPr>
              <a:t>25</a:t>
            </a:fld>
            <a:endParaRPr lang="fr-FR"/>
          </a:p>
        </p:txBody>
      </p:sp>
      <p:sp>
        <p:nvSpPr>
          <p:cNvPr id="32775" name="ZoneTexte 8"/>
          <p:cNvSpPr txBox="1">
            <a:spLocks noChangeArrowheads="1"/>
          </p:cNvSpPr>
          <p:nvPr/>
        </p:nvSpPr>
        <p:spPr bwMode="auto">
          <a:xfrm>
            <a:off x="1403350" y="1341438"/>
            <a:ext cx="71294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a:t> </a:t>
            </a:r>
            <a:r>
              <a:rPr lang="fr-FR" altLang="fr-FR" b="1"/>
              <a:t>Centralisation des EI</a:t>
            </a:r>
            <a:r>
              <a:rPr lang="fr-FR" altLang="fr-FR"/>
              <a:t> notifiés dans une seule base de données européenne (Eudravigilance)</a:t>
            </a:r>
          </a:p>
          <a:p>
            <a:pPr algn="just" eaLnBrk="1" hangingPunct="1">
              <a:buFont typeface="Wingdings" pitchFamily="2" charset="2"/>
              <a:buChar char="§"/>
            </a:pPr>
            <a:r>
              <a:rPr lang="fr-FR" altLang="fr-FR"/>
              <a:t> </a:t>
            </a:r>
            <a:r>
              <a:rPr lang="fr-FR" altLang="fr-FR" b="1"/>
              <a:t>Elargissement de la notification </a:t>
            </a:r>
            <a:r>
              <a:rPr lang="fr-FR" altLang="fr-FR"/>
              <a:t>au niveau des patients et association de patients</a:t>
            </a:r>
          </a:p>
          <a:p>
            <a:pPr algn="just" eaLnBrk="1" hangingPunct="1">
              <a:buFont typeface="Wingdings" pitchFamily="2" charset="2"/>
              <a:buChar char="§"/>
            </a:pPr>
            <a:r>
              <a:rPr lang="fr-FR" altLang="fr-FR"/>
              <a:t> </a:t>
            </a:r>
            <a:r>
              <a:rPr lang="fr-FR" altLang="fr-FR" b="1"/>
              <a:t>Publication</a:t>
            </a:r>
            <a:r>
              <a:rPr lang="fr-FR" altLang="fr-FR"/>
              <a:t> sur une liste des médicaments faisant l’objet d’une </a:t>
            </a:r>
            <a:r>
              <a:rPr lang="fr-FR" altLang="fr-FR" b="1"/>
              <a:t>surveillance renforcée</a:t>
            </a:r>
          </a:p>
          <a:p>
            <a:pPr algn="just" eaLnBrk="1" hangingPunct="1">
              <a:buFont typeface="Wingdings" pitchFamily="2" charset="2"/>
              <a:buChar char="§"/>
            </a:pPr>
            <a:r>
              <a:rPr lang="fr-FR" altLang="fr-FR"/>
              <a:t> Renforcement de la gestion, de la validation et du suivi </a:t>
            </a:r>
            <a:r>
              <a:rPr lang="fr-FR" altLang="fr-FR" b="1"/>
              <a:t>des études de sécurité et d’efficacité post-autorisation</a:t>
            </a:r>
          </a:p>
          <a:p>
            <a:pPr algn="just" eaLnBrk="1" hangingPunct="1">
              <a:buFont typeface="Wingdings" pitchFamily="2" charset="2"/>
              <a:buChar char="§"/>
            </a:pPr>
            <a:r>
              <a:rPr lang="fr-FR" altLang="fr-FR"/>
              <a:t> Renforcement de la </a:t>
            </a:r>
            <a:r>
              <a:rPr lang="fr-FR" altLang="fr-FR" b="1"/>
              <a:t>communication</a:t>
            </a:r>
            <a:r>
              <a:rPr lang="fr-FR" altLang="fr-FR"/>
              <a:t> à destination des professionnels et du public</a:t>
            </a:r>
          </a:p>
          <a:p>
            <a:pPr algn="just" eaLnBrk="1" hangingPunct="1">
              <a:buFont typeface="Wingdings" pitchFamily="2" charset="2"/>
              <a:buChar char="§"/>
            </a:pPr>
            <a:r>
              <a:rPr lang="fr-FR" altLang="fr-FR"/>
              <a:t> Elargissement de la procédure européenne pour les situations d’urgence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sante.lefigaro.fr/sites/default/files/media/field_media_image/PHO4c3f60f8-55bd-11e3-b7c7-b819e6b5d4bb-805x453.jpg"/>
          <p:cNvPicPr>
            <a:picLocks noChangeAspect="1" noChangeArrowheads="1"/>
          </p:cNvPicPr>
          <p:nvPr/>
        </p:nvPicPr>
        <p:blipFill>
          <a:blip r:embed="rId2">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Organisation de la pharmacovigilance</a:t>
            </a:r>
          </a:p>
        </p:txBody>
      </p:sp>
      <p:sp>
        <p:nvSpPr>
          <p:cNvPr id="6" name="ZoneTexte 5"/>
          <p:cNvSpPr txBox="1"/>
          <p:nvPr/>
        </p:nvSpPr>
        <p:spPr>
          <a:xfrm>
            <a:off x="1042988" y="765175"/>
            <a:ext cx="7129462" cy="369888"/>
          </a:xfrm>
          <a:prstGeom prst="rect">
            <a:avLst/>
          </a:prstGeom>
          <a:noFill/>
        </p:spPr>
        <p:txBody>
          <a:bodyPr>
            <a:spAutoFit/>
          </a:bodyPr>
          <a:lstStyle/>
          <a:p>
            <a:pPr>
              <a:defRPr/>
            </a:pPr>
            <a:r>
              <a:rPr lang="fr-FR" b="1" dirty="0">
                <a:solidFill>
                  <a:schemeClr val="accent1">
                    <a:lumMod val="75000"/>
                  </a:schemeClr>
                </a:solidFill>
              </a:rPr>
              <a:t>4. Pharmacovigilance au niveau mondial</a:t>
            </a:r>
          </a:p>
        </p:txBody>
      </p:sp>
      <p:sp>
        <p:nvSpPr>
          <p:cNvPr id="7" name="Espace réservé du numéro de diapositive 6"/>
          <p:cNvSpPr>
            <a:spLocks noGrp="1"/>
          </p:cNvSpPr>
          <p:nvPr>
            <p:ph type="sldNum" sz="quarter" idx="12"/>
          </p:nvPr>
        </p:nvSpPr>
        <p:spPr/>
        <p:txBody>
          <a:bodyPr/>
          <a:lstStyle/>
          <a:p>
            <a:pPr>
              <a:defRPr/>
            </a:pPr>
            <a:fld id="{989244AA-8244-4FF3-8DF5-DDC2BDF85DB7}" type="slidenum">
              <a:rPr lang="fr-FR" smtClean="0"/>
              <a:pPr>
                <a:defRPr/>
              </a:pPr>
              <a:t>26</a:t>
            </a:fld>
            <a:endParaRPr lang="fr-FR"/>
          </a:p>
        </p:txBody>
      </p:sp>
      <p:pic>
        <p:nvPicPr>
          <p:cNvPr id="33798" name="Picture 8" descr="http://www.populationdata.net/images/cartes/palmares/monde-politique-moye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01008"/>
            <a:ext cx="5534679" cy="27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ZoneTexte 7"/>
          <p:cNvSpPr txBox="1">
            <a:spLocks noChangeArrowheads="1"/>
          </p:cNvSpPr>
          <p:nvPr/>
        </p:nvSpPr>
        <p:spPr bwMode="auto">
          <a:xfrm>
            <a:off x="1403350" y="1700213"/>
            <a:ext cx="64817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fr-FR" altLang="fr-FR"/>
              <a:t>Depuis les années1960, l’OMS a mis en place un programme international de pharmacovigilance. En cas de repérage d’EI, l’OMS  alerte tous ses états membres.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http://sante.lefigaro.fr/sites/default/files/media/field_media_image/PHO4c3f60f8-55bd-11e3-b7c7-b819e6b5d4bb-805x453.jpg"/>
          <p:cNvPicPr>
            <a:picLocks noChangeAspect="1" noChangeArrowheads="1"/>
          </p:cNvPicPr>
          <p:nvPr/>
        </p:nvPicPr>
        <p:blipFill>
          <a:blip r:embed="rId2">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1. Les prescripteurs</a:t>
            </a:r>
          </a:p>
        </p:txBody>
      </p:sp>
      <p:sp>
        <p:nvSpPr>
          <p:cNvPr id="5" name="Espace réservé du numéro de diapositive 4"/>
          <p:cNvSpPr>
            <a:spLocks noGrp="1"/>
          </p:cNvSpPr>
          <p:nvPr>
            <p:ph type="sldNum" sz="quarter" idx="12"/>
          </p:nvPr>
        </p:nvSpPr>
        <p:spPr/>
        <p:txBody>
          <a:bodyPr/>
          <a:lstStyle/>
          <a:p>
            <a:pPr>
              <a:defRPr/>
            </a:pPr>
            <a:fld id="{99A1A15D-DE67-4D18-A581-9738ECDA92EF}" type="slidenum">
              <a:rPr lang="fr-FR" smtClean="0"/>
              <a:pPr>
                <a:defRPr/>
              </a:pPr>
              <a:t>27</a:t>
            </a:fld>
            <a:endParaRPr lang="fr-FR"/>
          </a:p>
        </p:txBody>
      </p:sp>
      <p:sp>
        <p:nvSpPr>
          <p:cNvPr id="34822" name="ZoneTexte 5"/>
          <p:cNvSpPr txBox="1">
            <a:spLocks noChangeArrowheads="1"/>
          </p:cNvSpPr>
          <p:nvPr/>
        </p:nvSpPr>
        <p:spPr bwMode="auto">
          <a:xfrm>
            <a:off x="1403350" y="1412875"/>
            <a:ext cx="727233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a:t> Le médecin doit informer les patients sur les médicaments prescrits, leurs conditions d’utilisation, les bénéfices attendus et les risques encourus.</a:t>
            </a:r>
          </a:p>
          <a:p>
            <a:pPr algn="just" eaLnBrk="1" hangingPunct="1">
              <a:buFont typeface="Wingdings" pitchFamily="2" charset="2"/>
              <a:buChar char="§"/>
            </a:pPr>
            <a:r>
              <a:rPr lang="fr-FR" altLang="fr-FR"/>
              <a:t> Cependant, l’information n’est pas toujours comprise, retenue en globalité, en particulier celle des EI. Par conséquent, les patients ne sont pas toujours en mesure de faire le lien entre l’apparition des EI et les traitements en cours.</a:t>
            </a:r>
          </a:p>
          <a:p>
            <a:pPr algn="just" eaLnBrk="1" hangingPunct="1">
              <a:buFont typeface="Wingdings" pitchFamily="2" charset="2"/>
              <a:buChar char="§"/>
            </a:pPr>
            <a:r>
              <a:rPr lang="fr-FR" altLang="fr-FR"/>
              <a:t> Le prescripteur doit s’efforcer de connaître les facteurs susceptibles d’interférer avec les médicaments.</a:t>
            </a:r>
          </a:p>
          <a:p>
            <a:pPr algn="just" eaLnBrk="1" hangingPunct="1"/>
            <a:r>
              <a:rPr lang="fr-FR" altLang="fr-FR"/>
              <a:t>	</a:t>
            </a:r>
            <a:r>
              <a:rPr lang="fr-FR" altLang="fr-FR">
                <a:sym typeface="Symbol" pitchFamily="18" charset="2"/>
              </a:rPr>
              <a:t> faire un interrogatoire précis sur les antécédents médicaux du patient, son hygiène de vie (sport, alcool, automédication, compléments alimentaires, drogues), son mode de vie (exposition au soleil, …), son travail et son rythme de travail…</a:t>
            </a:r>
            <a:endParaRPr lang="fr-FR" altLang="fr-FR"/>
          </a:p>
        </p:txBody>
      </p:sp>
      <p:sp>
        <p:nvSpPr>
          <p:cNvPr id="7" name="Flèche vers le bas 6"/>
          <p:cNvSpPr/>
          <p:nvPr/>
        </p:nvSpPr>
        <p:spPr>
          <a:xfrm>
            <a:off x="4283968" y="5301208"/>
            <a:ext cx="648072" cy="432048"/>
          </a:xfrm>
          <a:prstGeom prst="down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fr-FR"/>
          </a:p>
        </p:txBody>
      </p:sp>
      <p:sp>
        <p:nvSpPr>
          <p:cNvPr id="34824" name="ZoneTexte 7"/>
          <p:cNvSpPr txBox="1">
            <a:spLocks noChangeArrowheads="1"/>
          </p:cNvSpPr>
          <p:nvPr/>
        </p:nvSpPr>
        <p:spPr bwMode="auto">
          <a:xfrm>
            <a:off x="2700338" y="5949950"/>
            <a:ext cx="4464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Objectif: </a:t>
            </a:r>
            <a:r>
              <a:rPr lang="fr-FR" altLang="fr-FR" sz="2400" b="1">
                <a:solidFill>
                  <a:srgbClr val="FF0000"/>
                </a:solidFill>
              </a:rPr>
              <a:t>observance optimale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1. Les prescripteurs</a:t>
            </a:r>
          </a:p>
        </p:txBody>
      </p:sp>
      <p:sp>
        <p:nvSpPr>
          <p:cNvPr id="5" name="Espace réservé du numéro de diapositive 4"/>
          <p:cNvSpPr>
            <a:spLocks noGrp="1"/>
          </p:cNvSpPr>
          <p:nvPr>
            <p:ph type="sldNum" sz="quarter" idx="12"/>
          </p:nvPr>
        </p:nvSpPr>
        <p:spPr/>
        <p:txBody>
          <a:bodyPr/>
          <a:lstStyle/>
          <a:p>
            <a:pPr>
              <a:defRPr/>
            </a:pPr>
            <a:fld id="{24B88E79-5698-4C67-A368-F1E17ECDB503}" type="slidenum">
              <a:rPr lang="fr-FR" smtClean="0"/>
              <a:pPr>
                <a:defRPr/>
              </a:pPr>
              <a:t>28</a:t>
            </a:fld>
            <a:endParaRPr lang="fr-FR"/>
          </a:p>
        </p:txBody>
      </p:sp>
      <p:sp>
        <p:nvSpPr>
          <p:cNvPr id="35846" name="ZoneTexte 5"/>
          <p:cNvSpPr txBox="1">
            <a:spLocks noChangeArrowheads="1"/>
          </p:cNvSpPr>
          <p:nvPr/>
        </p:nvSpPr>
        <p:spPr bwMode="auto">
          <a:xfrm>
            <a:off x="1403350" y="1412875"/>
            <a:ext cx="72723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dirty="0"/>
              <a:t> </a:t>
            </a:r>
            <a:r>
              <a:rPr lang="fr-FR" altLang="fr-FR" dirty="0">
                <a:solidFill>
                  <a:srgbClr val="FF0000"/>
                </a:solidFill>
              </a:rPr>
              <a:t>Informatisation +++:  </a:t>
            </a:r>
            <a:r>
              <a:rPr lang="fr-FR" altLang="fr-FR" dirty="0"/>
              <a:t>aide à la prescription et visualisation des interactions; nouvelle version de la carte vitale contenant les antécédents médicaux (DMP), les traitements en cours, ...</a:t>
            </a:r>
          </a:p>
          <a:p>
            <a:pPr algn="just" eaLnBrk="1" hangingPunct="1"/>
            <a:r>
              <a:rPr lang="fr-FR" altLang="fr-FR" dirty="0"/>
              <a:t>	</a:t>
            </a:r>
          </a:p>
          <a:p>
            <a:pPr algn="just" eaLnBrk="1" hangingPunct="1"/>
            <a:endParaRPr lang="fr-FR" altLang="fr-FR" dirty="0"/>
          </a:p>
          <a:p>
            <a:pPr algn="just" eaLnBrk="1" hangingPunct="1">
              <a:buFont typeface="Wingdings" pitchFamily="2" charset="2"/>
              <a:buChar char="§"/>
            </a:pPr>
            <a:r>
              <a:rPr lang="fr-FR" altLang="fr-FR" dirty="0"/>
              <a:t> Outils informatiques:</a:t>
            </a:r>
          </a:p>
          <a:p>
            <a:pPr algn="just" eaLnBrk="1" hangingPunct="1">
              <a:buFontTx/>
              <a:buChar char="-"/>
            </a:pPr>
            <a:r>
              <a:rPr lang="fr-FR" altLang="fr-FR" dirty="0"/>
              <a:t> Dictionnaire Vidal</a:t>
            </a:r>
          </a:p>
          <a:p>
            <a:pPr algn="just" eaLnBrk="1" hangingPunct="1">
              <a:buFontTx/>
              <a:buChar char="-"/>
            </a:pPr>
            <a:r>
              <a:rPr lang="fr-FR" altLang="fr-FR" dirty="0"/>
              <a:t> Thériaque</a:t>
            </a:r>
          </a:p>
          <a:p>
            <a:pPr algn="just" eaLnBrk="1" hangingPunct="1">
              <a:buFontTx/>
              <a:buChar char="-"/>
            </a:pPr>
            <a:r>
              <a:rPr lang="fr-FR" altLang="fr-FR" dirty="0"/>
              <a:t> Thésaurus des interactions médicamenteuses de l’ANSM</a:t>
            </a:r>
          </a:p>
          <a:p>
            <a:pPr eaLnBrk="1" hangingPunct="1">
              <a:buFontTx/>
              <a:buChar char="-"/>
            </a:pPr>
            <a:r>
              <a:rPr lang="fr-FR" altLang="fr-FR" dirty="0"/>
              <a:t> Base de données publique des médicaments de l’ANSM</a:t>
            </a:r>
          </a:p>
          <a:p>
            <a:pPr eaLnBrk="1" hangingPunct="1">
              <a:buFontTx/>
              <a:buChar char="-"/>
            </a:pPr>
            <a:r>
              <a:rPr lang="fr-FR" altLang="fr-FR" dirty="0"/>
              <a:t> …</a:t>
            </a:r>
          </a:p>
          <a:p>
            <a:pPr algn="just" eaLnBrk="1" hangingPunct="1">
              <a:buFontTx/>
              <a:buChar char="-"/>
            </a:pPr>
            <a:endParaRPr lang="fr-FR" alt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2. Le pharmacien de ville</a:t>
            </a:r>
          </a:p>
        </p:txBody>
      </p:sp>
      <p:sp>
        <p:nvSpPr>
          <p:cNvPr id="5" name="Espace réservé du numéro de diapositive 4"/>
          <p:cNvSpPr>
            <a:spLocks noGrp="1"/>
          </p:cNvSpPr>
          <p:nvPr>
            <p:ph type="sldNum" sz="quarter" idx="12"/>
          </p:nvPr>
        </p:nvSpPr>
        <p:spPr/>
        <p:txBody>
          <a:bodyPr/>
          <a:lstStyle/>
          <a:p>
            <a:pPr>
              <a:defRPr/>
            </a:pPr>
            <a:fld id="{EC2ED0F5-4784-4A5E-AB94-AFB317E76E56}" type="slidenum">
              <a:rPr lang="fr-FR" smtClean="0"/>
              <a:pPr>
                <a:defRPr/>
              </a:pPr>
              <a:t>29</a:t>
            </a:fld>
            <a:endParaRPr lang="fr-FR"/>
          </a:p>
        </p:txBody>
      </p:sp>
      <p:sp>
        <p:nvSpPr>
          <p:cNvPr id="36870" name="ZoneTexte 5"/>
          <p:cNvSpPr txBox="1">
            <a:spLocks noChangeArrowheads="1"/>
          </p:cNvSpPr>
          <p:nvPr/>
        </p:nvSpPr>
        <p:spPr bwMode="auto">
          <a:xfrm>
            <a:off x="1187450" y="1052513"/>
            <a:ext cx="770572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buFont typeface="Wingdings" pitchFamily="2" charset="2"/>
              <a:buChar char="§"/>
            </a:pPr>
            <a:r>
              <a:rPr lang="fr-FR" altLang="fr-FR" dirty="0"/>
              <a:t> Il contrôle la </a:t>
            </a:r>
            <a:r>
              <a:rPr lang="fr-FR" altLang="fr-FR" b="1" dirty="0"/>
              <a:t>conformité de la prescription</a:t>
            </a:r>
            <a:r>
              <a:rPr lang="fr-FR" altLang="fr-FR" dirty="0"/>
              <a:t>, repère les contre-indications, les interactions médicamenteuses.</a:t>
            </a:r>
          </a:p>
          <a:p>
            <a:pPr algn="just" eaLnBrk="1" hangingPunct="1">
              <a:spcBef>
                <a:spcPts val="600"/>
              </a:spcBef>
              <a:buFont typeface="Wingdings" pitchFamily="2" charset="2"/>
              <a:buChar char="§"/>
            </a:pPr>
            <a:r>
              <a:rPr lang="fr-FR" altLang="fr-FR" dirty="0"/>
              <a:t> S’il y a un problème, le pharmacien contacte le prescripteur. Il peut alors avec « l’</a:t>
            </a:r>
            <a:r>
              <a:rPr lang="fr-FR" altLang="fr-FR" i="1" dirty="0"/>
              <a:t>accord exprès et préalable du prescripteur</a:t>
            </a:r>
            <a:r>
              <a:rPr lang="fr-FR" altLang="fr-FR" dirty="0"/>
              <a:t> » modifier la prescription. </a:t>
            </a:r>
            <a:r>
              <a:rPr lang="fr-FR" altLang="fr-FR" i="1" dirty="0"/>
              <a:t>« En cas d’urgence et dans l’intérêt du patient »</a:t>
            </a:r>
            <a:r>
              <a:rPr lang="fr-FR" altLang="fr-FR" dirty="0"/>
              <a:t>, il peut même se passer de cet accord (art. L.5125-23 du CSP). « </a:t>
            </a:r>
            <a:r>
              <a:rPr lang="fr-FR" altLang="fr-FR" i="1" dirty="0"/>
              <a:t>Lorsque l’intérêt de la santé du patient paraît l’exiger, le pharmacien doit refuser de dispenser un médicament </a:t>
            </a:r>
            <a:r>
              <a:rPr lang="fr-FR" altLang="fr-FR" dirty="0"/>
              <a:t>» (art. R4235-61 du CSP).</a:t>
            </a:r>
          </a:p>
          <a:p>
            <a:pPr algn="just" eaLnBrk="1" hangingPunct="1">
              <a:spcBef>
                <a:spcPts val="600"/>
              </a:spcBef>
              <a:buFont typeface="Wingdings" pitchFamily="2" charset="2"/>
              <a:buChar char="§"/>
            </a:pPr>
            <a:r>
              <a:rPr lang="fr-FR" altLang="fr-FR" dirty="0"/>
              <a:t> Le pharmacien :</a:t>
            </a:r>
          </a:p>
          <a:p>
            <a:pPr algn="just" eaLnBrk="1" hangingPunct="1">
              <a:spcBef>
                <a:spcPts val="600"/>
              </a:spcBef>
              <a:buFontTx/>
              <a:buChar char="-"/>
            </a:pPr>
            <a:r>
              <a:rPr lang="fr-FR" altLang="fr-FR" dirty="0"/>
              <a:t> peut alerter le </a:t>
            </a:r>
            <a:r>
              <a:rPr lang="fr-FR" altLang="fr-FR" b="1" dirty="0"/>
              <a:t>centre de pharmacovigilance</a:t>
            </a:r>
          </a:p>
          <a:p>
            <a:pPr algn="just" eaLnBrk="1" hangingPunct="1">
              <a:spcBef>
                <a:spcPts val="600"/>
              </a:spcBef>
              <a:buFontTx/>
              <a:buChar char="-"/>
            </a:pPr>
            <a:r>
              <a:rPr lang="fr-FR" altLang="fr-FR" dirty="0"/>
              <a:t> tient le </a:t>
            </a:r>
            <a:r>
              <a:rPr lang="fr-FR" altLang="fr-FR" b="1" dirty="0"/>
              <a:t>dossier patient </a:t>
            </a:r>
            <a:r>
              <a:rPr lang="fr-FR" altLang="fr-FR" dirty="0"/>
              <a:t>qui contient l’historique des prescriptions</a:t>
            </a:r>
          </a:p>
          <a:p>
            <a:pPr algn="just" eaLnBrk="1" hangingPunct="1">
              <a:spcBef>
                <a:spcPts val="600"/>
              </a:spcBef>
              <a:buFontTx/>
              <a:buChar char="-"/>
            </a:pPr>
            <a:r>
              <a:rPr lang="fr-FR" altLang="fr-FR" dirty="0"/>
              <a:t> dispose d’espaces avec </a:t>
            </a:r>
            <a:r>
              <a:rPr lang="fr-FR" altLang="fr-FR" b="1" dirty="0"/>
              <a:t>commentaires</a:t>
            </a:r>
            <a:r>
              <a:rPr lang="fr-FR" altLang="fr-FR" dirty="0"/>
              <a:t> libres signalant par exemple les allergies.</a:t>
            </a:r>
          </a:p>
          <a:p>
            <a:pPr algn="just" eaLnBrk="1" hangingPunct="1">
              <a:spcBef>
                <a:spcPts val="600"/>
              </a:spcBef>
              <a:buFontTx/>
              <a:buChar char="-"/>
            </a:pPr>
            <a:r>
              <a:rPr lang="fr-FR" altLang="fr-FR" dirty="0"/>
              <a:t> dispense les </a:t>
            </a:r>
            <a:r>
              <a:rPr lang="fr-FR" altLang="fr-FR" b="1" dirty="0"/>
              <a:t>conseils pour un bon usage du médicament</a:t>
            </a:r>
            <a:r>
              <a:rPr lang="fr-FR" altLang="fr-FR" dirty="0"/>
              <a:t>: rappels sur la posologie, le mode et rythme des prises, la durée du traitement, les règles diététiques à respecter…</a:t>
            </a:r>
          </a:p>
          <a:p>
            <a:pPr algn="just" eaLnBrk="1" hangingPunct="1">
              <a:spcBef>
                <a:spcPts val="600"/>
              </a:spcBef>
              <a:buFontTx/>
              <a:buChar char="-"/>
            </a:pPr>
            <a:r>
              <a:rPr lang="fr-FR" altLang="fr-FR" dirty="0"/>
              <a:t> participe à </a:t>
            </a:r>
            <a:r>
              <a:rPr lang="fr-FR" altLang="fr-FR" b="1" dirty="0"/>
              <a:t>l’éducation thérapeutique </a:t>
            </a:r>
            <a:r>
              <a:rPr lang="fr-FR" altLang="fr-FR" dirty="0"/>
              <a:t>du patient et l’éducation sanitaire</a:t>
            </a:r>
          </a:p>
          <a:p>
            <a:pPr algn="just" eaLnBrk="1" hangingPunct="1">
              <a:spcBef>
                <a:spcPts val="600"/>
              </a:spcBef>
              <a:buFontTx/>
              <a:buChar char="-"/>
            </a:pPr>
            <a:r>
              <a:rPr lang="fr-FR" altLang="fr-FR" dirty="0"/>
              <a:t> ?? Préparation des doses unitaires à administrer???? A venir??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258888" y="188913"/>
            <a:ext cx="6049962" cy="522287"/>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Qui prescrit les médicaments? </a:t>
            </a:r>
          </a:p>
        </p:txBody>
      </p:sp>
      <p:sp>
        <p:nvSpPr>
          <p:cNvPr id="10244" name="ZoneTexte 3"/>
          <p:cNvSpPr txBox="1">
            <a:spLocks noChangeArrowheads="1"/>
          </p:cNvSpPr>
          <p:nvPr/>
        </p:nvSpPr>
        <p:spPr bwMode="auto">
          <a:xfrm>
            <a:off x="1258888" y="908050"/>
            <a:ext cx="70580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u="sng" dirty="0"/>
              <a:t>Les médecins:</a:t>
            </a:r>
          </a:p>
          <a:p>
            <a:pPr algn="just" eaLnBrk="1" hangingPunct="1"/>
            <a:r>
              <a:rPr lang="fr-FR" altLang="fr-FR" dirty="0"/>
              <a:t> </a:t>
            </a:r>
            <a:r>
              <a:rPr lang="fr-FR" altLang="fr-FR" dirty="0">
                <a:sym typeface="Wingdings" pitchFamily="2" charset="2"/>
              </a:rPr>
              <a:t> </a:t>
            </a:r>
            <a:r>
              <a:rPr lang="fr-FR" altLang="fr-FR" b="1" dirty="0"/>
              <a:t>tous les praticiens inscrits à l’Ordre des médecins </a:t>
            </a:r>
            <a:r>
              <a:rPr lang="fr-FR" altLang="fr-FR" dirty="0"/>
              <a:t>en France</a:t>
            </a:r>
          </a:p>
          <a:p>
            <a:pPr algn="just" eaLnBrk="1" hangingPunct="1"/>
            <a:r>
              <a:rPr lang="fr-FR" altLang="fr-FR" dirty="0">
                <a:sym typeface="Wingdings" pitchFamily="2" charset="2"/>
              </a:rPr>
              <a:t>  </a:t>
            </a:r>
            <a:r>
              <a:rPr lang="fr-FR" altLang="fr-FR" b="1" dirty="0">
                <a:sym typeface="Wingdings" pitchFamily="2" charset="2"/>
              </a:rPr>
              <a:t>les médecins militaires</a:t>
            </a:r>
          </a:p>
          <a:p>
            <a:pPr algn="just" eaLnBrk="1" hangingPunct="1"/>
            <a:r>
              <a:rPr lang="fr-FR" altLang="fr-FR" dirty="0">
                <a:sym typeface="Wingdings" pitchFamily="2" charset="2"/>
              </a:rPr>
              <a:t>  </a:t>
            </a:r>
            <a:r>
              <a:rPr lang="fr-FR" altLang="fr-FR" b="1" dirty="0">
                <a:sym typeface="Wingdings" pitchFamily="2" charset="2"/>
              </a:rPr>
              <a:t>les médecins ressortissants d’un état membre de la Communauté Européenne </a:t>
            </a:r>
            <a:r>
              <a:rPr lang="fr-FR" altLang="fr-FR" dirty="0">
                <a:sym typeface="Wingdings" pitchFamily="2" charset="2"/>
              </a:rPr>
              <a:t>ou de l’Espace Economique Européen, sous réserve d’une autorisation.</a:t>
            </a:r>
          </a:p>
          <a:p>
            <a:pPr algn="just" eaLnBrk="1" hangingPunct="1">
              <a:buFont typeface="Wingdings" pitchFamily="2" charset="2"/>
              <a:buChar char="û"/>
            </a:pPr>
            <a:r>
              <a:rPr lang="fr-FR" altLang="fr-FR" dirty="0">
                <a:sym typeface="Wingdings" pitchFamily="2" charset="2"/>
              </a:rPr>
              <a:t> </a:t>
            </a:r>
            <a:r>
              <a:rPr lang="fr-FR" altLang="fr-FR" b="1" dirty="0">
                <a:sym typeface="Wingdings" pitchFamily="2" charset="2"/>
              </a:rPr>
              <a:t>les étudiants </a:t>
            </a:r>
            <a:r>
              <a:rPr lang="fr-FR" altLang="fr-FR" dirty="0">
                <a:sym typeface="Wingdings" pitchFamily="2" charset="2"/>
              </a:rPr>
              <a:t>inscrits en 3</a:t>
            </a:r>
            <a:r>
              <a:rPr lang="fr-FR" altLang="fr-FR" baseline="30000" dirty="0">
                <a:sym typeface="Wingdings" pitchFamily="2" charset="2"/>
              </a:rPr>
              <a:t>ème</a:t>
            </a:r>
            <a:r>
              <a:rPr lang="fr-FR" altLang="fr-FR" dirty="0">
                <a:sym typeface="Wingdings" pitchFamily="2" charset="2"/>
              </a:rPr>
              <a:t> cycle des études médicales en France</a:t>
            </a:r>
          </a:p>
          <a:p>
            <a:pPr algn="just" eaLnBrk="1" hangingPunct="1">
              <a:buFont typeface="Wingdings" pitchFamily="2" charset="2"/>
              <a:buChar char="û"/>
            </a:pPr>
            <a:r>
              <a:rPr lang="fr-FR" altLang="fr-FR" dirty="0">
                <a:sym typeface="Wingdings" pitchFamily="2" charset="2"/>
              </a:rPr>
              <a:t> les </a:t>
            </a:r>
            <a:r>
              <a:rPr lang="fr-FR" altLang="fr-FR" b="1" dirty="0">
                <a:sym typeface="Wingdings" pitchFamily="2" charset="2"/>
              </a:rPr>
              <a:t>professionnels exerçant en milieu hospitalier </a:t>
            </a:r>
            <a:r>
              <a:rPr lang="fr-FR" altLang="fr-FR" dirty="0">
                <a:sym typeface="Wingdings" pitchFamily="2" charset="2"/>
              </a:rPr>
              <a:t>par délégation et sous la responsabilité d’un praticien</a:t>
            </a:r>
            <a:endParaRPr lang="fr-FR" altLang="fr-FR" dirty="0"/>
          </a:p>
          <a:p>
            <a:pPr algn="just" eaLnBrk="1" hangingPunct="1"/>
            <a:endParaRPr lang="fr-FR" altLang="fr-FR" dirty="0"/>
          </a:p>
          <a:p>
            <a:pPr algn="just" eaLnBrk="1" hangingPunct="1"/>
            <a:r>
              <a:rPr lang="fr-FR" altLang="fr-FR" dirty="0"/>
              <a:t> </a:t>
            </a:r>
          </a:p>
        </p:txBody>
      </p:sp>
      <p:sp>
        <p:nvSpPr>
          <p:cNvPr id="10245" name="ZoneTexte 4"/>
          <p:cNvSpPr txBox="1">
            <a:spLocks noChangeArrowheads="1"/>
          </p:cNvSpPr>
          <p:nvPr/>
        </p:nvSpPr>
        <p:spPr bwMode="auto">
          <a:xfrm>
            <a:off x="1476375" y="4005263"/>
            <a:ext cx="43195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Mais aussi:</a:t>
            </a:r>
          </a:p>
          <a:p>
            <a:pPr eaLnBrk="1" hangingPunct="1">
              <a:buFont typeface="Wingdings" pitchFamily="2" charset="2"/>
              <a:buChar char="û"/>
            </a:pPr>
            <a:r>
              <a:rPr lang="fr-FR" altLang="fr-FR">
                <a:sym typeface="Wingdings" pitchFamily="2" charset="2"/>
              </a:rPr>
              <a:t>Les chirurgiens dentistes</a:t>
            </a:r>
          </a:p>
          <a:p>
            <a:pPr eaLnBrk="1" hangingPunct="1">
              <a:buFont typeface="Wingdings" pitchFamily="2" charset="2"/>
              <a:buChar char="û"/>
            </a:pPr>
            <a:r>
              <a:rPr lang="fr-FR" altLang="fr-FR">
                <a:sym typeface="Wingdings" pitchFamily="2" charset="2"/>
              </a:rPr>
              <a:t>Les vétérinaires</a:t>
            </a:r>
          </a:p>
          <a:p>
            <a:pPr eaLnBrk="1" hangingPunct="1">
              <a:buFont typeface="Wingdings" pitchFamily="2" charset="2"/>
              <a:buChar char="û"/>
            </a:pPr>
            <a:r>
              <a:rPr lang="fr-FR" altLang="fr-FR">
                <a:sym typeface="Wingdings" pitchFamily="2" charset="2"/>
              </a:rPr>
              <a:t> les sages-femmes</a:t>
            </a:r>
          </a:p>
          <a:p>
            <a:pPr eaLnBrk="1" hangingPunct="1">
              <a:buFont typeface="Wingdings" pitchFamily="2" charset="2"/>
              <a:buChar char="û"/>
            </a:pPr>
            <a:r>
              <a:rPr lang="fr-FR" altLang="fr-FR">
                <a:sym typeface="Wingdings" pitchFamily="2" charset="2"/>
              </a:rPr>
              <a:t> les directeurs de laboratoire d’analyse de biologie médicale</a:t>
            </a:r>
          </a:p>
          <a:p>
            <a:pPr eaLnBrk="1" hangingPunct="1">
              <a:buFont typeface="Wingdings" pitchFamily="2" charset="2"/>
              <a:buChar char="û"/>
            </a:pPr>
            <a:r>
              <a:rPr lang="fr-FR" altLang="fr-FR">
                <a:sym typeface="Wingdings" pitchFamily="2" charset="2"/>
              </a:rPr>
              <a:t> les pédicures-podologues</a:t>
            </a:r>
            <a:endParaRPr lang="fr-FR" altLang="fr-FR"/>
          </a:p>
        </p:txBody>
      </p:sp>
      <p:sp>
        <p:nvSpPr>
          <p:cNvPr id="6" name="ZoneTexte 5"/>
          <p:cNvSpPr txBox="1"/>
          <p:nvPr/>
        </p:nvSpPr>
        <p:spPr>
          <a:xfrm>
            <a:off x="6732588" y="4221163"/>
            <a:ext cx="1871662" cy="1476375"/>
          </a:xfrm>
          <a:prstGeom prst="rect">
            <a:avLst/>
          </a:prstGeom>
          <a:noFill/>
        </p:spPr>
        <p:txBody>
          <a:bodyPr>
            <a:spAutoFit/>
          </a:bodyPr>
          <a:lstStyle/>
          <a:p>
            <a:pPr algn="just">
              <a:defRPr/>
            </a:pPr>
            <a:r>
              <a:rPr lang="fr-FR" i="1" dirty="0">
                <a:solidFill>
                  <a:schemeClr val="accent6">
                    <a:lumMod val="75000"/>
                  </a:schemeClr>
                </a:solidFill>
              </a:rPr>
              <a:t>La prescription est restreinte et ciblée sur leur spécialisation respective.</a:t>
            </a:r>
          </a:p>
        </p:txBody>
      </p:sp>
      <p:sp>
        <p:nvSpPr>
          <p:cNvPr id="7" name="Accolade fermante 6"/>
          <p:cNvSpPr/>
          <p:nvPr/>
        </p:nvSpPr>
        <p:spPr>
          <a:xfrm>
            <a:off x="6084888" y="4076700"/>
            <a:ext cx="358775" cy="1871663"/>
          </a:xfrm>
          <a:prstGeom prst="rightBrace">
            <a:avLst/>
          </a:prstGeom>
          <a:ln w="28575"/>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fr-FR"/>
          </a:p>
        </p:txBody>
      </p:sp>
      <p:pic>
        <p:nvPicPr>
          <p:cNvPr id="10248" name="Picture 8" descr="http://www.mmbarvaux.be/mmb/images/preparation-ordonnanc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470" t="23198" r="26311" b="22218"/>
          <a:stretch>
            <a:fillRect/>
          </a:stretch>
        </p:blipFill>
        <p:spPr bwMode="auto">
          <a:xfrm>
            <a:off x="0" y="5589588"/>
            <a:ext cx="942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a:spLocks noGrp="1"/>
          </p:cNvSpPr>
          <p:nvPr>
            <p:ph type="sldNum" sz="quarter" idx="12"/>
          </p:nvPr>
        </p:nvSpPr>
        <p:spPr/>
        <p:txBody>
          <a:bodyPr/>
          <a:lstStyle/>
          <a:p>
            <a:pPr>
              <a:defRPr/>
            </a:pPr>
            <a:fld id="{CCC30983-44C4-49BA-B0EA-40D7976ECB6D}" type="slidenum">
              <a:rPr lang="fr-FR" smtClean="0"/>
              <a:pPr>
                <a:defRPr/>
              </a:pPr>
              <a:t>3</a:t>
            </a:fld>
            <a:endParaRPr lang="fr-FR"/>
          </a:p>
        </p:txBody>
      </p:sp>
      <p:sp>
        <p:nvSpPr>
          <p:cNvPr id="10250" name="ZoneTexte 9"/>
          <p:cNvSpPr txBox="1">
            <a:spLocks noChangeArrowheads="1"/>
          </p:cNvSpPr>
          <p:nvPr/>
        </p:nvSpPr>
        <p:spPr bwMode="auto">
          <a:xfrm>
            <a:off x="1258888" y="6211888"/>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Les médecins sont tenus de suivre une </a:t>
            </a:r>
            <a:r>
              <a:rPr lang="fr-FR" altLang="fr-FR" b="1"/>
              <a:t>formation continue </a:t>
            </a:r>
            <a:r>
              <a:rPr lang="fr-FR" altLang="fr-FR"/>
              <a:t>afin d’actualiser leurs connaissances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3. Le pharmacien hospitalier</a:t>
            </a:r>
          </a:p>
        </p:txBody>
      </p:sp>
      <p:sp>
        <p:nvSpPr>
          <p:cNvPr id="5" name="Espace réservé du numéro de diapositive 4"/>
          <p:cNvSpPr>
            <a:spLocks noGrp="1"/>
          </p:cNvSpPr>
          <p:nvPr>
            <p:ph type="sldNum" sz="quarter" idx="12"/>
          </p:nvPr>
        </p:nvSpPr>
        <p:spPr/>
        <p:txBody>
          <a:bodyPr/>
          <a:lstStyle/>
          <a:p>
            <a:pPr>
              <a:defRPr/>
            </a:pPr>
            <a:fld id="{C6D0BE04-DAD5-46ED-98D2-65FAAEAB0AC5}" type="slidenum">
              <a:rPr lang="fr-FR" smtClean="0"/>
              <a:pPr>
                <a:defRPr/>
              </a:pPr>
              <a:t>30</a:t>
            </a:fld>
            <a:endParaRPr lang="fr-FR"/>
          </a:p>
        </p:txBody>
      </p:sp>
      <p:sp>
        <p:nvSpPr>
          <p:cNvPr id="37894" name="ZoneTexte 5"/>
          <p:cNvSpPr txBox="1">
            <a:spLocks noChangeArrowheads="1"/>
          </p:cNvSpPr>
          <p:nvPr/>
        </p:nvSpPr>
        <p:spPr bwMode="auto">
          <a:xfrm>
            <a:off x="1258888" y="1700213"/>
            <a:ext cx="75612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a:t> </a:t>
            </a:r>
            <a:r>
              <a:rPr lang="fr-FR" altLang="fr-FR" b="1"/>
              <a:t>Contrats de bon usage des médicaments et des DM</a:t>
            </a:r>
            <a:r>
              <a:rPr lang="fr-FR" altLang="fr-FR"/>
              <a:t>; développer:</a:t>
            </a:r>
          </a:p>
          <a:p>
            <a:pPr algn="just" eaLnBrk="1" hangingPunct="1">
              <a:buFontTx/>
              <a:buChar char="-"/>
            </a:pPr>
            <a:r>
              <a:rPr lang="fr-FR" altLang="fr-FR"/>
              <a:t> </a:t>
            </a:r>
            <a:r>
              <a:rPr lang="fr-FR" altLang="fr-FR" b="1"/>
              <a:t>l’informatisation du circuit </a:t>
            </a:r>
            <a:r>
              <a:rPr lang="fr-FR" altLang="fr-FR"/>
              <a:t>du médicament et des DM</a:t>
            </a:r>
          </a:p>
          <a:p>
            <a:pPr algn="just" eaLnBrk="1" hangingPunct="1">
              <a:buFontTx/>
              <a:buChar char="-"/>
            </a:pPr>
            <a:r>
              <a:rPr lang="fr-FR" altLang="fr-FR"/>
              <a:t> le développement de la prescription et de la dispensation à délivrance </a:t>
            </a:r>
            <a:r>
              <a:rPr lang="fr-FR" altLang="fr-FR" b="1"/>
              <a:t>nominative</a:t>
            </a:r>
          </a:p>
          <a:p>
            <a:pPr algn="just" eaLnBrk="1" hangingPunct="1">
              <a:buFontTx/>
              <a:buChar char="-"/>
            </a:pPr>
            <a:r>
              <a:rPr lang="fr-FR" altLang="fr-FR"/>
              <a:t> la </a:t>
            </a:r>
            <a:r>
              <a:rPr lang="fr-FR" altLang="fr-FR" b="1"/>
              <a:t>traçabilité</a:t>
            </a:r>
            <a:r>
              <a:rPr lang="fr-FR" altLang="fr-FR"/>
              <a:t>, de la prescription à l’administration, pour les médicaments et les DM</a:t>
            </a:r>
          </a:p>
          <a:p>
            <a:pPr algn="just" eaLnBrk="1" hangingPunct="1">
              <a:buFontTx/>
              <a:buChar char="-"/>
            </a:pPr>
            <a:r>
              <a:rPr lang="fr-FR" altLang="fr-FR"/>
              <a:t> le développement d’un </a:t>
            </a:r>
            <a:r>
              <a:rPr lang="fr-FR" altLang="fr-FR" b="1"/>
              <a:t>système d’assurance de la qualité</a:t>
            </a:r>
          </a:p>
          <a:p>
            <a:pPr algn="just" eaLnBrk="1" hangingPunct="1">
              <a:buFontTx/>
              <a:buChar char="-"/>
            </a:pPr>
            <a:r>
              <a:rPr lang="fr-FR" altLang="fr-FR"/>
              <a:t> la centralisation de la préparation, sous la responsabilité d’un pharmaciens ,des traitements anti-cancéreux </a:t>
            </a:r>
          </a:p>
          <a:p>
            <a:pPr algn="just" eaLnBrk="1" hangingPunct="1">
              <a:buFontTx/>
              <a:buChar char="-"/>
            </a:pPr>
            <a:endParaRPr lang="fr-FR" altLang="fr-FR"/>
          </a:p>
        </p:txBody>
      </p:sp>
      <p:sp>
        <p:nvSpPr>
          <p:cNvPr id="37895" name="ZoneTexte 6"/>
          <p:cNvSpPr txBox="1">
            <a:spLocks noChangeArrowheads="1"/>
          </p:cNvSpPr>
          <p:nvPr/>
        </p:nvSpPr>
        <p:spPr bwMode="auto">
          <a:xfrm>
            <a:off x="1835150" y="1052513"/>
            <a:ext cx="475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Objectif: </a:t>
            </a:r>
            <a:r>
              <a:rPr lang="fr-FR" altLang="fr-FR">
                <a:solidFill>
                  <a:srgbClr val="FF0000"/>
                </a:solidFill>
              </a:rPr>
              <a:t>circuit du médicament sécurisé</a:t>
            </a:r>
          </a:p>
        </p:txBody>
      </p:sp>
      <p:sp>
        <p:nvSpPr>
          <p:cNvPr id="37896" name="ZoneTexte 7"/>
          <p:cNvSpPr txBox="1">
            <a:spLocks noChangeArrowheads="1"/>
          </p:cNvSpPr>
          <p:nvPr/>
        </p:nvSpPr>
        <p:spPr bwMode="auto">
          <a:xfrm>
            <a:off x="1258888" y="4941888"/>
            <a:ext cx="75612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i="1"/>
              <a:t>La prescription informatisée, la distribution automatisée et la DJIN (dispensation journalière individuelle nominative) permettent d’assurer traçabilité et sécurité du circuit du médicament à l’hôpital.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3. Le pharmacien hospitalier</a:t>
            </a:r>
          </a:p>
        </p:txBody>
      </p:sp>
      <p:sp>
        <p:nvSpPr>
          <p:cNvPr id="5" name="Espace réservé du numéro de diapositive 4"/>
          <p:cNvSpPr>
            <a:spLocks noGrp="1"/>
          </p:cNvSpPr>
          <p:nvPr>
            <p:ph type="sldNum" sz="quarter" idx="12"/>
          </p:nvPr>
        </p:nvSpPr>
        <p:spPr/>
        <p:txBody>
          <a:bodyPr/>
          <a:lstStyle/>
          <a:p>
            <a:pPr>
              <a:defRPr/>
            </a:pPr>
            <a:fld id="{9F0A38CA-C304-4B35-B193-E2D8DD86D1D9}" type="slidenum">
              <a:rPr lang="fr-FR" smtClean="0"/>
              <a:pPr>
                <a:defRPr/>
              </a:pPr>
              <a:t>31</a:t>
            </a:fld>
            <a:endParaRPr lang="fr-FR"/>
          </a:p>
        </p:txBody>
      </p:sp>
      <p:sp>
        <p:nvSpPr>
          <p:cNvPr id="38917" name="ZoneTexte 5"/>
          <p:cNvSpPr txBox="1">
            <a:spLocks noChangeArrowheads="1"/>
          </p:cNvSpPr>
          <p:nvPr/>
        </p:nvSpPr>
        <p:spPr bwMode="auto">
          <a:xfrm>
            <a:off x="1042988" y="1196975"/>
            <a:ext cx="7561262"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buFont typeface="Wingdings" pitchFamily="2" charset="2"/>
              <a:buChar char="§"/>
            </a:pPr>
            <a:r>
              <a:rPr lang="fr-FR" altLang="fr-FR"/>
              <a:t> La </a:t>
            </a:r>
            <a:r>
              <a:rPr lang="fr-FR" altLang="fr-FR" b="1"/>
              <a:t>COMEDIMS </a:t>
            </a:r>
            <a:r>
              <a:rPr lang="fr-FR" altLang="fr-FR"/>
              <a:t>(Commission du médicament et des dispositifs médicaux stériles), animée par un pharmacien, est un lieu de </a:t>
            </a:r>
            <a:r>
              <a:rPr lang="fr-FR" altLang="fr-FR" b="1"/>
              <a:t>concertation</a:t>
            </a:r>
            <a:r>
              <a:rPr lang="fr-FR" altLang="fr-FR"/>
              <a:t> entre médecins et pharmaciens hospitaliers. Elle exerce une </a:t>
            </a:r>
            <a:r>
              <a:rPr lang="fr-FR" altLang="fr-FR" b="1"/>
              <a:t>vigilance</a:t>
            </a:r>
            <a:r>
              <a:rPr lang="fr-FR" altLang="fr-FR"/>
              <a:t> à tous les niveaux du circuit du médicament . Elle décide également du </a:t>
            </a:r>
            <a:r>
              <a:rPr lang="fr-FR" altLang="fr-FR" b="1"/>
              <a:t>référencement </a:t>
            </a:r>
            <a:r>
              <a:rPr lang="fr-FR" altLang="fr-FR"/>
              <a:t>des médicaments à l’hôpital.</a:t>
            </a:r>
          </a:p>
          <a:p>
            <a:pPr algn="just" eaLnBrk="1" hangingPunct="1">
              <a:spcBef>
                <a:spcPts val="600"/>
              </a:spcBef>
              <a:buFontTx/>
              <a:buChar char="-"/>
            </a:pPr>
            <a:endParaRPr lang="fr-FR" altLang="fr-FR"/>
          </a:p>
        </p:txBody>
      </p:sp>
      <p:pic>
        <p:nvPicPr>
          <p:cNvPr id="38918" name="Picture 2" descr="http://conseil-pratiques-hospitalieres.com/wp-content/uploads/2012/01/securisation-circuit-medica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429125"/>
            <a:ext cx="58102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http://www.jim.fr/e-docs/00/02/41/AE/carac_photo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2716213"/>
            <a:ext cx="24955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3"/>
          <p:cNvSpPr>
            <a:spLocks noChangeArrowheads="1"/>
          </p:cNvSpPr>
          <p:nvPr/>
        </p:nvSpPr>
        <p:spPr bwMode="auto">
          <a:xfrm>
            <a:off x="1042988" y="2690813"/>
            <a:ext cx="5329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buFont typeface="Wingdings" pitchFamily="2" charset="2"/>
              <a:buChar char="§"/>
            </a:pPr>
            <a:r>
              <a:rPr lang="fr-FR" altLang="fr-FR"/>
              <a:t> Une </a:t>
            </a:r>
            <a:r>
              <a:rPr lang="fr-FR" altLang="fr-FR" b="1"/>
              <a:t>coordination</a:t>
            </a:r>
            <a:r>
              <a:rPr lang="fr-FR" altLang="fr-FR"/>
              <a:t> entre médecins et pharmaciens hospitaliers avec leurs collègues en ville est nécessaire afin d’assurer au patient un </a:t>
            </a:r>
            <a:r>
              <a:rPr lang="fr-FR" altLang="fr-FR" b="1"/>
              <a:t>suivi post hospitalier optimal.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3. Le pharmacien hospitalier</a:t>
            </a:r>
          </a:p>
        </p:txBody>
      </p:sp>
      <p:sp>
        <p:nvSpPr>
          <p:cNvPr id="5" name="Espace réservé du numéro de diapositive 4"/>
          <p:cNvSpPr>
            <a:spLocks noGrp="1"/>
          </p:cNvSpPr>
          <p:nvPr>
            <p:ph type="sldNum" sz="quarter" idx="12"/>
          </p:nvPr>
        </p:nvSpPr>
        <p:spPr/>
        <p:txBody>
          <a:bodyPr/>
          <a:lstStyle/>
          <a:p>
            <a:pPr>
              <a:defRPr/>
            </a:pPr>
            <a:fld id="{DCD17703-6A0E-4EAE-987B-FAA29498F33F}" type="slidenum">
              <a:rPr lang="fr-FR" smtClean="0"/>
              <a:pPr>
                <a:defRPr/>
              </a:pPr>
              <a:t>32</a:t>
            </a:fld>
            <a:endParaRPr lang="fr-FR"/>
          </a:p>
        </p:txBody>
      </p:sp>
      <p:pic>
        <p:nvPicPr>
          <p:cNvPr id="39941" name="Picture 2" descr="http://ch-saintomer.fr/wp-content/uploads/2013/02/CHRSO-38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5883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http://www.ch-briey.fr/images/p011_0_00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895725"/>
            <a:ext cx="25431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age 4"/>
          <p:cNvPicPr>
            <a:picLocks noChangeAspect="1"/>
          </p:cNvPicPr>
          <p:nvPr/>
        </p:nvPicPr>
        <p:blipFill>
          <a:blip r:embed="rId5">
            <a:extLst>
              <a:ext uri="{28A0092B-C50C-407E-A947-70E740481C1C}">
                <a14:useLocalDpi xmlns:a14="http://schemas.microsoft.com/office/drawing/2010/main" val="0"/>
              </a:ext>
            </a:extLst>
          </a:blip>
          <a:srcRect l="28471" t="18172" r="26265" b="10448"/>
          <a:stretch>
            <a:fillRect/>
          </a:stretch>
        </p:blipFill>
        <p:spPr bwMode="auto">
          <a:xfrm>
            <a:off x="5614988" y="0"/>
            <a:ext cx="3529012"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descr="http://www.achats-publics.fr/Medical/Dm/Laboratoire/1-Equipement_base/Hottes_et_PSM/THERMO/Herasafe-KSP/KS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4254500"/>
            <a:ext cx="1655763"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sante.lefigaro.fr/sites/default/files/media/field_media_image/PHO4c3f60f8-55bd-11e3-b7c7-b819e6b5d4bb-805x453.jpg"/>
          <p:cNvPicPr>
            <a:picLocks noChangeAspect="1" noChangeArrowheads="1"/>
          </p:cNvPicPr>
          <p:nvPr/>
        </p:nvPicPr>
        <p:blipFill>
          <a:blip r:embed="rId2">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4. Les IDE</a:t>
            </a:r>
          </a:p>
        </p:txBody>
      </p:sp>
      <p:sp>
        <p:nvSpPr>
          <p:cNvPr id="5" name="Espace réservé du numéro de diapositive 4"/>
          <p:cNvSpPr>
            <a:spLocks noGrp="1"/>
          </p:cNvSpPr>
          <p:nvPr>
            <p:ph type="sldNum" sz="quarter" idx="12"/>
          </p:nvPr>
        </p:nvSpPr>
        <p:spPr/>
        <p:txBody>
          <a:bodyPr/>
          <a:lstStyle/>
          <a:p>
            <a:pPr>
              <a:defRPr/>
            </a:pPr>
            <a:fld id="{7020E7F5-DFC6-4E2F-81DC-0383D9B3A7A3}" type="slidenum">
              <a:rPr lang="fr-FR" smtClean="0"/>
              <a:pPr>
                <a:defRPr/>
              </a:pPr>
              <a:t>33</a:t>
            </a:fld>
            <a:endParaRPr lang="fr-FR"/>
          </a:p>
        </p:txBody>
      </p:sp>
      <p:sp>
        <p:nvSpPr>
          <p:cNvPr id="41990" name="ZoneTexte 5"/>
          <p:cNvSpPr txBox="1">
            <a:spLocks noChangeArrowheads="1"/>
          </p:cNvSpPr>
          <p:nvPr/>
        </p:nvSpPr>
        <p:spPr bwMode="auto">
          <a:xfrm>
            <a:off x="1258888" y="1268413"/>
            <a:ext cx="71294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C’est </a:t>
            </a:r>
            <a:r>
              <a:rPr lang="fr-FR" altLang="fr-FR" sz="2400" b="1">
                <a:solidFill>
                  <a:srgbClr val="FF0000"/>
                </a:solidFill>
              </a:rPr>
              <a:t>vous</a:t>
            </a:r>
            <a:r>
              <a:rPr lang="fr-FR" altLang="fr-FR"/>
              <a:t> qui passez le plus de temps auprès des patients. Vous êtes les </a:t>
            </a:r>
            <a:r>
              <a:rPr lang="fr-FR" altLang="fr-FR" sz="2000" b="1">
                <a:solidFill>
                  <a:srgbClr val="FF0000"/>
                </a:solidFill>
              </a:rPr>
              <a:t>interlocuteurs privilégiés</a:t>
            </a:r>
            <a:r>
              <a:rPr lang="fr-FR" altLang="fr-FR"/>
              <a:t>, à l’écoute des patients.</a:t>
            </a:r>
          </a:p>
          <a:p>
            <a:pPr eaLnBrk="1" hangingPunct="1"/>
            <a:endParaRPr lang="fr-FR" altLang="fr-FR"/>
          </a:p>
          <a:p>
            <a:pPr eaLnBrk="1" hangingPunct="1"/>
            <a:endParaRPr lang="fr-FR" altLang="fr-FR"/>
          </a:p>
        </p:txBody>
      </p:sp>
      <p:sp>
        <p:nvSpPr>
          <p:cNvPr id="41991" name="ZoneTexte 6"/>
          <p:cNvSpPr txBox="1">
            <a:spLocks noChangeArrowheads="1"/>
          </p:cNvSpPr>
          <p:nvPr/>
        </p:nvSpPr>
        <p:spPr bwMode="auto">
          <a:xfrm>
            <a:off x="1258888" y="2276475"/>
            <a:ext cx="244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u="sng"/>
              <a:t>A domicile.</a:t>
            </a:r>
          </a:p>
        </p:txBody>
      </p:sp>
      <p:sp>
        <p:nvSpPr>
          <p:cNvPr id="41992" name="ZoneTexte 7"/>
          <p:cNvSpPr txBox="1">
            <a:spLocks noChangeArrowheads="1"/>
          </p:cNvSpPr>
          <p:nvPr/>
        </p:nvSpPr>
        <p:spPr bwMode="auto">
          <a:xfrm>
            <a:off x="1258888" y="2636838"/>
            <a:ext cx="72739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a:t> </a:t>
            </a:r>
            <a:r>
              <a:rPr lang="fr-FR" altLang="fr-FR" b="1"/>
              <a:t>Contexte de vie du patient</a:t>
            </a:r>
            <a:r>
              <a:rPr lang="fr-FR" altLang="fr-FR"/>
              <a:t>: le vécu de la maladie, perspectives de vies, ses connaissances sur la maladie, …</a:t>
            </a:r>
          </a:p>
          <a:p>
            <a:pPr algn="just" eaLnBrk="1" hangingPunct="1">
              <a:buFont typeface="Wingdings" pitchFamily="2" charset="2"/>
              <a:buChar char="§"/>
            </a:pPr>
            <a:r>
              <a:rPr lang="fr-FR" altLang="fr-FR"/>
              <a:t> </a:t>
            </a:r>
            <a:r>
              <a:rPr lang="fr-FR" altLang="fr-FR" b="1"/>
              <a:t>Adhésion </a:t>
            </a:r>
            <a:r>
              <a:rPr lang="fr-FR" altLang="fr-FR"/>
              <a:t>du patient au traitement, même si EI gênants</a:t>
            </a:r>
          </a:p>
          <a:p>
            <a:pPr algn="just" eaLnBrk="1" hangingPunct="1">
              <a:buFont typeface="Wingdings" pitchFamily="2" charset="2"/>
              <a:buChar char="§"/>
            </a:pPr>
            <a:r>
              <a:rPr lang="fr-FR" altLang="fr-FR"/>
              <a:t> </a:t>
            </a:r>
            <a:r>
              <a:rPr lang="fr-FR" altLang="fr-FR" b="1"/>
              <a:t>Observance</a:t>
            </a:r>
            <a:r>
              <a:rPr lang="fr-FR" altLang="fr-FR"/>
              <a:t>: donner des repères temporels et pratiques au mode de vie du patient.</a:t>
            </a:r>
          </a:p>
          <a:p>
            <a:pPr algn="just" eaLnBrk="1" hangingPunct="1">
              <a:buFont typeface="Wingdings" pitchFamily="2" charset="2"/>
              <a:buChar char="§"/>
            </a:pPr>
            <a:r>
              <a:rPr lang="fr-FR" altLang="fr-FR"/>
              <a:t> </a:t>
            </a:r>
            <a:r>
              <a:rPr lang="fr-FR" altLang="fr-FR" b="1"/>
              <a:t>Contribution à l’éducation thérapeutique </a:t>
            </a:r>
            <a:r>
              <a:rPr lang="fr-FR" altLang="fr-FR"/>
              <a:t>du patient et de son entourage</a:t>
            </a:r>
          </a:p>
          <a:p>
            <a:pPr algn="just" eaLnBrk="1" hangingPunct="1">
              <a:buFont typeface="Wingdings" pitchFamily="2" charset="2"/>
              <a:buChar char="§"/>
            </a:pPr>
            <a:r>
              <a:rPr lang="fr-FR" altLang="fr-FR"/>
              <a:t> </a:t>
            </a:r>
            <a:r>
              <a:rPr lang="fr-FR" altLang="fr-FR" b="1"/>
              <a:t>Relais</a:t>
            </a:r>
            <a:r>
              <a:rPr lang="fr-FR" altLang="fr-FR"/>
              <a:t> des médecins afin d’adapter au mieux le traitement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4. Les IDE</a:t>
            </a:r>
          </a:p>
        </p:txBody>
      </p:sp>
      <p:sp>
        <p:nvSpPr>
          <p:cNvPr id="5" name="Espace réservé du numéro de diapositive 4"/>
          <p:cNvSpPr>
            <a:spLocks noGrp="1"/>
          </p:cNvSpPr>
          <p:nvPr>
            <p:ph type="sldNum" sz="quarter" idx="12"/>
          </p:nvPr>
        </p:nvSpPr>
        <p:spPr/>
        <p:txBody>
          <a:bodyPr/>
          <a:lstStyle/>
          <a:p>
            <a:pPr>
              <a:defRPr/>
            </a:pPr>
            <a:fld id="{F411CC26-3FF0-4D32-B5C3-2CDC1667E69E}" type="slidenum">
              <a:rPr lang="fr-FR" smtClean="0"/>
              <a:pPr>
                <a:defRPr/>
              </a:pPr>
              <a:t>34</a:t>
            </a:fld>
            <a:endParaRPr lang="fr-FR"/>
          </a:p>
        </p:txBody>
      </p:sp>
      <p:sp>
        <p:nvSpPr>
          <p:cNvPr id="43014" name="ZoneTexte 5"/>
          <p:cNvSpPr txBox="1">
            <a:spLocks noChangeArrowheads="1"/>
          </p:cNvSpPr>
          <p:nvPr/>
        </p:nvSpPr>
        <p:spPr bwMode="auto">
          <a:xfrm>
            <a:off x="1258888" y="1268413"/>
            <a:ext cx="71294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C’est </a:t>
            </a:r>
            <a:r>
              <a:rPr lang="fr-FR" altLang="fr-FR" sz="2400" b="1">
                <a:solidFill>
                  <a:srgbClr val="FF0000"/>
                </a:solidFill>
              </a:rPr>
              <a:t>vous</a:t>
            </a:r>
            <a:r>
              <a:rPr lang="fr-FR" altLang="fr-FR"/>
              <a:t> qui passez le plus de temps auprès des patients. Vous êtes les </a:t>
            </a:r>
            <a:r>
              <a:rPr lang="fr-FR" altLang="fr-FR" sz="2000" b="1">
                <a:solidFill>
                  <a:srgbClr val="FF0000"/>
                </a:solidFill>
              </a:rPr>
              <a:t>interlocuteurs privilégiés</a:t>
            </a:r>
            <a:r>
              <a:rPr lang="fr-FR" altLang="fr-FR"/>
              <a:t>, à l’écoute des patients.</a:t>
            </a:r>
          </a:p>
          <a:p>
            <a:pPr eaLnBrk="1" hangingPunct="1"/>
            <a:endParaRPr lang="fr-FR" altLang="fr-FR"/>
          </a:p>
          <a:p>
            <a:pPr eaLnBrk="1" hangingPunct="1"/>
            <a:endParaRPr lang="fr-FR" altLang="fr-FR"/>
          </a:p>
        </p:txBody>
      </p:sp>
      <p:sp>
        <p:nvSpPr>
          <p:cNvPr id="43015" name="ZoneTexte 6"/>
          <p:cNvSpPr txBox="1">
            <a:spLocks noChangeArrowheads="1"/>
          </p:cNvSpPr>
          <p:nvPr/>
        </p:nvSpPr>
        <p:spPr bwMode="auto">
          <a:xfrm>
            <a:off x="1258888" y="2276475"/>
            <a:ext cx="244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u="sng"/>
              <a:t>En milieu de soins.</a:t>
            </a:r>
          </a:p>
        </p:txBody>
      </p:sp>
      <p:sp>
        <p:nvSpPr>
          <p:cNvPr id="43016" name="ZoneTexte 7"/>
          <p:cNvSpPr txBox="1">
            <a:spLocks noChangeArrowheads="1"/>
          </p:cNvSpPr>
          <p:nvPr/>
        </p:nvSpPr>
        <p:spPr bwMode="auto">
          <a:xfrm>
            <a:off x="1258888" y="2636838"/>
            <a:ext cx="72739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dirty="0"/>
              <a:t> </a:t>
            </a:r>
            <a:r>
              <a:rPr lang="fr-FR" altLang="fr-FR" b="1" dirty="0"/>
              <a:t>Protocole infirmiers: </a:t>
            </a:r>
            <a:r>
              <a:rPr lang="fr-FR" altLang="fr-FR" dirty="0"/>
              <a:t>éditent les bonnes pratiques qui doivent aboutir à la traçabilité des actes et à la diminution des événements indésirables.</a:t>
            </a:r>
          </a:p>
          <a:p>
            <a:pPr algn="just" eaLnBrk="1" hangingPunct="1">
              <a:buFont typeface="Wingdings" pitchFamily="2" charset="2"/>
              <a:buChar char="§"/>
            </a:pPr>
            <a:endParaRPr lang="fr-FR" altLang="fr-FR" dirty="0"/>
          </a:p>
          <a:p>
            <a:pPr algn="just" eaLnBrk="1" hangingPunct="1">
              <a:buFont typeface="Wingdings" pitchFamily="2" charset="2"/>
              <a:buChar char="§"/>
            </a:pPr>
            <a:r>
              <a:rPr lang="fr-FR" altLang="fr-FR" dirty="0"/>
              <a:t> </a:t>
            </a:r>
            <a:r>
              <a:rPr lang="fr-FR" altLang="fr-FR" b="1" dirty="0"/>
              <a:t>Le dossier de soins infirmier </a:t>
            </a:r>
            <a:r>
              <a:rPr lang="fr-FR" altLang="fr-FR" dirty="0"/>
              <a:t>permet un suivi de l’histoire de la maladie.</a:t>
            </a:r>
          </a:p>
          <a:p>
            <a:pPr algn="just" eaLnBrk="1" hangingPunct="1">
              <a:buFont typeface="Wingdings" pitchFamily="2" charset="2"/>
              <a:buChar char="§"/>
            </a:pPr>
            <a:endParaRPr lang="fr-FR" altLang="fr-FR" dirty="0"/>
          </a:p>
          <a:p>
            <a:pPr algn="just" eaLnBrk="1" hangingPunct="1">
              <a:buFont typeface="Wingdings" pitchFamily="2" charset="2"/>
              <a:buChar char="§"/>
            </a:pPr>
            <a:r>
              <a:rPr lang="fr-FR" altLang="fr-FR" dirty="0"/>
              <a:t> Informatisation: traçabilité et sécurisation du circuit du médicament: prescription informatisée, automatisation de la préparation et délivrance journalière individuelle nominative (DJIN).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http://sante.lefigaro.fr/sites/default/files/media/field_media_image/PHO4c3f60f8-55bd-11e3-b7c7-b819e6b5d4bb-805x453.jpg"/>
          <p:cNvPicPr>
            <a:picLocks noChangeAspect="1" noChangeArrowheads="1"/>
          </p:cNvPicPr>
          <p:nvPr/>
        </p:nvPicPr>
        <p:blipFill>
          <a:blip r:embed="rId2">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4. Les IDE</a:t>
            </a:r>
          </a:p>
        </p:txBody>
      </p:sp>
      <p:sp>
        <p:nvSpPr>
          <p:cNvPr id="5" name="Espace réservé du numéro de diapositive 4"/>
          <p:cNvSpPr>
            <a:spLocks noGrp="1"/>
          </p:cNvSpPr>
          <p:nvPr>
            <p:ph type="sldNum" sz="quarter" idx="12"/>
          </p:nvPr>
        </p:nvSpPr>
        <p:spPr/>
        <p:txBody>
          <a:bodyPr/>
          <a:lstStyle/>
          <a:p>
            <a:pPr>
              <a:defRPr/>
            </a:pPr>
            <a:fld id="{C6019CF7-4A46-444A-BAEA-5BAF52E5C586}" type="slidenum">
              <a:rPr lang="fr-FR" smtClean="0"/>
              <a:pPr>
                <a:defRPr/>
              </a:pPr>
              <a:t>35</a:t>
            </a:fld>
            <a:endParaRPr lang="fr-FR"/>
          </a:p>
        </p:txBody>
      </p:sp>
      <p:sp>
        <p:nvSpPr>
          <p:cNvPr id="6" name="ZoneTexte 5"/>
          <p:cNvSpPr txBox="1"/>
          <p:nvPr/>
        </p:nvSpPr>
        <p:spPr>
          <a:xfrm>
            <a:off x="1331640" y="1556792"/>
            <a:ext cx="7128792" cy="378565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FR" sz="4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Vous êtes donc des acteurs privilégiés en matière de prévention des effets indésirables des médicaments.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Losange 14"/>
          <p:cNvSpPr/>
          <p:nvPr/>
        </p:nvSpPr>
        <p:spPr>
          <a:xfrm>
            <a:off x="2987675" y="3933825"/>
            <a:ext cx="3097213" cy="2374900"/>
          </a:xfrm>
          <a:prstGeom prst="diamon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5059" name="Picture 4" descr="http://sante.lefigaro.fr/sites/default/files/media/field_media_image/PHO4c3f60f8-55bd-11e3-b7c7-b819e6b5d4bb-805x453.jpg"/>
          <p:cNvPicPr>
            <a:picLocks noChangeAspect="1" noChangeArrowheads="1"/>
          </p:cNvPicPr>
          <p:nvPr/>
        </p:nvPicPr>
        <p:blipFill>
          <a:blip r:embed="rId2">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5. Les patients</a:t>
            </a:r>
          </a:p>
        </p:txBody>
      </p:sp>
      <p:sp>
        <p:nvSpPr>
          <p:cNvPr id="5" name="Espace réservé du numéro de diapositive 4"/>
          <p:cNvSpPr>
            <a:spLocks noGrp="1"/>
          </p:cNvSpPr>
          <p:nvPr>
            <p:ph type="sldNum" sz="quarter" idx="12"/>
          </p:nvPr>
        </p:nvSpPr>
        <p:spPr/>
        <p:txBody>
          <a:bodyPr/>
          <a:lstStyle/>
          <a:p>
            <a:pPr>
              <a:defRPr/>
            </a:pPr>
            <a:fld id="{A2DEA412-7837-4C71-B035-2CC5E5833332}" type="slidenum">
              <a:rPr lang="fr-FR" smtClean="0"/>
              <a:pPr>
                <a:defRPr/>
              </a:pPr>
              <a:t>36</a:t>
            </a:fld>
            <a:endParaRPr lang="fr-FR"/>
          </a:p>
        </p:txBody>
      </p:sp>
      <p:sp>
        <p:nvSpPr>
          <p:cNvPr id="45063" name="ZoneTexte 5"/>
          <p:cNvSpPr txBox="1">
            <a:spLocks noChangeArrowheads="1"/>
          </p:cNvSpPr>
          <p:nvPr/>
        </p:nvSpPr>
        <p:spPr bwMode="auto">
          <a:xfrm>
            <a:off x="1187450" y="1268413"/>
            <a:ext cx="74882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Char char="§"/>
            </a:pPr>
            <a:r>
              <a:rPr lang="fr-FR" altLang="fr-FR"/>
              <a:t> Loi du 4 mars 2002 relative au droit des malades et à la qualité du système de santé donne un rôle actif aux malades en les associant au fonctionnement du système de santé.</a:t>
            </a:r>
          </a:p>
          <a:p>
            <a:pPr algn="just" eaLnBrk="1" hangingPunct="1">
              <a:buFont typeface="Wingdings" pitchFamily="2" charset="2"/>
              <a:buChar char="§"/>
            </a:pPr>
            <a:r>
              <a:rPr lang="fr-FR" altLang="fr-FR"/>
              <a:t> Décret  d’application de la loi du 21 juillet 2009: définit les modalités de signalement des EI effectués par les patients ou associations de patients</a:t>
            </a:r>
          </a:p>
        </p:txBody>
      </p:sp>
      <p:pic>
        <p:nvPicPr>
          <p:cNvPr id="45064" name="Picture 7" descr="http://p0.storage.canalblog.com/03/81/230346/1462338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5599113"/>
            <a:ext cx="1871662"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http://all-len-all.com/wp-content/uploads/2014/05/5858-Hospital-Patient-In-A-Bed-A-Fish-In-His-IV-Container-Clipart-Illustration.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924175"/>
            <a:ext cx="142557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1" descr="http://dp3mutzig.unblog.fr/files/2009/06/frimagescoloriagescolorierphotouneinfirmierep10369.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0833" r="20833"/>
          <a:stretch>
            <a:fillRect/>
          </a:stretch>
        </p:blipFill>
        <p:spPr bwMode="auto">
          <a:xfrm>
            <a:off x="2268538" y="4005263"/>
            <a:ext cx="82867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5" descr="http://artic.ac-besancon.fr/college_rome_de_l_isle/3DP/2010-2011/metiers/Pharmacien_html_7b0df57d.jpg"/>
          <p:cNvPicPr>
            <a:picLocks noChangeAspect="1" noChangeArrowheads="1"/>
          </p:cNvPicPr>
          <p:nvPr/>
        </p:nvPicPr>
        <p:blipFill>
          <a:blip r:embed="rId6">
            <a:clrChange>
              <a:clrFrom>
                <a:srgbClr val="FAFEFD"/>
              </a:clrFrom>
              <a:clrTo>
                <a:srgbClr val="FAFEFD">
                  <a:alpha val="0"/>
                </a:srgbClr>
              </a:clrTo>
            </a:clrChange>
            <a:extLst>
              <a:ext uri="{28A0092B-C50C-407E-A947-70E740481C1C}">
                <a14:useLocalDpi xmlns:a14="http://schemas.microsoft.com/office/drawing/2010/main" val="0"/>
              </a:ext>
            </a:extLst>
          </a:blip>
          <a:srcRect/>
          <a:stretch>
            <a:fillRect/>
          </a:stretch>
        </p:blipFill>
        <p:spPr bwMode="auto">
          <a:xfrm>
            <a:off x="5867400" y="3933825"/>
            <a:ext cx="1657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ZoneTexte 15"/>
          <p:cNvSpPr txBox="1">
            <a:spLocks noChangeArrowheads="1"/>
          </p:cNvSpPr>
          <p:nvPr/>
        </p:nvSpPr>
        <p:spPr bwMode="auto">
          <a:xfrm>
            <a:off x="0" y="3644900"/>
            <a:ext cx="2124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b="1">
                <a:solidFill>
                  <a:srgbClr val="FF0000"/>
                </a:solidFill>
              </a:rPr>
              <a:t>Une collaboration de tous les acteurs est essentielle à la prévention des risques d’accidents médicamenteux</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http://sante.lefigaro.fr/sites/default/files/media/field_media_image/PHO4c3f60f8-55bd-11e3-b7c7-b819e6b5d4bb-805x453.jpg"/>
          <p:cNvPicPr>
            <a:picLocks noChangeAspect="1" noChangeArrowheads="1"/>
          </p:cNvPicPr>
          <p:nvPr/>
        </p:nvPicPr>
        <p:blipFill>
          <a:blip r:embed="rId2">
            <a:extLst>
              <a:ext uri="{28A0092B-C50C-407E-A947-70E740481C1C}">
                <a14:useLocalDpi xmlns:a14="http://schemas.microsoft.com/office/drawing/2010/main" val="0"/>
              </a:ext>
            </a:extLst>
          </a:blip>
          <a:srcRect l="19022" t="10098" r="-204" b="19206"/>
          <a:stretch>
            <a:fillRect/>
          </a:stretch>
        </p:blipFill>
        <p:spPr bwMode="auto">
          <a:xfrm>
            <a:off x="7085013" y="0"/>
            <a:ext cx="20589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971550" y="0"/>
            <a:ext cx="6553200"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Rôle des acteurs</a:t>
            </a:r>
          </a:p>
        </p:txBody>
      </p:sp>
      <p:sp>
        <p:nvSpPr>
          <p:cNvPr id="4" name="ZoneTexte 3"/>
          <p:cNvSpPr txBox="1"/>
          <p:nvPr/>
        </p:nvSpPr>
        <p:spPr>
          <a:xfrm>
            <a:off x="1042988" y="549275"/>
            <a:ext cx="4321175" cy="368300"/>
          </a:xfrm>
          <a:prstGeom prst="rect">
            <a:avLst/>
          </a:prstGeom>
          <a:noFill/>
        </p:spPr>
        <p:txBody>
          <a:bodyPr>
            <a:spAutoFit/>
          </a:bodyPr>
          <a:lstStyle/>
          <a:p>
            <a:pPr>
              <a:defRPr/>
            </a:pPr>
            <a:r>
              <a:rPr lang="fr-FR" b="1" dirty="0">
                <a:solidFill>
                  <a:schemeClr val="accent1">
                    <a:lumMod val="75000"/>
                  </a:schemeClr>
                </a:solidFill>
              </a:rPr>
              <a:t>5. Les patients</a:t>
            </a:r>
          </a:p>
        </p:txBody>
      </p:sp>
      <p:sp>
        <p:nvSpPr>
          <p:cNvPr id="5" name="Espace réservé du numéro de diapositive 4"/>
          <p:cNvSpPr>
            <a:spLocks noGrp="1"/>
          </p:cNvSpPr>
          <p:nvPr>
            <p:ph type="sldNum" sz="quarter" idx="12"/>
          </p:nvPr>
        </p:nvSpPr>
        <p:spPr/>
        <p:txBody>
          <a:bodyPr/>
          <a:lstStyle/>
          <a:p>
            <a:pPr>
              <a:defRPr/>
            </a:pPr>
            <a:fld id="{9C1A2C80-3102-4E15-8E6C-4BDF94915D7F}" type="slidenum">
              <a:rPr lang="fr-FR" smtClean="0"/>
              <a:pPr>
                <a:defRPr/>
              </a:pPr>
              <a:t>37</a:t>
            </a:fld>
            <a:endParaRPr lang="fr-FR"/>
          </a:p>
        </p:txBody>
      </p:sp>
      <p:sp>
        <p:nvSpPr>
          <p:cNvPr id="46086" name="ZoneTexte 5"/>
          <p:cNvSpPr txBox="1">
            <a:spLocks noChangeArrowheads="1"/>
          </p:cNvSpPr>
          <p:nvPr/>
        </p:nvSpPr>
        <p:spPr bwMode="auto">
          <a:xfrm>
            <a:off x="1258888" y="1341438"/>
            <a:ext cx="748982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pPr>
            <a:r>
              <a:rPr lang="fr-FR" altLang="fr-FR" u="sng"/>
              <a:t>A l’hôpital:</a:t>
            </a:r>
          </a:p>
          <a:p>
            <a:pPr algn="just" eaLnBrk="1" hangingPunct="1">
              <a:spcBef>
                <a:spcPts val="600"/>
              </a:spcBef>
              <a:buFontTx/>
              <a:buChar char="-"/>
            </a:pPr>
            <a:r>
              <a:rPr lang="fr-FR" altLang="fr-FR"/>
              <a:t> Circuit sécurisé du médicament et collaboration des professionnels de santé ( IDE, médecins, pharmaciens, préparateurs, aide-soignants, …): œuvrent pour une meilleure maîtrise des accidents dus aux médicaments.</a:t>
            </a:r>
          </a:p>
          <a:p>
            <a:pPr algn="just" eaLnBrk="1" hangingPunct="1">
              <a:spcBef>
                <a:spcPts val="600"/>
              </a:spcBef>
              <a:buFontTx/>
              <a:buChar char="-"/>
            </a:pPr>
            <a:endParaRPr lang="fr-FR" altLang="fr-FR"/>
          </a:p>
          <a:p>
            <a:pPr algn="just" eaLnBrk="1" hangingPunct="1">
              <a:spcBef>
                <a:spcPts val="600"/>
              </a:spcBef>
            </a:pPr>
            <a:r>
              <a:rPr lang="fr-FR" altLang="fr-FR" u="sng"/>
              <a:t>En ville</a:t>
            </a:r>
            <a:r>
              <a:rPr lang="fr-FR" altLang="fr-FR"/>
              <a:t>: plus difficile</a:t>
            </a:r>
          </a:p>
          <a:p>
            <a:pPr algn="just" eaLnBrk="1" hangingPunct="1">
              <a:spcBef>
                <a:spcPts val="600"/>
              </a:spcBef>
              <a:buFontTx/>
              <a:buChar char="-"/>
            </a:pPr>
            <a:r>
              <a:rPr lang="fr-FR" altLang="fr-FR"/>
              <a:t> Généralisation des prescriptions informatisées: diminution des erreurs</a:t>
            </a:r>
          </a:p>
          <a:p>
            <a:pPr algn="just" eaLnBrk="1" hangingPunct="1">
              <a:spcBef>
                <a:spcPts val="600"/>
              </a:spcBef>
              <a:buFontTx/>
              <a:buChar char="-"/>
            </a:pPr>
            <a:r>
              <a:rPr lang="fr-FR" altLang="fr-FR"/>
              <a:t> Communication nécessaire entre tous les acteurs (IDE, médecins, pharmaciens, intervenants, patient, …)</a:t>
            </a:r>
          </a:p>
          <a:p>
            <a:pPr algn="just" eaLnBrk="1" hangingPunct="1">
              <a:spcBef>
                <a:spcPts val="600"/>
              </a:spcBef>
              <a:buFontTx/>
              <a:buChar char="-"/>
            </a:pPr>
            <a:r>
              <a:rPr lang="fr-FR" altLang="fr-FR"/>
              <a:t> Nécessité d’améliorer la formation initiale et continue en pharmaco-thérapeutique au niveau des professionnels de santé.</a:t>
            </a:r>
          </a:p>
          <a:p>
            <a:pPr algn="just" eaLnBrk="1" hangingPunct="1">
              <a:spcBef>
                <a:spcPts val="600"/>
              </a:spcBef>
              <a:buFontTx/>
              <a:buChar char="-"/>
            </a:pPr>
            <a:r>
              <a:rPr lang="fr-FR" altLang="fr-FR"/>
              <a:t> Indispensable d’éduquer et responsabiliser les patients, dès l’enfance, au bon usage du médicament</a:t>
            </a:r>
          </a:p>
          <a:p>
            <a:pPr algn="just" eaLnBrk="1" hangingPunct="1">
              <a:spcBef>
                <a:spcPts val="600"/>
              </a:spcBef>
              <a:buFontTx/>
              <a:buChar char="-"/>
            </a:pPr>
            <a:r>
              <a:rPr lang="fr-FR" altLang="fr-FR"/>
              <a:t> Nécessité de déclarer les EI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9619034" cy="3514402"/>
          </a:xfrm>
        </p:spPr>
        <p:txBody>
          <a:bodyPr>
            <a:normAutofit/>
          </a:bodyPr>
          <a:lstStyle/>
          <a:p>
            <a:pPr algn="ctr"/>
            <a:r>
              <a:rPr lang="fr-FR" sz="6000" dirty="0"/>
              <a:t>Merci pour</a:t>
            </a:r>
            <a:br>
              <a:rPr lang="fr-FR" sz="6000" dirty="0"/>
            </a:br>
            <a:r>
              <a:rPr lang="fr-FR" sz="6000" u="sng" dirty="0"/>
              <a:t>votre attention </a:t>
            </a:r>
          </a:p>
        </p:txBody>
      </p:sp>
      <p:sp>
        <p:nvSpPr>
          <p:cNvPr id="4" name="Espace réservé du numéro de diapositive 3"/>
          <p:cNvSpPr>
            <a:spLocks noGrp="1"/>
          </p:cNvSpPr>
          <p:nvPr>
            <p:ph type="sldNum" sz="quarter" idx="12"/>
          </p:nvPr>
        </p:nvSpPr>
        <p:spPr/>
        <p:txBody>
          <a:bodyPr/>
          <a:lstStyle/>
          <a:p>
            <a:pPr>
              <a:defRPr/>
            </a:pPr>
            <a:fld id="{C35B19BE-6EA5-4D75-86D3-039FCAAE403D}" type="slidenum">
              <a:rPr lang="fr-FR" smtClean="0"/>
              <a:pPr>
                <a:defRPr/>
              </a:pPr>
              <a:t>38</a:t>
            </a:fld>
            <a:endParaRPr lang="fr-FR"/>
          </a:p>
        </p:txBody>
      </p:sp>
    </p:spTree>
    <p:extLst>
      <p:ext uri="{BB962C8B-B14F-4D97-AF65-F5344CB8AC3E}">
        <p14:creationId xmlns:p14="http://schemas.microsoft.com/office/powerpoint/2010/main" val="352973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258888" y="188913"/>
            <a:ext cx="6049962" cy="522287"/>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Qui dispense les médicaments? </a:t>
            </a:r>
          </a:p>
        </p:txBody>
      </p:sp>
      <p:sp>
        <p:nvSpPr>
          <p:cNvPr id="11268" name="ZoneTexte 3"/>
          <p:cNvSpPr txBox="1">
            <a:spLocks noChangeArrowheads="1"/>
          </p:cNvSpPr>
          <p:nvPr/>
        </p:nvSpPr>
        <p:spPr bwMode="auto">
          <a:xfrm>
            <a:off x="1403350" y="1052513"/>
            <a:ext cx="66246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Le pharmacien analyse l’ordonnance et délivre au patient les informations et conseils utiles au bon usage du médicament.</a:t>
            </a:r>
          </a:p>
          <a:p>
            <a:pPr algn="just" eaLnBrk="1" hangingPunct="1"/>
            <a:endParaRPr lang="fr-FR" altLang="fr-FR" sz="1000"/>
          </a:p>
          <a:p>
            <a:pPr algn="just" eaLnBrk="1" hangingPunct="1"/>
            <a:r>
              <a:rPr lang="fr-FR" altLang="fr-FR"/>
              <a:t>	</a:t>
            </a:r>
            <a:r>
              <a:rPr lang="fr-FR" altLang="fr-FR">
                <a:sym typeface="Symbol" pitchFamily="18" charset="2"/>
              </a:rPr>
              <a:t> pharmacien d’officine et pharmacien hospitalier</a:t>
            </a:r>
            <a:endParaRPr lang="fr-FR" altLang="fr-FR"/>
          </a:p>
        </p:txBody>
      </p:sp>
      <p:sp>
        <p:nvSpPr>
          <p:cNvPr id="5" name="ZoneTexte 4"/>
          <p:cNvSpPr txBox="1"/>
          <p:nvPr/>
        </p:nvSpPr>
        <p:spPr>
          <a:xfrm>
            <a:off x="3419475" y="2420938"/>
            <a:ext cx="1152525" cy="369887"/>
          </a:xfrm>
          <a:prstGeom prst="rect">
            <a:avLst/>
          </a:prstGeom>
          <a:solidFill>
            <a:schemeClr val="accent6">
              <a:lumMod val="20000"/>
              <a:lumOff val="8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fr-FR" dirty="0">
                <a:latin typeface="Arial" pitchFamily="34" charset="0"/>
                <a:cs typeface="Arial" pitchFamily="34" charset="0"/>
              </a:rPr>
              <a:t>conseil</a:t>
            </a:r>
          </a:p>
        </p:txBody>
      </p:sp>
      <p:sp>
        <p:nvSpPr>
          <p:cNvPr id="6" name="ZoneTexte 5"/>
          <p:cNvSpPr txBox="1"/>
          <p:nvPr/>
        </p:nvSpPr>
        <p:spPr>
          <a:xfrm>
            <a:off x="1763713" y="3357563"/>
            <a:ext cx="2089150" cy="369887"/>
          </a:xfrm>
          <a:prstGeom prst="rect">
            <a:avLst/>
          </a:prstGeom>
          <a:solidFill>
            <a:schemeClr val="accent6">
              <a:lumMod val="20000"/>
              <a:lumOff val="8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fr-FR" dirty="0">
                <a:latin typeface="Arial" pitchFamily="34" charset="0"/>
                <a:cs typeface="Arial" pitchFamily="34" charset="0"/>
              </a:rPr>
              <a:t>dispensation</a:t>
            </a:r>
          </a:p>
        </p:txBody>
      </p:sp>
      <p:pic>
        <p:nvPicPr>
          <p:cNvPr id="11271" name="Picture 4" descr="http://sr.photos3.fotosearch.com/bthumb/IMZ/IMZ350/nri02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357563"/>
            <a:ext cx="13144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40425" y="2852738"/>
            <a:ext cx="2735263" cy="646112"/>
          </a:xfrm>
          <a:prstGeom prst="rect">
            <a:avLst/>
          </a:prstGeom>
          <a:solidFill>
            <a:schemeClr val="accent6">
              <a:lumMod val="20000"/>
              <a:lumOff val="8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fr-FR" dirty="0">
                <a:latin typeface="Arial" pitchFamily="34" charset="0"/>
                <a:cs typeface="Arial" pitchFamily="34" charset="0"/>
              </a:rPr>
              <a:t>sécurisation du circuit du médicament</a:t>
            </a:r>
          </a:p>
        </p:txBody>
      </p:sp>
      <p:sp>
        <p:nvSpPr>
          <p:cNvPr id="13" name="ZoneTexte 12"/>
          <p:cNvSpPr txBox="1"/>
          <p:nvPr/>
        </p:nvSpPr>
        <p:spPr>
          <a:xfrm>
            <a:off x="4932363" y="5300663"/>
            <a:ext cx="2808287" cy="646112"/>
          </a:xfrm>
          <a:prstGeom prst="rect">
            <a:avLst/>
          </a:prstGeom>
          <a:solidFill>
            <a:schemeClr val="accent6">
              <a:lumMod val="20000"/>
              <a:lumOff val="8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fr-FR" dirty="0">
                <a:latin typeface="Arial" pitchFamily="34" charset="0"/>
                <a:cs typeface="Arial" pitchFamily="34" charset="0"/>
              </a:rPr>
              <a:t>distribution journalière individuelle nominative</a:t>
            </a:r>
          </a:p>
        </p:txBody>
      </p:sp>
      <p:sp>
        <p:nvSpPr>
          <p:cNvPr id="15" name="ZoneTexte 14"/>
          <p:cNvSpPr txBox="1"/>
          <p:nvPr/>
        </p:nvSpPr>
        <p:spPr>
          <a:xfrm>
            <a:off x="2195513" y="4797425"/>
            <a:ext cx="2087562" cy="646113"/>
          </a:xfrm>
          <a:prstGeom prst="rect">
            <a:avLst/>
          </a:prstGeom>
          <a:solidFill>
            <a:schemeClr val="accent6">
              <a:lumMod val="20000"/>
              <a:lumOff val="8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fr-FR" dirty="0">
                <a:latin typeface="Arial" pitchFamily="34" charset="0"/>
                <a:cs typeface="Arial" pitchFamily="34" charset="0"/>
              </a:rPr>
              <a:t>traçabilité dans dossier patient</a:t>
            </a:r>
          </a:p>
        </p:txBody>
      </p:sp>
      <p:sp>
        <p:nvSpPr>
          <p:cNvPr id="11" name="Espace réservé du numéro de diapositive 10"/>
          <p:cNvSpPr>
            <a:spLocks noGrp="1"/>
          </p:cNvSpPr>
          <p:nvPr>
            <p:ph type="sldNum" sz="quarter" idx="12"/>
          </p:nvPr>
        </p:nvSpPr>
        <p:spPr/>
        <p:txBody>
          <a:bodyPr/>
          <a:lstStyle/>
          <a:p>
            <a:pPr>
              <a:defRPr/>
            </a:pPr>
            <a:fld id="{FEB38B5B-111A-49D3-819D-05AB19A48A88}" type="slidenum">
              <a:rPr lang="fr-FR" smtClean="0"/>
              <a:pPr>
                <a:defRPr/>
              </a:pPr>
              <a:t>4</a:t>
            </a:fld>
            <a:endParaRPr lang="fr-FR"/>
          </a:p>
        </p:txBody>
      </p:sp>
      <p:sp>
        <p:nvSpPr>
          <p:cNvPr id="12" name="ZoneTexte 11"/>
          <p:cNvSpPr txBox="1"/>
          <p:nvPr/>
        </p:nvSpPr>
        <p:spPr>
          <a:xfrm>
            <a:off x="6156325" y="4221163"/>
            <a:ext cx="2089150" cy="646112"/>
          </a:xfrm>
          <a:prstGeom prst="rect">
            <a:avLst/>
          </a:prstGeom>
          <a:solidFill>
            <a:schemeClr val="accent6">
              <a:lumMod val="20000"/>
              <a:lumOff val="8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fr-FR" dirty="0">
                <a:latin typeface="Arial" pitchFamily="34" charset="0"/>
                <a:cs typeface="Arial" pitchFamily="34" charset="0"/>
              </a:rPr>
              <a:t>pouvoir de substitution</a:t>
            </a:r>
          </a:p>
        </p:txBody>
      </p:sp>
      <p:sp>
        <p:nvSpPr>
          <p:cNvPr id="11277" name="ZoneTexte 13"/>
          <p:cNvSpPr txBox="1">
            <a:spLocks noChangeArrowheads="1"/>
          </p:cNvSpPr>
          <p:nvPr/>
        </p:nvSpPr>
        <p:spPr bwMode="auto">
          <a:xfrm>
            <a:off x="1547813" y="6300788"/>
            <a:ext cx="4464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t>Nécessité d’actualiser les connaissances.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956550" y="0"/>
            <a:ext cx="11874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258888" y="4445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Qui administre les médicaments? </a:t>
            </a:r>
          </a:p>
        </p:txBody>
      </p:sp>
      <p:sp>
        <p:nvSpPr>
          <p:cNvPr id="12292" name="ZoneTexte 3"/>
          <p:cNvSpPr txBox="1">
            <a:spLocks noChangeArrowheads="1"/>
          </p:cNvSpPr>
          <p:nvPr/>
        </p:nvSpPr>
        <p:spPr bwMode="auto">
          <a:xfrm>
            <a:off x="1258888" y="765175"/>
            <a:ext cx="7634287"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buFont typeface="Wingdings" pitchFamily="2" charset="2"/>
              <a:buChar char="û"/>
            </a:pPr>
            <a:r>
              <a:rPr lang="fr-FR" altLang="fr-FR" dirty="0"/>
              <a:t>L’IDE </a:t>
            </a:r>
            <a:r>
              <a:rPr lang="fr-FR" altLang="fr-FR" b="1" dirty="0">
                <a:solidFill>
                  <a:srgbClr val="FF0000"/>
                </a:solidFill>
              </a:rPr>
              <a:t>respecte</a:t>
            </a:r>
            <a:r>
              <a:rPr lang="fr-FR" altLang="fr-FR" dirty="0"/>
              <a:t> la prescription et </a:t>
            </a:r>
            <a:r>
              <a:rPr lang="fr-FR" altLang="fr-FR" b="1" dirty="0">
                <a:solidFill>
                  <a:srgbClr val="FF0000"/>
                </a:solidFill>
              </a:rPr>
              <a:t>vérifie les médicaments</a:t>
            </a:r>
            <a:r>
              <a:rPr lang="fr-FR" altLang="fr-FR" dirty="0"/>
              <a:t>: </a:t>
            </a:r>
            <a:r>
              <a:rPr lang="fr-FR" altLang="fr-FR" sz="1600" dirty="0"/>
              <a:t>«  </a:t>
            </a:r>
            <a:r>
              <a:rPr lang="fr-FR" altLang="fr-FR" sz="1600" i="1" dirty="0"/>
              <a:t>l’infirmier applique et respecte la prescription médicale écrite, datée et signée par le médecin prescripteur, ainsi que les protocoles thérapeutiques et de soins d’urgence que celui-ci a déterminés. Il vérifie et respecte la date de péremption et le mode d’emploi des produits ou matériels qu’il utilise. Il doit demander au médecin prescripteur un complément d’information chaque fois qu’il juge utile, notamment s’il estime être insuffisamment éclairé » </a:t>
            </a:r>
            <a:r>
              <a:rPr lang="fr-FR" altLang="fr-FR" i="1" dirty="0"/>
              <a:t>(</a:t>
            </a:r>
            <a:r>
              <a:rPr lang="fr-FR" altLang="fr-FR" dirty="0">
                <a:sym typeface="Wingdings" pitchFamily="2" charset="2"/>
              </a:rPr>
              <a:t>art. R.4312-29 CSP)</a:t>
            </a:r>
            <a:endParaRPr lang="fr-FR" altLang="fr-FR" dirty="0"/>
          </a:p>
          <a:p>
            <a:pPr algn="just" eaLnBrk="1" hangingPunct="1">
              <a:spcBef>
                <a:spcPts val="600"/>
              </a:spcBef>
              <a:buFont typeface="Wingdings" pitchFamily="2" charset="2"/>
              <a:buChar char="û"/>
            </a:pPr>
            <a:r>
              <a:rPr lang="fr-FR" altLang="fr-FR" dirty="0">
                <a:sym typeface="Wingdings" pitchFamily="2" charset="2"/>
              </a:rPr>
              <a:t>L’IDE </a:t>
            </a:r>
            <a:r>
              <a:rPr lang="fr-FR" altLang="fr-FR" b="1" dirty="0">
                <a:solidFill>
                  <a:srgbClr val="FF0000"/>
                </a:solidFill>
                <a:sym typeface="Wingdings" pitchFamily="2" charset="2"/>
              </a:rPr>
              <a:t>aide à la prise </a:t>
            </a:r>
            <a:r>
              <a:rPr lang="fr-FR" altLang="fr-FR" dirty="0">
                <a:sym typeface="Wingdings" pitchFamily="2" charset="2"/>
              </a:rPr>
              <a:t>de médicaments par voie orale (art. R.4311-5 CSP).</a:t>
            </a:r>
          </a:p>
          <a:p>
            <a:pPr algn="just" eaLnBrk="1" hangingPunct="1">
              <a:spcBef>
                <a:spcPts val="600"/>
              </a:spcBef>
              <a:buFont typeface="Wingdings" pitchFamily="2" charset="2"/>
              <a:buChar char="û"/>
            </a:pPr>
            <a:r>
              <a:rPr lang="fr-FR" altLang="fr-FR" dirty="0">
                <a:sym typeface="Wingdings" pitchFamily="2" charset="2"/>
              </a:rPr>
              <a:t>L’IDE </a:t>
            </a:r>
            <a:r>
              <a:rPr lang="fr-FR" altLang="fr-FR" b="1" dirty="0">
                <a:solidFill>
                  <a:srgbClr val="FF0000"/>
                </a:solidFill>
                <a:sym typeface="Wingdings" pitchFamily="2" charset="2"/>
              </a:rPr>
              <a:t>effectue les injections sur prescription.</a:t>
            </a:r>
          </a:p>
          <a:p>
            <a:pPr algn="just" eaLnBrk="1" hangingPunct="1">
              <a:spcBef>
                <a:spcPts val="600"/>
              </a:spcBef>
              <a:buFont typeface="Wingdings" pitchFamily="2" charset="2"/>
              <a:buChar char="û"/>
            </a:pPr>
            <a:r>
              <a:rPr lang="fr-FR" altLang="fr-FR" dirty="0">
                <a:sym typeface="Wingdings" pitchFamily="2" charset="2"/>
              </a:rPr>
              <a:t>L’IDE </a:t>
            </a:r>
            <a:r>
              <a:rPr lang="fr-FR" altLang="fr-FR" b="1" dirty="0">
                <a:solidFill>
                  <a:srgbClr val="FF0000"/>
                </a:solidFill>
                <a:sym typeface="Wingdings" pitchFamily="2" charset="2"/>
              </a:rPr>
              <a:t>évalue les risques</a:t>
            </a:r>
            <a:r>
              <a:rPr lang="fr-FR" altLang="fr-FR" dirty="0">
                <a:sym typeface="Wingdings" pitchFamily="2" charset="2"/>
              </a:rPr>
              <a:t>, </a:t>
            </a:r>
            <a:r>
              <a:rPr lang="fr-FR" altLang="fr-FR" b="1" dirty="0">
                <a:solidFill>
                  <a:srgbClr val="FF0000"/>
                </a:solidFill>
                <a:sym typeface="Wingdings" pitchFamily="2" charset="2"/>
              </a:rPr>
              <a:t>effectue le suivi de la médication</a:t>
            </a:r>
            <a:r>
              <a:rPr lang="fr-FR" altLang="fr-FR" dirty="0">
                <a:sym typeface="Wingdings" pitchFamily="2" charset="2"/>
              </a:rPr>
              <a:t>, participe à </a:t>
            </a:r>
            <a:r>
              <a:rPr lang="fr-FR" altLang="fr-FR" b="1" dirty="0">
                <a:solidFill>
                  <a:srgbClr val="FF0000"/>
                </a:solidFill>
                <a:sym typeface="Wingdings" pitchFamily="2" charset="2"/>
              </a:rPr>
              <a:t>l’éducation thérapeutique </a:t>
            </a:r>
            <a:r>
              <a:rPr lang="fr-FR" altLang="fr-FR" dirty="0">
                <a:sym typeface="Wingdings" pitchFamily="2" charset="2"/>
              </a:rPr>
              <a:t>du patient et de son entourage (art. R.4311-5 CSP).</a:t>
            </a:r>
          </a:p>
          <a:p>
            <a:pPr algn="just" eaLnBrk="1" hangingPunct="1">
              <a:spcBef>
                <a:spcPts val="600"/>
              </a:spcBef>
              <a:buFont typeface="Wingdings" pitchFamily="2" charset="2"/>
              <a:buChar char="û"/>
            </a:pPr>
            <a:r>
              <a:rPr lang="fr-FR" altLang="fr-FR" dirty="0">
                <a:sym typeface="Wingdings" pitchFamily="2" charset="2"/>
              </a:rPr>
              <a:t>L’IDE est un </a:t>
            </a:r>
            <a:r>
              <a:rPr lang="fr-FR" altLang="fr-FR" b="1" dirty="0">
                <a:solidFill>
                  <a:srgbClr val="FF0000"/>
                </a:solidFill>
                <a:sym typeface="Wingdings" pitchFamily="2" charset="2"/>
              </a:rPr>
              <a:t>relais</a:t>
            </a:r>
            <a:r>
              <a:rPr lang="fr-FR" altLang="fr-FR" dirty="0">
                <a:sym typeface="Wingdings" pitchFamily="2" charset="2"/>
              </a:rPr>
              <a:t> essentiel du prescripteur: </a:t>
            </a:r>
            <a:r>
              <a:rPr lang="fr-FR" altLang="fr-FR" sz="1600" i="1" dirty="0">
                <a:sym typeface="Wingdings" pitchFamily="2" charset="2"/>
              </a:rPr>
              <a:t>« l’infirmier communique au médecin prescripteur toute information en sa possession susceptible de concourir à l’établissement du diagnostic ou de permettre une meilleure adaptation du traitement en fonction de l’état de santé du patient et de son évolution </a:t>
            </a:r>
            <a:r>
              <a:rPr lang="fr-FR" altLang="fr-FR" sz="1600" dirty="0">
                <a:sym typeface="Wingdings" pitchFamily="2" charset="2"/>
              </a:rPr>
              <a:t>»</a:t>
            </a:r>
            <a:r>
              <a:rPr lang="fr-FR" altLang="fr-FR" dirty="0">
                <a:sym typeface="Wingdings" pitchFamily="2" charset="2"/>
              </a:rPr>
              <a:t>  (art. R.4312-29 CSP).</a:t>
            </a:r>
            <a:endParaRPr lang="fr-FR" altLang="fr-FR" dirty="0"/>
          </a:p>
          <a:p>
            <a:pPr algn="just" eaLnBrk="1" hangingPunct="1">
              <a:spcBef>
                <a:spcPts val="600"/>
              </a:spcBef>
              <a:buFont typeface="Wingdings" pitchFamily="2" charset="2"/>
              <a:buChar char="û"/>
            </a:pPr>
            <a:r>
              <a:rPr lang="fr-FR" altLang="fr-FR" dirty="0">
                <a:sym typeface="Wingdings" pitchFamily="2" charset="2"/>
              </a:rPr>
              <a:t>L’IDE </a:t>
            </a:r>
            <a:r>
              <a:rPr lang="fr-FR" altLang="fr-FR" b="1" dirty="0">
                <a:solidFill>
                  <a:srgbClr val="FF0000"/>
                </a:solidFill>
                <a:sym typeface="Wingdings" pitchFamily="2" charset="2"/>
              </a:rPr>
              <a:t>élabore des protocoles des soins</a:t>
            </a:r>
            <a:r>
              <a:rPr lang="fr-FR" altLang="fr-FR" dirty="0">
                <a:sym typeface="Wingdings" pitchFamily="2" charset="2"/>
              </a:rPr>
              <a:t>, est chargé de la conception, de l’utilisation et de la gestion du </a:t>
            </a:r>
            <a:r>
              <a:rPr lang="fr-FR" altLang="fr-FR" b="1" dirty="0">
                <a:solidFill>
                  <a:srgbClr val="FF0000"/>
                </a:solidFill>
                <a:sym typeface="Wingdings" pitchFamily="2" charset="2"/>
              </a:rPr>
              <a:t>dossier de soins infirmiers </a:t>
            </a:r>
            <a:r>
              <a:rPr lang="fr-FR" altLang="fr-FR" dirty="0">
                <a:sym typeface="Wingdings" pitchFamily="2" charset="2"/>
              </a:rPr>
              <a:t>(art. R.4311-3 CSP).</a:t>
            </a:r>
            <a:endParaRPr lang="fr-FR" altLang="fr-FR" dirty="0"/>
          </a:p>
        </p:txBody>
      </p:sp>
      <p:sp>
        <p:nvSpPr>
          <p:cNvPr id="5" name="Espace réservé du numéro de diapositive 4"/>
          <p:cNvSpPr>
            <a:spLocks noGrp="1"/>
          </p:cNvSpPr>
          <p:nvPr>
            <p:ph type="sldNum" sz="quarter" idx="12"/>
          </p:nvPr>
        </p:nvSpPr>
        <p:spPr/>
        <p:txBody>
          <a:bodyPr/>
          <a:lstStyle/>
          <a:p>
            <a:pPr>
              <a:defRPr/>
            </a:pPr>
            <a:fld id="{23314A72-FC50-4C5F-80E0-155A4374865E}" type="slidenum">
              <a:rPr lang="fr-FR" smtClean="0"/>
              <a:pPr>
                <a:defRPr/>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258888" y="188913"/>
            <a:ext cx="6049962" cy="522287"/>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Information des patients </a:t>
            </a:r>
          </a:p>
        </p:txBody>
      </p:sp>
      <p:sp>
        <p:nvSpPr>
          <p:cNvPr id="13316" name="ZoneTexte 3"/>
          <p:cNvSpPr txBox="1">
            <a:spLocks noChangeArrowheads="1"/>
          </p:cNvSpPr>
          <p:nvPr/>
        </p:nvSpPr>
        <p:spPr bwMode="auto">
          <a:xfrm>
            <a:off x="1258888" y="1125538"/>
            <a:ext cx="61928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a:t>Les patients sont informés et conseillés par leur prescripteur et par leur pharmacien.</a:t>
            </a:r>
          </a:p>
        </p:txBody>
      </p:sp>
      <p:pic>
        <p:nvPicPr>
          <p:cNvPr id="13317" name="Picture 2" descr="http://www.nord-msr.fr/IMG/jpg/pictogramme_medica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276475"/>
            <a:ext cx="33337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pharmaciedelepoulle.com/pictogramme-photosensibilisati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284538"/>
            <a:ext cx="28384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pPr>
              <a:defRPr/>
            </a:pPr>
            <a:fld id="{79AFDAC8-F0F7-4C5F-8254-C388294BCB55}" type="slidenum">
              <a:rPr lang="fr-FR" smtClean="0"/>
              <a:pPr>
                <a:defRPr/>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http://sante.lefigaro.fr/sites/default/files/media/field_media_image/PHO4c3f60f8-55bd-11e3-b7c7-b819e6b5d4bb-805x453.jpg"/>
          <p:cNvPicPr>
            <a:picLocks noChangeAspect="1" noChangeArrowheads="1"/>
          </p:cNvPicPr>
          <p:nvPr/>
        </p:nvPicPr>
        <p:blipFill>
          <a:blip r:embed="rId2">
            <a:clrChange>
              <a:clrFrom>
                <a:srgbClr val="FBFFFA"/>
              </a:clrFrom>
              <a:clrTo>
                <a:srgbClr val="FBFFFA">
                  <a:alpha val="0"/>
                </a:srgbClr>
              </a:clrTo>
            </a:clrChange>
            <a:extLst>
              <a:ext uri="{28A0092B-C50C-407E-A947-70E740481C1C}">
                <a14:useLocalDpi xmlns:a14="http://schemas.microsoft.com/office/drawing/2010/main" val="0"/>
              </a:ext>
            </a:extLst>
          </a:blip>
          <a:srcRect l="5081" t="6050" r="5011" b="9251"/>
          <a:stretch>
            <a:fillRect/>
          </a:stretch>
        </p:blipFill>
        <p:spPr bwMode="auto">
          <a:xfrm>
            <a:off x="7240588" y="0"/>
            <a:ext cx="19034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rganigramme : Alternative 5"/>
          <p:cNvSpPr/>
          <p:nvPr/>
        </p:nvSpPr>
        <p:spPr>
          <a:xfrm>
            <a:off x="1403350" y="1196975"/>
            <a:ext cx="6553200" cy="1366838"/>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chemeClr val="tx1"/>
                </a:solidFill>
                <a:latin typeface="Rockwell" pitchFamily="18" charset="0"/>
              </a:rPr>
              <a:t>RISQUES ET DANGERS DE LA MEDICATION</a:t>
            </a:r>
          </a:p>
        </p:txBody>
      </p:sp>
      <p:pic>
        <p:nvPicPr>
          <p:cNvPr id="14340" name="Picture 6" descr="http://www.medecines-douces.com/impatient/hs20/ridicu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781300"/>
            <a:ext cx="4752975"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pPr>
              <a:defRPr/>
            </a:pPr>
            <a:fld id="{EF0E439F-C125-4071-89B5-D284506C2497}" type="slidenum">
              <a:rPr lang="fr-FR" smtClean="0"/>
              <a:pPr>
                <a:defRPr/>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16013" y="549275"/>
            <a:ext cx="2735262" cy="368300"/>
          </a:xfrm>
          <a:prstGeom prst="rect">
            <a:avLst/>
          </a:prstGeom>
          <a:noFill/>
        </p:spPr>
        <p:txBody>
          <a:bodyPr>
            <a:spAutoFit/>
          </a:bodyPr>
          <a:lstStyle/>
          <a:p>
            <a:pPr>
              <a:defRPr/>
            </a:pPr>
            <a:r>
              <a:rPr lang="fr-FR" b="1" dirty="0">
                <a:solidFill>
                  <a:schemeClr val="accent1">
                    <a:lumMod val="75000"/>
                  </a:schemeClr>
                </a:solidFill>
              </a:rPr>
              <a:t>1. Généralités</a:t>
            </a:r>
          </a:p>
        </p:txBody>
      </p:sp>
      <p:sp>
        <p:nvSpPr>
          <p:cNvPr id="15365" name="ZoneTexte 4"/>
          <p:cNvSpPr txBox="1">
            <a:spLocks noChangeArrowheads="1"/>
          </p:cNvSpPr>
          <p:nvPr/>
        </p:nvSpPr>
        <p:spPr bwMode="auto">
          <a:xfrm>
            <a:off x="1116013" y="1336675"/>
            <a:ext cx="777716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fr-FR" altLang="fr-FR" sz="1600" dirty="0">
                <a:sym typeface="Wingdings" pitchFamily="2" charset="2"/>
              </a:rPr>
              <a:t> </a:t>
            </a:r>
            <a:r>
              <a:rPr lang="fr-FR" altLang="fr-FR" sz="1600" u="sng" dirty="0"/>
              <a:t>L’effet indésirable d’un médicament </a:t>
            </a:r>
            <a:r>
              <a:rPr lang="fr-FR" altLang="fr-FR" sz="1600" dirty="0"/>
              <a:t>est une « </a:t>
            </a:r>
            <a:r>
              <a:rPr lang="fr-FR" altLang="fr-FR" sz="1600" dirty="0">
                <a:solidFill>
                  <a:srgbClr val="FF0000"/>
                </a:solidFill>
              </a:rPr>
              <a:t>réaction nocive et non voulue, se produisant aux </a:t>
            </a:r>
            <a:r>
              <a:rPr lang="fr-FR" altLang="fr-FR" sz="1600" b="1" dirty="0">
                <a:solidFill>
                  <a:srgbClr val="FF0000"/>
                </a:solidFill>
              </a:rPr>
              <a:t>posologies normalement utilisées </a:t>
            </a:r>
            <a:r>
              <a:rPr lang="fr-FR" altLang="fr-FR" sz="1600" dirty="0">
                <a:solidFill>
                  <a:srgbClr val="FF0000"/>
                </a:solidFill>
              </a:rPr>
              <a:t>chez l’homme pour la prophylaxie, le diagnostic ou le traitement d’une maladie ou pour la restauration, la correction ou la modification d’une fonction physiologique, ou résultat d’un mésusage du médicament ou produit </a:t>
            </a:r>
            <a:r>
              <a:rPr lang="fr-FR" altLang="fr-FR" sz="1600" dirty="0"/>
              <a:t>»</a:t>
            </a:r>
          </a:p>
          <a:p>
            <a:pPr algn="just" eaLnBrk="1" hangingPunct="1"/>
            <a:r>
              <a:rPr lang="fr-FR" altLang="fr-FR" sz="1600" dirty="0">
                <a:sym typeface="Wingdings" pitchFamily="2" charset="2"/>
              </a:rPr>
              <a:t> </a:t>
            </a:r>
            <a:r>
              <a:rPr lang="fr-FR" altLang="fr-FR" sz="1600" u="sng" dirty="0"/>
              <a:t>L’effet indésirable </a:t>
            </a:r>
            <a:r>
              <a:rPr lang="fr-FR" altLang="fr-FR" sz="1600" b="1" u="sng" dirty="0">
                <a:solidFill>
                  <a:srgbClr val="FF0000"/>
                </a:solidFill>
              </a:rPr>
              <a:t>grave</a:t>
            </a:r>
            <a:r>
              <a:rPr lang="fr-FR" altLang="fr-FR" sz="1600" u="sng" dirty="0"/>
              <a:t> d’un médicament </a:t>
            </a:r>
            <a:r>
              <a:rPr lang="fr-FR" altLang="fr-FR" sz="1600" dirty="0"/>
              <a:t>est «  </a:t>
            </a:r>
            <a:r>
              <a:rPr lang="fr-FR" altLang="fr-FR" sz="1600" dirty="0">
                <a:solidFill>
                  <a:srgbClr val="0070C0"/>
                </a:solidFill>
              </a:rPr>
              <a:t>un effet indésirable létal ou susceptible de mettre la vie en danger, ou entraînant une invalidité ou une incapacité importante ou durable, ou provoquant une hospitalisation, ou se manifestant par une anomalie ou une malformation congénitale</a:t>
            </a:r>
            <a:r>
              <a:rPr lang="fr-FR" altLang="fr-FR" sz="1600" dirty="0"/>
              <a:t>.</a:t>
            </a:r>
          </a:p>
        </p:txBody>
      </p:sp>
      <p:sp>
        <p:nvSpPr>
          <p:cNvPr id="15366" name="Rectangle 5"/>
          <p:cNvSpPr>
            <a:spLocks noChangeArrowheads="1"/>
          </p:cNvSpPr>
          <p:nvPr/>
        </p:nvSpPr>
        <p:spPr bwMode="auto">
          <a:xfrm>
            <a:off x="1187450" y="4292600"/>
            <a:ext cx="46815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sz="1600" u="sng"/>
              <a:t>La iatrogénie médicamenteuse </a:t>
            </a:r>
            <a:r>
              <a:rPr lang="fr-FR" altLang="fr-FR" sz="1600"/>
              <a:t>est l’ensemble des effets indésirables directement liés à </a:t>
            </a:r>
            <a:r>
              <a:rPr lang="fr-FR" altLang="fr-FR" sz="1600" b="1"/>
              <a:t>l’effet pharmacologique</a:t>
            </a:r>
            <a:r>
              <a:rPr lang="fr-FR" altLang="fr-FR" sz="1600"/>
              <a:t> lors de l’utilisation d’un médicament. Certaines pathologies iatrogènes sont inhérentes à l’usage des médicaments dans les conditions normales d’emploi et donc inévitables. D’autres sont évitables car elles résultent d’une utilisation des médicaments non conforme aux indications et recommandations.</a:t>
            </a:r>
          </a:p>
        </p:txBody>
      </p:sp>
      <p:sp>
        <p:nvSpPr>
          <p:cNvPr id="15367" name="ZoneTexte 6"/>
          <p:cNvSpPr txBox="1">
            <a:spLocks noChangeArrowheads="1"/>
          </p:cNvSpPr>
          <p:nvPr/>
        </p:nvSpPr>
        <p:spPr bwMode="auto">
          <a:xfrm>
            <a:off x="1187450" y="1031875"/>
            <a:ext cx="540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a:t>Décret du JO N°2004-99 du 29 janvier 2004:</a:t>
            </a:r>
          </a:p>
        </p:txBody>
      </p:sp>
      <p:sp>
        <p:nvSpPr>
          <p:cNvPr id="10" name="Organigramme : Alternative 9"/>
          <p:cNvSpPr/>
          <p:nvPr/>
        </p:nvSpPr>
        <p:spPr>
          <a:xfrm>
            <a:off x="6227763" y="4581525"/>
            <a:ext cx="2916237" cy="1655763"/>
          </a:xfrm>
          <a:prstGeom prst="flowChartAlternateProcess">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1400" dirty="0">
                <a:solidFill>
                  <a:schemeClr val="tx1"/>
                </a:solidFill>
                <a:latin typeface="Arial" pitchFamily="34" charset="0"/>
                <a:cs typeface="Arial" pitchFamily="34" charset="0"/>
              </a:rPr>
              <a:t>Une étude menée en 2007 a permis d’estimer globalement à 3,6% la proportion des hospitalisations dues à des effets indésirables de médicaments</a:t>
            </a:r>
          </a:p>
        </p:txBody>
      </p:sp>
      <p:sp>
        <p:nvSpPr>
          <p:cNvPr id="9" name="Espace réservé du numéro de diapositive 8"/>
          <p:cNvSpPr>
            <a:spLocks noGrp="1"/>
          </p:cNvSpPr>
          <p:nvPr>
            <p:ph type="sldNum" sz="quarter" idx="12"/>
          </p:nvPr>
        </p:nvSpPr>
        <p:spPr/>
        <p:txBody>
          <a:bodyPr/>
          <a:lstStyle/>
          <a:p>
            <a:pPr>
              <a:defRPr/>
            </a:pPr>
            <a:fld id="{AB5DE2AB-C090-4360-829F-2F6FCF8AC95A}" type="slidenum">
              <a:rPr lang="fr-FR" smtClean="0"/>
              <a:pPr>
                <a:defRPr/>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sante.lefigaro.fr/sites/default/files/media/field_media_image/PHO4c3f60f8-55bd-11e3-b7c7-b819e6b5d4bb-805x453.jpg"/>
          <p:cNvPicPr>
            <a:picLocks noChangeAspect="1" noChangeArrowheads="1"/>
          </p:cNvPicPr>
          <p:nvPr/>
        </p:nvPicPr>
        <p:blipFill>
          <a:blip r:embed="rId3">
            <a:extLst>
              <a:ext uri="{28A0092B-C50C-407E-A947-70E740481C1C}">
                <a14:useLocalDpi xmlns:a14="http://schemas.microsoft.com/office/drawing/2010/main" val="0"/>
              </a:ext>
            </a:extLst>
          </a:blip>
          <a:srcRect l="8891" t="6561" r="5508" b="8134"/>
          <a:stretch>
            <a:fillRect/>
          </a:stretch>
        </p:blipFill>
        <p:spPr bwMode="auto">
          <a:xfrm>
            <a:off x="7473950" y="0"/>
            <a:ext cx="1670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042988" y="0"/>
            <a:ext cx="6049962" cy="523875"/>
          </a:xfrm>
          <a:prstGeom prst="rect">
            <a:avLst/>
          </a:prstGeom>
          <a:noFill/>
        </p:spPr>
        <p:txBody>
          <a:bodyPr>
            <a:spAutoFit/>
          </a:bodyPr>
          <a:lstStyle/>
          <a:p>
            <a:pPr>
              <a:defRPr/>
            </a:pPr>
            <a:r>
              <a:rPr lang="fr-FR" sz="2800" dirty="0">
                <a:solidFill>
                  <a:schemeClr val="accent6">
                    <a:lumMod val="75000"/>
                  </a:schemeClr>
                </a:solidFill>
                <a:effectLst>
                  <a:outerShdw blurRad="38100" dist="38100" dir="2700000" algn="tl">
                    <a:srgbClr val="000000">
                      <a:alpha val="43137"/>
                    </a:srgbClr>
                  </a:outerShdw>
                </a:effectLst>
              </a:rPr>
              <a:t>Les effets indésirables </a:t>
            </a:r>
          </a:p>
        </p:txBody>
      </p:sp>
      <p:sp>
        <p:nvSpPr>
          <p:cNvPr id="4" name="ZoneTexte 3"/>
          <p:cNvSpPr txBox="1"/>
          <p:nvPr/>
        </p:nvSpPr>
        <p:spPr>
          <a:xfrm>
            <a:off x="1116013" y="549275"/>
            <a:ext cx="2735262" cy="368300"/>
          </a:xfrm>
          <a:prstGeom prst="rect">
            <a:avLst/>
          </a:prstGeom>
          <a:noFill/>
        </p:spPr>
        <p:txBody>
          <a:bodyPr>
            <a:spAutoFit/>
          </a:bodyPr>
          <a:lstStyle/>
          <a:p>
            <a:pPr>
              <a:defRPr/>
            </a:pPr>
            <a:r>
              <a:rPr lang="fr-FR" b="1" dirty="0">
                <a:solidFill>
                  <a:schemeClr val="accent1">
                    <a:lumMod val="75000"/>
                  </a:schemeClr>
                </a:solidFill>
              </a:rPr>
              <a:t>1. Généralités</a:t>
            </a:r>
          </a:p>
        </p:txBody>
      </p:sp>
      <p:pic>
        <p:nvPicPr>
          <p:cNvPr id="16389" name="Picture 2" descr="http://www.ulg.ac.be/upload/docs/image/gif/2013-03/mode_demplo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2735263"/>
            <a:ext cx="21240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ZoneTexte 9"/>
          <p:cNvSpPr txBox="1">
            <a:spLocks noChangeArrowheads="1"/>
          </p:cNvSpPr>
          <p:nvPr/>
        </p:nvSpPr>
        <p:spPr bwMode="auto">
          <a:xfrm>
            <a:off x="1258888" y="981075"/>
            <a:ext cx="669766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fr-FR" altLang="fr-FR" u="sng" dirty="0"/>
              <a:t>Les effets indésirables des médicaments peuvent toucher toutes les sphères: </a:t>
            </a:r>
          </a:p>
          <a:p>
            <a:pPr algn="just" eaLnBrk="1" hangingPunct="1">
              <a:lnSpc>
                <a:spcPct val="150000"/>
              </a:lnSpc>
              <a:buFontTx/>
              <a:buChar char="-"/>
            </a:pPr>
            <a:r>
              <a:rPr lang="fr-FR" altLang="fr-FR" dirty="0"/>
              <a:t> Signes neurologiques: vertiges, perte d’équilibre, baisse de vigilance</a:t>
            </a:r>
          </a:p>
          <a:p>
            <a:pPr algn="just" eaLnBrk="1" hangingPunct="1">
              <a:lnSpc>
                <a:spcPct val="150000"/>
              </a:lnSpc>
              <a:buFontTx/>
              <a:buChar char="-"/>
            </a:pPr>
            <a:r>
              <a:rPr lang="fr-FR" altLang="fr-FR" dirty="0"/>
              <a:t> Asthénie, baisse de la libido</a:t>
            </a:r>
          </a:p>
          <a:p>
            <a:pPr algn="just" eaLnBrk="1" hangingPunct="1">
              <a:lnSpc>
                <a:spcPct val="150000"/>
              </a:lnSpc>
              <a:buFontTx/>
              <a:buChar char="-"/>
            </a:pPr>
            <a:r>
              <a:rPr lang="fr-FR" altLang="fr-FR" dirty="0"/>
              <a:t> Signes psychiatriques</a:t>
            </a:r>
          </a:p>
          <a:p>
            <a:pPr algn="just" eaLnBrk="1" hangingPunct="1">
              <a:lnSpc>
                <a:spcPct val="150000"/>
              </a:lnSpc>
              <a:buFontTx/>
              <a:buChar char="-"/>
            </a:pPr>
            <a:r>
              <a:rPr lang="fr-FR" altLang="fr-FR" dirty="0"/>
              <a:t> Signes cardiovasculaires: troubles du rythme, …</a:t>
            </a:r>
          </a:p>
          <a:p>
            <a:pPr algn="just" eaLnBrk="1" hangingPunct="1">
              <a:lnSpc>
                <a:spcPct val="150000"/>
              </a:lnSpc>
              <a:buFontTx/>
              <a:buChar char="-"/>
            </a:pPr>
            <a:r>
              <a:rPr lang="fr-FR" altLang="fr-FR" dirty="0"/>
              <a:t> Signes gastro-intestinaux, atteinte hépatique</a:t>
            </a:r>
          </a:p>
          <a:p>
            <a:pPr algn="just" eaLnBrk="1" hangingPunct="1">
              <a:lnSpc>
                <a:spcPct val="150000"/>
              </a:lnSpc>
              <a:buFontTx/>
              <a:buChar char="-"/>
            </a:pPr>
            <a:r>
              <a:rPr lang="fr-FR" altLang="fr-FR" dirty="0"/>
              <a:t> Atteinte rénale</a:t>
            </a:r>
          </a:p>
          <a:p>
            <a:pPr algn="just" eaLnBrk="1" hangingPunct="1">
              <a:lnSpc>
                <a:spcPct val="150000"/>
              </a:lnSpc>
              <a:buFontTx/>
              <a:buChar char="-"/>
            </a:pPr>
            <a:r>
              <a:rPr lang="fr-FR" altLang="fr-FR" dirty="0"/>
              <a:t> Signes pneumologiques: toux, dyspnée, …</a:t>
            </a:r>
          </a:p>
          <a:p>
            <a:pPr algn="just" eaLnBrk="1" hangingPunct="1">
              <a:lnSpc>
                <a:spcPct val="150000"/>
              </a:lnSpc>
              <a:buFontTx/>
              <a:buChar char="-"/>
            </a:pPr>
            <a:r>
              <a:rPr lang="fr-FR" altLang="fr-FR" dirty="0"/>
              <a:t> Perturbations du métabolisme: hypo/hyper glycémie…</a:t>
            </a:r>
          </a:p>
          <a:p>
            <a:pPr algn="just" eaLnBrk="1" hangingPunct="1">
              <a:lnSpc>
                <a:spcPct val="150000"/>
              </a:lnSpc>
              <a:buFontTx/>
              <a:buChar char="-"/>
            </a:pPr>
            <a:r>
              <a:rPr lang="fr-FR" altLang="fr-FR" dirty="0"/>
              <a:t> Atteintes musculaires, tendineuses, cutanées</a:t>
            </a:r>
          </a:p>
          <a:p>
            <a:pPr algn="just" eaLnBrk="1" hangingPunct="1">
              <a:lnSpc>
                <a:spcPct val="150000"/>
              </a:lnSpc>
              <a:buFontTx/>
              <a:buChar char="-"/>
            </a:pPr>
            <a:r>
              <a:rPr lang="fr-FR" altLang="fr-FR" dirty="0"/>
              <a:t> Avortements spontanés, malformations fœtales</a:t>
            </a:r>
          </a:p>
          <a:p>
            <a:pPr algn="just" eaLnBrk="1" hangingPunct="1">
              <a:lnSpc>
                <a:spcPct val="150000"/>
              </a:lnSpc>
              <a:buFontTx/>
              <a:buChar char="-"/>
            </a:pPr>
            <a:r>
              <a:rPr lang="fr-FR" altLang="fr-FR" dirty="0"/>
              <a:t>…</a:t>
            </a:r>
          </a:p>
        </p:txBody>
      </p:sp>
      <p:sp>
        <p:nvSpPr>
          <p:cNvPr id="7" name="Espace réservé du numéro de diapositive 6"/>
          <p:cNvSpPr>
            <a:spLocks noGrp="1"/>
          </p:cNvSpPr>
          <p:nvPr>
            <p:ph type="sldNum" sz="quarter" idx="12"/>
          </p:nvPr>
        </p:nvSpPr>
        <p:spPr/>
        <p:txBody>
          <a:bodyPr/>
          <a:lstStyle/>
          <a:p>
            <a:pPr>
              <a:defRPr/>
            </a:pPr>
            <a:fld id="{E0C41A12-EDD4-4385-BF45-59290959DF4A}" type="slidenum">
              <a:rPr lang="fr-FR" smtClean="0"/>
              <a:pPr>
                <a:defRPr/>
              </a:pPr>
              <a:t>9</a:t>
            </a:fld>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3312</Words>
  <Application>Microsoft Office PowerPoint</Application>
  <PresentationFormat>Affichage à l'écran (4:3)</PresentationFormat>
  <Paragraphs>359</Paragraphs>
  <Slides>38</Slides>
  <Notes>24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Arial</vt:lpstr>
      <vt:lpstr>Calibri</vt:lpstr>
      <vt:lpstr>Gill Sans MT</vt:lpstr>
      <vt:lpstr>Rockwell</vt:lpstr>
      <vt:lpstr>Symbol</vt:lpstr>
      <vt:lpstr>Verdana</vt:lpstr>
      <vt:lpstr>Wingdings</vt:lpstr>
      <vt:lpstr>Wingdings 2</vt: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LAETITIA</dc:creator>
  <cp:lastModifiedBy>Daniel Henrion</cp:lastModifiedBy>
  <cp:revision>133</cp:revision>
  <dcterms:created xsi:type="dcterms:W3CDTF">2014-07-28T17:50:53Z</dcterms:created>
  <dcterms:modified xsi:type="dcterms:W3CDTF">2023-08-23T07:22:48Z</dcterms:modified>
</cp:coreProperties>
</file>