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77" r:id="rId5"/>
    <p:sldId id="311" r:id="rId6"/>
    <p:sldId id="318" r:id="rId7"/>
    <p:sldId id="320" r:id="rId8"/>
    <p:sldId id="261" r:id="rId9"/>
    <p:sldId id="322" r:id="rId10"/>
    <p:sldId id="263" r:id="rId11"/>
    <p:sldId id="323" r:id="rId12"/>
    <p:sldId id="272" r:id="rId13"/>
    <p:sldId id="324" r:id="rId14"/>
    <p:sldId id="325" r:id="rId15"/>
    <p:sldId id="326" r:id="rId16"/>
    <p:sldId id="327" r:id="rId17"/>
    <p:sldId id="310" r:id="rId18"/>
    <p:sldId id="285" r:id="rId19"/>
    <p:sldId id="321" r:id="rId20"/>
    <p:sldId id="314" r:id="rId21"/>
    <p:sldId id="312" r:id="rId22"/>
    <p:sldId id="282" r:id="rId23"/>
    <p:sldId id="315" r:id="rId24"/>
    <p:sldId id="316" r:id="rId25"/>
    <p:sldId id="270" r:id="rId26"/>
    <p:sldId id="267" r:id="rId27"/>
    <p:sldId id="268" r:id="rId28"/>
    <p:sldId id="269" r:id="rId29"/>
    <p:sldId id="271" r:id="rId30"/>
    <p:sldId id="265" r:id="rId31"/>
    <p:sldId id="328" r:id="rId32"/>
  </p:sldIdLst>
  <p:sldSz cx="9144000" cy="6858000" type="screen4x3"/>
  <p:notesSz cx="6858000" cy="9144000"/>
  <p:custDataLst>
    <p:tags r:id="rId34"/>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47" autoAdjust="0"/>
  </p:normalViewPr>
  <p:slideViewPr>
    <p:cSldViewPr>
      <p:cViewPr varScale="1">
        <p:scale>
          <a:sx n="60" d="100"/>
          <a:sy n="60" d="100"/>
        </p:scale>
        <p:origin x="1686"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EE140D-348F-47AB-9D12-9C612C5A0C66}" type="datetimeFigureOut">
              <a:rPr lang="fr-FR" smtClean="0"/>
              <a:pPr/>
              <a:t>23/08/2023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74E5A-EA58-4C1E-8250-C3D7B8D8636B}" type="slidenum">
              <a:rPr lang="fr-FR" smtClean="0"/>
              <a:pPr/>
              <a:t>‹N°›</a:t>
            </a:fld>
            <a:endParaRPr lang="fr-FR"/>
          </a:p>
        </p:txBody>
      </p:sp>
    </p:spTree>
    <p:extLst>
      <p:ext uri="{BB962C8B-B14F-4D97-AF65-F5344CB8AC3E}">
        <p14:creationId xmlns:p14="http://schemas.microsoft.com/office/powerpoint/2010/main" val="239727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65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ltLang="fr-FR"/>
          </a:p>
        </p:txBody>
      </p:sp>
      <p:sp>
        <p:nvSpPr>
          <p:cNvPr id="66564" name="Espace réservé du pied de page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fr-FR" altLang="fr-FR"/>
              <a:t>Catherine MULLER, directrice des instituts</a:t>
            </a:r>
          </a:p>
        </p:txBody>
      </p:sp>
      <p:sp>
        <p:nvSpPr>
          <p:cNvPr id="66565" name="Espace réservé du numéro de diapositive 4"/>
          <p:cNvSpPr>
            <a:spLocks noGrp="1"/>
          </p:cNvSpPr>
          <p:nvPr>
            <p:ph type="sldNum" sz="quarter" idx="5"/>
          </p:nvPr>
        </p:nvSpPr>
        <p:spPr bwMode="auto">
          <a:noFill/>
          <a:ln>
            <a:miter lim="800000"/>
            <a:headEnd/>
            <a:tailEnd/>
          </a:ln>
        </p:spPr>
        <p:txBody>
          <a:bodyPr/>
          <a:lstStyle/>
          <a:p>
            <a:fld id="{337C2195-7FA5-457A-A79D-24EE14DBAFBC}" type="slidenum">
              <a:rPr lang="fr-FR" altLang="fr-FR" smtClean="0"/>
              <a:pPr/>
              <a:t>1</a:t>
            </a:fld>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B74E5A-EA58-4C1E-8250-C3D7B8D8636B}" type="slidenum">
              <a:rPr lang="fr-FR" smtClean="0"/>
              <a:pPr/>
              <a:t>30</a:t>
            </a:fld>
            <a:endParaRPr lang="fr-FR"/>
          </a:p>
        </p:txBody>
      </p:sp>
    </p:spTree>
    <p:extLst>
      <p:ext uri="{BB962C8B-B14F-4D97-AF65-F5344CB8AC3E}">
        <p14:creationId xmlns:p14="http://schemas.microsoft.com/office/powerpoint/2010/main" val="45719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B74E5A-EA58-4C1E-8250-C3D7B8D8636B}" type="slidenum">
              <a:rPr lang="fr-FR" smtClean="0"/>
              <a:pPr/>
              <a:t>4</a:t>
            </a:fld>
            <a:endParaRPr lang="fr-FR"/>
          </a:p>
        </p:txBody>
      </p:sp>
    </p:spTree>
    <p:extLst>
      <p:ext uri="{BB962C8B-B14F-4D97-AF65-F5344CB8AC3E}">
        <p14:creationId xmlns:p14="http://schemas.microsoft.com/office/powerpoint/2010/main" val="134794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B74E5A-EA58-4C1E-8250-C3D7B8D8636B}" type="slidenum">
              <a:rPr lang="fr-FR" smtClean="0"/>
              <a:pPr/>
              <a:t>5</a:t>
            </a:fld>
            <a:endParaRPr lang="fr-FR"/>
          </a:p>
        </p:txBody>
      </p:sp>
    </p:spTree>
    <p:extLst>
      <p:ext uri="{BB962C8B-B14F-4D97-AF65-F5344CB8AC3E}">
        <p14:creationId xmlns:p14="http://schemas.microsoft.com/office/powerpoint/2010/main" val="370143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B74E5A-EA58-4C1E-8250-C3D7B8D8636B}" type="slidenum">
              <a:rPr lang="fr-FR" smtClean="0"/>
              <a:pPr/>
              <a:t>8</a:t>
            </a:fld>
            <a:endParaRPr lang="fr-FR"/>
          </a:p>
        </p:txBody>
      </p:sp>
    </p:spTree>
    <p:extLst>
      <p:ext uri="{BB962C8B-B14F-4D97-AF65-F5344CB8AC3E}">
        <p14:creationId xmlns:p14="http://schemas.microsoft.com/office/powerpoint/2010/main" val="161597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B74E5A-EA58-4C1E-8250-C3D7B8D8636B}" type="slidenum">
              <a:rPr lang="fr-FR" smtClean="0"/>
              <a:pPr/>
              <a:t>12</a:t>
            </a:fld>
            <a:endParaRPr lang="fr-FR"/>
          </a:p>
        </p:txBody>
      </p:sp>
    </p:spTree>
    <p:extLst>
      <p:ext uri="{BB962C8B-B14F-4D97-AF65-F5344CB8AC3E}">
        <p14:creationId xmlns:p14="http://schemas.microsoft.com/office/powerpoint/2010/main" val="2481638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B74E5A-EA58-4C1E-8250-C3D7B8D8636B}" type="slidenum">
              <a:rPr lang="fr-FR" smtClean="0"/>
              <a:pPr/>
              <a:t>13</a:t>
            </a:fld>
            <a:endParaRPr lang="fr-FR"/>
          </a:p>
        </p:txBody>
      </p:sp>
    </p:spTree>
    <p:extLst>
      <p:ext uri="{BB962C8B-B14F-4D97-AF65-F5344CB8AC3E}">
        <p14:creationId xmlns:p14="http://schemas.microsoft.com/office/powerpoint/2010/main" val="348800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B74E5A-EA58-4C1E-8250-C3D7B8D8636B}" type="slidenum">
              <a:rPr lang="fr-FR" smtClean="0"/>
              <a:pPr/>
              <a:t>17</a:t>
            </a:fld>
            <a:endParaRPr lang="fr-FR"/>
          </a:p>
        </p:txBody>
      </p:sp>
    </p:spTree>
    <p:extLst>
      <p:ext uri="{BB962C8B-B14F-4D97-AF65-F5344CB8AC3E}">
        <p14:creationId xmlns:p14="http://schemas.microsoft.com/office/powerpoint/2010/main" val="974587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B74E5A-EA58-4C1E-8250-C3D7B8D8636B}" type="slidenum">
              <a:rPr lang="fr-FR" smtClean="0"/>
              <a:pPr/>
              <a:t>28</a:t>
            </a:fld>
            <a:endParaRPr lang="fr-FR"/>
          </a:p>
        </p:txBody>
      </p:sp>
    </p:spTree>
    <p:extLst>
      <p:ext uri="{BB962C8B-B14F-4D97-AF65-F5344CB8AC3E}">
        <p14:creationId xmlns:p14="http://schemas.microsoft.com/office/powerpoint/2010/main" val="4294757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AB74E5A-EA58-4C1E-8250-C3D7B8D8636B}" type="slidenum">
              <a:rPr lang="fr-FR" smtClean="0"/>
              <a:pPr/>
              <a:t>29</a:t>
            </a:fld>
            <a:endParaRPr lang="fr-FR"/>
          </a:p>
        </p:txBody>
      </p:sp>
    </p:spTree>
    <p:extLst>
      <p:ext uri="{BB962C8B-B14F-4D97-AF65-F5344CB8AC3E}">
        <p14:creationId xmlns:p14="http://schemas.microsoft.com/office/powerpoint/2010/main" val="142619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1228D9F1-5D03-4A7E-8565-A2E94B183061}" type="datetimeFigureOut">
              <a:rPr lang="fr-FR" smtClean="0"/>
              <a:pPr/>
              <a:t>23/08/2023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4B7AA0-71CC-4DF8-892C-A6FC0218230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28D9F1-5D03-4A7E-8565-A2E94B183061}" type="datetimeFigureOut">
              <a:rPr lang="fr-FR" smtClean="0"/>
              <a:pPr/>
              <a:t>23/08/2023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4B7AA0-71CC-4DF8-892C-A6FC0218230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28D9F1-5D03-4A7E-8565-A2E94B183061}" type="datetimeFigureOut">
              <a:rPr lang="fr-FR" smtClean="0"/>
              <a:pPr/>
              <a:t>23/08/2023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4B7AA0-71CC-4DF8-892C-A6FC0218230B}"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277813"/>
            <a:ext cx="77724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914400" y="1600200"/>
            <a:ext cx="3810000" cy="45307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876800" y="1600200"/>
            <a:ext cx="3810000" cy="45307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9"/>
          <p:cNvSpPr>
            <a:spLocks noGrp="1" noChangeArrowheads="1"/>
          </p:cNvSpPr>
          <p:nvPr>
            <p:ph type="dt" sz="half" idx="10"/>
          </p:nvPr>
        </p:nvSpPr>
        <p:spPr>
          <a:ln/>
        </p:spPr>
        <p:txBody>
          <a:bodyPr/>
          <a:lstStyle>
            <a:lvl1pPr>
              <a:defRPr/>
            </a:lvl1pPr>
          </a:lstStyle>
          <a:p>
            <a:pPr>
              <a:defRPr/>
            </a:pPr>
            <a:endParaRPr lang="fr-FR"/>
          </a:p>
        </p:txBody>
      </p:sp>
      <p:sp>
        <p:nvSpPr>
          <p:cNvPr id="6" name="Rectangle 10"/>
          <p:cNvSpPr>
            <a:spLocks noGrp="1" noChangeArrowheads="1"/>
          </p:cNvSpPr>
          <p:nvPr>
            <p:ph type="ftr" sz="quarter" idx="11"/>
          </p:nvPr>
        </p:nvSpPr>
        <p:spPr>
          <a:ln/>
        </p:spPr>
        <p:txBody>
          <a:bodyPr/>
          <a:lstStyle>
            <a:lvl1pPr>
              <a:defRPr/>
            </a:lvl1pPr>
          </a:lstStyle>
          <a:p>
            <a:pPr>
              <a:defRPr/>
            </a:pPr>
            <a:endParaRPr lang="fr-FR"/>
          </a:p>
        </p:txBody>
      </p:sp>
      <p:sp>
        <p:nvSpPr>
          <p:cNvPr id="7" name="Rectangle 11"/>
          <p:cNvSpPr>
            <a:spLocks noGrp="1" noChangeArrowheads="1"/>
          </p:cNvSpPr>
          <p:nvPr>
            <p:ph type="sldNum" sz="quarter" idx="12"/>
          </p:nvPr>
        </p:nvSpPr>
        <p:spPr>
          <a:ln/>
        </p:spPr>
        <p:txBody>
          <a:bodyPr/>
          <a:lstStyle>
            <a:lvl1pPr>
              <a:defRPr/>
            </a:lvl1pPr>
          </a:lstStyle>
          <a:p>
            <a:pPr>
              <a:defRPr/>
            </a:pPr>
            <a:fld id="{F7DFBDD9-42FC-46AE-9FEF-E575317F105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228D9F1-5D03-4A7E-8565-A2E94B183061}" type="datetimeFigureOut">
              <a:rPr lang="fr-FR" smtClean="0"/>
              <a:pPr/>
              <a:t>23/08/2023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4B7AA0-71CC-4DF8-892C-A6FC0218230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228D9F1-5D03-4A7E-8565-A2E94B183061}" type="datetimeFigureOut">
              <a:rPr lang="fr-FR" smtClean="0"/>
              <a:pPr/>
              <a:t>23/08/2023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4B7AA0-71CC-4DF8-892C-A6FC0218230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228D9F1-5D03-4A7E-8565-A2E94B183061}" type="datetimeFigureOut">
              <a:rPr lang="fr-FR" smtClean="0"/>
              <a:pPr/>
              <a:t>23/08/2023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4B7AA0-71CC-4DF8-892C-A6FC0218230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228D9F1-5D03-4A7E-8565-A2E94B183061}" type="datetimeFigureOut">
              <a:rPr lang="fr-FR" smtClean="0"/>
              <a:pPr/>
              <a:t>23/08/2023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F4B7AA0-71CC-4DF8-892C-A6FC0218230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1228D9F1-5D03-4A7E-8565-A2E94B183061}" type="datetimeFigureOut">
              <a:rPr lang="fr-FR" smtClean="0"/>
              <a:pPr/>
              <a:t>23/08/2023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F4B7AA0-71CC-4DF8-892C-A6FC0218230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28D9F1-5D03-4A7E-8565-A2E94B183061}" type="datetimeFigureOut">
              <a:rPr lang="fr-FR" smtClean="0"/>
              <a:pPr/>
              <a:t>23/08/2023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F4B7AA0-71CC-4DF8-892C-A6FC0218230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228D9F1-5D03-4A7E-8565-A2E94B183061}" type="datetimeFigureOut">
              <a:rPr lang="fr-FR" smtClean="0"/>
              <a:pPr/>
              <a:t>23/08/2023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4B7AA0-71CC-4DF8-892C-A6FC0218230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228D9F1-5D03-4A7E-8565-A2E94B183061}" type="datetimeFigureOut">
              <a:rPr lang="fr-FR" smtClean="0"/>
              <a:pPr/>
              <a:t>23/08/2023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4B7AA0-71CC-4DF8-892C-A6FC0218230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8D9F1-5D03-4A7E-8565-A2E94B183061}" type="datetimeFigureOut">
              <a:rPr lang="fr-FR" smtClean="0"/>
              <a:pPr/>
              <a:t>23/08/2023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B7AA0-71CC-4DF8-892C-A6FC0218230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ifsi@ch-sarrebourg.fr"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fr.wikipedia.org/wiki/Dextropropoxyph%C3%A8ne" TargetMode="External"/><Relationship Id="rId3" Type="http://schemas.openxmlformats.org/officeDocument/2006/relationships/image" Target="../media/image5.jpeg"/><Relationship Id="rId7" Type="http://schemas.openxmlformats.org/officeDocument/2006/relationships/hyperlink" Target="http://fr.wikipedia.org/wiki/Cod%C3%A9in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fr.wikipedia.org/wiki/Cannabis" TargetMode="External"/><Relationship Id="rId5" Type="http://schemas.openxmlformats.org/officeDocument/2006/relationships/hyperlink" Target="http://fr.wikipedia.org/wiki/Coca" TargetMode="External"/><Relationship Id="rId4" Type="http://schemas.openxmlformats.org/officeDocument/2006/relationships/hyperlink" Target="http://fr.wikipedia.org/wiki/Opium" TargetMode="External"/><Relationship Id="rId9" Type="http://schemas.openxmlformats.org/officeDocument/2006/relationships/hyperlink" Target="http://fr.wikipedia.org/wiki/H%C3%A9ro%C3%AF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wm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ctrTitle"/>
          </p:nvPr>
        </p:nvSpPr>
        <p:spPr>
          <a:xfrm>
            <a:off x="0" y="2428875"/>
            <a:ext cx="9144000" cy="1470025"/>
          </a:xfrm>
        </p:spPr>
        <p:txBody>
          <a:bodyPr>
            <a:normAutofit fontScale="90000"/>
          </a:bodyPr>
          <a:lstStyle/>
          <a:p>
            <a:pPr eaLnBrk="1" hangingPunct="1">
              <a:lnSpc>
                <a:spcPts val="5000"/>
              </a:lnSpc>
            </a:pPr>
            <a:r>
              <a:rPr lang="fr-FR" altLang="fr-FR" sz="6000" b="1" dirty="0">
                <a:solidFill>
                  <a:srgbClr val="C00000"/>
                </a:solidFill>
              </a:rPr>
              <a:t>Cours n°8: </a:t>
            </a:r>
            <a:r>
              <a:rPr lang="fr-FR" altLang="fr-FR" sz="6000" b="1" dirty="0">
                <a:solidFill>
                  <a:srgbClr val="0070C0"/>
                </a:solidFill>
              </a:rPr>
              <a:t>L’ARMOIRE A PHARMACIE</a:t>
            </a:r>
            <a:br>
              <a:rPr lang="fr-FR" altLang="fr-FR" sz="4800" b="1" dirty="0"/>
            </a:br>
            <a:r>
              <a:rPr lang="fr-FR" altLang="fr-FR" sz="4800" b="1" dirty="0"/>
              <a:t>UE 2.11 - S1</a:t>
            </a:r>
            <a:br>
              <a:rPr lang="fr-FR" altLang="fr-FR" sz="4800" b="1" dirty="0"/>
            </a:br>
            <a:endParaRPr lang="fr-FR" altLang="fr-FR" sz="4800" b="1" dirty="0"/>
          </a:p>
        </p:txBody>
      </p:sp>
      <p:pic>
        <p:nvPicPr>
          <p:cNvPr id="3076" name="Image 3" descr="R:\Sec_dir1\LOGO 2.jpg"/>
          <p:cNvPicPr>
            <a:picLocks noChangeAspect="1" noChangeArrowheads="1"/>
          </p:cNvPicPr>
          <p:nvPr/>
        </p:nvPicPr>
        <p:blipFill>
          <a:blip r:embed="rId3" cstate="print"/>
          <a:srcRect/>
          <a:stretch>
            <a:fillRect/>
          </a:stretch>
        </p:blipFill>
        <p:spPr bwMode="auto">
          <a:xfrm>
            <a:off x="762000" y="214313"/>
            <a:ext cx="1065213" cy="928687"/>
          </a:xfrm>
          <a:prstGeom prst="rect">
            <a:avLst/>
          </a:prstGeom>
          <a:noFill/>
          <a:ln w="9525">
            <a:noFill/>
            <a:miter lim="800000"/>
            <a:headEnd/>
            <a:tailEnd/>
          </a:ln>
        </p:spPr>
      </p:pic>
      <p:sp>
        <p:nvSpPr>
          <p:cNvPr id="3077" name="Text Box 2"/>
          <p:cNvSpPr txBox="1">
            <a:spLocks noChangeArrowheads="1"/>
          </p:cNvSpPr>
          <p:nvPr/>
        </p:nvSpPr>
        <p:spPr bwMode="auto">
          <a:xfrm>
            <a:off x="1697038" y="95250"/>
            <a:ext cx="6875462" cy="1333500"/>
          </a:xfrm>
          <a:prstGeom prst="rect">
            <a:avLst/>
          </a:prstGeom>
          <a:noFill/>
          <a:ln w="9525">
            <a:noFill/>
            <a:miter lim="800000"/>
            <a:headEnd/>
            <a:tailEnd/>
          </a:ln>
        </p:spPr>
        <p:txBody>
          <a:bodyPr/>
          <a:lstStyle/>
          <a:p>
            <a:pPr algn="ctr" eaLnBrk="1" hangingPunct="1"/>
            <a:endParaRPr lang="fr-FR" altLang="fr-FR" sz="900" b="1" dirty="0">
              <a:latin typeface="Calibri" pitchFamily="34" charset="0"/>
            </a:endParaRPr>
          </a:p>
          <a:p>
            <a:pPr algn="ctr" eaLnBrk="1" hangingPunct="1"/>
            <a:r>
              <a:rPr lang="fr-FR" altLang="fr-FR" sz="1600" b="1" dirty="0">
                <a:latin typeface="Calibri" pitchFamily="34" charset="0"/>
              </a:rPr>
              <a:t>INSTITUTS DE FORMATION    IFSI - IFAS </a:t>
            </a:r>
          </a:p>
          <a:p>
            <a:pPr algn="ctr" eaLnBrk="1" hangingPunct="1"/>
            <a:r>
              <a:rPr lang="fr-FR" altLang="fr-FR" sz="1400" b="1" dirty="0">
                <a:latin typeface="Calibri" pitchFamily="34" charset="0"/>
              </a:rPr>
              <a:t>CENTRE HOSPITALIER DE SARREBOURG</a:t>
            </a:r>
          </a:p>
          <a:p>
            <a:pPr algn="ctr" eaLnBrk="1" hangingPunct="1"/>
            <a:r>
              <a:rPr lang="fr-FR" altLang="fr-FR" sz="1200" dirty="0">
                <a:latin typeface="Calibri" pitchFamily="34" charset="0"/>
              </a:rPr>
              <a:t>25, avenue Général de Gaulle</a:t>
            </a:r>
          </a:p>
          <a:p>
            <a:pPr algn="ctr" eaLnBrk="1" hangingPunct="1"/>
            <a:r>
              <a:rPr lang="fr-FR" altLang="fr-FR" sz="1200" dirty="0">
                <a:latin typeface="Calibri" pitchFamily="34" charset="0"/>
              </a:rPr>
              <a:t>57 402 SARREBOURG 	</a:t>
            </a:r>
            <a:r>
              <a:rPr lang="fr-FR" altLang="fr-FR" sz="1200" b="1" dirty="0">
                <a:latin typeface="Calibri" pitchFamily="34" charset="0"/>
              </a:rPr>
              <a:t>Tél :</a:t>
            </a:r>
            <a:r>
              <a:rPr lang="fr-FR" altLang="fr-FR" sz="1200" dirty="0">
                <a:latin typeface="Calibri" pitchFamily="34" charset="0"/>
              </a:rPr>
              <a:t> 03.87.23.23.51 </a:t>
            </a:r>
          </a:p>
          <a:p>
            <a:pPr algn="ctr" eaLnBrk="1" hangingPunct="1"/>
            <a:r>
              <a:rPr lang="fr-FR" altLang="fr-FR" sz="1200" b="1" dirty="0">
                <a:latin typeface="Calibri" pitchFamily="34" charset="0"/>
              </a:rPr>
              <a:t>E-mail :</a:t>
            </a:r>
            <a:r>
              <a:rPr lang="fr-FR" altLang="fr-FR" sz="1200" dirty="0">
                <a:latin typeface="Calibri" pitchFamily="34" charset="0"/>
              </a:rPr>
              <a:t> </a:t>
            </a:r>
            <a:r>
              <a:rPr lang="fr-FR" altLang="fr-FR" sz="1200" dirty="0">
                <a:latin typeface="Calibri" pitchFamily="34" charset="0"/>
                <a:hlinkClick r:id="rId4"/>
              </a:rPr>
              <a:t>ifsi@ch-sarrebourg.fr</a:t>
            </a:r>
            <a:endParaRPr lang="fr-FR" altLang="fr-FR" sz="1200" dirty="0">
              <a:latin typeface="Calibri" pitchFamily="34" charset="0"/>
            </a:endParaRPr>
          </a:p>
          <a:p>
            <a:pPr algn="ctr" eaLnBrk="1" hangingPunct="1"/>
            <a:endParaRPr lang="fr-FR" altLang="fr-FR" sz="1200" b="1" dirty="0">
              <a:latin typeface="Times New Roman" pitchFamily="18" charset="0"/>
            </a:endParaRPr>
          </a:p>
          <a:p>
            <a:pPr eaLnBrk="1" hangingPunct="1"/>
            <a:endParaRPr lang="fr-FR" altLang="fr-FR" b="1" dirty="0">
              <a:solidFill>
                <a:srgbClr val="0000FF"/>
              </a:solidFill>
              <a:latin typeface="Batang" pitchFamily="18" charset="-127"/>
            </a:endParaRPr>
          </a:p>
          <a:p>
            <a:pPr eaLnBrk="1" hangingPunct="1"/>
            <a:endParaRPr lang="fr-FR" altLang="fr-FR" sz="1200" dirty="0">
              <a:latin typeface="Batang" pitchFamily="18" charset="-127"/>
            </a:endParaRPr>
          </a:p>
          <a:p>
            <a:pPr eaLnBrk="1" hangingPunct="1"/>
            <a:endParaRPr lang="fr-FR" altLang="fr-FR" sz="1200" dirty="0">
              <a:latin typeface="Batang" pitchFamily="18" charset="-127"/>
            </a:endParaRPr>
          </a:p>
          <a:p>
            <a:pPr eaLnBrk="1" hangingPunct="1"/>
            <a:endParaRPr lang="fr-FR" altLang="fr-FR" sz="2000" dirty="0"/>
          </a:p>
        </p:txBody>
      </p:sp>
      <p:pic>
        <p:nvPicPr>
          <p:cNvPr id="3078" name="Picture 7" descr="C:\Users\c.muller\AppData\Local\Microsoft\Windows\Temporary Internet Files\Content.IE5\ONMLIK6Q\220px-Datos_Pegados_ff93[1].jpg"/>
          <p:cNvPicPr>
            <a:picLocks noChangeAspect="1" noChangeArrowheads="1"/>
          </p:cNvPicPr>
          <p:nvPr/>
        </p:nvPicPr>
        <p:blipFill>
          <a:blip r:embed="rId5" cstate="print"/>
          <a:srcRect/>
          <a:stretch>
            <a:fillRect/>
          </a:stretch>
        </p:blipFill>
        <p:spPr bwMode="auto">
          <a:xfrm>
            <a:off x="7429500" y="3500438"/>
            <a:ext cx="1143000" cy="976312"/>
          </a:xfrm>
          <a:prstGeom prst="rect">
            <a:avLst/>
          </a:prstGeom>
          <a:noFill/>
          <a:ln w="9525">
            <a:noFill/>
            <a:miter lim="800000"/>
            <a:headEnd/>
            <a:tailEnd/>
          </a:ln>
        </p:spPr>
      </p:pic>
      <p:pic>
        <p:nvPicPr>
          <p:cNvPr id="3079" name="Picture 8" descr="C:\Users\c.muller\AppData\Local\Microsoft\Windows\Temporary Internet Files\Content.IE5\0ZQHM14M\medicament%20sante[1].jpg"/>
          <p:cNvPicPr>
            <a:picLocks noChangeAspect="1" noChangeArrowheads="1"/>
          </p:cNvPicPr>
          <p:nvPr/>
        </p:nvPicPr>
        <p:blipFill>
          <a:blip r:embed="rId6" cstate="print"/>
          <a:srcRect/>
          <a:stretch>
            <a:fillRect/>
          </a:stretch>
        </p:blipFill>
        <p:spPr bwMode="auto">
          <a:xfrm>
            <a:off x="428625" y="4857750"/>
            <a:ext cx="2000250" cy="1633538"/>
          </a:xfrm>
          <a:prstGeom prst="rect">
            <a:avLst/>
          </a:prstGeom>
          <a:noFill/>
          <a:ln w="9525">
            <a:noFill/>
            <a:miter lim="800000"/>
            <a:headEnd/>
            <a:tailEnd/>
          </a:ln>
        </p:spPr>
      </p:pic>
      <p:pic>
        <p:nvPicPr>
          <p:cNvPr id="3080" name="Picture 10" descr="C:\Users\c.muller\AppData\Local\Microsoft\Windows\Temporary Internet Files\Content.IE5\ONMLIK6Q\-placebo-medicament_gerar[1].jpeg"/>
          <p:cNvPicPr>
            <a:picLocks noChangeAspect="1" noChangeArrowheads="1"/>
          </p:cNvPicPr>
          <p:nvPr/>
        </p:nvPicPr>
        <p:blipFill>
          <a:blip r:embed="rId7" cstate="print"/>
          <a:srcRect/>
          <a:stretch>
            <a:fillRect/>
          </a:stretch>
        </p:blipFill>
        <p:spPr bwMode="auto">
          <a:xfrm>
            <a:off x="3786188" y="4429125"/>
            <a:ext cx="1958975" cy="1285875"/>
          </a:xfrm>
          <a:prstGeom prst="rect">
            <a:avLst/>
          </a:prstGeom>
          <a:noFill/>
          <a:ln w="9525">
            <a:noFill/>
            <a:miter lim="800000"/>
            <a:headEnd/>
            <a:tailEnd/>
          </a:ln>
        </p:spPr>
      </p:pic>
      <p:sp>
        <p:nvSpPr>
          <p:cNvPr id="3" name="ZoneTexte 2"/>
          <p:cNvSpPr txBox="1"/>
          <p:nvPr/>
        </p:nvSpPr>
        <p:spPr>
          <a:xfrm>
            <a:off x="2425415" y="5674519"/>
            <a:ext cx="4680520" cy="1477328"/>
          </a:xfrm>
          <a:prstGeom prst="rect">
            <a:avLst/>
          </a:prstGeom>
          <a:noFill/>
        </p:spPr>
        <p:txBody>
          <a:bodyPr wrap="square" rtlCol="0">
            <a:spAutoFit/>
          </a:bodyPr>
          <a:lstStyle/>
          <a:p>
            <a:pPr algn="ctr"/>
            <a:r>
              <a:rPr lang="fr-FR" b="1" dirty="0"/>
              <a:t>UE 2.11 S1</a:t>
            </a:r>
          </a:p>
          <a:p>
            <a:pPr algn="ctr"/>
            <a:r>
              <a:rPr lang="fr-FR" b="1" dirty="0"/>
              <a:t>Marie RATH, Docteur en Pharmacie</a:t>
            </a:r>
          </a:p>
          <a:p>
            <a:pPr algn="ctr"/>
            <a:r>
              <a:rPr lang="fr-FR" b="1"/>
              <a:t>Promotion 2022/2025</a:t>
            </a:r>
            <a:endParaRPr lang="fr-FR" b="1" dirty="0"/>
          </a:p>
          <a:p>
            <a:pPr algn="ctr"/>
            <a:r>
              <a:rPr lang="fr-FR" b="1" dirty="0"/>
              <a:t>Année 2022/2023</a:t>
            </a:r>
          </a:p>
          <a:p>
            <a:pPr algn="ct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371600" y="0"/>
            <a:ext cx="7772400" cy="1431925"/>
          </a:xfrm>
        </p:spPr>
        <p:txBody>
          <a:bodyPr>
            <a:normAutofit fontScale="90000"/>
          </a:bodyPr>
          <a:lstStyle/>
          <a:p>
            <a:pPr eaLnBrk="1" hangingPunct="1"/>
            <a:r>
              <a:rPr lang="fr-FR" altLang="fr-FR" dirty="0">
                <a:solidFill>
                  <a:srgbClr val="7030A0"/>
                </a:solidFill>
              </a:rPr>
              <a:t>GESTION DE L’ARMOIRE A PHARMACIE. (3)</a:t>
            </a:r>
            <a:endParaRPr lang="fr-FR" altLang="fr-FR" sz="2800" dirty="0">
              <a:solidFill>
                <a:srgbClr val="7030A0"/>
              </a:solidFill>
            </a:endParaRPr>
          </a:p>
        </p:txBody>
      </p:sp>
      <p:graphicFrame>
        <p:nvGraphicFramePr>
          <p:cNvPr id="1026" name="Object 4"/>
          <p:cNvGraphicFramePr>
            <a:graphicFrameLocks noGrp="1" noChangeAspect="1"/>
          </p:cNvGraphicFramePr>
          <p:nvPr>
            <p:ph idx="1"/>
          </p:nvPr>
        </p:nvGraphicFramePr>
        <p:xfrm>
          <a:off x="4763" y="1608138"/>
          <a:ext cx="9023350" cy="5249862"/>
        </p:xfrm>
        <a:graphic>
          <a:graphicData uri="http://schemas.openxmlformats.org/presentationml/2006/ole">
            <mc:AlternateContent xmlns:mc="http://schemas.openxmlformats.org/markup-compatibility/2006">
              <mc:Choice xmlns:v="urn:schemas-microsoft-com:vml" Requires="v">
                <p:oleObj spid="_x0000_s1090" name="Document" r:id="rId3" imgW="8627364" imgH="4753356" progId="Word.Document.8">
                  <p:embed/>
                </p:oleObj>
              </mc:Choice>
              <mc:Fallback>
                <p:oleObj name="Document" r:id="rId3" imgW="8627364" imgH="475335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1608138"/>
                        <a:ext cx="9023350" cy="5249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5" descr="bd04924_"/>
          <p:cNvPicPr>
            <a:picLocks noChangeAspect="1" noChangeArrowheads="1"/>
          </p:cNvPicPr>
          <p:nvPr/>
        </p:nvPicPr>
        <p:blipFill>
          <a:blip r:embed="rId5" cstate="print"/>
          <a:srcRect/>
          <a:stretch>
            <a:fillRect/>
          </a:stretch>
        </p:blipFill>
        <p:spPr bwMode="auto">
          <a:xfrm>
            <a:off x="0" y="0"/>
            <a:ext cx="899592" cy="121429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pPr>
              <a:defRPr/>
            </a:pPr>
            <a:r>
              <a:rPr lang="fr-FR" dirty="0"/>
              <a:t>INSTITUTS DE FORMATION    IFSI IFAS </a:t>
            </a:r>
          </a:p>
        </p:txBody>
      </p:sp>
      <p:sp>
        <p:nvSpPr>
          <p:cNvPr id="5124" name="Espace réservé du numéro de diapositive 3"/>
          <p:cNvSpPr>
            <a:spLocks noGrp="1"/>
          </p:cNvSpPr>
          <p:nvPr>
            <p:ph type="sldNum" sz="quarter" idx="12"/>
          </p:nvPr>
        </p:nvSpPr>
        <p:spPr bwMode="auto">
          <a:noFill/>
          <a:ln>
            <a:miter lim="800000"/>
            <a:headEnd/>
            <a:tailEnd/>
          </a:ln>
        </p:spPr>
        <p:txBody>
          <a:bodyPr/>
          <a:lstStyle/>
          <a:p>
            <a:fld id="{400FB768-6AB2-44C6-AA4D-99B40DAA6E44}" type="slidenum">
              <a:rPr lang="fr-FR" altLang="fr-FR" smtClean="0"/>
              <a:pPr/>
              <a:t>11</a:t>
            </a:fld>
            <a:endParaRPr lang="fr-FR" altLang="fr-FR" dirty="0"/>
          </a:p>
        </p:txBody>
      </p:sp>
      <p:pic>
        <p:nvPicPr>
          <p:cNvPr id="5125"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
        <p:nvSpPr>
          <p:cNvPr id="5126" name="ZoneTexte 6"/>
          <p:cNvSpPr txBox="1">
            <a:spLocks noChangeArrowheads="1"/>
          </p:cNvSpPr>
          <p:nvPr/>
        </p:nvSpPr>
        <p:spPr bwMode="auto">
          <a:xfrm>
            <a:off x="3500438" y="2628900"/>
            <a:ext cx="5072062" cy="707886"/>
          </a:xfrm>
          <a:prstGeom prst="rect">
            <a:avLst/>
          </a:prstGeom>
          <a:noFill/>
          <a:ln w="9525">
            <a:noFill/>
            <a:miter lim="800000"/>
            <a:headEnd/>
            <a:tailEnd/>
          </a:ln>
        </p:spPr>
        <p:txBody>
          <a:bodyPr>
            <a:spAutoFit/>
          </a:bodyPr>
          <a:lstStyle/>
          <a:p>
            <a:pPr eaLnBrk="1" hangingPunct="1"/>
            <a:r>
              <a:rPr lang="fr-FR" altLang="fr-FR" sz="4000" b="1" i="1" dirty="0">
                <a:solidFill>
                  <a:srgbClr val="0070C0"/>
                </a:solidFill>
              </a:rPr>
              <a:t>LES STUPEFIANTS</a:t>
            </a:r>
          </a:p>
        </p:txBody>
      </p:sp>
      <p:pic>
        <p:nvPicPr>
          <p:cNvPr id="5127" name="Picture 7" descr="C:\Users\c.muller\AppData\Local\Microsoft\Windows\Temporary Internet Files\Content.IE5\LAXPCR0J\passe-compose-ou-imparfait-grammaire-bdf-19[1].jpg"/>
          <p:cNvPicPr>
            <a:picLocks noChangeAspect="1" noChangeArrowheads="1"/>
          </p:cNvPicPr>
          <p:nvPr/>
        </p:nvPicPr>
        <p:blipFill>
          <a:blip r:embed="rId3" cstate="print"/>
          <a:srcRect/>
          <a:stretch>
            <a:fillRect/>
          </a:stretch>
        </p:blipFill>
        <p:spPr bwMode="auto">
          <a:xfrm>
            <a:off x="285750" y="2071688"/>
            <a:ext cx="3044825" cy="199866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00063" y="0"/>
            <a:ext cx="8229600" cy="714375"/>
          </a:xfrm>
        </p:spPr>
        <p:style>
          <a:lnRef idx="2">
            <a:schemeClr val="accent4"/>
          </a:lnRef>
          <a:fillRef idx="1">
            <a:schemeClr val="lt1"/>
          </a:fillRef>
          <a:effectRef idx="0">
            <a:schemeClr val="accent4"/>
          </a:effectRef>
          <a:fontRef idx="minor">
            <a:schemeClr val="dk1"/>
          </a:fontRef>
        </p:style>
        <p:txBody>
          <a:bodyPr rtlCol="0">
            <a:normAutofit/>
          </a:bodyPr>
          <a:lstStyle/>
          <a:p>
            <a:pPr eaLnBrk="1" fontAlgn="auto" hangingPunct="1">
              <a:spcAft>
                <a:spcPts val="0"/>
              </a:spcAft>
              <a:defRPr/>
            </a:pPr>
            <a:r>
              <a:rPr lang="fr-FR" sz="3600" b="1" dirty="0">
                <a:solidFill>
                  <a:srgbClr val="7030A0"/>
                </a:solidFill>
                <a:effectLst>
                  <a:outerShdw blurRad="38100" dist="38100" dir="2700000" algn="tl">
                    <a:srgbClr val="000000">
                      <a:alpha val="43137"/>
                    </a:srgbClr>
                  </a:outerShdw>
                </a:effectLst>
              </a:rPr>
              <a:t>DEFINITION</a:t>
            </a:r>
          </a:p>
        </p:txBody>
      </p:sp>
      <p:pic>
        <p:nvPicPr>
          <p:cNvPr id="5" name="Image 3" descr="R:\Sec_dir1\LOGO 2.jpg"/>
          <p:cNvPicPr>
            <a:picLocks noChangeAspect="1" noChangeArrowheads="1"/>
          </p:cNvPicPr>
          <p:nvPr/>
        </p:nvPicPr>
        <p:blipFill>
          <a:blip r:embed="rId3" cstate="print"/>
          <a:srcRect/>
          <a:stretch>
            <a:fillRect/>
          </a:stretch>
        </p:blipFill>
        <p:spPr bwMode="auto">
          <a:xfrm>
            <a:off x="611188" y="6381750"/>
            <a:ext cx="384175" cy="333375"/>
          </a:xfrm>
          <a:prstGeom prst="rect">
            <a:avLst/>
          </a:prstGeom>
          <a:noFill/>
          <a:ln w="9525">
            <a:noFill/>
            <a:miter lim="800000"/>
            <a:headEnd/>
            <a:tailEnd/>
          </a:ln>
        </p:spPr>
      </p:pic>
      <p:sp>
        <p:nvSpPr>
          <p:cNvPr id="6" name="Espace réservé du pied de page 5"/>
          <p:cNvSpPr>
            <a:spLocks noGrp="1"/>
          </p:cNvSpPr>
          <p:nvPr>
            <p:ph type="ftr" sz="quarter" idx="11"/>
          </p:nvPr>
        </p:nvSpPr>
        <p:spPr>
          <a:xfrm>
            <a:off x="3124200" y="6356350"/>
            <a:ext cx="2895600" cy="365125"/>
          </a:xfrm>
        </p:spPr>
        <p:txBody>
          <a:bodyPr/>
          <a:lstStyle/>
          <a:p>
            <a:pPr>
              <a:defRPr/>
            </a:pPr>
            <a:r>
              <a:rPr lang="fr-FR" dirty="0"/>
              <a:t>INSTITUTS DE FORMATION    IFSI IFAS </a:t>
            </a:r>
          </a:p>
        </p:txBody>
      </p:sp>
      <p:sp>
        <p:nvSpPr>
          <p:cNvPr id="12" name="Espace réservé du numéro de diapositive 11"/>
          <p:cNvSpPr>
            <a:spLocks noGrp="1"/>
          </p:cNvSpPr>
          <p:nvPr>
            <p:ph type="sldNum" sz="quarter" idx="12"/>
          </p:nvPr>
        </p:nvSpPr>
        <p:spPr/>
        <p:txBody>
          <a:bodyPr/>
          <a:lstStyle/>
          <a:p>
            <a:fld id="{3F4B7AA0-71CC-4DF8-892C-A6FC0218230B}" type="slidenum">
              <a:rPr lang="fr-FR" smtClean="0"/>
              <a:pPr/>
              <a:t>12</a:t>
            </a:fld>
            <a:endParaRPr lang="fr-FR"/>
          </a:p>
        </p:txBody>
      </p:sp>
      <p:sp>
        <p:nvSpPr>
          <p:cNvPr id="8" name="Espace réservé du contenu 7"/>
          <p:cNvSpPr>
            <a:spLocks noGrp="1"/>
          </p:cNvSpPr>
          <p:nvPr>
            <p:ph idx="1"/>
          </p:nvPr>
        </p:nvSpPr>
        <p:spPr>
          <a:xfrm>
            <a:off x="323528" y="908720"/>
            <a:ext cx="8496944" cy="5256584"/>
          </a:xfrm>
        </p:spPr>
        <p:txBody>
          <a:bodyPr>
            <a:normAutofit/>
          </a:bodyPr>
          <a:lstStyle/>
          <a:p>
            <a:pPr>
              <a:lnSpc>
                <a:spcPct val="90000"/>
              </a:lnSpc>
            </a:pPr>
            <a:r>
              <a:rPr lang="fr-FR" sz="2400" dirty="0"/>
              <a:t>Le classement français des drogues, issu du </a:t>
            </a:r>
            <a:r>
              <a:rPr lang="fr-FR" sz="2400" dirty="0">
                <a:solidFill>
                  <a:srgbClr val="FF3300"/>
                </a:solidFill>
              </a:rPr>
              <a:t>classement international</a:t>
            </a:r>
            <a:r>
              <a:rPr lang="fr-FR" sz="2400" dirty="0"/>
              <a:t>, est défini par les articles L5132-1 à L5132-9 du Code de la Santé Publique. </a:t>
            </a:r>
          </a:p>
          <a:p>
            <a:pPr>
              <a:lnSpc>
                <a:spcPct val="90000"/>
              </a:lnSpc>
            </a:pPr>
            <a:r>
              <a:rPr lang="fr-FR" sz="2400" dirty="0"/>
              <a:t>La réglementation française classe les "</a:t>
            </a:r>
            <a:r>
              <a:rPr lang="fr-FR" sz="2400" dirty="0">
                <a:solidFill>
                  <a:srgbClr val="FF3300"/>
                </a:solidFill>
              </a:rPr>
              <a:t>substances stupéfiantes</a:t>
            </a:r>
            <a:r>
              <a:rPr lang="fr-FR" sz="2400" dirty="0"/>
              <a:t>" (psychotrope illégal ou soumis à réglementation) en 4 catégories en fonction de leur toxicité et de leur dangerosité :</a:t>
            </a:r>
          </a:p>
          <a:p>
            <a:pPr>
              <a:lnSpc>
                <a:spcPct val="90000"/>
              </a:lnSpc>
            </a:pPr>
            <a:endParaRPr lang="fr-FR" sz="2400" b="1" dirty="0"/>
          </a:p>
          <a:p>
            <a:pPr>
              <a:lnSpc>
                <a:spcPct val="90000"/>
              </a:lnSpc>
            </a:pPr>
            <a:endParaRPr lang="fr-FR" sz="2400" dirty="0">
              <a:solidFill>
                <a:schemeClr val="folHlink"/>
              </a:solidFill>
            </a:endParaRPr>
          </a:p>
          <a:p>
            <a:endParaRPr lang="fr-FR" sz="2400" dirty="0"/>
          </a:p>
        </p:txBody>
      </p:sp>
      <p:sp>
        <p:nvSpPr>
          <p:cNvPr id="7" name="Rectangle 3"/>
          <p:cNvSpPr txBox="1">
            <a:spLocks noChangeArrowheads="1"/>
          </p:cNvSpPr>
          <p:nvPr/>
        </p:nvSpPr>
        <p:spPr>
          <a:xfrm>
            <a:off x="179388" y="3284984"/>
            <a:ext cx="8785100" cy="3024336"/>
          </a:xfrm>
          <a:prstGeom prst="rect">
            <a:avLst/>
          </a:prstGeom>
          <a:ln>
            <a:solidFill>
              <a:schemeClr val="accent2">
                <a:lumMod val="50000"/>
              </a:schemeClr>
            </a:solidFill>
          </a:ln>
        </p:spPr>
        <p:txBody>
          <a:bodyPr vert="horz" lIns="91440" tIns="45720" rIns="91440" bIns="45720" rtlCol="0">
            <a:norm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900" b="0" i="0" u="none" strike="noStrike" kern="1200" cap="none" spc="0" normalizeH="0" baseline="0" noProof="0" dirty="0">
                <a:ln>
                  <a:noFill/>
                </a:ln>
                <a:solidFill>
                  <a:srgbClr val="FF3300"/>
                </a:solidFill>
                <a:effectLst/>
                <a:uLnTx/>
                <a:uFillTx/>
                <a:latin typeface="+mn-lt"/>
                <a:ea typeface="+mn-ea"/>
                <a:cs typeface="+mn-cs"/>
              </a:rPr>
              <a:t>Tableau I </a:t>
            </a:r>
            <a:r>
              <a:rPr kumimoji="0" lang="fr-FR" sz="1900" b="0" i="0" u="none" strike="noStrike" kern="1200" cap="none" spc="0" normalizeH="0" baseline="0" noProof="0" dirty="0">
                <a:ln>
                  <a:noFill/>
                </a:ln>
                <a:solidFill>
                  <a:schemeClr val="tx1"/>
                </a:solidFill>
                <a:effectLst/>
                <a:uLnTx/>
                <a:uFillTx/>
                <a:latin typeface="+mn-lt"/>
                <a:ea typeface="+mn-ea"/>
                <a:cs typeface="+mn-cs"/>
              </a:rPr>
              <a:t>: substances présentant un important risque </a:t>
            </a:r>
            <a:r>
              <a:rPr kumimoji="0" lang="fr-FR" sz="1900" b="0" i="0" u="none" strike="noStrike" kern="1200" cap="none" spc="0" normalizeH="0" baseline="0" noProof="0" dirty="0">
                <a:ln>
                  <a:noFill/>
                </a:ln>
                <a:solidFill>
                  <a:srgbClr val="C00000"/>
                </a:solidFill>
                <a:effectLst/>
                <a:uLnTx/>
                <a:uFillTx/>
                <a:latin typeface="+mn-lt"/>
                <a:ea typeface="+mn-ea"/>
                <a:cs typeface="+mn-cs"/>
              </a:rPr>
              <a:t>d'abus</a:t>
            </a:r>
            <a:r>
              <a:rPr kumimoji="0" lang="fr-FR" sz="1900" b="0" i="0" u="none" strike="noStrike" kern="1200" cap="none" spc="0" normalizeH="0" baseline="0" noProof="0" dirty="0">
                <a:ln>
                  <a:noFill/>
                </a:ln>
                <a:solidFill>
                  <a:schemeClr val="tx1"/>
                </a:solidFill>
                <a:effectLst/>
                <a:uLnTx/>
                <a:uFillTx/>
                <a:latin typeface="+mn-lt"/>
                <a:ea typeface="+mn-ea"/>
                <a:cs typeface="+mn-cs"/>
              </a:rPr>
              <a:t>, cela concerne une centaine de substances dont </a:t>
            </a:r>
            <a:r>
              <a:rPr kumimoji="0" lang="fr-FR" sz="1900" b="0" i="0" strike="noStrike" kern="1200" cap="none" spc="0" normalizeH="0" baseline="0" noProof="0" dirty="0">
                <a:ln>
                  <a:noFill/>
                </a:ln>
                <a:effectLst/>
                <a:uLnTx/>
                <a:uFillTx/>
                <a:latin typeface="+mn-lt"/>
                <a:ea typeface="+mn-ea"/>
                <a:cs typeface="+mn-cs"/>
              </a:rPr>
              <a:t>l'</a:t>
            </a:r>
            <a:r>
              <a:rPr kumimoji="0" lang="fr-FR" sz="1900" b="0" i="0" strike="noStrike" kern="1200" cap="none" spc="0" normalizeH="0" baseline="0" noProof="0" dirty="0">
                <a:ln>
                  <a:noFill/>
                </a:ln>
                <a:effectLst/>
                <a:uLnTx/>
                <a:uFillTx/>
                <a:latin typeface="+mn-lt"/>
                <a:ea typeface="+mn-ea"/>
                <a:cs typeface="+mn-cs"/>
                <a:hlinkClick r:id="rId4" tooltip="Opium"/>
              </a:rPr>
              <a:t>opium</a:t>
            </a:r>
            <a:r>
              <a:rPr kumimoji="0" lang="fr-FR" sz="1900" b="0" i="0" strike="noStrike" kern="1200" cap="none" spc="0" normalizeH="0" baseline="0" noProof="0" dirty="0">
                <a:ln>
                  <a:noFill/>
                </a:ln>
                <a:effectLst/>
                <a:uLnTx/>
                <a:uFillTx/>
                <a:latin typeface="+mn-lt"/>
                <a:ea typeface="+mn-ea"/>
                <a:cs typeface="+mn-cs"/>
              </a:rPr>
              <a:t>, la </a:t>
            </a:r>
            <a:r>
              <a:rPr kumimoji="0" lang="fr-FR" sz="1900" b="0" i="0" strike="noStrike" kern="1200" cap="none" spc="0" normalizeH="0" baseline="0" noProof="0" dirty="0">
                <a:ln>
                  <a:noFill/>
                </a:ln>
                <a:effectLst/>
                <a:uLnTx/>
                <a:uFillTx/>
                <a:latin typeface="+mn-lt"/>
                <a:ea typeface="+mn-ea"/>
                <a:cs typeface="+mn-cs"/>
                <a:hlinkClick r:id="rId5" tooltip="Coca"/>
              </a:rPr>
              <a:t>coca</a:t>
            </a:r>
            <a:r>
              <a:rPr kumimoji="0" lang="fr-FR" sz="1900" b="0" i="0" strike="noStrike" kern="1200" cap="none" spc="0" normalizeH="0" baseline="0" noProof="0" dirty="0">
                <a:ln>
                  <a:noFill/>
                </a:ln>
                <a:effectLst/>
                <a:uLnTx/>
                <a:uFillTx/>
                <a:latin typeface="+mn-lt"/>
                <a:ea typeface="+mn-ea"/>
                <a:cs typeface="+mn-cs"/>
              </a:rPr>
              <a:t> et le </a:t>
            </a:r>
            <a:r>
              <a:rPr kumimoji="0" lang="fr-FR" sz="1900" b="0" i="0" strike="noStrike" kern="1200" cap="none" spc="0" normalizeH="0" baseline="0" noProof="0" dirty="0">
                <a:ln>
                  <a:noFill/>
                </a:ln>
                <a:effectLst/>
                <a:uLnTx/>
                <a:uFillTx/>
                <a:latin typeface="+mn-lt"/>
                <a:ea typeface="+mn-ea"/>
                <a:cs typeface="+mn-cs"/>
                <a:hlinkClick r:id="rId6" tooltip="Cannabis"/>
              </a:rPr>
              <a:t>cannabis</a:t>
            </a:r>
            <a:r>
              <a:rPr kumimoji="0" lang="fr-FR" sz="1900" b="0" i="0" strike="noStrike" kern="1200" cap="none" spc="0" normalizeH="0" baseline="0" noProof="0" dirty="0">
                <a:ln>
                  <a:noFill/>
                </a:ln>
                <a:effectLst/>
                <a:uLnTx/>
                <a:uFillTx/>
                <a:latin typeface="+mn-lt"/>
                <a:ea typeface="+mn-ea"/>
                <a:cs typeface="+mn-cs"/>
              </a:rPr>
              <a:t> et </a:t>
            </a:r>
            <a:r>
              <a:rPr kumimoji="0" lang="fr-FR" sz="1900" b="0" i="0" u="none" strike="noStrike" kern="1200" cap="none" spc="0" normalizeH="0" baseline="0" noProof="0" dirty="0">
                <a:ln>
                  <a:noFill/>
                </a:ln>
                <a:solidFill>
                  <a:schemeClr val="tx1"/>
                </a:solidFill>
                <a:effectLst/>
                <a:uLnTx/>
                <a:uFillTx/>
                <a:latin typeface="+mn-lt"/>
                <a:ea typeface="+mn-ea"/>
                <a:cs typeface="+mn-cs"/>
              </a:rPr>
              <a:t>leurs dérivés synthétiques ou non ;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900" b="0" i="0" u="none" strike="noStrike" kern="1200" cap="none" spc="0" normalizeH="0" baseline="0" noProof="0" dirty="0">
                <a:ln>
                  <a:noFill/>
                </a:ln>
                <a:solidFill>
                  <a:srgbClr val="FF3300"/>
                </a:solidFill>
                <a:effectLst/>
                <a:uLnTx/>
                <a:uFillTx/>
                <a:latin typeface="+mn-lt"/>
                <a:ea typeface="+mn-ea"/>
                <a:cs typeface="+mn-cs"/>
              </a:rPr>
              <a:t>Tableau II</a:t>
            </a:r>
            <a:r>
              <a:rPr kumimoji="0" lang="fr-FR" sz="1900" b="0" i="0" u="none" strike="noStrike" kern="1200" cap="none" spc="0" normalizeH="0" baseline="0" noProof="0" dirty="0">
                <a:ln>
                  <a:noFill/>
                </a:ln>
                <a:solidFill>
                  <a:schemeClr val="tx1"/>
                </a:solidFill>
                <a:effectLst/>
                <a:uLnTx/>
                <a:uFillTx/>
                <a:latin typeface="+mn-lt"/>
                <a:ea typeface="+mn-ea"/>
                <a:cs typeface="+mn-cs"/>
              </a:rPr>
              <a:t> : substances présentant un risque </a:t>
            </a:r>
            <a:r>
              <a:rPr kumimoji="0" lang="fr-FR" sz="1900" b="0" i="0" u="none" strike="noStrike" kern="1200" cap="none" spc="0" normalizeH="0" baseline="0" noProof="0" dirty="0">
                <a:ln>
                  <a:noFill/>
                </a:ln>
                <a:solidFill>
                  <a:srgbClr val="C00000"/>
                </a:solidFill>
                <a:effectLst/>
                <a:uLnTx/>
                <a:uFillTx/>
                <a:latin typeface="+mn-lt"/>
                <a:ea typeface="+mn-ea"/>
                <a:cs typeface="+mn-cs"/>
              </a:rPr>
              <a:t>d'abus moindre </a:t>
            </a:r>
            <a:r>
              <a:rPr kumimoji="0" lang="fr-FR" sz="1900" b="0" i="0" u="none" strike="noStrike" kern="1200" cap="none" spc="0" normalizeH="0" baseline="0" noProof="0" dirty="0">
                <a:ln>
                  <a:noFill/>
                </a:ln>
                <a:solidFill>
                  <a:schemeClr val="tx1"/>
                </a:solidFill>
                <a:effectLst/>
                <a:uLnTx/>
                <a:uFillTx/>
                <a:latin typeface="+mn-lt"/>
                <a:ea typeface="+mn-ea"/>
                <a:cs typeface="+mn-cs"/>
              </a:rPr>
              <a:t>du fait de leur usage médical, cela concerne neuf substances dont la </a:t>
            </a:r>
            <a:r>
              <a:rPr kumimoji="0" lang="fr-FR" sz="1900" b="0" i="0" u="none" strike="noStrike" kern="1200" cap="none" spc="0" normalizeH="0" baseline="0" noProof="0" dirty="0">
                <a:ln>
                  <a:noFill/>
                </a:ln>
                <a:solidFill>
                  <a:schemeClr val="tx1"/>
                </a:solidFill>
                <a:effectLst/>
                <a:uLnTx/>
                <a:uFillTx/>
                <a:latin typeface="+mn-lt"/>
                <a:ea typeface="+mn-ea"/>
                <a:cs typeface="+mn-cs"/>
                <a:hlinkClick r:id="rId7" tooltip="Codéine"/>
              </a:rPr>
              <a:t>codéine</a:t>
            </a:r>
            <a:r>
              <a:rPr kumimoji="0" lang="fr-FR" sz="1900" b="0" i="0" u="none" strike="noStrike" kern="1200" cap="none" spc="0" normalizeH="0" baseline="0" noProof="0" dirty="0">
                <a:ln>
                  <a:noFill/>
                </a:ln>
                <a:solidFill>
                  <a:schemeClr val="tx1"/>
                </a:solidFill>
                <a:effectLst/>
                <a:uLnTx/>
                <a:uFillTx/>
                <a:latin typeface="+mn-lt"/>
                <a:ea typeface="+mn-ea"/>
                <a:cs typeface="+mn-cs"/>
              </a:rPr>
              <a:t> ou le </a:t>
            </a:r>
            <a:r>
              <a:rPr kumimoji="0" lang="fr-FR" sz="1900" b="0" i="0" u="none" strike="noStrike" kern="1200" cap="none" spc="0" normalizeH="0" baseline="0" noProof="0" dirty="0" err="1">
                <a:ln>
                  <a:noFill/>
                </a:ln>
                <a:solidFill>
                  <a:schemeClr val="tx1"/>
                </a:solidFill>
                <a:effectLst/>
                <a:uLnTx/>
                <a:uFillTx/>
                <a:latin typeface="+mn-lt"/>
                <a:ea typeface="+mn-ea"/>
                <a:cs typeface="+mn-cs"/>
                <a:hlinkClick r:id="rId8" tooltip="Dextropropoxyphène"/>
              </a:rPr>
              <a:t>dextropropoxyphène</a:t>
            </a:r>
            <a:r>
              <a:rPr kumimoji="0" lang="fr-FR" sz="1900" b="0" i="0" u="none" strike="noStrike" kern="1200" cap="none" spc="0" normalizeH="0" baseline="0" noProof="0" dirty="0">
                <a:ln>
                  <a:noFill/>
                </a:ln>
                <a:solidFill>
                  <a:schemeClr val="tx1"/>
                </a:solidFill>
                <a:effectLst/>
                <a:uLnTx/>
                <a:uFillTx/>
                <a:latin typeface="+mn-lt"/>
                <a:ea typeface="+mn-ea"/>
                <a:cs typeface="+mn-cs"/>
              </a:rPr>
              <a:t> ;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900" b="0" i="0" u="none" strike="noStrike" kern="1200" cap="none" spc="0" normalizeH="0" baseline="0" noProof="0" dirty="0">
                <a:ln>
                  <a:noFill/>
                </a:ln>
                <a:solidFill>
                  <a:srgbClr val="FF3300"/>
                </a:solidFill>
                <a:effectLst/>
                <a:uLnTx/>
                <a:uFillTx/>
                <a:latin typeface="+mn-lt"/>
                <a:ea typeface="+mn-ea"/>
                <a:cs typeface="+mn-cs"/>
              </a:rPr>
              <a:t>Tableau III</a:t>
            </a:r>
            <a:r>
              <a:rPr kumimoji="0" lang="fr-FR" sz="1900" b="0" i="0" u="none" strike="noStrike" kern="1200" cap="none" spc="0" normalizeH="0" baseline="0" noProof="0" dirty="0">
                <a:ln>
                  <a:noFill/>
                </a:ln>
                <a:solidFill>
                  <a:schemeClr val="tx1"/>
                </a:solidFill>
                <a:effectLst/>
                <a:uLnTx/>
                <a:uFillTx/>
                <a:latin typeface="+mn-lt"/>
                <a:ea typeface="+mn-ea"/>
                <a:cs typeface="+mn-cs"/>
              </a:rPr>
              <a:t> : préparations (incluant des substances des Tableaux I ou II) sans risque d’abus ni d’effets nocifs et substances non aisément « récupérables » (extractibles) (amphétamines);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900" b="0" i="0" u="none" strike="noStrike" kern="1200" cap="none" spc="0" normalizeH="0" baseline="0" noProof="0" dirty="0">
                <a:ln>
                  <a:noFill/>
                </a:ln>
                <a:solidFill>
                  <a:srgbClr val="FF3300"/>
                </a:solidFill>
                <a:effectLst/>
                <a:uLnTx/>
                <a:uFillTx/>
                <a:latin typeface="+mn-lt"/>
                <a:ea typeface="+mn-ea"/>
                <a:cs typeface="+mn-cs"/>
              </a:rPr>
              <a:t>Tableau IV</a:t>
            </a:r>
            <a:r>
              <a:rPr kumimoji="0" lang="fr-FR" sz="1900" b="0" i="0" u="none" strike="noStrike" kern="1200" cap="none" spc="0" normalizeH="0" baseline="0" noProof="0" dirty="0">
                <a:ln>
                  <a:noFill/>
                </a:ln>
                <a:solidFill>
                  <a:schemeClr val="tx1"/>
                </a:solidFill>
                <a:effectLst/>
                <a:uLnTx/>
                <a:uFillTx/>
                <a:latin typeface="+mn-lt"/>
                <a:ea typeface="+mn-ea"/>
                <a:cs typeface="+mn-cs"/>
              </a:rPr>
              <a:t> : substances du tableau I ayant un </a:t>
            </a:r>
            <a:r>
              <a:rPr kumimoji="0" lang="fr-FR" sz="1900" b="0" i="0" u="none" strike="noStrike" kern="1200" cap="none" spc="0" normalizeH="0" baseline="0" noProof="0" dirty="0">
                <a:ln>
                  <a:noFill/>
                </a:ln>
                <a:solidFill>
                  <a:srgbClr val="C00000"/>
                </a:solidFill>
                <a:effectLst/>
                <a:uLnTx/>
                <a:uFillTx/>
                <a:latin typeface="+mn-lt"/>
                <a:ea typeface="+mn-ea"/>
                <a:cs typeface="+mn-cs"/>
              </a:rPr>
              <a:t>potentiel d’abus fort et effets nocifs </a:t>
            </a:r>
            <a:r>
              <a:rPr kumimoji="0" lang="fr-FR" sz="1900" b="0" i="0" u="none" strike="noStrike" kern="1200" cap="none" spc="0" normalizeH="0" baseline="0" noProof="0" dirty="0">
                <a:ln>
                  <a:noFill/>
                </a:ln>
                <a:solidFill>
                  <a:schemeClr val="tx1"/>
                </a:solidFill>
                <a:effectLst/>
                <a:uLnTx/>
                <a:uFillTx/>
                <a:latin typeface="+mn-lt"/>
                <a:ea typeface="+mn-ea"/>
                <a:cs typeface="+mn-cs"/>
              </a:rPr>
              <a:t>importants sans valeur thérapeutique notable, cela concerne six substances dont l'</a:t>
            </a:r>
            <a:r>
              <a:rPr kumimoji="0" lang="fr-FR" sz="1900" b="0" i="0" u="none" strike="noStrike" kern="1200" cap="none" spc="0" normalizeH="0" baseline="0" noProof="0" dirty="0">
                <a:ln>
                  <a:noFill/>
                </a:ln>
                <a:solidFill>
                  <a:schemeClr val="tx1"/>
                </a:solidFill>
                <a:effectLst/>
                <a:uLnTx/>
                <a:uFillTx/>
                <a:latin typeface="+mn-lt"/>
                <a:ea typeface="+mn-ea"/>
                <a:cs typeface="+mn-cs"/>
                <a:hlinkClick r:id="rId9" tooltip="Héroïne"/>
              </a:rPr>
              <a:t>héroïne</a:t>
            </a:r>
            <a:r>
              <a:rPr kumimoji="0" lang="fr-FR" sz="1900" b="0" i="0" u="none" strike="noStrike" kern="1200" cap="none" spc="0" normalizeH="0" baseline="0" noProof="0" dirty="0">
                <a:ln>
                  <a:noFill/>
                </a:ln>
                <a:solidFill>
                  <a:schemeClr val="tx1"/>
                </a:solidFill>
                <a:effectLst/>
                <a:uLnTx/>
                <a:uFillTx/>
                <a:latin typeface="+mn-lt"/>
                <a:ea typeface="+mn-ea"/>
                <a:cs typeface="+mn-cs"/>
              </a:rPr>
              <a:t> ou le </a:t>
            </a:r>
            <a:r>
              <a:rPr kumimoji="0" lang="fr-FR" sz="1900" b="0" i="0" u="none" strike="noStrike" kern="1200" cap="none" spc="0" normalizeH="0" baseline="0" noProof="0" dirty="0">
                <a:ln>
                  <a:noFill/>
                </a:ln>
                <a:solidFill>
                  <a:schemeClr val="tx1"/>
                </a:solidFill>
                <a:effectLst/>
                <a:uLnTx/>
                <a:uFillTx/>
                <a:latin typeface="+mn-lt"/>
                <a:ea typeface="+mn-ea"/>
                <a:cs typeface="+mn-cs"/>
                <a:hlinkClick r:id="rId6" tooltip="Cannabis"/>
              </a:rPr>
              <a:t>cannabis</a:t>
            </a:r>
            <a:r>
              <a:rPr kumimoji="0" lang="fr-FR" sz="1900" b="0" i="0" u="none" strike="noStrike" kern="1200" cap="none" spc="0" normalizeH="0" baseline="0" noProof="0" dirty="0">
                <a:ln>
                  <a:noFill/>
                </a:ln>
                <a:solidFill>
                  <a:schemeClr val="tx1"/>
                </a:solidFill>
                <a:effectLst/>
                <a:uLnTx/>
                <a:uFillTx/>
                <a:latin typeface="+mn-lt"/>
                <a:ea typeface="+mn-ea"/>
                <a:cs typeface="+mn-cs"/>
              </a:rPr>
              <a:t>. </a:t>
            </a:r>
            <a:endParaRPr kumimoji="0" lang="fr-FR" sz="1900" b="0" i="0" u="none" strike="noStrike" kern="1200" cap="none" spc="0" normalizeH="0" baseline="0" noProof="0" dirty="0">
              <a:ln>
                <a:noFill/>
              </a:ln>
              <a:solidFill>
                <a:schemeClr val="folHlink"/>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00063" y="0"/>
            <a:ext cx="8229600" cy="714375"/>
          </a:xfrm>
        </p:spPr>
        <p:style>
          <a:lnRef idx="2">
            <a:schemeClr val="accent4"/>
          </a:lnRef>
          <a:fillRef idx="1">
            <a:schemeClr val="lt1"/>
          </a:fillRef>
          <a:effectRef idx="0">
            <a:schemeClr val="accent4"/>
          </a:effectRef>
          <a:fontRef idx="minor">
            <a:schemeClr val="dk1"/>
          </a:fontRef>
        </p:style>
        <p:txBody>
          <a:bodyPr rtlCol="0">
            <a:normAutofit/>
          </a:bodyPr>
          <a:lstStyle/>
          <a:p>
            <a:pPr eaLnBrk="1" fontAlgn="auto" hangingPunct="1">
              <a:spcAft>
                <a:spcPts val="0"/>
              </a:spcAft>
              <a:defRPr/>
            </a:pPr>
            <a:r>
              <a:rPr lang="fr-FR" sz="3600" b="1" dirty="0">
                <a:solidFill>
                  <a:srgbClr val="7030A0"/>
                </a:solidFill>
                <a:effectLst>
                  <a:outerShdw blurRad="38100" dist="38100" dir="2700000" algn="tl">
                    <a:srgbClr val="000000">
                      <a:alpha val="43137"/>
                    </a:srgbClr>
                  </a:outerShdw>
                </a:effectLst>
              </a:rPr>
              <a:t>LES PRESCRIPTEURS</a:t>
            </a:r>
          </a:p>
        </p:txBody>
      </p:sp>
      <p:pic>
        <p:nvPicPr>
          <p:cNvPr id="5" name="Image 3" descr="R:\Sec_dir1\LOGO 2.jpg"/>
          <p:cNvPicPr>
            <a:picLocks noChangeAspect="1" noChangeArrowheads="1"/>
          </p:cNvPicPr>
          <p:nvPr/>
        </p:nvPicPr>
        <p:blipFill>
          <a:blip r:embed="rId3" cstate="print"/>
          <a:srcRect/>
          <a:stretch>
            <a:fillRect/>
          </a:stretch>
        </p:blipFill>
        <p:spPr bwMode="auto">
          <a:xfrm>
            <a:off x="611188" y="6381750"/>
            <a:ext cx="384175" cy="333375"/>
          </a:xfrm>
          <a:prstGeom prst="rect">
            <a:avLst/>
          </a:prstGeom>
          <a:noFill/>
          <a:ln w="9525">
            <a:noFill/>
            <a:miter lim="800000"/>
            <a:headEnd/>
            <a:tailEnd/>
          </a:ln>
        </p:spPr>
      </p:pic>
      <p:sp>
        <p:nvSpPr>
          <p:cNvPr id="6" name="Espace réservé du pied de page 5"/>
          <p:cNvSpPr>
            <a:spLocks noGrp="1"/>
          </p:cNvSpPr>
          <p:nvPr>
            <p:ph type="ftr" sz="quarter" idx="11"/>
          </p:nvPr>
        </p:nvSpPr>
        <p:spPr>
          <a:xfrm>
            <a:off x="3124200" y="6356350"/>
            <a:ext cx="2895600" cy="365125"/>
          </a:xfrm>
        </p:spPr>
        <p:txBody>
          <a:bodyPr/>
          <a:lstStyle/>
          <a:p>
            <a:pPr>
              <a:defRPr/>
            </a:pPr>
            <a:r>
              <a:rPr lang="fr-FR" dirty="0"/>
              <a:t>INSTITUTS DE FORMATION    IFSI IFAS </a:t>
            </a:r>
          </a:p>
        </p:txBody>
      </p:sp>
      <p:sp>
        <p:nvSpPr>
          <p:cNvPr id="12" name="Espace réservé du numéro de diapositive 11"/>
          <p:cNvSpPr>
            <a:spLocks noGrp="1"/>
          </p:cNvSpPr>
          <p:nvPr>
            <p:ph type="sldNum" sz="quarter" idx="12"/>
          </p:nvPr>
        </p:nvSpPr>
        <p:spPr/>
        <p:txBody>
          <a:bodyPr/>
          <a:lstStyle/>
          <a:p>
            <a:fld id="{3F4B7AA0-71CC-4DF8-892C-A6FC0218230B}" type="slidenum">
              <a:rPr lang="fr-FR" smtClean="0"/>
              <a:pPr/>
              <a:t>13</a:t>
            </a:fld>
            <a:endParaRPr lang="fr-FR"/>
          </a:p>
        </p:txBody>
      </p:sp>
      <p:sp>
        <p:nvSpPr>
          <p:cNvPr id="8" name="Espace réservé du contenu 7"/>
          <p:cNvSpPr>
            <a:spLocks noGrp="1"/>
          </p:cNvSpPr>
          <p:nvPr>
            <p:ph idx="1"/>
          </p:nvPr>
        </p:nvSpPr>
        <p:spPr>
          <a:xfrm>
            <a:off x="323528" y="908720"/>
            <a:ext cx="8424936" cy="5256584"/>
          </a:xfrm>
        </p:spPr>
        <p:txBody>
          <a:bodyPr>
            <a:normAutofit/>
          </a:bodyPr>
          <a:lstStyle/>
          <a:p>
            <a:pPr>
              <a:lnSpc>
                <a:spcPct val="90000"/>
              </a:lnSpc>
            </a:pPr>
            <a:endParaRPr lang="fr-FR" sz="2400" b="1" dirty="0"/>
          </a:p>
          <a:p>
            <a:pPr>
              <a:lnSpc>
                <a:spcPct val="90000"/>
              </a:lnSpc>
            </a:pPr>
            <a:endParaRPr lang="fr-FR" sz="2400" dirty="0">
              <a:solidFill>
                <a:schemeClr val="folHlink"/>
              </a:solidFill>
            </a:endParaRPr>
          </a:p>
          <a:p>
            <a:endParaRPr lang="fr-FR" sz="2400" dirty="0"/>
          </a:p>
        </p:txBody>
      </p:sp>
      <p:sp>
        <p:nvSpPr>
          <p:cNvPr id="9" name="Rectangle 8"/>
          <p:cNvSpPr/>
          <p:nvPr/>
        </p:nvSpPr>
        <p:spPr>
          <a:xfrm>
            <a:off x="214282" y="785794"/>
            <a:ext cx="8534182" cy="2682273"/>
          </a:xfrm>
          <a:prstGeom prst="rect">
            <a:avLst/>
          </a:prstGeom>
        </p:spPr>
        <p:txBody>
          <a:bodyPr wrap="square">
            <a:spAutoFit/>
          </a:bodyPr>
          <a:lstStyle/>
          <a:p>
            <a:pPr>
              <a:lnSpc>
                <a:spcPct val="90000"/>
              </a:lnSpc>
            </a:pPr>
            <a:r>
              <a:rPr lang="fr-FR" sz="1700" dirty="0">
                <a:solidFill>
                  <a:schemeClr val="folHlink"/>
                </a:solidFill>
              </a:rPr>
              <a:t>Art.2 de l’arrêté du 31.03.99 </a:t>
            </a:r>
          </a:p>
          <a:p>
            <a:pPr>
              <a:lnSpc>
                <a:spcPct val="90000"/>
              </a:lnSpc>
            </a:pPr>
            <a:r>
              <a:rPr lang="fr-FR" sz="1700" dirty="0"/>
              <a:t>Le représentant légal de l’établissement établit la </a:t>
            </a:r>
            <a:r>
              <a:rPr lang="fr-FR" sz="1700" dirty="0">
                <a:solidFill>
                  <a:srgbClr val="FF3300"/>
                </a:solidFill>
              </a:rPr>
              <a:t>liste</a:t>
            </a:r>
            <a:r>
              <a:rPr lang="fr-FR" sz="1700" dirty="0"/>
              <a:t> des personnes habilitées à prescrire des médicaments soumis à la réglementation des substances vénéneuses (stupéfiants, psychotropes, liste I et II) (nom, la qualité, les qualifications ou titres, et la signature de ces personnes)</a:t>
            </a:r>
          </a:p>
          <a:p>
            <a:pPr>
              <a:lnSpc>
                <a:spcPct val="90000"/>
              </a:lnSpc>
            </a:pPr>
            <a:endParaRPr lang="fr-FR" sz="1700" dirty="0"/>
          </a:p>
          <a:p>
            <a:pPr>
              <a:lnSpc>
                <a:spcPct val="90000"/>
              </a:lnSpc>
            </a:pPr>
            <a:r>
              <a:rPr lang="fr-FR" sz="1700" dirty="0"/>
              <a:t>Il la </a:t>
            </a:r>
            <a:r>
              <a:rPr lang="fr-FR" sz="1700" dirty="0">
                <a:solidFill>
                  <a:srgbClr val="FF3300"/>
                </a:solidFill>
              </a:rPr>
              <a:t>communique</a:t>
            </a:r>
            <a:r>
              <a:rPr lang="fr-FR" sz="1700" dirty="0"/>
              <a:t> au pharmacien et en assure la </a:t>
            </a:r>
            <a:r>
              <a:rPr lang="fr-FR" sz="1700" dirty="0">
                <a:solidFill>
                  <a:srgbClr val="FF3300"/>
                </a:solidFill>
              </a:rPr>
              <a:t>mise à jour</a:t>
            </a:r>
            <a:r>
              <a:rPr lang="fr-FR" sz="1700" dirty="0"/>
              <a:t>.</a:t>
            </a:r>
          </a:p>
          <a:p>
            <a:pPr>
              <a:lnSpc>
                <a:spcPct val="90000"/>
              </a:lnSpc>
            </a:pPr>
            <a:endParaRPr lang="fr-FR" sz="1700" dirty="0"/>
          </a:p>
          <a:p>
            <a:pPr>
              <a:lnSpc>
                <a:spcPct val="90000"/>
              </a:lnSpc>
            </a:pPr>
            <a:r>
              <a:rPr lang="fr-FR" sz="1700" dirty="0"/>
              <a:t>Le Directeur de l’hôpital est </a:t>
            </a:r>
            <a:r>
              <a:rPr lang="fr-FR" sz="1700" dirty="0">
                <a:solidFill>
                  <a:srgbClr val="FF3300"/>
                </a:solidFill>
              </a:rPr>
              <a:t>responsable</a:t>
            </a:r>
            <a:r>
              <a:rPr lang="fr-FR" sz="1700" dirty="0"/>
              <a:t> de la mise à jour de la liste des médecins habilités à prescrire. Il </a:t>
            </a:r>
            <a:r>
              <a:rPr lang="fr-FR" sz="1700" dirty="0">
                <a:solidFill>
                  <a:srgbClr val="FF3300"/>
                </a:solidFill>
              </a:rPr>
              <a:t>actualise</a:t>
            </a:r>
            <a:r>
              <a:rPr lang="fr-FR" sz="1700" dirty="0"/>
              <a:t> chaque semestre la liste complémentaire des internes habilités par délégation écrite de leur chef de service à prescrire des stupéfiants aux malades hospitalisés.</a:t>
            </a:r>
          </a:p>
        </p:txBody>
      </p:sp>
      <p:pic>
        <p:nvPicPr>
          <p:cNvPr id="10" name="Picture 4" descr="j0240719"/>
          <p:cNvPicPr>
            <a:picLocks noChangeAspect="1" noChangeArrowheads="1"/>
          </p:cNvPicPr>
          <p:nvPr/>
        </p:nvPicPr>
        <p:blipFill>
          <a:blip r:embed="rId4" cstate="print"/>
          <a:srcRect/>
          <a:stretch>
            <a:fillRect/>
          </a:stretch>
        </p:blipFill>
        <p:spPr>
          <a:xfrm>
            <a:off x="7964540" y="3621434"/>
            <a:ext cx="1163638" cy="1827212"/>
          </a:xfrm>
          <a:prstGeom prst="rect">
            <a:avLst/>
          </a:prstGeom>
          <a:noFill/>
        </p:spPr>
      </p:pic>
      <p:sp>
        <p:nvSpPr>
          <p:cNvPr id="11" name="Rectangle 3"/>
          <p:cNvSpPr txBox="1">
            <a:spLocks noChangeArrowheads="1"/>
          </p:cNvSpPr>
          <p:nvPr/>
        </p:nvSpPr>
        <p:spPr>
          <a:xfrm>
            <a:off x="321348" y="3621434"/>
            <a:ext cx="7643192" cy="29089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a:ln>
                  <a:noFill/>
                </a:ln>
                <a:solidFill>
                  <a:schemeClr val="folHlink"/>
                </a:solidFill>
                <a:effectLst/>
                <a:uLnTx/>
                <a:uFillTx/>
                <a:latin typeface="+mn-lt"/>
                <a:ea typeface="+mn-ea"/>
                <a:cs typeface="+mn-cs"/>
              </a:rPr>
              <a:t>Art.3 de l’arrêté du 31.03.99 et art. R.5212 du CSP</a:t>
            </a:r>
            <a:endParaRPr kumimoji="0" lang="fr-FR"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a:ln>
                  <a:noFill/>
                </a:ln>
                <a:solidFill>
                  <a:schemeClr val="tx1"/>
                </a:solidFill>
                <a:effectLst/>
                <a:uLnTx/>
                <a:uFillTx/>
                <a:latin typeface="+mn-lt"/>
                <a:ea typeface="+mn-ea"/>
                <a:cs typeface="+mn-cs"/>
              </a:rPr>
              <a:t>Outre les mentions habituelles, la prescription indique </a:t>
            </a:r>
            <a:r>
              <a:rPr kumimoji="0" lang="fr-FR" sz="1800" b="0" i="0" u="none" strike="noStrike" kern="1200" cap="none" spc="0" normalizeH="0" baseline="0" noProof="0" dirty="0">
                <a:ln>
                  <a:noFill/>
                </a:ln>
                <a:solidFill>
                  <a:srgbClr val="FF3300"/>
                </a:solidFill>
                <a:effectLst/>
                <a:uLnTx/>
                <a:uFillTx/>
                <a:latin typeface="+mn-lt"/>
                <a:ea typeface="+mn-ea"/>
                <a:cs typeface="+mn-cs"/>
              </a:rPr>
              <a:t>lisiblement</a:t>
            </a:r>
            <a:r>
              <a:rPr kumimoji="0" lang="fr-FR" sz="1800" b="0" i="0" u="none" strike="noStrike" kern="1200" cap="none" spc="0" normalizeH="0" baseline="0" noProof="0" dirty="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400" b="0" i="0" u="none" strike="noStrike" kern="1200" cap="none" spc="0" normalizeH="0" baseline="0" noProof="0" dirty="0">
                <a:ln>
                  <a:noFill/>
                </a:ln>
                <a:solidFill>
                  <a:schemeClr val="tx1"/>
                </a:solidFill>
                <a:effectLst/>
                <a:uLnTx/>
                <a:uFillTx/>
                <a:latin typeface="+mn-lt"/>
                <a:ea typeface="+mn-ea"/>
                <a:cs typeface="+mn-cs"/>
              </a:rPr>
              <a:t>la durée du traitement,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400" b="0" i="0" u="none" strike="noStrike" kern="1200" cap="none" spc="0" normalizeH="0" baseline="0" noProof="0" dirty="0">
                <a:ln>
                  <a:noFill/>
                </a:ln>
                <a:solidFill>
                  <a:schemeClr val="tx1"/>
                </a:solidFill>
                <a:effectLst/>
                <a:uLnTx/>
                <a:uFillTx/>
                <a:latin typeface="+mn-lt"/>
                <a:ea typeface="+mn-ea"/>
                <a:cs typeface="+mn-cs"/>
              </a:rPr>
              <a:t>l’identification de l’unité de soins,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400" b="0" i="0" u="none" strike="noStrike" kern="1200" cap="none" spc="0" normalizeH="0" baseline="0" noProof="0" dirty="0">
                <a:ln>
                  <a:noFill/>
                </a:ln>
                <a:solidFill>
                  <a:schemeClr val="tx1"/>
                </a:solidFill>
                <a:effectLst/>
                <a:uLnTx/>
                <a:uFillTx/>
                <a:latin typeface="+mn-lt"/>
                <a:ea typeface="+mn-ea"/>
                <a:cs typeface="+mn-cs"/>
              </a:rPr>
              <a:t>le téléphone (ou fax ou e-mail) auquel le prescripteur peut être contacté.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a:ln>
                  <a:noFill/>
                </a:ln>
                <a:solidFill>
                  <a:schemeClr val="tx1"/>
                </a:solidFill>
                <a:effectLst/>
                <a:uLnTx/>
                <a:uFillTx/>
                <a:latin typeface="+mn-lt"/>
                <a:ea typeface="+mn-ea"/>
                <a:cs typeface="+mn-cs"/>
              </a:rPr>
              <a:t>La prescription, établie sur ordonnance normale </a:t>
            </a:r>
            <a:r>
              <a:rPr kumimoji="0" lang="fr-FR" sz="1800" b="0" i="1" u="none" strike="noStrike" kern="1200" cap="none" spc="0" normalizeH="0" baseline="0" noProof="0" dirty="0">
                <a:ln>
                  <a:noFill/>
                </a:ln>
                <a:solidFill>
                  <a:schemeClr val="tx1"/>
                </a:solidFill>
                <a:effectLst/>
                <a:uLnTx/>
                <a:uFillTx/>
                <a:latin typeface="+mn-lt"/>
                <a:ea typeface="+mn-ea"/>
                <a:cs typeface="+mn-cs"/>
              </a:rPr>
              <a:t>(</a:t>
            </a:r>
            <a:r>
              <a:rPr kumimoji="0" lang="fr-FR" sz="1800" b="0" i="1" u="none" strike="noStrike" kern="1200" cap="none" spc="0" normalizeH="0" baseline="0" noProof="0">
                <a:ln>
                  <a:noFill/>
                </a:ln>
                <a:solidFill>
                  <a:schemeClr val="tx1"/>
                </a:solidFill>
                <a:effectLst/>
                <a:uLnTx/>
                <a:uFillTx/>
                <a:latin typeface="+mn-lt"/>
                <a:ea typeface="+mn-ea"/>
                <a:cs typeface="+mn-cs"/>
              </a:rPr>
              <a:t>à l’hôpital</a:t>
            </a:r>
            <a:r>
              <a:rPr kumimoji="0" lang="fr-FR" sz="1800" b="0" i="1" u="none" strike="noStrike" kern="1200" cap="none" spc="0" normalizeH="0" baseline="0" noProof="0" dirty="0">
                <a:ln>
                  <a:noFill/>
                </a:ln>
                <a:solidFill>
                  <a:schemeClr val="tx1"/>
                </a:solidFill>
                <a:effectLst/>
                <a:uLnTx/>
                <a:uFillTx/>
                <a:latin typeface="+mn-lt"/>
                <a:ea typeface="+mn-ea"/>
                <a:cs typeface="+mn-cs"/>
              </a:rPr>
              <a:t>) </a:t>
            </a:r>
            <a:r>
              <a:rPr kumimoji="0" lang="fr-FR" sz="1800" b="0" i="0" u="none" strike="noStrike" kern="1200" cap="none" spc="0" normalizeH="0" baseline="0" noProof="0" dirty="0">
                <a:ln>
                  <a:noFill/>
                </a:ln>
                <a:solidFill>
                  <a:schemeClr val="tx1"/>
                </a:solidFill>
                <a:effectLst/>
                <a:uLnTx/>
                <a:uFillTx/>
                <a:latin typeface="+mn-lt"/>
                <a:ea typeface="+mn-ea"/>
                <a:cs typeface="+mn-cs"/>
              </a:rPr>
              <a:t>sécurisée </a:t>
            </a:r>
            <a:r>
              <a:rPr kumimoji="0" lang="fr-FR" sz="1800" b="0" i="1" u="none" strike="noStrike" kern="1200" cap="none" spc="0" normalizeH="0" baseline="0" noProof="0" dirty="0">
                <a:ln>
                  <a:noFill/>
                </a:ln>
                <a:solidFill>
                  <a:schemeClr val="tx1"/>
                </a:solidFill>
                <a:effectLst/>
                <a:uLnTx/>
                <a:uFillTx/>
                <a:latin typeface="+mn-lt"/>
                <a:ea typeface="+mn-ea"/>
                <a:cs typeface="+mn-cs"/>
              </a:rPr>
              <a:t>((hors hôpital),</a:t>
            </a:r>
            <a:r>
              <a:rPr kumimoji="0" lang="fr-FR" sz="1800" b="0" i="0" u="none" strike="noStrike" kern="1200" cap="none" spc="0" normalizeH="0" baseline="0" noProof="0" dirty="0">
                <a:ln>
                  <a:noFill/>
                </a:ln>
                <a:solidFill>
                  <a:schemeClr val="tx1"/>
                </a:solidFill>
                <a:effectLst/>
                <a:uLnTx/>
                <a:uFillTx/>
                <a:latin typeface="+mn-lt"/>
                <a:ea typeface="+mn-ea"/>
                <a:cs typeface="+mn-cs"/>
              </a:rPr>
              <a:t> doit indiquer </a:t>
            </a:r>
            <a:r>
              <a:rPr kumimoji="0" lang="fr-FR" sz="1800" b="0" i="0" u="none" strike="noStrike" kern="1200" cap="none" spc="0" normalizeH="0" baseline="0" noProof="0" dirty="0">
                <a:ln>
                  <a:noFill/>
                </a:ln>
                <a:solidFill>
                  <a:srgbClr val="FF3300"/>
                </a:solidFill>
                <a:effectLst/>
                <a:uLnTx/>
                <a:uFillTx/>
                <a:latin typeface="+mn-lt"/>
                <a:ea typeface="+mn-ea"/>
                <a:cs typeface="+mn-cs"/>
              </a:rPr>
              <a:t>en toute lettre</a:t>
            </a:r>
            <a:r>
              <a:rPr kumimoji="0" lang="fr-FR" sz="1800" b="0" i="0" u="none" strike="noStrike" kern="1200" cap="none" spc="0" normalizeH="0" baseline="0" noProof="0" dirty="0">
                <a:ln>
                  <a:noFill/>
                </a:ln>
                <a:solidFill>
                  <a:schemeClr val="tx1"/>
                </a:solidFill>
                <a:effectLst/>
                <a:uLnTx/>
                <a:uFillTx/>
                <a:latin typeface="+mn-lt"/>
                <a:ea typeface="+mn-ea"/>
                <a:cs typeface="+mn-cs"/>
              </a:rPr>
              <a:t> :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400" b="0" i="0" u="none" strike="noStrike" kern="1200" cap="none" spc="0" normalizeH="0" baseline="0" noProof="0" dirty="0">
                <a:ln>
                  <a:noFill/>
                </a:ln>
                <a:solidFill>
                  <a:schemeClr val="tx1"/>
                </a:solidFill>
                <a:effectLst/>
                <a:uLnTx/>
                <a:uFillTx/>
                <a:latin typeface="+mn-lt"/>
                <a:ea typeface="+mn-ea"/>
                <a:cs typeface="+mn-cs"/>
              </a:rPr>
              <a:t>le nombre d’unités thérapeutiques par prise,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400" b="0" i="0" u="none" strike="noStrike" kern="1200" cap="none" spc="0" normalizeH="0" baseline="0" noProof="0" dirty="0">
                <a:ln>
                  <a:noFill/>
                </a:ln>
                <a:solidFill>
                  <a:schemeClr val="tx1"/>
                </a:solidFill>
                <a:effectLst/>
                <a:uLnTx/>
                <a:uFillTx/>
                <a:latin typeface="+mn-lt"/>
                <a:ea typeface="+mn-ea"/>
                <a:cs typeface="+mn-cs"/>
              </a:rPr>
              <a:t>le nombre de prises et le dosage s’il s’agit de spécialités,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400" b="0" i="0" u="none" strike="noStrike" kern="1200" cap="none" spc="0" normalizeH="0" baseline="0" noProof="0" dirty="0">
                <a:ln>
                  <a:noFill/>
                </a:ln>
                <a:solidFill>
                  <a:schemeClr val="tx1"/>
                </a:solidFill>
                <a:effectLst/>
                <a:uLnTx/>
                <a:uFillTx/>
                <a:latin typeface="+mn-lt"/>
                <a:ea typeface="+mn-ea"/>
                <a:cs typeface="+mn-cs"/>
              </a:rPr>
              <a:t>les doses ou les concentrations de substances </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400" b="0" i="0" u="none" strike="noStrike" kern="1200" cap="none" spc="0" normalizeH="0" baseline="0" noProof="0" dirty="0">
                <a:ln>
                  <a:noFill/>
                </a:ln>
                <a:solidFill>
                  <a:schemeClr val="tx1"/>
                </a:solidFill>
                <a:effectLst/>
                <a:uLnTx/>
                <a:uFillTx/>
                <a:latin typeface="+mn-lt"/>
                <a:ea typeface="+mn-ea"/>
                <a:cs typeface="+mn-cs"/>
              </a:rPr>
              <a:t>et le nombre d’unités ou de volume s’il s’agit de préparation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00063" y="0"/>
            <a:ext cx="8229600" cy="714375"/>
          </a:xfrm>
        </p:spPr>
        <p:style>
          <a:lnRef idx="2">
            <a:schemeClr val="accent4"/>
          </a:lnRef>
          <a:fillRef idx="1">
            <a:schemeClr val="lt1"/>
          </a:fillRef>
          <a:effectRef idx="0">
            <a:schemeClr val="accent4"/>
          </a:effectRef>
          <a:fontRef idx="minor">
            <a:schemeClr val="dk1"/>
          </a:fontRef>
        </p:style>
        <p:txBody>
          <a:bodyPr rtlCol="0">
            <a:normAutofit/>
          </a:bodyPr>
          <a:lstStyle/>
          <a:p>
            <a:pPr eaLnBrk="1" fontAlgn="auto" hangingPunct="1">
              <a:spcAft>
                <a:spcPts val="0"/>
              </a:spcAft>
              <a:defRPr/>
            </a:pPr>
            <a:r>
              <a:rPr lang="fr-FR" sz="3600" b="1" dirty="0">
                <a:solidFill>
                  <a:srgbClr val="7030A0"/>
                </a:solidFill>
                <a:effectLst>
                  <a:outerShdw blurRad="38100" dist="38100" dir="2700000" algn="tl">
                    <a:srgbClr val="000000">
                      <a:alpha val="43137"/>
                    </a:srgbClr>
                  </a:outerShdw>
                </a:effectLst>
              </a:rPr>
              <a:t>LES PROCEDURES LIEES AUX STUPEFIANTS</a:t>
            </a:r>
          </a:p>
        </p:txBody>
      </p:sp>
      <p:pic>
        <p:nvPicPr>
          <p:cNvPr id="5"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
        <p:nvSpPr>
          <p:cNvPr id="6" name="Espace réservé du pied de page 5"/>
          <p:cNvSpPr>
            <a:spLocks noGrp="1"/>
          </p:cNvSpPr>
          <p:nvPr>
            <p:ph type="ftr" sz="quarter" idx="11"/>
          </p:nvPr>
        </p:nvSpPr>
        <p:spPr>
          <a:xfrm>
            <a:off x="3124200" y="6356350"/>
            <a:ext cx="2895600" cy="365125"/>
          </a:xfrm>
        </p:spPr>
        <p:txBody>
          <a:bodyPr/>
          <a:lstStyle/>
          <a:p>
            <a:pPr>
              <a:defRPr/>
            </a:pPr>
            <a:r>
              <a:rPr lang="fr-FR" dirty="0"/>
              <a:t>INSTITUTS DE FORMATION    IFSI IFAS </a:t>
            </a:r>
          </a:p>
        </p:txBody>
      </p:sp>
      <p:sp>
        <p:nvSpPr>
          <p:cNvPr id="12" name="Espace réservé du numéro de diapositive 11"/>
          <p:cNvSpPr>
            <a:spLocks noGrp="1"/>
          </p:cNvSpPr>
          <p:nvPr>
            <p:ph type="sldNum" sz="quarter" idx="12"/>
          </p:nvPr>
        </p:nvSpPr>
        <p:spPr/>
        <p:txBody>
          <a:bodyPr/>
          <a:lstStyle/>
          <a:p>
            <a:fld id="{3F4B7AA0-71CC-4DF8-892C-A6FC0218230B}" type="slidenum">
              <a:rPr lang="fr-FR" smtClean="0"/>
              <a:pPr/>
              <a:t>14</a:t>
            </a:fld>
            <a:endParaRPr lang="fr-FR"/>
          </a:p>
        </p:txBody>
      </p:sp>
      <p:sp>
        <p:nvSpPr>
          <p:cNvPr id="8" name="Espace réservé du contenu 7"/>
          <p:cNvSpPr>
            <a:spLocks noGrp="1"/>
          </p:cNvSpPr>
          <p:nvPr>
            <p:ph idx="1"/>
          </p:nvPr>
        </p:nvSpPr>
        <p:spPr>
          <a:xfrm>
            <a:off x="323528" y="908720"/>
            <a:ext cx="8424936" cy="5256584"/>
          </a:xfrm>
        </p:spPr>
        <p:txBody>
          <a:bodyPr>
            <a:normAutofit/>
          </a:bodyPr>
          <a:lstStyle/>
          <a:p>
            <a:pPr>
              <a:lnSpc>
                <a:spcPct val="90000"/>
              </a:lnSpc>
            </a:pPr>
            <a:endParaRPr lang="fr-FR" sz="2400" b="1" dirty="0"/>
          </a:p>
          <a:p>
            <a:pPr>
              <a:lnSpc>
                <a:spcPct val="90000"/>
              </a:lnSpc>
            </a:pPr>
            <a:endParaRPr lang="fr-FR" sz="2400" dirty="0">
              <a:solidFill>
                <a:schemeClr val="folHlink"/>
              </a:solidFill>
            </a:endParaRPr>
          </a:p>
          <a:p>
            <a:endParaRPr lang="fr-FR" sz="2400" dirty="0"/>
          </a:p>
        </p:txBody>
      </p:sp>
      <p:sp>
        <p:nvSpPr>
          <p:cNvPr id="9" name="Rectangle 8"/>
          <p:cNvSpPr/>
          <p:nvPr/>
        </p:nvSpPr>
        <p:spPr>
          <a:xfrm>
            <a:off x="251520" y="1072005"/>
            <a:ext cx="7632848" cy="2308324"/>
          </a:xfrm>
          <a:prstGeom prst="rect">
            <a:avLst/>
          </a:prstGeom>
        </p:spPr>
        <p:txBody>
          <a:bodyPr wrap="square">
            <a:spAutoFit/>
          </a:bodyPr>
          <a:lstStyle/>
          <a:p>
            <a:pPr>
              <a:lnSpc>
                <a:spcPct val="80000"/>
              </a:lnSpc>
            </a:pPr>
            <a:r>
              <a:rPr lang="fr-FR" dirty="0"/>
              <a:t>Les médicaments sont détenus dans des locaux, armoires ou autres dispositifs de rangement </a:t>
            </a:r>
            <a:r>
              <a:rPr lang="fr-FR" dirty="0">
                <a:solidFill>
                  <a:srgbClr val="FF3300"/>
                </a:solidFill>
              </a:rPr>
              <a:t>fermés à clef</a:t>
            </a:r>
            <a:r>
              <a:rPr lang="fr-FR" dirty="0"/>
              <a:t> ou disposant d’un autre mode de fermeture assurant la même sécurité. Ces armoires ou dispositifs de rangement </a:t>
            </a:r>
            <a:r>
              <a:rPr lang="fr-FR" dirty="0">
                <a:solidFill>
                  <a:srgbClr val="FF3300"/>
                </a:solidFill>
              </a:rPr>
              <a:t>ne doivent contenir que des médicaments</a:t>
            </a:r>
            <a:r>
              <a:rPr lang="fr-FR" dirty="0"/>
              <a:t> (</a:t>
            </a:r>
            <a:r>
              <a:rPr lang="fr-FR" u="sng" dirty="0">
                <a:solidFill>
                  <a:schemeClr val="folHlink"/>
                </a:solidFill>
              </a:rPr>
              <a:t>art. 9 de l’arrêté du 31.03.99</a:t>
            </a:r>
            <a:r>
              <a:rPr lang="fr-FR" u="sng" dirty="0"/>
              <a:t>)</a:t>
            </a:r>
          </a:p>
          <a:p>
            <a:pPr>
              <a:lnSpc>
                <a:spcPct val="80000"/>
              </a:lnSpc>
            </a:pPr>
            <a:endParaRPr lang="fr-FR" dirty="0"/>
          </a:p>
          <a:p>
            <a:pPr>
              <a:lnSpc>
                <a:spcPct val="80000"/>
              </a:lnSpc>
            </a:pPr>
            <a:r>
              <a:rPr lang="fr-FR" dirty="0"/>
              <a:t>Le cadre infirmier de l’unité de soins définit, en accord avec le pharmacien, les </a:t>
            </a:r>
            <a:r>
              <a:rPr lang="fr-FR" dirty="0">
                <a:solidFill>
                  <a:srgbClr val="FF3300"/>
                </a:solidFill>
              </a:rPr>
              <a:t>dispositions propres à éviter toute perte, vol ou emprunt des clefs</a:t>
            </a:r>
            <a:r>
              <a:rPr lang="fr-FR" dirty="0"/>
              <a:t> de ces  dispositifs de rangement. Les modalités de détention, de mise à disposition et de transmission des clefs font l’objet d’une </a:t>
            </a:r>
            <a:r>
              <a:rPr lang="fr-FR" dirty="0">
                <a:solidFill>
                  <a:srgbClr val="FF3300"/>
                </a:solidFill>
              </a:rPr>
              <a:t>procédure écrite</a:t>
            </a:r>
            <a:r>
              <a:rPr lang="fr-FR" dirty="0"/>
              <a:t> (</a:t>
            </a:r>
            <a:r>
              <a:rPr lang="fr-FR" u="sng" dirty="0">
                <a:solidFill>
                  <a:schemeClr val="folHlink"/>
                </a:solidFill>
              </a:rPr>
              <a:t>art.11 de l’arrêté du 31.03.99</a:t>
            </a:r>
            <a:r>
              <a:rPr lang="fr-FR" dirty="0">
                <a:solidFill>
                  <a:schemeClr val="folHlink"/>
                </a:solidFill>
              </a:rPr>
              <a:t>).</a:t>
            </a:r>
          </a:p>
        </p:txBody>
      </p:sp>
      <p:sp>
        <p:nvSpPr>
          <p:cNvPr id="11" name="Rectangle 3"/>
          <p:cNvSpPr txBox="1">
            <a:spLocks noChangeArrowheads="1"/>
          </p:cNvSpPr>
          <p:nvPr/>
        </p:nvSpPr>
        <p:spPr>
          <a:xfrm>
            <a:off x="966221" y="3717032"/>
            <a:ext cx="7643192" cy="2480862"/>
          </a:xfrm>
          <a:prstGeom prst="rect">
            <a:avLst/>
          </a:prstGeom>
        </p:spPr>
        <p:txBody>
          <a:bodyPr vert="horz" lIns="91440" tIns="45720" rIns="91440" bIns="45720" rtlCol="0">
            <a:normAutofit/>
          </a:bodyPr>
          <a:lstStyle/>
          <a:p>
            <a:r>
              <a:rPr lang="fr-FR" dirty="0">
                <a:solidFill>
                  <a:schemeClr val="folHlink"/>
                </a:solidFill>
              </a:rPr>
              <a:t>Art.3 de l’arrêté du 31.03.99 et art. R.5212 du Code de santé publique</a:t>
            </a:r>
            <a:r>
              <a:rPr lang="fr-FR" dirty="0"/>
              <a:t> </a:t>
            </a:r>
          </a:p>
          <a:p>
            <a:r>
              <a:rPr lang="fr-FR" dirty="0"/>
              <a:t>L’original sur support papier de la prescription (pour un patient hospitalisé) est </a:t>
            </a:r>
            <a:r>
              <a:rPr lang="fr-FR" dirty="0">
                <a:solidFill>
                  <a:srgbClr val="FF3300"/>
                </a:solidFill>
              </a:rPr>
              <a:t>conservé dans le dossier médical</a:t>
            </a:r>
            <a:r>
              <a:rPr lang="fr-FR" dirty="0"/>
              <a:t> et une copie est remise à la pharmacie à usage intérieur. </a:t>
            </a:r>
          </a:p>
          <a:p>
            <a:r>
              <a:rPr lang="fr-FR" dirty="0"/>
              <a:t>Si la prescription est informatisée, elle doit être authentifiée par une signature électronique et son édition sur papier doit être possible. </a:t>
            </a:r>
          </a:p>
          <a:p>
            <a:r>
              <a:rPr lang="fr-FR" dirty="0"/>
              <a:t>Ces prescriptions sont conservées chronologiquement par le pharmacien durant </a:t>
            </a:r>
            <a:r>
              <a:rPr lang="fr-FR" dirty="0">
                <a:solidFill>
                  <a:srgbClr val="FF3300"/>
                </a:solidFill>
              </a:rPr>
              <a:t>trois ans </a:t>
            </a:r>
          </a:p>
        </p:txBody>
      </p:sp>
      <p:pic>
        <p:nvPicPr>
          <p:cNvPr id="13" name="Picture 4" descr="MCj04338470000[1]"/>
          <p:cNvPicPr>
            <a:picLocks noChangeAspect="1" noChangeArrowheads="1"/>
          </p:cNvPicPr>
          <p:nvPr/>
        </p:nvPicPr>
        <p:blipFill>
          <a:blip r:embed="rId3" cstate="print"/>
          <a:srcRect/>
          <a:stretch>
            <a:fillRect/>
          </a:stretch>
        </p:blipFill>
        <p:spPr>
          <a:xfrm>
            <a:off x="7884368" y="1556792"/>
            <a:ext cx="1123950" cy="1123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79512" y="0"/>
            <a:ext cx="8964488" cy="714375"/>
          </a:xfrm>
        </p:spPr>
        <p:style>
          <a:lnRef idx="2">
            <a:schemeClr val="accent4"/>
          </a:lnRef>
          <a:fillRef idx="1">
            <a:schemeClr val="lt1"/>
          </a:fillRef>
          <a:effectRef idx="0">
            <a:schemeClr val="accent4"/>
          </a:effectRef>
          <a:fontRef idx="minor">
            <a:schemeClr val="dk1"/>
          </a:fontRef>
        </p:style>
        <p:txBody>
          <a:bodyPr rtlCol="0">
            <a:normAutofit fontScale="90000"/>
          </a:bodyPr>
          <a:lstStyle/>
          <a:p>
            <a:pPr eaLnBrk="1" fontAlgn="auto" hangingPunct="1">
              <a:spcAft>
                <a:spcPts val="0"/>
              </a:spcAft>
              <a:defRPr/>
            </a:pPr>
            <a:r>
              <a:rPr lang="fr-FR" sz="3600" b="1" dirty="0">
                <a:solidFill>
                  <a:srgbClr val="7030A0"/>
                </a:solidFill>
                <a:effectLst>
                  <a:outerShdw blurRad="38100" dist="38100" dir="2700000" algn="tl">
                    <a:srgbClr val="000000">
                      <a:alpha val="43137"/>
                    </a:srgbClr>
                  </a:outerShdw>
                </a:effectLst>
              </a:rPr>
              <a:t>LA DELIVRANCE PAR LA PHARMACIE HOSPITALIERE</a:t>
            </a:r>
          </a:p>
        </p:txBody>
      </p:sp>
      <p:pic>
        <p:nvPicPr>
          <p:cNvPr id="5"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
        <p:nvSpPr>
          <p:cNvPr id="6" name="Espace réservé du pied de page 5"/>
          <p:cNvSpPr>
            <a:spLocks noGrp="1"/>
          </p:cNvSpPr>
          <p:nvPr>
            <p:ph type="ftr" sz="quarter" idx="11"/>
          </p:nvPr>
        </p:nvSpPr>
        <p:spPr>
          <a:xfrm>
            <a:off x="3124200" y="6356350"/>
            <a:ext cx="2895600" cy="365125"/>
          </a:xfrm>
        </p:spPr>
        <p:txBody>
          <a:bodyPr/>
          <a:lstStyle/>
          <a:p>
            <a:pPr>
              <a:defRPr/>
            </a:pPr>
            <a:r>
              <a:rPr lang="fr-FR" dirty="0"/>
              <a:t>INSTITUTS DE FORMATION    IFSI IFAS </a:t>
            </a:r>
          </a:p>
        </p:txBody>
      </p:sp>
      <p:sp>
        <p:nvSpPr>
          <p:cNvPr id="12" name="Espace réservé du numéro de diapositive 11"/>
          <p:cNvSpPr>
            <a:spLocks noGrp="1"/>
          </p:cNvSpPr>
          <p:nvPr>
            <p:ph type="sldNum" sz="quarter" idx="12"/>
          </p:nvPr>
        </p:nvSpPr>
        <p:spPr/>
        <p:txBody>
          <a:bodyPr/>
          <a:lstStyle/>
          <a:p>
            <a:fld id="{3F4B7AA0-71CC-4DF8-892C-A6FC0218230B}" type="slidenum">
              <a:rPr lang="fr-FR" smtClean="0"/>
              <a:pPr/>
              <a:t>15</a:t>
            </a:fld>
            <a:endParaRPr lang="fr-FR"/>
          </a:p>
        </p:txBody>
      </p:sp>
      <p:sp>
        <p:nvSpPr>
          <p:cNvPr id="8" name="Espace réservé du contenu 7"/>
          <p:cNvSpPr>
            <a:spLocks noGrp="1"/>
          </p:cNvSpPr>
          <p:nvPr>
            <p:ph idx="1"/>
          </p:nvPr>
        </p:nvSpPr>
        <p:spPr>
          <a:xfrm>
            <a:off x="323528" y="908720"/>
            <a:ext cx="8424936" cy="5256584"/>
          </a:xfrm>
        </p:spPr>
        <p:txBody>
          <a:bodyPr>
            <a:normAutofit/>
          </a:bodyPr>
          <a:lstStyle/>
          <a:p>
            <a:pPr>
              <a:lnSpc>
                <a:spcPct val="90000"/>
              </a:lnSpc>
            </a:pPr>
            <a:endParaRPr lang="fr-FR" sz="2400" b="1" dirty="0"/>
          </a:p>
          <a:p>
            <a:pPr>
              <a:lnSpc>
                <a:spcPct val="90000"/>
              </a:lnSpc>
            </a:pPr>
            <a:endParaRPr lang="fr-FR" sz="2400" dirty="0">
              <a:solidFill>
                <a:schemeClr val="folHlink"/>
              </a:solidFill>
            </a:endParaRPr>
          </a:p>
          <a:p>
            <a:endParaRPr lang="fr-FR" sz="2400" dirty="0"/>
          </a:p>
        </p:txBody>
      </p:sp>
      <p:sp>
        <p:nvSpPr>
          <p:cNvPr id="9" name="Rectangle 8"/>
          <p:cNvSpPr/>
          <p:nvPr/>
        </p:nvSpPr>
        <p:spPr>
          <a:xfrm>
            <a:off x="251520" y="1268760"/>
            <a:ext cx="8496944" cy="4524315"/>
          </a:xfrm>
          <a:prstGeom prst="rect">
            <a:avLst/>
          </a:prstGeom>
        </p:spPr>
        <p:txBody>
          <a:bodyPr wrap="square">
            <a:spAutoFit/>
          </a:bodyPr>
          <a:lstStyle/>
          <a:p>
            <a:pPr>
              <a:lnSpc>
                <a:spcPct val="80000"/>
              </a:lnSpc>
            </a:pPr>
            <a:r>
              <a:rPr lang="fr-FR" sz="2400" dirty="0"/>
              <a:t>Les médicaments sont </a:t>
            </a:r>
            <a:r>
              <a:rPr lang="fr-FR" sz="2400" dirty="0">
                <a:solidFill>
                  <a:srgbClr val="FF3300"/>
                </a:solidFill>
              </a:rPr>
              <a:t>délivrés par des pharmaciens</a:t>
            </a:r>
            <a:r>
              <a:rPr lang="fr-FR" sz="2400" dirty="0"/>
              <a:t> ou sous leur </a:t>
            </a:r>
            <a:r>
              <a:rPr lang="fr-FR" sz="2400" dirty="0">
                <a:solidFill>
                  <a:srgbClr val="FF3300"/>
                </a:solidFill>
              </a:rPr>
              <a:t>responsabilité</a:t>
            </a:r>
            <a:r>
              <a:rPr lang="fr-FR" sz="2400" dirty="0"/>
              <a:t> par des internes en pharmacie, des étudiants de 5</a:t>
            </a:r>
            <a:r>
              <a:rPr lang="fr-FR" sz="2400" baseline="30000" dirty="0"/>
              <a:t>ème</a:t>
            </a:r>
            <a:r>
              <a:rPr lang="fr-FR" sz="2400" dirty="0"/>
              <a:t> année hospitalo-universitaire ayant reçu délégation, des préparateurs en pharmacie sous le contrôle effectif des pharmaciens (</a:t>
            </a:r>
            <a:r>
              <a:rPr lang="fr-FR" sz="2400" dirty="0">
                <a:solidFill>
                  <a:schemeClr val="folHlink"/>
                </a:solidFill>
              </a:rPr>
              <a:t>art.7 de l’arrêté du 31.03.99).</a:t>
            </a:r>
          </a:p>
          <a:p>
            <a:pPr>
              <a:lnSpc>
                <a:spcPct val="80000"/>
              </a:lnSpc>
            </a:pPr>
            <a:endParaRPr lang="fr-FR" sz="2400" dirty="0">
              <a:solidFill>
                <a:schemeClr val="folHlink"/>
              </a:solidFill>
            </a:endParaRPr>
          </a:p>
          <a:p>
            <a:pPr>
              <a:lnSpc>
                <a:spcPct val="80000"/>
              </a:lnSpc>
            </a:pPr>
            <a:r>
              <a:rPr lang="fr-FR" sz="2400" dirty="0"/>
              <a:t>Le renouvellement des quantités prélevées à partir de la dotation pour besoins urgents fait l'objet d'un </a:t>
            </a:r>
            <a:r>
              <a:rPr lang="fr-FR" sz="2400" dirty="0">
                <a:solidFill>
                  <a:srgbClr val="FF3300"/>
                </a:solidFill>
              </a:rPr>
              <a:t>bordereau récapitulatif</a:t>
            </a:r>
            <a:r>
              <a:rPr lang="fr-FR" sz="2400" dirty="0"/>
              <a:t> dit de réserve de stupéfiants. Ce bordereau est transmis à la pharmacie, accompagné du double des prescriptions et du relevé d’administration. (</a:t>
            </a:r>
            <a:r>
              <a:rPr lang="fr-FR" sz="2400" dirty="0">
                <a:solidFill>
                  <a:schemeClr val="folHlink"/>
                </a:solidFill>
              </a:rPr>
              <a:t>art.13 et 19 de l’arrêté du 31.03.99).</a:t>
            </a:r>
          </a:p>
          <a:p>
            <a:pPr>
              <a:lnSpc>
                <a:spcPct val="80000"/>
              </a:lnSpc>
            </a:pPr>
            <a:endParaRPr lang="fr-FR" sz="2400" dirty="0">
              <a:solidFill>
                <a:schemeClr val="folHlink"/>
              </a:solidFill>
            </a:endParaRPr>
          </a:p>
          <a:p>
            <a:pPr>
              <a:lnSpc>
                <a:spcPct val="80000"/>
              </a:lnSpc>
            </a:pPr>
            <a:r>
              <a:rPr lang="fr-FR" sz="2400" dirty="0"/>
              <a:t>Le pharmacien peut exiger que lui soient remis les </a:t>
            </a:r>
            <a:r>
              <a:rPr lang="fr-FR" sz="2400" dirty="0">
                <a:solidFill>
                  <a:srgbClr val="FF3300"/>
                </a:solidFill>
              </a:rPr>
              <a:t>conditionnements primaires correspondants aux quantités consommées</a:t>
            </a:r>
            <a:r>
              <a:rPr lang="fr-FR" sz="2400" dirty="0"/>
              <a:t> (</a:t>
            </a:r>
            <a:r>
              <a:rPr lang="fr-FR" sz="2400" dirty="0">
                <a:solidFill>
                  <a:schemeClr val="folHlink"/>
                </a:solidFill>
              </a:rPr>
              <a:t>art.19 de l’arrêté du 31.03.99).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ox(out)">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ox(out)">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79512" y="0"/>
            <a:ext cx="8964488" cy="908720"/>
          </a:xfrm>
        </p:spPr>
        <p:style>
          <a:lnRef idx="2">
            <a:schemeClr val="accent4"/>
          </a:lnRef>
          <a:fillRef idx="1">
            <a:schemeClr val="lt1"/>
          </a:fillRef>
          <a:effectRef idx="0">
            <a:schemeClr val="accent4"/>
          </a:effectRef>
          <a:fontRef idx="minor">
            <a:schemeClr val="dk1"/>
          </a:fontRef>
        </p:style>
        <p:txBody>
          <a:bodyPr rtlCol="0">
            <a:normAutofit fontScale="90000"/>
          </a:bodyPr>
          <a:lstStyle/>
          <a:p>
            <a:pPr eaLnBrk="1" fontAlgn="auto" hangingPunct="1">
              <a:spcAft>
                <a:spcPts val="0"/>
              </a:spcAft>
              <a:defRPr/>
            </a:pPr>
            <a:r>
              <a:rPr lang="fr-FR" sz="3600" b="1" dirty="0">
                <a:solidFill>
                  <a:srgbClr val="7030A0"/>
                </a:solidFill>
                <a:effectLst>
                  <a:outerShdw blurRad="38100" dist="38100" dir="2700000" algn="tl">
                    <a:srgbClr val="000000">
                      <a:alpha val="43137"/>
                    </a:srgbClr>
                  </a:outerShdw>
                </a:effectLst>
              </a:rPr>
              <a:t>LE TRANSPORT DEPUIS LA PHARMACIE HOSPITALIERE</a:t>
            </a:r>
          </a:p>
        </p:txBody>
      </p:sp>
      <p:pic>
        <p:nvPicPr>
          <p:cNvPr id="5"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
        <p:nvSpPr>
          <p:cNvPr id="6" name="Espace réservé du pied de page 5"/>
          <p:cNvSpPr>
            <a:spLocks noGrp="1"/>
          </p:cNvSpPr>
          <p:nvPr>
            <p:ph type="ftr" sz="quarter" idx="11"/>
          </p:nvPr>
        </p:nvSpPr>
        <p:spPr>
          <a:xfrm>
            <a:off x="3124200" y="6356350"/>
            <a:ext cx="2895600" cy="365125"/>
          </a:xfrm>
        </p:spPr>
        <p:txBody>
          <a:bodyPr/>
          <a:lstStyle/>
          <a:p>
            <a:pPr>
              <a:defRPr/>
            </a:pPr>
            <a:r>
              <a:rPr lang="fr-FR" dirty="0"/>
              <a:t>INSTITUTS DE FORMATION    IFSI IFAS </a:t>
            </a:r>
          </a:p>
        </p:txBody>
      </p:sp>
      <p:sp>
        <p:nvSpPr>
          <p:cNvPr id="12" name="Espace réservé du numéro de diapositive 11"/>
          <p:cNvSpPr>
            <a:spLocks noGrp="1"/>
          </p:cNvSpPr>
          <p:nvPr>
            <p:ph type="sldNum" sz="quarter" idx="12"/>
          </p:nvPr>
        </p:nvSpPr>
        <p:spPr/>
        <p:txBody>
          <a:bodyPr/>
          <a:lstStyle/>
          <a:p>
            <a:fld id="{3F4B7AA0-71CC-4DF8-892C-A6FC0218230B}" type="slidenum">
              <a:rPr lang="fr-FR" smtClean="0"/>
              <a:pPr/>
              <a:t>16</a:t>
            </a:fld>
            <a:endParaRPr lang="fr-FR"/>
          </a:p>
        </p:txBody>
      </p:sp>
      <p:sp>
        <p:nvSpPr>
          <p:cNvPr id="8" name="Espace réservé du contenu 7"/>
          <p:cNvSpPr>
            <a:spLocks noGrp="1"/>
          </p:cNvSpPr>
          <p:nvPr>
            <p:ph idx="1"/>
          </p:nvPr>
        </p:nvSpPr>
        <p:spPr>
          <a:xfrm>
            <a:off x="323528" y="908720"/>
            <a:ext cx="8424936" cy="5256584"/>
          </a:xfrm>
        </p:spPr>
        <p:txBody>
          <a:bodyPr>
            <a:normAutofit/>
          </a:bodyPr>
          <a:lstStyle/>
          <a:p>
            <a:pPr>
              <a:lnSpc>
                <a:spcPct val="90000"/>
              </a:lnSpc>
            </a:pPr>
            <a:endParaRPr lang="fr-FR" sz="2400" b="1" dirty="0"/>
          </a:p>
          <a:p>
            <a:pPr>
              <a:lnSpc>
                <a:spcPct val="90000"/>
              </a:lnSpc>
            </a:pPr>
            <a:endParaRPr lang="fr-FR" sz="2400" dirty="0">
              <a:solidFill>
                <a:schemeClr val="folHlink"/>
              </a:solidFill>
            </a:endParaRPr>
          </a:p>
          <a:p>
            <a:endParaRPr lang="fr-FR" sz="2400" dirty="0"/>
          </a:p>
        </p:txBody>
      </p:sp>
      <p:sp>
        <p:nvSpPr>
          <p:cNvPr id="9" name="Rectangle 8"/>
          <p:cNvSpPr/>
          <p:nvPr/>
        </p:nvSpPr>
        <p:spPr>
          <a:xfrm>
            <a:off x="395536" y="1268760"/>
            <a:ext cx="8496944" cy="4358116"/>
          </a:xfrm>
          <a:prstGeom prst="rect">
            <a:avLst/>
          </a:prstGeom>
        </p:spPr>
        <p:txBody>
          <a:bodyPr wrap="square">
            <a:spAutoFit/>
          </a:bodyPr>
          <a:lstStyle/>
          <a:p>
            <a:pPr>
              <a:lnSpc>
                <a:spcPct val="90000"/>
              </a:lnSpc>
            </a:pPr>
            <a:r>
              <a:rPr lang="fr-FR" sz="2800" dirty="0"/>
              <a:t>Tout transport de médicaments entre la pharmacie et les unités de soins doit se faire dans des chariots ou </a:t>
            </a:r>
            <a:r>
              <a:rPr lang="fr-FR" sz="2800" dirty="0">
                <a:solidFill>
                  <a:srgbClr val="FF3300"/>
                </a:solidFill>
              </a:rPr>
              <a:t>conteneurs clos</a:t>
            </a:r>
            <a:r>
              <a:rPr lang="fr-FR" sz="2800" dirty="0"/>
              <a:t> et de préférence </a:t>
            </a:r>
            <a:r>
              <a:rPr lang="fr-FR" sz="2800" dirty="0">
                <a:solidFill>
                  <a:srgbClr val="FF3300"/>
                </a:solidFill>
              </a:rPr>
              <a:t>fermés à clef</a:t>
            </a:r>
            <a:r>
              <a:rPr lang="fr-FR" sz="2800" dirty="0"/>
              <a:t> ou disposant d’un système de fermeture assurant la même sécurité </a:t>
            </a:r>
            <a:r>
              <a:rPr lang="fr-FR" sz="2800" u="sng" dirty="0"/>
              <a:t>(</a:t>
            </a:r>
            <a:r>
              <a:rPr lang="fr-FR" sz="2800" u="sng" dirty="0">
                <a:solidFill>
                  <a:schemeClr val="folHlink"/>
                </a:solidFill>
              </a:rPr>
              <a:t>art.14 de l’arrêté du 31.03.99</a:t>
            </a:r>
            <a:r>
              <a:rPr lang="fr-FR" sz="2800" u="sng" dirty="0"/>
              <a:t>).</a:t>
            </a:r>
          </a:p>
          <a:p>
            <a:pPr>
              <a:lnSpc>
                <a:spcPct val="90000"/>
              </a:lnSpc>
            </a:pPr>
            <a:endParaRPr lang="fr-FR" sz="2800" dirty="0"/>
          </a:p>
          <a:p>
            <a:pPr>
              <a:lnSpc>
                <a:spcPct val="90000"/>
              </a:lnSpc>
            </a:pPr>
            <a:r>
              <a:rPr lang="fr-FR" sz="2800" dirty="0"/>
              <a:t>Les médicaments contenant des stupéfiants </a:t>
            </a:r>
            <a:r>
              <a:rPr lang="fr-FR" sz="2800" dirty="0">
                <a:solidFill>
                  <a:srgbClr val="FF3300"/>
                </a:solidFill>
              </a:rPr>
              <a:t>ne doivent être remis par le pharmacien qu’au cadre de l’unité de soins ou à un infirmier conjointement désigné</a:t>
            </a:r>
            <a:r>
              <a:rPr lang="fr-FR" sz="2800" dirty="0"/>
              <a:t> par le médecin responsable de l’unité de soins et le pharmacien (</a:t>
            </a:r>
            <a:r>
              <a:rPr lang="fr-FR" sz="2800" u="sng" dirty="0">
                <a:solidFill>
                  <a:schemeClr val="folHlink"/>
                </a:solidFill>
              </a:rPr>
              <a:t>art. 20 de l’arrêté du 31 mars</a:t>
            </a:r>
            <a:r>
              <a:rPr lang="fr-FR" sz="2800" u="sng" dirty="0"/>
              <a:t> </a:t>
            </a:r>
            <a:r>
              <a:rPr lang="fr-FR" sz="2800" u="sng" dirty="0">
                <a:solidFill>
                  <a:schemeClr val="folHlink"/>
                </a:solidFill>
              </a:rPr>
              <a:t>1999</a:t>
            </a:r>
            <a:r>
              <a:rPr lang="fr-FR" sz="2800" u="sng"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ox(out)">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277813"/>
            <a:ext cx="7772400" cy="846931"/>
          </a:xfrm>
        </p:spPr>
        <p:txBody>
          <a:bodyPr/>
          <a:lstStyle/>
          <a:p>
            <a:pPr eaLnBrk="1" hangingPunct="1"/>
            <a:r>
              <a:rPr lang="fr-FR" b="1" dirty="0">
                <a:solidFill>
                  <a:srgbClr val="7030A0"/>
                </a:solidFill>
              </a:rPr>
              <a:t>Cas particuliers</a:t>
            </a:r>
            <a:r>
              <a:rPr lang="fr-FR" dirty="0"/>
              <a:t> </a:t>
            </a:r>
            <a:endParaRPr lang="en-US" dirty="0">
              <a:cs typeface="Arial" charset="0"/>
            </a:endParaRPr>
          </a:p>
        </p:txBody>
      </p:sp>
      <p:sp>
        <p:nvSpPr>
          <p:cNvPr id="13315" name="Rectangle 3"/>
          <p:cNvSpPr>
            <a:spLocks noGrp="1" noChangeArrowheads="1"/>
          </p:cNvSpPr>
          <p:nvPr>
            <p:ph type="body" sz="half" idx="1"/>
          </p:nvPr>
        </p:nvSpPr>
        <p:spPr>
          <a:xfrm>
            <a:off x="457200" y="1600200"/>
            <a:ext cx="8686800" cy="5068888"/>
          </a:xfrm>
        </p:spPr>
        <p:txBody>
          <a:bodyPr/>
          <a:lstStyle/>
          <a:p>
            <a:pPr eaLnBrk="1" hangingPunct="1"/>
            <a:r>
              <a:rPr lang="fr-FR" sz="2000" dirty="0"/>
              <a:t>la </a:t>
            </a:r>
            <a:r>
              <a:rPr lang="fr-FR" sz="2000" dirty="0" err="1"/>
              <a:t>kétamine</a:t>
            </a:r>
            <a:r>
              <a:rPr lang="fr-FR" sz="2000" dirty="0"/>
              <a:t> a été classée comme appartenant à la classe des </a:t>
            </a:r>
            <a:r>
              <a:rPr lang="fr-FR" sz="2000" dirty="0">
                <a:solidFill>
                  <a:srgbClr val="FF3300"/>
                </a:solidFill>
              </a:rPr>
              <a:t>stupéfiants</a:t>
            </a:r>
            <a:r>
              <a:rPr lang="fr-FR" sz="2000" dirty="0"/>
              <a:t> par un arrêté du 16 août 2001 publié au JO du 25 août 2001.abrogé et remplacé par </a:t>
            </a:r>
            <a:r>
              <a:rPr lang="fr-FR" sz="2000" dirty="0">
                <a:solidFill>
                  <a:schemeClr val="folHlink"/>
                </a:solidFill>
              </a:rPr>
              <a:t>l’</a:t>
            </a:r>
            <a:r>
              <a:rPr lang="fr-FR" sz="2000" b="1" i="1" dirty="0">
                <a:solidFill>
                  <a:schemeClr val="folHlink"/>
                </a:solidFill>
              </a:rPr>
              <a:t>Arrêté du 31 juillet 2003</a:t>
            </a:r>
            <a:r>
              <a:rPr lang="fr-FR" sz="2000" dirty="0"/>
              <a:t>.</a:t>
            </a:r>
          </a:p>
          <a:p>
            <a:pPr eaLnBrk="1" hangingPunct="1"/>
            <a:endParaRPr lang="fr-FR" sz="2000" dirty="0"/>
          </a:p>
          <a:p>
            <a:pPr eaLnBrk="1" hangingPunct="1"/>
            <a:r>
              <a:rPr lang="fr-FR" sz="2000" dirty="0"/>
              <a:t>Le Gamma OH est connu sous de nombreuses appellations (“</a:t>
            </a:r>
            <a:r>
              <a:rPr lang="fr-FR" sz="2000" dirty="0">
                <a:solidFill>
                  <a:srgbClr val="FF3300"/>
                </a:solidFill>
              </a:rPr>
              <a:t>GBH</a:t>
            </a:r>
            <a:r>
              <a:rPr lang="fr-FR" sz="2000" dirty="0"/>
              <a:t>” (</a:t>
            </a:r>
            <a:r>
              <a:rPr lang="fr-FR" sz="2000" dirty="0" err="1"/>
              <a:t>Grievous</a:t>
            </a:r>
            <a:r>
              <a:rPr lang="fr-FR" sz="2000" dirty="0"/>
              <a:t> </a:t>
            </a:r>
            <a:r>
              <a:rPr lang="fr-FR" sz="2000" dirty="0" err="1"/>
              <a:t>Bodily</a:t>
            </a:r>
            <a:r>
              <a:rPr lang="fr-FR" sz="2000" dirty="0"/>
              <a:t> </a:t>
            </a:r>
            <a:r>
              <a:rPr lang="fr-FR" sz="2000" dirty="0" err="1"/>
              <a:t>Harm</a:t>
            </a:r>
            <a:r>
              <a:rPr lang="fr-FR" sz="2000" dirty="0"/>
              <a:t>), “GHB”, </a:t>
            </a:r>
            <a:r>
              <a:rPr lang="fr-FR" sz="2000" dirty="0" err="1"/>
              <a:t>Liquid</a:t>
            </a:r>
            <a:r>
              <a:rPr lang="fr-FR" sz="2000" dirty="0"/>
              <a:t> Ecstasy, </a:t>
            </a:r>
            <a:r>
              <a:rPr lang="fr-FR" sz="2000" dirty="0" err="1"/>
              <a:t>Fantasy</a:t>
            </a:r>
            <a:r>
              <a:rPr lang="fr-FR" sz="2000" dirty="0"/>
              <a:t>) en raison des propriétés de la molécule : </a:t>
            </a:r>
            <a:r>
              <a:rPr lang="fr-FR" sz="2000" dirty="0">
                <a:solidFill>
                  <a:schemeClr val="folHlink"/>
                </a:solidFill>
              </a:rPr>
              <a:t>amnésie, état semblable à l’ébriété, délais d’action très courts</a:t>
            </a:r>
            <a:r>
              <a:rPr lang="fr-FR" sz="2000" dirty="0"/>
              <a:t>. Son utilisation est devenue parfois criminelle d’où son nom de “date </a:t>
            </a:r>
            <a:r>
              <a:rPr lang="fr-FR" sz="2000" dirty="0" err="1"/>
              <a:t>rape</a:t>
            </a:r>
            <a:r>
              <a:rPr lang="fr-FR" sz="2000" dirty="0"/>
              <a:t> </a:t>
            </a:r>
            <a:r>
              <a:rPr lang="fr-FR" sz="2000" dirty="0" err="1"/>
              <a:t>drug</a:t>
            </a:r>
            <a:r>
              <a:rPr lang="fr-FR" sz="2000" dirty="0"/>
              <a:t>”(drogue du viol)</a:t>
            </a:r>
          </a:p>
          <a:p>
            <a:pPr eaLnBrk="1" hangingPunct="1"/>
            <a:endParaRPr lang="fr-FR" sz="2000" dirty="0"/>
          </a:p>
          <a:p>
            <a:pPr eaLnBrk="1" hangingPunct="1"/>
            <a:r>
              <a:rPr lang="fr-FR" sz="2000" dirty="0"/>
              <a:t>Le protoxyde d’azote (utilisé dans l’industrie : gaz de compression pour les aérosols alimentaires, propulseur d’air pour le nettoyage de pièces mécaniques) n’est pas classé stupéfiant mais son usage (mésusage ?) est connu</a:t>
            </a:r>
          </a:p>
          <a:p>
            <a:pPr eaLnBrk="1" hangingPunct="1"/>
            <a:endParaRPr lang="fr-FR" sz="2000" dirty="0"/>
          </a:p>
        </p:txBody>
      </p:sp>
      <p:pic>
        <p:nvPicPr>
          <p:cNvPr id="13316" name="Picture 4" descr="MCj02868560000[1]"/>
          <p:cNvPicPr>
            <a:picLocks noGrp="1" noChangeAspect="1" noChangeArrowheads="1"/>
          </p:cNvPicPr>
          <p:nvPr>
            <p:ph sz="half" idx="2"/>
          </p:nvPr>
        </p:nvPicPr>
        <p:blipFill>
          <a:blip r:embed="rId3" cstate="print"/>
          <a:srcRect/>
          <a:stretch>
            <a:fillRect/>
          </a:stretch>
        </p:blipFill>
        <p:spPr>
          <a:xfrm>
            <a:off x="323850" y="188913"/>
            <a:ext cx="1343025" cy="1193800"/>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214282" y="1214422"/>
            <a:ext cx="4533902" cy="5143536"/>
          </a:xfrm>
        </p:spPr>
        <p:style>
          <a:lnRef idx="2">
            <a:schemeClr val="accent2"/>
          </a:lnRef>
          <a:fillRef idx="1">
            <a:schemeClr val="lt1"/>
          </a:fillRef>
          <a:effectRef idx="0">
            <a:schemeClr val="accent2"/>
          </a:effectRef>
          <a:fontRef idx="minor">
            <a:schemeClr val="dk1"/>
          </a:fontRef>
        </p:style>
        <p:txBody>
          <a:bodyPr>
            <a:noAutofit/>
          </a:bodyPr>
          <a:lstStyle/>
          <a:p>
            <a:pPr algn="ctr">
              <a:lnSpc>
                <a:spcPct val="80000"/>
              </a:lnSpc>
              <a:buNone/>
            </a:pPr>
            <a:r>
              <a:rPr lang="en-US" sz="2000" b="1" dirty="0">
                <a:solidFill>
                  <a:srgbClr val="FF0000"/>
                </a:solidFill>
                <a:latin typeface="Times New Roman" pitchFamily="18" charset="0"/>
              </a:rPr>
              <a:t>DELITS :</a:t>
            </a:r>
            <a:endParaRPr lang="fr-FR" sz="2000" b="1" dirty="0"/>
          </a:p>
          <a:p>
            <a:pPr eaLnBrk="1" hangingPunct="1">
              <a:lnSpc>
                <a:spcPct val="80000"/>
              </a:lnSpc>
              <a:buFont typeface="Wingdings" pitchFamily="2" charset="2"/>
              <a:buChar char="ü"/>
            </a:pPr>
            <a:r>
              <a:rPr lang="fr-FR" sz="1800" dirty="0">
                <a:solidFill>
                  <a:schemeClr val="accent2"/>
                </a:solidFill>
              </a:rPr>
              <a:t>Usage illicite de stupéfiants</a:t>
            </a:r>
            <a:r>
              <a:rPr lang="fr-FR" sz="1800" dirty="0"/>
              <a:t> </a:t>
            </a:r>
          </a:p>
          <a:p>
            <a:pPr lvl="1">
              <a:lnSpc>
                <a:spcPct val="80000"/>
              </a:lnSpc>
            </a:pPr>
            <a:r>
              <a:rPr lang="fr-FR" sz="1400" dirty="0"/>
              <a:t>1 an d'emprisonnement </a:t>
            </a:r>
          </a:p>
          <a:p>
            <a:pPr lvl="1">
              <a:lnSpc>
                <a:spcPct val="80000"/>
              </a:lnSpc>
            </a:pPr>
            <a:r>
              <a:rPr lang="fr-FR" sz="1400" dirty="0"/>
              <a:t>3 800 € d'amende </a:t>
            </a:r>
          </a:p>
          <a:p>
            <a:pPr eaLnBrk="1" hangingPunct="1">
              <a:lnSpc>
                <a:spcPct val="80000"/>
              </a:lnSpc>
              <a:buFont typeface="Wingdings" pitchFamily="2" charset="2"/>
              <a:buChar char="ü"/>
            </a:pPr>
            <a:r>
              <a:rPr lang="fr-FR" sz="1800" dirty="0">
                <a:solidFill>
                  <a:schemeClr val="accent2"/>
                </a:solidFill>
              </a:rPr>
              <a:t>Cession ou offre illicite en vue de la consommation personnelle</a:t>
            </a:r>
            <a:r>
              <a:rPr lang="fr-FR" sz="1800" dirty="0"/>
              <a:t> </a:t>
            </a:r>
          </a:p>
          <a:p>
            <a:pPr lvl="1">
              <a:lnSpc>
                <a:spcPct val="80000"/>
              </a:lnSpc>
            </a:pPr>
            <a:r>
              <a:rPr lang="fr-FR" sz="1400" dirty="0"/>
              <a:t>5 ans d'emprisonnement </a:t>
            </a:r>
          </a:p>
          <a:p>
            <a:pPr lvl="1">
              <a:lnSpc>
                <a:spcPct val="80000"/>
              </a:lnSpc>
            </a:pPr>
            <a:r>
              <a:rPr lang="fr-FR" sz="1400" dirty="0"/>
              <a:t>76 224 € d'amende </a:t>
            </a:r>
          </a:p>
          <a:p>
            <a:pPr eaLnBrk="1" hangingPunct="1">
              <a:lnSpc>
                <a:spcPct val="80000"/>
              </a:lnSpc>
              <a:buFont typeface="Wingdings" pitchFamily="2" charset="2"/>
              <a:buChar char="ü"/>
            </a:pPr>
            <a:r>
              <a:rPr lang="fr-FR" sz="1800" dirty="0">
                <a:solidFill>
                  <a:schemeClr val="accent2"/>
                </a:solidFill>
              </a:rPr>
              <a:t>Importation ou exportation illicite de stupéfiants ou transport, détention, offre, cession, acquisition ou emploi illicite de stupéfiants ou facilitation à l'usage, obtention de stupéfiants par ordonnance fictives ou de complaisance, délivrance de stupéfiants par ordonnances fictives ou de complaisance </a:t>
            </a:r>
          </a:p>
          <a:p>
            <a:pPr lvl="1">
              <a:lnSpc>
                <a:spcPct val="80000"/>
              </a:lnSpc>
            </a:pPr>
            <a:r>
              <a:rPr lang="fr-FR" sz="1400" dirty="0"/>
              <a:t>10 ans d'emprisonnement </a:t>
            </a:r>
          </a:p>
          <a:p>
            <a:pPr lvl="1">
              <a:lnSpc>
                <a:spcPct val="80000"/>
              </a:lnSpc>
            </a:pPr>
            <a:r>
              <a:rPr lang="fr-FR" sz="1400" dirty="0"/>
              <a:t>152 449 € d'amende </a:t>
            </a:r>
          </a:p>
          <a:p>
            <a:pPr eaLnBrk="1" hangingPunct="1">
              <a:lnSpc>
                <a:spcPct val="80000"/>
              </a:lnSpc>
              <a:buFont typeface="Wingdings" pitchFamily="2" charset="2"/>
              <a:buChar char="ü"/>
            </a:pPr>
            <a:r>
              <a:rPr lang="fr-FR" sz="1800" dirty="0">
                <a:solidFill>
                  <a:schemeClr val="accent2"/>
                </a:solidFill>
              </a:rPr>
              <a:t>Blanchiment </a:t>
            </a:r>
          </a:p>
          <a:p>
            <a:pPr lvl="1">
              <a:lnSpc>
                <a:spcPct val="80000"/>
              </a:lnSpc>
            </a:pPr>
            <a:r>
              <a:rPr lang="fr-FR" sz="1400" dirty="0"/>
              <a:t>10 ans d'emprisonnement </a:t>
            </a:r>
          </a:p>
          <a:p>
            <a:pPr lvl="1">
              <a:lnSpc>
                <a:spcPct val="80000"/>
              </a:lnSpc>
            </a:pPr>
            <a:r>
              <a:rPr lang="fr-FR" sz="1400" dirty="0"/>
              <a:t>152 449 € d'amende </a:t>
            </a:r>
            <a:endParaRPr lang="en-US" sz="1400" dirty="0"/>
          </a:p>
        </p:txBody>
      </p:sp>
      <p:sp>
        <p:nvSpPr>
          <p:cNvPr id="12291" name="Rectangle 4"/>
          <p:cNvSpPr>
            <a:spLocks noChangeArrowheads="1"/>
          </p:cNvSpPr>
          <p:nvPr/>
        </p:nvSpPr>
        <p:spPr bwMode="auto">
          <a:xfrm>
            <a:off x="0" y="357166"/>
            <a:ext cx="9144000" cy="914400"/>
          </a:xfrm>
          <a:prstGeom prst="rect">
            <a:avLst/>
          </a:prstGeom>
          <a:noFill/>
          <a:ln w="9525">
            <a:noFill/>
            <a:miter lim="800000"/>
            <a:headEnd/>
            <a:tailEnd/>
          </a:ln>
        </p:spPr>
        <p:txBody>
          <a:bodyPr anchor="ctr"/>
          <a:lstStyle/>
          <a:p>
            <a:pPr algn="ctr"/>
            <a:r>
              <a:rPr lang="fr-FR" sz="4200" b="1" dirty="0">
                <a:solidFill>
                  <a:srgbClr val="7030A0"/>
                </a:solidFill>
                <a:latin typeface="Times New Roman" pitchFamily="18" charset="0"/>
              </a:rPr>
              <a:t>LEGISLATION</a:t>
            </a:r>
            <a:r>
              <a:rPr lang="en-US" sz="4200" dirty="0">
                <a:solidFill>
                  <a:schemeClr val="tx2"/>
                </a:solidFill>
                <a:latin typeface="Times New Roman" pitchFamily="18" charset="0"/>
              </a:rPr>
              <a:t> </a:t>
            </a:r>
            <a:br>
              <a:rPr lang="en-US" sz="4200" dirty="0">
                <a:solidFill>
                  <a:schemeClr val="tx2"/>
                </a:solidFill>
                <a:latin typeface="Times New Roman" pitchFamily="18" charset="0"/>
              </a:rPr>
            </a:br>
            <a:r>
              <a:rPr lang="fr-FR" sz="1700" b="1" dirty="0">
                <a:solidFill>
                  <a:schemeClr val="tx2"/>
                </a:solidFill>
                <a:latin typeface="Times New Roman" pitchFamily="18" charset="0"/>
              </a:rPr>
              <a:t>Les peines indiquées par le nouveau code pénal sont les peines maximales. </a:t>
            </a:r>
            <a:br>
              <a:rPr lang="fr-FR" sz="1700" b="1" dirty="0">
                <a:solidFill>
                  <a:schemeClr val="tx2"/>
                </a:solidFill>
                <a:latin typeface="Times New Roman" pitchFamily="18" charset="0"/>
              </a:rPr>
            </a:br>
            <a:r>
              <a:rPr lang="fr-FR" sz="1700" b="1" dirty="0">
                <a:solidFill>
                  <a:schemeClr val="tx2"/>
                </a:solidFill>
                <a:latin typeface="Times New Roman" pitchFamily="18" charset="0"/>
              </a:rPr>
              <a:t>Art. 222-34 à 222-39.</a:t>
            </a:r>
            <a:r>
              <a:rPr lang="en-US" sz="1700" dirty="0">
                <a:solidFill>
                  <a:schemeClr val="tx2"/>
                </a:solidFill>
                <a:latin typeface="Times New Roman" pitchFamily="18" charset="0"/>
              </a:rPr>
              <a:t> </a:t>
            </a:r>
            <a:br>
              <a:rPr lang="en-US" sz="1700" dirty="0">
                <a:solidFill>
                  <a:schemeClr val="tx2"/>
                </a:solidFill>
                <a:latin typeface="Times New Roman" pitchFamily="18" charset="0"/>
              </a:rPr>
            </a:br>
            <a:br>
              <a:rPr lang="en-US" sz="1700" dirty="0">
                <a:solidFill>
                  <a:schemeClr val="tx2"/>
                </a:solidFill>
                <a:latin typeface="Times New Roman" pitchFamily="18" charset="0"/>
              </a:rPr>
            </a:br>
            <a:endParaRPr lang="en-US" sz="1700" b="1" dirty="0">
              <a:solidFill>
                <a:srgbClr val="FF0000"/>
              </a:solidFill>
              <a:latin typeface="Times New Roman" pitchFamily="18" charset="0"/>
            </a:endParaRPr>
          </a:p>
        </p:txBody>
      </p:sp>
      <p:sp>
        <p:nvSpPr>
          <p:cNvPr id="4" name="Rectangle 2"/>
          <p:cNvSpPr txBox="1">
            <a:spLocks noChangeArrowheads="1"/>
          </p:cNvSpPr>
          <p:nvPr/>
        </p:nvSpPr>
        <p:spPr>
          <a:xfrm>
            <a:off x="4857752" y="1428736"/>
            <a:ext cx="4103687" cy="46085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fr-FR" sz="16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fr-FR" b="1" i="0" u="none" strike="noStrike" kern="1200" cap="none" spc="0" normalizeH="0" baseline="0" noProof="0" dirty="0">
                <a:ln>
                  <a:noFill/>
                </a:ln>
                <a:solidFill>
                  <a:srgbClr val="FF0000"/>
                </a:solidFill>
                <a:effectLst/>
                <a:uLnTx/>
                <a:uFillTx/>
                <a:latin typeface="Times New Roman" pitchFamily="18" charset="0"/>
                <a:ea typeface="+mn-ea"/>
                <a:cs typeface="+mn-cs"/>
              </a:rPr>
              <a:t>CRIMES</a:t>
            </a:r>
            <a:endParaRPr kumimoji="0" lang="fr-FR" sz="16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ü"/>
              <a:tabLst/>
              <a:defRPr/>
            </a:pPr>
            <a:r>
              <a:rPr kumimoji="1" lang="fr-FR" sz="1600" b="0" i="0" u="none" strike="noStrike" kern="1200" cap="none" spc="0" normalizeH="0" baseline="0" noProof="0" dirty="0">
                <a:ln>
                  <a:noFill/>
                </a:ln>
                <a:solidFill>
                  <a:schemeClr val="accent2"/>
                </a:solidFill>
                <a:effectLst/>
                <a:uLnTx/>
                <a:uFillTx/>
                <a:latin typeface="+mn-lt"/>
                <a:ea typeface="+mn-ea"/>
                <a:cs typeface="+mn-cs"/>
              </a:rPr>
              <a:t>Production ou fabrication illicites de stupéfiants</a:t>
            </a:r>
            <a:r>
              <a:rPr kumimoji="1" lang="fr-FR" sz="1600" b="0" i="0" u="none" strike="noStrike" kern="1200" cap="none" spc="0" normalizeH="0" baseline="0" noProof="0" dirty="0">
                <a:ln>
                  <a:noFill/>
                </a:ln>
                <a:solidFill>
                  <a:schemeClr val="tx1"/>
                </a:solidFill>
                <a:effectLst/>
                <a:uLnTx/>
                <a:uFillTx/>
                <a:latin typeface="+mn-lt"/>
                <a:ea typeface="+mn-ea"/>
                <a:cs typeface="+mn-cs"/>
              </a:rPr>
              <a:t> </a:t>
            </a:r>
          </a:p>
          <a:p>
            <a:pPr marL="800100" lvl="1" indent="-342900">
              <a:lnSpc>
                <a:spcPct val="90000"/>
              </a:lnSpc>
              <a:spcBef>
                <a:spcPct val="20000"/>
              </a:spcBef>
              <a:buFont typeface="Arial" pitchFamily="34" charset="0"/>
              <a:buChar char="•"/>
            </a:pPr>
            <a:r>
              <a:rPr kumimoji="1" lang="fr-FR" sz="1600" b="0" i="0" u="none" strike="noStrike" kern="1200" cap="none" spc="0" normalizeH="0" baseline="0" noProof="0" dirty="0">
                <a:ln>
                  <a:noFill/>
                </a:ln>
                <a:solidFill>
                  <a:schemeClr val="tx1"/>
                </a:solidFill>
                <a:effectLst/>
                <a:uLnTx/>
                <a:uFillTx/>
                <a:latin typeface="+mn-lt"/>
                <a:ea typeface="+mn-ea"/>
                <a:cs typeface="+mn-cs"/>
              </a:rPr>
              <a:t>20 ans de réclusion criminelle </a:t>
            </a:r>
          </a:p>
          <a:p>
            <a:pPr marL="800100" lvl="1" indent="-342900">
              <a:lnSpc>
                <a:spcPct val="90000"/>
              </a:lnSpc>
              <a:spcBef>
                <a:spcPct val="20000"/>
              </a:spcBef>
              <a:buFont typeface="Arial" pitchFamily="34" charset="0"/>
              <a:buChar char="•"/>
            </a:pPr>
            <a:r>
              <a:rPr kumimoji="1" lang="fr-FR" sz="1600" b="0" i="0" u="none" strike="noStrike" kern="1200" cap="none" spc="0" normalizeH="0" baseline="0" noProof="0" dirty="0">
                <a:ln>
                  <a:noFill/>
                </a:ln>
                <a:solidFill>
                  <a:schemeClr val="tx1"/>
                </a:solidFill>
                <a:effectLst/>
                <a:uLnTx/>
                <a:uFillTx/>
                <a:latin typeface="+mn-lt"/>
                <a:ea typeface="+mn-ea"/>
                <a:cs typeface="+mn-cs"/>
              </a:rPr>
              <a:t>7 622 450 € d'amende </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ü"/>
              <a:tabLst/>
              <a:defRPr/>
            </a:pPr>
            <a:r>
              <a:rPr kumimoji="1" lang="fr-FR" sz="1600" b="0" i="0" u="none" strike="noStrike" kern="1200" cap="none" spc="0" normalizeH="0" baseline="0" noProof="0" dirty="0">
                <a:ln>
                  <a:noFill/>
                </a:ln>
                <a:solidFill>
                  <a:schemeClr val="accent2"/>
                </a:solidFill>
                <a:effectLst/>
                <a:uLnTx/>
                <a:uFillTx/>
                <a:latin typeface="+mn-lt"/>
                <a:ea typeface="+mn-ea"/>
                <a:cs typeface="+mn-cs"/>
              </a:rPr>
              <a:t>Production, fabrication, importation ou exportation illicite de stupéfiants en bande organisée </a:t>
            </a:r>
          </a:p>
          <a:p>
            <a:pPr marL="800100" lvl="1" indent="-342900">
              <a:lnSpc>
                <a:spcPct val="90000"/>
              </a:lnSpc>
              <a:spcBef>
                <a:spcPct val="20000"/>
              </a:spcBef>
              <a:buFont typeface="Arial" pitchFamily="34" charset="0"/>
              <a:buChar char="•"/>
            </a:pPr>
            <a:r>
              <a:rPr kumimoji="1" lang="fr-FR" sz="1600" b="0" i="0" u="none" strike="noStrike" kern="1200" cap="none" spc="0" normalizeH="0" baseline="0" noProof="0" dirty="0">
                <a:ln>
                  <a:noFill/>
                </a:ln>
                <a:solidFill>
                  <a:schemeClr val="tx1"/>
                </a:solidFill>
                <a:effectLst/>
                <a:uLnTx/>
                <a:uFillTx/>
                <a:latin typeface="+mn-lt"/>
                <a:ea typeface="+mn-ea"/>
                <a:cs typeface="+mn-cs"/>
              </a:rPr>
              <a:t>30 ans de réclusion criminelle </a:t>
            </a:r>
          </a:p>
          <a:p>
            <a:pPr marL="800100" lvl="1" indent="-342900">
              <a:lnSpc>
                <a:spcPct val="90000"/>
              </a:lnSpc>
              <a:spcBef>
                <a:spcPct val="20000"/>
              </a:spcBef>
              <a:buFont typeface="Arial" pitchFamily="34" charset="0"/>
              <a:buChar char="•"/>
            </a:pPr>
            <a:r>
              <a:rPr kumimoji="1" lang="fr-FR" sz="1600" b="0" i="0" u="none" strike="noStrike" kern="1200" cap="none" spc="0" normalizeH="0" baseline="0" noProof="0" dirty="0">
                <a:ln>
                  <a:noFill/>
                </a:ln>
                <a:solidFill>
                  <a:schemeClr val="tx1"/>
                </a:solidFill>
                <a:effectLst/>
                <a:uLnTx/>
                <a:uFillTx/>
                <a:latin typeface="+mn-lt"/>
                <a:ea typeface="+mn-ea"/>
                <a:cs typeface="+mn-cs"/>
              </a:rPr>
              <a:t>7 622 450 € d'amende </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ü"/>
              <a:tabLst/>
              <a:defRPr/>
            </a:pPr>
            <a:r>
              <a:rPr kumimoji="1" lang="fr-FR" sz="1600" b="0" i="0" u="none" strike="noStrike" kern="1200" cap="none" spc="0" normalizeH="0" baseline="0" noProof="0" dirty="0">
                <a:ln>
                  <a:noFill/>
                </a:ln>
                <a:solidFill>
                  <a:schemeClr val="accent2"/>
                </a:solidFill>
                <a:effectLst/>
                <a:uLnTx/>
                <a:uFillTx/>
                <a:latin typeface="+mn-lt"/>
                <a:ea typeface="+mn-ea"/>
                <a:cs typeface="+mn-cs"/>
              </a:rPr>
              <a:t>Direction ou organisation d'un groupement ayant pour objet la production, la fabrication, l'importation, l'exportation, le transport, la détention, l'offre, la cession, l'acquisition ou l'emploi illicite de stupéfiants </a:t>
            </a:r>
          </a:p>
          <a:p>
            <a:pPr marL="800100" lvl="1" indent="-342900">
              <a:lnSpc>
                <a:spcPct val="90000"/>
              </a:lnSpc>
              <a:spcBef>
                <a:spcPct val="20000"/>
              </a:spcBef>
              <a:buFont typeface="Arial" pitchFamily="34" charset="0"/>
              <a:buChar char="•"/>
            </a:pPr>
            <a:r>
              <a:rPr kumimoji="1" lang="fr-FR" sz="1600" b="0" i="0" u="none" strike="noStrike" kern="1200" cap="none" spc="0" normalizeH="0" baseline="0" noProof="0" dirty="0">
                <a:ln>
                  <a:noFill/>
                </a:ln>
                <a:solidFill>
                  <a:schemeClr val="tx1"/>
                </a:solidFill>
                <a:effectLst/>
                <a:uLnTx/>
                <a:uFillTx/>
                <a:latin typeface="+mn-lt"/>
                <a:ea typeface="+mn-ea"/>
                <a:cs typeface="+mn-cs"/>
              </a:rPr>
              <a:t>Réclusion criminelle à perpétuité </a:t>
            </a:r>
          </a:p>
          <a:p>
            <a:pPr marL="800100" lvl="1" indent="-342900">
              <a:lnSpc>
                <a:spcPct val="90000"/>
              </a:lnSpc>
              <a:spcBef>
                <a:spcPct val="20000"/>
              </a:spcBef>
              <a:buFont typeface="Arial" pitchFamily="34" charset="0"/>
              <a:buChar char="•"/>
            </a:pPr>
            <a:r>
              <a:rPr kumimoji="1" lang="fr-FR" sz="1600" b="0" i="0" u="none" strike="noStrike" kern="1200" cap="none" spc="0" normalizeH="0" baseline="0" noProof="0" dirty="0">
                <a:ln>
                  <a:noFill/>
                </a:ln>
                <a:solidFill>
                  <a:schemeClr val="tx1"/>
                </a:solidFill>
                <a:effectLst/>
                <a:uLnTx/>
                <a:uFillTx/>
                <a:latin typeface="+mn-lt"/>
                <a:ea typeface="+mn-ea"/>
                <a:cs typeface="+mn-cs"/>
              </a:rPr>
              <a:t>7 622 450 € d'amende </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6" descr="MPj04028640000[1]"/>
          <p:cNvPicPr>
            <a:picLocks noChangeAspect="1" noChangeArrowheads="1"/>
          </p:cNvPicPr>
          <p:nvPr/>
        </p:nvPicPr>
        <p:blipFill>
          <a:blip r:embed="rId2" cstate="print"/>
          <a:srcRect/>
          <a:stretch>
            <a:fillRect/>
          </a:stretch>
        </p:blipFill>
        <p:spPr>
          <a:xfrm>
            <a:off x="7702138" y="0"/>
            <a:ext cx="1238681" cy="928670"/>
          </a:xfrm>
          <a:prstGeom prst="rect">
            <a:avLst/>
          </a:prstGeom>
          <a:noFill/>
        </p:spPr>
      </p:pic>
      <p:pic>
        <p:nvPicPr>
          <p:cNvPr id="6" name="Image 3" descr="R:\Sec_dir1\LOGO 2.jpg"/>
          <p:cNvPicPr>
            <a:picLocks noChangeAspect="1" noChangeArrowheads="1"/>
          </p:cNvPicPr>
          <p:nvPr/>
        </p:nvPicPr>
        <p:blipFill>
          <a:blip r:embed="rId3" cstate="print"/>
          <a:srcRect/>
          <a:stretch>
            <a:fillRect/>
          </a:stretch>
        </p:blipFill>
        <p:spPr bwMode="auto">
          <a:xfrm>
            <a:off x="611188" y="6381750"/>
            <a:ext cx="384175" cy="333375"/>
          </a:xfrm>
          <a:prstGeom prst="rect">
            <a:avLst/>
          </a:prstGeom>
          <a:noFill/>
          <a:ln w="9525">
            <a:noFill/>
            <a:miter lim="800000"/>
            <a:headEnd/>
            <a:tailEnd/>
          </a:ln>
        </p:spPr>
      </p:pic>
      <p:sp>
        <p:nvSpPr>
          <p:cNvPr id="7" name="Espace réservé du pied de page 5"/>
          <p:cNvSpPr>
            <a:spLocks noGrp="1"/>
          </p:cNvSpPr>
          <p:nvPr>
            <p:ph type="ftr" sz="quarter" idx="11"/>
          </p:nvPr>
        </p:nvSpPr>
        <p:spPr>
          <a:xfrm>
            <a:off x="3124200" y="6356350"/>
            <a:ext cx="2895600" cy="365125"/>
          </a:xfrm>
        </p:spPr>
        <p:txBody>
          <a:bodyPr/>
          <a:lstStyle/>
          <a:p>
            <a:pPr>
              <a:defRPr/>
            </a:pPr>
            <a:r>
              <a:rPr lang="fr-FR" dirty="0"/>
              <a:t>INSTITUTS DE FORMATION    IFSI IFAS </a:t>
            </a:r>
          </a:p>
        </p:txBody>
      </p:sp>
      <p:sp>
        <p:nvSpPr>
          <p:cNvPr id="8" name="Espace réservé du numéro de diapositive 11"/>
          <p:cNvSpPr>
            <a:spLocks noGrp="1"/>
          </p:cNvSpPr>
          <p:nvPr>
            <p:ph type="sldNum" sz="quarter" idx="12"/>
          </p:nvPr>
        </p:nvSpPr>
        <p:spPr>
          <a:xfrm>
            <a:off x="6553200" y="6356350"/>
            <a:ext cx="2133600" cy="365125"/>
          </a:xfrm>
        </p:spPr>
        <p:txBody>
          <a:bodyPr/>
          <a:lstStyle/>
          <a:p>
            <a:fld id="{3F4B7AA0-71CC-4DF8-892C-A6FC0218230B}" type="slidenum">
              <a:rPr lang="fr-FR" smtClean="0"/>
              <a:pPr/>
              <a:t>18</a:t>
            </a:fld>
            <a:endParaRPr lang="fr-FR"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pPr>
              <a:defRPr/>
            </a:pPr>
            <a:r>
              <a:rPr lang="fr-FR" dirty="0"/>
              <a:t>INSTITUTS DE FORMATION    IFSI IFAS </a:t>
            </a:r>
          </a:p>
        </p:txBody>
      </p:sp>
      <p:sp>
        <p:nvSpPr>
          <p:cNvPr id="5124" name="Espace réservé du numéro de diapositive 3"/>
          <p:cNvSpPr>
            <a:spLocks noGrp="1"/>
          </p:cNvSpPr>
          <p:nvPr>
            <p:ph type="sldNum" sz="quarter" idx="12"/>
          </p:nvPr>
        </p:nvSpPr>
        <p:spPr bwMode="auto">
          <a:noFill/>
          <a:ln>
            <a:miter lim="800000"/>
            <a:headEnd/>
            <a:tailEnd/>
          </a:ln>
        </p:spPr>
        <p:txBody>
          <a:bodyPr/>
          <a:lstStyle/>
          <a:p>
            <a:fld id="{400FB768-6AB2-44C6-AA4D-99B40DAA6E44}" type="slidenum">
              <a:rPr lang="fr-FR" altLang="fr-FR" smtClean="0"/>
              <a:pPr/>
              <a:t>19</a:t>
            </a:fld>
            <a:endParaRPr lang="fr-FR" altLang="fr-FR" dirty="0"/>
          </a:p>
        </p:txBody>
      </p:sp>
      <p:pic>
        <p:nvPicPr>
          <p:cNvPr id="5125"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
        <p:nvSpPr>
          <p:cNvPr id="5126" name="ZoneTexte 6"/>
          <p:cNvSpPr txBox="1">
            <a:spLocks noChangeArrowheads="1"/>
          </p:cNvSpPr>
          <p:nvPr/>
        </p:nvSpPr>
        <p:spPr bwMode="auto">
          <a:xfrm>
            <a:off x="3500438" y="2628900"/>
            <a:ext cx="5072062" cy="1938992"/>
          </a:xfrm>
          <a:prstGeom prst="rect">
            <a:avLst/>
          </a:prstGeom>
          <a:noFill/>
          <a:ln w="9525">
            <a:noFill/>
            <a:miter lim="800000"/>
            <a:headEnd/>
            <a:tailEnd/>
          </a:ln>
        </p:spPr>
        <p:txBody>
          <a:bodyPr>
            <a:spAutoFit/>
          </a:bodyPr>
          <a:lstStyle/>
          <a:p>
            <a:pPr eaLnBrk="1" hangingPunct="1"/>
            <a:r>
              <a:rPr lang="fr-FR" altLang="fr-FR" sz="4000" b="1" i="1" dirty="0">
                <a:solidFill>
                  <a:srgbClr val="0070C0"/>
                </a:solidFill>
              </a:rPr>
              <a:t>LES PRINCIPES … de la prescription à l’administration</a:t>
            </a:r>
          </a:p>
        </p:txBody>
      </p:sp>
      <p:pic>
        <p:nvPicPr>
          <p:cNvPr id="5127" name="Picture 7" descr="C:\Users\c.muller\AppData\Local\Microsoft\Windows\Temporary Internet Files\Content.IE5\LAXPCR0J\passe-compose-ou-imparfait-grammaire-bdf-19[1].jpg"/>
          <p:cNvPicPr>
            <a:picLocks noChangeAspect="1" noChangeArrowheads="1"/>
          </p:cNvPicPr>
          <p:nvPr/>
        </p:nvPicPr>
        <p:blipFill>
          <a:blip r:embed="rId3" cstate="print"/>
          <a:srcRect/>
          <a:stretch>
            <a:fillRect/>
          </a:stretch>
        </p:blipFill>
        <p:spPr bwMode="auto">
          <a:xfrm>
            <a:off x="285750" y="2071688"/>
            <a:ext cx="3044825" cy="19986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63" y="0"/>
            <a:ext cx="8229600" cy="714375"/>
          </a:xfrm>
        </p:spPr>
        <p:style>
          <a:lnRef idx="2">
            <a:schemeClr val="accent4"/>
          </a:lnRef>
          <a:fillRef idx="1">
            <a:schemeClr val="lt1"/>
          </a:fillRef>
          <a:effectRef idx="0">
            <a:schemeClr val="accent4"/>
          </a:effectRef>
          <a:fontRef idx="minor">
            <a:schemeClr val="dk1"/>
          </a:fontRef>
        </p:style>
        <p:txBody>
          <a:bodyPr rtlCol="0">
            <a:normAutofit/>
          </a:bodyPr>
          <a:lstStyle/>
          <a:p>
            <a:pPr eaLnBrk="1" fontAlgn="auto" hangingPunct="1">
              <a:spcAft>
                <a:spcPts val="0"/>
              </a:spcAft>
              <a:defRPr/>
            </a:pPr>
            <a:r>
              <a:rPr lang="fr-FR" sz="3600" b="1" dirty="0">
                <a:solidFill>
                  <a:srgbClr val="7030A0"/>
                </a:solidFill>
                <a:effectLst>
                  <a:outerShdw blurRad="38100" dist="38100" dir="2700000" algn="tl">
                    <a:srgbClr val="000000">
                      <a:alpha val="43137"/>
                    </a:srgbClr>
                  </a:outerShdw>
                </a:effectLst>
              </a:rPr>
              <a:t>PLAN DU COURS</a:t>
            </a:r>
          </a:p>
        </p:txBody>
      </p:sp>
      <p:sp>
        <p:nvSpPr>
          <p:cNvPr id="4099" name="Espace réservé du contenu 9"/>
          <p:cNvSpPr>
            <a:spLocks noGrp="1"/>
          </p:cNvSpPr>
          <p:nvPr>
            <p:ph idx="1"/>
          </p:nvPr>
        </p:nvSpPr>
        <p:spPr>
          <a:xfrm>
            <a:off x="179512" y="1461525"/>
            <a:ext cx="8643937" cy="4948014"/>
          </a:xfrm>
        </p:spPr>
        <p:txBody>
          <a:bodyPr>
            <a:normAutofit/>
          </a:bodyPr>
          <a:lstStyle/>
          <a:p>
            <a:r>
              <a:rPr lang="fr-FR" altLang="fr-FR" dirty="0">
                <a:solidFill>
                  <a:srgbClr val="C00000"/>
                </a:solidFill>
              </a:rPr>
              <a:t>Classification</a:t>
            </a:r>
            <a:r>
              <a:rPr lang="fr-FR" altLang="fr-FR" dirty="0"/>
              <a:t> des médicaments</a:t>
            </a:r>
          </a:p>
          <a:p>
            <a:r>
              <a:rPr lang="fr-FR" altLang="fr-FR" dirty="0">
                <a:solidFill>
                  <a:srgbClr val="C00000"/>
                </a:solidFill>
              </a:rPr>
              <a:t>Rangement</a:t>
            </a:r>
            <a:r>
              <a:rPr lang="fr-FR" altLang="fr-FR" dirty="0"/>
              <a:t> des médicaments dans la pharmacie hospitalière</a:t>
            </a:r>
          </a:p>
          <a:p>
            <a:r>
              <a:rPr lang="fr-FR" altLang="fr-FR" dirty="0"/>
              <a:t>Les </a:t>
            </a:r>
            <a:r>
              <a:rPr lang="fr-FR" altLang="fr-FR" dirty="0">
                <a:solidFill>
                  <a:srgbClr val="C00000"/>
                </a:solidFill>
              </a:rPr>
              <a:t>stupéfiants</a:t>
            </a:r>
          </a:p>
          <a:p>
            <a:r>
              <a:rPr lang="fr-FR" altLang="fr-FR" dirty="0"/>
              <a:t>Rappel des </a:t>
            </a:r>
            <a:r>
              <a:rPr lang="fr-FR" altLang="fr-FR" dirty="0">
                <a:solidFill>
                  <a:srgbClr val="C00000"/>
                </a:solidFill>
              </a:rPr>
              <a:t>principes</a:t>
            </a:r>
            <a:r>
              <a:rPr lang="fr-FR" altLang="fr-FR" dirty="0"/>
              <a:t> : de la prescription à l’administration</a:t>
            </a:r>
          </a:p>
          <a:p>
            <a:r>
              <a:rPr lang="fr-FR" altLang="fr-FR" dirty="0">
                <a:solidFill>
                  <a:srgbClr val="C00000"/>
                </a:solidFill>
              </a:rPr>
              <a:t>L’IDE</a:t>
            </a:r>
            <a:r>
              <a:rPr lang="fr-FR" altLang="fr-FR" dirty="0"/>
              <a:t> et son travail quotidien</a:t>
            </a:r>
          </a:p>
          <a:p>
            <a:pPr>
              <a:buNone/>
            </a:pPr>
            <a:endParaRPr lang="fr-FR" altLang="fr-FR" dirty="0"/>
          </a:p>
        </p:txBody>
      </p:sp>
      <p:sp>
        <p:nvSpPr>
          <p:cNvPr id="6" name="Espace réservé du pied de page 5"/>
          <p:cNvSpPr>
            <a:spLocks noGrp="1"/>
          </p:cNvSpPr>
          <p:nvPr>
            <p:ph type="ftr" sz="quarter" idx="11"/>
          </p:nvPr>
        </p:nvSpPr>
        <p:spPr/>
        <p:txBody>
          <a:bodyPr/>
          <a:lstStyle/>
          <a:p>
            <a:pPr>
              <a:defRPr/>
            </a:pPr>
            <a:r>
              <a:rPr lang="fr-FR"/>
              <a:t>INSTITUTS DE FORMATION    IFSI IFAS </a:t>
            </a:r>
          </a:p>
        </p:txBody>
      </p:sp>
      <p:sp>
        <p:nvSpPr>
          <p:cNvPr id="4101" name="Espace réservé du numéro de diapositive 3"/>
          <p:cNvSpPr>
            <a:spLocks noGrp="1"/>
          </p:cNvSpPr>
          <p:nvPr>
            <p:ph type="sldNum" sz="quarter" idx="12"/>
          </p:nvPr>
        </p:nvSpPr>
        <p:spPr bwMode="auto">
          <a:noFill/>
          <a:ln>
            <a:miter lim="800000"/>
            <a:headEnd/>
            <a:tailEnd/>
          </a:ln>
        </p:spPr>
        <p:txBody>
          <a:bodyPr/>
          <a:lstStyle/>
          <a:p>
            <a:fld id="{61037C74-F463-4DE7-89A7-CD63C61FE4B5}" type="slidenum">
              <a:rPr lang="fr-FR" altLang="fr-FR" smtClean="0"/>
              <a:pPr/>
              <a:t>2</a:t>
            </a:fld>
            <a:endParaRPr lang="fr-FR" altLang="fr-FR"/>
          </a:p>
        </p:txBody>
      </p:sp>
      <p:pic>
        <p:nvPicPr>
          <p:cNvPr id="4102"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63" y="0"/>
            <a:ext cx="8358187" cy="857250"/>
          </a:xfrm>
        </p:spPr>
        <p:style>
          <a:lnRef idx="2">
            <a:schemeClr val="accent4"/>
          </a:lnRef>
          <a:fillRef idx="1">
            <a:schemeClr val="lt1"/>
          </a:fillRef>
          <a:effectRef idx="0">
            <a:schemeClr val="accent4"/>
          </a:effectRef>
          <a:fontRef idx="minor">
            <a:schemeClr val="dk1"/>
          </a:fontRef>
        </p:style>
        <p:txBody>
          <a:bodyPr rtlCol="0">
            <a:normAutofit fontScale="90000"/>
          </a:bodyPr>
          <a:lstStyle/>
          <a:p>
            <a:pPr eaLnBrk="1" fontAlgn="auto" hangingPunct="1">
              <a:spcAft>
                <a:spcPts val="0"/>
              </a:spcAft>
              <a:defRPr/>
            </a:pPr>
            <a:r>
              <a:rPr lang="fr-FR" sz="3600" b="1" dirty="0">
                <a:solidFill>
                  <a:srgbClr val="7030A0"/>
                </a:solidFill>
                <a:effectLst>
                  <a:outerShdw blurRad="38100" dist="38100" dir="2700000" algn="tl">
                    <a:srgbClr val="000000">
                      <a:alpha val="43137"/>
                    </a:srgbClr>
                  </a:outerShdw>
                </a:effectLst>
              </a:rPr>
              <a:t>LE MEDICAMENT : grands principes de prescription, dispensation et administration</a:t>
            </a:r>
          </a:p>
        </p:txBody>
      </p:sp>
      <p:sp>
        <p:nvSpPr>
          <p:cNvPr id="6" name="Espace réservé du pied de page 5"/>
          <p:cNvSpPr>
            <a:spLocks noGrp="1"/>
          </p:cNvSpPr>
          <p:nvPr>
            <p:ph type="ftr" sz="quarter" idx="11"/>
          </p:nvPr>
        </p:nvSpPr>
        <p:spPr/>
        <p:txBody>
          <a:bodyPr/>
          <a:lstStyle/>
          <a:p>
            <a:pPr>
              <a:defRPr/>
            </a:pPr>
            <a:r>
              <a:rPr lang="fr-FR"/>
              <a:t>INSTITUTS DE FORMATION    IFSI IFAS </a:t>
            </a:r>
          </a:p>
        </p:txBody>
      </p:sp>
      <p:sp>
        <p:nvSpPr>
          <p:cNvPr id="21508" name="Espace réservé du numéro de diapositive 3"/>
          <p:cNvSpPr>
            <a:spLocks noGrp="1"/>
          </p:cNvSpPr>
          <p:nvPr>
            <p:ph type="sldNum" sz="quarter" idx="12"/>
          </p:nvPr>
        </p:nvSpPr>
        <p:spPr bwMode="auto">
          <a:noFill/>
          <a:ln>
            <a:miter lim="800000"/>
            <a:headEnd/>
            <a:tailEnd/>
          </a:ln>
        </p:spPr>
        <p:txBody>
          <a:bodyPr/>
          <a:lstStyle/>
          <a:p>
            <a:fld id="{00C12797-8826-45BE-B2D9-47314B1AC078}" type="slidenum">
              <a:rPr lang="fr-FR" altLang="fr-FR"/>
              <a:pPr/>
              <a:t>20</a:t>
            </a:fld>
            <a:endParaRPr lang="fr-FR" altLang="fr-FR"/>
          </a:p>
        </p:txBody>
      </p:sp>
      <p:pic>
        <p:nvPicPr>
          <p:cNvPr id="21509"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
        <p:nvSpPr>
          <p:cNvPr id="7" name="Espace réservé du contenu 6"/>
          <p:cNvSpPr>
            <a:spLocks noGrp="1"/>
          </p:cNvSpPr>
          <p:nvPr>
            <p:ph idx="1"/>
          </p:nvPr>
        </p:nvSpPr>
        <p:spPr>
          <a:xfrm>
            <a:off x="214313" y="1143000"/>
            <a:ext cx="8715375" cy="5214938"/>
          </a:xfrm>
        </p:spPr>
        <p:txBody>
          <a:bodyPr/>
          <a:lstStyle/>
          <a:p>
            <a:r>
              <a:rPr lang="fr-FR" altLang="fr-FR" sz="2800" b="1" u="sng" dirty="0">
                <a:solidFill>
                  <a:srgbClr val="002060"/>
                </a:solidFill>
              </a:rPr>
              <a:t>PRESCRIPTION</a:t>
            </a:r>
            <a:endParaRPr lang="fr-FR" altLang="fr-FR" sz="2400" b="1" u="sng" dirty="0">
              <a:solidFill>
                <a:srgbClr val="002060"/>
              </a:solidFill>
            </a:endParaRPr>
          </a:p>
          <a:p>
            <a:pPr lvl="1"/>
            <a:r>
              <a:rPr lang="fr-FR" altLang="fr-FR" sz="2000" b="1" dirty="0">
                <a:solidFill>
                  <a:srgbClr val="0070C0"/>
                </a:solidFill>
              </a:rPr>
              <a:t>Est un ACTE MEDICAL </a:t>
            </a:r>
            <a:r>
              <a:rPr lang="fr-FR" altLang="fr-FR" sz="2000" dirty="0">
                <a:solidFill>
                  <a:srgbClr val="0070C0"/>
                </a:solidFill>
              </a:rPr>
              <a:t>sous la forme d’une ordonnance</a:t>
            </a:r>
          </a:p>
          <a:p>
            <a:pPr lvl="1" algn="just" eaLnBrk="1" hangingPunct="1"/>
            <a:r>
              <a:rPr lang="fr-FR" altLang="fr-FR" sz="2000" dirty="0">
                <a:solidFill>
                  <a:srgbClr val="0070C0"/>
                </a:solidFill>
                <a:cs typeface="Times New Roman" pitchFamily="18" charset="0"/>
              </a:rPr>
              <a:t>Une ordonnance doit être </a:t>
            </a:r>
            <a:r>
              <a:rPr lang="fr-FR" altLang="fr-FR" sz="2000" b="1" dirty="0">
                <a:solidFill>
                  <a:srgbClr val="0070C0"/>
                </a:solidFill>
                <a:cs typeface="Times New Roman" pitchFamily="18" charset="0"/>
              </a:rPr>
              <a:t>ECRITE</a:t>
            </a:r>
            <a:r>
              <a:rPr lang="fr-FR" altLang="fr-FR" sz="2000" dirty="0">
                <a:solidFill>
                  <a:srgbClr val="0070C0"/>
                </a:solidFill>
                <a:cs typeface="Times New Roman" pitchFamily="18" charset="0"/>
              </a:rPr>
              <a:t>, </a:t>
            </a:r>
            <a:r>
              <a:rPr lang="fr-FR" altLang="fr-FR" sz="2000" b="1" dirty="0">
                <a:solidFill>
                  <a:srgbClr val="0070C0"/>
                </a:solidFill>
                <a:cs typeface="Times New Roman" pitchFamily="18" charset="0"/>
              </a:rPr>
              <a:t>LISIBLE</a:t>
            </a:r>
            <a:r>
              <a:rPr lang="fr-FR" altLang="fr-FR" sz="2000" dirty="0">
                <a:solidFill>
                  <a:srgbClr val="0070C0"/>
                </a:solidFill>
                <a:cs typeface="Times New Roman" pitchFamily="18" charset="0"/>
              </a:rPr>
              <a:t> et comporter </a:t>
            </a:r>
            <a:r>
              <a:rPr lang="fr-FR" altLang="fr-FR" sz="2000" b="1" dirty="0">
                <a:solidFill>
                  <a:srgbClr val="0070C0"/>
                </a:solidFill>
                <a:cs typeface="Times New Roman" pitchFamily="18" charset="0"/>
              </a:rPr>
              <a:t>OBLIGATOIREMENT</a:t>
            </a:r>
            <a:r>
              <a:rPr lang="fr-FR" altLang="fr-FR" sz="2000" dirty="0">
                <a:solidFill>
                  <a:srgbClr val="0070C0"/>
                </a:solidFill>
                <a:cs typeface="Times New Roman" pitchFamily="18" charset="0"/>
              </a:rPr>
              <a:t> :</a:t>
            </a:r>
          </a:p>
          <a:p>
            <a:pPr lvl="2" algn="just" eaLnBrk="1" hangingPunct="1"/>
            <a:r>
              <a:rPr lang="fr-FR" altLang="fr-FR" sz="1800" i="1" dirty="0">
                <a:solidFill>
                  <a:srgbClr val="C00000"/>
                </a:solidFill>
                <a:cs typeface="Times New Roman" pitchFamily="18" charset="0"/>
              </a:rPr>
              <a:t>identification du prescripteur : nom, adresse, qualité</a:t>
            </a:r>
          </a:p>
          <a:p>
            <a:pPr lvl="2" algn="just" eaLnBrk="1" hangingPunct="1"/>
            <a:r>
              <a:rPr lang="fr-FR" altLang="fr-FR" sz="1800" i="1" dirty="0">
                <a:solidFill>
                  <a:srgbClr val="C00000"/>
                </a:solidFill>
                <a:cs typeface="Times New Roman" pitchFamily="18" charset="0"/>
              </a:rPr>
              <a:t>identification du patient: nom, prénom, âge, sexe, taille/poids si nécessaire</a:t>
            </a:r>
          </a:p>
          <a:p>
            <a:pPr lvl="2" algn="just" eaLnBrk="1" hangingPunct="1"/>
            <a:r>
              <a:rPr lang="fr-FR" altLang="fr-FR" sz="1800" i="1" dirty="0">
                <a:solidFill>
                  <a:srgbClr val="C00000"/>
                </a:solidFill>
                <a:cs typeface="Times New Roman" pitchFamily="18" charset="0"/>
              </a:rPr>
              <a:t>médicament(s) : dénomination, forme, posologie et mode d’emploi, c’est à dire la quantité prescrite ou la durée de traitement (désigné en DCI ou sous son nom commercial )</a:t>
            </a:r>
          </a:p>
          <a:p>
            <a:pPr lvl="2" algn="just" eaLnBrk="1" hangingPunct="1"/>
            <a:r>
              <a:rPr lang="fr-FR" altLang="fr-FR" sz="1800" i="1" dirty="0">
                <a:solidFill>
                  <a:srgbClr val="C00000"/>
                </a:solidFill>
                <a:cs typeface="Times New Roman" pitchFamily="18" charset="0"/>
              </a:rPr>
              <a:t>mention telle que « à renouveler » ou « à ne pas renouveler »</a:t>
            </a:r>
          </a:p>
          <a:p>
            <a:pPr lvl="2" algn="just" eaLnBrk="1" hangingPunct="1"/>
            <a:r>
              <a:rPr lang="fr-FR" altLang="fr-FR" sz="1800" i="1" dirty="0">
                <a:solidFill>
                  <a:srgbClr val="C00000"/>
                </a:solidFill>
                <a:cs typeface="Times New Roman" pitchFamily="18" charset="0"/>
              </a:rPr>
              <a:t>la signature apposée immédiatement en dessous de la dernière ligne, de façon à ne pas laisser d’espace résiduel</a:t>
            </a:r>
          </a:p>
          <a:p>
            <a:pPr lvl="2" algn="just" eaLnBrk="1" hangingPunct="1"/>
            <a:r>
              <a:rPr lang="fr-FR" altLang="fr-FR" sz="1800" i="1" dirty="0">
                <a:solidFill>
                  <a:srgbClr val="C00000"/>
                </a:solidFill>
                <a:cs typeface="Times New Roman" pitchFamily="18" charset="0"/>
              </a:rPr>
              <a:t>date</a:t>
            </a:r>
          </a:p>
          <a:p>
            <a:pPr lvl="1"/>
            <a:r>
              <a:rPr lang="fr-FR" altLang="fr-FR" sz="2000" dirty="0">
                <a:solidFill>
                  <a:srgbClr val="0070C0"/>
                </a:solidFill>
              </a:rPr>
              <a:t>Les vétérinaires, dentistes, sages femmes et infirmiers peuvent prescrire (</a:t>
            </a:r>
            <a:r>
              <a:rPr lang="fr-FR" altLang="fr-FR" sz="2000" b="1" dirty="0">
                <a:solidFill>
                  <a:srgbClr val="0070C0"/>
                </a:solidFill>
              </a:rPr>
              <a:t>listes</a:t>
            </a:r>
            <a:r>
              <a:rPr lang="fr-FR" altLang="fr-FR" sz="2000" dirty="0">
                <a:solidFill>
                  <a:srgbClr val="0070C0"/>
                </a:solidFill>
              </a:rPr>
              <a:t> </a:t>
            </a:r>
            <a:r>
              <a:rPr lang="fr-FR" altLang="fr-FR" sz="2000" b="1" dirty="0">
                <a:solidFill>
                  <a:srgbClr val="0070C0"/>
                </a:solidFill>
              </a:rPr>
              <a:t>limitées à leur domaine d’exercice</a:t>
            </a:r>
            <a:r>
              <a:rPr lang="fr-FR" altLang="fr-FR" sz="2000" dirty="0">
                <a:solidFill>
                  <a:srgbClr val="0070C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1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1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1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10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7">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10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7">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10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7">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10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re 1"/>
          <p:cNvSpPr txBox="1">
            <a:spLocks/>
          </p:cNvSpPr>
          <p:nvPr/>
        </p:nvSpPr>
        <p:spPr>
          <a:xfrm>
            <a:off x="500063" y="0"/>
            <a:ext cx="8229600" cy="714375"/>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3600" b="1" noProof="0" dirty="0">
                <a:solidFill>
                  <a:srgbClr val="7030A0"/>
                </a:solidFill>
                <a:effectLst>
                  <a:outerShdw blurRad="38100" dist="38100" dir="2700000" algn="tl">
                    <a:srgbClr val="000000">
                      <a:alpha val="43137"/>
                    </a:srgbClr>
                  </a:outerShdw>
                </a:effectLst>
              </a:rPr>
              <a:t>DISPOSITIONS REGLEMENTAIRES</a:t>
            </a:r>
            <a:endParaRPr kumimoji="0" lang="fr-FR"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n-lt"/>
              <a:ea typeface="+mn-ea"/>
              <a:cs typeface="+mn-cs"/>
            </a:endParaRPr>
          </a:p>
        </p:txBody>
      </p:sp>
      <p:pic>
        <p:nvPicPr>
          <p:cNvPr id="6"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
        <p:nvSpPr>
          <p:cNvPr id="7" name="Espace réservé du pied de page 5"/>
          <p:cNvSpPr>
            <a:spLocks noGrp="1"/>
          </p:cNvSpPr>
          <p:nvPr>
            <p:ph type="ftr" sz="quarter" idx="11"/>
          </p:nvPr>
        </p:nvSpPr>
        <p:spPr>
          <a:xfrm>
            <a:off x="3124200" y="6356350"/>
            <a:ext cx="2895600" cy="365125"/>
          </a:xfrm>
        </p:spPr>
        <p:txBody>
          <a:bodyPr/>
          <a:lstStyle/>
          <a:p>
            <a:pPr>
              <a:defRPr/>
            </a:pPr>
            <a:r>
              <a:rPr lang="fr-FR" dirty="0"/>
              <a:t>INSTITUTS DE FORMATION    IFSI IFAS </a:t>
            </a:r>
          </a:p>
        </p:txBody>
      </p:sp>
      <p:sp>
        <p:nvSpPr>
          <p:cNvPr id="8" name="Espace réservé du numéro de diapositive 3"/>
          <p:cNvSpPr>
            <a:spLocks noGrp="1"/>
          </p:cNvSpPr>
          <p:nvPr>
            <p:ph type="sldNum" sz="quarter" idx="12"/>
          </p:nvPr>
        </p:nvSpPr>
        <p:spPr bwMode="auto">
          <a:xfrm>
            <a:off x="6553200" y="6356350"/>
            <a:ext cx="2133600" cy="365125"/>
          </a:xfrm>
          <a:noFill/>
          <a:ln>
            <a:miter lim="800000"/>
            <a:headEnd/>
            <a:tailEnd/>
          </a:ln>
        </p:spPr>
        <p:txBody>
          <a:bodyPr/>
          <a:lstStyle/>
          <a:p>
            <a:fld id="{400FB768-6AB2-44C6-AA4D-99B40DAA6E44}" type="slidenum">
              <a:rPr lang="fr-FR" altLang="fr-FR" smtClean="0"/>
              <a:pPr/>
              <a:t>21</a:t>
            </a:fld>
            <a:endParaRPr lang="fr-FR" altLang="fr-FR" dirty="0"/>
          </a:p>
        </p:txBody>
      </p:sp>
      <p:sp>
        <p:nvSpPr>
          <p:cNvPr id="9" name="Espace réservé du contenu 8"/>
          <p:cNvSpPr>
            <a:spLocks noGrp="1"/>
          </p:cNvSpPr>
          <p:nvPr>
            <p:ph idx="1"/>
          </p:nvPr>
        </p:nvSpPr>
        <p:spPr>
          <a:xfrm>
            <a:off x="323528" y="980728"/>
            <a:ext cx="8363272" cy="5256584"/>
          </a:xfrm>
        </p:spPr>
        <p:txBody>
          <a:bodyPr>
            <a:normAutofit fontScale="85000" lnSpcReduction="20000"/>
          </a:bodyPr>
          <a:lstStyle/>
          <a:p>
            <a:pPr algn="just">
              <a:lnSpc>
                <a:spcPct val="90000"/>
              </a:lnSpc>
              <a:buNone/>
            </a:pPr>
            <a:r>
              <a:rPr lang="fr-FR" b="1" u="sng" dirty="0">
                <a:solidFill>
                  <a:srgbClr val="C00000"/>
                </a:solidFill>
                <a:cs typeface="Times New Roman" pitchFamily="18" charset="0"/>
              </a:rPr>
              <a:t>Code Santé Publique </a:t>
            </a:r>
            <a:r>
              <a:rPr lang="fr-FR" dirty="0">
                <a:cs typeface="Times New Roman" pitchFamily="18" charset="0"/>
              </a:rPr>
              <a:t>(parties IV et V )</a:t>
            </a:r>
          </a:p>
          <a:p>
            <a:pPr algn="just">
              <a:lnSpc>
                <a:spcPct val="90000"/>
              </a:lnSpc>
              <a:buNone/>
            </a:pPr>
            <a:endParaRPr lang="fr-FR" dirty="0">
              <a:cs typeface="Times New Roman" pitchFamily="18" charset="0"/>
            </a:endParaRPr>
          </a:p>
          <a:p>
            <a:pPr algn="just">
              <a:lnSpc>
                <a:spcPct val="90000"/>
              </a:lnSpc>
            </a:pPr>
            <a:r>
              <a:rPr lang="fr-FR" i="1" dirty="0">
                <a:solidFill>
                  <a:schemeClr val="folHlink"/>
                </a:solidFill>
                <a:cs typeface="Times New Roman" pitchFamily="18" charset="0"/>
              </a:rPr>
              <a:t>R 4127-8 : « dans les limites fixées par la loi, </a:t>
            </a:r>
            <a:r>
              <a:rPr lang="fr-FR" i="1" dirty="0">
                <a:solidFill>
                  <a:srgbClr val="002060"/>
                </a:solidFill>
                <a:cs typeface="Times New Roman" pitchFamily="18" charset="0"/>
              </a:rPr>
              <a:t>le médecin est libre de ses prescriptions</a:t>
            </a:r>
            <a:r>
              <a:rPr lang="fr-FR" i="1" dirty="0">
                <a:solidFill>
                  <a:schemeClr val="folHlink"/>
                </a:solidFill>
                <a:cs typeface="Times New Roman" pitchFamily="18" charset="0"/>
              </a:rPr>
              <a:t> »</a:t>
            </a:r>
          </a:p>
          <a:p>
            <a:pPr algn="just">
              <a:lnSpc>
                <a:spcPct val="90000"/>
              </a:lnSpc>
            </a:pPr>
            <a:endParaRPr lang="fr-FR" i="1" dirty="0">
              <a:solidFill>
                <a:schemeClr val="folHlink"/>
              </a:solidFill>
              <a:cs typeface="Times New Roman" pitchFamily="18" charset="0"/>
            </a:endParaRPr>
          </a:p>
          <a:p>
            <a:pPr algn="just">
              <a:lnSpc>
                <a:spcPct val="90000"/>
              </a:lnSpc>
            </a:pPr>
            <a:r>
              <a:rPr lang="fr-FR" i="1" dirty="0">
                <a:solidFill>
                  <a:schemeClr val="folHlink"/>
                </a:solidFill>
                <a:cs typeface="Times New Roman" pitchFamily="18" charset="0"/>
              </a:rPr>
              <a:t>R 4127-34 : « </a:t>
            </a:r>
            <a:r>
              <a:rPr lang="fr-FR" i="1" dirty="0">
                <a:solidFill>
                  <a:srgbClr val="002060"/>
                </a:solidFill>
                <a:cs typeface="Times New Roman" pitchFamily="18" charset="0"/>
              </a:rPr>
              <a:t>le médecin doit formuler ses prescriptions avec toute la clarté indispensable</a:t>
            </a:r>
            <a:r>
              <a:rPr lang="fr-FR" i="1" dirty="0">
                <a:solidFill>
                  <a:schemeClr val="folHlink"/>
                </a:solidFill>
                <a:cs typeface="Times New Roman" pitchFamily="18" charset="0"/>
              </a:rPr>
              <a:t>, veiller à leur compréhension … »</a:t>
            </a:r>
          </a:p>
          <a:p>
            <a:pPr algn="just">
              <a:lnSpc>
                <a:spcPct val="90000"/>
              </a:lnSpc>
            </a:pPr>
            <a:endParaRPr lang="fr-FR" i="1" dirty="0">
              <a:solidFill>
                <a:schemeClr val="folHlink"/>
              </a:solidFill>
              <a:cs typeface="Times New Roman" pitchFamily="18" charset="0"/>
            </a:endParaRPr>
          </a:p>
          <a:p>
            <a:pPr algn="just">
              <a:lnSpc>
                <a:spcPct val="90000"/>
              </a:lnSpc>
            </a:pPr>
            <a:r>
              <a:rPr lang="fr-FR" i="1" dirty="0">
                <a:solidFill>
                  <a:schemeClr val="folHlink"/>
                </a:solidFill>
                <a:cs typeface="Times New Roman" pitchFamily="18" charset="0"/>
              </a:rPr>
              <a:t>R4111-7, 8, 9 et 14 : « </a:t>
            </a:r>
            <a:r>
              <a:rPr lang="fr-FR" i="1" dirty="0">
                <a:solidFill>
                  <a:srgbClr val="002060"/>
                </a:solidFill>
                <a:cs typeface="Times New Roman" pitchFamily="18" charset="0"/>
              </a:rPr>
              <a:t>l’infirmier</a:t>
            </a:r>
            <a:r>
              <a:rPr lang="fr-FR" i="1" dirty="0">
                <a:solidFill>
                  <a:schemeClr val="folHlink"/>
                </a:solidFill>
                <a:cs typeface="Times New Roman" pitchFamily="18" charset="0"/>
              </a:rPr>
              <a:t> </a:t>
            </a:r>
            <a:r>
              <a:rPr lang="fr-FR" i="1" dirty="0">
                <a:solidFill>
                  <a:srgbClr val="002060"/>
                </a:solidFill>
                <a:cs typeface="Times New Roman" pitchFamily="18" charset="0"/>
              </a:rPr>
              <a:t>est habilité à pratiquer </a:t>
            </a:r>
            <a:r>
              <a:rPr lang="fr-FR" i="1" dirty="0">
                <a:solidFill>
                  <a:schemeClr val="folHlink"/>
                </a:solidFill>
                <a:cs typeface="Times New Roman" pitchFamily="18" charset="0"/>
              </a:rPr>
              <a:t>les actes suivants </a:t>
            </a:r>
            <a:r>
              <a:rPr lang="fr-FR" i="1" dirty="0">
                <a:solidFill>
                  <a:srgbClr val="002060"/>
                </a:solidFill>
                <a:cs typeface="Times New Roman" pitchFamily="18" charset="0"/>
              </a:rPr>
              <a:t>en application d’une prescription médicale qui, sauf urgence, doit être écrite et quantitative, datée et signée, soit en application d’un protocole écrit, qualitatif et quantitatif, préalablement établi, daté et signé par un médecin</a:t>
            </a:r>
            <a:r>
              <a:rPr lang="fr-FR" i="1" dirty="0">
                <a:solidFill>
                  <a:schemeClr val="folHlink"/>
                </a:solidFill>
                <a:cs typeface="Times New Roman" pitchFamily="18" charset="0"/>
              </a:rPr>
              <a:t> »</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228600" y="1052736"/>
            <a:ext cx="8915400" cy="5688632"/>
          </a:xfrm>
        </p:spPr>
        <p:txBody>
          <a:bodyPr>
            <a:normAutofit/>
          </a:bodyPr>
          <a:lstStyle/>
          <a:p>
            <a:pPr algn="just" eaLnBrk="1" hangingPunct="1">
              <a:lnSpc>
                <a:spcPct val="90000"/>
              </a:lnSpc>
              <a:buFontTx/>
              <a:buNone/>
            </a:pPr>
            <a:r>
              <a:rPr lang="fr-FR" sz="3600" dirty="0">
                <a:cs typeface="Times New Roman" pitchFamily="18" charset="0"/>
              </a:rPr>
              <a:t>En pratique, pour l’IDE, en cas de doute :</a:t>
            </a:r>
          </a:p>
          <a:p>
            <a:pPr algn="just" eaLnBrk="1" hangingPunct="1">
              <a:lnSpc>
                <a:spcPct val="90000"/>
              </a:lnSpc>
              <a:buFontTx/>
              <a:buNone/>
            </a:pPr>
            <a:r>
              <a:rPr lang="fr-FR" sz="2800" dirty="0">
                <a:solidFill>
                  <a:srgbClr val="FF0000"/>
                </a:solidFill>
                <a:cs typeface="Times New Roman" pitchFamily="18" charset="0"/>
              </a:rPr>
              <a:t>Avoir recours au prescripteur, un pharmacien, le Vidal …</a:t>
            </a:r>
          </a:p>
          <a:p>
            <a:pPr algn="just" eaLnBrk="1" hangingPunct="1">
              <a:lnSpc>
                <a:spcPct val="90000"/>
              </a:lnSpc>
              <a:buFontTx/>
              <a:buNone/>
            </a:pPr>
            <a:endParaRPr lang="fr-FR" sz="2800" dirty="0">
              <a:solidFill>
                <a:srgbClr val="FF0000"/>
              </a:solidFill>
              <a:cs typeface="Times New Roman" pitchFamily="18" charset="0"/>
            </a:endParaRPr>
          </a:p>
          <a:p>
            <a:pPr algn="just" eaLnBrk="1" hangingPunct="1">
              <a:lnSpc>
                <a:spcPct val="90000"/>
              </a:lnSpc>
              <a:buFont typeface="Wingdings" pitchFamily="2" charset="2"/>
              <a:buChar char="Ø"/>
            </a:pPr>
            <a:r>
              <a:rPr lang="fr-FR" sz="2800" i="1" dirty="0">
                <a:solidFill>
                  <a:schemeClr val="tx2"/>
                </a:solidFill>
                <a:cs typeface="Times New Roman" pitchFamily="18" charset="0"/>
              </a:rPr>
              <a:t>vérifier la correspondance entre DCI et nom de spécialité</a:t>
            </a:r>
          </a:p>
          <a:p>
            <a:pPr algn="just" eaLnBrk="1" hangingPunct="1">
              <a:lnSpc>
                <a:spcPct val="90000"/>
              </a:lnSpc>
              <a:buFont typeface="Wingdings" pitchFamily="2" charset="2"/>
              <a:buChar char="Ø"/>
            </a:pPr>
            <a:r>
              <a:rPr lang="fr-FR" sz="2800" i="1" dirty="0">
                <a:solidFill>
                  <a:schemeClr val="tx2"/>
                </a:solidFill>
                <a:cs typeface="Times New Roman" pitchFamily="18" charset="0"/>
              </a:rPr>
              <a:t>s’informer sur les indications du médicament (conformité avec le patient ?)</a:t>
            </a:r>
          </a:p>
          <a:p>
            <a:pPr algn="just" eaLnBrk="1" hangingPunct="1">
              <a:lnSpc>
                <a:spcPct val="90000"/>
              </a:lnSpc>
              <a:buFont typeface="Wingdings" pitchFamily="2" charset="2"/>
              <a:buChar char="Ø"/>
            </a:pPr>
            <a:r>
              <a:rPr lang="fr-FR" sz="2800" i="1" dirty="0">
                <a:solidFill>
                  <a:schemeClr val="tx2"/>
                </a:solidFill>
                <a:cs typeface="Times New Roman" pitchFamily="18" charset="0"/>
              </a:rPr>
              <a:t>connaître ses modes d’utilisation, les voies d’administration</a:t>
            </a:r>
          </a:p>
          <a:p>
            <a:pPr algn="just" eaLnBrk="1" hangingPunct="1">
              <a:lnSpc>
                <a:spcPct val="90000"/>
              </a:lnSpc>
              <a:buFont typeface="Wingdings" pitchFamily="2" charset="2"/>
              <a:buChar char="Ø"/>
            </a:pPr>
            <a:r>
              <a:rPr lang="fr-FR" sz="2800" i="1" dirty="0">
                <a:solidFill>
                  <a:schemeClr val="tx2"/>
                </a:solidFill>
                <a:cs typeface="Times New Roman" pitchFamily="18" charset="0"/>
              </a:rPr>
              <a:t>détecter les interactions, les effets secondaires, les contre indications …</a:t>
            </a:r>
          </a:p>
          <a:p>
            <a:pPr algn="just" eaLnBrk="1" hangingPunct="1">
              <a:lnSpc>
                <a:spcPct val="90000"/>
              </a:lnSpc>
            </a:pPr>
            <a:endParaRPr lang="fr-FR" sz="2800" i="1" dirty="0">
              <a:solidFill>
                <a:schemeClr val="tx2"/>
              </a:solidFill>
              <a:cs typeface="Times New Roman" pitchFamily="18" charset="0"/>
            </a:endParaRPr>
          </a:p>
          <a:p>
            <a:pPr algn="just" eaLnBrk="1" hangingPunct="1">
              <a:lnSpc>
                <a:spcPct val="90000"/>
              </a:lnSpc>
              <a:buFontTx/>
              <a:buNone/>
            </a:pPr>
            <a:r>
              <a:rPr lang="fr-FR" sz="2800" i="1" dirty="0">
                <a:solidFill>
                  <a:srgbClr val="FF0000"/>
                </a:solidFill>
                <a:cs typeface="Times New Roman" pitchFamily="18" charset="0"/>
              </a:rPr>
              <a:t>Afin de pourvoir donner un conseil adapté au patient</a:t>
            </a:r>
          </a:p>
        </p:txBody>
      </p:sp>
      <p:sp>
        <p:nvSpPr>
          <p:cNvPr id="5" name="Titre 1"/>
          <p:cNvSpPr txBox="1">
            <a:spLocks/>
          </p:cNvSpPr>
          <p:nvPr/>
        </p:nvSpPr>
        <p:spPr>
          <a:xfrm>
            <a:off x="500063" y="0"/>
            <a:ext cx="8229600" cy="714375"/>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3600" b="1" dirty="0">
                <a:solidFill>
                  <a:srgbClr val="7030A0"/>
                </a:solidFill>
                <a:effectLst>
                  <a:outerShdw blurRad="38100" dist="38100" dir="2700000" algn="tl">
                    <a:srgbClr val="000000">
                      <a:alpha val="43137"/>
                    </a:srgbClr>
                  </a:outerShdw>
                </a:effectLst>
              </a:rPr>
              <a:t>SECURISATION DE LA PRESCRIPTION</a:t>
            </a:r>
            <a:endParaRPr kumimoji="0" lang="fr-FR"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ox(out)">
                                      <p:cBhvr>
                                        <p:cTn id="7" dur="5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box(out)">
                                      <p:cBhvr>
                                        <p:cTn id="12" dur="500"/>
                                        <p:tgtEl>
                                          <p:spTgt spid="83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3971">
                                            <p:txEl>
                                              <p:pRg st="3" end="3"/>
                                            </p:txEl>
                                          </p:spTgt>
                                        </p:tgtEl>
                                        <p:attrNameLst>
                                          <p:attrName>style.visibility</p:attrName>
                                        </p:attrNameLst>
                                      </p:cBhvr>
                                      <p:to>
                                        <p:strVal val="visible"/>
                                      </p:to>
                                    </p:set>
                                    <p:animEffect transition="in" filter="box(out)">
                                      <p:cBhvr>
                                        <p:cTn id="17" dur="500"/>
                                        <p:tgtEl>
                                          <p:spTgt spid="839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3971">
                                            <p:txEl>
                                              <p:pRg st="4" end="4"/>
                                            </p:txEl>
                                          </p:spTgt>
                                        </p:tgtEl>
                                        <p:attrNameLst>
                                          <p:attrName>style.visibility</p:attrName>
                                        </p:attrNameLst>
                                      </p:cBhvr>
                                      <p:to>
                                        <p:strVal val="visible"/>
                                      </p:to>
                                    </p:set>
                                    <p:animEffect transition="in" filter="box(out)">
                                      <p:cBhvr>
                                        <p:cTn id="22" dur="500"/>
                                        <p:tgtEl>
                                          <p:spTgt spid="839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3971">
                                            <p:txEl>
                                              <p:pRg st="5" end="5"/>
                                            </p:txEl>
                                          </p:spTgt>
                                        </p:tgtEl>
                                        <p:attrNameLst>
                                          <p:attrName>style.visibility</p:attrName>
                                        </p:attrNameLst>
                                      </p:cBhvr>
                                      <p:to>
                                        <p:strVal val="visible"/>
                                      </p:to>
                                    </p:set>
                                    <p:animEffect transition="in" filter="box(out)">
                                      <p:cBhvr>
                                        <p:cTn id="27" dur="500"/>
                                        <p:tgtEl>
                                          <p:spTgt spid="839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83971">
                                            <p:txEl>
                                              <p:pRg st="6" end="6"/>
                                            </p:txEl>
                                          </p:spTgt>
                                        </p:tgtEl>
                                        <p:attrNameLst>
                                          <p:attrName>style.visibility</p:attrName>
                                        </p:attrNameLst>
                                      </p:cBhvr>
                                      <p:to>
                                        <p:strVal val="visible"/>
                                      </p:to>
                                    </p:set>
                                    <p:animEffect transition="in" filter="box(out)">
                                      <p:cBhvr>
                                        <p:cTn id="32" dur="500"/>
                                        <p:tgtEl>
                                          <p:spTgt spid="8397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83971">
                                            <p:txEl>
                                              <p:pRg st="8" end="8"/>
                                            </p:txEl>
                                          </p:spTgt>
                                        </p:tgtEl>
                                        <p:attrNameLst>
                                          <p:attrName>style.visibility</p:attrName>
                                        </p:attrNameLst>
                                      </p:cBhvr>
                                      <p:to>
                                        <p:strVal val="visible"/>
                                      </p:to>
                                    </p:set>
                                    <p:animEffect transition="in" filter="box(out)">
                                      <p:cBhvr>
                                        <p:cTn id="37" dur="500"/>
                                        <p:tgtEl>
                                          <p:spTgt spid="839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63" y="0"/>
            <a:ext cx="8358187" cy="857250"/>
          </a:xfrm>
        </p:spPr>
        <p:style>
          <a:lnRef idx="2">
            <a:schemeClr val="accent4"/>
          </a:lnRef>
          <a:fillRef idx="1">
            <a:schemeClr val="lt1"/>
          </a:fillRef>
          <a:effectRef idx="0">
            <a:schemeClr val="accent4"/>
          </a:effectRef>
          <a:fontRef idx="minor">
            <a:schemeClr val="dk1"/>
          </a:fontRef>
        </p:style>
        <p:txBody>
          <a:bodyPr rtlCol="0">
            <a:normAutofit fontScale="90000"/>
          </a:bodyPr>
          <a:lstStyle/>
          <a:p>
            <a:pPr eaLnBrk="1" fontAlgn="auto" hangingPunct="1">
              <a:spcAft>
                <a:spcPts val="0"/>
              </a:spcAft>
              <a:defRPr/>
            </a:pPr>
            <a:r>
              <a:rPr lang="fr-FR" sz="3600" b="1" dirty="0">
                <a:solidFill>
                  <a:srgbClr val="7030A0"/>
                </a:solidFill>
                <a:effectLst>
                  <a:outerShdw blurRad="38100" dist="38100" dir="2700000" algn="tl">
                    <a:srgbClr val="000000">
                      <a:alpha val="43137"/>
                    </a:srgbClr>
                  </a:outerShdw>
                </a:effectLst>
              </a:rPr>
              <a:t>LE MEDICAMENT : grands principes de prescription, dispensation et administration</a:t>
            </a:r>
          </a:p>
        </p:txBody>
      </p:sp>
      <p:sp>
        <p:nvSpPr>
          <p:cNvPr id="6" name="Espace réservé du pied de page 5"/>
          <p:cNvSpPr>
            <a:spLocks noGrp="1"/>
          </p:cNvSpPr>
          <p:nvPr>
            <p:ph type="ftr" sz="quarter" idx="11"/>
          </p:nvPr>
        </p:nvSpPr>
        <p:spPr/>
        <p:txBody>
          <a:bodyPr/>
          <a:lstStyle/>
          <a:p>
            <a:pPr>
              <a:defRPr/>
            </a:pPr>
            <a:r>
              <a:rPr lang="fr-FR"/>
              <a:t>INSTITUTS DE FORMATION    IFSI IFAS </a:t>
            </a:r>
          </a:p>
        </p:txBody>
      </p:sp>
      <p:sp>
        <p:nvSpPr>
          <p:cNvPr id="22532" name="Espace réservé du numéro de diapositive 3"/>
          <p:cNvSpPr>
            <a:spLocks noGrp="1"/>
          </p:cNvSpPr>
          <p:nvPr>
            <p:ph type="sldNum" sz="quarter" idx="12"/>
          </p:nvPr>
        </p:nvSpPr>
        <p:spPr bwMode="auto">
          <a:noFill/>
          <a:ln>
            <a:miter lim="800000"/>
            <a:headEnd/>
            <a:tailEnd/>
          </a:ln>
        </p:spPr>
        <p:txBody>
          <a:bodyPr/>
          <a:lstStyle/>
          <a:p>
            <a:fld id="{1E1A9C32-2421-4558-A093-3233211AF010}" type="slidenum">
              <a:rPr lang="fr-FR" altLang="fr-FR"/>
              <a:pPr/>
              <a:t>23</a:t>
            </a:fld>
            <a:endParaRPr lang="fr-FR" altLang="fr-FR"/>
          </a:p>
        </p:txBody>
      </p:sp>
      <p:pic>
        <p:nvPicPr>
          <p:cNvPr id="22533"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
        <p:nvSpPr>
          <p:cNvPr id="7" name="Espace réservé du contenu 6"/>
          <p:cNvSpPr>
            <a:spLocks noGrp="1"/>
          </p:cNvSpPr>
          <p:nvPr>
            <p:ph idx="1"/>
          </p:nvPr>
        </p:nvSpPr>
        <p:spPr>
          <a:xfrm>
            <a:off x="179512" y="1268760"/>
            <a:ext cx="8715375" cy="5214938"/>
          </a:xfrm>
        </p:spPr>
        <p:txBody>
          <a:bodyPr/>
          <a:lstStyle/>
          <a:p>
            <a:r>
              <a:rPr lang="fr-FR" altLang="fr-FR" sz="2800" b="1" u="sng" dirty="0">
                <a:solidFill>
                  <a:srgbClr val="002060"/>
                </a:solidFill>
              </a:rPr>
              <a:t>DISPENSATION</a:t>
            </a:r>
            <a:endParaRPr lang="fr-FR" altLang="fr-FR" sz="2400" b="1" u="sng" dirty="0">
              <a:solidFill>
                <a:srgbClr val="002060"/>
              </a:solidFill>
            </a:endParaRPr>
          </a:p>
          <a:p>
            <a:pPr lvl="1"/>
            <a:r>
              <a:rPr lang="fr-FR" altLang="fr-FR" sz="2000" b="1" dirty="0">
                <a:solidFill>
                  <a:srgbClr val="0070C0"/>
                </a:solidFill>
              </a:rPr>
              <a:t>Sous la RESPONSABILITE d’un pharmacien</a:t>
            </a:r>
            <a:r>
              <a:rPr lang="fr-FR" altLang="fr-FR" sz="2000" dirty="0">
                <a:solidFill>
                  <a:srgbClr val="0070C0"/>
                </a:solidFill>
              </a:rPr>
              <a:t>, possible en officine ou en pharmacie hospitalière</a:t>
            </a:r>
            <a:endParaRPr lang="fr-FR" altLang="fr-FR" sz="2000" b="1" dirty="0">
              <a:solidFill>
                <a:srgbClr val="0070C0"/>
              </a:solidFill>
            </a:endParaRPr>
          </a:p>
          <a:p>
            <a:pPr lvl="1"/>
            <a:r>
              <a:rPr lang="fr-FR" altLang="fr-FR" sz="2000" b="1" dirty="0">
                <a:solidFill>
                  <a:srgbClr val="0070C0"/>
                </a:solidFill>
              </a:rPr>
              <a:t>Règles spécifiques</a:t>
            </a:r>
            <a:r>
              <a:rPr lang="fr-FR" altLang="fr-FR" sz="2000" dirty="0">
                <a:solidFill>
                  <a:srgbClr val="0070C0"/>
                </a:solidFill>
              </a:rPr>
              <a:t> selon le classement du médicament :</a:t>
            </a:r>
          </a:p>
          <a:p>
            <a:pPr lvl="2" algn="just" eaLnBrk="1" hangingPunct="1"/>
            <a:r>
              <a:rPr lang="fr-FR" altLang="fr-FR" sz="1800" b="1" dirty="0">
                <a:solidFill>
                  <a:srgbClr val="C00000"/>
                </a:solidFill>
                <a:cs typeface="Times New Roman" pitchFamily="18" charset="0"/>
              </a:rPr>
              <a:t>Liste I</a:t>
            </a:r>
            <a:r>
              <a:rPr lang="fr-FR" altLang="fr-FR" sz="1800" dirty="0">
                <a:solidFill>
                  <a:srgbClr val="C00000"/>
                </a:solidFill>
                <a:cs typeface="Times New Roman" pitchFamily="18" charset="0"/>
              </a:rPr>
              <a:t> : médicaments dangereux comportant une substance vénéneuse et présentant des risques d’ordre toxique, tératogène, cancérogène …</a:t>
            </a:r>
          </a:p>
          <a:p>
            <a:pPr lvl="2" algn="just" eaLnBrk="1" hangingPunct="1"/>
            <a:r>
              <a:rPr lang="fr-FR" altLang="fr-FR" sz="1800" b="1" dirty="0">
                <a:solidFill>
                  <a:srgbClr val="C00000"/>
                </a:solidFill>
                <a:cs typeface="Times New Roman" pitchFamily="18" charset="0"/>
              </a:rPr>
              <a:t>Liste II</a:t>
            </a:r>
            <a:r>
              <a:rPr lang="fr-FR" altLang="fr-FR" sz="1800" dirty="0">
                <a:solidFill>
                  <a:srgbClr val="C00000"/>
                </a:solidFill>
                <a:cs typeface="Times New Roman" pitchFamily="18" charset="0"/>
              </a:rPr>
              <a:t> : médicaments comportant une substance vénéneuse potentiellement dangereuse (moins toxiques que la liste I)</a:t>
            </a:r>
          </a:p>
          <a:p>
            <a:pPr lvl="2" algn="just" eaLnBrk="1" hangingPunct="1"/>
            <a:r>
              <a:rPr lang="fr-FR" altLang="fr-FR" sz="1800" b="1" dirty="0">
                <a:solidFill>
                  <a:srgbClr val="C00000"/>
                </a:solidFill>
                <a:cs typeface="Times New Roman" pitchFamily="18" charset="0"/>
              </a:rPr>
              <a:t>Stupéfiants</a:t>
            </a:r>
            <a:r>
              <a:rPr lang="fr-FR" altLang="fr-FR" sz="1800" dirty="0">
                <a:solidFill>
                  <a:srgbClr val="C00000"/>
                </a:solidFill>
                <a:cs typeface="Times New Roman" pitchFamily="18" charset="0"/>
              </a:rPr>
              <a:t> : substances psychotropes capables de provoquer une dépendance et des effets délétères sur la santé psychique et physique = autorisation spéciale.</a:t>
            </a:r>
            <a:endParaRPr lang="fr-FR" altLang="fr-FR" sz="3200" dirty="0">
              <a:solidFill>
                <a:srgbClr val="C00000"/>
              </a:solidFill>
              <a:cs typeface="Times New Roman" pitchFamily="18" charset="0"/>
            </a:endParaRPr>
          </a:p>
          <a:p>
            <a:pPr lvl="1"/>
            <a:r>
              <a:rPr lang="fr-FR" altLang="fr-FR" sz="2000" b="1" dirty="0">
                <a:solidFill>
                  <a:srgbClr val="0070C0"/>
                </a:solidFill>
              </a:rPr>
              <a:t>Délivrance maxi pour 1 mois</a:t>
            </a:r>
          </a:p>
          <a:p>
            <a:pPr lvl="1">
              <a:buNone/>
            </a:pPr>
            <a:r>
              <a:rPr lang="fr-FR" altLang="fr-FR" sz="2000" b="1" dirty="0">
                <a:solidFill>
                  <a:srgbClr val="0070C0"/>
                </a:solidFill>
              </a:rPr>
              <a:t>	</a:t>
            </a:r>
            <a:r>
              <a:rPr lang="fr-FR" altLang="fr-FR" sz="2000" dirty="0">
                <a:solidFill>
                  <a:srgbClr val="C00000"/>
                </a:solidFill>
              </a:rPr>
              <a:t>28 jours pour les stupéfiants, voire tous les 7 jours à renouveler</a:t>
            </a:r>
            <a:endParaRPr lang="fr-FR" altLang="fr-FR" sz="2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1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1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1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10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7">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10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63" y="0"/>
            <a:ext cx="8358187" cy="857250"/>
          </a:xfrm>
        </p:spPr>
        <p:style>
          <a:lnRef idx="2">
            <a:schemeClr val="accent4"/>
          </a:lnRef>
          <a:fillRef idx="1">
            <a:schemeClr val="lt1"/>
          </a:fillRef>
          <a:effectRef idx="0">
            <a:schemeClr val="accent4"/>
          </a:effectRef>
          <a:fontRef idx="minor">
            <a:schemeClr val="dk1"/>
          </a:fontRef>
        </p:style>
        <p:txBody>
          <a:bodyPr rtlCol="0">
            <a:normAutofit fontScale="90000"/>
          </a:bodyPr>
          <a:lstStyle/>
          <a:p>
            <a:pPr eaLnBrk="1" fontAlgn="auto" hangingPunct="1">
              <a:spcAft>
                <a:spcPts val="0"/>
              </a:spcAft>
              <a:defRPr/>
            </a:pPr>
            <a:r>
              <a:rPr lang="fr-FR" sz="3600" b="1" dirty="0">
                <a:solidFill>
                  <a:srgbClr val="7030A0"/>
                </a:solidFill>
                <a:effectLst>
                  <a:outerShdw blurRad="38100" dist="38100" dir="2700000" algn="tl">
                    <a:srgbClr val="000000">
                      <a:alpha val="43137"/>
                    </a:srgbClr>
                  </a:outerShdw>
                </a:effectLst>
              </a:rPr>
              <a:t>LE MEDICAMENT : grands principes de prescription, dispensation et administration</a:t>
            </a:r>
          </a:p>
        </p:txBody>
      </p:sp>
      <p:sp>
        <p:nvSpPr>
          <p:cNvPr id="6" name="Espace réservé du pied de page 5"/>
          <p:cNvSpPr>
            <a:spLocks noGrp="1"/>
          </p:cNvSpPr>
          <p:nvPr>
            <p:ph type="ftr" sz="quarter" idx="11"/>
          </p:nvPr>
        </p:nvSpPr>
        <p:spPr/>
        <p:txBody>
          <a:bodyPr/>
          <a:lstStyle/>
          <a:p>
            <a:pPr>
              <a:defRPr/>
            </a:pPr>
            <a:r>
              <a:rPr lang="fr-FR"/>
              <a:t>INSTITUTS DE FORMATION    IFSI IFAS </a:t>
            </a:r>
          </a:p>
        </p:txBody>
      </p:sp>
      <p:sp>
        <p:nvSpPr>
          <p:cNvPr id="23556" name="Espace réservé du numéro de diapositive 3"/>
          <p:cNvSpPr>
            <a:spLocks noGrp="1"/>
          </p:cNvSpPr>
          <p:nvPr>
            <p:ph type="sldNum" sz="quarter" idx="12"/>
          </p:nvPr>
        </p:nvSpPr>
        <p:spPr bwMode="auto">
          <a:noFill/>
          <a:ln>
            <a:miter lim="800000"/>
            <a:headEnd/>
            <a:tailEnd/>
          </a:ln>
        </p:spPr>
        <p:txBody>
          <a:bodyPr/>
          <a:lstStyle/>
          <a:p>
            <a:fld id="{E8F8D6E4-C94A-4AFC-B9FF-9AA0DB4CA5E4}" type="slidenum">
              <a:rPr lang="fr-FR" altLang="fr-FR"/>
              <a:pPr/>
              <a:t>24</a:t>
            </a:fld>
            <a:endParaRPr lang="fr-FR" altLang="fr-FR"/>
          </a:p>
        </p:txBody>
      </p:sp>
      <p:pic>
        <p:nvPicPr>
          <p:cNvPr id="23557"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
        <p:nvSpPr>
          <p:cNvPr id="7" name="Espace réservé du contenu 6"/>
          <p:cNvSpPr>
            <a:spLocks noGrp="1"/>
          </p:cNvSpPr>
          <p:nvPr>
            <p:ph idx="1"/>
          </p:nvPr>
        </p:nvSpPr>
        <p:spPr>
          <a:xfrm>
            <a:off x="142875" y="857250"/>
            <a:ext cx="8786813" cy="5857875"/>
          </a:xfrm>
        </p:spPr>
        <p:txBody>
          <a:bodyPr/>
          <a:lstStyle/>
          <a:p>
            <a:r>
              <a:rPr lang="fr-FR" altLang="fr-FR" sz="2800" b="1" u="sng" dirty="0">
                <a:solidFill>
                  <a:srgbClr val="002060"/>
                </a:solidFill>
              </a:rPr>
              <a:t>ADMINISTRATION</a:t>
            </a:r>
            <a:endParaRPr lang="fr-FR" altLang="fr-FR" sz="2400" b="1" u="sng" dirty="0">
              <a:solidFill>
                <a:srgbClr val="002060"/>
              </a:solidFill>
            </a:endParaRPr>
          </a:p>
          <a:p>
            <a:pPr lvl="1"/>
            <a:r>
              <a:rPr lang="fr-FR" altLang="fr-FR" sz="2000" dirty="0">
                <a:solidFill>
                  <a:srgbClr val="0070C0"/>
                </a:solidFill>
              </a:rPr>
              <a:t>Se fait suite à </a:t>
            </a:r>
          </a:p>
          <a:p>
            <a:pPr lvl="2"/>
            <a:r>
              <a:rPr lang="fr-FR" altLang="fr-FR" sz="2000" b="1" dirty="0">
                <a:solidFill>
                  <a:srgbClr val="C00000"/>
                </a:solidFill>
              </a:rPr>
              <a:t>Prescription </a:t>
            </a:r>
            <a:endParaRPr lang="fr-FR" altLang="fr-FR" sz="2000" i="1" dirty="0">
              <a:solidFill>
                <a:srgbClr val="C00000"/>
              </a:solidFill>
            </a:endParaRPr>
          </a:p>
          <a:p>
            <a:pPr lvl="2"/>
            <a:r>
              <a:rPr lang="fr-FR" altLang="fr-FR" sz="2000" b="1" dirty="0">
                <a:solidFill>
                  <a:srgbClr val="C00000"/>
                </a:solidFill>
              </a:rPr>
              <a:t>Sur protocole</a:t>
            </a:r>
          </a:p>
          <a:p>
            <a:pPr lvl="1"/>
            <a:r>
              <a:rPr lang="fr-FR" altLang="fr-FR" sz="2000" b="1" dirty="0">
                <a:solidFill>
                  <a:srgbClr val="0070C0"/>
                </a:solidFill>
              </a:rPr>
              <a:t>ACTE INFIRMIER, </a:t>
            </a:r>
            <a:r>
              <a:rPr lang="fr-FR" altLang="fr-FR" sz="2000" dirty="0">
                <a:solidFill>
                  <a:srgbClr val="0070C0"/>
                </a:solidFill>
              </a:rPr>
              <a:t>avec rôle de </a:t>
            </a:r>
            <a:r>
              <a:rPr lang="fr-FR" altLang="fr-FR" sz="2000" u="sng" dirty="0">
                <a:solidFill>
                  <a:srgbClr val="0070C0"/>
                </a:solidFill>
              </a:rPr>
              <a:t>contrôle</a:t>
            </a:r>
            <a:r>
              <a:rPr lang="fr-FR" altLang="fr-FR" sz="2000" dirty="0">
                <a:solidFill>
                  <a:srgbClr val="0070C0"/>
                </a:solidFill>
              </a:rPr>
              <a:t>, de </a:t>
            </a:r>
            <a:r>
              <a:rPr lang="fr-FR" altLang="fr-FR" sz="2000" u="sng" dirty="0">
                <a:solidFill>
                  <a:srgbClr val="0070C0"/>
                </a:solidFill>
              </a:rPr>
              <a:t>surveillance</a:t>
            </a:r>
            <a:r>
              <a:rPr lang="fr-FR" altLang="fr-FR" sz="2000" dirty="0">
                <a:solidFill>
                  <a:srgbClr val="0070C0"/>
                </a:solidFill>
              </a:rPr>
              <a:t> et </a:t>
            </a:r>
            <a:r>
              <a:rPr lang="fr-FR" altLang="fr-FR" sz="2000" u="sng" dirty="0">
                <a:solidFill>
                  <a:srgbClr val="0070C0"/>
                </a:solidFill>
              </a:rPr>
              <a:t>d’alerte</a:t>
            </a:r>
          </a:p>
          <a:p>
            <a:pPr lvl="1">
              <a:buFont typeface="Arial" charset="0"/>
              <a:buNone/>
            </a:pPr>
            <a:r>
              <a:rPr lang="fr-FR" altLang="fr-FR" sz="2000" u="sng" dirty="0">
                <a:solidFill>
                  <a:srgbClr val="0070C0"/>
                </a:solidFill>
              </a:rPr>
              <a:t>« le bon médicament, au bon moment, au bon malade »</a:t>
            </a:r>
            <a:r>
              <a:rPr lang="fr-FR" altLang="fr-FR" sz="2000" dirty="0">
                <a:solidFill>
                  <a:srgbClr val="0070C0"/>
                </a:solidFill>
              </a:rPr>
              <a:t> </a:t>
            </a:r>
          </a:p>
          <a:p>
            <a:pPr lvl="1"/>
            <a:endParaRPr lang="fr-FR" altLang="fr-FR" sz="2000" b="1" dirty="0">
              <a:solidFill>
                <a:srgbClr val="0070C0"/>
              </a:solidFill>
            </a:endParaRPr>
          </a:p>
          <a:p>
            <a:pPr lvl="1"/>
            <a:endParaRPr lang="fr-FR" altLang="fr-FR" sz="2000" b="1" dirty="0">
              <a:solidFill>
                <a:srgbClr val="0070C0"/>
              </a:solidFill>
            </a:endParaRPr>
          </a:p>
          <a:p>
            <a:pPr lvl="1"/>
            <a:endParaRPr lang="fr-FR" altLang="fr-FR" sz="2000" b="1" dirty="0">
              <a:solidFill>
                <a:srgbClr val="0070C0"/>
              </a:solidFill>
            </a:endParaRPr>
          </a:p>
          <a:p>
            <a:pPr lvl="1"/>
            <a:endParaRPr lang="fr-FR" altLang="fr-FR" sz="2000" b="1" dirty="0">
              <a:solidFill>
                <a:srgbClr val="0070C0"/>
              </a:solidFill>
            </a:endParaRPr>
          </a:p>
          <a:p>
            <a:pPr lvl="1"/>
            <a:endParaRPr lang="fr-FR" altLang="fr-FR" sz="2000" b="1" dirty="0">
              <a:solidFill>
                <a:srgbClr val="0070C0"/>
              </a:solidFill>
            </a:endParaRPr>
          </a:p>
          <a:p>
            <a:pPr lvl="1"/>
            <a:endParaRPr lang="fr-FR" altLang="fr-FR" sz="2000" b="1" dirty="0">
              <a:solidFill>
                <a:srgbClr val="0070C0"/>
              </a:solidFill>
            </a:endParaRPr>
          </a:p>
          <a:p>
            <a:pPr lvl="1">
              <a:buFont typeface="Arial" charset="0"/>
              <a:buNone/>
            </a:pPr>
            <a:endParaRPr lang="fr-FR" altLang="fr-FR" sz="2000" b="1" dirty="0">
              <a:solidFill>
                <a:srgbClr val="0070C0"/>
              </a:solidFill>
            </a:endParaRPr>
          </a:p>
          <a:p>
            <a:pPr lvl="1">
              <a:buFont typeface="Arial" charset="0"/>
              <a:buNone/>
            </a:pPr>
            <a:endParaRPr lang="fr-FR" altLang="fr-FR" sz="1800" b="1" dirty="0">
              <a:solidFill>
                <a:srgbClr val="0070C0"/>
              </a:solidFill>
            </a:endParaRPr>
          </a:p>
          <a:p>
            <a:pPr lvl="1"/>
            <a:r>
              <a:rPr lang="fr-FR" altLang="fr-FR" sz="2000" b="1" dirty="0">
                <a:solidFill>
                  <a:srgbClr val="0070C0"/>
                </a:solidFill>
              </a:rPr>
              <a:t>Doit faire l’objet d’une TRACABILITE</a:t>
            </a:r>
          </a:p>
        </p:txBody>
      </p:sp>
      <p:pic>
        <p:nvPicPr>
          <p:cNvPr id="9" name="Image 8"/>
          <p:cNvPicPr>
            <a:picLocks noChangeAspect="1" noChangeArrowheads="1"/>
          </p:cNvPicPr>
          <p:nvPr/>
        </p:nvPicPr>
        <p:blipFill>
          <a:blip r:embed="rId3" cstate="print"/>
          <a:srcRect l="9882" t="24257" r="25339" b="15488"/>
          <a:stretch>
            <a:fillRect/>
          </a:stretch>
        </p:blipFill>
        <p:spPr bwMode="auto">
          <a:xfrm>
            <a:off x="1928812" y="3143250"/>
            <a:ext cx="4875435" cy="30112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1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1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1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1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xEl>
                                              <p:pRg st="14" end="14"/>
                                            </p:txEl>
                                          </p:spTgt>
                                        </p:tgtEl>
                                        <p:attrNameLst>
                                          <p:attrName>style.visibility</p:attrName>
                                        </p:attrNameLst>
                                      </p:cBhvr>
                                      <p:to>
                                        <p:strVal val="visible"/>
                                      </p:to>
                                    </p:set>
                                    <p:anim calcmode="lin" valueType="num">
                                      <p:cBhvr additive="base">
                                        <p:cTn id="31" dur="1000" fill="hold"/>
                                        <p:tgtEl>
                                          <p:spTgt spid="7">
                                            <p:txEl>
                                              <p:pRg st="14" end="1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ou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pPr>
              <a:defRPr/>
            </a:pPr>
            <a:r>
              <a:rPr lang="fr-FR" dirty="0"/>
              <a:t>INSTITUTS DE FORMATION    IFSI IFAS </a:t>
            </a:r>
          </a:p>
        </p:txBody>
      </p:sp>
      <p:sp>
        <p:nvSpPr>
          <p:cNvPr id="5124" name="Espace réservé du numéro de diapositive 3"/>
          <p:cNvSpPr>
            <a:spLocks noGrp="1"/>
          </p:cNvSpPr>
          <p:nvPr>
            <p:ph type="sldNum" sz="quarter" idx="12"/>
          </p:nvPr>
        </p:nvSpPr>
        <p:spPr bwMode="auto">
          <a:noFill/>
          <a:ln>
            <a:miter lim="800000"/>
            <a:headEnd/>
            <a:tailEnd/>
          </a:ln>
        </p:spPr>
        <p:txBody>
          <a:bodyPr/>
          <a:lstStyle/>
          <a:p>
            <a:fld id="{400FB768-6AB2-44C6-AA4D-99B40DAA6E44}" type="slidenum">
              <a:rPr lang="fr-FR" altLang="fr-FR" smtClean="0"/>
              <a:pPr/>
              <a:t>25</a:t>
            </a:fld>
            <a:endParaRPr lang="fr-FR" altLang="fr-FR"/>
          </a:p>
        </p:txBody>
      </p:sp>
      <p:pic>
        <p:nvPicPr>
          <p:cNvPr id="5125"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
        <p:nvSpPr>
          <p:cNvPr id="5126" name="ZoneTexte 6"/>
          <p:cNvSpPr txBox="1">
            <a:spLocks noChangeArrowheads="1"/>
          </p:cNvSpPr>
          <p:nvPr/>
        </p:nvSpPr>
        <p:spPr bwMode="auto">
          <a:xfrm>
            <a:off x="3500438" y="2628900"/>
            <a:ext cx="5072062" cy="1323439"/>
          </a:xfrm>
          <a:prstGeom prst="rect">
            <a:avLst/>
          </a:prstGeom>
          <a:noFill/>
          <a:ln w="9525">
            <a:noFill/>
            <a:miter lim="800000"/>
            <a:headEnd/>
            <a:tailEnd/>
          </a:ln>
        </p:spPr>
        <p:txBody>
          <a:bodyPr>
            <a:spAutoFit/>
          </a:bodyPr>
          <a:lstStyle/>
          <a:p>
            <a:pPr eaLnBrk="1" hangingPunct="1"/>
            <a:r>
              <a:rPr lang="fr-FR" altLang="fr-FR" sz="4000" b="1" i="1" dirty="0">
                <a:solidFill>
                  <a:srgbClr val="0070C0"/>
                </a:solidFill>
              </a:rPr>
              <a:t>L’IDE et son travail quotidien</a:t>
            </a:r>
          </a:p>
        </p:txBody>
      </p:sp>
      <p:pic>
        <p:nvPicPr>
          <p:cNvPr id="5127" name="Picture 7" descr="C:\Users\c.muller\AppData\Local\Microsoft\Windows\Temporary Internet Files\Content.IE5\LAXPCR0J\passe-compose-ou-imparfait-grammaire-bdf-19[1].jpg"/>
          <p:cNvPicPr>
            <a:picLocks noChangeAspect="1" noChangeArrowheads="1"/>
          </p:cNvPicPr>
          <p:nvPr/>
        </p:nvPicPr>
        <p:blipFill>
          <a:blip r:embed="rId3" cstate="print"/>
          <a:srcRect/>
          <a:stretch>
            <a:fillRect/>
          </a:stretch>
        </p:blipFill>
        <p:spPr bwMode="auto">
          <a:xfrm>
            <a:off x="285750" y="2071688"/>
            <a:ext cx="3044825" cy="199866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59632" y="332656"/>
            <a:ext cx="6858000" cy="762000"/>
          </a:xfrm>
        </p:spPr>
        <p:txBody>
          <a:bodyPr/>
          <a:lstStyle/>
          <a:p>
            <a:pPr eaLnBrk="1" hangingPunct="1"/>
            <a:r>
              <a:rPr lang="fr-FR" altLang="fr-FR" b="1">
                <a:solidFill>
                  <a:srgbClr val="7030A0"/>
                </a:solidFill>
              </a:rPr>
              <a:t>ROLE I.D.E </a:t>
            </a:r>
            <a:endParaRPr lang="fr-FR" altLang="fr-FR" sz="2800" b="1">
              <a:solidFill>
                <a:srgbClr val="7030A0"/>
              </a:solidFill>
            </a:endParaRPr>
          </a:p>
        </p:txBody>
      </p:sp>
      <p:sp>
        <p:nvSpPr>
          <p:cNvPr id="46083" name="Rectangle 5"/>
          <p:cNvSpPr>
            <a:spLocks noGrp="1" noChangeArrowheads="1"/>
          </p:cNvSpPr>
          <p:nvPr>
            <p:ph type="body" idx="1"/>
          </p:nvPr>
        </p:nvSpPr>
        <p:spPr>
          <a:xfrm>
            <a:off x="228600" y="1556792"/>
            <a:ext cx="8915400" cy="5148808"/>
          </a:xfrm>
        </p:spPr>
        <p:txBody>
          <a:bodyPr/>
          <a:lstStyle/>
          <a:p>
            <a:pPr eaLnBrk="1" hangingPunct="1"/>
            <a:r>
              <a:rPr lang="fr-FR" altLang="fr-FR" sz="2800" dirty="0">
                <a:solidFill>
                  <a:srgbClr val="FF0000"/>
                </a:solidFill>
              </a:rPr>
              <a:t>«</a:t>
            </a:r>
            <a:r>
              <a:rPr lang="fr-FR" altLang="fr-FR" sz="2800" i="1" dirty="0">
                <a:solidFill>
                  <a:srgbClr val="FF0000"/>
                </a:solidFill>
              </a:rPr>
              <a:t> Dans le cadre de son rôle propre, l’IDE accomplit les actes suivants :</a:t>
            </a:r>
            <a:r>
              <a:rPr lang="fr-FR" altLang="fr-FR" sz="2800" dirty="0">
                <a:solidFill>
                  <a:srgbClr val="FF0000"/>
                </a:solidFill>
              </a:rPr>
              <a:t> </a:t>
            </a:r>
          </a:p>
          <a:p>
            <a:pPr lvl="1" eaLnBrk="1" hangingPunct="1"/>
            <a:r>
              <a:rPr lang="fr-FR" altLang="fr-FR" sz="2400" i="1" dirty="0">
                <a:solidFill>
                  <a:srgbClr val="FF0000"/>
                </a:solidFill>
              </a:rPr>
              <a:t>Vérification de la prise de médicament</a:t>
            </a:r>
          </a:p>
          <a:p>
            <a:pPr lvl="1" eaLnBrk="1" hangingPunct="1"/>
            <a:r>
              <a:rPr lang="fr-FR" altLang="fr-FR" sz="2400" i="1" dirty="0">
                <a:solidFill>
                  <a:srgbClr val="FF0000"/>
                </a:solidFill>
              </a:rPr>
              <a:t>Surveillance de leurs effets »    </a:t>
            </a:r>
            <a:r>
              <a:rPr lang="fr-FR" altLang="fr-FR" sz="2000" i="1" dirty="0">
                <a:solidFill>
                  <a:schemeClr val="tx2"/>
                </a:solidFill>
              </a:rPr>
              <a:t>(Art 2 et 5 décret IDE)</a:t>
            </a:r>
            <a:endParaRPr lang="fr-FR" altLang="fr-FR" sz="2000" i="1" dirty="0">
              <a:solidFill>
                <a:srgbClr val="FF0000"/>
              </a:solidFill>
            </a:endParaRPr>
          </a:p>
          <a:p>
            <a:pPr eaLnBrk="1" hangingPunct="1"/>
            <a:r>
              <a:rPr lang="fr-FR" altLang="fr-FR" sz="2800" dirty="0"/>
              <a:t>L’IDE est donc responsable de</a:t>
            </a:r>
          </a:p>
          <a:p>
            <a:pPr lvl="1" eaLnBrk="1" hangingPunct="1"/>
            <a:r>
              <a:rPr lang="fr-FR" altLang="fr-FR" sz="2400" dirty="0"/>
              <a:t>La préparation</a:t>
            </a:r>
          </a:p>
          <a:p>
            <a:pPr lvl="1" eaLnBrk="1" hangingPunct="1"/>
            <a:r>
              <a:rPr lang="fr-FR" altLang="fr-FR" sz="2400" dirty="0"/>
              <a:t>Le contrôle de la prescription </a:t>
            </a:r>
          </a:p>
          <a:p>
            <a:pPr lvl="1" eaLnBrk="1" hangingPunct="1"/>
            <a:r>
              <a:rPr lang="fr-FR" altLang="fr-FR" sz="2400" dirty="0"/>
              <a:t>La distribution</a:t>
            </a:r>
          </a:p>
          <a:p>
            <a:pPr lvl="1" eaLnBrk="1" hangingPunct="1"/>
            <a:r>
              <a:rPr lang="fr-FR" altLang="fr-FR" sz="2400" dirty="0"/>
              <a:t>L’administration</a:t>
            </a:r>
          </a:p>
          <a:p>
            <a:pPr lvl="1" eaLnBrk="1" hangingPunct="1"/>
            <a:r>
              <a:rPr lang="fr-FR" altLang="fr-FR" sz="2400" dirty="0"/>
              <a:t>La surveillance du traitement</a:t>
            </a:r>
            <a:endParaRPr lang="fr-FR" altLang="fr-FR" dirty="0"/>
          </a:p>
        </p:txBody>
      </p:sp>
      <p:pic>
        <p:nvPicPr>
          <p:cNvPr id="46084" name="Picture 8" descr="C:\Program Files\Fichiers communs\Microsoft Shared\Clipart\cagcat50\pe01027_.wmf"/>
          <p:cNvPicPr>
            <a:picLocks noChangeAspect="1" noChangeArrowheads="1"/>
          </p:cNvPicPr>
          <p:nvPr/>
        </p:nvPicPr>
        <p:blipFill>
          <a:blip r:embed="rId2" cstate="print"/>
          <a:srcRect/>
          <a:stretch>
            <a:fillRect/>
          </a:stretch>
        </p:blipFill>
        <p:spPr bwMode="auto">
          <a:xfrm>
            <a:off x="251520" y="0"/>
            <a:ext cx="764085" cy="1628800"/>
          </a:xfrm>
          <a:prstGeom prst="rect">
            <a:avLst/>
          </a:prstGeom>
          <a:noFill/>
          <a:ln w="9525">
            <a:noFill/>
            <a:miter lim="800000"/>
            <a:headEnd/>
            <a:tailEnd/>
          </a:ln>
        </p:spPr>
      </p:pic>
      <p:pic>
        <p:nvPicPr>
          <p:cNvPr id="5" name="Image 3" descr="R:\Sec_dir1\LOGO 2.jpg"/>
          <p:cNvPicPr>
            <a:picLocks noChangeAspect="1" noChangeArrowheads="1"/>
          </p:cNvPicPr>
          <p:nvPr/>
        </p:nvPicPr>
        <p:blipFill>
          <a:blip r:embed="rId3" cstate="print"/>
          <a:srcRect/>
          <a:stretch>
            <a:fillRect/>
          </a:stretch>
        </p:blipFill>
        <p:spPr bwMode="auto">
          <a:xfrm>
            <a:off x="611188" y="6381750"/>
            <a:ext cx="384175" cy="333375"/>
          </a:xfrm>
          <a:prstGeom prst="rect">
            <a:avLst/>
          </a:prstGeom>
          <a:noFill/>
          <a:ln w="9525">
            <a:noFill/>
            <a:miter lim="800000"/>
            <a:headEnd/>
            <a:tailEnd/>
          </a:ln>
        </p:spPr>
      </p:pic>
      <p:sp>
        <p:nvSpPr>
          <p:cNvPr id="6" name="Espace réservé du pied de page 5"/>
          <p:cNvSpPr>
            <a:spLocks noGrp="1"/>
          </p:cNvSpPr>
          <p:nvPr>
            <p:ph type="ftr" sz="quarter" idx="11"/>
          </p:nvPr>
        </p:nvSpPr>
        <p:spPr>
          <a:xfrm>
            <a:off x="3124200" y="6356350"/>
            <a:ext cx="2895600" cy="365125"/>
          </a:xfrm>
        </p:spPr>
        <p:txBody>
          <a:bodyPr/>
          <a:lstStyle/>
          <a:p>
            <a:pPr>
              <a:defRPr/>
            </a:pPr>
            <a:r>
              <a:rPr lang="fr-FR" dirty="0"/>
              <a:t>INSTITUTS DE FORMATION    IFSI IFAS </a:t>
            </a:r>
          </a:p>
        </p:txBody>
      </p:sp>
      <p:sp>
        <p:nvSpPr>
          <p:cNvPr id="7" name="Espace réservé du numéro de diapositive 3"/>
          <p:cNvSpPr>
            <a:spLocks noGrp="1"/>
          </p:cNvSpPr>
          <p:nvPr>
            <p:ph type="sldNum" sz="quarter" idx="12"/>
          </p:nvPr>
        </p:nvSpPr>
        <p:spPr bwMode="auto">
          <a:xfrm>
            <a:off x="6553200" y="6356350"/>
            <a:ext cx="2133600" cy="365125"/>
          </a:xfrm>
          <a:noFill/>
          <a:ln>
            <a:miter lim="800000"/>
            <a:headEnd/>
            <a:tailEnd/>
          </a:ln>
        </p:spPr>
        <p:txBody>
          <a:bodyPr/>
          <a:lstStyle/>
          <a:p>
            <a:fld id="{400FB768-6AB2-44C6-AA4D-99B40DAA6E44}" type="slidenum">
              <a:rPr lang="fr-FR" altLang="fr-FR" smtClean="0"/>
              <a:pPr/>
              <a:t>26</a:t>
            </a:fld>
            <a:endParaRPr lang="fr-FR" altLang="fr-FR"/>
          </a:p>
        </p:txBody>
      </p:sp>
      <p:pic>
        <p:nvPicPr>
          <p:cNvPr id="8" name="Espace réservé du contenu 8" descr="slide_49.jpg"/>
          <p:cNvPicPr>
            <a:picLocks noChangeAspect="1"/>
          </p:cNvPicPr>
          <p:nvPr/>
        </p:nvPicPr>
        <p:blipFill>
          <a:blip r:embed="rId4" cstate="print"/>
          <a:srcRect/>
          <a:stretch>
            <a:fillRect/>
          </a:stretch>
        </p:blipFill>
        <p:spPr>
          <a:xfrm>
            <a:off x="5148064" y="3501008"/>
            <a:ext cx="3995936" cy="2996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19200" y="30163"/>
            <a:ext cx="7924800" cy="1311275"/>
          </a:xfrm>
        </p:spPr>
        <p:txBody>
          <a:bodyPr/>
          <a:lstStyle/>
          <a:p>
            <a:pPr algn="r" eaLnBrk="1" hangingPunct="1"/>
            <a:r>
              <a:rPr lang="fr-FR" altLang="fr-FR" sz="4000"/>
              <a:t>PRESCRIPTION MEDICALE </a:t>
            </a:r>
            <a:br>
              <a:rPr lang="fr-FR" altLang="fr-FR" sz="4000"/>
            </a:br>
            <a:r>
              <a:rPr lang="fr-FR" altLang="fr-FR" sz="4000"/>
              <a:t>ET SOINS INFIRMIERS.</a:t>
            </a:r>
            <a:endParaRPr lang="fr-FR" altLang="fr-FR" sz="2400"/>
          </a:p>
        </p:txBody>
      </p:sp>
      <p:sp>
        <p:nvSpPr>
          <p:cNvPr id="73731" name="Rectangle 3"/>
          <p:cNvSpPr>
            <a:spLocks noGrp="1" noChangeArrowheads="1"/>
          </p:cNvSpPr>
          <p:nvPr>
            <p:ph type="body" idx="1"/>
          </p:nvPr>
        </p:nvSpPr>
        <p:spPr>
          <a:xfrm>
            <a:off x="228600" y="1524000"/>
            <a:ext cx="8686800" cy="5181600"/>
          </a:xfrm>
        </p:spPr>
        <p:txBody>
          <a:bodyPr>
            <a:normAutofit fontScale="92500"/>
          </a:bodyPr>
          <a:lstStyle/>
          <a:p>
            <a:pPr algn="ctr" eaLnBrk="1" hangingPunct="1">
              <a:lnSpc>
                <a:spcPct val="90000"/>
              </a:lnSpc>
              <a:buNone/>
            </a:pPr>
            <a:r>
              <a:rPr lang="fr-FR" altLang="fr-FR" sz="3600" dirty="0">
                <a:solidFill>
                  <a:srgbClr val="FF0000"/>
                </a:solidFill>
                <a:cs typeface="Times New Roman" pitchFamily="18" charset="0"/>
              </a:rPr>
              <a:t>« </a:t>
            </a:r>
            <a:r>
              <a:rPr lang="fr-FR" altLang="fr-FR" sz="3600" i="1" dirty="0">
                <a:solidFill>
                  <a:srgbClr val="FF0000"/>
                </a:solidFill>
                <a:cs typeface="Times New Roman" pitchFamily="18" charset="0"/>
              </a:rPr>
              <a:t>Prescription verbale, prescription fatale</a:t>
            </a:r>
            <a:r>
              <a:rPr lang="fr-FR" altLang="fr-FR" sz="3600" dirty="0">
                <a:solidFill>
                  <a:srgbClr val="FF0000"/>
                </a:solidFill>
                <a:cs typeface="Times New Roman" pitchFamily="18" charset="0"/>
              </a:rPr>
              <a:t> »</a:t>
            </a:r>
            <a:r>
              <a:rPr lang="fr-FR" altLang="fr-FR" dirty="0">
                <a:solidFill>
                  <a:srgbClr val="FF0000"/>
                </a:solidFill>
                <a:cs typeface="Times New Roman" pitchFamily="18" charset="0"/>
              </a:rPr>
              <a:t> </a:t>
            </a:r>
            <a:r>
              <a:rPr lang="fr-FR" altLang="fr-FR" dirty="0"/>
              <a:t> </a:t>
            </a:r>
          </a:p>
          <a:p>
            <a:pPr eaLnBrk="1" hangingPunct="1">
              <a:lnSpc>
                <a:spcPct val="90000"/>
              </a:lnSpc>
            </a:pPr>
            <a:r>
              <a:rPr lang="fr-FR" altLang="fr-FR" sz="2800" dirty="0">
                <a:solidFill>
                  <a:schemeClr val="folHlink"/>
                </a:solidFill>
                <a:cs typeface="Times New Roman" pitchFamily="18" charset="0"/>
              </a:rPr>
              <a:t>Les IDE assument seules devant la justice non seulement leurs erreurs mais aussi celles qu’elles n’ont pas détecté même faites par d’autres.</a:t>
            </a:r>
          </a:p>
          <a:p>
            <a:pPr eaLnBrk="1" hangingPunct="1">
              <a:lnSpc>
                <a:spcPct val="90000"/>
              </a:lnSpc>
            </a:pPr>
            <a:endParaRPr lang="fr-FR" altLang="fr-FR" sz="2800" dirty="0">
              <a:solidFill>
                <a:schemeClr val="folHlink"/>
              </a:solidFill>
              <a:cs typeface="Times New Roman" pitchFamily="18" charset="0"/>
            </a:endParaRPr>
          </a:p>
          <a:p>
            <a:pPr eaLnBrk="1" hangingPunct="1">
              <a:lnSpc>
                <a:spcPct val="90000"/>
              </a:lnSpc>
            </a:pPr>
            <a:r>
              <a:rPr lang="fr-FR" altLang="fr-FR" sz="2800" dirty="0">
                <a:cs typeface="Times New Roman" pitchFamily="18" charset="0"/>
              </a:rPr>
              <a:t>L’IDE doit donc :   </a:t>
            </a:r>
            <a:r>
              <a:rPr lang="fr-FR" altLang="fr-FR" sz="2400" i="1" dirty="0">
                <a:cs typeface="Times New Roman" pitchFamily="18" charset="0"/>
              </a:rPr>
              <a:t>(Devoirs professionnels – R4312-29)</a:t>
            </a:r>
            <a:endParaRPr lang="fr-FR" altLang="fr-FR" sz="2800" dirty="0">
              <a:cs typeface="Times New Roman" pitchFamily="18" charset="0"/>
            </a:endParaRPr>
          </a:p>
          <a:p>
            <a:pPr lvl="1" eaLnBrk="1" hangingPunct="1">
              <a:lnSpc>
                <a:spcPct val="90000"/>
              </a:lnSpc>
            </a:pPr>
            <a:r>
              <a:rPr lang="fr-FR" altLang="fr-FR" sz="2400" dirty="0">
                <a:cs typeface="Times New Roman" pitchFamily="18" charset="0"/>
              </a:rPr>
              <a:t>Assurer la sécurité de la prescription (posologie, date de péremption)</a:t>
            </a:r>
          </a:p>
          <a:p>
            <a:pPr lvl="1" eaLnBrk="1" hangingPunct="1">
              <a:lnSpc>
                <a:spcPct val="90000"/>
              </a:lnSpc>
            </a:pPr>
            <a:r>
              <a:rPr lang="fr-FR" altLang="fr-FR" sz="2400" dirty="0">
                <a:cs typeface="Times New Roman" pitchFamily="18" charset="0"/>
              </a:rPr>
              <a:t>Demander un complément d’info au médecin </a:t>
            </a:r>
          </a:p>
          <a:p>
            <a:pPr lvl="1" eaLnBrk="1" hangingPunct="1">
              <a:lnSpc>
                <a:spcPct val="90000"/>
              </a:lnSpc>
            </a:pPr>
            <a:r>
              <a:rPr lang="fr-FR" altLang="fr-FR" sz="2400" dirty="0">
                <a:cs typeface="Times New Roman" pitchFamily="18" charset="0"/>
              </a:rPr>
              <a:t>Noter ce qui a été administré, les éléments de surveillance, les effets médicamenteux</a:t>
            </a:r>
          </a:p>
          <a:p>
            <a:pPr lvl="1" eaLnBrk="1" hangingPunct="1">
              <a:lnSpc>
                <a:spcPct val="90000"/>
              </a:lnSpc>
            </a:pPr>
            <a:r>
              <a:rPr lang="fr-FR" altLang="fr-FR" sz="2400" dirty="0">
                <a:cs typeface="Times New Roman" pitchFamily="18" charset="0"/>
              </a:rPr>
              <a:t>Transmettre toute information recueillie</a:t>
            </a:r>
          </a:p>
          <a:p>
            <a:pPr lvl="1" eaLnBrk="1" hangingPunct="1">
              <a:lnSpc>
                <a:spcPct val="90000"/>
              </a:lnSpc>
            </a:pPr>
            <a:r>
              <a:rPr lang="fr-FR" altLang="fr-FR" sz="2400" dirty="0">
                <a:cs typeface="Times New Roman" pitchFamily="18" charset="0"/>
              </a:rPr>
              <a:t>Utiliser les protocoles d’urgence clairement définis, datés et signés. </a:t>
            </a:r>
            <a:endParaRPr lang="fr-FR" altLang="fr-FR" sz="2400" dirty="0"/>
          </a:p>
        </p:txBody>
      </p:sp>
      <p:pic>
        <p:nvPicPr>
          <p:cNvPr id="47108" name="Picture 4" descr="bd05015_"/>
          <p:cNvPicPr>
            <a:picLocks noChangeAspect="1" noChangeArrowheads="1"/>
          </p:cNvPicPr>
          <p:nvPr/>
        </p:nvPicPr>
        <p:blipFill>
          <a:blip r:embed="rId2" cstate="print"/>
          <a:srcRect/>
          <a:stretch>
            <a:fillRect/>
          </a:stretch>
        </p:blipFill>
        <p:spPr bwMode="auto">
          <a:xfrm>
            <a:off x="228600" y="0"/>
            <a:ext cx="131445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blinds(horizontal)">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blinds(horizontal)">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blinds(horizontal)">
                                      <p:cBhvr>
                                        <p:cTn id="17" dur="500"/>
                                        <p:tgtEl>
                                          <p:spTgt spid="73731">
                                            <p:txEl>
                                              <p:pRg st="3" end="3"/>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3731">
                                            <p:txEl>
                                              <p:pRg st="4" end="4"/>
                                            </p:txEl>
                                          </p:spTgt>
                                        </p:tgtEl>
                                        <p:attrNameLst>
                                          <p:attrName>style.visibility</p:attrName>
                                        </p:attrNameLst>
                                      </p:cBhvr>
                                      <p:to>
                                        <p:strVal val="visible"/>
                                      </p:to>
                                    </p:set>
                                    <p:animEffect transition="in" filter="blinds(horizontal)">
                                      <p:cBhvr>
                                        <p:cTn id="20" dur="500"/>
                                        <p:tgtEl>
                                          <p:spTgt spid="73731">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3731">
                                            <p:txEl>
                                              <p:pRg st="5" end="5"/>
                                            </p:txEl>
                                          </p:spTgt>
                                        </p:tgtEl>
                                        <p:attrNameLst>
                                          <p:attrName>style.visibility</p:attrName>
                                        </p:attrNameLst>
                                      </p:cBhvr>
                                      <p:to>
                                        <p:strVal val="visible"/>
                                      </p:to>
                                    </p:set>
                                    <p:animEffect transition="in" filter="blinds(horizontal)">
                                      <p:cBhvr>
                                        <p:cTn id="23" dur="500"/>
                                        <p:tgtEl>
                                          <p:spTgt spid="73731">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3731">
                                            <p:txEl>
                                              <p:pRg st="6" end="6"/>
                                            </p:txEl>
                                          </p:spTgt>
                                        </p:tgtEl>
                                        <p:attrNameLst>
                                          <p:attrName>style.visibility</p:attrName>
                                        </p:attrNameLst>
                                      </p:cBhvr>
                                      <p:to>
                                        <p:strVal val="visible"/>
                                      </p:to>
                                    </p:set>
                                    <p:animEffect transition="in" filter="blinds(horizontal)">
                                      <p:cBhvr>
                                        <p:cTn id="26" dur="500"/>
                                        <p:tgtEl>
                                          <p:spTgt spid="73731">
                                            <p:txEl>
                                              <p:pRg st="6" end="6"/>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3731">
                                            <p:txEl>
                                              <p:pRg st="7" end="7"/>
                                            </p:txEl>
                                          </p:spTgt>
                                        </p:tgtEl>
                                        <p:attrNameLst>
                                          <p:attrName>style.visibility</p:attrName>
                                        </p:attrNameLst>
                                      </p:cBhvr>
                                      <p:to>
                                        <p:strVal val="visible"/>
                                      </p:to>
                                    </p:set>
                                    <p:animEffect transition="in" filter="blinds(horizontal)">
                                      <p:cBhvr>
                                        <p:cTn id="29" dur="500"/>
                                        <p:tgtEl>
                                          <p:spTgt spid="73731">
                                            <p:txEl>
                                              <p:pRg st="7" end="7"/>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3731">
                                            <p:txEl>
                                              <p:pRg st="8" end="8"/>
                                            </p:txEl>
                                          </p:spTgt>
                                        </p:tgtEl>
                                        <p:attrNameLst>
                                          <p:attrName>style.visibility</p:attrName>
                                        </p:attrNameLst>
                                      </p:cBhvr>
                                      <p:to>
                                        <p:strVal val="visible"/>
                                      </p:to>
                                    </p:set>
                                    <p:animEffect transition="in" filter="blinds(horizontal)">
                                      <p:cBhvr>
                                        <p:cTn id="32" dur="500"/>
                                        <p:tgtEl>
                                          <p:spTgt spid="737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259632" y="-15875"/>
            <a:ext cx="7884368" cy="1212627"/>
          </a:xfrm>
        </p:spPr>
        <p:txBody>
          <a:bodyPr>
            <a:normAutofit fontScale="90000"/>
          </a:bodyPr>
          <a:lstStyle/>
          <a:p>
            <a:pPr eaLnBrk="1" hangingPunct="1"/>
            <a:r>
              <a:rPr lang="fr-FR" altLang="fr-FR" sz="4000" b="1" dirty="0">
                <a:solidFill>
                  <a:srgbClr val="7030A0"/>
                </a:solidFill>
              </a:rPr>
              <a:t>PRINCIPALES CAUSES d’ERREURS d’ADMINISTRATION …</a:t>
            </a:r>
          </a:p>
        </p:txBody>
      </p:sp>
      <p:sp>
        <p:nvSpPr>
          <p:cNvPr id="48131" name="Rectangle 3"/>
          <p:cNvSpPr>
            <a:spLocks noGrp="1" noChangeArrowheads="1"/>
          </p:cNvSpPr>
          <p:nvPr>
            <p:ph type="body" idx="1"/>
          </p:nvPr>
        </p:nvSpPr>
        <p:spPr>
          <a:xfrm>
            <a:off x="304800" y="1484784"/>
            <a:ext cx="8839200" cy="5220816"/>
          </a:xfrm>
        </p:spPr>
        <p:txBody>
          <a:bodyPr>
            <a:normAutofit lnSpcReduction="10000"/>
          </a:bodyPr>
          <a:lstStyle/>
          <a:p>
            <a:pPr eaLnBrk="1" hangingPunct="1">
              <a:lnSpc>
                <a:spcPct val="90000"/>
              </a:lnSpc>
            </a:pPr>
            <a:r>
              <a:rPr lang="fr-FR" altLang="fr-FR" sz="2800" dirty="0"/>
              <a:t>Médicament mal orthographié ou illisible, mauvaise correspondance entre DCI et spécialité</a:t>
            </a:r>
          </a:p>
          <a:p>
            <a:pPr eaLnBrk="1" hangingPunct="1">
              <a:lnSpc>
                <a:spcPct val="90000"/>
              </a:lnSpc>
            </a:pPr>
            <a:r>
              <a:rPr lang="fr-FR" altLang="fr-FR" sz="2800" dirty="0"/>
              <a:t>Rangement inapproprié</a:t>
            </a:r>
          </a:p>
          <a:p>
            <a:pPr eaLnBrk="1" hangingPunct="1">
              <a:lnSpc>
                <a:spcPct val="90000"/>
              </a:lnSpc>
            </a:pPr>
            <a:r>
              <a:rPr lang="fr-FR" altLang="fr-FR" sz="2800" dirty="0"/>
              <a:t>Non lecture de l’étiquette</a:t>
            </a:r>
          </a:p>
          <a:p>
            <a:pPr eaLnBrk="1" hangingPunct="1">
              <a:lnSpc>
                <a:spcPct val="90000"/>
              </a:lnSpc>
            </a:pPr>
            <a:r>
              <a:rPr lang="fr-FR" altLang="fr-FR" sz="2800" dirty="0"/>
              <a:t>Erreur de dosage</a:t>
            </a:r>
          </a:p>
          <a:p>
            <a:pPr eaLnBrk="1" hangingPunct="1">
              <a:lnSpc>
                <a:spcPct val="90000"/>
              </a:lnSpc>
            </a:pPr>
            <a:r>
              <a:rPr lang="fr-FR" altLang="fr-FR" sz="2800" dirty="0"/>
              <a:t>Erreur de patient</a:t>
            </a:r>
          </a:p>
          <a:p>
            <a:pPr eaLnBrk="1" hangingPunct="1">
              <a:lnSpc>
                <a:spcPct val="90000"/>
              </a:lnSpc>
            </a:pPr>
            <a:r>
              <a:rPr lang="fr-FR" altLang="fr-FR" sz="2800" dirty="0"/>
              <a:t>Erreur de distribution</a:t>
            </a:r>
          </a:p>
          <a:p>
            <a:pPr lvl="1" eaLnBrk="1" hangingPunct="1">
              <a:lnSpc>
                <a:spcPct val="90000"/>
              </a:lnSpc>
            </a:pPr>
            <a:r>
              <a:rPr lang="fr-FR" altLang="fr-FR" sz="2400" dirty="0"/>
              <a:t>Confusion dans les lits</a:t>
            </a:r>
          </a:p>
          <a:p>
            <a:pPr lvl="1" eaLnBrk="1" hangingPunct="1">
              <a:lnSpc>
                <a:spcPct val="90000"/>
              </a:lnSpc>
            </a:pPr>
            <a:r>
              <a:rPr lang="fr-FR" altLang="fr-FR" sz="2400" dirty="0"/>
              <a:t>Inversion des casiers de médicaments</a:t>
            </a:r>
          </a:p>
          <a:p>
            <a:pPr lvl="1" eaLnBrk="1" hangingPunct="1">
              <a:lnSpc>
                <a:spcPct val="90000"/>
              </a:lnSpc>
            </a:pPr>
            <a:r>
              <a:rPr lang="fr-FR" altLang="fr-FR" sz="2400" dirty="0"/>
              <a:t>Non vérification de la correspondance avec la prescription</a:t>
            </a:r>
          </a:p>
          <a:p>
            <a:pPr lvl="1" eaLnBrk="1" hangingPunct="1">
              <a:lnSpc>
                <a:spcPct val="90000"/>
              </a:lnSpc>
            </a:pPr>
            <a:r>
              <a:rPr lang="fr-FR" altLang="fr-FR" sz="2400" dirty="0"/>
              <a:t>Erreur dans les horaires de prise</a:t>
            </a:r>
          </a:p>
          <a:p>
            <a:pPr lvl="1" eaLnBrk="1" hangingPunct="1">
              <a:lnSpc>
                <a:spcPct val="90000"/>
              </a:lnSpc>
            </a:pPr>
            <a:r>
              <a:rPr lang="fr-FR" altLang="fr-FR" sz="2400" dirty="0"/>
              <a:t>Erreur sur la voie d’administration</a:t>
            </a:r>
          </a:p>
          <a:p>
            <a:pPr eaLnBrk="1" hangingPunct="1">
              <a:lnSpc>
                <a:spcPct val="90000"/>
              </a:lnSpc>
            </a:pPr>
            <a:r>
              <a:rPr lang="fr-FR" altLang="fr-FR" sz="2800" dirty="0"/>
              <a:t>Prescription non tracée = redistribution !</a:t>
            </a:r>
          </a:p>
        </p:txBody>
      </p:sp>
      <p:pic>
        <p:nvPicPr>
          <p:cNvPr id="5" name="Image 4" descr="sans-titre.png"/>
          <p:cNvPicPr>
            <a:picLocks noChangeAspect="1"/>
          </p:cNvPicPr>
          <p:nvPr/>
        </p:nvPicPr>
        <p:blipFill>
          <a:blip r:embed="rId3" cstate="print"/>
          <a:stretch>
            <a:fillRect/>
          </a:stretch>
        </p:blipFill>
        <p:spPr>
          <a:xfrm>
            <a:off x="0" y="0"/>
            <a:ext cx="1796906" cy="1340768"/>
          </a:xfrm>
          <a:prstGeom prst="rect">
            <a:avLst/>
          </a:prstGeom>
        </p:spPr>
      </p:pic>
      <p:pic>
        <p:nvPicPr>
          <p:cNvPr id="6" name="Image 5" descr="images.jpg"/>
          <p:cNvPicPr>
            <a:picLocks noChangeAspect="1"/>
          </p:cNvPicPr>
          <p:nvPr/>
        </p:nvPicPr>
        <p:blipFill>
          <a:blip r:embed="rId4" cstate="print"/>
          <a:stretch>
            <a:fillRect/>
          </a:stretch>
        </p:blipFill>
        <p:spPr>
          <a:xfrm>
            <a:off x="5652120" y="2313015"/>
            <a:ext cx="3240360" cy="24271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00063" y="0"/>
            <a:ext cx="8229600" cy="714375"/>
          </a:xfrm>
        </p:spPr>
        <p:style>
          <a:lnRef idx="2">
            <a:schemeClr val="accent4"/>
          </a:lnRef>
          <a:fillRef idx="1">
            <a:schemeClr val="lt1"/>
          </a:fillRef>
          <a:effectRef idx="0">
            <a:schemeClr val="accent4"/>
          </a:effectRef>
          <a:fontRef idx="minor">
            <a:schemeClr val="dk1"/>
          </a:fontRef>
        </p:style>
        <p:txBody>
          <a:bodyPr rtlCol="0">
            <a:normAutofit/>
          </a:bodyPr>
          <a:lstStyle/>
          <a:p>
            <a:pPr eaLnBrk="1" fontAlgn="auto" hangingPunct="1">
              <a:spcAft>
                <a:spcPts val="0"/>
              </a:spcAft>
              <a:defRPr/>
            </a:pPr>
            <a:r>
              <a:rPr lang="fr-FR" sz="3600" b="1" dirty="0">
                <a:solidFill>
                  <a:srgbClr val="7030A0"/>
                </a:solidFill>
                <a:effectLst>
                  <a:outerShdw blurRad="38100" dist="38100" dir="2700000" algn="tl">
                    <a:srgbClr val="000000">
                      <a:alpha val="43137"/>
                    </a:srgbClr>
                  </a:outerShdw>
                </a:effectLst>
              </a:rPr>
              <a:t>ERREUR ou FAUTE ?</a:t>
            </a:r>
          </a:p>
        </p:txBody>
      </p:sp>
      <p:pic>
        <p:nvPicPr>
          <p:cNvPr id="5" name="Image 3" descr="R:\Sec_dir1\LOGO 2.jpg"/>
          <p:cNvPicPr>
            <a:picLocks noChangeAspect="1" noChangeArrowheads="1"/>
          </p:cNvPicPr>
          <p:nvPr/>
        </p:nvPicPr>
        <p:blipFill>
          <a:blip r:embed="rId3" cstate="print"/>
          <a:srcRect/>
          <a:stretch>
            <a:fillRect/>
          </a:stretch>
        </p:blipFill>
        <p:spPr bwMode="auto">
          <a:xfrm>
            <a:off x="611188" y="6381750"/>
            <a:ext cx="384175" cy="333375"/>
          </a:xfrm>
          <a:prstGeom prst="rect">
            <a:avLst/>
          </a:prstGeom>
          <a:noFill/>
          <a:ln w="9525">
            <a:noFill/>
            <a:miter lim="800000"/>
            <a:headEnd/>
            <a:tailEnd/>
          </a:ln>
        </p:spPr>
      </p:pic>
      <p:sp>
        <p:nvSpPr>
          <p:cNvPr id="6" name="Espace réservé du pied de page 5"/>
          <p:cNvSpPr>
            <a:spLocks noGrp="1"/>
          </p:cNvSpPr>
          <p:nvPr>
            <p:ph type="ftr" sz="quarter" idx="11"/>
          </p:nvPr>
        </p:nvSpPr>
        <p:spPr>
          <a:xfrm>
            <a:off x="3124200" y="6356350"/>
            <a:ext cx="2895600" cy="365125"/>
          </a:xfrm>
        </p:spPr>
        <p:txBody>
          <a:bodyPr/>
          <a:lstStyle/>
          <a:p>
            <a:pPr>
              <a:defRPr/>
            </a:pPr>
            <a:r>
              <a:rPr lang="fr-FR" dirty="0"/>
              <a:t>INSTITUTS DE FORMATION    IFSI IFAS </a:t>
            </a:r>
          </a:p>
        </p:txBody>
      </p:sp>
      <p:sp>
        <p:nvSpPr>
          <p:cNvPr id="12" name="Espace réservé du numéro de diapositive 11"/>
          <p:cNvSpPr>
            <a:spLocks noGrp="1"/>
          </p:cNvSpPr>
          <p:nvPr>
            <p:ph type="sldNum" sz="quarter" idx="12"/>
          </p:nvPr>
        </p:nvSpPr>
        <p:spPr/>
        <p:txBody>
          <a:bodyPr/>
          <a:lstStyle/>
          <a:p>
            <a:fld id="{3F4B7AA0-71CC-4DF8-892C-A6FC0218230B}" type="slidenum">
              <a:rPr lang="fr-FR" smtClean="0"/>
              <a:pPr/>
              <a:t>29</a:t>
            </a:fld>
            <a:endParaRPr lang="fr-FR"/>
          </a:p>
        </p:txBody>
      </p:sp>
      <p:pic>
        <p:nvPicPr>
          <p:cNvPr id="7" name="Espace réservé du contenu 6" descr="slide_1.jpg"/>
          <p:cNvPicPr>
            <a:picLocks noGrp="1" noChangeAspect="1"/>
          </p:cNvPicPr>
          <p:nvPr>
            <p:ph idx="1"/>
          </p:nvPr>
        </p:nvPicPr>
        <p:blipFill>
          <a:blip r:embed="rId4" cstate="print"/>
          <a:stretch>
            <a:fillRect/>
          </a:stretch>
        </p:blipFill>
        <p:spPr>
          <a:xfrm>
            <a:off x="2571736" y="928670"/>
            <a:ext cx="6268854" cy="2007483"/>
          </a:xfrm>
        </p:spPr>
      </p:pic>
      <p:pic>
        <p:nvPicPr>
          <p:cNvPr id="28674" name="Picture 2" descr="C:\Users\cathy\AppData\Local\Microsoft\Windows\Temporary Internet Files\Content.IE5\6EO8DILV\reflechir[1].jpg"/>
          <p:cNvPicPr>
            <a:picLocks noChangeAspect="1" noChangeArrowheads="1"/>
          </p:cNvPicPr>
          <p:nvPr/>
        </p:nvPicPr>
        <p:blipFill>
          <a:blip r:embed="rId5" cstate="print"/>
          <a:srcRect/>
          <a:stretch>
            <a:fillRect/>
          </a:stretch>
        </p:blipFill>
        <p:spPr bwMode="auto">
          <a:xfrm>
            <a:off x="642910" y="142852"/>
            <a:ext cx="1826642" cy="1698349"/>
          </a:xfrm>
          <a:prstGeom prst="rect">
            <a:avLst/>
          </a:prstGeom>
          <a:noFill/>
        </p:spPr>
      </p:pic>
      <p:sp>
        <p:nvSpPr>
          <p:cNvPr id="9" name="ZoneTexte 8"/>
          <p:cNvSpPr txBox="1"/>
          <p:nvPr/>
        </p:nvSpPr>
        <p:spPr>
          <a:xfrm>
            <a:off x="357158" y="3143248"/>
            <a:ext cx="7776864" cy="15081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L’</a:t>
            </a:r>
            <a:r>
              <a:rPr lang="fr-FR" sz="2000" b="1" dirty="0">
                <a:solidFill>
                  <a:srgbClr val="C00000"/>
                </a:solidFill>
              </a:rPr>
              <a:t>erreur</a:t>
            </a:r>
            <a:r>
              <a:rPr lang="fr-FR" dirty="0"/>
              <a:t> peut se définir comme étant le </a:t>
            </a:r>
            <a:r>
              <a:rPr lang="fr-FR" dirty="0">
                <a:solidFill>
                  <a:srgbClr val="C00000"/>
                </a:solidFill>
              </a:rPr>
              <a:t>fait de se tromper, par rapport à des pratiques couramment employées en l’état actuel des connaissances</a:t>
            </a:r>
            <a:r>
              <a:rPr lang="fr-FR" dirty="0"/>
              <a:t>. Dans ce domaine, lorsqu’elles sont reconnues et analysées, les erreurs peuvent permettre de faire avancer la médecine. Elles rappellent que le risque zéro nexiste pas et que la médecine est exercée par des humains qui peuvent être faillibles.</a:t>
            </a:r>
          </a:p>
        </p:txBody>
      </p:sp>
      <p:sp>
        <p:nvSpPr>
          <p:cNvPr id="10" name="ZoneTexte 9"/>
          <p:cNvSpPr txBox="1"/>
          <p:nvPr/>
        </p:nvSpPr>
        <p:spPr>
          <a:xfrm>
            <a:off x="928662" y="4929198"/>
            <a:ext cx="7572428" cy="12311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a:t>La </a:t>
            </a:r>
            <a:r>
              <a:rPr lang="fr-FR" sz="2000" b="1" dirty="0">
                <a:solidFill>
                  <a:srgbClr val="C00000"/>
                </a:solidFill>
              </a:rPr>
              <a:t>faute</a:t>
            </a:r>
            <a:r>
              <a:rPr lang="fr-FR" dirty="0"/>
              <a:t> constitue un </a:t>
            </a:r>
            <a:r>
              <a:rPr lang="fr-FR" dirty="0">
                <a:solidFill>
                  <a:srgbClr val="C00000"/>
                </a:solidFill>
              </a:rPr>
              <a:t>manquement à un devoir</a:t>
            </a:r>
            <a:r>
              <a:rPr lang="fr-FR" dirty="0"/>
              <a:t>. Elle entraîne la responsabilité du responsable. Le fait d’avoir sciemment non respecté des recommandations professionnelles ou de l’avoir effectué sans </a:t>
            </a:r>
            <a:r>
              <a:rPr lang="fr-FR" dirty="0" err="1"/>
              <a:t>s’être</a:t>
            </a:r>
            <a:r>
              <a:rPr lang="fr-FR" dirty="0"/>
              <a:t> entouré des moyens permettant de la réaliser dans les meilleures conditions constitue une faute.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pPr>
              <a:defRPr/>
            </a:pPr>
            <a:r>
              <a:rPr lang="fr-FR" dirty="0"/>
              <a:t>INSTITUTS DE FORMATION    IFSI IFAS </a:t>
            </a:r>
          </a:p>
        </p:txBody>
      </p:sp>
      <p:sp>
        <p:nvSpPr>
          <p:cNvPr id="5124" name="Espace réservé du numéro de diapositive 3"/>
          <p:cNvSpPr>
            <a:spLocks noGrp="1"/>
          </p:cNvSpPr>
          <p:nvPr>
            <p:ph type="sldNum" sz="quarter" idx="12"/>
          </p:nvPr>
        </p:nvSpPr>
        <p:spPr bwMode="auto">
          <a:noFill/>
          <a:ln>
            <a:miter lim="800000"/>
            <a:headEnd/>
            <a:tailEnd/>
          </a:ln>
        </p:spPr>
        <p:txBody>
          <a:bodyPr/>
          <a:lstStyle/>
          <a:p>
            <a:fld id="{400FB768-6AB2-44C6-AA4D-99B40DAA6E44}" type="slidenum">
              <a:rPr lang="fr-FR" altLang="fr-FR" smtClean="0"/>
              <a:pPr/>
              <a:t>3</a:t>
            </a:fld>
            <a:endParaRPr lang="fr-FR" altLang="fr-FR" dirty="0"/>
          </a:p>
        </p:txBody>
      </p:sp>
      <p:pic>
        <p:nvPicPr>
          <p:cNvPr id="5125"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
        <p:nvSpPr>
          <p:cNvPr id="5126" name="ZoneTexte 6"/>
          <p:cNvSpPr txBox="1">
            <a:spLocks noChangeArrowheads="1"/>
          </p:cNvSpPr>
          <p:nvPr/>
        </p:nvSpPr>
        <p:spPr bwMode="auto">
          <a:xfrm>
            <a:off x="3500438" y="2628900"/>
            <a:ext cx="5072062" cy="1323439"/>
          </a:xfrm>
          <a:prstGeom prst="rect">
            <a:avLst/>
          </a:prstGeom>
          <a:noFill/>
          <a:ln w="9525">
            <a:noFill/>
            <a:miter lim="800000"/>
            <a:headEnd/>
            <a:tailEnd/>
          </a:ln>
        </p:spPr>
        <p:txBody>
          <a:bodyPr>
            <a:spAutoFit/>
          </a:bodyPr>
          <a:lstStyle/>
          <a:p>
            <a:pPr eaLnBrk="1" hangingPunct="1"/>
            <a:r>
              <a:rPr lang="fr-FR" altLang="fr-FR" sz="4000" b="1" i="1" dirty="0">
                <a:solidFill>
                  <a:srgbClr val="0070C0"/>
                </a:solidFill>
              </a:rPr>
              <a:t>CLASSIFICATION des MEDICAMENTS</a:t>
            </a:r>
          </a:p>
        </p:txBody>
      </p:sp>
      <p:pic>
        <p:nvPicPr>
          <p:cNvPr id="5127" name="Picture 7" descr="C:\Users\c.muller\AppData\Local\Microsoft\Windows\Temporary Internet Files\Content.IE5\LAXPCR0J\passe-compose-ou-imparfait-grammaire-bdf-19[1].jpg"/>
          <p:cNvPicPr>
            <a:picLocks noChangeAspect="1" noChangeArrowheads="1"/>
          </p:cNvPicPr>
          <p:nvPr/>
        </p:nvPicPr>
        <p:blipFill>
          <a:blip r:embed="rId3" cstate="print"/>
          <a:srcRect/>
          <a:stretch>
            <a:fillRect/>
          </a:stretch>
        </p:blipFill>
        <p:spPr bwMode="auto">
          <a:xfrm>
            <a:off x="285750" y="2071688"/>
            <a:ext cx="3044825" cy="199866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0" y="304800"/>
            <a:ext cx="4953000" cy="701675"/>
          </a:xfrm>
        </p:spPr>
        <p:txBody>
          <a:bodyPr/>
          <a:lstStyle/>
          <a:p>
            <a:pPr eaLnBrk="1" hangingPunct="1"/>
            <a:r>
              <a:rPr lang="fr-FR" altLang="fr-FR" sz="4000" b="1">
                <a:solidFill>
                  <a:srgbClr val="7030A0"/>
                </a:solidFill>
              </a:rPr>
              <a:t>CONCLUSION</a:t>
            </a:r>
            <a:endParaRPr lang="fr-FR" altLang="fr-FR" sz="2400" b="1" dirty="0">
              <a:solidFill>
                <a:srgbClr val="7030A0"/>
              </a:solidFill>
            </a:endParaRPr>
          </a:p>
        </p:txBody>
      </p:sp>
      <p:sp>
        <p:nvSpPr>
          <p:cNvPr id="72707" name="Rectangle 3"/>
          <p:cNvSpPr>
            <a:spLocks noGrp="1" noChangeArrowheads="1"/>
          </p:cNvSpPr>
          <p:nvPr>
            <p:ph type="body" idx="1"/>
          </p:nvPr>
        </p:nvSpPr>
        <p:spPr>
          <a:xfrm>
            <a:off x="0" y="1524000"/>
            <a:ext cx="9144000" cy="2438400"/>
          </a:xfrm>
        </p:spPr>
        <p:txBody>
          <a:bodyPr/>
          <a:lstStyle/>
          <a:p>
            <a:pPr eaLnBrk="1" hangingPunct="1"/>
            <a:r>
              <a:rPr lang="fr-FR" altLang="fr-FR" sz="2800" dirty="0">
                <a:solidFill>
                  <a:srgbClr val="C00000"/>
                </a:solidFill>
              </a:rPr>
              <a:t>La prescription est l’acte majeur de la relation médicale, résultat d’un diagnostic et déterminant la portée du soin, réalisé en partie par l’IDE.</a:t>
            </a:r>
          </a:p>
          <a:p>
            <a:pPr eaLnBrk="1" hangingPunct="1"/>
            <a:r>
              <a:rPr lang="fr-FR" altLang="fr-FR" sz="2800" dirty="0"/>
              <a:t>La législation encadre précisément l’exercice autour des médicaments.</a:t>
            </a:r>
          </a:p>
          <a:p>
            <a:pPr eaLnBrk="1" hangingPunct="1"/>
            <a:endParaRPr lang="fr-FR" altLang="fr-FR" sz="2800" dirty="0"/>
          </a:p>
          <a:p>
            <a:pPr eaLnBrk="1" hangingPunct="1">
              <a:buFontTx/>
              <a:buNone/>
            </a:pPr>
            <a:endParaRPr lang="fr-FR" altLang="fr-FR" sz="2800" dirty="0"/>
          </a:p>
        </p:txBody>
      </p:sp>
      <p:pic>
        <p:nvPicPr>
          <p:cNvPr id="52228" name="Picture 5" descr="conclusion1"/>
          <p:cNvPicPr>
            <a:picLocks noChangeAspect="1" noChangeArrowheads="1"/>
          </p:cNvPicPr>
          <p:nvPr/>
        </p:nvPicPr>
        <p:blipFill>
          <a:blip r:embed="rId3" cstate="print"/>
          <a:srcRect/>
          <a:stretch>
            <a:fillRect/>
          </a:stretch>
        </p:blipFill>
        <p:spPr bwMode="auto">
          <a:xfrm>
            <a:off x="228600" y="152400"/>
            <a:ext cx="2057400" cy="1119188"/>
          </a:xfrm>
          <a:prstGeom prst="rect">
            <a:avLst/>
          </a:prstGeom>
          <a:noFill/>
          <a:ln w="9525">
            <a:noFill/>
            <a:miter lim="800000"/>
            <a:headEnd/>
            <a:tailEnd/>
          </a:ln>
        </p:spPr>
      </p:pic>
      <p:sp>
        <p:nvSpPr>
          <p:cNvPr id="72710" name="Text Box 6"/>
          <p:cNvSpPr txBox="1">
            <a:spLocks noChangeArrowheads="1"/>
          </p:cNvSpPr>
          <p:nvPr/>
        </p:nvSpPr>
        <p:spPr bwMode="auto">
          <a:xfrm>
            <a:off x="304800" y="4419600"/>
            <a:ext cx="8534400" cy="1975926"/>
          </a:xfrm>
          <a:prstGeom prst="rect">
            <a:avLst/>
          </a:prstGeom>
          <a:noFill/>
          <a:ln w="25400">
            <a:solidFill>
              <a:schemeClr val="folHlink"/>
            </a:solidFill>
            <a:miter lim="800000"/>
            <a:headEnd/>
            <a:tailEnd/>
          </a:ln>
          <a:effectLst/>
        </p:spPr>
        <p:txBody>
          <a:bodyPr>
            <a:spAutoFit/>
          </a:bodyPr>
          <a:lstStyle/>
          <a:p>
            <a:pPr algn="ctr" eaLnBrk="1" hangingPunct="1">
              <a:lnSpc>
                <a:spcPct val="90000"/>
              </a:lnSpc>
              <a:spcBef>
                <a:spcPct val="20000"/>
              </a:spcBef>
              <a:buSzPct val="85000"/>
              <a:defRPr/>
            </a:pPr>
            <a:r>
              <a:rPr lang="fr-FR" sz="3200" b="1" dirty="0">
                <a:solidFill>
                  <a:schemeClr val="tx2"/>
                </a:solidFill>
              </a:rPr>
              <a:t>L’IDE est donc au cœur de cette question fondamentale qu’est « </a:t>
            </a:r>
            <a:r>
              <a:rPr lang="fr-FR" sz="3200" b="1" i="1" dirty="0">
                <a:solidFill>
                  <a:schemeClr val="tx2"/>
                </a:solidFill>
              </a:rPr>
              <a:t>pharmacologie et législation</a:t>
            </a:r>
            <a:r>
              <a:rPr lang="fr-FR" sz="3200" b="1" dirty="0">
                <a:solidFill>
                  <a:schemeClr val="tx2"/>
                </a:solidFill>
              </a:rPr>
              <a:t> » et se doit, à se titre </a:t>
            </a:r>
            <a:r>
              <a:rPr lang="fr-FR" sz="3600" b="1" i="1" dirty="0">
                <a:solidFill>
                  <a:srgbClr val="C00000"/>
                </a:solidFill>
                <a:effectLst>
                  <a:outerShdw blurRad="38100" dist="38100" dir="2700000" algn="tl">
                    <a:srgbClr val="000000"/>
                  </a:outerShdw>
                </a:effectLst>
              </a:rPr>
              <a:t>« d’être un professionnel exemplaire»</a:t>
            </a:r>
            <a:endParaRPr lang="fr-FR"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ox(out)">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box(out)">
                                      <p:cBhvr>
                                        <p:cTn id="12" dur="5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1" presetClass="entr" presetSubtype="0" fill="hold" grpId="0" nodeType="clickEffect">
                                  <p:stCondLst>
                                    <p:cond delay="0"/>
                                  </p:stCondLst>
                                  <p:childTnLst>
                                    <p:set>
                                      <p:cBhvr>
                                        <p:cTn id="16" dur="500">
                                          <p:stCondLst>
                                            <p:cond delay="0"/>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P spid="72710"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3"/>
          <p:cNvSpPr>
            <a:spLocks noGrp="1"/>
          </p:cNvSpPr>
          <p:nvPr>
            <p:ph type="sldNum" sz="quarter" idx="12"/>
          </p:nvPr>
        </p:nvSpPr>
        <p:spPr bwMode="auto">
          <a:noFill/>
          <a:ln>
            <a:miter lim="800000"/>
            <a:headEnd/>
            <a:tailEnd/>
          </a:ln>
        </p:spPr>
        <p:txBody>
          <a:bodyPr/>
          <a:lstStyle/>
          <a:p>
            <a:fld id="{CA743064-7D6C-4D51-9B75-C1A834CE6689}" type="slidenum">
              <a:rPr lang="fr-FR" altLang="fr-FR"/>
              <a:pPr/>
              <a:t>31</a:t>
            </a:fld>
            <a:endParaRPr lang="fr-FR" altLang="fr-FR"/>
          </a:p>
        </p:txBody>
      </p:sp>
      <p:pic>
        <p:nvPicPr>
          <p:cNvPr id="11267" name="Picture 4" descr="MCj04135940000[1]"/>
          <p:cNvPicPr>
            <a:picLocks noChangeAspect="1" noChangeArrowheads="1"/>
          </p:cNvPicPr>
          <p:nvPr/>
        </p:nvPicPr>
        <p:blipFill>
          <a:blip r:embed="rId2" cstate="print"/>
          <a:srcRect/>
          <a:stretch>
            <a:fillRect/>
          </a:stretch>
        </p:blipFill>
        <p:spPr bwMode="auto">
          <a:xfrm>
            <a:off x="3923928" y="692696"/>
            <a:ext cx="1981200" cy="1512887"/>
          </a:xfrm>
          <a:prstGeom prst="rect">
            <a:avLst/>
          </a:prstGeom>
          <a:noFill/>
          <a:ln w="9525">
            <a:noFill/>
            <a:miter lim="800000"/>
            <a:headEnd/>
            <a:tailEnd/>
          </a:ln>
        </p:spPr>
      </p:pic>
      <p:sp>
        <p:nvSpPr>
          <p:cNvPr id="11268" name="Rectangle 8"/>
          <p:cNvSpPr>
            <a:spLocks noChangeArrowheads="1"/>
          </p:cNvSpPr>
          <p:nvPr/>
        </p:nvSpPr>
        <p:spPr bwMode="auto">
          <a:xfrm>
            <a:off x="468313" y="2420888"/>
            <a:ext cx="8604250" cy="2123658"/>
          </a:xfrm>
          <a:prstGeom prst="rect">
            <a:avLst/>
          </a:prstGeom>
          <a:noFill/>
          <a:ln w="9525">
            <a:noFill/>
            <a:miter lim="800000"/>
            <a:headEnd/>
            <a:tailEnd/>
          </a:ln>
        </p:spPr>
        <p:txBody>
          <a:bodyPr>
            <a:spAutoFit/>
          </a:bodyPr>
          <a:lstStyle/>
          <a:p>
            <a:pPr marL="609600" indent="-609600" algn="ctr" eaLnBrk="1" hangingPunct="1">
              <a:buFont typeface="Wingdings" pitchFamily="2" charset="2"/>
              <a:buNone/>
            </a:pPr>
            <a:r>
              <a:rPr lang="fr-FR" altLang="fr-FR" sz="4400" b="1" dirty="0">
                <a:solidFill>
                  <a:srgbClr val="000099"/>
                </a:solidFill>
              </a:rPr>
              <a:t>Merci pour votre attention!</a:t>
            </a:r>
          </a:p>
          <a:p>
            <a:pPr marL="609600" indent="-609600" algn="ctr" eaLnBrk="1" hangingPunct="1">
              <a:buFont typeface="Wingdings" pitchFamily="2" charset="2"/>
              <a:buNone/>
            </a:pPr>
            <a:endParaRPr lang="fr-FR" altLang="fr-FR" sz="4400" b="1" dirty="0">
              <a:solidFill>
                <a:srgbClr val="000099"/>
              </a:solidFill>
            </a:endParaRPr>
          </a:p>
          <a:p>
            <a:pPr marL="609600" indent="-609600" algn="ctr" eaLnBrk="1" hangingPunct="1">
              <a:buFont typeface="Wingdings" pitchFamily="2" charset="2"/>
              <a:buNone/>
            </a:pPr>
            <a:r>
              <a:rPr lang="fr-FR" altLang="fr-FR" sz="4400" b="1" dirty="0">
                <a:solidFill>
                  <a:srgbClr val="C00000"/>
                </a:solidFill>
              </a:rPr>
              <a:t>Bonne continuation à tous</a:t>
            </a:r>
          </a:p>
        </p:txBody>
      </p:sp>
      <p:sp>
        <p:nvSpPr>
          <p:cNvPr id="10" name="Espace réservé du pied de page 9"/>
          <p:cNvSpPr>
            <a:spLocks noGrp="1"/>
          </p:cNvSpPr>
          <p:nvPr>
            <p:ph type="ftr" sz="quarter" idx="11"/>
          </p:nvPr>
        </p:nvSpPr>
        <p:spPr/>
        <p:txBody>
          <a:bodyPr/>
          <a:lstStyle/>
          <a:p>
            <a:pPr>
              <a:defRPr/>
            </a:pPr>
            <a:r>
              <a:rPr lang="fr-FR"/>
              <a:t>INSTITUTS DE FORMATION    IFSI IFAS </a:t>
            </a:r>
          </a:p>
        </p:txBody>
      </p:sp>
      <p:pic>
        <p:nvPicPr>
          <p:cNvPr id="63494" name="Image 3" descr="R:\Sec_dir1\LOGO 2.jpg"/>
          <p:cNvPicPr>
            <a:picLocks noChangeAspect="1" noChangeArrowheads="1"/>
          </p:cNvPicPr>
          <p:nvPr/>
        </p:nvPicPr>
        <p:blipFill>
          <a:blip r:embed="rId3" cstate="print"/>
          <a:srcRect/>
          <a:stretch>
            <a:fillRect/>
          </a:stretch>
        </p:blipFill>
        <p:spPr bwMode="auto">
          <a:xfrm>
            <a:off x="468313" y="6308725"/>
            <a:ext cx="382587" cy="334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out)">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checkerboard(across)">
                                      <p:cBhvr>
                                        <p:cTn id="1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228600" y="1052736"/>
            <a:ext cx="8915400" cy="5576664"/>
          </a:xfrm>
        </p:spPr>
        <p:txBody>
          <a:bodyPr>
            <a:normAutofit/>
          </a:bodyPr>
          <a:lstStyle/>
          <a:p>
            <a:pPr marL="358775" lvl="1" indent="-269875" algn="just" eaLnBrk="1" hangingPunct="1"/>
            <a:r>
              <a:rPr lang="fr-FR" sz="2200" b="1" i="1" dirty="0">
                <a:cs typeface="Arial" charset="0"/>
              </a:rPr>
              <a:t>Médicaments non listés.</a:t>
            </a:r>
          </a:p>
          <a:p>
            <a:pPr algn="just" eaLnBrk="1" hangingPunct="1">
              <a:buFontTx/>
              <a:buNone/>
            </a:pPr>
            <a:r>
              <a:rPr lang="fr-FR" sz="2200" dirty="0">
                <a:solidFill>
                  <a:srgbClr val="000000"/>
                </a:solidFill>
                <a:latin typeface="Palatino Linotype" pitchFamily="18" charset="0"/>
                <a:cs typeface="Times New Roman" pitchFamily="18" charset="0"/>
              </a:rPr>
              <a:t>	</a:t>
            </a:r>
            <a:r>
              <a:rPr lang="fr-FR" sz="2200" dirty="0">
                <a:solidFill>
                  <a:schemeClr val="tx2"/>
                </a:solidFill>
                <a:latin typeface="Palatino Linotype" pitchFamily="18" charset="0"/>
                <a:cs typeface="Times New Roman" pitchFamily="18" charset="0"/>
              </a:rPr>
              <a:t>Ces médicaments sont en vente libre, disponibles sans ordonnance, remboursables ou non. </a:t>
            </a:r>
          </a:p>
          <a:p>
            <a:pPr lvl="1" algn="just">
              <a:buFontTx/>
              <a:buNone/>
            </a:pPr>
            <a:r>
              <a:rPr lang="fr-FR" sz="1800" dirty="0">
                <a:solidFill>
                  <a:schemeClr val="tx2"/>
                </a:solidFill>
                <a:latin typeface="Palatino Linotype" pitchFamily="18" charset="0"/>
                <a:cs typeface="Times New Roman" pitchFamily="18" charset="0"/>
              </a:rPr>
              <a:t>    -</a:t>
            </a:r>
            <a:r>
              <a:rPr lang="fr-FR" sz="1800" dirty="0">
                <a:solidFill>
                  <a:schemeClr val="accent5">
                    <a:lumMod val="75000"/>
                  </a:schemeClr>
                </a:solidFill>
                <a:latin typeface="Times New Roman" pitchFamily="18" charset="0"/>
                <a:cs typeface="Times New Roman" pitchFamily="18" charset="0"/>
              </a:rPr>
              <a:t>  </a:t>
            </a:r>
            <a:r>
              <a:rPr lang="fr-FR" sz="1800" dirty="0">
                <a:solidFill>
                  <a:schemeClr val="accent5">
                    <a:lumMod val="75000"/>
                  </a:schemeClr>
                </a:solidFill>
                <a:latin typeface="Palatino Linotype" pitchFamily="18" charset="0"/>
                <a:cs typeface="Times New Roman" pitchFamily="18" charset="0"/>
              </a:rPr>
              <a:t>des médicaments « </a:t>
            </a:r>
            <a:r>
              <a:rPr lang="fr-FR" sz="1800" b="1" dirty="0">
                <a:solidFill>
                  <a:schemeClr val="accent5">
                    <a:lumMod val="75000"/>
                  </a:schemeClr>
                </a:solidFill>
                <a:latin typeface="Palatino Linotype" pitchFamily="18" charset="0"/>
                <a:cs typeface="Times New Roman" pitchFamily="18" charset="0"/>
              </a:rPr>
              <a:t>conseils »</a:t>
            </a:r>
            <a:r>
              <a:rPr lang="fr-FR" sz="1800" dirty="0">
                <a:solidFill>
                  <a:schemeClr val="accent5">
                    <a:lumMod val="75000"/>
                  </a:schemeClr>
                </a:solidFill>
                <a:latin typeface="Palatino Linotype" pitchFamily="18" charset="0"/>
                <a:cs typeface="Times New Roman" pitchFamily="18" charset="0"/>
              </a:rPr>
              <a:t> </a:t>
            </a:r>
          </a:p>
          <a:p>
            <a:pPr lvl="1" algn="just">
              <a:buFontTx/>
              <a:buNone/>
            </a:pPr>
            <a:r>
              <a:rPr lang="fr-FR" sz="1800" dirty="0">
                <a:solidFill>
                  <a:schemeClr val="accent5">
                    <a:lumMod val="75000"/>
                  </a:schemeClr>
                </a:solidFill>
                <a:latin typeface="Palatino Linotype" pitchFamily="18" charset="0"/>
                <a:cs typeface="Times New Roman" pitchFamily="18" charset="0"/>
              </a:rPr>
              <a:t>    -</a:t>
            </a:r>
            <a:r>
              <a:rPr lang="fr-FR" sz="1800" dirty="0">
                <a:solidFill>
                  <a:schemeClr val="accent5">
                    <a:lumMod val="75000"/>
                  </a:schemeClr>
                </a:solidFill>
                <a:latin typeface="Times New Roman" pitchFamily="18" charset="0"/>
                <a:cs typeface="Times New Roman" pitchFamily="18" charset="0"/>
              </a:rPr>
              <a:t>  </a:t>
            </a:r>
            <a:r>
              <a:rPr lang="fr-FR" sz="1800" dirty="0">
                <a:solidFill>
                  <a:schemeClr val="accent5">
                    <a:lumMod val="75000"/>
                  </a:schemeClr>
                </a:solidFill>
                <a:latin typeface="Palatino Linotype" pitchFamily="18" charset="0"/>
                <a:cs typeface="Times New Roman" pitchFamily="18" charset="0"/>
              </a:rPr>
              <a:t>des médicaments « </a:t>
            </a:r>
            <a:r>
              <a:rPr lang="fr-FR" sz="1800" b="1" dirty="0">
                <a:solidFill>
                  <a:schemeClr val="accent5">
                    <a:lumMod val="75000"/>
                  </a:schemeClr>
                </a:solidFill>
                <a:latin typeface="Palatino Linotype" pitchFamily="18" charset="0"/>
                <a:cs typeface="Times New Roman" pitchFamily="18" charset="0"/>
              </a:rPr>
              <a:t>grand</a:t>
            </a:r>
            <a:r>
              <a:rPr lang="fr-FR" sz="1800" dirty="0">
                <a:solidFill>
                  <a:schemeClr val="accent5">
                    <a:lumMod val="75000"/>
                  </a:schemeClr>
                </a:solidFill>
                <a:latin typeface="Palatino Linotype" pitchFamily="18" charset="0"/>
                <a:cs typeface="Times New Roman" pitchFamily="18" charset="0"/>
              </a:rPr>
              <a:t> </a:t>
            </a:r>
            <a:r>
              <a:rPr lang="fr-FR" sz="1800" b="1" dirty="0">
                <a:solidFill>
                  <a:schemeClr val="accent5">
                    <a:lumMod val="75000"/>
                  </a:schemeClr>
                </a:solidFill>
                <a:latin typeface="Palatino Linotype" pitchFamily="18" charset="0"/>
                <a:cs typeface="Times New Roman" pitchFamily="18" charset="0"/>
              </a:rPr>
              <a:t>public</a:t>
            </a:r>
            <a:r>
              <a:rPr lang="fr-FR" sz="1800" dirty="0">
                <a:solidFill>
                  <a:schemeClr val="accent5">
                    <a:lumMod val="75000"/>
                  </a:schemeClr>
                </a:solidFill>
                <a:latin typeface="Palatino Linotype" pitchFamily="18" charset="0"/>
                <a:cs typeface="Times New Roman" pitchFamily="18" charset="0"/>
              </a:rPr>
              <a:t> »</a:t>
            </a:r>
          </a:p>
          <a:p>
            <a:pPr algn="just">
              <a:buNone/>
            </a:pPr>
            <a:r>
              <a:rPr lang="fr-FR" sz="2200" b="1" i="1" dirty="0">
                <a:cs typeface="Arial" charset="0"/>
              </a:rPr>
              <a:t>- Médicaments listés.</a:t>
            </a:r>
          </a:p>
          <a:p>
            <a:pPr algn="just">
              <a:buNone/>
            </a:pPr>
            <a:r>
              <a:rPr lang="fr-FR" sz="2200" i="1" dirty="0">
                <a:solidFill>
                  <a:srgbClr val="000000"/>
                </a:solidFill>
                <a:latin typeface="Palatino Linotype" pitchFamily="18" charset="0"/>
                <a:cs typeface="Times New Roman" pitchFamily="18" charset="0"/>
              </a:rPr>
              <a:t>	</a:t>
            </a:r>
            <a:r>
              <a:rPr lang="fr-FR" sz="2200" i="1" dirty="0">
                <a:solidFill>
                  <a:schemeClr val="tx2"/>
                </a:solidFill>
                <a:latin typeface="Wingdings" pitchFamily="2" charset="2"/>
                <a:cs typeface="Times New Roman" pitchFamily="18" charset="0"/>
              </a:rPr>
              <a:t>Ø</a:t>
            </a:r>
            <a:r>
              <a:rPr lang="fr-FR" sz="2200" i="1" dirty="0">
                <a:solidFill>
                  <a:schemeClr val="tx2"/>
                </a:solidFill>
                <a:latin typeface="Times New Roman" pitchFamily="18" charset="0"/>
                <a:cs typeface="Times New Roman" pitchFamily="18" charset="0"/>
              </a:rPr>
              <a:t> </a:t>
            </a:r>
            <a:r>
              <a:rPr lang="fr-FR" sz="2200" b="1" i="1" dirty="0">
                <a:solidFill>
                  <a:schemeClr val="tx2"/>
                </a:solidFill>
                <a:latin typeface="Palatino Linotype" pitchFamily="18" charset="0"/>
                <a:cs typeface="Times New Roman" pitchFamily="18" charset="0"/>
              </a:rPr>
              <a:t>Liste I</a:t>
            </a:r>
            <a:r>
              <a:rPr lang="fr-FR" sz="2200" i="1" dirty="0">
                <a:solidFill>
                  <a:schemeClr val="tx2"/>
                </a:solidFill>
                <a:latin typeface="Palatino Linotype" pitchFamily="18" charset="0"/>
                <a:cs typeface="Times New Roman" pitchFamily="18" charset="0"/>
              </a:rPr>
              <a:t> : médicaments dangereux comportant une substance vénéneuse et présentant des risques d’ordre toxique, tératogène, cancérogène …</a:t>
            </a:r>
            <a:endParaRPr lang="fr-FR" sz="2200" i="1" dirty="0">
              <a:solidFill>
                <a:schemeClr val="tx2"/>
              </a:solidFill>
              <a:cs typeface="Times New Roman" pitchFamily="18" charset="0"/>
            </a:endParaRPr>
          </a:p>
          <a:p>
            <a:pPr algn="just"/>
            <a:r>
              <a:rPr lang="fr-FR" sz="2200" i="1" dirty="0">
                <a:solidFill>
                  <a:schemeClr val="tx2"/>
                </a:solidFill>
                <a:latin typeface="Wingdings" pitchFamily="2" charset="2"/>
                <a:cs typeface="Times New Roman" pitchFamily="18" charset="0"/>
              </a:rPr>
              <a:t>Ø</a:t>
            </a:r>
            <a:r>
              <a:rPr lang="fr-FR" sz="2200" i="1" dirty="0">
                <a:solidFill>
                  <a:schemeClr val="tx2"/>
                </a:solidFill>
                <a:latin typeface="Times New Roman" pitchFamily="18" charset="0"/>
                <a:cs typeface="Times New Roman" pitchFamily="18" charset="0"/>
              </a:rPr>
              <a:t> </a:t>
            </a:r>
            <a:r>
              <a:rPr lang="fr-FR" sz="2200" b="1" i="1" dirty="0">
                <a:solidFill>
                  <a:schemeClr val="tx2"/>
                </a:solidFill>
                <a:latin typeface="Palatino Linotype" pitchFamily="18" charset="0"/>
                <a:cs typeface="Times New Roman" pitchFamily="18" charset="0"/>
              </a:rPr>
              <a:t>Liste II</a:t>
            </a:r>
            <a:r>
              <a:rPr lang="fr-FR" sz="2200" i="1" dirty="0">
                <a:solidFill>
                  <a:schemeClr val="tx2"/>
                </a:solidFill>
                <a:latin typeface="Palatino Linotype" pitchFamily="18" charset="0"/>
                <a:cs typeface="Times New Roman" pitchFamily="18" charset="0"/>
              </a:rPr>
              <a:t> : médicaments comportant une substance vénéneuse potentiellement dangereuse (moins toxiques que la liste I)</a:t>
            </a:r>
            <a:endParaRPr lang="fr-FR" sz="2200" i="1" dirty="0">
              <a:solidFill>
                <a:schemeClr val="tx2"/>
              </a:solidFill>
              <a:cs typeface="Times New Roman" pitchFamily="18" charset="0"/>
            </a:endParaRPr>
          </a:p>
          <a:p>
            <a:pPr algn="just"/>
            <a:r>
              <a:rPr lang="fr-FR" sz="2200" i="1" dirty="0">
                <a:solidFill>
                  <a:schemeClr val="tx2"/>
                </a:solidFill>
                <a:latin typeface="Wingdings" pitchFamily="2" charset="2"/>
                <a:cs typeface="Times New Roman" pitchFamily="18" charset="0"/>
              </a:rPr>
              <a:t>Ø</a:t>
            </a:r>
            <a:r>
              <a:rPr lang="fr-FR" sz="2200" i="1" dirty="0">
                <a:solidFill>
                  <a:schemeClr val="tx2"/>
                </a:solidFill>
                <a:latin typeface="Times New Roman" pitchFamily="18" charset="0"/>
                <a:cs typeface="Times New Roman" pitchFamily="18" charset="0"/>
              </a:rPr>
              <a:t> </a:t>
            </a:r>
            <a:r>
              <a:rPr lang="fr-FR" sz="2200" b="1" i="1" dirty="0">
                <a:solidFill>
                  <a:schemeClr val="tx2"/>
                </a:solidFill>
                <a:latin typeface="Palatino Linotype" pitchFamily="18" charset="0"/>
                <a:cs typeface="Times New Roman" pitchFamily="18" charset="0"/>
              </a:rPr>
              <a:t>Stupéfiants</a:t>
            </a:r>
            <a:r>
              <a:rPr lang="fr-FR" sz="2200" i="1" dirty="0">
                <a:solidFill>
                  <a:schemeClr val="tx2"/>
                </a:solidFill>
                <a:latin typeface="Palatino Linotype" pitchFamily="18" charset="0"/>
                <a:cs typeface="Times New Roman" pitchFamily="18" charset="0"/>
              </a:rPr>
              <a:t> : substances psychotropes capables de provoquer une dépendance et des effets délétères sur la santé psychique et physique. La fabrication, la vente, la détention et usage nécessite une autorisation spéciale.</a:t>
            </a:r>
            <a:endParaRPr lang="fr-FR" sz="2200" i="1" dirty="0">
              <a:solidFill>
                <a:schemeClr val="tx2"/>
              </a:solidFill>
              <a:cs typeface="Times New Roman" pitchFamily="18" charset="0"/>
            </a:endParaRPr>
          </a:p>
          <a:p>
            <a:pPr algn="just" eaLnBrk="1" hangingPunct="1"/>
            <a:endParaRPr lang="fr-FR" sz="2200" i="1" dirty="0">
              <a:solidFill>
                <a:schemeClr val="tx2"/>
              </a:solidFill>
            </a:endParaRPr>
          </a:p>
        </p:txBody>
      </p:sp>
      <p:sp>
        <p:nvSpPr>
          <p:cNvPr id="4" name="Titre 1"/>
          <p:cNvSpPr txBox="1">
            <a:spLocks/>
          </p:cNvSpPr>
          <p:nvPr/>
        </p:nvSpPr>
        <p:spPr>
          <a:xfrm>
            <a:off x="500063" y="0"/>
            <a:ext cx="8229600" cy="714375"/>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3600" b="1" dirty="0">
                <a:solidFill>
                  <a:srgbClr val="7030A0"/>
                </a:solidFill>
                <a:effectLst>
                  <a:outerShdw blurRad="38100" dist="38100" dir="2700000" algn="tl">
                    <a:srgbClr val="000000">
                      <a:alpha val="43137"/>
                    </a:srgbClr>
                  </a:outerShdw>
                </a:effectLst>
              </a:rPr>
              <a:t>CLASSIFICATION</a:t>
            </a:r>
            <a:endParaRPr kumimoji="0" lang="fr-FR"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n-lt"/>
              <a:ea typeface="+mn-ea"/>
              <a:cs typeface="+mn-cs"/>
            </a:endParaRPr>
          </a:p>
        </p:txBody>
      </p:sp>
      <p:pic>
        <p:nvPicPr>
          <p:cNvPr id="6" name="Image 3" descr="R:\Sec_dir1\LOGO 2.jpg"/>
          <p:cNvPicPr>
            <a:picLocks noChangeAspect="1" noChangeArrowheads="1"/>
          </p:cNvPicPr>
          <p:nvPr/>
        </p:nvPicPr>
        <p:blipFill>
          <a:blip r:embed="rId3" cstate="print"/>
          <a:srcRect/>
          <a:stretch>
            <a:fillRect/>
          </a:stretch>
        </p:blipFill>
        <p:spPr bwMode="auto">
          <a:xfrm>
            <a:off x="611188" y="6381750"/>
            <a:ext cx="384175" cy="333375"/>
          </a:xfrm>
          <a:prstGeom prst="rect">
            <a:avLst/>
          </a:prstGeom>
          <a:noFill/>
          <a:ln w="9525">
            <a:noFill/>
            <a:miter lim="800000"/>
            <a:headEnd/>
            <a:tailEnd/>
          </a:ln>
        </p:spPr>
      </p:pic>
      <p:sp>
        <p:nvSpPr>
          <p:cNvPr id="7" name="Espace réservé du pied de page 5"/>
          <p:cNvSpPr>
            <a:spLocks noGrp="1"/>
          </p:cNvSpPr>
          <p:nvPr>
            <p:ph type="ftr" sz="quarter" idx="11"/>
          </p:nvPr>
        </p:nvSpPr>
        <p:spPr>
          <a:xfrm>
            <a:off x="3124200" y="6356350"/>
            <a:ext cx="2895600" cy="365125"/>
          </a:xfrm>
        </p:spPr>
        <p:txBody>
          <a:bodyPr/>
          <a:lstStyle/>
          <a:p>
            <a:pPr>
              <a:defRPr/>
            </a:pPr>
            <a:r>
              <a:rPr lang="fr-FR" dirty="0"/>
              <a:t>INSTITUTS DE FORMATION    IFSI IFAS </a:t>
            </a:r>
          </a:p>
        </p:txBody>
      </p:sp>
      <p:sp>
        <p:nvSpPr>
          <p:cNvPr id="8" name="Espace réservé du numéro de diapositive 3"/>
          <p:cNvSpPr>
            <a:spLocks noGrp="1"/>
          </p:cNvSpPr>
          <p:nvPr>
            <p:ph type="sldNum" sz="quarter" idx="12"/>
          </p:nvPr>
        </p:nvSpPr>
        <p:spPr bwMode="auto">
          <a:xfrm>
            <a:off x="6553200" y="6356350"/>
            <a:ext cx="2133600" cy="365125"/>
          </a:xfrm>
          <a:noFill/>
          <a:ln>
            <a:miter lim="800000"/>
            <a:headEnd/>
            <a:tailEnd/>
          </a:ln>
        </p:spPr>
        <p:txBody>
          <a:bodyPr/>
          <a:lstStyle/>
          <a:p>
            <a:fld id="{400FB768-6AB2-44C6-AA4D-99B40DAA6E44}" type="slidenum">
              <a:rPr lang="fr-FR" altLang="fr-FR" smtClean="0"/>
              <a:pPr/>
              <a:t>4</a:t>
            </a:fld>
            <a:endParaRPr lang="fr-FR" alt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ox(out)">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ox(out)">
                                      <p:cBhvr>
                                        <p:cTn id="12" dur="500"/>
                                        <p:tgtEl>
                                          <p:spTgt spid="53251">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animEffect transition="in" filter="box(out)">
                                      <p:cBhvr>
                                        <p:cTn id="15" dur="500"/>
                                        <p:tgtEl>
                                          <p:spTgt spid="53251">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53251">
                                            <p:txEl>
                                              <p:pRg st="3" end="3"/>
                                            </p:txEl>
                                          </p:spTgt>
                                        </p:tgtEl>
                                        <p:attrNameLst>
                                          <p:attrName>style.visibility</p:attrName>
                                        </p:attrNameLst>
                                      </p:cBhvr>
                                      <p:to>
                                        <p:strVal val="visible"/>
                                      </p:to>
                                    </p:set>
                                    <p:animEffect transition="in" filter="box(out)">
                                      <p:cBhvr>
                                        <p:cTn id="18" dur="500"/>
                                        <p:tgtEl>
                                          <p:spTgt spid="532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animEffect transition="in" filter="box(out)">
                                      <p:cBhvr>
                                        <p:cTn id="23" dur="500"/>
                                        <p:tgtEl>
                                          <p:spTgt spid="532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53251">
                                            <p:txEl>
                                              <p:pRg st="5" end="5"/>
                                            </p:txEl>
                                          </p:spTgt>
                                        </p:tgtEl>
                                        <p:attrNameLst>
                                          <p:attrName>style.visibility</p:attrName>
                                        </p:attrNameLst>
                                      </p:cBhvr>
                                      <p:to>
                                        <p:strVal val="visible"/>
                                      </p:to>
                                    </p:set>
                                    <p:animEffect transition="in" filter="box(out)">
                                      <p:cBhvr>
                                        <p:cTn id="28" dur="500"/>
                                        <p:tgtEl>
                                          <p:spTgt spid="5325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53251">
                                            <p:txEl>
                                              <p:pRg st="6" end="6"/>
                                            </p:txEl>
                                          </p:spTgt>
                                        </p:tgtEl>
                                        <p:attrNameLst>
                                          <p:attrName>style.visibility</p:attrName>
                                        </p:attrNameLst>
                                      </p:cBhvr>
                                      <p:to>
                                        <p:strVal val="visible"/>
                                      </p:to>
                                    </p:set>
                                    <p:animEffect transition="in" filter="box(out)">
                                      <p:cBhvr>
                                        <p:cTn id="33" dur="500"/>
                                        <p:tgtEl>
                                          <p:spTgt spid="532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53251">
                                            <p:txEl>
                                              <p:pRg st="7" end="7"/>
                                            </p:txEl>
                                          </p:spTgt>
                                        </p:tgtEl>
                                        <p:attrNameLst>
                                          <p:attrName>style.visibility</p:attrName>
                                        </p:attrNameLst>
                                      </p:cBhvr>
                                      <p:to>
                                        <p:strVal val="visible"/>
                                      </p:to>
                                    </p:set>
                                    <p:animEffect transition="in" filter="box(out)">
                                      <p:cBhvr>
                                        <p:cTn id="38" dur="500"/>
                                        <p:tgtEl>
                                          <p:spTgt spid="532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157163" y="1124397"/>
            <a:ext cx="8915400" cy="5576664"/>
          </a:xfrm>
        </p:spPr>
        <p:txBody>
          <a:bodyPr>
            <a:normAutofit/>
          </a:bodyPr>
          <a:lstStyle/>
          <a:p>
            <a:pPr algn="just">
              <a:lnSpc>
                <a:spcPct val="90000"/>
              </a:lnSpc>
              <a:buNone/>
            </a:pPr>
            <a:r>
              <a:rPr lang="fr-FR" sz="2800" b="1" i="1" dirty="0">
                <a:cs typeface="Arial" charset="0"/>
              </a:rPr>
              <a:t>Médicaments à prescription restreinte :</a:t>
            </a:r>
          </a:p>
          <a:p>
            <a:pPr algn="just">
              <a:lnSpc>
                <a:spcPct val="90000"/>
              </a:lnSpc>
              <a:buFont typeface="Wingdings" pitchFamily="2" charset="2"/>
              <a:buChar char="Ø"/>
            </a:pPr>
            <a:r>
              <a:rPr lang="fr-FR" sz="2400" b="1" i="1" dirty="0">
                <a:solidFill>
                  <a:schemeClr val="tx2"/>
                </a:solidFill>
                <a:latin typeface="Palatino Linotype" pitchFamily="18" charset="0"/>
                <a:cs typeface="Times New Roman" pitchFamily="18" charset="0"/>
              </a:rPr>
              <a:t>à </a:t>
            </a:r>
            <a:r>
              <a:rPr lang="fr-FR" sz="2400" b="1" i="1" u="sng" dirty="0">
                <a:solidFill>
                  <a:schemeClr val="tx2"/>
                </a:solidFill>
                <a:latin typeface="Palatino Linotype" pitchFamily="18" charset="0"/>
                <a:cs typeface="Times New Roman" pitchFamily="18" charset="0"/>
              </a:rPr>
              <a:t>l’usage hospitalier</a:t>
            </a:r>
            <a:r>
              <a:rPr lang="fr-FR" sz="2400" b="1" i="1" dirty="0">
                <a:solidFill>
                  <a:schemeClr val="tx2"/>
                </a:solidFill>
                <a:latin typeface="Palatino Linotype" pitchFamily="18" charset="0"/>
                <a:cs typeface="Times New Roman" pitchFamily="18" charset="0"/>
              </a:rPr>
              <a:t> </a:t>
            </a:r>
            <a:r>
              <a:rPr lang="fr-FR" sz="2000" i="1" dirty="0">
                <a:solidFill>
                  <a:schemeClr val="tx2"/>
                </a:solidFill>
                <a:latin typeface="Palatino Linotype" pitchFamily="18" charset="0"/>
                <a:cs typeface="Times New Roman" pitchFamily="18" charset="0"/>
              </a:rPr>
              <a:t>(produits sous conditionnement et forme spécifique, ordonnance faite par médecin hospitalier)</a:t>
            </a:r>
          </a:p>
          <a:p>
            <a:pPr algn="just">
              <a:lnSpc>
                <a:spcPct val="90000"/>
              </a:lnSpc>
              <a:buFont typeface="Wingdings" pitchFamily="2" charset="2"/>
              <a:buChar char="Ø"/>
            </a:pPr>
            <a:endParaRPr lang="fr-FR" sz="2400" i="1" dirty="0">
              <a:solidFill>
                <a:schemeClr val="tx2"/>
              </a:solidFill>
              <a:latin typeface="Palatino Linotype" pitchFamily="18" charset="0"/>
              <a:cs typeface="Times New Roman" pitchFamily="18" charset="0"/>
            </a:endParaRPr>
          </a:p>
          <a:p>
            <a:pPr algn="just">
              <a:lnSpc>
                <a:spcPct val="90000"/>
              </a:lnSpc>
              <a:buFont typeface="Wingdings" pitchFamily="2" charset="2"/>
              <a:buChar char="Ø"/>
            </a:pPr>
            <a:r>
              <a:rPr lang="fr-FR" sz="2400" b="1" i="1" dirty="0">
                <a:solidFill>
                  <a:schemeClr val="tx2"/>
                </a:solidFill>
                <a:latin typeface="Palatino Linotype" pitchFamily="18" charset="0"/>
                <a:cs typeface="Times New Roman" pitchFamily="18" charset="0"/>
              </a:rPr>
              <a:t>à </a:t>
            </a:r>
            <a:r>
              <a:rPr lang="fr-FR" sz="2400" b="1" i="1" u="sng" dirty="0">
                <a:solidFill>
                  <a:schemeClr val="tx2"/>
                </a:solidFill>
                <a:latin typeface="Palatino Linotype" pitchFamily="18" charset="0"/>
                <a:cs typeface="Times New Roman" pitchFamily="18" charset="0"/>
              </a:rPr>
              <a:t>prescription initiale hospitalière</a:t>
            </a:r>
            <a:r>
              <a:rPr lang="fr-FR" sz="2400" i="1" dirty="0">
                <a:solidFill>
                  <a:schemeClr val="tx2"/>
                </a:solidFill>
                <a:latin typeface="Palatino Linotype" pitchFamily="18" charset="0"/>
                <a:cs typeface="Times New Roman" pitchFamily="18" charset="0"/>
              </a:rPr>
              <a:t>  </a:t>
            </a:r>
            <a:r>
              <a:rPr lang="fr-FR" sz="2000" i="1" dirty="0">
                <a:solidFill>
                  <a:schemeClr val="tx2"/>
                </a:solidFill>
                <a:latin typeface="Palatino Linotype" pitchFamily="18" charset="0"/>
                <a:cs typeface="Times New Roman" pitchFamily="18" charset="0"/>
              </a:rPr>
              <a:t>(1</a:t>
            </a:r>
            <a:r>
              <a:rPr lang="fr-FR" sz="2000" i="1" baseline="30000" dirty="0">
                <a:solidFill>
                  <a:schemeClr val="tx2"/>
                </a:solidFill>
                <a:latin typeface="Palatino Linotype" pitchFamily="18" charset="0"/>
                <a:cs typeface="Times New Roman" pitchFamily="18" charset="0"/>
              </a:rPr>
              <a:t>ère</a:t>
            </a:r>
            <a:r>
              <a:rPr lang="fr-FR" sz="2000" i="1" dirty="0">
                <a:solidFill>
                  <a:schemeClr val="tx2"/>
                </a:solidFill>
                <a:latin typeface="Palatino Linotype" pitchFamily="18" charset="0"/>
                <a:cs typeface="Times New Roman" pitchFamily="18" charset="0"/>
              </a:rPr>
              <a:t> ordonnance hospitalière mais renouvellement possible en ville sur présentation de l’ordonnance initiale)</a:t>
            </a:r>
          </a:p>
          <a:p>
            <a:pPr algn="just">
              <a:lnSpc>
                <a:spcPct val="90000"/>
              </a:lnSpc>
              <a:buFont typeface="Wingdings" pitchFamily="2" charset="2"/>
              <a:buChar char="Ø"/>
            </a:pPr>
            <a:endParaRPr lang="fr-FR" sz="2400" i="1" dirty="0">
              <a:solidFill>
                <a:schemeClr val="tx2"/>
              </a:solidFill>
              <a:latin typeface="Palatino Linotype" pitchFamily="18" charset="0"/>
              <a:cs typeface="Times New Roman" pitchFamily="18" charset="0"/>
            </a:endParaRPr>
          </a:p>
          <a:p>
            <a:pPr algn="just">
              <a:lnSpc>
                <a:spcPct val="90000"/>
              </a:lnSpc>
              <a:buFont typeface="Wingdings" pitchFamily="2" charset="2"/>
              <a:buChar char="Ø"/>
            </a:pPr>
            <a:r>
              <a:rPr lang="fr-FR" sz="2400" b="1" i="1" dirty="0">
                <a:solidFill>
                  <a:schemeClr val="tx2"/>
                </a:solidFill>
                <a:latin typeface="Palatino Linotype" pitchFamily="18" charset="0"/>
                <a:cs typeface="Times New Roman" pitchFamily="18" charset="0"/>
              </a:rPr>
              <a:t>nécessitant une </a:t>
            </a:r>
            <a:r>
              <a:rPr lang="fr-FR" sz="2400" b="1" i="1" u="sng" dirty="0">
                <a:solidFill>
                  <a:schemeClr val="tx2"/>
                </a:solidFill>
                <a:latin typeface="Palatino Linotype" pitchFamily="18" charset="0"/>
                <a:cs typeface="Times New Roman" pitchFamily="18" charset="0"/>
              </a:rPr>
              <a:t>surveillance particulière</a:t>
            </a:r>
            <a:r>
              <a:rPr lang="fr-FR" sz="2400" i="1" dirty="0">
                <a:solidFill>
                  <a:schemeClr val="tx2"/>
                </a:solidFill>
                <a:latin typeface="Times New Roman" pitchFamily="18" charset="0"/>
                <a:cs typeface="Times New Roman" pitchFamily="18" charset="0"/>
              </a:rPr>
              <a:t>  </a:t>
            </a:r>
            <a:r>
              <a:rPr lang="fr-FR" sz="2000" i="1" dirty="0">
                <a:solidFill>
                  <a:schemeClr val="tx2"/>
                </a:solidFill>
                <a:latin typeface="Palatino Linotype" pitchFamily="18" charset="0"/>
                <a:cs typeface="Times New Roman" pitchFamily="18" charset="0"/>
              </a:rPr>
              <a:t>(ex : examens biologiques réguliers obligatoires pour suivre un traitement en cours)</a:t>
            </a:r>
          </a:p>
          <a:p>
            <a:pPr algn="just">
              <a:lnSpc>
                <a:spcPct val="90000"/>
              </a:lnSpc>
              <a:buFont typeface="Wingdings" pitchFamily="2" charset="2"/>
              <a:buChar char="Ø"/>
            </a:pPr>
            <a:endParaRPr lang="fr-FR" sz="2400" i="1" dirty="0">
              <a:solidFill>
                <a:schemeClr val="tx2"/>
              </a:solidFill>
              <a:latin typeface="Times New Roman" pitchFamily="18" charset="0"/>
              <a:cs typeface="Times New Roman" pitchFamily="18" charset="0"/>
            </a:endParaRPr>
          </a:p>
          <a:p>
            <a:pPr algn="just">
              <a:lnSpc>
                <a:spcPct val="90000"/>
              </a:lnSpc>
              <a:buFont typeface="Wingdings" pitchFamily="2" charset="2"/>
              <a:buChar char="Ø"/>
            </a:pPr>
            <a:r>
              <a:rPr lang="fr-FR" sz="2400" b="1" i="1" dirty="0">
                <a:solidFill>
                  <a:schemeClr val="tx2"/>
                </a:solidFill>
                <a:latin typeface="Palatino Linotype" pitchFamily="18" charset="0"/>
                <a:cs typeface="Times New Roman" pitchFamily="18" charset="0"/>
              </a:rPr>
              <a:t>nécessitant une </a:t>
            </a:r>
            <a:r>
              <a:rPr lang="fr-FR" sz="2400" b="1" i="1" u="sng" dirty="0">
                <a:solidFill>
                  <a:schemeClr val="tx2"/>
                </a:solidFill>
                <a:latin typeface="Palatino Linotype" pitchFamily="18" charset="0"/>
                <a:cs typeface="Times New Roman" pitchFamily="18" charset="0"/>
              </a:rPr>
              <a:t>compétence particulière </a:t>
            </a:r>
            <a:r>
              <a:rPr lang="fr-FR" sz="2000" i="1" dirty="0">
                <a:solidFill>
                  <a:schemeClr val="tx2"/>
                </a:solidFill>
                <a:latin typeface="Palatino Linotype" pitchFamily="18" charset="0"/>
                <a:cs typeface="Times New Roman" pitchFamily="18" charset="0"/>
              </a:rPr>
              <a:t>(produits délivrés par l’ANSM car n’ayant pas encore obtenus l’AMM – délivrance dans la pharmacie de l’hôpital qui a prescrit)</a:t>
            </a:r>
          </a:p>
        </p:txBody>
      </p:sp>
      <p:sp>
        <p:nvSpPr>
          <p:cNvPr id="4" name="Titre 1"/>
          <p:cNvSpPr txBox="1">
            <a:spLocks/>
          </p:cNvSpPr>
          <p:nvPr/>
        </p:nvSpPr>
        <p:spPr>
          <a:xfrm>
            <a:off x="500063" y="0"/>
            <a:ext cx="8229600" cy="714375"/>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3600" b="1" dirty="0">
                <a:solidFill>
                  <a:srgbClr val="7030A0"/>
                </a:solidFill>
                <a:effectLst>
                  <a:outerShdw blurRad="38100" dist="38100" dir="2700000" algn="tl">
                    <a:srgbClr val="000000">
                      <a:alpha val="43137"/>
                    </a:srgbClr>
                  </a:outerShdw>
                </a:effectLst>
              </a:rPr>
              <a:t>CLASSIFICATION (2)</a:t>
            </a:r>
            <a:endParaRPr kumimoji="0" lang="fr-FR"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mn-lt"/>
              <a:ea typeface="+mn-ea"/>
              <a:cs typeface="+mn-cs"/>
            </a:endParaRPr>
          </a:p>
        </p:txBody>
      </p:sp>
      <p:pic>
        <p:nvPicPr>
          <p:cNvPr id="6" name="Image 3" descr="R:\Sec_dir1\LOGO 2.jpg"/>
          <p:cNvPicPr>
            <a:picLocks noChangeAspect="1" noChangeArrowheads="1"/>
          </p:cNvPicPr>
          <p:nvPr/>
        </p:nvPicPr>
        <p:blipFill>
          <a:blip r:embed="rId3" cstate="print"/>
          <a:srcRect/>
          <a:stretch>
            <a:fillRect/>
          </a:stretch>
        </p:blipFill>
        <p:spPr bwMode="auto">
          <a:xfrm>
            <a:off x="611188" y="6381750"/>
            <a:ext cx="384175" cy="333375"/>
          </a:xfrm>
          <a:prstGeom prst="rect">
            <a:avLst/>
          </a:prstGeom>
          <a:noFill/>
          <a:ln w="9525">
            <a:noFill/>
            <a:miter lim="800000"/>
            <a:headEnd/>
            <a:tailEnd/>
          </a:ln>
        </p:spPr>
      </p:pic>
      <p:sp>
        <p:nvSpPr>
          <p:cNvPr id="7" name="Espace réservé du pied de page 5"/>
          <p:cNvSpPr>
            <a:spLocks noGrp="1"/>
          </p:cNvSpPr>
          <p:nvPr>
            <p:ph type="ftr" sz="quarter" idx="11"/>
          </p:nvPr>
        </p:nvSpPr>
        <p:spPr>
          <a:xfrm>
            <a:off x="3124200" y="6356350"/>
            <a:ext cx="2895600" cy="365125"/>
          </a:xfrm>
        </p:spPr>
        <p:txBody>
          <a:bodyPr/>
          <a:lstStyle/>
          <a:p>
            <a:pPr>
              <a:defRPr/>
            </a:pPr>
            <a:r>
              <a:rPr lang="fr-FR" dirty="0"/>
              <a:t>INSTITUTS DE FORMATION    IFSI IFAS </a:t>
            </a:r>
          </a:p>
        </p:txBody>
      </p:sp>
      <p:sp>
        <p:nvSpPr>
          <p:cNvPr id="8" name="Espace réservé du numéro de diapositive 3"/>
          <p:cNvSpPr>
            <a:spLocks noGrp="1"/>
          </p:cNvSpPr>
          <p:nvPr>
            <p:ph type="sldNum" sz="quarter" idx="12"/>
          </p:nvPr>
        </p:nvSpPr>
        <p:spPr bwMode="auto">
          <a:xfrm>
            <a:off x="6553200" y="6356350"/>
            <a:ext cx="2133600" cy="365125"/>
          </a:xfrm>
          <a:noFill/>
          <a:ln>
            <a:miter lim="800000"/>
            <a:headEnd/>
            <a:tailEnd/>
          </a:ln>
        </p:spPr>
        <p:txBody>
          <a:bodyPr/>
          <a:lstStyle/>
          <a:p>
            <a:fld id="{400FB768-6AB2-44C6-AA4D-99B40DAA6E44}" type="slidenum">
              <a:rPr lang="fr-FR" altLang="fr-FR" smtClean="0"/>
              <a:pPr/>
              <a:t>5</a:t>
            </a:fld>
            <a:endParaRPr lang="fr-FR" alt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box(out)">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box(out)">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3251">
                                            <p:txEl>
                                              <p:pRg st="3" end="3"/>
                                            </p:txEl>
                                          </p:spTgt>
                                        </p:tgtEl>
                                        <p:attrNameLst>
                                          <p:attrName>style.visibility</p:attrName>
                                        </p:attrNameLst>
                                      </p:cBhvr>
                                      <p:to>
                                        <p:strVal val="visible"/>
                                      </p:to>
                                    </p:set>
                                    <p:animEffect transition="in" filter="box(out)">
                                      <p:cBhvr>
                                        <p:cTn id="17" dur="500"/>
                                        <p:tgtEl>
                                          <p:spTgt spid="532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3251">
                                            <p:txEl>
                                              <p:pRg st="5" end="5"/>
                                            </p:txEl>
                                          </p:spTgt>
                                        </p:tgtEl>
                                        <p:attrNameLst>
                                          <p:attrName>style.visibility</p:attrName>
                                        </p:attrNameLst>
                                      </p:cBhvr>
                                      <p:to>
                                        <p:strVal val="visible"/>
                                      </p:to>
                                    </p:set>
                                    <p:animEffect transition="in" filter="box(out)">
                                      <p:cBhvr>
                                        <p:cTn id="22" dur="500"/>
                                        <p:tgtEl>
                                          <p:spTgt spid="532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3251">
                                            <p:txEl>
                                              <p:pRg st="7" end="7"/>
                                            </p:txEl>
                                          </p:spTgt>
                                        </p:tgtEl>
                                        <p:attrNameLst>
                                          <p:attrName>style.visibility</p:attrName>
                                        </p:attrNameLst>
                                      </p:cBhvr>
                                      <p:to>
                                        <p:strVal val="visible"/>
                                      </p:to>
                                    </p:set>
                                    <p:animEffect transition="in" filter="box(out)">
                                      <p:cBhvr>
                                        <p:cTn id="27" dur="500"/>
                                        <p:tgtEl>
                                          <p:spTgt spid="532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0"/>
            <a:ext cx="7086600" cy="714375"/>
          </a:xfrm>
        </p:spPr>
        <p:style>
          <a:lnRef idx="2">
            <a:schemeClr val="accent4"/>
          </a:lnRef>
          <a:fillRef idx="1">
            <a:schemeClr val="lt1"/>
          </a:fillRef>
          <a:effectRef idx="0">
            <a:schemeClr val="accent4"/>
          </a:effectRef>
          <a:fontRef idx="minor">
            <a:schemeClr val="dk1"/>
          </a:fontRef>
        </p:style>
        <p:txBody>
          <a:bodyPr rtlCol="0">
            <a:normAutofit/>
          </a:bodyPr>
          <a:lstStyle/>
          <a:p>
            <a:pPr>
              <a:defRPr/>
            </a:pPr>
            <a:r>
              <a:rPr lang="fr-FR" sz="3600" b="1" dirty="0">
                <a:solidFill>
                  <a:srgbClr val="7030A0"/>
                </a:solidFill>
                <a:effectLst>
                  <a:outerShdw blurRad="38100" dist="38100" dir="2700000" algn="tl">
                    <a:srgbClr val="000000">
                      <a:alpha val="43137"/>
                    </a:srgbClr>
                  </a:outerShdw>
                </a:effectLst>
              </a:rPr>
              <a:t>Sur la boite de MEDICAMENT</a:t>
            </a:r>
          </a:p>
        </p:txBody>
      </p:sp>
      <p:sp>
        <p:nvSpPr>
          <p:cNvPr id="6" name="Espace réservé du pied de page 5"/>
          <p:cNvSpPr>
            <a:spLocks noGrp="1"/>
          </p:cNvSpPr>
          <p:nvPr>
            <p:ph type="ftr" sz="quarter" idx="11"/>
          </p:nvPr>
        </p:nvSpPr>
        <p:spPr/>
        <p:txBody>
          <a:bodyPr/>
          <a:lstStyle/>
          <a:p>
            <a:pPr>
              <a:defRPr/>
            </a:pPr>
            <a:r>
              <a:rPr lang="fr-FR"/>
              <a:t>INSTITUTS DE FORMATION    IFSI IFAS </a:t>
            </a:r>
          </a:p>
        </p:txBody>
      </p:sp>
      <p:sp>
        <p:nvSpPr>
          <p:cNvPr id="17412" name="Espace réservé du numéro de diapositive 3"/>
          <p:cNvSpPr>
            <a:spLocks noGrp="1"/>
          </p:cNvSpPr>
          <p:nvPr>
            <p:ph type="sldNum" sz="quarter" idx="12"/>
          </p:nvPr>
        </p:nvSpPr>
        <p:spPr bwMode="auto">
          <a:noFill/>
          <a:ln>
            <a:miter lim="800000"/>
            <a:headEnd/>
            <a:tailEnd/>
          </a:ln>
        </p:spPr>
        <p:txBody>
          <a:bodyPr/>
          <a:lstStyle/>
          <a:p>
            <a:fld id="{E7F71FF5-D24B-401E-BEE4-88FD8899FE26}" type="slidenum">
              <a:rPr lang="fr-FR" altLang="fr-FR"/>
              <a:pPr/>
              <a:t>6</a:t>
            </a:fld>
            <a:endParaRPr lang="fr-FR" altLang="fr-FR"/>
          </a:p>
        </p:txBody>
      </p:sp>
      <p:pic>
        <p:nvPicPr>
          <p:cNvPr id="17413"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pic>
        <p:nvPicPr>
          <p:cNvPr id="8" name="Espace réservé du contenu 7" descr="slide_6.jpg"/>
          <p:cNvPicPr>
            <a:picLocks noGrp="1" noChangeAspect="1"/>
          </p:cNvPicPr>
          <p:nvPr>
            <p:ph idx="1"/>
          </p:nvPr>
        </p:nvPicPr>
        <p:blipFill>
          <a:blip r:embed="rId3" cstate="print"/>
          <a:stretch>
            <a:fillRect/>
          </a:stretch>
        </p:blipFill>
        <p:spPr>
          <a:xfrm>
            <a:off x="1187624" y="836712"/>
            <a:ext cx="7131637" cy="5348728"/>
          </a:xfrm>
        </p:spPr>
      </p:pic>
      <p:pic>
        <p:nvPicPr>
          <p:cNvPr id="9" name="Image 8"/>
          <p:cNvPicPr/>
          <p:nvPr/>
        </p:nvPicPr>
        <p:blipFill>
          <a:blip r:embed="rId4" cstate="print"/>
          <a:srcRect l="8593" t="39118" r="64040" b="38235"/>
          <a:stretch>
            <a:fillRect/>
          </a:stretch>
        </p:blipFill>
        <p:spPr bwMode="auto">
          <a:xfrm>
            <a:off x="4355976" y="5085184"/>
            <a:ext cx="2376264" cy="1008112"/>
          </a:xfrm>
          <a:prstGeom prst="rect">
            <a:avLst/>
          </a:prstGeom>
          <a:noFill/>
          <a:ln w="9525">
            <a:noFill/>
            <a:miter lim="800000"/>
            <a:headEnd/>
            <a:tailEnd/>
          </a:ln>
        </p:spPr>
      </p:pic>
      <p:sp>
        <p:nvSpPr>
          <p:cNvPr id="4" name="Rectangle 3"/>
          <p:cNvSpPr/>
          <p:nvPr/>
        </p:nvSpPr>
        <p:spPr>
          <a:xfrm>
            <a:off x="1547664" y="1916832"/>
            <a:ext cx="280831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951820" y="3501008"/>
            <a:ext cx="28443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339752" y="5085184"/>
            <a:ext cx="446449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7"/>
                                        </p:tgtEl>
                                      </p:cBhvr>
                                    </p:animEffect>
                                    <p:anim calcmode="lin" valueType="num">
                                      <p:cBhvr>
                                        <p:cTn id="21" dur="1000"/>
                                        <p:tgtEl>
                                          <p:spTgt spid="7"/>
                                        </p:tgtEl>
                                        <p:attrNameLst>
                                          <p:attrName>ppt_x</p:attrName>
                                        </p:attrNameLst>
                                      </p:cBhvr>
                                      <p:tavLst>
                                        <p:tav tm="0">
                                          <p:val>
                                            <p:strVal val="ppt_x"/>
                                          </p:val>
                                        </p:tav>
                                        <p:tav tm="100000">
                                          <p:val>
                                            <p:strVal val="ppt_x"/>
                                          </p:val>
                                        </p:tav>
                                      </p:tavLst>
                                    </p:anim>
                                    <p:anim calcmode="lin" valueType="num">
                                      <p:cBhvr>
                                        <p:cTn id="22" dur="1000"/>
                                        <p:tgtEl>
                                          <p:spTgt spid="7"/>
                                        </p:tgtEl>
                                        <p:attrNameLst>
                                          <p:attrName>ppt_y</p:attrName>
                                        </p:attrNameLst>
                                      </p:cBhvr>
                                      <p:tavLst>
                                        <p:tav tm="0">
                                          <p:val>
                                            <p:strVal val="ppt_y"/>
                                          </p:val>
                                        </p:tav>
                                        <p:tav tm="100000">
                                          <p:val>
                                            <p:strVal val="ppt_y+.1"/>
                                          </p:val>
                                        </p:tav>
                                      </p:tavLst>
                                    </p:anim>
                                    <p:set>
                                      <p:cBhvr>
                                        <p:cTn id="23"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pPr>
              <a:defRPr/>
            </a:pPr>
            <a:r>
              <a:rPr lang="fr-FR" dirty="0"/>
              <a:t>INSTITUTS DE FORMATION    IFSI IFAS </a:t>
            </a:r>
          </a:p>
        </p:txBody>
      </p:sp>
      <p:sp>
        <p:nvSpPr>
          <p:cNvPr id="5124" name="Espace réservé du numéro de diapositive 3"/>
          <p:cNvSpPr>
            <a:spLocks noGrp="1"/>
          </p:cNvSpPr>
          <p:nvPr>
            <p:ph type="sldNum" sz="quarter" idx="12"/>
          </p:nvPr>
        </p:nvSpPr>
        <p:spPr bwMode="auto">
          <a:noFill/>
          <a:ln>
            <a:miter lim="800000"/>
            <a:headEnd/>
            <a:tailEnd/>
          </a:ln>
        </p:spPr>
        <p:txBody>
          <a:bodyPr/>
          <a:lstStyle/>
          <a:p>
            <a:fld id="{400FB768-6AB2-44C6-AA4D-99B40DAA6E44}" type="slidenum">
              <a:rPr lang="fr-FR" altLang="fr-FR" smtClean="0"/>
              <a:pPr/>
              <a:t>7</a:t>
            </a:fld>
            <a:endParaRPr lang="fr-FR" altLang="fr-FR" dirty="0"/>
          </a:p>
        </p:txBody>
      </p:sp>
      <p:pic>
        <p:nvPicPr>
          <p:cNvPr id="5125"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
        <p:nvSpPr>
          <p:cNvPr id="5126" name="ZoneTexte 6"/>
          <p:cNvSpPr txBox="1">
            <a:spLocks noChangeArrowheads="1"/>
          </p:cNvSpPr>
          <p:nvPr/>
        </p:nvSpPr>
        <p:spPr bwMode="auto">
          <a:xfrm>
            <a:off x="3491880" y="2204864"/>
            <a:ext cx="5072062" cy="2554545"/>
          </a:xfrm>
          <a:prstGeom prst="rect">
            <a:avLst/>
          </a:prstGeom>
          <a:noFill/>
          <a:ln w="9525">
            <a:noFill/>
            <a:miter lim="800000"/>
            <a:headEnd/>
            <a:tailEnd/>
          </a:ln>
        </p:spPr>
        <p:txBody>
          <a:bodyPr>
            <a:spAutoFit/>
          </a:bodyPr>
          <a:lstStyle/>
          <a:p>
            <a:pPr eaLnBrk="1" hangingPunct="1"/>
            <a:r>
              <a:rPr lang="fr-FR" altLang="fr-FR" sz="4000" b="1" i="1" dirty="0">
                <a:solidFill>
                  <a:srgbClr val="0070C0"/>
                </a:solidFill>
              </a:rPr>
              <a:t>LE MEDICAMENT rangé dans la PHARMACIE HOSPITALIERE</a:t>
            </a:r>
          </a:p>
        </p:txBody>
      </p:sp>
      <p:pic>
        <p:nvPicPr>
          <p:cNvPr id="5127" name="Picture 7" descr="C:\Users\c.muller\AppData\Local\Microsoft\Windows\Temporary Internet Files\Content.IE5\LAXPCR0J\passe-compose-ou-imparfait-grammaire-bdf-19[1].jpg"/>
          <p:cNvPicPr>
            <a:picLocks noChangeAspect="1" noChangeArrowheads="1"/>
          </p:cNvPicPr>
          <p:nvPr/>
        </p:nvPicPr>
        <p:blipFill>
          <a:blip r:embed="rId3" cstate="print"/>
          <a:srcRect/>
          <a:stretch>
            <a:fillRect/>
          </a:stretch>
        </p:blipFill>
        <p:spPr bwMode="auto">
          <a:xfrm>
            <a:off x="285750" y="2071688"/>
            <a:ext cx="3044825" cy="199866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75656" y="1"/>
            <a:ext cx="7162800" cy="908720"/>
          </a:xfrm>
        </p:spPr>
        <p:txBody>
          <a:bodyPr/>
          <a:lstStyle/>
          <a:p>
            <a:pPr eaLnBrk="1" hangingPunct="1"/>
            <a:r>
              <a:rPr lang="fr-FR" altLang="fr-FR" b="1" dirty="0">
                <a:solidFill>
                  <a:srgbClr val="7030A0"/>
                </a:solidFill>
              </a:rPr>
              <a:t>L’ARMOIRE A PHARMACIE. </a:t>
            </a:r>
            <a:endParaRPr lang="fr-FR" altLang="fr-FR" sz="2800" b="1" dirty="0">
              <a:solidFill>
                <a:srgbClr val="7030A0"/>
              </a:solidFill>
            </a:endParaRPr>
          </a:p>
        </p:txBody>
      </p:sp>
      <p:sp>
        <p:nvSpPr>
          <p:cNvPr id="49155" name="Rectangle 3"/>
          <p:cNvSpPr>
            <a:spLocks noGrp="1" noChangeArrowheads="1"/>
          </p:cNvSpPr>
          <p:nvPr>
            <p:ph type="body" idx="1"/>
          </p:nvPr>
        </p:nvSpPr>
        <p:spPr>
          <a:xfrm>
            <a:off x="228600" y="1412776"/>
            <a:ext cx="8915400" cy="5292824"/>
          </a:xfrm>
        </p:spPr>
        <p:txBody>
          <a:bodyPr>
            <a:normAutofit fontScale="92500" lnSpcReduction="20000"/>
          </a:bodyPr>
          <a:lstStyle/>
          <a:p>
            <a:pPr eaLnBrk="1" hangingPunct="1">
              <a:lnSpc>
                <a:spcPct val="90000"/>
              </a:lnSpc>
            </a:pPr>
            <a:r>
              <a:rPr lang="fr-FR" altLang="fr-FR" b="1" dirty="0">
                <a:solidFill>
                  <a:srgbClr val="C00000"/>
                </a:solidFill>
              </a:rPr>
              <a:t>Lieu de stockage </a:t>
            </a:r>
            <a:r>
              <a:rPr lang="fr-FR" altLang="fr-FR" dirty="0">
                <a:solidFill>
                  <a:schemeClr val="tx2"/>
                </a:solidFill>
              </a:rPr>
              <a:t>de la dotation globale et d’urgence du service.</a:t>
            </a:r>
          </a:p>
          <a:p>
            <a:pPr eaLnBrk="1" hangingPunct="1">
              <a:lnSpc>
                <a:spcPct val="90000"/>
              </a:lnSpc>
            </a:pPr>
            <a:r>
              <a:rPr lang="fr-FR" altLang="fr-FR" dirty="0"/>
              <a:t>Est sous la </a:t>
            </a:r>
            <a:r>
              <a:rPr lang="fr-FR" altLang="fr-FR" b="1" dirty="0">
                <a:solidFill>
                  <a:srgbClr val="C00000"/>
                </a:solidFill>
              </a:rPr>
              <a:t>responsabilité</a:t>
            </a:r>
            <a:r>
              <a:rPr lang="fr-FR" altLang="fr-FR" dirty="0"/>
              <a:t> du pharmacien, et la gestion quotidienne du </a:t>
            </a:r>
            <a:r>
              <a:rPr lang="fr-FR" altLang="fr-FR" dirty="0">
                <a:solidFill>
                  <a:srgbClr val="C00000"/>
                </a:solidFill>
              </a:rPr>
              <a:t>cadre et de l’IDE</a:t>
            </a:r>
          </a:p>
          <a:p>
            <a:pPr eaLnBrk="1" hangingPunct="1">
              <a:lnSpc>
                <a:spcPct val="90000"/>
              </a:lnSpc>
            </a:pPr>
            <a:endParaRPr lang="fr-FR" altLang="fr-FR" dirty="0"/>
          </a:p>
          <a:p>
            <a:pPr eaLnBrk="1" hangingPunct="1">
              <a:lnSpc>
                <a:spcPct val="90000"/>
              </a:lnSpc>
            </a:pPr>
            <a:r>
              <a:rPr lang="fr-FR" altLang="fr-FR" dirty="0"/>
              <a:t>Doit répondre à certaines conditions :</a:t>
            </a:r>
          </a:p>
          <a:p>
            <a:pPr lvl="1" eaLnBrk="1" hangingPunct="1">
              <a:lnSpc>
                <a:spcPct val="90000"/>
              </a:lnSpc>
            </a:pPr>
            <a:r>
              <a:rPr lang="fr-FR" altLang="fr-FR" dirty="0"/>
              <a:t>Être accessible aux soins</a:t>
            </a:r>
          </a:p>
          <a:p>
            <a:pPr lvl="1" eaLnBrk="1" hangingPunct="1">
              <a:lnSpc>
                <a:spcPct val="90000"/>
              </a:lnSpc>
            </a:pPr>
            <a:r>
              <a:rPr lang="fr-FR" altLang="fr-FR" dirty="0"/>
              <a:t>Être suffisamment éloignée du public</a:t>
            </a:r>
          </a:p>
          <a:p>
            <a:pPr lvl="1" eaLnBrk="1" hangingPunct="1">
              <a:lnSpc>
                <a:spcPct val="90000"/>
              </a:lnSpc>
            </a:pPr>
            <a:r>
              <a:rPr lang="fr-FR" altLang="fr-FR" dirty="0"/>
              <a:t>Respecter la législation et les règles de bonne pratique</a:t>
            </a:r>
          </a:p>
          <a:p>
            <a:pPr lvl="1" eaLnBrk="1" hangingPunct="1">
              <a:lnSpc>
                <a:spcPct val="90000"/>
              </a:lnSpc>
              <a:buNone/>
            </a:pPr>
            <a:endParaRPr lang="fr-FR" altLang="fr-FR" dirty="0"/>
          </a:p>
          <a:p>
            <a:pPr>
              <a:lnSpc>
                <a:spcPct val="90000"/>
              </a:lnSpc>
            </a:pPr>
            <a:r>
              <a:rPr lang="fr-FR" altLang="fr-FR" dirty="0"/>
              <a:t>Vérifier régulièrement que la </a:t>
            </a:r>
            <a:r>
              <a:rPr lang="fr-FR" altLang="fr-FR" b="1" dirty="0">
                <a:solidFill>
                  <a:srgbClr val="C00000"/>
                </a:solidFill>
              </a:rPr>
              <a:t>composition</a:t>
            </a:r>
            <a:r>
              <a:rPr lang="fr-FR" altLang="fr-FR" dirty="0"/>
              <a:t> physique de la dotation est conforme à la liste (théorique) quantitative et qualitative, l</a:t>
            </a:r>
            <a:r>
              <a:rPr lang="fr-FR" altLang="fr-FR" sz="3000" b="1" dirty="0">
                <a:solidFill>
                  <a:srgbClr val="C00000"/>
                </a:solidFill>
              </a:rPr>
              <a:t>iste</a:t>
            </a:r>
            <a:r>
              <a:rPr lang="fr-FR" altLang="fr-FR" sz="3000" dirty="0"/>
              <a:t> affichée dans l’armoire</a:t>
            </a:r>
            <a:endParaRPr lang="fr-FR" altLang="fr-FR" sz="2200" dirty="0"/>
          </a:p>
        </p:txBody>
      </p:sp>
      <p:pic>
        <p:nvPicPr>
          <p:cNvPr id="49156" name="Picture 4" descr="étonnement"/>
          <p:cNvPicPr>
            <a:picLocks noChangeAspect="1" noChangeArrowheads="1"/>
          </p:cNvPicPr>
          <p:nvPr/>
        </p:nvPicPr>
        <p:blipFill>
          <a:blip r:embed="rId3" cstate="print"/>
          <a:srcRect/>
          <a:stretch>
            <a:fillRect/>
          </a:stretch>
        </p:blipFill>
        <p:spPr bwMode="auto">
          <a:xfrm>
            <a:off x="0" y="0"/>
            <a:ext cx="991207" cy="1284312"/>
          </a:xfrm>
          <a:prstGeom prst="rect">
            <a:avLst/>
          </a:prstGeom>
          <a:noFill/>
          <a:ln w="9525">
            <a:noFill/>
            <a:miter lim="800000"/>
            <a:headEnd/>
            <a:tailEnd/>
          </a:ln>
        </p:spPr>
      </p:pic>
      <p:pic>
        <p:nvPicPr>
          <p:cNvPr id="5" name="Image 3" descr="R:\Sec_dir1\LOGO 2.jpg"/>
          <p:cNvPicPr>
            <a:picLocks noChangeAspect="1" noChangeArrowheads="1"/>
          </p:cNvPicPr>
          <p:nvPr/>
        </p:nvPicPr>
        <p:blipFill>
          <a:blip r:embed="rId4" cstate="print"/>
          <a:srcRect/>
          <a:stretch>
            <a:fillRect/>
          </a:stretch>
        </p:blipFill>
        <p:spPr bwMode="auto">
          <a:xfrm>
            <a:off x="611188" y="6381750"/>
            <a:ext cx="384175" cy="333375"/>
          </a:xfrm>
          <a:prstGeom prst="rect">
            <a:avLst/>
          </a:prstGeom>
          <a:noFill/>
          <a:ln w="9525">
            <a:noFill/>
            <a:miter lim="800000"/>
            <a:headEnd/>
            <a:tailEnd/>
          </a:ln>
        </p:spPr>
      </p:pic>
      <p:sp>
        <p:nvSpPr>
          <p:cNvPr id="6" name="Espace réservé du pied de page 5"/>
          <p:cNvSpPr>
            <a:spLocks noGrp="1"/>
          </p:cNvSpPr>
          <p:nvPr>
            <p:ph type="ftr" sz="quarter" idx="11"/>
          </p:nvPr>
        </p:nvSpPr>
        <p:spPr>
          <a:xfrm>
            <a:off x="3124200" y="6356350"/>
            <a:ext cx="2895600" cy="365125"/>
          </a:xfrm>
        </p:spPr>
        <p:txBody>
          <a:bodyPr/>
          <a:lstStyle/>
          <a:p>
            <a:pPr>
              <a:defRPr/>
            </a:pPr>
            <a:r>
              <a:rPr lang="fr-FR" dirty="0"/>
              <a:t>INSTITUTS DE FORMATION    IFSI IFAS </a:t>
            </a:r>
          </a:p>
        </p:txBody>
      </p:sp>
      <p:sp>
        <p:nvSpPr>
          <p:cNvPr id="7" name="Espace réservé du numéro de diapositive 3"/>
          <p:cNvSpPr>
            <a:spLocks noGrp="1"/>
          </p:cNvSpPr>
          <p:nvPr>
            <p:ph type="sldNum" sz="quarter" idx="12"/>
          </p:nvPr>
        </p:nvSpPr>
        <p:spPr bwMode="auto">
          <a:xfrm>
            <a:off x="6553200" y="6356350"/>
            <a:ext cx="2133600" cy="365125"/>
          </a:xfrm>
          <a:noFill/>
          <a:ln>
            <a:miter lim="800000"/>
            <a:headEnd/>
            <a:tailEnd/>
          </a:ln>
        </p:spPr>
        <p:txBody>
          <a:bodyPr/>
          <a:lstStyle/>
          <a:p>
            <a:fld id="{400FB768-6AB2-44C6-AA4D-99B40DAA6E44}" type="slidenum">
              <a:rPr lang="fr-FR" altLang="fr-FR" smtClean="0"/>
              <a:pPr/>
              <a:t>8</a:t>
            </a:fld>
            <a:endParaRPr lang="fr-FR" alt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75656" y="1"/>
            <a:ext cx="7162800" cy="908720"/>
          </a:xfrm>
        </p:spPr>
        <p:txBody>
          <a:bodyPr/>
          <a:lstStyle/>
          <a:p>
            <a:pPr eaLnBrk="1" hangingPunct="1"/>
            <a:r>
              <a:rPr lang="fr-FR" altLang="fr-FR" b="1" dirty="0">
                <a:solidFill>
                  <a:srgbClr val="7030A0"/>
                </a:solidFill>
              </a:rPr>
              <a:t>L’ARMOIRE A PHARMACIE (2) </a:t>
            </a:r>
            <a:endParaRPr lang="fr-FR" altLang="fr-FR" sz="2800" b="1" dirty="0">
              <a:solidFill>
                <a:srgbClr val="7030A0"/>
              </a:solidFill>
            </a:endParaRPr>
          </a:p>
        </p:txBody>
      </p:sp>
      <p:sp>
        <p:nvSpPr>
          <p:cNvPr id="49155" name="Rectangle 3"/>
          <p:cNvSpPr>
            <a:spLocks noGrp="1" noChangeArrowheads="1"/>
          </p:cNvSpPr>
          <p:nvPr>
            <p:ph type="body" idx="1"/>
          </p:nvPr>
        </p:nvSpPr>
        <p:spPr>
          <a:xfrm>
            <a:off x="228600" y="836712"/>
            <a:ext cx="8915400" cy="5868888"/>
          </a:xfrm>
        </p:spPr>
        <p:txBody>
          <a:bodyPr>
            <a:normAutofit/>
          </a:bodyPr>
          <a:lstStyle/>
          <a:p>
            <a:pPr>
              <a:lnSpc>
                <a:spcPct val="90000"/>
              </a:lnSpc>
            </a:pPr>
            <a:r>
              <a:rPr lang="fr-FR" altLang="fr-FR" sz="2400" b="1" u="sng" dirty="0">
                <a:solidFill>
                  <a:srgbClr val="C00000"/>
                </a:solidFill>
              </a:rPr>
              <a:t>Règles impératives </a:t>
            </a:r>
            <a:r>
              <a:rPr lang="fr-FR" altLang="fr-FR" sz="2400" dirty="0"/>
              <a:t>:</a:t>
            </a:r>
          </a:p>
          <a:p>
            <a:pPr lvl="1">
              <a:lnSpc>
                <a:spcPct val="90000"/>
              </a:lnSpc>
            </a:pPr>
            <a:r>
              <a:rPr lang="fr-FR" altLang="fr-FR" sz="2000" dirty="0"/>
              <a:t>Armoire </a:t>
            </a:r>
            <a:r>
              <a:rPr lang="fr-FR" altLang="fr-FR" sz="2000" b="1" dirty="0"/>
              <a:t>fermant à clef</a:t>
            </a:r>
          </a:p>
          <a:p>
            <a:pPr lvl="1">
              <a:lnSpc>
                <a:spcPct val="90000"/>
              </a:lnSpc>
            </a:pPr>
            <a:r>
              <a:rPr lang="fr-FR" altLang="fr-FR" sz="2000" dirty="0"/>
              <a:t>Respect des </a:t>
            </a:r>
            <a:r>
              <a:rPr lang="fr-FR" altLang="fr-FR" sz="2000" b="1" dirty="0"/>
              <a:t>règles d’étiquetage</a:t>
            </a:r>
          </a:p>
          <a:p>
            <a:pPr lvl="2">
              <a:lnSpc>
                <a:spcPct val="90000"/>
              </a:lnSpc>
            </a:pPr>
            <a:r>
              <a:rPr lang="fr-FR" altLang="fr-FR" sz="1800" dirty="0"/>
              <a:t>Liste I : étiquette blanche, large filet rouge</a:t>
            </a:r>
          </a:p>
          <a:p>
            <a:pPr lvl="2">
              <a:lnSpc>
                <a:spcPct val="90000"/>
              </a:lnSpc>
            </a:pPr>
            <a:r>
              <a:rPr lang="fr-FR" altLang="fr-FR" sz="1800" dirty="0"/>
              <a:t>Liste II : étiquette blanche, large filet vert</a:t>
            </a:r>
          </a:p>
          <a:p>
            <a:pPr lvl="1">
              <a:lnSpc>
                <a:spcPct val="90000"/>
              </a:lnSpc>
            </a:pPr>
            <a:r>
              <a:rPr lang="fr-FR" altLang="fr-FR" sz="2000" dirty="0"/>
              <a:t>Respect des </a:t>
            </a:r>
            <a:r>
              <a:rPr lang="fr-FR" altLang="fr-FR" sz="2000" b="1" dirty="0"/>
              <a:t>règles de rangement </a:t>
            </a:r>
            <a:r>
              <a:rPr lang="fr-FR" altLang="fr-FR" sz="2000" dirty="0"/>
              <a:t>:</a:t>
            </a:r>
          </a:p>
          <a:p>
            <a:pPr lvl="2">
              <a:lnSpc>
                <a:spcPct val="90000"/>
              </a:lnSpc>
            </a:pPr>
            <a:r>
              <a:rPr lang="fr-FR" altLang="fr-FR" sz="1800" dirty="0"/>
              <a:t>Rangement classé par DCI (liste affichée)</a:t>
            </a:r>
          </a:p>
          <a:p>
            <a:pPr lvl="2">
              <a:lnSpc>
                <a:spcPct val="90000"/>
              </a:lnSpc>
            </a:pPr>
            <a:r>
              <a:rPr lang="fr-FR" altLang="fr-FR" sz="1800" dirty="0"/>
              <a:t>Rangement par tiroir, étiqueté (1 seul produit/tiroir)</a:t>
            </a:r>
          </a:p>
          <a:p>
            <a:pPr lvl="2">
              <a:lnSpc>
                <a:spcPct val="90000"/>
              </a:lnSpc>
            </a:pPr>
            <a:r>
              <a:rPr lang="fr-FR" altLang="fr-FR" sz="1800" dirty="0"/>
              <a:t>Ne pas déconditionner en comprimés ou gélules </a:t>
            </a:r>
            <a:r>
              <a:rPr lang="fr-FR" altLang="fr-FR" sz="1600" dirty="0"/>
              <a:t>(Mention du lot et date de péremption) = garder les boites et/ou blisters</a:t>
            </a:r>
          </a:p>
          <a:p>
            <a:pPr lvl="1">
              <a:lnSpc>
                <a:spcPct val="90000"/>
              </a:lnSpc>
            </a:pPr>
            <a:r>
              <a:rPr lang="fr-FR" altLang="fr-FR" sz="2000" b="1" dirty="0"/>
              <a:t>Notice d’information</a:t>
            </a:r>
            <a:r>
              <a:rPr lang="fr-FR" altLang="fr-FR" sz="2000" dirty="0"/>
              <a:t> présente avec chaque médicament (ou dans le service = Vidal)</a:t>
            </a:r>
          </a:p>
          <a:p>
            <a:pPr lvl="1">
              <a:lnSpc>
                <a:spcPct val="90000"/>
              </a:lnSpc>
            </a:pPr>
            <a:r>
              <a:rPr lang="fr-FR" altLang="fr-FR" sz="2000" b="1" dirty="0"/>
              <a:t>Stupéfiants</a:t>
            </a:r>
            <a:r>
              <a:rPr lang="fr-FR" altLang="fr-FR" sz="2000" dirty="0"/>
              <a:t> détenus dans compartiment banalisé mais sécurisé</a:t>
            </a:r>
          </a:p>
          <a:p>
            <a:pPr lvl="1">
              <a:lnSpc>
                <a:spcPct val="90000"/>
              </a:lnSpc>
              <a:buNone/>
            </a:pPr>
            <a:endParaRPr lang="fr-FR" altLang="fr-FR" sz="2000" dirty="0"/>
          </a:p>
          <a:p>
            <a:pPr>
              <a:lnSpc>
                <a:spcPct val="90000"/>
              </a:lnSpc>
            </a:pPr>
            <a:r>
              <a:rPr lang="fr-FR" sz="2000" dirty="0"/>
              <a:t>Le pharmacien décide en accord avec le médecin responsable de l’unité, de  l’organisation dans l’unité des dispositifs de rangement des médicaments destinés à répondre aux </a:t>
            </a:r>
            <a:r>
              <a:rPr lang="fr-FR" sz="2000" b="1" dirty="0">
                <a:solidFill>
                  <a:srgbClr val="C00000"/>
                </a:solidFill>
              </a:rPr>
              <a:t>besoins urgents </a:t>
            </a:r>
            <a:r>
              <a:rPr lang="fr-FR" sz="2000" dirty="0"/>
              <a:t>(</a:t>
            </a:r>
            <a:r>
              <a:rPr lang="fr-FR" sz="2000" u="sng" dirty="0">
                <a:solidFill>
                  <a:schemeClr val="folHlink"/>
                </a:solidFill>
              </a:rPr>
              <a:t>art.10 de l’arrêté du 31.03.99).</a:t>
            </a:r>
            <a:endParaRPr lang="fr-FR" sz="2000" dirty="0">
              <a:solidFill>
                <a:schemeClr val="folHlink"/>
              </a:solidFill>
            </a:endParaRPr>
          </a:p>
          <a:p>
            <a:pPr eaLnBrk="1" hangingPunct="1">
              <a:lnSpc>
                <a:spcPct val="90000"/>
              </a:lnSpc>
            </a:pPr>
            <a:endParaRPr lang="fr-FR" altLang="fr-FR" sz="2200" dirty="0"/>
          </a:p>
        </p:txBody>
      </p:sp>
      <p:pic>
        <p:nvPicPr>
          <p:cNvPr id="5" name="Image 3" descr="R:\Sec_dir1\LOGO 2.jpg"/>
          <p:cNvPicPr>
            <a:picLocks noChangeAspect="1" noChangeArrowheads="1"/>
          </p:cNvPicPr>
          <p:nvPr/>
        </p:nvPicPr>
        <p:blipFill>
          <a:blip r:embed="rId2" cstate="print"/>
          <a:srcRect/>
          <a:stretch>
            <a:fillRect/>
          </a:stretch>
        </p:blipFill>
        <p:spPr bwMode="auto">
          <a:xfrm>
            <a:off x="611188" y="6381750"/>
            <a:ext cx="384175" cy="333375"/>
          </a:xfrm>
          <a:prstGeom prst="rect">
            <a:avLst/>
          </a:prstGeom>
          <a:noFill/>
          <a:ln w="9525">
            <a:noFill/>
            <a:miter lim="800000"/>
            <a:headEnd/>
            <a:tailEnd/>
          </a:ln>
        </p:spPr>
      </p:pic>
      <p:sp>
        <p:nvSpPr>
          <p:cNvPr id="6" name="Espace réservé du pied de page 5"/>
          <p:cNvSpPr>
            <a:spLocks noGrp="1"/>
          </p:cNvSpPr>
          <p:nvPr>
            <p:ph type="ftr" sz="quarter" idx="11"/>
          </p:nvPr>
        </p:nvSpPr>
        <p:spPr>
          <a:xfrm>
            <a:off x="3124200" y="6356350"/>
            <a:ext cx="2895600" cy="365125"/>
          </a:xfrm>
        </p:spPr>
        <p:txBody>
          <a:bodyPr/>
          <a:lstStyle/>
          <a:p>
            <a:pPr>
              <a:defRPr/>
            </a:pPr>
            <a:r>
              <a:rPr lang="fr-FR" dirty="0"/>
              <a:t>INSTITUTS DE FORMATION    IFSI IFAS </a:t>
            </a:r>
          </a:p>
        </p:txBody>
      </p:sp>
      <p:sp>
        <p:nvSpPr>
          <p:cNvPr id="7" name="Espace réservé du numéro de diapositive 3"/>
          <p:cNvSpPr>
            <a:spLocks noGrp="1"/>
          </p:cNvSpPr>
          <p:nvPr>
            <p:ph type="sldNum" sz="quarter" idx="12"/>
          </p:nvPr>
        </p:nvSpPr>
        <p:spPr bwMode="auto">
          <a:xfrm>
            <a:off x="6553200" y="6356350"/>
            <a:ext cx="2133600" cy="365125"/>
          </a:xfrm>
          <a:noFill/>
          <a:ln>
            <a:miter lim="800000"/>
            <a:headEnd/>
            <a:tailEnd/>
          </a:ln>
        </p:spPr>
        <p:txBody>
          <a:bodyPr/>
          <a:lstStyle/>
          <a:p>
            <a:fld id="{400FB768-6AB2-44C6-AA4D-99B40DAA6E44}" type="slidenum">
              <a:rPr lang="fr-FR" altLang="fr-FR" smtClean="0"/>
              <a:pPr/>
              <a:t>9</a:t>
            </a:fld>
            <a:endParaRPr lang="fr-FR" altLang="fr-F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object type=&quot;8&quot; unique_id=&quot;10712&quot;&gt;&lt;/object&gt;&lt;object type=&quot;2&quot; unique_id=&quot;10713&quot;&gt;&lt;object type=&quot;3&quot; unique_id=&quot;10714&quot;&gt;&lt;property id=&quot;20148&quot; value=&quot;5&quot;/&gt;&lt;property id=&quot;20300&quot; value=&quot;Diapositive 1 - &amp;quot;Cours n°4 : L’ARMOIRE A PHARMACIE&amp;#x0D;&amp;#x0A;UE 2.11 - S1&amp;#x0D;&amp;#x0A;&amp;quot;&quot;/&gt;&lt;property id=&quot;20307&quot; value=&quot;257&quot;/&gt;&lt;/object&gt;&lt;object type=&quot;3&quot; unique_id=&quot;10715&quot;&gt;&lt;property id=&quot;20148&quot; value=&quot;5&quot;/&gt;&lt;property id=&quot;20300&quot; value=&quot;Diapositive 2 - &amp;quot;PLAN DU COURS n°4&amp;quot;&quot;/&gt;&lt;property id=&quot;20307&quot; value=&quot;258&quot;/&gt;&lt;/object&gt;&lt;object type=&quot;3&quot; unique_id=&quot;10716&quot;&gt;&lt;property id=&quot;20148&quot; value=&quot;5&quot;/&gt;&lt;property id=&quot;20300&quot; value=&quot;Diapositive 3&quot;/&gt;&lt;property id=&quot;20307&quot; value=&quot;259&quot;/&gt;&lt;/object&gt;&lt;object type=&quot;3&quot; unique_id=&quot;10717&quot;&gt;&lt;property id=&quot;20148&quot; value=&quot;5&quot;/&gt;&lt;property id=&quot;20300&quot; value=&quot;Diapositive 13 - &amp;quot;DEFINITION&amp;quot;&quot;/&gt;&lt;property id=&quot;20307&quot; value=&quot;272&quot;/&gt;&lt;/object&gt;&lt;object type=&quot;3&quot; unique_id=&quot;10719&quot;&gt;&lt;property id=&quot;20148&quot; value=&quot;5&quot;/&gt;&lt;property id=&quot;20300&quot; value=&quot;Diapositive 22 - &amp;quot;…&amp;quot;&quot;/&gt;&lt;property id=&quot;20307&quot; value=&quot;274&quot;/&gt;&lt;/object&gt;&lt;object type=&quot;3&quot; unique_id=&quot;10720&quot;&gt;&lt;property id=&quot;20148&quot; value=&quot;5&quot;/&gt;&lt;property id=&quot;20300&quot; value=&quot;Diapositive 23 - &amp;quot;…&amp;quot;&quot;/&gt;&lt;property id=&quot;20307&quot; value=&quot;275&quot;/&gt;&lt;/object&gt;&lt;object type=&quot;3&quot; unique_id=&quot;10721&quot;&gt;&lt;property id=&quot;20148&quot; value=&quot;5&quot;/&gt;&lt;property id=&quot;20300&quot; value=&quot;Diapositive 18 - &amp;quot;…&amp;quot;&quot;/&gt;&lt;property id=&quot;20307&quot; value=&quot;276&quot;/&gt;&lt;/object&gt;&lt;object type=&quot;3&quot; unique_id=&quot;10722&quot;&gt;&lt;property id=&quot;20148&quot; value=&quot;5&quot;/&gt;&lt;property id=&quot;20300&quot; value=&quot;Diapositive 9 - &amp;quot;L’ARMOIRE A PHARMACIE. &amp;quot;&quot;/&gt;&lt;property id=&quot;20307&quot; value=&quot;261&quot;/&gt;&lt;/object&gt;&lt;object type=&quot;3&quot; unique_id=&quot;10724&quot;&gt;&lt;property id=&quot;20148&quot; value=&quot;5&quot;/&gt;&lt;property id=&quot;20300&quot; value=&quot;Diapositive 11 - &amp;quot;GESTION DE L’ARMOIRE A PHARMACIE. (3)&amp;quot;&quot;/&gt;&lt;property id=&quot;20307&quot; value=&quot;263&quot;/&gt;&lt;/object&gt;&lt;object type=&quot;3&quot; unique_id=&quot;10726&quot;&gt;&lt;property id=&quot;20148&quot; value=&quot;5&quot;/&gt;&lt;property id=&quot;20300&quot; value=&quot;Diapositive 36 - &amp;quot;CONCLUSION.&amp;quot;&quot;/&gt;&lt;property id=&quot;20307&quot; value=&quot;265&quot;/&gt;&lt;/object&gt;&lt;object type=&quot;3&quot; unique_id=&quot;10728&quot;&gt;&lt;property id=&quot;20148&quot; value=&quot;5&quot;/&gt;&lt;property id=&quot;20300&quot; value=&quot;Diapositive 32 - &amp;quot;ROLE I.D.E &amp;quot;&quot;/&gt;&lt;property id=&quot;20307&quot; value=&quot;267&quot;/&gt;&lt;/object&gt;&lt;object type=&quot;3&quot; unique_id=&quot;10729&quot;&gt;&lt;property id=&quot;20148&quot; value=&quot;5&quot;/&gt;&lt;property id=&quot;20300&quot; value=&quot;Diapositive 33 - &amp;quot;PRESCRIPTION MEDICALE &amp;#x0D;&amp;#x0A;ET SOINS INFIRMIERS.&amp;quot;&quot;/&gt;&lt;property id=&quot;20307&quot; value=&quot;268&quot;/&gt;&lt;/object&gt;&lt;object type=&quot;3&quot; unique_id=&quot;10730&quot;&gt;&lt;property id=&quot;20148&quot; value=&quot;5&quot;/&gt;&lt;property id=&quot;20300&quot; value=&quot;Diapositive 34 - &amp;quot;PRINCIPALES CAUSES d’ERREURS d’ADMINISTRATION …&amp;quot;&quot;/&gt;&lt;property id=&quot;20307&quot; value=&quot;269&quot;/&gt;&lt;/object&gt;&lt;object type=&quot;3&quot; unique_id=&quot;10731&quot;&gt;&lt;property id=&quot;20148&quot; value=&quot;5&quot;/&gt;&lt;property id=&quot;20300&quot; value=&quot;Diapositive 31&quot;/&gt;&lt;property id=&quot;20307&quot; value=&quot;270&quot;/&gt;&lt;/object&gt;&lt;object type=&quot;3&quot; unique_id=&quot;10732&quot;&gt;&lt;property id=&quot;20148&quot; value=&quot;5&quot;/&gt;&lt;property id=&quot;20300&quot; value=&quot;Diapositive 35 - &amp;quot;ERREUR ou FAUTE ?&amp;quot;&quot;/&gt;&lt;property id=&quot;20307&quot; value=&quot;271&quot;/&gt;&lt;/object&gt;&lt;object type=&quot;3&quot; unique_id=&quot;11510&quot;&gt;&lt;property id=&quot;20148&quot; value=&quot;5&quot;/&gt;&lt;property id=&quot;20300&quot; value=&quot;Diapositive 4&quot;/&gt;&lt;property id=&quot;20307&quot; value=&quot;277&quot;/&gt;&lt;/object&gt;&lt;object type=&quot;3&quot; unique_id=&quot;11511&quot;&gt;&lt;property id=&quot;20148&quot; value=&quot;5&quot;/&gt;&lt;property id=&quot;20300&quot; value=&quot;Diapositive 5&quot;/&gt;&lt;property id=&quot;20307&quot; value=&quot;311&quot;/&gt;&lt;/object&gt;&lt;object type=&quot;3&quot; unique_id=&quot;11512&quot;&gt;&lt;property id=&quot;20148&quot; value=&quot;5&quot;/&gt;&lt;property id=&quot;20300&quot; value=&quot;Diapositive 26&quot;/&gt;&lt;property id=&quot;20307&quot; value=&quot;312&quot;/&gt;&lt;/object&gt;&lt;object type=&quot;3&quot; unique_id=&quot;11515&quot;&gt;&lt;property id=&quot;20148&quot; value=&quot;5&quot;/&gt;&lt;property id=&quot;20300&quot; value=&quot;Diapositive 27&quot;/&gt;&lt;property id=&quot;20307&quot; value=&quot;282&quot;/&gt;&lt;/object&gt;&lt;object type=&quot;3&quot; unique_id=&quot;11526&quot;&gt;&lt;property id=&quot;20148&quot; value=&quot;5&quot;/&gt;&lt;property id=&quot;20300&quot; value=&quot;Diapositive 19 - &amp;quot;Cas particuliers &amp;quot;&quot;/&gt;&lt;property id=&quot;20307&quot; value=&quot;310&quot;/&gt;&lt;/object&gt;&lt;object type=&quot;3&quot; unique_id=&quot;11529&quot;&gt;&lt;property id=&quot;20148&quot; value=&quot;5&quot;/&gt;&lt;property id=&quot;20300&quot; value=&quot;Diapositive 20&quot;/&gt;&lt;property id=&quot;20307&quot; value=&quot;285&quot;/&gt;&lt;/object&gt;&lt;object type=&quot;3&quot; unique_id=&quot;11530&quot;&gt;&lt;property id=&quot;20148&quot; value=&quot;5&quot;/&gt;&lt;property id=&quot;20300&quot; value=&quot;Diapositive 21&quot;/&gt;&lt;property id=&quot;20307&quot; value=&quot;286&quot;/&gt;&lt;/object&gt;&lt;object type=&quot;3&quot; unique_id=&quot;12039&quot;&gt;&lt;property id=&quot;20148&quot; value=&quot;5&quot;/&gt;&lt;property id=&quot;20300&quot; value=&quot;Diapositive 6 - &amp;quot;LE MEDICAMENT dans sa boite&amp;quot;&quot;/&gt;&lt;property id=&quot;20307&quot; value=&quot;313&quot;/&gt;&lt;/object&gt;&lt;object type=&quot;3&quot; unique_id=&quot;12040&quot;&gt;&lt;property id=&quot;20148&quot; value=&quot;5&quot;/&gt;&lt;property id=&quot;20300&quot; value=&quot;Diapositive 7 - &amp;quot;Sur la boite de MEDICAMENT&amp;quot;&quot;/&gt;&lt;property id=&quot;20307&quot; value=&quot;318&quot;/&gt;&lt;/object&gt;&lt;object type=&quot;3&quot; unique_id=&quot;12041&quot;&gt;&lt;property id=&quot;20148&quot; value=&quot;5&quot;/&gt;&lt;property id=&quot;20300&quot; value=&quot;Diapositive 25 - &amp;quot;LE MEDICAMENT : grands principes de prescription, dispensation et administration&amp;quot;&quot;/&gt;&lt;property id=&quot;20307&quot; value=&quot;314&quot;/&gt;&lt;/object&gt;&lt;object type=&quot;3&quot; unique_id=&quot;12042&quot;&gt;&lt;property id=&quot;20148&quot; value=&quot;5&quot;/&gt;&lt;property id=&quot;20300&quot; value=&quot;Diapositive 28 - &amp;quot;LE MEDICAMENT : grands principes de prescription, dispensation et administration&amp;quot;&quot;/&gt;&lt;property id=&quot;20307&quot; value=&quot;315&quot;/&gt;&lt;/object&gt;&lt;object type=&quot;3&quot; unique_id=&quot;12043&quot;&gt;&lt;property id=&quot;20148&quot; value=&quot;5&quot;/&gt;&lt;property id=&quot;20300&quot; value=&quot;Diapositive 29 - &amp;quot;LE MEDICAMENT : grands principes de prescription, dispensation et administration&amp;quot;&quot;/&gt;&lt;property id=&quot;20307&quot; value=&quot;316&quot;/&gt;&lt;/object&gt;&lt;object type=&quot;3&quot; unique_id=&quot;12044&quot;&gt;&lt;property id=&quot;20148&quot; value=&quot;5&quot;/&gt;&lt;property id=&quot;20300&quot; value=&quot;Diapositive 37 - &amp;quot;…&amp;quot;&quot;/&gt;&lt;property id=&quot;20307&quot; value=&quot;317&quot;/&gt;&lt;/object&gt;&lt;object type=&quot;3&quot; unique_id=&quot;12411&quot;&gt;&lt;property id=&quot;20148&quot; value=&quot;5&quot;/&gt;&lt;property id=&quot;20300&quot; value=&quot;Diapositive 8&quot;/&gt;&lt;property id=&quot;20307&quot; value=&quot;320&quot;/&gt;&lt;/object&gt;&lt;object type=&quot;3&quot; unique_id=&quot;12412&quot;&gt;&lt;property id=&quot;20148&quot; value=&quot;5&quot;/&gt;&lt;property id=&quot;20300&quot; value=&quot;Diapositive 24&quot;/&gt;&lt;property id=&quot;20307&quot; value=&quot;321&quot;/&gt;&lt;/object&gt;&lt;object type=&quot;3&quot; unique_id=&quot;12413&quot;&gt;&lt;property id=&quot;20148&quot; value=&quot;5&quot;/&gt;&lt;property id=&quot;20300&quot; value=&quot;Diapositive 30 - &amp;quot;LE MEDICAMENT : grands principes de prescription, dispensation et administration&amp;quot;&quot;/&gt;&lt;property id=&quot;20307&quot; value=&quot;319&quot;/&gt;&lt;/object&gt;&lt;object type=&quot;3&quot; unique_id=&quot;12792&quot;&gt;&lt;property id=&quot;20148&quot; value=&quot;5&quot;/&gt;&lt;property id=&quot;20300&quot; value=&quot;Diapositive 10 - &amp;quot;L’ARMOIRE A PHARMACIE (2) &amp;quot;&quot;/&gt;&lt;property id=&quot;20307&quot; value=&quot;322&quot;/&gt;&lt;/object&gt;&lt;object type=&quot;3&quot; unique_id=&quot;12793&quot;&gt;&lt;property id=&quot;20148&quot; value=&quot;5&quot;/&gt;&lt;property id=&quot;20300&quot; value=&quot;Diapositive 12&quot;/&gt;&lt;property id=&quot;20307&quot; value=&quot;323&quot;/&gt;&lt;/object&gt;&lt;object type=&quot;3&quot; unique_id=&quot;12794&quot;&gt;&lt;property id=&quot;20148&quot; value=&quot;5&quot;/&gt;&lt;property id=&quot;20300&quot; value=&quot;Diapositive 14 - &amp;quot;LES PRESCRIPTEURS&amp;quot;&quot;/&gt;&lt;property id=&quot;20307&quot; value=&quot;324&quot;/&gt;&lt;/object&gt;&lt;object type=&quot;3&quot; unique_id=&quot;12795&quot;&gt;&lt;property id=&quot;20148&quot; value=&quot;5&quot;/&gt;&lt;property id=&quot;20300&quot; value=&quot;Diapositive 15 - &amp;quot;LES PRESCRIPTEURS&amp;quot;&quot;/&gt;&lt;property id=&quot;20307&quot; value=&quot;325&quot;/&gt;&lt;/object&gt;&lt;object type=&quot;3&quot; unique_id=&quot;13036&quot;&gt;&lt;property id=&quot;20148&quot; value=&quot;5&quot;/&gt;&lt;property id=&quot;20300&quot; value=&quot;Diapositive 16 - &amp;quot;LA DELIVRANCE PAR LA PHARMACIE HOSPITALIERE&amp;quot;&quot;/&gt;&lt;property id=&quot;20307&quot; value=&quot;326&quot;/&gt;&lt;/object&gt;&lt;object type=&quot;3&quot; unique_id=&quot;13037&quot;&gt;&lt;property id=&quot;20148&quot; value=&quot;5&quot;/&gt;&lt;property id=&quot;20300&quot; value=&quot;Diapositive 17 - &amp;quot;LE TRANSPORT DEPUIS LA PHARMACIE HOSPITALIERE&amp;quot;&quot;/&gt;&lt;property id=&quot;20307&quot; value=&quot;327&quot;/&gt;&lt;/object&gt;&lt;object type=&quot;3&quot; unique_id=&quot;13237&quot;&gt;&lt;property id=&quot;20148&quot; value=&quot;5&quot;/&gt;&lt;property id=&quot;20300&quot; value=&quot;Diapositive 38&quot;/&gt;&lt;property id=&quot;20307&quot; value=&quot;328&quot;/&gt;&lt;/object&gt;&lt;/object&gt;&lt;/object&gt;&lt;/database&gt;"/>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2867</Words>
  <Application>Microsoft Office PowerPoint</Application>
  <PresentationFormat>Affichage à l'écran (4:3)</PresentationFormat>
  <Paragraphs>302</Paragraphs>
  <Slides>31</Slides>
  <Notes>10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9" baseType="lpstr">
      <vt:lpstr>Batang</vt:lpstr>
      <vt:lpstr>Arial</vt:lpstr>
      <vt:lpstr>Calibri</vt:lpstr>
      <vt:lpstr>Palatino Linotype</vt:lpstr>
      <vt:lpstr>Times New Roman</vt:lpstr>
      <vt:lpstr>Wingdings</vt:lpstr>
      <vt:lpstr>Thème Office</vt:lpstr>
      <vt:lpstr>Document</vt:lpstr>
      <vt:lpstr>Cours n°8: L’ARMOIRE A PHARMACIE UE 2.11 - S1 </vt:lpstr>
      <vt:lpstr>PLAN DU COURS</vt:lpstr>
      <vt:lpstr>Présentation PowerPoint</vt:lpstr>
      <vt:lpstr>Présentation PowerPoint</vt:lpstr>
      <vt:lpstr>Présentation PowerPoint</vt:lpstr>
      <vt:lpstr>Sur la boite de MEDICAMENT</vt:lpstr>
      <vt:lpstr>Présentation PowerPoint</vt:lpstr>
      <vt:lpstr>L’ARMOIRE A PHARMACIE. </vt:lpstr>
      <vt:lpstr>L’ARMOIRE A PHARMACIE (2) </vt:lpstr>
      <vt:lpstr>GESTION DE L’ARMOIRE A PHARMACIE. (3)</vt:lpstr>
      <vt:lpstr>Présentation PowerPoint</vt:lpstr>
      <vt:lpstr>DEFINITION</vt:lpstr>
      <vt:lpstr>LES PRESCRIPTEURS</vt:lpstr>
      <vt:lpstr>LES PROCEDURES LIEES AUX STUPEFIANTS</vt:lpstr>
      <vt:lpstr>LA DELIVRANCE PAR LA PHARMACIE HOSPITALIERE</vt:lpstr>
      <vt:lpstr>LE TRANSPORT DEPUIS LA PHARMACIE HOSPITALIERE</vt:lpstr>
      <vt:lpstr>Cas particuliers </vt:lpstr>
      <vt:lpstr>Présentation PowerPoint</vt:lpstr>
      <vt:lpstr>Présentation PowerPoint</vt:lpstr>
      <vt:lpstr>LE MEDICAMENT : grands principes de prescription, dispensation et administration</vt:lpstr>
      <vt:lpstr>Présentation PowerPoint</vt:lpstr>
      <vt:lpstr>Présentation PowerPoint</vt:lpstr>
      <vt:lpstr>LE MEDICAMENT : grands principes de prescription, dispensation et administration</vt:lpstr>
      <vt:lpstr>LE MEDICAMENT : grands principes de prescription, dispensation et administration</vt:lpstr>
      <vt:lpstr>Présentation PowerPoint</vt:lpstr>
      <vt:lpstr>ROLE I.D.E </vt:lpstr>
      <vt:lpstr>PRESCRIPTION MEDICALE  ET SOINS INFIRMIERS.</vt:lpstr>
      <vt:lpstr>PRINCIPALES CAUSES d’ERREURS d’ADMINISTRATION …</vt:lpstr>
      <vt:lpstr>ERREUR ou FAUTE ?</vt:lpstr>
      <vt:lpstr>CONCLUSION</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n°4 : L’ARMOIRE A PHARMACIE UE 2.11 - S1</dc:title>
  <dc:creator>Antoine SCHLOSSER</dc:creator>
  <cp:lastModifiedBy>Daniel Henrion</cp:lastModifiedBy>
  <cp:revision>81</cp:revision>
  <dcterms:created xsi:type="dcterms:W3CDTF">2016-10-14T13:39:38Z</dcterms:created>
  <dcterms:modified xsi:type="dcterms:W3CDTF">2023-08-23T07:23:20Z</dcterms:modified>
</cp:coreProperties>
</file>