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 id="2147483673" r:id="rId2"/>
  </p:sldMasterIdLst>
  <p:notesMasterIdLst>
    <p:notesMasterId r:id="rId55"/>
  </p:notesMasterIdLst>
  <p:sldIdLst>
    <p:sldId id="286" r:id="rId3"/>
    <p:sldId id="257" r:id="rId4"/>
    <p:sldId id="258" r:id="rId5"/>
    <p:sldId id="290" r:id="rId6"/>
    <p:sldId id="259" r:id="rId7"/>
    <p:sldId id="293" r:id="rId8"/>
    <p:sldId id="260" r:id="rId9"/>
    <p:sldId id="295" r:id="rId10"/>
    <p:sldId id="261" r:id="rId11"/>
    <p:sldId id="296" r:id="rId12"/>
    <p:sldId id="262" r:id="rId13"/>
    <p:sldId id="297" r:id="rId14"/>
    <p:sldId id="294" r:id="rId15"/>
    <p:sldId id="265" r:id="rId16"/>
    <p:sldId id="269" r:id="rId17"/>
    <p:sldId id="291" r:id="rId18"/>
    <p:sldId id="292" r:id="rId19"/>
    <p:sldId id="270" r:id="rId20"/>
    <p:sldId id="298" r:id="rId21"/>
    <p:sldId id="315" r:id="rId22"/>
    <p:sldId id="314" r:id="rId23"/>
    <p:sldId id="271" r:id="rId24"/>
    <p:sldId id="272" r:id="rId25"/>
    <p:sldId id="299" r:id="rId26"/>
    <p:sldId id="316" r:id="rId27"/>
    <p:sldId id="317" r:id="rId28"/>
    <p:sldId id="318" r:id="rId29"/>
    <p:sldId id="319" r:id="rId30"/>
    <p:sldId id="273" r:id="rId31"/>
    <p:sldId id="301" r:id="rId32"/>
    <p:sldId id="274" r:id="rId33"/>
    <p:sldId id="305" r:id="rId34"/>
    <p:sldId id="300" r:id="rId35"/>
    <p:sldId id="303" r:id="rId36"/>
    <p:sldId id="302" r:id="rId37"/>
    <p:sldId id="275" r:id="rId38"/>
    <p:sldId id="276" r:id="rId39"/>
    <p:sldId id="306" r:id="rId40"/>
    <p:sldId id="277" r:id="rId41"/>
    <p:sldId id="307" r:id="rId42"/>
    <p:sldId id="264" r:id="rId43"/>
    <p:sldId id="309" r:id="rId44"/>
    <p:sldId id="308" r:id="rId45"/>
    <p:sldId id="278" r:id="rId46"/>
    <p:sldId id="279" r:id="rId47"/>
    <p:sldId id="310" r:id="rId48"/>
    <p:sldId id="311" r:id="rId49"/>
    <p:sldId id="289" r:id="rId50"/>
    <p:sldId id="288" r:id="rId51"/>
    <p:sldId id="282" r:id="rId52"/>
    <p:sldId id="283" r:id="rId53"/>
    <p:sldId id="312"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190" autoAdjust="0"/>
  </p:normalViewPr>
  <p:slideViewPr>
    <p:cSldViewPr snapToGrid="0">
      <p:cViewPr varScale="1">
        <p:scale>
          <a:sx n="55" d="100"/>
          <a:sy n="55" d="100"/>
        </p:scale>
        <p:origin x="13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4B707-8B20-4A16-A4C7-61C1A0EA8F95}" type="datetimeFigureOut">
              <a:rPr lang="fr-FR" smtClean="0"/>
              <a:t>11/01/2024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C6C5F-AD17-42B5-8AF0-58AFF9AB780E}" type="slidenum">
              <a:rPr lang="fr-FR" smtClean="0"/>
              <a:t>‹N°›</a:t>
            </a:fld>
            <a:endParaRPr lang="fr-FR"/>
          </a:p>
        </p:txBody>
      </p:sp>
    </p:spTree>
    <p:extLst>
      <p:ext uri="{BB962C8B-B14F-4D97-AF65-F5344CB8AC3E}">
        <p14:creationId xmlns:p14="http://schemas.microsoft.com/office/powerpoint/2010/main" val="2212768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11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1223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463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A586F342-CAE0-49FE-B4F5-3EC0331F05CF}" type="datetimeFigureOut">
              <a:rPr lang="fr-FR" smtClean="0"/>
              <a:t>11/01/2024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1583889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586F342-CAE0-49FE-B4F5-3EC0331F05CF}" type="datetimeFigureOut">
              <a:rPr lang="fr-FR" smtClean="0"/>
              <a:t>11/01/2024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496565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586F342-CAE0-49FE-B4F5-3EC0331F05CF}" type="datetimeFigureOut">
              <a:rPr lang="fr-FR" smtClean="0"/>
              <a:t>11/01/2024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2028199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586F342-CAE0-49FE-B4F5-3EC0331F05CF}" type="datetimeFigureOut">
              <a:rPr lang="fr-FR" smtClean="0"/>
              <a:t>11/01/2024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2258003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586F342-CAE0-49FE-B4F5-3EC0331F05CF}" type="datetimeFigureOut">
              <a:rPr lang="fr-FR" smtClean="0"/>
              <a:t>11/01/2024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1683164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586F342-CAE0-49FE-B4F5-3EC0331F05CF}" type="datetimeFigureOut">
              <a:rPr lang="fr-FR" smtClean="0"/>
              <a:t>11/01/2024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30925729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86F342-CAE0-49FE-B4F5-3EC0331F05CF}" type="datetimeFigureOut">
              <a:rPr lang="fr-FR" smtClean="0"/>
              <a:t>11/01/2024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1116497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586F342-CAE0-49FE-B4F5-3EC0331F05CF}" type="datetimeFigureOut">
              <a:rPr lang="fr-FR" smtClean="0"/>
              <a:t>11/01/2024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355503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04601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586F342-CAE0-49FE-B4F5-3EC0331F05CF}" type="datetimeFigureOut">
              <a:rPr lang="fr-FR" smtClean="0"/>
              <a:t>11/01/2024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748676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586F342-CAE0-49FE-B4F5-3EC0331F05CF}" type="datetimeFigureOut">
              <a:rPr lang="fr-FR" smtClean="0"/>
              <a:t>11/01/2024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10427985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586F342-CAE0-49FE-B4F5-3EC0331F05CF}" type="datetimeFigureOut">
              <a:rPr lang="fr-FR" smtClean="0"/>
              <a:t>11/01/2024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9AF362-52D5-4B74-8BCC-5154C86BDF3D}" type="slidenum">
              <a:rPr lang="fr-FR" smtClean="0"/>
              <a:t>‹N°›</a:t>
            </a:fld>
            <a:endParaRPr lang="fr-FR"/>
          </a:p>
        </p:txBody>
      </p:sp>
    </p:spTree>
    <p:extLst>
      <p:ext uri="{BB962C8B-B14F-4D97-AF65-F5344CB8AC3E}">
        <p14:creationId xmlns:p14="http://schemas.microsoft.com/office/powerpoint/2010/main" val="427095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A61015F-7CC6-4D0A-9D87-873EA4C304CC}" type="datetimeFigureOut">
              <a:rPr lang="en-US" smtClean="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44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97481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89320"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0330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54889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2869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5C68B11-C5A8-448C-8CE9-B1A273C79CFC}"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36931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7616CA0-919D-4A49-9C8A-62FDFB3A5183}" type="datetimeFigureOut">
              <a:rPr lang="en-US" smtClean="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291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1/11/2024</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8165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6F342-CAE0-49FE-B4F5-3EC0331F05CF}" type="datetimeFigureOut">
              <a:rPr lang="fr-FR" smtClean="0"/>
              <a:t>11/01/2024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AF362-52D5-4B74-8BCC-5154C86BDF3D}" type="slidenum">
              <a:rPr lang="fr-FR" smtClean="0"/>
              <a:t>‹N°›</a:t>
            </a:fld>
            <a:endParaRPr lang="fr-FR"/>
          </a:p>
        </p:txBody>
      </p:sp>
    </p:spTree>
    <p:extLst>
      <p:ext uri="{BB962C8B-B14F-4D97-AF65-F5344CB8AC3E}">
        <p14:creationId xmlns:p14="http://schemas.microsoft.com/office/powerpoint/2010/main" val="6162504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746" y="1872591"/>
            <a:ext cx="10394731" cy="3691482"/>
          </a:xfrm>
          <a:prstGeom prst="rect">
            <a:avLst/>
          </a:prstGeom>
        </p:spPr>
      </p:pic>
      <p:sp>
        <p:nvSpPr>
          <p:cNvPr id="2" name="Titre 1"/>
          <p:cNvSpPr>
            <a:spLocks noGrp="1"/>
          </p:cNvSpPr>
          <p:nvPr>
            <p:ph type="ctrTitle"/>
          </p:nvPr>
        </p:nvSpPr>
        <p:spPr>
          <a:xfrm>
            <a:off x="1382111" y="2930302"/>
            <a:ext cx="9144000" cy="1576060"/>
          </a:xfrm>
        </p:spPr>
        <p:txBody>
          <a:bodyPr>
            <a:normAutofit fontScale="90000"/>
          </a:bodyPr>
          <a:lstStyle/>
          <a:p>
            <a:r>
              <a:rPr lang="fr-FR" dirty="0"/>
              <a:t>Révisions QCM</a:t>
            </a:r>
            <a:br>
              <a:rPr lang="fr-FR" dirty="0"/>
            </a:br>
            <a:r>
              <a:rPr lang="fr-FR" dirty="0"/>
              <a:t>et cœur de métier</a:t>
            </a:r>
          </a:p>
        </p:txBody>
      </p:sp>
      <p:sp>
        <p:nvSpPr>
          <p:cNvPr id="3" name="Sous-titre 2"/>
          <p:cNvSpPr>
            <a:spLocks noGrp="1"/>
          </p:cNvSpPr>
          <p:nvPr>
            <p:ph type="subTitle" idx="1"/>
          </p:nvPr>
        </p:nvSpPr>
        <p:spPr>
          <a:xfrm>
            <a:off x="966952" y="5770178"/>
            <a:ext cx="10489324" cy="948559"/>
          </a:xfrm>
        </p:spPr>
        <p:txBody>
          <a:bodyPr/>
          <a:lstStyle/>
          <a:p>
            <a:pPr algn="l"/>
            <a:r>
              <a:rPr lang="fr-FR" dirty="0"/>
              <a:t>Adeline RAMM</a:t>
            </a:r>
          </a:p>
          <a:p>
            <a:pPr algn="l"/>
            <a:r>
              <a:rPr lang="fr-FR" dirty="0"/>
              <a:t>11 janvier 2024</a:t>
            </a:r>
          </a:p>
        </p:txBody>
      </p:sp>
      <p:sp>
        <p:nvSpPr>
          <p:cNvPr id="5" name="Titre 1"/>
          <p:cNvSpPr txBox="1">
            <a:spLocks/>
          </p:cNvSpPr>
          <p:nvPr/>
        </p:nvSpPr>
        <p:spPr>
          <a:xfrm>
            <a:off x="5055474" y="692913"/>
            <a:ext cx="6253655" cy="115147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j-ea"/>
                <a:cs typeface="+mj-cs"/>
              </a:rPr>
              <a:t>UE 2.11 S5</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j-ea"/>
                <a:cs typeface="+mj-cs"/>
              </a:rPr>
              <a:t>Promo 2021-2024</a:t>
            </a:r>
          </a:p>
        </p:txBody>
      </p:sp>
      <p:pic>
        <p:nvPicPr>
          <p:cNvPr id="1026" name="Image 19" descr="image001">
            <a:extLst>
              <a:ext uri="{FF2B5EF4-FFF2-40B4-BE49-F238E27FC236}">
                <a16:creationId xmlns:a16="http://schemas.microsoft.com/office/drawing/2014/main" id="{1D113A7B-1037-43FB-80FE-44A6C54C7E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 y="4763"/>
            <a:ext cx="2168139" cy="1289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853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cap="none" spc="0" dirty="0">
                <a:solidFill>
                  <a:prstClr val="black"/>
                </a:solidFill>
                <a:latin typeface="Calibri Light" panose="020F0302020204030204"/>
              </a:rPr>
              <a:t>Q4. A propos des médicaments stupéfiants, quelles sont les 2 propositions exactes :</a:t>
            </a:r>
            <a:endParaRPr lang="fr-FR" dirty="0"/>
          </a:p>
        </p:txBody>
      </p:sp>
      <p:sp>
        <p:nvSpPr>
          <p:cNvPr id="3" name="Espace réservé du contenu 2"/>
          <p:cNvSpPr>
            <a:spLocks noGrp="1"/>
          </p:cNvSpPr>
          <p:nvPr>
            <p:ph idx="1"/>
          </p:nvPr>
        </p:nvSpPr>
        <p:spPr/>
        <p:txBody>
          <a:bodyPr/>
          <a:lstStyle/>
          <a:p>
            <a:pPr marL="0" indent="0">
              <a:buNone/>
            </a:pPr>
            <a:r>
              <a:rPr lang="fr-FR" dirty="0"/>
              <a:t>A. Ils figurent sur la liste I </a:t>
            </a:r>
            <a:r>
              <a:rPr lang="fr-FR" dirty="0">
                <a:solidFill>
                  <a:srgbClr val="FF0000"/>
                </a:solidFill>
              </a:rPr>
              <a:t>(classe à part)</a:t>
            </a:r>
          </a:p>
          <a:p>
            <a:pPr marL="0" indent="0">
              <a:buNone/>
            </a:pPr>
            <a:r>
              <a:rPr lang="fr-FR" b="1" dirty="0">
                <a:solidFill>
                  <a:srgbClr val="00B050"/>
                </a:solidFill>
              </a:rPr>
              <a:t>B. Ils sont prescrits pour une durée allant de 7 à 28 jours </a:t>
            </a:r>
          </a:p>
          <a:p>
            <a:pPr marL="0" indent="0">
              <a:buNone/>
            </a:pPr>
            <a:r>
              <a:rPr lang="fr-FR" b="1" dirty="0">
                <a:solidFill>
                  <a:srgbClr val="00B050"/>
                </a:solidFill>
              </a:rPr>
              <a:t>C. Ils requièrent une ordonnance sécurisée</a:t>
            </a:r>
          </a:p>
          <a:p>
            <a:pPr marL="0" indent="0">
              <a:buNone/>
            </a:pPr>
            <a:r>
              <a:rPr lang="fr-FR" dirty="0"/>
              <a:t>D. Ils concernent uniquement les morphiniques </a:t>
            </a:r>
            <a:r>
              <a:rPr lang="fr-FR" dirty="0">
                <a:solidFill>
                  <a:srgbClr val="FF0000"/>
                </a:solidFill>
              </a:rPr>
              <a:t>(également assimilés stupéfiants comme le </a:t>
            </a:r>
            <a:r>
              <a:rPr lang="fr-FR" dirty="0" err="1">
                <a:solidFill>
                  <a:srgbClr val="FF0000"/>
                </a:solidFill>
              </a:rPr>
              <a:t>Subutex</a:t>
            </a:r>
            <a:r>
              <a:rPr lang="fr-FR" dirty="0">
                <a:solidFill>
                  <a:srgbClr val="FF0000"/>
                </a:solidFill>
              </a:rPr>
              <a:t>, le </a:t>
            </a:r>
            <a:r>
              <a:rPr lang="fr-FR" dirty="0" err="1">
                <a:solidFill>
                  <a:srgbClr val="FF0000"/>
                </a:solidFill>
              </a:rPr>
              <a:t>Zolpidem</a:t>
            </a:r>
            <a:r>
              <a:rPr lang="fr-FR" dirty="0">
                <a:solidFill>
                  <a:srgbClr val="FF0000"/>
                </a:solidFill>
              </a:rPr>
              <a:t> par exemple)</a:t>
            </a:r>
          </a:p>
          <a:p>
            <a:pPr marL="0" indent="0" algn="just">
              <a:buNone/>
            </a:pPr>
            <a:r>
              <a:rPr lang="fr-FR" dirty="0"/>
              <a:t>E. Leur antidote est toujours la </a:t>
            </a:r>
            <a:r>
              <a:rPr lang="fr-FR" dirty="0" err="1"/>
              <a:t>naloxone</a:t>
            </a:r>
            <a:r>
              <a:rPr lang="fr-FR" dirty="0"/>
              <a:t> </a:t>
            </a:r>
            <a:r>
              <a:rPr lang="fr-FR" dirty="0">
                <a:solidFill>
                  <a:srgbClr val="FF0000"/>
                </a:solidFill>
              </a:rPr>
              <a:t>(non car seul les morphiniques se </a:t>
            </a:r>
            <a:r>
              <a:rPr lang="fr-FR" dirty="0" err="1">
                <a:solidFill>
                  <a:srgbClr val="FF0000"/>
                </a:solidFill>
              </a:rPr>
              <a:t>réversent</a:t>
            </a:r>
            <a:r>
              <a:rPr lang="fr-FR" dirty="0">
                <a:solidFill>
                  <a:srgbClr val="FF0000"/>
                </a:solidFill>
              </a:rPr>
              <a:t> à la </a:t>
            </a:r>
            <a:r>
              <a:rPr lang="fr-FR" dirty="0" err="1">
                <a:solidFill>
                  <a:srgbClr val="FF0000"/>
                </a:solidFill>
              </a:rPr>
              <a:t>naloxone</a:t>
            </a:r>
            <a:r>
              <a:rPr lang="fr-FR" dirty="0">
                <a:solidFill>
                  <a:srgbClr val="FF0000"/>
                </a:solidFill>
              </a:rPr>
              <a:t>. Le </a:t>
            </a:r>
            <a:r>
              <a:rPr lang="fr-FR" dirty="0" err="1">
                <a:solidFill>
                  <a:srgbClr val="FF0000"/>
                </a:solidFill>
              </a:rPr>
              <a:t>Zolpidem</a:t>
            </a:r>
            <a:r>
              <a:rPr lang="fr-FR" dirty="0">
                <a:solidFill>
                  <a:srgbClr val="FF0000"/>
                </a:solidFill>
              </a:rPr>
              <a:t> a pour antidote l’</a:t>
            </a:r>
            <a:r>
              <a:rPr lang="fr-FR" dirty="0" err="1">
                <a:solidFill>
                  <a:srgbClr val="FF0000"/>
                </a:solidFill>
              </a:rPr>
              <a:t>Anexate</a:t>
            </a:r>
            <a:r>
              <a:rPr lang="fr-FR" dirty="0">
                <a:solidFill>
                  <a:srgbClr val="FF0000"/>
                </a:solidFill>
              </a:rPr>
              <a:t> ou </a:t>
            </a:r>
            <a:r>
              <a:rPr lang="fr-FR" dirty="0" err="1">
                <a:solidFill>
                  <a:srgbClr val="FF0000"/>
                </a:solidFill>
              </a:rPr>
              <a:t>Flumazénil</a:t>
            </a:r>
            <a:r>
              <a:rPr lang="fr-FR" dirty="0">
                <a:solidFill>
                  <a:srgbClr val="FF0000"/>
                </a:solidFill>
              </a:rPr>
              <a:t>).</a:t>
            </a:r>
          </a:p>
          <a:p>
            <a:endParaRPr lang="fr-FR" dirty="0"/>
          </a:p>
        </p:txBody>
      </p:sp>
    </p:spTree>
    <p:extLst>
      <p:ext uri="{BB962C8B-B14F-4D97-AF65-F5344CB8AC3E}">
        <p14:creationId xmlns:p14="http://schemas.microsoft.com/office/powerpoint/2010/main" val="418553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cap="none" spc="0" dirty="0">
                <a:solidFill>
                  <a:prstClr val="black"/>
                </a:solidFill>
                <a:latin typeface="Calibri Light" panose="020F0302020204030204"/>
              </a:rPr>
              <a:t>Q5. A propos des stupéfiants en établissement de santé, indiquer les 3 propositions exactes:</a:t>
            </a:r>
            <a:endParaRPr lang="fr-FR" dirty="0"/>
          </a:p>
        </p:txBody>
      </p:sp>
      <p:sp>
        <p:nvSpPr>
          <p:cNvPr id="3" name="Espace réservé du contenu 2"/>
          <p:cNvSpPr>
            <a:spLocks noGrp="1"/>
          </p:cNvSpPr>
          <p:nvPr>
            <p:ph idx="1"/>
          </p:nvPr>
        </p:nvSpPr>
        <p:spPr/>
        <p:txBody>
          <a:bodyPr/>
          <a:lstStyle/>
          <a:p>
            <a:pPr marL="0" indent="0" algn="just">
              <a:buNone/>
            </a:pPr>
            <a:r>
              <a:rPr lang="fr-FR" dirty="0"/>
              <a:t>A. Ils peuvent être cherchés à la pharmacie par un/une étudiant(e) infirmier(ère) de troisième année.</a:t>
            </a:r>
          </a:p>
          <a:p>
            <a:pPr marL="0" indent="0" algn="just">
              <a:buNone/>
            </a:pPr>
            <a:r>
              <a:rPr lang="fr-FR" dirty="0"/>
              <a:t>B. Ils peuvent être cherchés à la pharmacie par un/une IDE ayant délégation.</a:t>
            </a:r>
          </a:p>
          <a:p>
            <a:pPr marL="0" indent="0" algn="just">
              <a:buNone/>
            </a:pPr>
            <a:r>
              <a:rPr lang="fr-FR" dirty="0"/>
              <a:t>C. Ils sont renouvelés sur présentation d’un seul document : la prescription médicale.</a:t>
            </a:r>
          </a:p>
          <a:p>
            <a:pPr marL="0" indent="0" algn="just">
              <a:buNone/>
            </a:pPr>
            <a:r>
              <a:rPr lang="fr-FR" dirty="0"/>
              <a:t>D. Ils ne sont jamais délivrés pour plus de 28 jours</a:t>
            </a:r>
          </a:p>
          <a:p>
            <a:pPr marL="0" indent="0" algn="just">
              <a:buNone/>
            </a:pPr>
            <a:r>
              <a:rPr lang="fr-FR" dirty="0"/>
              <a:t>E. Ils doivent être tracés sur un registre spécifique</a:t>
            </a:r>
          </a:p>
        </p:txBody>
      </p:sp>
    </p:spTree>
    <p:extLst>
      <p:ext uri="{BB962C8B-B14F-4D97-AF65-F5344CB8AC3E}">
        <p14:creationId xmlns:p14="http://schemas.microsoft.com/office/powerpoint/2010/main" val="34863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cap="none" spc="0" dirty="0">
                <a:solidFill>
                  <a:prstClr val="black"/>
                </a:solidFill>
                <a:latin typeface="Calibri Light" panose="020F0302020204030204"/>
              </a:rPr>
              <a:t>Q5. A propos des stupéfiants en établissement de santé, indiquer les 3 propositions exactes:</a:t>
            </a:r>
            <a:endParaRPr lang="fr-FR" dirty="0"/>
          </a:p>
        </p:txBody>
      </p:sp>
      <p:sp>
        <p:nvSpPr>
          <p:cNvPr id="3" name="Espace réservé du contenu 2"/>
          <p:cNvSpPr>
            <a:spLocks noGrp="1"/>
          </p:cNvSpPr>
          <p:nvPr>
            <p:ph idx="1"/>
          </p:nvPr>
        </p:nvSpPr>
        <p:spPr/>
        <p:txBody>
          <a:bodyPr/>
          <a:lstStyle/>
          <a:p>
            <a:pPr marL="0" indent="0" algn="just">
              <a:buNone/>
            </a:pPr>
            <a:r>
              <a:rPr lang="fr-FR" dirty="0"/>
              <a:t>A. Ils peuvent être cherchés à la pharmacie par un/une étudiant(e) infirmier(ère) de troisième année. </a:t>
            </a:r>
            <a:r>
              <a:rPr lang="fr-FR" dirty="0">
                <a:solidFill>
                  <a:srgbClr val="FF0000"/>
                </a:solidFill>
              </a:rPr>
              <a:t>(CS ou IDE ayant délégation)</a:t>
            </a:r>
          </a:p>
          <a:p>
            <a:pPr marL="0" indent="0" algn="just">
              <a:buNone/>
            </a:pPr>
            <a:r>
              <a:rPr lang="fr-FR" b="1" dirty="0">
                <a:solidFill>
                  <a:srgbClr val="00B050"/>
                </a:solidFill>
              </a:rPr>
              <a:t>B. Ils peuvent être cherchés à la pharmacie par un/une IDE ayant délégation.</a:t>
            </a:r>
          </a:p>
          <a:p>
            <a:pPr marL="0" indent="0" algn="just">
              <a:buNone/>
            </a:pPr>
            <a:r>
              <a:rPr lang="fr-FR" dirty="0"/>
              <a:t>C. Ils sont renouvelés sur présentation d’un seul document : la prescription médicale. </a:t>
            </a:r>
            <a:r>
              <a:rPr lang="fr-FR" dirty="0">
                <a:solidFill>
                  <a:srgbClr val="FF0000"/>
                </a:solidFill>
              </a:rPr>
              <a:t>(pas de renouvellement possible, on part toujours d’une nouvelle PM)</a:t>
            </a:r>
          </a:p>
          <a:p>
            <a:pPr marL="0" indent="0" algn="just">
              <a:buNone/>
            </a:pPr>
            <a:r>
              <a:rPr lang="fr-FR" b="1" dirty="0">
                <a:solidFill>
                  <a:srgbClr val="00B050"/>
                </a:solidFill>
              </a:rPr>
              <a:t>D. Ils ne sont jamais délivrés pour plus de 28 jours</a:t>
            </a:r>
          </a:p>
          <a:p>
            <a:pPr marL="0" indent="0" algn="just">
              <a:buNone/>
            </a:pPr>
            <a:r>
              <a:rPr lang="fr-FR" b="1" dirty="0">
                <a:solidFill>
                  <a:srgbClr val="00B050"/>
                </a:solidFill>
              </a:rPr>
              <a:t>E. Ils doivent être tracés sur un registre spécifique</a:t>
            </a:r>
          </a:p>
        </p:txBody>
      </p:sp>
    </p:spTree>
    <p:extLst>
      <p:ext uri="{BB962C8B-B14F-4D97-AF65-F5344CB8AC3E}">
        <p14:creationId xmlns:p14="http://schemas.microsoft.com/office/powerpoint/2010/main" val="359359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stupéfiants</a:t>
            </a:r>
          </a:p>
        </p:txBody>
      </p:sp>
      <p:sp>
        <p:nvSpPr>
          <p:cNvPr id="3" name="Espace réservé du contenu 2"/>
          <p:cNvSpPr>
            <a:spLocks noGrp="1"/>
          </p:cNvSpPr>
          <p:nvPr>
            <p:ph idx="1"/>
          </p:nvPr>
        </p:nvSpPr>
        <p:spPr/>
        <p:txBody>
          <a:bodyPr/>
          <a:lstStyle/>
          <a:p>
            <a:pPr algn="just"/>
            <a:r>
              <a:rPr lang="fr-FR" dirty="0"/>
              <a:t>Sur une ordonnance sécurisée, le prescripteur doit indiquer en toute lettre le nombre d’unités thérapeutiques par prise, le nombre de prises et le dosage de la spécialité. </a:t>
            </a:r>
          </a:p>
          <a:p>
            <a:pPr algn="just"/>
            <a:r>
              <a:rPr lang="fr-FR" dirty="0"/>
              <a:t>Interdiction de prescrire plus de 28 jours (7 jours en cas d’injectables).</a:t>
            </a:r>
          </a:p>
          <a:p>
            <a:pPr algn="just"/>
            <a:r>
              <a:rPr lang="fr-FR" dirty="0"/>
              <a:t>Le nombre de médicaments prescrits doit être écrit en chiffre dans le cadre réservé à cet effet. L’ordonnance doit être présentée dans les 3 jours suivant sa réalisation. Sinon, le pharmacien donne uniquement les doses du temps qu’il reste à couvrir. </a:t>
            </a:r>
          </a:p>
        </p:txBody>
      </p:sp>
    </p:spTree>
    <p:extLst>
      <p:ext uri="{BB962C8B-B14F-4D97-AF65-F5344CB8AC3E}">
        <p14:creationId xmlns:p14="http://schemas.microsoft.com/office/powerpoint/2010/main" val="3534711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b="1" cap="none" spc="0" dirty="0">
                <a:solidFill>
                  <a:prstClr val="black"/>
                </a:solidFill>
                <a:latin typeface="Calibri Light" panose="020F0302020204030204"/>
              </a:rPr>
              <a:t>Classification et règlementation des dispositifs médicaux</a:t>
            </a:r>
            <a:endParaRPr lang="fr-FR" sz="4400" b="1"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423459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727" y="1443840"/>
            <a:ext cx="9506062" cy="2585323"/>
          </a:xfrm>
          <a:prstGeom prst="rect">
            <a:avLst/>
          </a:prstGeom>
        </p:spPr>
        <p:txBody>
          <a:bodyPr wrap="square">
            <a:spAutoFit/>
          </a:bodyPr>
          <a:lstStyle/>
          <a:p>
            <a:pPr algn="just"/>
            <a:r>
              <a:rPr lang="fr-FR" dirty="0"/>
              <a:t>Q6. Vous êtes infirmier(e) à domicile et vous vous rendez pour la première fois chez un patient qui revient d’un séjour en médecine gériatrie. Le médecin a prévu pour ce dernier un passage d’une IDE à domicile pour l’aide à la toilette tous les matins. </a:t>
            </a:r>
          </a:p>
          <a:p>
            <a:pPr algn="just"/>
            <a:r>
              <a:rPr lang="fr-FR" dirty="0"/>
              <a:t> </a:t>
            </a:r>
          </a:p>
          <a:p>
            <a:pPr algn="just"/>
            <a:r>
              <a:rPr lang="fr-FR" dirty="0"/>
              <a:t>Vous vous rendez chez lui ce matin et vous remarquez que M. M se mobilise difficilement dans son lit et qu’il présente de légères rougeurs aux talons.</a:t>
            </a:r>
          </a:p>
          <a:p>
            <a:pPr algn="just"/>
            <a:r>
              <a:rPr lang="fr-FR" dirty="0"/>
              <a:t>Il ne possède aucun dispositif de prévention des escarres. </a:t>
            </a:r>
          </a:p>
          <a:p>
            <a:pPr algn="just"/>
            <a:r>
              <a:rPr lang="fr-FR" dirty="0"/>
              <a:t> </a:t>
            </a:r>
          </a:p>
          <a:p>
            <a:pPr algn="just"/>
            <a:r>
              <a:rPr lang="fr-FR" b="1" dirty="0"/>
              <a:t>Que pouvez-vous faire ? Argumentez.</a:t>
            </a:r>
            <a:endParaRPr lang="fr-FR" dirty="0"/>
          </a:p>
        </p:txBody>
      </p:sp>
    </p:spTree>
    <p:extLst>
      <p:ext uri="{BB962C8B-B14F-4D97-AF65-F5344CB8AC3E}">
        <p14:creationId xmlns:p14="http://schemas.microsoft.com/office/powerpoint/2010/main" val="2974442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Prescription IDE</a:t>
            </a:r>
          </a:p>
        </p:txBody>
      </p:sp>
      <p:sp>
        <p:nvSpPr>
          <p:cNvPr id="3" name="Espace réservé du contenu 2"/>
          <p:cNvSpPr>
            <a:spLocks noGrp="1"/>
          </p:cNvSpPr>
          <p:nvPr>
            <p:ph idx="1"/>
          </p:nvPr>
        </p:nvSpPr>
        <p:spPr/>
        <p:txBody>
          <a:bodyPr>
            <a:normAutofit/>
          </a:bodyPr>
          <a:lstStyle/>
          <a:p>
            <a:pPr algn="just"/>
            <a:r>
              <a:rPr lang="fr-FR" dirty="0"/>
              <a:t>Depuis le 31 mars 2012, les infirmiers sont autorisés à prescrire certains dispositifs médicaux dont la liste est fixée de façon limitative par l'arrêté du 20 mars 2012, publié au Journal officiel du 30 mars 2012. </a:t>
            </a:r>
          </a:p>
          <a:p>
            <a:pPr algn="just"/>
            <a:r>
              <a:rPr lang="fr-FR" dirty="0"/>
              <a:t>L'IDE peut donc prescrire à son patient les dispositifs médicaux suivants, dès lors qu'ils sont inscrits à la liste des produits et prestations remboursables (LPPR) et sous réserve de remplir les trois conditions suivantes : </a:t>
            </a:r>
          </a:p>
          <a:p>
            <a:pPr algn="just"/>
            <a:r>
              <a:rPr lang="fr-FR" dirty="0"/>
              <a:t>1. Pendant la durée d'une prescription médicale d'une série d'actes infirmiers, </a:t>
            </a:r>
          </a:p>
          <a:p>
            <a:pPr algn="just"/>
            <a:r>
              <a:rPr lang="fr-FR" dirty="0"/>
              <a:t>2. Dans le cadre de sa compétence, </a:t>
            </a:r>
          </a:p>
          <a:p>
            <a:pPr algn="just"/>
            <a:r>
              <a:rPr lang="fr-FR" dirty="0"/>
              <a:t>3. Sans indication contraire du médecin. </a:t>
            </a:r>
          </a:p>
          <a:p>
            <a:endParaRPr lang="fr-FR" dirty="0"/>
          </a:p>
        </p:txBody>
      </p:sp>
    </p:spTree>
    <p:extLst>
      <p:ext uri="{BB962C8B-B14F-4D97-AF65-F5344CB8AC3E}">
        <p14:creationId xmlns:p14="http://schemas.microsoft.com/office/powerpoint/2010/main" val="3236058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Prescription IDE</a:t>
            </a:r>
          </a:p>
        </p:txBody>
      </p:sp>
      <p:sp>
        <p:nvSpPr>
          <p:cNvPr id="3" name="Espace réservé du contenu 2"/>
          <p:cNvSpPr>
            <a:spLocks noGrp="1"/>
          </p:cNvSpPr>
          <p:nvPr>
            <p:ph idx="1"/>
          </p:nvPr>
        </p:nvSpPr>
        <p:spPr/>
        <p:txBody>
          <a:bodyPr/>
          <a:lstStyle/>
          <a:p>
            <a:pPr algn="just"/>
            <a:r>
              <a:rPr lang="fr-FR" dirty="0"/>
              <a:t>Exemple : articles pour pansements (pansements adhésifs et compresses stériles, bandes, films) ; cerceaux pour lit de malade ; dispositifs médicaux pour le traitement de l'incontinence et pour l’appareil urogénital : matériel pour incontinents urinaires, fécaux et </a:t>
            </a:r>
            <a:r>
              <a:rPr lang="fr-FR" dirty="0" err="1"/>
              <a:t>stomisés</a:t>
            </a:r>
            <a:r>
              <a:rPr lang="fr-FR" dirty="0"/>
              <a:t> ; appareils et accessoires pour perfusion à domicile… </a:t>
            </a:r>
          </a:p>
          <a:p>
            <a:pPr algn="just"/>
            <a:r>
              <a:rPr lang="fr-FR" dirty="0"/>
              <a:t>Si de plus, l’IDE a au préalable informé le médecin traitant désigné par le patient, il peut également prescrire les dispositifs médicaux suivants : matelas, coussins, pansements </a:t>
            </a:r>
            <a:r>
              <a:rPr lang="fr-FR" dirty="0" err="1"/>
              <a:t>hydrocolloides</a:t>
            </a:r>
            <a:r>
              <a:rPr lang="fr-FR" dirty="0"/>
              <a:t>, pansements </a:t>
            </a:r>
            <a:r>
              <a:rPr lang="fr-FR" dirty="0" err="1"/>
              <a:t>hydrocellulaires</a:t>
            </a:r>
            <a:r>
              <a:rPr lang="fr-FR" dirty="0"/>
              <a:t>, sonde nasogastrique pour nutrition entérale, et dans le cadre de renouvellements à l’identique : orthèses élastiques de contention des membres, accessoires pour lecteur de glycémie. </a:t>
            </a:r>
          </a:p>
          <a:p>
            <a:pPr algn="just"/>
            <a:endParaRPr lang="fr-FR" dirty="0"/>
          </a:p>
        </p:txBody>
      </p:sp>
    </p:spTree>
    <p:extLst>
      <p:ext uri="{BB962C8B-B14F-4D97-AF65-F5344CB8AC3E}">
        <p14:creationId xmlns:p14="http://schemas.microsoft.com/office/powerpoint/2010/main" val="270020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6000" cap="none" spc="0" dirty="0">
                <a:solidFill>
                  <a:prstClr val="black"/>
                </a:solidFill>
                <a:latin typeface="Calibri Light" panose="020F0302020204030204"/>
              </a:rPr>
              <a:t>Les chimiothérapies anticancéreuses</a:t>
            </a:r>
            <a:endParaRPr lang="fr-FR"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2048611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fr-FR" sz="3100" cap="none" spc="0" dirty="0">
                <a:solidFill>
                  <a:prstClr val="black"/>
                </a:solidFill>
                <a:latin typeface="Calibri" panose="020F0502020204030204" pitchFamily="34" charset="0"/>
                <a:ea typeface="Calibri" panose="020F0502020204030204" pitchFamily="34" charset="0"/>
                <a:cs typeface="Calibri" panose="020F0502020204030204" pitchFamily="34" charset="0"/>
              </a:rPr>
              <a:t>Q6. </a:t>
            </a:r>
            <a:r>
              <a:rPr kumimoji="0" lang="fr-FR" sz="3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 propos de l’effet des cytotoxiques, quelles sont les 2 propositions exactes ?</a:t>
            </a:r>
            <a:br>
              <a:rPr kumimoji="0" lang="fr-FR" sz="2500" b="0" i="0" u="none" strike="noStrike" kern="1200" cap="none" spc="0" normalizeH="0" baseline="0" noProof="0" dirty="0">
                <a:ln>
                  <a:noFill/>
                </a:ln>
                <a:solidFill>
                  <a:prstClr val="black"/>
                </a:solidFill>
                <a:effectLst/>
                <a:uLnTx/>
                <a:uFillTx/>
                <a:latin typeface="Calibri"/>
                <a:ea typeface="+mn-ea"/>
                <a:cs typeface="+mn-cs"/>
              </a:rPr>
            </a:br>
            <a:endParaRPr lang="fr-FR" dirty="0"/>
          </a:p>
        </p:txBody>
      </p:sp>
      <p:sp>
        <p:nvSpPr>
          <p:cNvPr id="3" name="Espace réservé du contenu 2"/>
          <p:cNvSpPr>
            <a:spLocks noGrp="1"/>
          </p:cNvSpPr>
          <p:nvPr>
            <p:ph idx="1"/>
          </p:nvPr>
        </p:nvSpPr>
        <p:spPr/>
        <p:txBody>
          <a:bodyPr>
            <a:normAutofit/>
          </a:bodyPr>
          <a:lstStyle/>
          <a:p>
            <a:r>
              <a:rPr lang="fr-FR" sz="3000" dirty="0"/>
              <a:t>A. Ils agissent par blocage du cycle cellulaire</a:t>
            </a:r>
          </a:p>
          <a:p>
            <a:r>
              <a:rPr lang="fr-FR" sz="3000" dirty="0"/>
              <a:t>B. Ils sont actifs uniquement sur les cellules en cours de division</a:t>
            </a:r>
          </a:p>
          <a:p>
            <a:r>
              <a:rPr lang="fr-FR" sz="3000" dirty="0"/>
              <a:t>C. Ils provoquent des altérations qui induisent la mort cellulaire </a:t>
            </a:r>
          </a:p>
          <a:p>
            <a:r>
              <a:rPr lang="fr-FR" sz="3000" dirty="0"/>
              <a:t>D. Ils sont dirigés toujours contre des cibles cellulaires spécifiques</a:t>
            </a:r>
          </a:p>
          <a:p>
            <a:r>
              <a:rPr lang="fr-FR" sz="3000" dirty="0"/>
              <a:t>E. Ils inhibent la prolifération tumorale stimulée par les hormones</a:t>
            </a:r>
          </a:p>
          <a:p>
            <a:endParaRPr lang="fr-FR" dirty="0"/>
          </a:p>
        </p:txBody>
      </p:sp>
    </p:spTree>
    <p:extLst>
      <p:ext uri="{BB962C8B-B14F-4D97-AF65-F5344CB8AC3E}">
        <p14:creationId xmlns:p14="http://schemas.microsoft.com/office/powerpoint/2010/main" val="207674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15691"/>
            <a:ext cx="7772400" cy="1707486"/>
          </a:xfrm>
        </p:spPr>
        <p:txBody>
          <a:bodyPr>
            <a:noAutofit/>
          </a:bodyPr>
          <a:lstStyle/>
          <a:p>
            <a:pPr algn="ctr"/>
            <a:r>
              <a:rPr lang="fr-FR" sz="3200" dirty="0"/>
              <a:t>Actualisation et approfondissement des règles de prescription et de la règlementation</a:t>
            </a:r>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434658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fr-FR" sz="3100" cap="none" spc="0" dirty="0">
                <a:solidFill>
                  <a:prstClr val="black"/>
                </a:solidFill>
                <a:latin typeface="Calibri" panose="020F0502020204030204" pitchFamily="34" charset="0"/>
                <a:ea typeface="Calibri" panose="020F0502020204030204" pitchFamily="34" charset="0"/>
                <a:cs typeface="Calibri" panose="020F0502020204030204" pitchFamily="34" charset="0"/>
              </a:rPr>
              <a:t>Q6. </a:t>
            </a:r>
            <a:r>
              <a:rPr kumimoji="0" lang="fr-FR" sz="3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 propos de l’effet des cytotoxiques, quelles sont les 2 propositions exactes ?</a:t>
            </a:r>
            <a:br>
              <a:rPr kumimoji="0" lang="fr-FR" sz="2500" b="0" i="0" u="none" strike="noStrike" kern="1200" cap="none" spc="0" normalizeH="0" baseline="0" noProof="0" dirty="0">
                <a:ln>
                  <a:noFill/>
                </a:ln>
                <a:solidFill>
                  <a:prstClr val="black"/>
                </a:solidFill>
                <a:effectLst/>
                <a:uLnTx/>
                <a:uFillTx/>
                <a:latin typeface="Calibri"/>
                <a:ea typeface="+mn-ea"/>
                <a:cs typeface="+mn-cs"/>
              </a:rPr>
            </a:br>
            <a:endParaRPr lang="fr-FR" dirty="0"/>
          </a:p>
        </p:txBody>
      </p:sp>
      <p:sp>
        <p:nvSpPr>
          <p:cNvPr id="3" name="Espace réservé du contenu 2"/>
          <p:cNvSpPr>
            <a:spLocks noGrp="1"/>
          </p:cNvSpPr>
          <p:nvPr>
            <p:ph idx="1"/>
          </p:nvPr>
        </p:nvSpPr>
        <p:spPr/>
        <p:txBody>
          <a:bodyPr>
            <a:normAutofit/>
          </a:bodyPr>
          <a:lstStyle/>
          <a:p>
            <a:r>
              <a:rPr lang="fr-FR" sz="3000" dirty="0"/>
              <a:t>A. Ils agissent par blocage du cycle cellulaire</a:t>
            </a:r>
          </a:p>
          <a:p>
            <a:r>
              <a:rPr lang="fr-FR" sz="3000" dirty="0">
                <a:solidFill>
                  <a:srgbClr val="00B050"/>
                </a:solidFill>
              </a:rPr>
              <a:t>B. Ils sont actifs uniquement sur les cellules en cours de division</a:t>
            </a:r>
          </a:p>
          <a:p>
            <a:r>
              <a:rPr lang="fr-FR" sz="3000" dirty="0">
                <a:solidFill>
                  <a:srgbClr val="00B050"/>
                </a:solidFill>
              </a:rPr>
              <a:t>C. Ils provoquent des altérations qui induisent la mort cellulaire </a:t>
            </a:r>
          </a:p>
          <a:p>
            <a:r>
              <a:rPr lang="fr-FR" sz="3000" dirty="0"/>
              <a:t>D. Ils sont dirigés toujours contre des cibles cellulaires spécifiques</a:t>
            </a:r>
          </a:p>
          <a:p>
            <a:r>
              <a:rPr lang="fr-FR" sz="3000" dirty="0"/>
              <a:t>E. Ils inhibent la prolifération tumorale stimulée par les hormones</a:t>
            </a:r>
          </a:p>
          <a:p>
            <a:endParaRPr lang="fr-FR" dirty="0"/>
          </a:p>
        </p:txBody>
      </p:sp>
    </p:spTree>
    <p:extLst>
      <p:ext uri="{BB962C8B-B14F-4D97-AF65-F5344CB8AC3E}">
        <p14:creationId xmlns:p14="http://schemas.microsoft.com/office/powerpoint/2010/main" val="2528701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000" cap="none" spc="0" dirty="0">
                <a:solidFill>
                  <a:prstClr val="black"/>
                </a:solidFill>
                <a:latin typeface="Calibri Light" panose="020F0302020204030204"/>
              </a:rPr>
              <a:t>Q7. Pour prévenir la </a:t>
            </a:r>
            <a:r>
              <a:rPr lang="fr-FR" sz="3000" cap="none" spc="0" dirty="0" err="1">
                <a:solidFill>
                  <a:prstClr val="black"/>
                </a:solidFill>
                <a:latin typeface="Calibri Light" panose="020F0302020204030204"/>
              </a:rPr>
              <a:t>mucite</a:t>
            </a:r>
            <a:r>
              <a:rPr lang="fr-FR" sz="3000" cap="none" spc="0" dirty="0">
                <a:solidFill>
                  <a:prstClr val="black"/>
                </a:solidFill>
                <a:latin typeface="Calibri Light" panose="020F0302020204030204"/>
              </a:rPr>
              <a:t> provoquée par des médicaments cytotoxiques, quelles sont les 3 mesures préventives que vous pouvez conseiller ?</a:t>
            </a:r>
            <a:endParaRPr lang="fr-FR" dirty="0"/>
          </a:p>
        </p:txBody>
      </p:sp>
      <p:sp>
        <p:nvSpPr>
          <p:cNvPr id="3" name="Espace réservé du contenu 2"/>
          <p:cNvSpPr>
            <a:spLocks noGrp="1"/>
          </p:cNvSpPr>
          <p:nvPr>
            <p:ph idx="1"/>
          </p:nvPr>
        </p:nvSpPr>
        <p:spPr/>
        <p:txBody>
          <a:bodyPr/>
          <a:lstStyle/>
          <a:p>
            <a:pPr marL="514350" lvl="0" indent="-514350">
              <a:spcBef>
                <a:spcPts val="1000"/>
              </a:spcBef>
              <a:spcAft>
                <a:spcPts val="0"/>
              </a:spcAft>
              <a:buClrTx/>
              <a:buSzTx/>
              <a:buFont typeface="Arial" panose="020B0604020202020204" pitchFamily="34" charset="0"/>
              <a:buAutoNum type="alphaUcPeriod"/>
            </a:pPr>
            <a:r>
              <a:rPr lang="fr-FR" sz="2800" dirty="0">
                <a:solidFill>
                  <a:prstClr val="black"/>
                </a:solidFill>
                <a:latin typeface="Calibri" panose="020F0502020204030204"/>
              </a:rPr>
              <a:t>Se brosser les dents après chaque repas</a:t>
            </a:r>
          </a:p>
          <a:p>
            <a:pPr marL="514350" lvl="0" indent="-514350">
              <a:spcBef>
                <a:spcPts val="1000"/>
              </a:spcBef>
              <a:spcAft>
                <a:spcPts val="0"/>
              </a:spcAft>
              <a:buClrTx/>
              <a:buSzTx/>
              <a:buFont typeface="Arial" panose="020B0604020202020204" pitchFamily="34" charset="0"/>
              <a:buAutoNum type="alphaUcPeriod"/>
            </a:pPr>
            <a:r>
              <a:rPr lang="fr-FR" sz="2800" dirty="0">
                <a:solidFill>
                  <a:prstClr val="black"/>
                </a:solidFill>
                <a:latin typeface="Calibri" panose="020F0502020204030204"/>
              </a:rPr>
              <a:t>Bains de bouche avec du bicarbonate de sodium</a:t>
            </a:r>
          </a:p>
          <a:p>
            <a:pPr marL="0" lvl="0" indent="0">
              <a:spcBef>
                <a:spcPts val="1000"/>
              </a:spcBef>
              <a:spcAft>
                <a:spcPts val="0"/>
              </a:spcAft>
              <a:buClrTx/>
              <a:buSzTx/>
              <a:buNone/>
            </a:pPr>
            <a:r>
              <a:rPr lang="fr-FR" sz="2800" dirty="0">
                <a:solidFill>
                  <a:prstClr val="black"/>
                </a:solidFill>
                <a:latin typeface="Calibri" panose="020F0502020204030204"/>
              </a:rPr>
              <a:t>C. Utilisation d’une brosse à dents souple</a:t>
            </a:r>
          </a:p>
          <a:p>
            <a:pPr marL="0" lvl="0" indent="0">
              <a:spcBef>
                <a:spcPts val="1000"/>
              </a:spcBef>
              <a:spcAft>
                <a:spcPts val="0"/>
              </a:spcAft>
              <a:buClrTx/>
              <a:buSzTx/>
              <a:buNone/>
            </a:pPr>
            <a:r>
              <a:rPr lang="fr-FR" sz="2800" dirty="0">
                <a:solidFill>
                  <a:prstClr val="black"/>
                </a:solidFill>
                <a:latin typeface="Calibri" panose="020F0502020204030204"/>
              </a:rPr>
              <a:t>D. Bains de bouche avec une solution hydro-alcoolique</a:t>
            </a:r>
          </a:p>
          <a:p>
            <a:pPr marL="0" lvl="0" indent="0">
              <a:spcBef>
                <a:spcPts val="1000"/>
              </a:spcBef>
              <a:spcAft>
                <a:spcPts val="0"/>
              </a:spcAft>
              <a:buClrTx/>
              <a:buSzTx/>
              <a:buNone/>
            </a:pPr>
            <a:r>
              <a:rPr lang="fr-FR" sz="2800" dirty="0">
                <a:solidFill>
                  <a:prstClr val="black"/>
                </a:solidFill>
                <a:latin typeface="Calibri" panose="020F0502020204030204"/>
              </a:rPr>
              <a:t>E. Bains de bouche avec du chlorure de potassium</a:t>
            </a:r>
          </a:p>
          <a:p>
            <a:endParaRPr lang="fr-FR" dirty="0"/>
          </a:p>
        </p:txBody>
      </p:sp>
    </p:spTree>
    <p:extLst>
      <p:ext uri="{BB962C8B-B14F-4D97-AF65-F5344CB8AC3E}">
        <p14:creationId xmlns:p14="http://schemas.microsoft.com/office/powerpoint/2010/main" val="2279359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000" cap="none" spc="0" dirty="0">
                <a:solidFill>
                  <a:prstClr val="black"/>
                </a:solidFill>
                <a:latin typeface="Calibri Light" panose="020F0302020204030204"/>
              </a:rPr>
              <a:t>Q7. Pour prévenir la </a:t>
            </a:r>
            <a:r>
              <a:rPr lang="fr-FR" sz="3000" cap="none" spc="0" dirty="0" err="1">
                <a:solidFill>
                  <a:prstClr val="black"/>
                </a:solidFill>
                <a:latin typeface="Calibri Light" panose="020F0302020204030204"/>
              </a:rPr>
              <a:t>mucite</a:t>
            </a:r>
            <a:r>
              <a:rPr lang="fr-FR" sz="3000" cap="none" spc="0" dirty="0">
                <a:solidFill>
                  <a:prstClr val="black"/>
                </a:solidFill>
                <a:latin typeface="Calibri Light" panose="020F0302020204030204"/>
              </a:rPr>
              <a:t> provoquée par des médicaments cytotoxiques, quelles sont les 3 mesures préventives que vous pouvez conseiller ?</a:t>
            </a:r>
            <a:endParaRPr lang="fr-FR" dirty="0"/>
          </a:p>
        </p:txBody>
      </p:sp>
      <p:sp>
        <p:nvSpPr>
          <p:cNvPr id="3" name="Espace réservé du contenu 2"/>
          <p:cNvSpPr>
            <a:spLocks noGrp="1"/>
          </p:cNvSpPr>
          <p:nvPr>
            <p:ph idx="1"/>
          </p:nvPr>
        </p:nvSpPr>
        <p:spPr/>
        <p:txBody>
          <a:bodyPr/>
          <a:lstStyle/>
          <a:p>
            <a:pPr marL="514350" lvl="0" indent="-514350">
              <a:spcBef>
                <a:spcPts val="1000"/>
              </a:spcBef>
              <a:spcAft>
                <a:spcPts val="0"/>
              </a:spcAft>
              <a:buClrTx/>
              <a:buSzTx/>
              <a:buFont typeface="Arial" panose="020B0604020202020204" pitchFamily="34" charset="0"/>
              <a:buAutoNum type="alphaUcPeriod"/>
            </a:pPr>
            <a:r>
              <a:rPr lang="fr-FR" sz="2800" b="1" dirty="0">
                <a:solidFill>
                  <a:srgbClr val="00B050"/>
                </a:solidFill>
                <a:latin typeface="Calibri" panose="020F0502020204030204"/>
              </a:rPr>
              <a:t>Se brosser les dents après chaque repas</a:t>
            </a:r>
          </a:p>
          <a:p>
            <a:pPr marL="514350" lvl="0" indent="-514350">
              <a:spcBef>
                <a:spcPts val="1000"/>
              </a:spcBef>
              <a:spcAft>
                <a:spcPts val="0"/>
              </a:spcAft>
              <a:buClrTx/>
              <a:buSzTx/>
              <a:buFont typeface="Arial" panose="020B0604020202020204" pitchFamily="34" charset="0"/>
              <a:buAutoNum type="alphaUcPeriod"/>
            </a:pPr>
            <a:r>
              <a:rPr lang="fr-FR" sz="2800" b="1" dirty="0">
                <a:solidFill>
                  <a:srgbClr val="00B050"/>
                </a:solidFill>
                <a:latin typeface="Calibri" panose="020F0502020204030204"/>
              </a:rPr>
              <a:t>Bains de bouche avec du bicarbonate de sodium</a:t>
            </a:r>
          </a:p>
          <a:p>
            <a:pPr marL="0" lvl="0" indent="0">
              <a:spcBef>
                <a:spcPts val="1000"/>
              </a:spcBef>
              <a:spcAft>
                <a:spcPts val="0"/>
              </a:spcAft>
              <a:buClrTx/>
              <a:buSzTx/>
              <a:buNone/>
            </a:pPr>
            <a:r>
              <a:rPr lang="fr-FR" sz="2800" b="1" dirty="0">
                <a:solidFill>
                  <a:srgbClr val="00B050"/>
                </a:solidFill>
                <a:latin typeface="Calibri" panose="020F0502020204030204"/>
              </a:rPr>
              <a:t>C. Utilisation d’une brosse à dents souple</a:t>
            </a:r>
          </a:p>
          <a:p>
            <a:pPr marL="0" lvl="0" indent="0">
              <a:spcBef>
                <a:spcPts val="1000"/>
              </a:spcBef>
              <a:spcAft>
                <a:spcPts val="0"/>
              </a:spcAft>
              <a:buClrTx/>
              <a:buSzTx/>
              <a:buNone/>
            </a:pPr>
            <a:r>
              <a:rPr lang="fr-FR" sz="2800" dirty="0">
                <a:solidFill>
                  <a:prstClr val="black"/>
                </a:solidFill>
                <a:latin typeface="Calibri" panose="020F0502020204030204"/>
              </a:rPr>
              <a:t>D. Bains de bouche avec une solution hydro-alcoolique</a:t>
            </a:r>
          </a:p>
          <a:p>
            <a:pPr marL="0" lvl="0" indent="0">
              <a:spcBef>
                <a:spcPts val="1000"/>
              </a:spcBef>
              <a:spcAft>
                <a:spcPts val="0"/>
              </a:spcAft>
              <a:buClrTx/>
              <a:buSzTx/>
              <a:buNone/>
            </a:pPr>
            <a:r>
              <a:rPr lang="fr-FR" sz="2800" dirty="0">
                <a:solidFill>
                  <a:prstClr val="black"/>
                </a:solidFill>
                <a:latin typeface="Calibri" panose="020F0502020204030204"/>
              </a:rPr>
              <a:t>E. Bains de bouche avec du chlorure de potassium</a:t>
            </a:r>
          </a:p>
          <a:p>
            <a:endParaRPr lang="fr-FR" sz="2800" dirty="0">
              <a:solidFill>
                <a:prstClr val="black"/>
              </a:solidFill>
              <a:latin typeface="Calibri" panose="020F0502020204030204"/>
            </a:endParaRPr>
          </a:p>
          <a:p>
            <a:r>
              <a:rPr lang="fr-FR" sz="2800" dirty="0">
                <a:solidFill>
                  <a:prstClr val="black"/>
                </a:solidFill>
                <a:latin typeface="Calibri" panose="020F0502020204030204"/>
              </a:rPr>
              <a:t>+ conseiller au patient d’aller consulter un dentiste avant de débuter son traitement</a:t>
            </a:r>
            <a:endParaRPr lang="fr-FR" dirty="0"/>
          </a:p>
        </p:txBody>
      </p:sp>
    </p:spTree>
    <p:extLst>
      <p:ext uri="{BB962C8B-B14F-4D97-AF65-F5344CB8AC3E}">
        <p14:creationId xmlns:p14="http://schemas.microsoft.com/office/powerpoint/2010/main" val="1622399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000" cap="none" spc="0" dirty="0">
                <a:solidFill>
                  <a:prstClr val="black"/>
                </a:solidFill>
                <a:latin typeface="Calibri Light" panose="020F0302020204030204"/>
              </a:rPr>
              <a:t>Q8. A propos des règles d’administration d’une chimiothérapie, quelles sont les 2 propositions exactes :</a:t>
            </a:r>
            <a:endParaRPr lang="fr-FR" dirty="0"/>
          </a:p>
        </p:txBody>
      </p:sp>
      <p:sp>
        <p:nvSpPr>
          <p:cNvPr id="3" name="Espace réservé du contenu 2"/>
          <p:cNvSpPr>
            <a:spLocks noGrp="1"/>
          </p:cNvSpPr>
          <p:nvPr>
            <p:ph idx="1"/>
          </p:nvPr>
        </p:nvSpPr>
        <p:spPr/>
        <p:txBody>
          <a:bodyPr>
            <a:normAutofit lnSpcReduction="10000"/>
          </a:bodyPr>
          <a:lstStyle/>
          <a:p>
            <a:pPr marL="0" lvl="0" indent="0" algn="just">
              <a:spcBef>
                <a:spcPts val="1000"/>
              </a:spcBef>
              <a:spcAft>
                <a:spcPts val="0"/>
              </a:spcAft>
              <a:buClrTx/>
              <a:buSzTx/>
              <a:buNone/>
            </a:pPr>
            <a:r>
              <a:rPr lang="fr-FR" sz="2800" dirty="0">
                <a:solidFill>
                  <a:prstClr val="black"/>
                </a:solidFill>
                <a:latin typeface="Calibri" panose="020F0502020204030204"/>
              </a:rPr>
              <a:t>A. Même en possession de la prescription, il faut attendre le feu vert du médecin avant de débuter l’administration </a:t>
            </a:r>
          </a:p>
          <a:p>
            <a:pPr marL="0" lvl="0" indent="0" algn="just">
              <a:spcBef>
                <a:spcPts val="1000"/>
              </a:spcBef>
              <a:spcAft>
                <a:spcPts val="0"/>
              </a:spcAft>
              <a:buClrTx/>
              <a:buSzTx/>
              <a:buNone/>
            </a:pPr>
            <a:r>
              <a:rPr lang="fr-FR" sz="2800" dirty="0">
                <a:solidFill>
                  <a:prstClr val="black"/>
                </a:solidFill>
                <a:latin typeface="Calibri" panose="020F0502020204030204"/>
              </a:rPr>
              <a:t>B. L’ordre de passage des différentes molécules est sans importance</a:t>
            </a:r>
          </a:p>
          <a:p>
            <a:pPr marL="0" lvl="0" indent="0" algn="just">
              <a:spcBef>
                <a:spcPts val="1000"/>
              </a:spcBef>
              <a:spcAft>
                <a:spcPts val="0"/>
              </a:spcAft>
              <a:buClrTx/>
              <a:buSzTx/>
              <a:buNone/>
            </a:pPr>
            <a:r>
              <a:rPr lang="fr-FR" sz="2800" dirty="0">
                <a:solidFill>
                  <a:prstClr val="black"/>
                </a:solidFill>
                <a:latin typeface="Calibri" panose="020F0502020204030204"/>
              </a:rPr>
              <a:t>C. On peut mélanger sans risque un antibiotique dans une poche de chimiothérapie</a:t>
            </a:r>
          </a:p>
          <a:p>
            <a:pPr marL="0" lvl="0" indent="0" algn="just">
              <a:spcBef>
                <a:spcPts val="1000"/>
              </a:spcBef>
              <a:spcAft>
                <a:spcPts val="0"/>
              </a:spcAft>
              <a:buClrTx/>
              <a:buSzTx/>
              <a:buNone/>
            </a:pPr>
            <a:r>
              <a:rPr lang="fr-FR" sz="2800" dirty="0">
                <a:solidFill>
                  <a:prstClr val="black"/>
                </a:solidFill>
                <a:latin typeface="Calibri" panose="020F0502020204030204"/>
              </a:rPr>
              <a:t>D. Le choix de la tubulure de perfusion dépend de la chimiothérapie</a:t>
            </a:r>
          </a:p>
          <a:p>
            <a:pPr marL="0" lvl="0" indent="0" algn="just">
              <a:spcBef>
                <a:spcPts val="1000"/>
              </a:spcBef>
              <a:spcAft>
                <a:spcPts val="0"/>
              </a:spcAft>
              <a:buClrTx/>
              <a:buSzTx/>
              <a:buNone/>
            </a:pPr>
            <a:r>
              <a:rPr lang="fr-FR" sz="2800" dirty="0">
                <a:solidFill>
                  <a:prstClr val="black"/>
                </a:solidFill>
                <a:latin typeface="Calibri" panose="020F0502020204030204"/>
              </a:rPr>
              <a:t>E. Il n’est pas nécessaire de rincer entre l’administration de deux molécules différentes</a:t>
            </a:r>
          </a:p>
          <a:p>
            <a:endParaRPr lang="fr-FR" dirty="0"/>
          </a:p>
        </p:txBody>
      </p:sp>
    </p:spTree>
    <p:extLst>
      <p:ext uri="{BB962C8B-B14F-4D97-AF65-F5344CB8AC3E}">
        <p14:creationId xmlns:p14="http://schemas.microsoft.com/office/powerpoint/2010/main" val="611108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000" cap="none" spc="0" dirty="0">
                <a:solidFill>
                  <a:prstClr val="black"/>
                </a:solidFill>
                <a:latin typeface="Calibri Light" panose="020F0302020204030204"/>
              </a:rPr>
              <a:t>Q8. A propos des règles d’administration d’une chimiothérapie, quelles sont les 2 propositions exactes :</a:t>
            </a:r>
            <a:endParaRPr lang="fr-FR" dirty="0"/>
          </a:p>
        </p:txBody>
      </p:sp>
      <p:sp>
        <p:nvSpPr>
          <p:cNvPr id="3" name="Espace réservé du contenu 2"/>
          <p:cNvSpPr>
            <a:spLocks noGrp="1"/>
          </p:cNvSpPr>
          <p:nvPr>
            <p:ph idx="1"/>
          </p:nvPr>
        </p:nvSpPr>
        <p:spPr/>
        <p:txBody>
          <a:bodyPr>
            <a:normAutofit lnSpcReduction="10000"/>
          </a:bodyPr>
          <a:lstStyle/>
          <a:p>
            <a:pPr marL="0" lvl="0" indent="0" algn="just">
              <a:spcBef>
                <a:spcPts val="1000"/>
              </a:spcBef>
              <a:spcAft>
                <a:spcPts val="0"/>
              </a:spcAft>
              <a:buClrTx/>
              <a:buSzTx/>
              <a:buNone/>
            </a:pPr>
            <a:r>
              <a:rPr lang="fr-FR" sz="2800" b="1" dirty="0">
                <a:solidFill>
                  <a:srgbClr val="00B050"/>
                </a:solidFill>
                <a:latin typeface="Calibri" panose="020F0502020204030204"/>
              </a:rPr>
              <a:t>A. Même en possession de la prescription, il faut attendre le feu vert du médecin avant de débuter l’administration </a:t>
            </a:r>
          </a:p>
          <a:p>
            <a:pPr marL="0" lvl="0" indent="0" algn="just">
              <a:spcBef>
                <a:spcPts val="1000"/>
              </a:spcBef>
              <a:spcAft>
                <a:spcPts val="0"/>
              </a:spcAft>
              <a:buClrTx/>
              <a:buSzTx/>
              <a:buNone/>
            </a:pPr>
            <a:r>
              <a:rPr lang="fr-FR" sz="2800" dirty="0">
                <a:solidFill>
                  <a:prstClr val="black"/>
                </a:solidFill>
                <a:latin typeface="Calibri" panose="020F0502020204030204"/>
              </a:rPr>
              <a:t>B. L’ordre de passage des différentes molécules est sans importance</a:t>
            </a:r>
          </a:p>
          <a:p>
            <a:pPr marL="0" lvl="0" indent="0" algn="just">
              <a:spcBef>
                <a:spcPts val="1000"/>
              </a:spcBef>
              <a:spcAft>
                <a:spcPts val="0"/>
              </a:spcAft>
              <a:buClrTx/>
              <a:buSzTx/>
              <a:buNone/>
            </a:pPr>
            <a:r>
              <a:rPr lang="fr-FR" sz="2800" dirty="0">
                <a:solidFill>
                  <a:prstClr val="black"/>
                </a:solidFill>
                <a:latin typeface="Calibri" panose="020F0502020204030204"/>
              </a:rPr>
              <a:t>C. On peut mélanger sans risque un antibiotique dans une poche de chimiothérapie</a:t>
            </a:r>
          </a:p>
          <a:p>
            <a:pPr marL="0" lvl="0" indent="0" algn="just">
              <a:spcBef>
                <a:spcPts val="1000"/>
              </a:spcBef>
              <a:spcAft>
                <a:spcPts val="0"/>
              </a:spcAft>
              <a:buClrTx/>
              <a:buSzTx/>
              <a:buNone/>
            </a:pPr>
            <a:r>
              <a:rPr lang="fr-FR" sz="2800" b="1" dirty="0">
                <a:solidFill>
                  <a:srgbClr val="00B050"/>
                </a:solidFill>
                <a:latin typeface="Calibri" panose="020F0502020204030204"/>
              </a:rPr>
              <a:t>D. Le choix de la tubulure de perfusion dépend de la chimiothérapie</a:t>
            </a:r>
          </a:p>
          <a:p>
            <a:pPr marL="0" lvl="0" indent="0" algn="just">
              <a:spcBef>
                <a:spcPts val="1000"/>
              </a:spcBef>
              <a:spcAft>
                <a:spcPts val="0"/>
              </a:spcAft>
              <a:buClrTx/>
              <a:buSzTx/>
              <a:buNone/>
            </a:pPr>
            <a:r>
              <a:rPr lang="fr-FR" sz="2800" dirty="0">
                <a:solidFill>
                  <a:prstClr val="black"/>
                </a:solidFill>
                <a:latin typeface="Calibri" panose="020F0502020204030204"/>
              </a:rPr>
              <a:t>E. Il n’est pas nécessaire de rincer entre l’administration de deux molécules différentes</a:t>
            </a:r>
          </a:p>
          <a:p>
            <a:endParaRPr lang="fr-FR" dirty="0"/>
          </a:p>
        </p:txBody>
      </p:sp>
    </p:spTree>
    <p:extLst>
      <p:ext uri="{BB962C8B-B14F-4D97-AF65-F5344CB8AC3E}">
        <p14:creationId xmlns:p14="http://schemas.microsoft.com/office/powerpoint/2010/main" val="1731291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cap="none" spc="0" dirty="0">
                <a:solidFill>
                  <a:prstClr val="black"/>
                </a:solidFill>
                <a:latin typeface="Calibri Light" panose="020F0302020204030204"/>
              </a:rPr>
              <a:t>Q9</a:t>
            </a:r>
            <a:r>
              <a:rPr lang="fr-FR" sz="4900" cap="none" spc="0" dirty="0">
                <a:solidFill>
                  <a:prstClr val="black"/>
                </a:solidFill>
                <a:latin typeface="Calibri Light" panose="020F0302020204030204"/>
              </a:rPr>
              <a:t>. </a:t>
            </a:r>
            <a:r>
              <a:rPr lang="fr-FR" sz="3100" dirty="0"/>
              <a:t>A propos des effets indésirables suivants, quels sont les 3 fréquemment observés avec les cytotoxiques ?</a:t>
            </a:r>
            <a:br>
              <a:rPr lang="fr-FR" sz="1600" dirty="0"/>
            </a:br>
            <a:endParaRPr lang="fr-FR" dirty="0"/>
          </a:p>
        </p:txBody>
      </p:sp>
      <p:sp>
        <p:nvSpPr>
          <p:cNvPr id="3" name="Espace réservé du contenu 2"/>
          <p:cNvSpPr>
            <a:spLocks noGrp="1"/>
          </p:cNvSpPr>
          <p:nvPr>
            <p:ph idx="1"/>
          </p:nvPr>
        </p:nvSpPr>
        <p:spPr/>
        <p:txBody>
          <a:bodyPr>
            <a:normAutofit/>
          </a:bodyPr>
          <a:lstStyle/>
          <a:p>
            <a:r>
              <a:rPr lang="fr-FR" sz="2800" dirty="0"/>
              <a:t>A. Nausées</a:t>
            </a:r>
          </a:p>
          <a:p>
            <a:r>
              <a:rPr lang="fr-FR" sz="2800" dirty="0"/>
              <a:t>B. Alopécie</a:t>
            </a:r>
          </a:p>
          <a:p>
            <a:r>
              <a:rPr lang="fr-FR" sz="2800" dirty="0"/>
              <a:t>C. Leucopénie</a:t>
            </a:r>
          </a:p>
          <a:p>
            <a:r>
              <a:rPr lang="fr-FR" sz="2800" dirty="0"/>
              <a:t>D. Ostéoporose</a:t>
            </a:r>
          </a:p>
          <a:p>
            <a:r>
              <a:rPr lang="fr-FR" sz="2800" dirty="0"/>
              <a:t>E. Diabète</a:t>
            </a:r>
          </a:p>
          <a:p>
            <a:endParaRPr lang="fr-FR" dirty="0"/>
          </a:p>
        </p:txBody>
      </p:sp>
    </p:spTree>
    <p:extLst>
      <p:ext uri="{BB962C8B-B14F-4D97-AF65-F5344CB8AC3E}">
        <p14:creationId xmlns:p14="http://schemas.microsoft.com/office/powerpoint/2010/main" val="3706275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cap="none" spc="0" dirty="0">
                <a:solidFill>
                  <a:prstClr val="black"/>
                </a:solidFill>
                <a:latin typeface="Calibri Light" panose="020F0302020204030204"/>
              </a:rPr>
              <a:t>Q9</a:t>
            </a:r>
            <a:r>
              <a:rPr lang="fr-FR" sz="4900" cap="none" spc="0" dirty="0">
                <a:solidFill>
                  <a:prstClr val="black"/>
                </a:solidFill>
                <a:latin typeface="Calibri Light" panose="020F0302020204030204"/>
              </a:rPr>
              <a:t>. </a:t>
            </a:r>
            <a:r>
              <a:rPr lang="fr-FR" sz="3100" dirty="0"/>
              <a:t>A propos des effets indésirables suivants, quels sont les 3 fréquemment observés avec les cytotoxiques ?</a:t>
            </a:r>
            <a:br>
              <a:rPr lang="fr-FR" sz="1600" dirty="0"/>
            </a:br>
            <a:endParaRPr lang="fr-FR" dirty="0"/>
          </a:p>
        </p:txBody>
      </p:sp>
      <p:sp>
        <p:nvSpPr>
          <p:cNvPr id="3" name="Espace réservé du contenu 2"/>
          <p:cNvSpPr>
            <a:spLocks noGrp="1"/>
          </p:cNvSpPr>
          <p:nvPr>
            <p:ph idx="1"/>
          </p:nvPr>
        </p:nvSpPr>
        <p:spPr/>
        <p:txBody>
          <a:bodyPr>
            <a:normAutofit/>
          </a:bodyPr>
          <a:lstStyle/>
          <a:p>
            <a:r>
              <a:rPr lang="fr-FR" sz="2800" dirty="0">
                <a:solidFill>
                  <a:srgbClr val="00B050"/>
                </a:solidFill>
              </a:rPr>
              <a:t>A. Nausées</a:t>
            </a:r>
          </a:p>
          <a:p>
            <a:r>
              <a:rPr lang="fr-FR" sz="2800" dirty="0">
                <a:solidFill>
                  <a:srgbClr val="00B050"/>
                </a:solidFill>
              </a:rPr>
              <a:t>B. Alopécie</a:t>
            </a:r>
          </a:p>
          <a:p>
            <a:r>
              <a:rPr lang="fr-FR" sz="2800" dirty="0">
                <a:solidFill>
                  <a:srgbClr val="00B050"/>
                </a:solidFill>
              </a:rPr>
              <a:t>C. Leucopénie</a:t>
            </a:r>
          </a:p>
          <a:p>
            <a:r>
              <a:rPr lang="fr-FR" sz="2800" dirty="0"/>
              <a:t>D. Ostéoporose</a:t>
            </a:r>
          </a:p>
          <a:p>
            <a:r>
              <a:rPr lang="fr-FR" sz="2800" dirty="0"/>
              <a:t>E. Diabète</a:t>
            </a:r>
          </a:p>
          <a:p>
            <a:endParaRPr lang="fr-FR" dirty="0"/>
          </a:p>
        </p:txBody>
      </p:sp>
    </p:spTree>
    <p:extLst>
      <p:ext uri="{BB962C8B-B14F-4D97-AF65-F5344CB8AC3E}">
        <p14:creationId xmlns:p14="http://schemas.microsoft.com/office/powerpoint/2010/main" val="1922723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cap="none" spc="0" dirty="0">
                <a:solidFill>
                  <a:prstClr val="black"/>
                </a:solidFill>
                <a:latin typeface="Calibri Light" panose="020F0302020204030204"/>
              </a:rPr>
              <a:t>Q10</a:t>
            </a:r>
            <a:r>
              <a:rPr lang="fr-FR" sz="4900" cap="none" spc="0" dirty="0">
                <a:solidFill>
                  <a:prstClr val="black"/>
                </a:solidFill>
                <a:latin typeface="Calibri Light" panose="020F0302020204030204"/>
              </a:rPr>
              <a:t>. </a:t>
            </a:r>
            <a:r>
              <a:rPr lang="fr-FR" sz="3600" dirty="0"/>
              <a:t>A propos des règles d’administration d’une chimiothérapie, quelles sont les 2 propositions exactes :</a:t>
            </a:r>
            <a:br>
              <a:rPr lang="fr-FR" sz="3600" dirty="0"/>
            </a:br>
            <a:endParaRPr lang="fr-FR" dirty="0"/>
          </a:p>
        </p:txBody>
      </p:sp>
      <p:sp>
        <p:nvSpPr>
          <p:cNvPr id="3" name="Espace réservé du contenu 2"/>
          <p:cNvSpPr>
            <a:spLocks noGrp="1"/>
          </p:cNvSpPr>
          <p:nvPr>
            <p:ph idx="1"/>
          </p:nvPr>
        </p:nvSpPr>
        <p:spPr/>
        <p:txBody>
          <a:bodyPr>
            <a:normAutofit/>
          </a:bodyPr>
          <a:lstStyle/>
          <a:p>
            <a:r>
              <a:rPr lang="fr-FR" sz="2400" dirty="0"/>
              <a:t>A. Même en possession de la prescription, il faut attendre le feu vert du médecin avant de débuter l’administration </a:t>
            </a:r>
          </a:p>
          <a:p>
            <a:r>
              <a:rPr lang="fr-FR" sz="2400" dirty="0"/>
              <a:t>B. L’ordre de passage des différentes molécules est sans importance</a:t>
            </a:r>
          </a:p>
          <a:p>
            <a:r>
              <a:rPr lang="fr-FR" sz="2400" dirty="0"/>
              <a:t>C. L’IDE peut mélanger sans risque un antibiotique dans une poche de chimiothérapie</a:t>
            </a:r>
          </a:p>
          <a:p>
            <a:r>
              <a:rPr lang="fr-FR" sz="2400" dirty="0"/>
              <a:t>D. Le choix de la tubulure de perfusion dépend de la chimiothérapie</a:t>
            </a:r>
          </a:p>
          <a:p>
            <a:r>
              <a:rPr lang="fr-FR" sz="2400" dirty="0"/>
              <a:t>E. Il n’est pas nécessaire de rincer entre l’administration de deux molécules différentes</a:t>
            </a:r>
          </a:p>
          <a:p>
            <a:endParaRPr lang="fr-FR" dirty="0"/>
          </a:p>
        </p:txBody>
      </p:sp>
    </p:spTree>
    <p:extLst>
      <p:ext uri="{BB962C8B-B14F-4D97-AF65-F5344CB8AC3E}">
        <p14:creationId xmlns:p14="http://schemas.microsoft.com/office/powerpoint/2010/main" val="2361570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000" cap="none" spc="0" dirty="0">
                <a:solidFill>
                  <a:prstClr val="black"/>
                </a:solidFill>
                <a:latin typeface="Calibri Light" panose="020F0302020204030204"/>
              </a:rPr>
              <a:t>Q10</a:t>
            </a:r>
            <a:r>
              <a:rPr lang="fr-FR" sz="4900" cap="none" spc="0" dirty="0">
                <a:solidFill>
                  <a:prstClr val="black"/>
                </a:solidFill>
                <a:latin typeface="Calibri Light" panose="020F0302020204030204"/>
              </a:rPr>
              <a:t>. </a:t>
            </a:r>
            <a:r>
              <a:rPr lang="fr-FR" sz="3600" dirty="0"/>
              <a:t>A propos des règles d’administration d’une chimiothérapie, quelles sont les 2 propositions exactes :</a:t>
            </a:r>
            <a:br>
              <a:rPr lang="fr-FR" sz="3600" dirty="0"/>
            </a:br>
            <a:endParaRPr lang="fr-FR" dirty="0"/>
          </a:p>
        </p:txBody>
      </p:sp>
      <p:sp>
        <p:nvSpPr>
          <p:cNvPr id="3" name="Espace réservé du contenu 2"/>
          <p:cNvSpPr>
            <a:spLocks noGrp="1"/>
          </p:cNvSpPr>
          <p:nvPr>
            <p:ph idx="1"/>
          </p:nvPr>
        </p:nvSpPr>
        <p:spPr/>
        <p:txBody>
          <a:bodyPr>
            <a:normAutofit/>
          </a:bodyPr>
          <a:lstStyle/>
          <a:p>
            <a:r>
              <a:rPr lang="fr-FR" sz="2400" dirty="0">
                <a:solidFill>
                  <a:srgbClr val="00B050"/>
                </a:solidFill>
              </a:rPr>
              <a:t>A. Même en possession de la prescription, il faut attendre le feu vert du médecin avant de débuter l’administration </a:t>
            </a:r>
          </a:p>
          <a:p>
            <a:r>
              <a:rPr lang="fr-FR" sz="2400" dirty="0"/>
              <a:t>B. L’ordre de passage des différentes molécules est sans importance</a:t>
            </a:r>
          </a:p>
          <a:p>
            <a:r>
              <a:rPr lang="fr-FR" sz="2400" dirty="0"/>
              <a:t>C. L’IDE peut mélanger sans risque un antibiotique dans une poche de chimiothérapie</a:t>
            </a:r>
          </a:p>
          <a:p>
            <a:r>
              <a:rPr lang="fr-FR" sz="2400" dirty="0">
                <a:solidFill>
                  <a:srgbClr val="00B050"/>
                </a:solidFill>
              </a:rPr>
              <a:t>D. Le choix de la tubulure de perfusion dépend de la chimiothérapie</a:t>
            </a:r>
          </a:p>
          <a:p>
            <a:r>
              <a:rPr lang="fr-FR" sz="2400" dirty="0"/>
              <a:t>E. Il n’est pas nécessaire de rincer entre l’administration de deux molécules différentes</a:t>
            </a:r>
          </a:p>
          <a:p>
            <a:endParaRPr lang="fr-FR" dirty="0"/>
          </a:p>
        </p:txBody>
      </p:sp>
    </p:spTree>
    <p:extLst>
      <p:ext uri="{BB962C8B-B14F-4D97-AF65-F5344CB8AC3E}">
        <p14:creationId xmlns:p14="http://schemas.microsoft.com/office/powerpoint/2010/main" val="2538523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a:r>
              <a:rPr lang="fr-FR" sz="30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Q11. Dans le cas d’une extravasation d’une perfusion de chimiothérapie, indiquer les </a:t>
            </a:r>
            <a:r>
              <a:rPr lang="fr-FR" sz="3000" u="sng"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quatre</a:t>
            </a:r>
            <a:r>
              <a:rPr lang="fr-FR" sz="30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 propositions exactes :</a:t>
            </a:r>
            <a:endParaRPr lang="fr-FR" dirty="0"/>
          </a:p>
        </p:txBody>
      </p:sp>
      <p:sp>
        <p:nvSpPr>
          <p:cNvPr id="3" name="Espace réservé du contenu 2"/>
          <p:cNvSpPr>
            <a:spLocks noGrp="1"/>
          </p:cNvSpPr>
          <p:nvPr>
            <p:ph idx="1"/>
          </p:nvPr>
        </p:nvSpPr>
        <p:spPr/>
        <p:txBody>
          <a:bodyPr>
            <a:normAutofit lnSpcReduction="10000"/>
          </a:bodyPr>
          <a:lstStyle/>
          <a:p>
            <a:pPr marL="514350" lvl="0" indent="-514350" algn="just">
              <a:spcBef>
                <a:spcPts val="1000"/>
              </a:spcBef>
              <a:spcAft>
                <a:spcPts val="600"/>
              </a:spcAft>
              <a:buClrTx/>
              <a:buSzTx/>
              <a:buFont typeface="+mj-lt"/>
              <a:buAutoNum type="alphaUcPeriod"/>
            </a:pPr>
            <a:r>
              <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Il s’agit du passage du liquide administré par voie intraveineuse hors d’une veine</a:t>
            </a:r>
          </a:p>
          <a:p>
            <a:pPr marL="514350" lvl="0" indent="-514350" algn="just">
              <a:spcBef>
                <a:spcPts val="1000"/>
              </a:spcBef>
              <a:spcAft>
                <a:spcPts val="600"/>
              </a:spcAft>
              <a:buClrTx/>
              <a:buSzTx/>
              <a:buFont typeface="+mj-lt"/>
              <a:buAutoNum type="alphaUcPeriod"/>
            </a:pPr>
            <a:r>
              <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Il convient d’essayer d’aspirer le maximum de produit perfusé si l’aiguille est encore en place</a:t>
            </a:r>
          </a:p>
          <a:p>
            <a:pPr marL="514350" lvl="0" indent="-514350" algn="just">
              <a:spcBef>
                <a:spcPts val="1000"/>
              </a:spcBef>
              <a:spcAft>
                <a:spcPts val="600"/>
              </a:spcAft>
              <a:buClrTx/>
              <a:buSzTx/>
              <a:buFont typeface="+mj-lt"/>
              <a:buAutoNum type="alphaUcPeriod"/>
            </a:pPr>
            <a:r>
              <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Il est indispensable de prévenir le médecin</a:t>
            </a:r>
          </a:p>
          <a:p>
            <a:pPr marL="514350" lvl="0" indent="-514350" algn="just">
              <a:spcBef>
                <a:spcPts val="1000"/>
              </a:spcBef>
              <a:spcAft>
                <a:spcPts val="600"/>
              </a:spcAft>
              <a:buClrTx/>
              <a:buSzTx/>
              <a:buFont typeface="+mj-lt"/>
              <a:buAutoNum type="alphaUcPeriod"/>
            </a:pPr>
            <a:r>
              <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Elle peut survenir lors de l’administration d’une chimiothérapie administrée par voie sous cutanée</a:t>
            </a:r>
          </a:p>
          <a:p>
            <a:pPr marL="514350" lvl="0" indent="-514350" algn="just">
              <a:spcBef>
                <a:spcPts val="1000"/>
              </a:spcBef>
              <a:spcAft>
                <a:spcPts val="600"/>
              </a:spcAft>
              <a:buClrTx/>
              <a:buSzTx/>
              <a:buFont typeface="+mj-lt"/>
              <a:buAutoNum type="alphaUcPeriod"/>
            </a:pPr>
            <a:r>
              <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Il est nécessaire d’entourer la zone extravasée</a:t>
            </a:r>
          </a:p>
          <a:p>
            <a:pPr algn="just"/>
            <a:endParaRPr lang="fr-FR" dirty="0"/>
          </a:p>
        </p:txBody>
      </p:sp>
    </p:spTree>
    <p:extLst>
      <p:ext uri="{BB962C8B-B14F-4D97-AF65-F5344CB8AC3E}">
        <p14:creationId xmlns:p14="http://schemas.microsoft.com/office/powerpoint/2010/main" val="219297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35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Q1. A propos du processus de prise en charge médicamenteuse, indiquer les </a:t>
            </a:r>
            <a:r>
              <a:rPr lang="fr-FR" sz="3500" u="sng"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trois</a:t>
            </a:r>
            <a:r>
              <a:rPr lang="fr-FR" sz="35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 propositions appartenant à la règle des 5 B :</a:t>
            </a:r>
            <a:br>
              <a:rPr lang="fr-FR" sz="35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fr-FR" sz="3500" dirty="0"/>
          </a:p>
        </p:txBody>
      </p:sp>
      <p:sp>
        <p:nvSpPr>
          <p:cNvPr id="3" name="Espace réservé du contenu 2"/>
          <p:cNvSpPr>
            <a:spLocks noGrp="1"/>
          </p:cNvSpPr>
          <p:nvPr>
            <p:ph idx="1"/>
          </p:nvPr>
        </p:nvSpPr>
        <p:spPr/>
        <p:txBody>
          <a:bodyPr>
            <a:normAutofit/>
          </a:bodyPr>
          <a:lstStyle/>
          <a:p>
            <a:pPr marL="514350" indent="-514350">
              <a:spcAft>
                <a:spcPts val="600"/>
              </a:spcAft>
              <a:buFont typeface="+mj-lt"/>
              <a:buAutoNum type="alphaUcPeriod"/>
            </a:pPr>
            <a:r>
              <a:rPr lang="fr-FR" sz="3200" dirty="0">
                <a:latin typeface="Calibri" panose="020F0502020204030204" pitchFamily="34" charset="0"/>
                <a:ea typeface="Calibri" panose="020F0502020204030204" pitchFamily="34" charset="0"/>
                <a:cs typeface="Times New Roman" panose="02020603050405020304" pitchFamily="18" charset="0"/>
              </a:rPr>
              <a:t>Bon hôpital</a:t>
            </a:r>
          </a:p>
          <a:p>
            <a:pPr marL="514350" indent="-514350">
              <a:spcAft>
                <a:spcPts val="600"/>
              </a:spcAft>
              <a:buFont typeface="+mj-lt"/>
              <a:buAutoNum type="alphaUcPeriod"/>
            </a:pPr>
            <a:r>
              <a:rPr lang="fr-FR" sz="3200" dirty="0">
                <a:latin typeface="Calibri" panose="020F0502020204030204" pitchFamily="34" charset="0"/>
                <a:ea typeface="Calibri" panose="020F0502020204030204" pitchFamily="34" charset="0"/>
                <a:cs typeface="Times New Roman" panose="02020603050405020304" pitchFamily="18" charset="0"/>
              </a:rPr>
              <a:t>Bon moment</a:t>
            </a:r>
          </a:p>
          <a:p>
            <a:pPr marL="514350" indent="-514350">
              <a:spcAft>
                <a:spcPts val="600"/>
              </a:spcAft>
              <a:buFont typeface="+mj-lt"/>
              <a:buAutoNum type="alphaUcPeriod"/>
            </a:pPr>
            <a:r>
              <a:rPr lang="fr-FR" sz="3200" dirty="0">
                <a:latin typeface="Calibri" panose="020F0502020204030204" pitchFamily="34" charset="0"/>
                <a:ea typeface="Calibri" panose="020F0502020204030204" pitchFamily="34" charset="0"/>
                <a:cs typeface="Times New Roman" panose="02020603050405020304" pitchFamily="18" charset="0"/>
              </a:rPr>
              <a:t>Bonne dose</a:t>
            </a:r>
          </a:p>
          <a:p>
            <a:pPr marL="514350" indent="-514350">
              <a:spcAft>
                <a:spcPts val="600"/>
              </a:spcAft>
              <a:buFont typeface="+mj-lt"/>
              <a:buAutoNum type="alphaUcPeriod"/>
            </a:pPr>
            <a:r>
              <a:rPr lang="fr-FR" sz="3200" dirty="0">
                <a:latin typeface="Calibri" panose="020F0502020204030204" pitchFamily="34" charset="0"/>
                <a:ea typeface="Calibri" panose="020F0502020204030204" pitchFamily="34" charset="0"/>
                <a:cs typeface="Times New Roman" panose="02020603050405020304" pitchFamily="18" charset="0"/>
              </a:rPr>
              <a:t>Bon IDE</a:t>
            </a:r>
          </a:p>
          <a:p>
            <a:pPr marL="514350" indent="-514350">
              <a:spcAft>
                <a:spcPts val="600"/>
              </a:spcAft>
              <a:buFont typeface="+mj-lt"/>
              <a:buAutoNum type="alphaUcPeriod"/>
            </a:pPr>
            <a:r>
              <a:rPr lang="fr-FR" sz="3200" dirty="0">
                <a:latin typeface="Calibri" panose="020F0502020204030204" pitchFamily="34" charset="0"/>
                <a:ea typeface="Calibri" panose="020F0502020204030204" pitchFamily="34" charset="0"/>
                <a:cs typeface="Times New Roman" panose="02020603050405020304" pitchFamily="18" charset="0"/>
              </a:rPr>
              <a:t>Bonne voie</a:t>
            </a:r>
          </a:p>
          <a:p>
            <a:endParaRPr lang="fr-FR" sz="3200" dirty="0"/>
          </a:p>
        </p:txBody>
      </p:sp>
    </p:spTree>
    <p:extLst>
      <p:ext uri="{BB962C8B-B14F-4D97-AF65-F5344CB8AC3E}">
        <p14:creationId xmlns:p14="http://schemas.microsoft.com/office/powerpoint/2010/main" val="12880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a:r>
              <a:rPr lang="fr-FR" sz="30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Q11. Dans le cas d’une extravasation d’une perfusion de chimiothérapie, indiquer les </a:t>
            </a:r>
            <a:r>
              <a:rPr lang="fr-FR" sz="3000" u="sng"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quatre</a:t>
            </a:r>
            <a:r>
              <a:rPr lang="fr-FR" sz="30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 propositions exactes :</a:t>
            </a:r>
            <a:endParaRPr lang="fr-FR" dirty="0"/>
          </a:p>
        </p:txBody>
      </p:sp>
      <p:sp>
        <p:nvSpPr>
          <p:cNvPr id="3" name="Espace réservé du contenu 2"/>
          <p:cNvSpPr>
            <a:spLocks noGrp="1"/>
          </p:cNvSpPr>
          <p:nvPr>
            <p:ph idx="1"/>
          </p:nvPr>
        </p:nvSpPr>
        <p:spPr/>
        <p:txBody>
          <a:bodyPr>
            <a:normAutofit lnSpcReduction="10000"/>
          </a:bodyPr>
          <a:lstStyle/>
          <a:p>
            <a:pPr marL="514350" lvl="0" indent="-514350" algn="just">
              <a:spcBef>
                <a:spcPts val="1000"/>
              </a:spcBef>
              <a:spcAft>
                <a:spcPts val="600"/>
              </a:spcAft>
              <a:buClrTx/>
              <a:buSzTx/>
              <a:buFont typeface="+mj-lt"/>
              <a:buAutoNum type="alphaUcPeriod"/>
            </a:pPr>
            <a:r>
              <a:rPr lang="fr-FR" sz="28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Il s’agit du passage du liquide administré par voie intraveineuse hors d’une veine</a:t>
            </a:r>
          </a:p>
          <a:p>
            <a:pPr marL="514350" lvl="0" indent="-514350" algn="just">
              <a:spcBef>
                <a:spcPts val="1000"/>
              </a:spcBef>
              <a:spcAft>
                <a:spcPts val="600"/>
              </a:spcAft>
              <a:buClrTx/>
              <a:buSzTx/>
              <a:buFont typeface="+mj-lt"/>
              <a:buAutoNum type="alphaUcPeriod"/>
            </a:pPr>
            <a:r>
              <a:rPr lang="fr-FR" sz="28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Il convient d’essayer d’aspirer le maximum de produit perfusé si l’aiguille est encore en place</a:t>
            </a:r>
          </a:p>
          <a:p>
            <a:pPr marL="514350" lvl="0" indent="-514350" algn="just">
              <a:spcBef>
                <a:spcPts val="1000"/>
              </a:spcBef>
              <a:spcAft>
                <a:spcPts val="600"/>
              </a:spcAft>
              <a:buClrTx/>
              <a:buSzTx/>
              <a:buFont typeface="+mj-lt"/>
              <a:buAutoNum type="alphaUcPeriod"/>
            </a:pPr>
            <a:r>
              <a:rPr lang="fr-FR" sz="28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Il est indispensable de prévenir le médecin</a:t>
            </a:r>
          </a:p>
          <a:p>
            <a:pPr marL="514350" lvl="0" indent="-514350" algn="just">
              <a:spcBef>
                <a:spcPts val="1000"/>
              </a:spcBef>
              <a:spcAft>
                <a:spcPts val="600"/>
              </a:spcAft>
              <a:buClrTx/>
              <a:buSzTx/>
              <a:buFont typeface="+mj-lt"/>
              <a:buAutoNum type="alphaUcPeriod"/>
            </a:pPr>
            <a:r>
              <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Elle peut survenir lors de l’administration d’une chimiothérapie administrée par voie sous cutanée</a:t>
            </a:r>
          </a:p>
          <a:p>
            <a:pPr marL="514350" lvl="0" indent="-514350" algn="just">
              <a:spcBef>
                <a:spcPts val="1000"/>
              </a:spcBef>
              <a:spcAft>
                <a:spcPts val="600"/>
              </a:spcAft>
              <a:buClrTx/>
              <a:buSzTx/>
              <a:buFont typeface="+mj-lt"/>
              <a:buAutoNum type="alphaUcPeriod"/>
            </a:pPr>
            <a:r>
              <a:rPr lang="fr-FR" sz="28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Il est nécessaire d’entourer la zone extravasée</a:t>
            </a:r>
          </a:p>
          <a:p>
            <a:pPr algn="just"/>
            <a:endParaRPr lang="fr-FR" dirty="0"/>
          </a:p>
        </p:txBody>
      </p:sp>
    </p:spTree>
    <p:extLst>
      <p:ext uri="{BB962C8B-B14F-4D97-AF65-F5344CB8AC3E}">
        <p14:creationId xmlns:p14="http://schemas.microsoft.com/office/powerpoint/2010/main" val="914489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7585"/>
            <a:ext cx="9829800" cy="1567247"/>
          </a:xfrm>
        </p:spPr>
        <p:txBody>
          <a:bodyPr/>
          <a:lstStyle/>
          <a:p>
            <a:r>
              <a:rPr lang="fr-FR" sz="4400" cap="none" spc="0" dirty="0">
                <a:solidFill>
                  <a:prstClr val="black"/>
                </a:solidFill>
                <a:latin typeface="Calibri Light" panose="020F0302020204030204"/>
              </a:rPr>
              <a:t>Q12. </a:t>
            </a:r>
            <a:endParaRPr lang="fr-FR" dirty="0"/>
          </a:p>
        </p:txBody>
      </p:sp>
      <p:sp>
        <p:nvSpPr>
          <p:cNvPr id="3" name="Espace réservé du contenu 2"/>
          <p:cNvSpPr>
            <a:spLocks noGrp="1"/>
          </p:cNvSpPr>
          <p:nvPr>
            <p:ph idx="1"/>
          </p:nvPr>
        </p:nvSpPr>
        <p:spPr>
          <a:xfrm>
            <a:off x="1024128" y="1673525"/>
            <a:ext cx="9720071" cy="4635835"/>
          </a:xfrm>
        </p:spPr>
        <p:txBody>
          <a:bodyPr/>
          <a:lstStyle/>
          <a:p>
            <a:pPr algn="just"/>
            <a:r>
              <a:rPr lang="fr-FR" dirty="0"/>
              <a:t>Vous êtes IDE en hôpital de jour d’oncologie et vous prenez en charge Mme V, traitée par chimiothérapie pour un cancer du sein. Elle rentre à son domicile avec un diffuseur </a:t>
            </a:r>
            <a:r>
              <a:rPr lang="fr-FR" dirty="0" err="1"/>
              <a:t>élastomérique</a:t>
            </a:r>
            <a:r>
              <a:rPr lang="fr-FR" dirty="0"/>
              <a:t>, qui devra être ôter 48 h après par l’infirmière libérale.</a:t>
            </a:r>
          </a:p>
          <a:p>
            <a:r>
              <a:rPr lang="fr-FR" dirty="0"/>
              <a:t> </a:t>
            </a:r>
          </a:p>
          <a:p>
            <a:r>
              <a:rPr lang="fr-FR" dirty="0"/>
              <a:t>Quels sont les conseils que vous allez donner à la patiente en lien avec ce dispositif ?</a:t>
            </a:r>
          </a:p>
          <a:p>
            <a:endParaRPr lang="fr-FR" dirty="0"/>
          </a:p>
        </p:txBody>
      </p:sp>
      <p:pic>
        <p:nvPicPr>
          <p:cNvPr id="2051" name="Image 2" descr="C:\Users\dupajuli\AppData\Local\Microsoft\Windows\INetCache\Content.MSO\A658F9C7.t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3449" y="3968151"/>
            <a:ext cx="2415365" cy="2341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9713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diffuseur </a:t>
            </a:r>
            <a:r>
              <a:rPr lang="fr-FR" dirty="0" err="1"/>
              <a:t>elastomérique</a:t>
            </a:r>
            <a:endParaRPr lang="fr-FR" dirty="0"/>
          </a:p>
        </p:txBody>
      </p:sp>
      <p:sp>
        <p:nvSpPr>
          <p:cNvPr id="3" name="Espace réservé du contenu 2"/>
          <p:cNvSpPr>
            <a:spLocks noGrp="1"/>
          </p:cNvSpPr>
          <p:nvPr>
            <p:ph idx="1"/>
          </p:nvPr>
        </p:nvSpPr>
        <p:spPr/>
        <p:txBody>
          <a:bodyPr>
            <a:normAutofit lnSpcReduction="10000"/>
          </a:bodyPr>
          <a:lstStyle/>
          <a:p>
            <a:pPr lvl="0"/>
            <a:r>
              <a:rPr lang="fr-FR" dirty="0"/>
              <a:t>Garder votre pompe dans sa pochette</a:t>
            </a:r>
          </a:p>
          <a:p>
            <a:pPr lvl="0"/>
            <a:r>
              <a:rPr lang="fr-FR" dirty="0"/>
              <a:t>Porter la pompe à la même hauteur que le cathéter</a:t>
            </a:r>
          </a:p>
          <a:p>
            <a:pPr lvl="0"/>
            <a:r>
              <a:rPr lang="fr-FR" dirty="0"/>
              <a:t>Garder la pompe à température ambiante, ne pas l’exposer à la lumière</a:t>
            </a:r>
          </a:p>
          <a:p>
            <a:pPr lvl="0"/>
            <a:r>
              <a:rPr lang="fr-FR" dirty="0"/>
              <a:t>Vérifier le site d’injection et la tubulure plusieurs fois par jour</a:t>
            </a:r>
          </a:p>
          <a:p>
            <a:pPr lvl="0"/>
            <a:r>
              <a:rPr lang="fr-FR" dirty="0"/>
              <a:t>Vérifier que le volume dans le diffuseur diminue</a:t>
            </a:r>
          </a:p>
          <a:p>
            <a:pPr lvl="0"/>
            <a:r>
              <a:rPr lang="fr-FR" dirty="0"/>
              <a:t>Contacter le médecin ou l’IDEL si questions</a:t>
            </a:r>
          </a:p>
          <a:p>
            <a:pPr lvl="0"/>
            <a:r>
              <a:rPr lang="fr-FR" dirty="0"/>
              <a:t>Ne pas faire des activités brusques qui pourraient déconnecter le dispositif</a:t>
            </a:r>
          </a:p>
          <a:p>
            <a:pPr lvl="0"/>
            <a:r>
              <a:rPr lang="fr-FR" dirty="0"/>
              <a:t>Ne pas mouiller le pansement du cathéter</a:t>
            </a:r>
          </a:p>
          <a:p>
            <a:r>
              <a:rPr lang="fr-FR" dirty="0"/>
              <a:t> </a:t>
            </a:r>
          </a:p>
          <a:p>
            <a:endParaRPr lang="fr-FR" dirty="0"/>
          </a:p>
        </p:txBody>
      </p:sp>
    </p:spTree>
    <p:extLst>
      <p:ext uri="{BB962C8B-B14F-4D97-AF65-F5344CB8AC3E}">
        <p14:creationId xmlns:p14="http://schemas.microsoft.com/office/powerpoint/2010/main" val="3766631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Administration chimiothérapie</a:t>
            </a:r>
          </a:p>
        </p:txBody>
      </p:sp>
      <p:sp>
        <p:nvSpPr>
          <p:cNvPr id="3" name="Espace réservé du contenu 2"/>
          <p:cNvSpPr>
            <a:spLocks noGrp="1"/>
          </p:cNvSpPr>
          <p:nvPr>
            <p:ph idx="1"/>
          </p:nvPr>
        </p:nvSpPr>
        <p:spPr/>
        <p:txBody>
          <a:bodyPr/>
          <a:lstStyle/>
          <a:p>
            <a:r>
              <a:rPr lang="fr-FR" dirty="0"/>
              <a:t>La PM d’une chimiothérapie est nominative + poids, taille, surface corporelle, protocole et médicaments utilisés, le mode d’administration et les traitements associés (antiémétiques, hydratation…), numéro de la cure, date et heure d’administration.</a:t>
            </a:r>
          </a:p>
          <a:p>
            <a:r>
              <a:rPr lang="fr-FR" dirty="0"/>
              <a:t>La feuille de PM doit être datée et signée par l’oncologue avant de commencer tout traitement prescrit. L’IDE doit s’assurer obligatoirement de l’accord écrit dit « feu vert » ou « OK chimio ») daté et signé du prescripteur.</a:t>
            </a:r>
          </a:p>
          <a:p>
            <a:endParaRPr lang="fr-FR" dirty="0"/>
          </a:p>
        </p:txBody>
      </p:sp>
    </p:spTree>
    <p:extLst>
      <p:ext uri="{BB962C8B-B14F-4D97-AF65-F5344CB8AC3E}">
        <p14:creationId xmlns:p14="http://schemas.microsoft.com/office/powerpoint/2010/main" val="2789868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L’extravasation</a:t>
            </a:r>
          </a:p>
        </p:txBody>
      </p:sp>
      <p:sp>
        <p:nvSpPr>
          <p:cNvPr id="3" name="Espace réservé du contenu 2"/>
          <p:cNvSpPr>
            <a:spLocks noGrp="1"/>
          </p:cNvSpPr>
          <p:nvPr>
            <p:ph idx="1"/>
          </p:nvPr>
        </p:nvSpPr>
        <p:spPr/>
        <p:txBody>
          <a:bodyPr/>
          <a:lstStyle/>
          <a:p>
            <a:pPr algn="just"/>
            <a:r>
              <a:rPr lang="fr-FR" dirty="0"/>
              <a:t>Une extravasation est une perfusion extra vasculaire d'une substance agressive pour les tissus cutanés et sous cutanés. Ses conséquences peuvent être dramatique en cas de fuite de produit nécrosant.</a:t>
            </a:r>
          </a:p>
          <a:p>
            <a:pPr algn="just"/>
            <a:r>
              <a:rPr lang="fr-FR" dirty="0"/>
              <a:t>Signes : brûlures, picotements, douleur, rougeur, induration, œdème au niveau du point d'injection.</a:t>
            </a:r>
          </a:p>
          <a:p>
            <a:pPr algn="just"/>
            <a:endParaRPr lang="fr-FR" dirty="0"/>
          </a:p>
        </p:txBody>
      </p:sp>
      <p:pic>
        <p:nvPicPr>
          <p:cNvPr id="5" name="Image 4"/>
          <p:cNvPicPr>
            <a:picLocks noChangeAspect="1"/>
          </p:cNvPicPr>
          <p:nvPr/>
        </p:nvPicPr>
        <p:blipFill>
          <a:blip r:embed="rId2"/>
          <a:stretch>
            <a:fillRect/>
          </a:stretch>
        </p:blipFill>
        <p:spPr>
          <a:xfrm>
            <a:off x="6832120" y="3914734"/>
            <a:ext cx="2967487" cy="2595794"/>
          </a:xfrm>
          <a:prstGeom prst="rect">
            <a:avLst/>
          </a:prstGeom>
        </p:spPr>
      </p:pic>
    </p:spTree>
    <p:extLst>
      <p:ext uri="{BB962C8B-B14F-4D97-AF65-F5344CB8AC3E}">
        <p14:creationId xmlns:p14="http://schemas.microsoft.com/office/powerpoint/2010/main" val="112619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Conduite à tenir en cas d’extravasation</a:t>
            </a:r>
          </a:p>
        </p:txBody>
      </p:sp>
      <p:sp>
        <p:nvSpPr>
          <p:cNvPr id="3" name="Espace réservé du contenu 2"/>
          <p:cNvSpPr>
            <a:spLocks noGrp="1"/>
          </p:cNvSpPr>
          <p:nvPr>
            <p:ph idx="1"/>
          </p:nvPr>
        </p:nvSpPr>
        <p:spPr/>
        <p:txBody>
          <a:bodyPr/>
          <a:lstStyle/>
          <a:p>
            <a:pPr algn="just"/>
            <a:r>
              <a:rPr lang="fr-FR" dirty="0"/>
              <a:t>•	Arrêter immédiatement la perfusion </a:t>
            </a:r>
          </a:p>
          <a:p>
            <a:pPr algn="just"/>
            <a:r>
              <a:rPr lang="fr-FR" dirty="0"/>
              <a:t>•	Appliquer le protocole du service validé et signé par le médecin</a:t>
            </a:r>
          </a:p>
          <a:p>
            <a:pPr algn="just"/>
            <a:r>
              <a:rPr lang="fr-FR" dirty="0"/>
              <a:t>•	Prévenir le médecin responsable</a:t>
            </a:r>
          </a:p>
          <a:p>
            <a:pPr algn="just"/>
            <a:r>
              <a:rPr lang="fr-FR" dirty="0"/>
              <a:t>•	Tracer l’incident dans le dossier du patient</a:t>
            </a:r>
          </a:p>
          <a:p>
            <a:pPr algn="just"/>
            <a:r>
              <a:rPr lang="fr-FR" dirty="0"/>
              <a:t>•	Surveiller le patient et délimiter la zone </a:t>
            </a:r>
          </a:p>
          <a:p>
            <a:pPr algn="just"/>
            <a:endParaRPr lang="fr-FR" dirty="0"/>
          </a:p>
          <a:p>
            <a:pPr algn="just"/>
            <a:endParaRPr lang="fr-FR" dirty="0"/>
          </a:p>
        </p:txBody>
      </p:sp>
    </p:spTree>
    <p:extLst>
      <p:ext uri="{BB962C8B-B14F-4D97-AF65-F5344CB8AC3E}">
        <p14:creationId xmlns:p14="http://schemas.microsoft.com/office/powerpoint/2010/main" val="4285725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contraception</a:t>
            </a:r>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4093473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000" cap="none" spc="0" dirty="0">
                <a:solidFill>
                  <a:prstClr val="black"/>
                </a:solidFill>
                <a:latin typeface="Calibri Light" panose="020F0302020204030204"/>
              </a:rPr>
              <a:t>Q13. Chez une patiente traitée par contraception </a:t>
            </a:r>
            <a:r>
              <a:rPr lang="fr-FR" sz="3000" cap="none" spc="0" dirty="0" err="1">
                <a:solidFill>
                  <a:prstClr val="black"/>
                </a:solidFill>
                <a:latin typeface="Calibri Light" panose="020F0302020204030204"/>
              </a:rPr>
              <a:t>oestroprogestative</a:t>
            </a:r>
            <a:r>
              <a:rPr lang="fr-FR" sz="3000" cap="none" spc="0" dirty="0">
                <a:solidFill>
                  <a:prstClr val="black"/>
                </a:solidFill>
                <a:latin typeface="Calibri Light" panose="020F0302020204030204"/>
              </a:rPr>
              <a:t>, indiquer 3 facteurs de risque d’accident thromboembolique :</a:t>
            </a:r>
            <a:endParaRPr lang="fr-FR" dirty="0"/>
          </a:p>
        </p:txBody>
      </p:sp>
      <p:sp>
        <p:nvSpPr>
          <p:cNvPr id="3" name="Espace réservé du contenu 2"/>
          <p:cNvSpPr>
            <a:spLocks noGrp="1"/>
          </p:cNvSpPr>
          <p:nvPr>
            <p:ph idx="1"/>
          </p:nvPr>
        </p:nvSpPr>
        <p:spPr/>
        <p:txBody>
          <a:bodyPr/>
          <a:lstStyle/>
          <a:p>
            <a:pPr marL="0" indent="0">
              <a:buNone/>
            </a:pPr>
            <a:r>
              <a:rPr lang="fr-FR" dirty="0"/>
              <a:t>A. Surpoids</a:t>
            </a:r>
          </a:p>
          <a:p>
            <a:pPr marL="0" indent="0">
              <a:buNone/>
            </a:pPr>
            <a:r>
              <a:rPr lang="fr-FR" dirty="0"/>
              <a:t>B. Myopie</a:t>
            </a:r>
          </a:p>
          <a:p>
            <a:pPr marL="0" indent="0">
              <a:buNone/>
            </a:pPr>
            <a:r>
              <a:rPr lang="fr-FR" dirty="0"/>
              <a:t>C. Tabac</a:t>
            </a:r>
          </a:p>
          <a:p>
            <a:pPr marL="0" indent="0">
              <a:buNone/>
            </a:pPr>
            <a:r>
              <a:rPr lang="fr-FR" dirty="0"/>
              <a:t>D. Antécédents thromboemboliques</a:t>
            </a:r>
          </a:p>
          <a:p>
            <a:pPr marL="0" indent="0">
              <a:buNone/>
            </a:pPr>
            <a:r>
              <a:rPr lang="fr-FR" dirty="0"/>
              <a:t>E. Epilepsie</a:t>
            </a:r>
          </a:p>
          <a:p>
            <a:endParaRPr lang="fr-FR" dirty="0"/>
          </a:p>
        </p:txBody>
      </p:sp>
    </p:spTree>
    <p:extLst>
      <p:ext uri="{BB962C8B-B14F-4D97-AF65-F5344CB8AC3E}">
        <p14:creationId xmlns:p14="http://schemas.microsoft.com/office/powerpoint/2010/main" val="7529718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000" cap="none" spc="0" dirty="0">
                <a:solidFill>
                  <a:prstClr val="black"/>
                </a:solidFill>
                <a:latin typeface="Calibri Light" panose="020F0302020204030204"/>
              </a:rPr>
              <a:t>Q13. Chez une patiente traitée par contraception </a:t>
            </a:r>
            <a:r>
              <a:rPr lang="fr-FR" sz="3000" cap="none" spc="0" dirty="0" err="1">
                <a:solidFill>
                  <a:prstClr val="black"/>
                </a:solidFill>
                <a:latin typeface="Calibri Light" panose="020F0302020204030204"/>
              </a:rPr>
              <a:t>oestroprogestative</a:t>
            </a:r>
            <a:r>
              <a:rPr lang="fr-FR" sz="3000" cap="none" spc="0" dirty="0">
                <a:solidFill>
                  <a:prstClr val="black"/>
                </a:solidFill>
                <a:latin typeface="Calibri Light" panose="020F0302020204030204"/>
              </a:rPr>
              <a:t>, indiquer 3 facteurs de risque d’accident thromboembolique :</a:t>
            </a:r>
            <a:endParaRPr lang="fr-FR" dirty="0"/>
          </a:p>
        </p:txBody>
      </p:sp>
      <p:sp>
        <p:nvSpPr>
          <p:cNvPr id="3" name="Espace réservé du contenu 2"/>
          <p:cNvSpPr>
            <a:spLocks noGrp="1"/>
          </p:cNvSpPr>
          <p:nvPr>
            <p:ph idx="1"/>
          </p:nvPr>
        </p:nvSpPr>
        <p:spPr/>
        <p:txBody>
          <a:bodyPr/>
          <a:lstStyle/>
          <a:p>
            <a:pPr marL="0" indent="0">
              <a:buNone/>
            </a:pPr>
            <a:r>
              <a:rPr lang="fr-FR" b="1" dirty="0">
                <a:solidFill>
                  <a:srgbClr val="00B050"/>
                </a:solidFill>
              </a:rPr>
              <a:t>A. Surpoids</a:t>
            </a:r>
          </a:p>
          <a:p>
            <a:pPr marL="0" indent="0">
              <a:buNone/>
            </a:pPr>
            <a:r>
              <a:rPr lang="fr-FR" dirty="0"/>
              <a:t>B. Myopie</a:t>
            </a:r>
          </a:p>
          <a:p>
            <a:pPr marL="0" indent="0">
              <a:buNone/>
            </a:pPr>
            <a:r>
              <a:rPr lang="fr-FR" b="1" dirty="0">
                <a:solidFill>
                  <a:srgbClr val="00B050"/>
                </a:solidFill>
              </a:rPr>
              <a:t>C. Tabac</a:t>
            </a:r>
          </a:p>
          <a:p>
            <a:pPr marL="0" indent="0">
              <a:buNone/>
            </a:pPr>
            <a:r>
              <a:rPr lang="fr-FR" b="1" dirty="0">
                <a:solidFill>
                  <a:srgbClr val="00B050"/>
                </a:solidFill>
              </a:rPr>
              <a:t>D. Antécédents thromboemboliques</a:t>
            </a:r>
          </a:p>
          <a:p>
            <a:pPr marL="0" indent="0">
              <a:buNone/>
            </a:pPr>
            <a:r>
              <a:rPr lang="fr-FR" dirty="0"/>
              <a:t>E. Epilepsie</a:t>
            </a:r>
          </a:p>
          <a:p>
            <a:endParaRPr lang="fr-FR" dirty="0"/>
          </a:p>
        </p:txBody>
      </p:sp>
    </p:spTree>
    <p:extLst>
      <p:ext uri="{BB962C8B-B14F-4D97-AF65-F5344CB8AC3E}">
        <p14:creationId xmlns:p14="http://schemas.microsoft.com/office/powerpoint/2010/main" val="2575722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cap="none" spc="0" dirty="0">
                <a:solidFill>
                  <a:prstClr val="black"/>
                </a:solidFill>
                <a:latin typeface="Calibri Light" panose="020F0302020204030204"/>
              </a:rPr>
              <a:t>Q14. A propos de la contraception d’urgence, indiquer les deux réponses exactes :</a:t>
            </a:r>
            <a:endParaRPr lang="fr-FR" dirty="0"/>
          </a:p>
        </p:txBody>
      </p:sp>
      <p:sp>
        <p:nvSpPr>
          <p:cNvPr id="3" name="Espace réservé du contenu 2"/>
          <p:cNvSpPr>
            <a:spLocks noGrp="1"/>
          </p:cNvSpPr>
          <p:nvPr>
            <p:ph idx="1"/>
          </p:nvPr>
        </p:nvSpPr>
        <p:spPr/>
        <p:txBody>
          <a:bodyPr/>
          <a:lstStyle/>
          <a:p>
            <a:pPr marL="0" indent="0">
              <a:buNone/>
            </a:pPr>
            <a:r>
              <a:rPr lang="fr-FR" dirty="0"/>
              <a:t>A. Elle est toujours à 100% efficace</a:t>
            </a:r>
          </a:p>
          <a:p>
            <a:pPr marL="0" indent="0">
              <a:buNone/>
            </a:pPr>
            <a:r>
              <a:rPr lang="fr-FR" dirty="0"/>
              <a:t>B. Le délai écoulé entre l’acte sexuel et la prise de la pilule du lendemain n’impacte guère son efficacité</a:t>
            </a:r>
          </a:p>
          <a:p>
            <a:pPr marL="0" indent="0">
              <a:buNone/>
            </a:pPr>
            <a:r>
              <a:rPr lang="fr-FR" dirty="0"/>
              <a:t>C. L’implant sous cutané peut être utilisé en contraception d’urgence</a:t>
            </a:r>
          </a:p>
          <a:p>
            <a:pPr marL="0" indent="0">
              <a:buNone/>
            </a:pPr>
            <a:r>
              <a:rPr lang="fr-FR" dirty="0"/>
              <a:t>D. La pilule au </a:t>
            </a:r>
            <a:r>
              <a:rPr lang="fr-FR" dirty="0" err="1"/>
              <a:t>lévonorgestrel</a:t>
            </a:r>
            <a:r>
              <a:rPr lang="fr-FR" dirty="0"/>
              <a:t> 1,5 mg peut être administrée au plus tard 72 heures après le rapport sexuel</a:t>
            </a:r>
          </a:p>
          <a:p>
            <a:pPr marL="0" indent="0">
              <a:buNone/>
            </a:pPr>
            <a:r>
              <a:rPr lang="fr-FR" dirty="0"/>
              <a:t>E. La pilule à l’acétate d’</a:t>
            </a:r>
            <a:r>
              <a:rPr lang="fr-FR" dirty="0" err="1"/>
              <a:t>ulipristal</a:t>
            </a:r>
            <a:r>
              <a:rPr lang="fr-FR" dirty="0"/>
              <a:t> 30 mg peut être administrée au plus tard 120 heures après le rapport sexuel</a:t>
            </a:r>
          </a:p>
          <a:p>
            <a:endParaRPr lang="fr-FR" dirty="0"/>
          </a:p>
        </p:txBody>
      </p:sp>
    </p:spTree>
    <p:extLst>
      <p:ext uri="{BB962C8B-B14F-4D97-AF65-F5344CB8AC3E}">
        <p14:creationId xmlns:p14="http://schemas.microsoft.com/office/powerpoint/2010/main" val="151738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35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Q1. A propos du processus de prise en charge médicamenteuse, indiquer les </a:t>
            </a:r>
            <a:r>
              <a:rPr lang="fr-FR" sz="3500" u="sng"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trois</a:t>
            </a:r>
            <a:r>
              <a:rPr lang="fr-FR" sz="35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 propositions appartenant à la règle des 5 B :</a:t>
            </a:r>
            <a:br>
              <a:rPr lang="fr-FR" sz="35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fr-FR" sz="3500" dirty="0"/>
          </a:p>
        </p:txBody>
      </p:sp>
      <p:sp>
        <p:nvSpPr>
          <p:cNvPr id="3" name="Espace réservé du contenu 2"/>
          <p:cNvSpPr>
            <a:spLocks noGrp="1"/>
          </p:cNvSpPr>
          <p:nvPr>
            <p:ph idx="1"/>
          </p:nvPr>
        </p:nvSpPr>
        <p:spPr/>
        <p:txBody>
          <a:bodyPr>
            <a:normAutofit/>
          </a:bodyPr>
          <a:lstStyle/>
          <a:p>
            <a:pPr marL="514350" indent="-514350">
              <a:spcAft>
                <a:spcPts val="600"/>
              </a:spcAft>
              <a:buFont typeface="+mj-lt"/>
              <a:buAutoNum type="alphaUcPeriod"/>
            </a:pPr>
            <a:r>
              <a:rPr lang="fr-FR" sz="3200" dirty="0">
                <a:latin typeface="Calibri" panose="020F0502020204030204" pitchFamily="34" charset="0"/>
                <a:ea typeface="Calibri" panose="020F0502020204030204" pitchFamily="34" charset="0"/>
                <a:cs typeface="Times New Roman" panose="02020603050405020304" pitchFamily="18" charset="0"/>
              </a:rPr>
              <a:t>Bon hôpital</a:t>
            </a:r>
          </a:p>
          <a:p>
            <a:pPr marL="514350" indent="-514350">
              <a:spcAft>
                <a:spcPts val="600"/>
              </a:spcAft>
              <a:buFont typeface="+mj-lt"/>
              <a:buAutoNum type="alphaUcPeriod"/>
            </a:pPr>
            <a:r>
              <a:rPr lang="fr-FR"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Bon moment</a:t>
            </a:r>
          </a:p>
          <a:p>
            <a:pPr marL="514350" indent="-514350">
              <a:spcAft>
                <a:spcPts val="600"/>
              </a:spcAft>
              <a:buFont typeface="+mj-lt"/>
              <a:buAutoNum type="alphaUcPeriod"/>
            </a:pPr>
            <a:r>
              <a:rPr lang="fr-FR"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Bonne dose</a:t>
            </a:r>
          </a:p>
          <a:p>
            <a:pPr marL="514350" indent="-514350">
              <a:spcAft>
                <a:spcPts val="600"/>
              </a:spcAft>
              <a:buFont typeface="+mj-lt"/>
              <a:buAutoNum type="alphaUcPeriod"/>
            </a:pPr>
            <a:r>
              <a:rPr lang="fr-FR" sz="3200" dirty="0">
                <a:latin typeface="Calibri" panose="020F0502020204030204" pitchFamily="34" charset="0"/>
                <a:ea typeface="Calibri" panose="020F0502020204030204" pitchFamily="34" charset="0"/>
                <a:cs typeface="Times New Roman" panose="02020603050405020304" pitchFamily="18" charset="0"/>
              </a:rPr>
              <a:t>Bon IDE</a:t>
            </a:r>
          </a:p>
          <a:p>
            <a:pPr marL="514350" indent="-514350">
              <a:spcAft>
                <a:spcPts val="600"/>
              </a:spcAft>
              <a:buFont typeface="+mj-lt"/>
              <a:buAutoNum type="alphaUcPeriod"/>
            </a:pPr>
            <a:r>
              <a:rPr lang="fr-FR"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Bonne voie</a:t>
            </a:r>
          </a:p>
          <a:p>
            <a:endParaRPr lang="fr-FR" sz="3200" dirty="0"/>
          </a:p>
        </p:txBody>
      </p:sp>
    </p:spTree>
    <p:extLst>
      <p:ext uri="{BB962C8B-B14F-4D97-AF65-F5344CB8AC3E}">
        <p14:creationId xmlns:p14="http://schemas.microsoft.com/office/powerpoint/2010/main" val="1372659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cap="none" spc="0" dirty="0">
                <a:solidFill>
                  <a:prstClr val="black"/>
                </a:solidFill>
                <a:latin typeface="Calibri Light" panose="020F0302020204030204"/>
              </a:rPr>
              <a:t>Q14. A propos de la contraception d’urgence, indiquer les deux réponses exactes :</a:t>
            </a:r>
            <a:endParaRPr lang="fr-FR" dirty="0"/>
          </a:p>
        </p:txBody>
      </p:sp>
      <p:sp>
        <p:nvSpPr>
          <p:cNvPr id="3" name="Espace réservé du contenu 2"/>
          <p:cNvSpPr>
            <a:spLocks noGrp="1"/>
          </p:cNvSpPr>
          <p:nvPr>
            <p:ph idx="1"/>
          </p:nvPr>
        </p:nvSpPr>
        <p:spPr/>
        <p:txBody>
          <a:bodyPr/>
          <a:lstStyle/>
          <a:p>
            <a:pPr marL="0" indent="0" algn="just">
              <a:buNone/>
            </a:pPr>
            <a:r>
              <a:rPr lang="fr-FR" dirty="0"/>
              <a:t>A. Elle est toujours à 100% efficace</a:t>
            </a:r>
          </a:p>
          <a:p>
            <a:pPr marL="0" indent="0" algn="just">
              <a:buNone/>
            </a:pPr>
            <a:r>
              <a:rPr lang="fr-FR" dirty="0"/>
              <a:t>B. Le délai écoulé entre l’acte sexuel et la prise de la pilule du lendemain n’impacte guère son efficacité</a:t>
            </a:r>
          </a:p>
          <a:p>
            <a:pPr marL="0" indent="0" algn="just">
              <a:buNone/>
            </a:pPr>
            <a:r>
              <a:rPr lang="fr-FR" dirty="0"/>
              <a:t>C. L’implant sous cutané peut être utilisé en contraception d’urgence</a:t>
            </a:r>
            <a:r>
              <a:rPr lang="fr-FR" b="1" dirty="0">
                <a:solidFill>
                  <a:schemeClr val="accent1">
                    <a:lumMod val="75000"/>
                  </a:schemeClr>
                </a:solidFill>
              </a:rPr>
              <a:t> (DIU en cuivre peut être posé dans les 5 jours et constituer une contraception d’urgence)</a:t>
            </a:r>
          </a:p>
          <a:p>
            <a:pPr marL="0" indent="0" algn="just">
              <a:buNone/>
            </a:pPr>
            <a:r>
              <a:rPr lang="fr-FR" b="1" dirty="0">
                <a:solidFill>
                  <a:srgbClr val="00B050"/>
                </a:solidFill>
              </a:rPr>
              <a:t>D. La pilule au </a:t>
            </a:r>
            <a:r>
              <a:rPr lang="fr-FR" b="1" dirty="0" err="1">
                <a:solidFill>
                  <a:srgbClr val="00B050"/>
                </a:solidFill>
              </a:rPr>
              <a:t>lévonorgestrel</a:t>
            </a:r>
            <a:r>
              <a:rPr lang="fr-FR" b="1" dirty="0">
                <a:solidFill>
                  <a:srgbClr val="00B050"/>
                </a:solidFill>
              </a:rPr>
              <a:t> 1,5 mg peut être administrée au plus tard 72 heures après le rapport sexuel</a:t>
            </a:r>
          </a:p>
          <a:p>
            <a:pPr marL="0" indent="0" algn="just">
              <a:buNone/>
            </a:pPr>
            <a:r>
              <a:rPr lang="fr-FR" b="1" dirty="0">
                <a:solidFill>
                  <a:srgbClr val="00B050"/>
                </a:solidFill>
              </a:rPr>
              <a:t>E. La pilule à l’acétate d’</a:t>
            </a:r>
            <a:r>
              <a:rPr lang="fr-FR" b="1" dirty="0" err="1">
                <a:solidFill>
                  <a:srgbClr val="00B050"/>
                </a:solidFill>
              </a:rPr>
              <a:t>ulipristal</a:t>
            </a:r>
            <a:r>
              <a:rPr lang="fr-FR" b="1" dirty="0">
                <a:solidFill>
                  <a:srgbClr val="00B050"/>
                </a:solidFill>
              </a:rPr>
              <a:t> 30 mg peut être administrée au plus tard 120 heures après le rapport sexuel</a:t>
            </a:r>
          </a:p>
          <a:p>
            <a:endParaRPr lang="fr-FR" dirty="0"/>
          </a:p>
        </p:txBody>
      </p:sp>
    </p:spTree>
    <p:extLst>
      <p:ext uri="{BB962C8B-B14F-4D97-AF65-F5344CB8AC3E}">
        <p14:creationId xmlns:p14="http://schemas.microsoft.com/office/powerpoint/2010/main" val="854402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097" y="1921921"/>
            <a:ext cx="9261566" cy="2100062"/>
          </a:xfrm>
          <a:prstGeom prst="rect">
            <a:avLst/>
          </a:prstGeom>
        </p:spPr>
        <p:txBody>
          <a:bodyPr wrap="square">
            <a:spAutoFit/>
          </a:bodyPr>
          <a:lstStyle/>
          <a:p>
            <a:pPr marL="91440" lvl="0" indent="-91440" algn="just" defTabSz="914400">
              <a:lnSpc>
                <a:spcPct val="90000"/>
              </a:lnSpc>
              <a:spcBef>
                <a:spcPts val="1200"/>
              </a:spcBef>
              <a:spcAft>
                <a:spcPts val="200"/>
              </a:spcAft>
              <a:buClr>
                <a:srgbClr val="C66951"/>
              </a:buClr>
              <a:buSzPct val="100000"/>
              <a:buFont typeface="Tw Cen MT" panose="020B0602020104020603" pitchFamily="34" charset="0"/>
              <a:buChar char=" "/>
            </a:pPr>
            <a:r>
              <a:rPr lang="fr-FR" sz="2200" dirty="0">
                <a:solidFill>
                  <a:prstClr val="black"/>
                </a:solidFill>
              </a:rPr>
              <a:t>Vous êtes infirmier(e) à domicile et vous prenez en charge une jeune femme (28 ans) pour des soins d’accompagnement à l’hygiène dans le cadre d’une paraplégie récente suite à un AVP. Elle arrive au bout de la plaquette de pilules contraceptives et vous demande s’il vous est possible de lui en prescrire. </a:t>
            </a:r>
          </a:p>
          <a:p>
            <a:pPr marL="91440" lvl="0" indent="-91440" defTabSz="914400">
              <a:lnSpc>
                <a:spcPct val="90000"/>
              </a:lnSpc>
              <a:spcBef>
                <a:spcPts val="1200"/>
              </a:spcBef>
              <a:spcAft>
                <a:spcPts val="200"/>
              </a:spcAft>
              <a:buClr>
                <a:srgbClr val="C66951"/>
              </a:buClr>
              <a:buSzPct val="100000"/>
              <a:buFont typeface="Tw Cen MT" panose="020B0602020104020603" pitchFamily="34" charset="0"/>
              <a:buChar char=" "/>
            </a:pPr>
            <a:r>
              <a:rPr lang="fr-FR" sz="2200" b="1" dirty="0">
                <a:solidFill>
                  <a:prstClr val="black"/>
                </a:solidFill>
              </a:rPr>
              <a:t>Que faites-vous ? Argumentez.</a:t>
            </a:r>
            <a:endParaRPr lang="fr-FR" sz="2200" dirty="0">
              <a:solidFill>
                <a:prstClr val="black"/>
              </a:solidFill>
            </a:endParaRPr>
          </a:p>
        </p:txBody>
      </p:sp>
    </p:spTree>
    <p:extLst>
      <p:ext uri="{BB962C8B-B14F-4D97-AF65-F5344CB8AC3E}">
        <p14:creationId xmlns:p14="http://schemas.microsoft.com/office/powerpoint/2010/main" val="3183718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097" y="610706"/>
            <a:ext cx="9261566" cy="5171672"/>
          </a:xfrm>
          <a:prstGeom prst="rect">
            <a:avLst/>
          </a:prstGeom>
        </p:spPr>
        <p:txBody>
          <a:bodyPr wrap="square">
            <a:spAutoFit/>
          </a:bodyPr>
          <a:lstStyle/>
          <a:p>
            <a:pPr marL="91440" lvl="0" indent="-91440" algn="just" defTabSz="914400">
              <a:lnSpc>
                <a:spcPct val="90000"/>
              </a:lnSpc>
              <a:spcBef>
                <a:spcPts val="1200"/>
              </a:spcBef>
              <a:spcAft>
                <a:spcPts val="200"/>
              </a:spcAft>
              <a:buClr>
                <a:srgbClr val="C66951"/>
              </a:buClr>
              <a:buSzPct val="100000"/>
              <a:buFont typeface="Tw Cen MT" panose="020B0602020104020603" pitchFamily="34" charset="0"/>
              <a:buChar char=" "/>
            </a:pPr>
            <a:r>
              <a:rPr lang="fr-FR" sz="2200" dirty="0">
                <a:solidFill>
                  <a:prstClr val="black"/>
                </a:solidFill>
              </a:rPr>
              <a:t>Vous êtes infirmier(e) à domicile et vous prenez en charge une jeune femme (28 ans) pour des soins d’accompagnement à l’hygiène dans le cadre d’une paraplégie récente suite à un AVP. Elle arrive au bout de la plaquette de pilules contraceptives et vous demande s’il vous est possible de lui en prescrire. </a:t>
            </a:r>
          </a:p>
          <a:p>
            <a:pPr marL="91440" lvl="0" indent="-91440" defTabSz="914400">
              <a:lnSpc>
                <a:spcPct val="90000"/>
              </a:lnSpc>
              <a:spcBef>
                <a:spcPts val="1200"/>
              </a:spcBef>
              <a:spcAft>
                <a:spcPts val="200"/>
              </a:spcAft>
              <a:buClr>
                <a:srgbClr val="C66951"/>
              </a:buClr>
              <a:buSzPct val="100000"/>
              <a:buFont typeface="Tw Cen MT" panose="020B0602020104020603" pitchFamily="34" charset="0"/>
              <a:buChar char=" "/>
            </a:pPr>
            <a:r>
              <a:rPr lang="fr-FR" sz="2200" b="1" dirty="0">
                <a:solidFill>
                  <a:prstClr val="black"/>
                </a:solidFill>
              </a:rPr>
              <a:t>Que faites-vous ? Argumentez.</a:t>
            </a:r>
          </a:p>
          <a:p>
            <a:pPr marL="91440" lvl="0" indent="-91440" algn="just" defTabSz="914400">
              <a:lnSpc>
                <a:spcPct val="90000"/>
              </a:lnSpc>
              <a:spcBef>
                <a:spcPts val="1200"/>
              </a:spcBef>
              <a:spcAft>
                <a:spcPts val="200"/>
              </a:spcAft>
              <a:buClr>
                <a:srgbClr val="C66951"/>
              </a:buClr>
              <a:buSzPct val="100000"/>
              <a:buFont typeface="Tw Cen MT" panose="020B0602020104020603" pitchFamily="34" charset="0"/>
              <a:buChar char=" "/>
            </a:pPr>
            <a:r>
              <a:rPr lang="fr-FR" dirty="0">
                <a:solidFill>
                  <a:prstClr val="black"/>
                </a:solidFill>
              </a:rPr>
              <a:t>Renouvellement des contraceptifs oraux si la prescription date de moins de 1 an, pour une durée de 6 mois non renouvelable. L’IDE doit faire figurer sur l’original de l’ordonnance les mentions suivantes:</a:t>
            </a:r>
          </a:p>
          <a:p>
            <a:pPr marL="742950" lvl="1" indent="-285750" algn="just" defTabSz="914400">
              <a:lnSpc>
                <a:spcPct val="90000"/>
              </a:lnSpc>
              <a:spcBef>
                <a:spcPts val="1200"/>
              </a:spcBef>
              <a:spcAft>
                <a:spcPts val="200"/>
              </a:spcAft>
              <a:buClr>
                <a:srgbClr val="C66951"/>
              </a:buClr>
              <a:buSzPct val="100000"/>
              <a:buFont typeface="Wingdings" panose="05000000000000000000" pitchFamily="2" charset="2"/>
              <a:buChar char="ü"/>
            </a:pPr>
            <a:r>
              <a:rPr lang="fr-FR" dirty="0">
                <a:solidFill>
                  <a:prstClr val="black"/>
                </a:solidFill>
              </a:rPr>
              <a:t>Nom, prénom et numéro d’enregistrement</a:t>
            </a:r>
          </a:p>
          <a:p>
            <a:pPr marL="742950" lvl="1" indent="-285750" algn="just" defTabSz="914400">
              <a:lnSpc>
                <a:spcPct val="90000"/>
              </a:lnSpc>
              <a:spcBef>
                <a:spcPts val="1200"/>
              </a:spcBef>
              <a:spcAft>
                <a:spcPts val="200"/>
              </a:spcAft>
              <a:buClr>
                <a:srgbClr val="C66951"/>
              </a:buClr>
              <a:buSzPct val="100000"/>
              <a:buFont typeface="Wingdings" panose="05000000000000000000" pitchFamily="2" charset="2"/>
              <a:buChar char="ü"/>
            </a:pPr>
            <a:r>
              <a:rPr lang="fr-FR" dirty="0">
                <a:solidFill>
                  <a:prstClr val="black"/>
                </a:solidFill>
              </a:rPr>
              <a:t>Mention « Renouvellement infirmier »</a:t>
            </a:r>
          </a:p>
          <a:p>
            <a:pPr marL="742950" lvl="1" indent="-285750" algn="just" defTabSz="914400">
              <a:lnSpc>
                <a:spcPct val="90000"/>
              </a:lnSpc>
              <a:spcBef>
                <a:spcPts val="1200"/>
              </a:spcBef>
              <a:spcAft>
                <a:spcPts val="200"/>
              </a:spcAft>
              <a:buClr>
                <a:srgbClr val="C66951"/>
              </a:buClr>
              <a:buSzPct val="100000"/>
              <a:buFont typeface="Wingdings" panose="05000000000000000000" pitchFamily="2" charset="2"/>
              <a:buChar char="ü"/>
            </a:pPr>
            <a:r>
              <a:rPr lang="fr-FR" dirty="0">
                <a:solidFill>
                  <a:prstClr val="black"/>
                </a:solidFill>
              </a:rPr>
              <a:t>La durée (en mois)</a:t>
            </a:r>
          </a:p>
          <a:p>
            <a:pPr marL="742950" lvl="1" indent="-285750" algn="just" defTabSz="914400">
              <a:lnSpc>
                <a:spcPct val="90000"/>
              </a:lnSpc>
              <a:spcBef>
                <a:spcPts val="1200"/>
              </a:spcBef>
              <a:spcAft>
                <a:spcPts val="200"/>
              </a:spcAft>
              <a:buClr>
                <a:srgbClr val="C66951"/>
              </a:buClr>
              <a:buSzPct val="100000"/>
              <a:buFont typeface="Wingdings" panose="05000000000000000000" pitchFamily="2" charset="2"/>
              <a:buChar char="ü"/>
            </a:pPr>
            <a:r>
              <a:rPr lang="fr-FR" dirty="0">
                <a:solidFill>
                  <a:prstClr val="black"/>
                </a:solidFill>
              </a:rPr>
              <a:t>La date à laquelle le renouvellement est effectué</a:t>
            </a:r>
          </a:p>
          <a:p>
            <a:pPr lvl="1" defTabSz="914400">
              <a:lnSpc>
                <a:spcPct val="90000"/>
              </a:lnSpc>
              <a:spcBef>
                <a:spcPts val="1200"/>
              </a:spcBef>
              <a:spcAft>
                <a:spcPts val="200"/>
              </a:spcAft>
              <a:buClr>
                <a:srgbClr val="C66951"/>
              </a:buClr>
              <a:buSzPct val="100000"/>
            </a:pPr>
            <a:endParaRPr lang="fr-FR" dirty="0">
              <a:solidFill>
                <a:prstClr val="black"/>
              </a:solidFill>
            </a:endParaRPr>
          </a:p>
        </p:txBody>
      </p:sp>
    </p:spTree>
    <p:extLst>
      <p:ext uri="{BB962C8B-B14F-4D97-AF65-F5344CB8AC3E}">
        <p14:creationId xmlns:p14="http://schemas.microsoft.com/office/powerpoint/2010/main" val="19228213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Conseils à donner si oubli pilule contraceptive</a:t>
            </a:r>
          </a:p>
        </p:txBody>
      </p:sp>
      <p:sp>
        <p:nvSpPr>
          <p:cNvPr id="3" name="Espace réservé du contenu 2"/>
          <p:cNvSpPr>
            <a:spLocks noGrp="1"/>
          </p:cNvSpPr>
          <p:nvPr>
            <p:ph idx="1"/>
          </p:nvPr>
        </p:nvSpPr>
        <p:spPr/>
        <p:txBody>
          <a:bodyPr>
            <a:normAutofit/>
          </a:bodyPr>
          <a:lstStyle/>
          <a:p>
            <a:pPr algn="just"/>
            <a:r>
              <a:rPr lang="fr-FR" dirty="0"/>
              <a:t>•Prendre le comprimé oublié.</a:t>
            </a:r>
          </a:p>
          <a:p>
            <a:pPr algn="just"/>
            <a:r>
              <a:rPr lang="fr-FR" dirty="0"/>
              <a:t>•Continuer le reste de la plaquette comme à l’accoutumée (possibilité que cela fasse deux </a:t>
            </a:r>
            <a:r>
              <a:rPr lang="fr-FR" dirty="0" err="1"/>
              <a:t>cps</a:t>
            </a:r>
            <a:r>
              <a:rPr lang="fr-FR" dirty="0"/>
              <a:t> le même jour)</a:t>
            </a:r>
          </a:p>
          <a:p>
            <a:pPr algn="just"/>
            <a:r>
              <a:rPr lang="fr-FR" dirty="0"/>
              <a:t>•Pilule du lendemain si rapports sexuels non ou mal protégés dans les 5 jours précédant l'oubli</a:t>
            </a:r>
          </a:p>
          <a:p>
            <a:pPr algn="just"/>
            <a:r>
              <a:rPr lang="fr-FR" dirty="0"/>
              <a:t>•Prendre des précautions supplémentaires (préservatifs) dans les 7 jours suivant l'oubli.</a:t>
            </a:r>
          </a:p>
          <a:p>
            <a:pPr algn="just"/>
            <a:r>
              <a:rPr lang="fr-FR" dirty="0"/>
              <a:t>•Si l'oubli a lieu dans les 7 derniers comprimés actifs, jeter les comprimés placebos et enchaîner directement la plaquette suivante (enchaîner directement la plaquette suivante si plaquette à 21 </a:t>
            </a:r>
            <a:r>
              <a:rPr lang="fr-FR" dirty="0" err="1"/>
              <a:t>cps</a:t>
            </a:r>
            <a:r>
              <a:rPr lang="fr-FR" dirty="0"/>
              <a:t>). Possible décalage des règles (non grave).</a:t>
            </a:r>
          </a:p>
          <a:p>
            <a:pPr algn="just"/>
            <a:endParaRPr lang="fr-FR" dirty="0"/>
          </a:p>
        </p:txBody>
      </p:sp>
    </p:spTree>
    <p:extLst>
      <p:ext uri="{BB962C8B-B14F-4D97-AF65-F5344CB8AC3E}">
        <p14:creationId xmlns:p14="http://schemas.microsoft.com/office/powerpoint/2010/main" val="34835515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137" y="4960137"/>
            <a:ext cx="7772400" cy="1463040"/>
          </a:xfrm>
        </p:spPr>
        <p:txBody>
          <a:bodyPr>
            <a:normAutofit/>
          </a:bodyPr>
          <a:lstStyle/>
          <a:p>
            <a:pPr algn="ctr"/>
            <a:r>
              <a:rPr lang="fr-FR" sz="4200" dirty="0" err="1"/>
              <a:t>Iatrogénèse</a:t>
            </a:r>
            <a:r>
              <a:rPr lang="fr-FR" sz="4200" dirty="0"/>
              <a:t> et erreur médicamenteuse</a:t>
            </a:r>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38329765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cap="none" spc="0" dirty="0">
                <a:solidFill>
                  <a:prstClr val="black"/>
                </a:solidFill>
                <a:latin typeface="Calibri Light" panose="020F0302020204030204"/>
              </a:rPr>
              <a:t>Q15. Parmi les pratiques suivantes, indiquer les 3 qui constituent des erreurs médicamenteuses :</a:t>
            </a:r>
            <a:endParaRPr lang="fr-FR" dirty="0"/>
          </a:p>
        </p:txBody>
      </p:sp>
      <p:sp>
        <p:nvSpPr>
          <p:cNvPr id="3" name="Espace réservé du contenu 2"/>
          <p:cNvSpPr>
            <a:spLocks noGrp="1"/>
          </p:cNvSpPr>
          <p:nvPr>
            <p:ph idx="1"/>
          </p:nvPr>
        </p:nvSpPr>
        <p:spPr/>
        <p:txBody>
          <a:bodyPr/>
          <a:lstStyle/>
          <a:p>
            <a:pPr marL="514350" indent="-514350">
              <a:buFont typeface="+mj-lt"/>
              <a:buAutoNum type="alphaUcPeriod"/>
            </a:pPr>
            <a:r>
              <a:rPr lang="fr-FR" dirty="0"/>
              <a:t>Administration d’une gélule d’ibuprofène 400 mg à la place d’un comprimé de paracétamol 500 mg</a:t>
            </a:r>
          </a:p>
          <a:p>
            <a:pPr marL="514350" indent="-514350">
              <a:buFont typeface="+mj-lt"/>
              <a:buAutoNum type="alphaUcPeriod"/>
            </a:pPr>
            <a:r>
              <a:rPr lang="fr-FR" dirty="0"/>
              <a:t>Administration par voie orale d’amoxicilline </a:t>
            </a:r>
            <a:r>
              <a:rPr lang="fr-FR" dirty="0" err="1"/>
              <a:t>Mylan</a:t>
            </a:r>
            <a:r>
              <a:rPr lang="fr-FR" dirty="0"/>
              <a:t> 1g comprimé à la place de </a:t>
            </a:r>
            <a:r>
              <a:rPr lang="fr-FR" dirty="0" err="1"/>
              <a:t>Clamoxyl</a:t>
            </a:r>
            <a:r>
              <a:rPr lang="fr-FR" baseline="30000" dirty="0"/>
              <a:t>®</a:t>
            </a:r>
            <a:r>
              <a:rPr lang="fr-FR" dirty="0"/>
              <a:t> (amoxicilline) 1g comprimé</a:t>
            </a:r>
          </a:p>
          <a:p>
            <a:pPr marL="514350" indent="-514350">
              <a:buFont typeface="+mj-lt"/>
              <a:buAutoNum type="alphaUcPeriod"/>
            </a:pPr>
            <a:r>
              <a:rPr lang="fr-FR" dirty="0"/>
              <a:t>Administration d’un sirop destiné à la voie orale par voie intraveineuse </a:t>
            </a:r>
          </a:p>
          <a:p>
            <a:pPr marL="514350" indent="-514350">
              <a:buFont typeface="+mj-lt"/>
              <a:buAutoNum type="alphaUcPeriod"/>
            </a:pPr>
            <a:r>
              <a:rPr lang="fr-FR" dirty="0"/>
              <a:t>Administration du médicament à monsieur X au lieu de monsieur Y</a:t>
            </a:r>
          </a:p>
          <a:p>
            <a:pPr marL="514350" indent="-514350">
              <a:buFont typeface="+mj-lt"/>
              <a:buAutoNum type="alphaUcPeriod"/>
            </a:pPr>
            <a:r>
              <a:rPr lang="fr-FR" dirty="0"/>
              <a:t>Administration d’un médicament après l’avoir écrasé conformément à la prescription</a:t>
            </a:r>
          </a:p>
          <a:p>
            <a:endParaRPr lang="fr-FR" dirty="0"/>
          </a:p>
        </p:txBody>
      </p:sp>
    </p:spTree>
    <p:extLst>
      <p:ext uri="{BB962C8B-B14F-4D97-AF65-F5344CB8AC3E}">
        <p14:creationId xmlns:p14="http://schemas.microsoft.com/office/powerpoint/2010/main" val="6953888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cap="none" spc="0" dirty="0">
                <a:solidFill>
                  <a:prstClr val="black"/>
                </a:solidFill>
                <a:latin typeface="Calibri Light" panose="020F0302020204030204"/>
              </a:rPr>
              <a:t>Q15. Parmi les pratiques suivantes, indiquer les 3 qui constituent des erreurs médicamenteuses :</a:t>
            </a:r>
            <a:endParaRPr lang="fr-FR" dirty="0"/>
          </a:p>
        </p:txBody>
      </p:sp>
      <p:sp>
        <p:nvSpPr>
          <p:cNvPr id="3" name="Espace réservé du contenu 2"/>
          <p:cNvSpPr>
            <a:spLocks noGrp="1"/>
          </p:cNvSpPr>
          <p:nvPr>
            <p:ph idx="1"/>
          </p:nvPr>
        </p:nvSpPr>
        <p:spPr/>
        <p:txBody>
          <a:bodyPr/>
          <a:lstStyle/>
          <a:p>
            <a:pPr marL="514350" indent="-514350">
              <a:buFont typeface="+mj-lt"/>
              <a:buAutoNum type="alphaUcPeriod"/>
            </a:pPr>
            <a:r>
              <a:rPr lang="fr-FR" b="1" dirty="0">
                <a:solidFill>
                  <a:srgbClr val="00B050"/>
                </a:solidFill>
              </a:rPr>
              <a:t>Administration d’une gélule d’ibuprofène 400 mg à la place d’un comprimé de paracétamol 500 mg</a:t>
            </a:r>
          </a:p>
          <a:p>
            <a:pPr marL="514350" indent="-514350">
              <a:buFont typeface="+mj-lt"/>
              <a:buAutoNum type="alphaUcPeriod"/>
            </a:pPr>
            <a:r>
              <a:rPr lang="fr-FR" dirty="0"/>
              <a:t>Administration par voie orale d’amoxicilline </a:t>
            </a:r>
            <a:r>
              <a:rPr lang="fr-FR" dirty="0" err="1"/>
              <a:t>Mylan</a:t>
            </a:r>
            <a:r>
              <a:rPr lang="fr-FR" dirty="0"/>
              <a:t> 1g comprimé à la place de </a:t>
            </a:r>
            <a:r>
              <a:rPr lang="fr-FR" dirty="0" err="1"/>
              <a:t>Clamoxyl</a:t>
            </a:r>
            <a:r>
              <a:rPr lang="fr-FR" baseline="30000" dirty="0"/>
              <a:t>®</a:t>
            </a:r>
            <a:r>
              <a:rPr lang="fr-FR" dirty="0"/>
              <a:t> (amoxicilline) 1g comprimé</a:t>
            </a:r>
          </a:p>
          <a:p>
            <a:pPr marL="514350" indent="-514350">
              <a:buFont typeface="+mj-lt"/>
              <a:buAutoNum type="alphaUcPeriod"/>
            </a:pPr>
            <a:r>
              <a:rPr lang="fr-FR" b="1" dirty="0">
                <a:solidFill>
                  <a:srgbClr val="00B050"/>
                </a:solidFill>
              </a:rPr>
              <a:t>Administration d’un sirop destiné à la voie orale par voie intraveineuse </a:t>
            </a:r>
          </a:p>
          <a:p>
            <a:pPr marL="514350" indent="-514350">
              <a:buFont typeface="+mj-lt"/>
              <a:buAutoNum type="alphaUcPeriod"/>
            </a:pPr>
            <a:r>
              <a:rPr lang="fr-FR" b="1" dirty="0">
                <a:solidFill>
                  <a:srgbClr val="00B050"/>
                </a:solidFill>
              </a:rPr>
              <a:t>Administration du médicament à monsieur X au lieu de monsieur Y</a:t>
            </a:r>
          </a:p>
          <a:p>
            <a:pPr marL="514350" indent="-514350">
              <a:buFont typeface="+mj-lt"/>
              <a:buAutoNum type="alphaUcPeriod"/>
            </a:pPr>
            <a:r>
              <a:rPr lang="fr-FR" dirty="0"/>
              <a:t>Administration d’un médicament après l’avoir écrasé conformément à la prescription</a:t>
            </a:r>
          </a:p>
          <a:p>
            <a:endParaRPr lang="fr-FR" dirty="0"/>
          </a:p>
        </p:txBody>
      </p:sp>
    </p:spTree>
    <p:extLst>
      <p:ext uri="{BB962C8B-B14F-4D97-AF65-F5344CB8AC3E}">
        <p14:creationId xmlns:p14="http://schemas.microsoft.com/office/powerpoint/2010/main" val="28289663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médicaments à risque</a:t>
            </a:r>
          </a:p>
        </p:txBody>
      </p:sp>
      <p:sp>
        <p:nvSpPr>
          <p:cNvPr id="3" name="Espace réservé du contenu 2"/>
          <p:cNvSpPr>
            <a:spLocks noGrp="1"/>
          </p:cNvSpPr>
          <p:nvPr>
            <p:ph idx="1"/>
          </p:nvPr>
        </p:nvSpPr>
        <p:spPr/>
        <p:txBody>
          <a:bodyPr>
            <a:normAutofit fontScale="77500" lnSpcReduction="20000"/>
          </a:bodyPr>
          <a:lstStyle/>
          <a:p>
            <a:pPr algn="just">
              <a:buFont typeface="Wingdings" panose="05000000000000000000" pitchFamily="2" charset="2"/>
              <a:buChar char="v"/>
            </a:pPr>
            <a:r>
              <a:rPr lang="fr-FR" dirty="0"/>
              <a:t> Héparine, anticoagulants oraux, </a:t>
            </a:r>
            <a:r>
              <a:rPr lang="fr-FR" dirty="0" err="1"/>
              <a:t>thrombolytiques</a:t>
            </a:r>
            <a:r>
              <a:rPr lang="fr-FR" dirty="0"/>
              <a:t>,</a:t>
            </a:r>
          </a:p>
          <a:p>
            <a:pPr algn="just">
              <a:buFont typeface="Wingdings" panose="05000000000000000000" pitchFamily="2" charset="2"/>
              <a:buChar char="v"/>
            </a:pPr>
            <a:r>
              <a:rPr lang="fr-FR" dirty="0"/>
              <a:t> Cardiovasculaires : </a:t>
            </a:r>
            <a:r>
              <a:rPr lang="fr-FR" dirty="0" err="1"/>
              <a:t>Digoxine</a:t>
            </a:r>
            <a:r>
              <a:rPr lang="fr-FR" dirty="0"/>
              <a:t>, anti arythmique, </a:t>
            </a:r>
            <a:r>
              <a:rPr lang="fr-FR" dirty="0" err="1"/>
              <a:t>dobu</a:t>
            </a:r>
            <a:r>
              <a:rPr lang="fr-FR" dirty="0"/>
              <a:t>/dopa</a:t>
            </a:r>
          </a:p>
          <a:p>
            <a:pPr algn="just">
              <a:buFont typeface="Wingdings" panose="05000000000000000000" pitchFamily="2" charset="2"/>
              <a:buChar char="v"/>
            </a:pPr>
            <a:r>
              <a:rPr lang="fr-FR" dirty="0"/>
              <a:t> Electrolytes concentrés (</a:t>
            </a:r>
            <a:r>
              <a:rPr lang="fr-FR" dirty="0" err="1"/>
              <a:t>KCl</a:t>
            </a:r>
            <a:r>
              <a:rPr lang="fr-FR" dirty="0"/>
              <a:t>, </a:t>
            </a:r>
            <a:r>
              <a:rPr lang="fr-FR" dirty="0" err="1"/>
              <a:t>NaCl</a:t>
            </a:r>
            <a:r>
              <a:rPr lang="fr-FR" dirty="0"/>
              <a:t>, Mg…)</a:t>
            </a:r>
          </a:p>
          <a:p>
            <a:pPr algn="just">
              <a:buFont typeface="Wingdings" panose="05000000000000000000" pitchFamily="2" charset="2"/>
              <a:buChar char="v"/>
            </a:pPr>
            <a:r>
              <a:rPr lang="fr-FR" dirty="0"/>
              <a:t> EPPI &gt; 100 ml, </a:t>
            </a:r>
          </a:p>
          <a:p>
            <a:pPr algn="just">
              <a:buFont typeface="Wingdings" panose="05000000000000000000" pitchFamily="2" charset="2"/>
              <a:buChar char="v"/>
            </a:pPr>
            <a:r>
              <a:rPr lang="fr-FR" dirty="0"/>
              <a:t> Nutrition parentérale, </a:t>
            </a:r>
          </a:p>
          <a:p>
            <a:pPr algn="just">
              <a:buFont typeface="Wingdings" panose="05000000000000000000" pitchFamily="2" charset="2"/>
              <a:buChar char="v"/>
            </a:pPr>
            <a:r>
              <a:rPr lang="fr-FR" dirty="0"/>
              <a:t> Cytotoxiques, </a:t>
            </a:r>
          </a:p>
          <a:p>
            <a:pPr algn="just">
              <a:buFont typeface="Wingdings" panose="05000000000000000000" pitchFamily="2" charset="2"/>
              <a:buChar char="v"/>
            </a:pPr>
            <a:r>
              <a:rPr lang="fr-FR" dirty="0"/>
              <a:t> Hypoglycémiants, </a:t>
            </a:r>
          </a:p>
          <a:p>
            <a:pPr algn="just">
              <a:buFont typeface="Wingdings" panose="05000000000000000000" pitchFamily="2" charset="2"/>
              <a:buChar char="v"/>
            </a:pPr>
            <a:r>
              <a:rPr lang="fr-FR" dirty="0"/>
              <a:t> Gaz à usage médical, </a:t>
            </a:r>
          </a:p>
          <a:p>
            <a:pPr algn="just">
              <a:buFont typeface="Wingdings" panose="05000000000000000000" pitchFamily="2" charset="2"/>
              <a:buChar char="v"/>
            </a:pPr>
            <a:r>
              <a:rPr lang="fr-FR" dirty="0"/>
              <a:t> Opiacés (IV, oraux, transdermiques), </a:t>
            </a:r>
          </a:p>
          <a:p>
            <a:pPr algn="just">
              <a:buFont typeface="Wingdings" panose="05000000000000000000" pitchFamily="2" charset="2"/>
              <a:buChar char="v"/>
            </a:pPr>
            <a:r>
              <a:rPr lang="fr-FR" dirty="0"/>
              <a:t> Spécialités utilisées en anesthésie/réanimation (curare)</a:t>
            </a:r>
          </a:p>
          <a:p>
            <a:pPr algn="just">
              <a:buFont typeface="Wingdings" panose="05000000000000000000" pitchFamily="2" charset="2"/>
              <a:buChar char="v"/>
            </a:pPr>
            <a:r>
              <a:rPr lang="fr-FR" dirty="0"/>
              <a:t> Antiépileptiques, anti infectieux</a:t>
            </a:r>
          </a:p>
          <a:p>
            <a:endParaRPr lang="fr-FR" dirty="0"/>
          </a:p>
        </p:txBody>
      </p:sp>
    </p:spTree>
    <p:extLst>
      <p:ext uri="{BB962C8B-B14F-4D97-AF65-F5344CB8AC3E}">
        <p14:creationId xmlns:p14="http://schemas.microsoft.com/office/powerpoint/2010/main" val="37676853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REMED</a:t>
            </a:r>
          </a:p>
        </p:txBody>
      </p:sp>
      <p:pic>
        <p:nvPicPr>
          <p:cNvPr id="1026" name="Picture 2" descr="Liste noire : 105 médicaments à écarter selon Prescrire, vérifiez si vous  êtes concerné - midilibre.f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23957" y="2286000"/>
            <a:ext cx="7120223"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0502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REMED :  </a:t>
            </a:r>
          </a:p>
        </p:txBody>
      </p:sp>
      <p:sp>
        <p:nvSpPr>
          <p:cNvPr id="3" name="Espace réservé du contenu 2"/>
          <p:cNvSpPr>
            <a:spLocks noGrp="1"/>
          </p:cNvSpPr>
          <p:nvPr>
            <p:ph idx="1"/>
          </p:nvPr>
        </p:nvSpPr>
        <p:spPr>
          <a:xfrm>
            <a:off x="1024128" y="1708030"/>
            <a:ext cx="9720071" cy="4601330"/>
          </a:xfrm>
        </p:spPr>
        <p:txBody>
          <a:bodyPr>
            <a:normAutofit fontScale="77500" lnSpcReduction="20000"/>
          </a:bodyPr>
          <a:lstStyle/>
          <a:p>
            <a:pPr algn="just"/>
            <a:r>
              <a:rPr lang="fr-FR" sz="3600" b="1" dirty="0"/>
              <a:t>Revue des Erreurs liées aux Médicaments et aux Dispositifs médicaux associés </a:t>
            </a:r>
          </a:p>
          <a:p>
            <a:pPr algn="just"/>
            <a:r>
              <a:rPr lang="fr-FR" sz="2600" dirty="0"/>
              <a:t>Méthode d’amélioration de la qualité des soins et de prévention du risque iatrogène médicamenteux par la mise en œuvre et le suivi d’actions d’amélioration de la prise en charge médicamenteuse des patients. </a:t>
            </a:r>
          </a:p>
          <a:p>
            <a:pPr algn="just"/>
            <a:r>
              <a:rPr lang="fr-FR" sz="2600" dirty="0"/>
              <a:t>Ses objectifs opérationnels sont : </a:t>
            </a:r>
          </a:p>
          <a:p>
            <a:pPr algn="just"/>
            <a:r>
              <a:rPr lang="fr-FR" sz="2600" dirty="0"/>
              <a:t>• Analyser de manière structurée, transparente, non culpabilisante une erreur médicamenteuse </a:t>
            </a:r>
          </a:p>
          <a:p>
            <a:pPr algn="just"/>
            <a:r>
              <a:rPr lang="fr-FR" sz="2600" dirty="0"/>
              <a:t>• Identifier tous les éléments organisationnels, techniques et humains ayant contribué à sa survenue </a:t>
            </a:r>
          </a:p>
          <a:p>
            <a:pPr algn="just"/>
            <a:r>
              <a:rPr lang="fr-FR" sz="2600" dirty="0"/>
              <a:t>• Mettre en place des actions de réduction des risques diminuant la fréquence d’apparition et la gravité</a:t>
            </a:r>
          </a:p>
          <a:p>
            <a:pPr algn="just"/>
            <a:r>
              <a:rPr lang="fr-FR" sz="2600" dirty="0"/>
              <a:t>• Apprendre, comprendre, agir collectivement sur les pratiques professionnelles </a:t>
            </a:r>
          </a:p>
          <a:p>
            <a:pPr algn="just"/>
            <a:r>
              <a:rPr lang="fr-FR" sz="2600" dirty="0"/>
              <a:t>• Construire un retour d’expérience </a:t>
            </a:r>
          </a:p>
          <a:p>
            <a:pPr algn="just"/>
            <a:endParaRPr lang="fr-FR" dirty="0"/>
          </a:p>
        </p:txBody>
      </p:sp>
    </p:spTree>
    <p:extLst>
      <p:ext uri="{BB962C8B-B14F-4D97-AF65-F5344CB8AC3E}">
        <p14:creationId xmlns:p14="http://schemas.microsoft.com/office/powerpoint/2010/main" val="398298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cap="none" spc="0" dirty="0">
                <a:solidFill>
                  <a:prstClr val="black"/>
                </a:solidFill>
                <a:latin typeface="Calibri Light" panose="020F0302020204030204"/>
              </a:rPr>
              <a:t>Q2. Parmi les propositions suivantes, indiquer les 3 réponses exactes :</a:t>
            </a:r>
            <a:endParaRPr lang="fr-FR" dirty="0"/>
          </a:p>
        </p:txBody>
      </p:sp>
      <p:sp>
        <p:nvSpPr>
          <p:cNvPr id="3" name="Espace réservé du contenu 2"/>
          <p:cNvSpPr>
            <a:spLocks noGrp="1"/>
          </p:cNvSpPr>
          <p:nvPr>
            <p:ph idx="1"/>
          </p:nvPr>
        </p:nvSpPr>
        <p:spPr/>
        <p:txBody>
          <a:bodyPr/>
          <a:lstStyle/>
          <a:p>
            <a:pPr marL="0" lvl="0" indent="0" algn="just">
              <a:spcBef>
                <a:spcPts val="1000"/>
              </a:spcBef>
              <a:spcAft>
                <a:spcPts val="0"/>
              </a:spcAft>
              <a:buClrTx/>
              <a:buSzTx/>
              <a:buNone/>
            </a:pPr>
            <a:r>
              <a:rPr lang="fr-FR" sz="2800" dirty="0">
                <a:solidFill>
                  <a:prstClr val="black"/>
                </a:solidFill>
                <a:latin typeface="Calibri" panose="020F0502020204030204"/>
              </a:rPr>
              <a:t>A. Les médicaments de liste II sont stockés à la portée du public.</a:t>
            </a:r>
          </a:p>
          <a:p>
            <a:pPr marL="0" lvl="0" indent="0" algn="just">
              <a:spcBef>
                <a:spcPts val="1000"/>
              </a:spcBef>
              <a:spcAft>
                <a:spcPts val="0"/>
              </a:spcAft>
              <a:buClrTx/>
              <a:buSzTx/>
              <a:buNone/>
            </a:pPr>
            <a:r>
              <a:rPr lang="fr-FR" sz="2800" dirty="0">
                <a:solidFill>
                  <a:prstClr val="black"/>
                </a:solidFill>
                <a:latin typeface="Calibri" panose="020F0502020204030204"/>
              </a:rPr>
              <a:t>B. Les médicaments de liste I et de liste II sont dits « substances vénéneuses »</a:t>
            </a:r>
          </a:p>
          <a:p>
            <a:pPr marL="0" lvl="0" indent="0" algn="just">
              <a:spcBef>
                <a:spcPts val="1000"/>
              </a:spcBef>
              <a:spcAft>
                <a:spcPts val="0"/>
              </a:spcAft>
              <a:buClrTx/>
              <a:buSzTx/>
              <a:buNone/>
            </a:pPr>
            <a:r>
              <a:rPr lang="fr-FR" sz="2800" dirty="0">
                <a:solidFill>
                  <a:prstClr val="black"/>
                </a:solidFill>
                <a:latin typeface="Calibri" panose="020F0502020204030204"/>
              </a:rPr>
              <a:t>C. Les médicaments non listés sont en vente libre en officine</a:t>
            </a:r>
          </a:p>
          <a:p>
            <a:pPr marL="0" lvl="0" indent="0" algn="just">
              <a:spcBef>
                <a:spcPts val="1000"/>
              </a:spcBef>
              <a:spcAft>
                <a:spcPts val="0"/>
              </a:spcAft>
              <a:buClrTx/>
              <a:buSzTx/>
              <a:buNone/>
            </a:pPr>
            <a:r>
              <a:rPr lang="fr-FR" sz="2800" dirty="0">
                <a:solidFill>
                  <a:prstClr val="black"/>
                </a:solidFill>
                <a:latin typeface="Calibri" panose="020F0502020204030204"/>
              </a:rPr>
              <a:t>D. Les médicaments de liste II ont sur leurs emballages un espace blanc entouré d'un cadre rouge</a:t>
            </a:r>
          </a:p>
          <a:p>
            <a:pPr marL="0" lvl="0" indent="0" algn="just">
              <a:spcBef>
                <a:spcPts val="1000"/>
              </a:spcBef>
              <a:spcAft>
                <a:spcPts val="0"/>
              </a:spcAft>
              <a:buClrTx/>
              <a:buSzTx/>
              <a:buNone/>
            </a:pPr>
            <a:r>
              <a:rPr lang="fr-FR" sz="2800" dirty="0">
                <a:solidFill>
                  <a:prstClr val="black"/>
                </a:solidFill>
                <a:latin typeface="Calibri" panose="020F0502020204030204"/>
              </a:rPr>
              <a:t>E. Les stupéfiants ont des conditions de prescription et de délivrance bien précises</a:t>
            </a:r>
          </a:p>
          <a:p>
            <a:endParaRPr lang="fr-FR" dirty="0"/>
          </a:p>
        </p:txBody>
      </p:sp>
    </p:spTree>
    <p:extLst>
      <p:ext uri="{BB962C8B-B14F-4D97-AF65-F5344CB8AC3E}">
        <p14:creationId xmlns:p14="http://schemas.microsoft.com/office/powerpoint/2010/main" val="41951020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Les médecines alternatives et complémentaires</a:t>
            </a:r>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12163109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09452"/>
            <a:ext cx="10314432" cy="1267097"/>
          </a:xfrm>
        </p:spPr>
        <p:txBody>
          <a:bodyPr>
            <a:noAutofit/>
          </a:bodyPr>
          <a:lstStyle/>
          <a:p>
            <a:pPr marL="91440" lvl="0" indent="-91440" algn="just">
              <a:lnSpc>
                <a:spcPct val="90000"/>
              </a:lnSpc>
              <a:spcBef>
                <a:spcPts val="1200"/>
              </a:spcBef>
              <a:spcAft>
                <a:spcPts val="200"/>
              </a:spcAft>
              <a:buClr>
                <a:srgbClr val="C66951"/>
              </a:buClr>
              <a:buSzPct val="100000"/>
              <a:buFont typeface="Tw Cen MT" panose="020B0602020104020603" pitchFamily="34" charset="0"/>
              <a:buChar char=" "/>
            </a:pPr>
            <a:r>
              <a:rPr lang="fr-FR" sz="3200" dirty="0">
                <a:latin typeface="+mn-lt"/>
              </a:rPr>
              <a:t>Q16. </a:t>
            </a:r>
            <a:r>
              <a:rPr lang="fr-FR" sz="3200" cap="none" spc="0" dirty="0">
                <a:solidFill>
                  <a:prstClr val="black"/>
                </a:solidFill>
                <a:latin typeface="Tw Cen MT" panose="020B0602020104020603"/>
                <a:ea typeface="+mn-ea"/>
                <a:cs typeface="+mn-cs"/>
              </a:rPr>
              <a:t>Parmi les thérapeutiques suivantes, indiquer les 2 qui font parties des thérapeutiques non médicamenteuses :</a:t>
            </a:r>
            <a:r>
              <a:rPr lang="fr-FR" sz="2500" b="1" cap="none" spc="0" dirty="0">
                <a:solidFill>
                  <a:prstClr val="black"/>
                </a:solidFill>
                <a:latin typeface="Tw Cen MT" panose="020B0602020104020603"/>
                <a:ea typeface="+mn-ea"/>
                <a:cs typeface="+mn-cs"/>
              </a:rPr>
              <a:t> </a:t>
            </a:r>
            <a:br>
              <a:rPr lang="fr-FR" sz="2500" b="1" cap="none" spc="0" dirty="0">
                <a:solidFill>
                  <a:prstClr val="black"/>
                </a:solidFill>
                <a:latin typeface="Tw Cen MT" panose="020B0602020104020603"/>
                <a:ea typeface="+mn-ea"/>
                <a:cs typeface="+mn-cs"/>
              </a:rPr>
            </a:br>
            <a:endParaRPr lang="fr-FR" sz="2500" b="1" dirty="0"/>
          </a:p>
        </p:txBody>
      </p:sp>
      <p:sp>
        <p:nvSpPr>
          <p:cNvPr id="3" name="Espace réservé du contenu 2"/>
          <p:cNvSpPr>
            <a:spLocks noGrp="1"/>
          </p:cNvSpPr>
          <p:nvPr>
            <p:ph idx="1"/>
          </p:nvPr>
        </p:nvSpPr>
        <p:spPr/>
        <p:txBody>
          <a:bodyPr>
            <a:normAutofit/>
          </a:bodyPr>
          <a:lstStyle/>
          <a:p>
            <a:r>
              <a:rPr lang="fr-FR" dirty="0"/>
              <a:t>A. L’acupuncture </a:t>
            </a:r>
          </a:p>
          <a:p>
            <a:r>
              <a:rPr lang="fr-FR" dirty="0"/>
              <a:t>B. La phytothérapie </a:t>
            </a:r>
          </a:p>
          <a:p>
            <a:r>
              <a:rPr lang="fr-FR" dirty="0"/>
              <a:t>C. L’homéopathie </a:t>
            </a:r>
          </a:p>
          <a:p>
            <a:r>
              <a:rPr lang="fr-FR" dirty="0"/>
              <a:t>D. La chiropraxie </a:t>
            </a:r>
          </a:p>
          <a:p>
            <a:r>
              <a:rPr lang="fr-FR" dirty="0"/>
              <a:t>E. La chimiothérapie </a:t>
            </a:r>
          </a:p>
          <a:p>
            <a:endParaRPr lang="fr-FR" dirty="0"/>
          </a:p>
          <a:p>
            <a:r>
              <a:rPr lang="fr-FR" dirty="0"/>
              <a:t>	</a:t>
            </a:r>
          </a:p>
          <a:p>
            <a:endParaRPr lang="fr-FR" dirty="0"/>
          </a:p>
        </p:txBody>
      </p:sp>
    </p:spTree>
    <p:extLst>
      <p:ext uri="{BB962C8B-B14F-4D97-AF65-F5344CB8AC3E}">
        <p14:creationId xmlns:p14="http://schemas.microsoft.com/office/powerpoint/2010/main" val="17540946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09452"/>
            <a:ext cx="10314432" cy="1267097"/>
          </a:xfrm>
        </p:spPr>
        <p:txBody>
          <a:bodyPr>
            <a:noAutofit/>
          </a:bodyPr>
          <a:lstStyle/>
          <a:p>
            <a:pPr marL="91440" lvl="0" indent="-91440" algn="just">
              <a:lnSpc>
                <a:spcPct val="90000"/>
              </a:lnSpc>
              <a:spcBef>
                <a:spcPts val="1200"/>
              </a:spcBef>
              <a:spcAft>
                <a:spcPts val="200"/>
              </a:spcAft>
              <a:buClr>
                <a:srgbClr val="C66951"/>
              </a:buClr>
              <a:buSzPct val="100000"/>
              <a:buFont typeface="Tw Cen MT" panose="020B0602020104020603" pitchFamily="34" charset="0"/>
              <a:buChar char=" "/>
            </a:pPr>
            <a:r>
              <a:rPr lang="fr-FR" sz="3200" dirty="0">
                <a:latin typeface="+mn-lt"/>
              </a:rPr>
              <a:t>Q16. </a:t>
            </a:r>
            <a:r>
              <a:rPr lang="fr-FR" sz="3200" cap="none" spc="0" dirty="0">
                <a:solidFill>
                  <a:prstClr val="black"/>
                </a:solidFill>
                <a:latin typeface="Tw Cen MT" panose="020B0602020104020603"/>
                <a:ea typeface="+mn-ea"/>
                <a:cs typeface="+mn-cs"/>
              </a:rPr>
              <a:t>Parmi les thérapeutiques suivantes, indiquer les 2 qui font parties des thérapeutiques non médicamenteuses :</a:t>
            </a:r>
            <a:r>
              <a:rPr lang="fr-FR" sz="2500" b="1" cap="none" spc="0" dirty="0">
                <a:solidFill>
                  <a:prstClr val="black"/>
                </a:solidFill>
                <a:latin typeface="Tw Cen MT" panose="020B0602020104020603"/>
                <a:ea typeface="+mn-ea"/>
                <a:cs typeface="+mn-cs"/>
              </a:rPr>
              <a:t> </a:t>
            </a:r>
            <a:br>
              <a:rPr lang="fr-FR" sz="2500" b="1" cap="none" spc="0" dirty="0">
                <a:solidFill>
                  <a:prstClr val="black"/>
                </a:solidFill>
                <a:latin typeface="Tw Cen MT" panose="020B0602020104020603"/>
                <a:ea typeface="+mn-ea"/>
                <a:cs typeface="+mn-cs"/>
              </a:rPr>
            </a:br>
            <a:endParaRPr lang="fr-FR" sz="2500" b="1" dirty="0"/>
          </a:p>
        </p:txBody>
      </p:sp>
      <p:sp>
        <p:nvSpPr>
          <p:cNvPr id="3" name="Espace réservé du contenu 2"/>
          <p:cNvSpPr>
            <a:spLocks noGrp="1"/>
          </p:cNvSpPr>
          <p:nvPr>
            <p:ph idx="1"/>
          </p:nvPr>
        </p:nvSpPr>
        <p:spPr/>
        <p:txBody>
          <a:bodyPr>
            <a:normAutofit/>
          </a:bodyPr>
          <a:lstStyle/>
          <a:p>
            <a:r>
              <a:rPr lang="fr-FR" dirty="0"/>
              <a:t>A. </a:t>
            </a:r>
            <a:r>
              <a:rPr lang="fr-FR" b="1" dirty="0">
                <a:solidFill>
                  <a:srgbClr val="00B050"/>
                </a:solidFill>
              </a:rPr>
              <a:t>L’acupuncture </a:t>
            </a:r>
          </a:p>
          <a:p>
            <a:r>
              <a:rPr lang="fr-FR" dirty="0"/>
              <a:t>B. La phytothérapie </a:t>
            </a:r>
          </a:p>
          <a:p>
            <a:r>
              <a:rPr lang="fr-FR" dirty="0"/>
              <a:t>C. L’homéopathie </a:t>
            </a:r>
          </a:p>
          <a:p>
            <a:r>
              <a:rPr lang="fr-FR" dirty="0"/>
              <a:t>D</a:t>
            </a:r>
            <a:r>
              <a:rPr lang="fr-FR" b="1" dirty="0">
                <a:solidFill>
                  <a:srgbClr val="00B050"/>
                </a:solidFill>
              </a:rPr>
              <a:t>. La chiropraxie </a:t>
            </a:r>
          </a:p>
          <a:p>
            <a:r>
              <a:rPr lang="fr-FR" dirty="0"/>
              <a:t>E. La chimiothérapie </a:t>
            </a:r>
          </a:p>
          <a:p>
            <a:endParaRPr lang="fr-FR" dirty="0"/>
          </a:p>
          <a:p>
            <a:pPr algn="just"/>
            <a:r>
              <a:rPr lang="fr-FR" b="1" dirty="0">
                <a:solidFill>
                  <a:srgbClr val="FF0000"/>
                </a:solidFill>
              </a:rPr>
              <a:t>Médecine complémentaire médicamenteuse : phytothérapie, homéopathie, mésothérapie, aromathérapie.</a:t>
            </a:r>
            <a:endParaRPr lang="fr-FR" dirty="0"/>
          </a:p>
          <a:p>
            <a:endParaRPr lang="fr-FR" dirty="0"/>
          </a:p>
        </p:txBody>
      </p:sp>
    </p:spTree>
    <p:extLst>
      <p:ext uri="{BB962C8B-B14F-4D97-AF65-F5344CB8AC3E}">
        <p14:creationId xmlns:p14="http://schemas.microsoft.com/office/powerpoint/2010/main" val="221510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cap="none" spc="0" dirty="0">
                <a:solidFill>
                  <a:prstClr val="black"/>
                </a:solidFill>
                <a:latin typeface="Calibri Light" panose="020F0302020204030204"/>
              </a:rPr>
              <a:t>Q2. Parmi les propositions suivantes, indiquer les 3 réponses exactes :</a:t>
            </a:r>
            <a:endParaRPr lang="fr-FR" dirty="0"/>
          </a:p>
        </p:txBody>
      </p:sp>
      <p:sp>
        <p:nvSpPr>
          <p:cNvPr id="3" name="Espace réservé du contenu 2"/>
          <p:cNvSpPr>
            <a:spLocks noGrp="1"/>
          </p:cNvSpPr>
          <p:nvPr>
            <p:ph idx="1"/>
          </p:nvPr>
        </p:nvSpPr>
        <p:spPr/>
        <p:txBody>
          <a:bodyPr>
            <a:normAutofit lnSpcReduction="10000"/>
          </a:bodyPr>
          <a:lstStyle/>
          <a:p>
            <a:pPr marL="0" lvl="0" indent="0" algn="just">
              <a:spcBef>
                <a:spcPts val="1000"/>
              </a:spcBef>
              <a:spcAft>
                <a:spcPts val="0"/>
              </a:spcAft>
              <a:buClrTx/>
              <a:buSzTx/>
              <a:buNone/>
            </a:pPr>
            <a:r>
              <a:rPr lang="fr-FR" sz="2800" dirty="0">
                <a:solidFill>
                  <a:prstClr val="black"/>
                </a:solidFill>
                <a:latin typeface="Calibri" panose="020F0502020204030204"/>
              </a:rPr>
              <a:t>A. Les médicaments de liste II sont stockés à la portée du public. </a:t>
            </a:r>
            <a:r>
              <a:rPr lang="fr-FR" sz="2800" dirty="0">
                <a:solidFill>
                  <a:srgbClr val="FF0000"/>
                </a:solidFill>
                <a:latin typeface="Calibri" panose="020F0502020204030204"/>
              </a:rPr>
              <a:t>(sous clé)</a:t>
            </a:r>
          </a:p>
          <a:p>
            <a:pPr marL="0" lvl="0" indent="0" algn="just">
              <a:spcBef>
                <a:spcPts val="1000"/>
              </a:spcBef>
              <a:spcAft>
                <a:spcPts val="0"/>
              </a:spcAft>
              <a:buClrTx/>
              <a:buSzTx/>
              <a:buNone/>
            </a:pPr>
            <a:r>
              <a:rPr lang="fr-FR" sz="2800" b="1" dirty="0">
                <a:solidFill>
                  <a:srgbClr val="00B050"/>
                </a:solidFill>
                <a:latin typeface="Calibri" panose="020F0502020204030204"/>
              </a:rPr>
              <a:t>B. Les médicaments de liste I et de liste II sont dits « substances vénéneuses »</a:t>
            </a:r>
          </a:p>
          <a:p>
            <a:pPr marL="0" lvl="0" indent="0" algn="just">
              <a:spcBef>
                <a:spcPts val="1000"/>
              </a:spcBef>
              <a:spcAft>
                <a:spcPts val="0"/>
              </a:spcAft>
              <a:buClrTx/>
              <a:buSzTx/>
              <a:buNone/>
            </a:pPr>
            <a:r>
              <a:rPr lang="fr-FR" sz="2800" b="1" dirty="0">
                <a:solidFill>
                  <a:srgbClr val="00B050"/>
                </a:solidFill>
                <a:latin typeface="Calibri" panose="020F0502020204030204"/>
              </a:rPr>
              <a:t>C. Les médicaments non listés sont en vente libre en officine</a:t>
            </a:r>
          </a:p>
          <a:p>
            <a:pPr marL="0" lvl="0" indent="0" algn="just">
              <a:spcBef>
                <a:spcPts val="1000"/>
              </a:spcBef>
              <a:spcAft>
                <a:spcPts val="0"/>
              </a:spcAft>
              <a:buClrTx/>
              <a:buSzTx/>
              <a:buNone/>
            </a:pPr>
            <a:r>
              <a:rPr lang="fr-FR" sz="2800" dirty="0">
                <a:solidFill>
                  <a:prstClr val="black"/>
                </a:solidFill>
                <a:latin typeface="Calibri" panose="020F0502020204030204"/>
              </a:rPr>
              <a:t>D. Les médicaments de liste II ont sur leurs emballages un espace blanc entouré d'un cadre rouge </a:t>
            </a:r>
            <a:r>
              <a:rPr lang="fr-FR" sz="2800" dirty="0">
                <a:solidFill>
                  <a:srgbClr val="FF0000"/>
                </a:solidFill>
                <a:latin typeface="Calibri" panose="020F0502020204030204"/>
              </a:rPr>
              <a:t>(cadre vert)</a:t>
            </a:r>
          </a:p>
          <a:p>
            <a:pPr marL="0" lvl="0" indent="0" algn="just">
              <a:spcBef>
                <a:spcPts val="1000"/>
              </a:spcBef>
              <a:spcAft>
                <a:spcPts val="0"/>
              </a:spcAft>
              <a:buClrTx/>
              <a:buSzTx/>
              <a:buNone/>
            </a:pPr>
            <a:r>
              <a:rPr lang="fr-FR" sz="2800" b="1" dirty="0">
                <a:solidFill>
                  <a:srgbClr val="00B050"/>
                </a:solidFill>
                <a:latin typeface="Calibri" panose="020F0502020204030204"/>
              </a:rPr>
              <a:t>E. Les stupéfiants ont des conditions de prescription et de délivrance bien précises</a:t>
            </a:r>
          </a:p>
          <a:p>
            <a:endParaRPr lang="fr-FR" dirty="0"/>
          </a:p>
        </p:txBody>
      </p:sp>
    </p:spTree>
    <p:extLst>
      <p:ext uri="{BB962C8B-B14F-4D97-AF65-F5344CB8AC3E}">
        <p14:creationId xmlns:p14="http://schemas.microsoft.com/office/powerpoint/2010/main" val="384936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cap="none" spc="0" dirty="0">
                <a:solidFill>
                  <a:prstClr val="black"/>
                </a:solidFill>
                <a:latin typeface="Calibri Light" panose="020F0302020204030204"/>
              </a:rPr>
              <a:t>Q3. A propos des médicaments de la liste I, quelle est la proposition exacte :</a:t>
            </a:r>
            <a:endParaRPr lang="fr-FR" dirty="0"/>
          </a:p>
        </p:txBody>
      </p:sp>
      <p:sp>
        <p:nvSpPr>
          <p:cNvPr id="3" name="Espace réservé du contenu 2"/>
          <p:cNvSpPr>
            <a:spLocks noGrp="1"/>
          </p:cNvSpPr>
          <p:nvPr>
            <p:ph idx="1"/>
          </p:nvPr>
        </p:nvSpPr>
        <p:spPr/>
        <p:txBody>
          <a:bodyPr/>
          <a:lstStyle/>
          <a:p>
            <a:pPr marL="0" lvl="0" indent="0" algn="just">
              <a:spcBef>
                <a:spcPts val="1000"/>
              </a:spcBef>
              <a:spcAft>
                <a:spcPts val="0"/>
              </a:spcAft>
              <a:buClrTx/>
              <a:buSzTx/>
              <a:buNone/>
            </a:pPr>
            <a:r>
              <a:rPr lang="fr-FR" sz="2800" dirty="0">
                <a:solidFill>
                  <a:prstClr val="black"/>
                </a:solidFill>
                <a:latin typeface="Calibri" panose="020F0502020204030204"/>
              </a:rPr>
              <a:t>A. Ce sont des substances dites « stupéfiantes »</a:t>
            </a:r>
          </a:p>
          <a:p>
            <a:pPr marL="0" lvl="0" indent="0" algn="just">
              <a:spcBef>
                <a:spcPts val="1000"/>
              </a:spcBef>
              <a:spcAft>
                <a:spcPts val="0"/>
              </a:spcAft>
              <a:buClrTx/>
              <a:buSzTx/>
              <a:buNone/>
            </a:pPr>
            <a:r>
              <a:rPr lang="fr-FR" sz="2800" dirty="0">
                <a:solidFill>
                  <a:prstClr val="black"/>
                </a:solidFill>
                <a:latin typeface="Calibri" panose="020F0502020204030204"/>
              </a:rPr>
              <a:t>B. Ils peuvent être obtenus sans ordonnance</a:t>
            </a:r>
          </a:p>
          <a:p>
            <a:pPr marL="0" lvl="0" indent="0" algn="just">
              <a:spcBef>
                <a:spcPts val="1000"/>
              </a:spcBef>
              <a:spcAft>
                <a:spcPts val="0"/>
              </a:spcAft>
              <a:buClrTx/>
              <a:buSzTx/>
              <a:buNone/>
            </a:pPr>
            <a:r>
              <a:rPr lang="fr-FR" sz="2800" dirty="0">
                <a:solidFill>
                  <a:prstClr val="black"/>
                </a:solidFill>
                <a:latin typeface="Calibri" panose="020F0502020204030204"/>
              </a:rPr>
              <a:t>C. Ils sont délivrés en une seule fois pour une durée de 12 mois</a:t>
            </a:r>
          </a:p>
          <a:p>
            <a:pPr marL="0" lvl="0" indent="0" algn="just">
              <a:spcBef>
                <a:spcPts val="1000"/>
              </a:spcBef>
              <a:spcAft>
                <a:spcPts val="0"/>
              </a:spcAft>
              <a:buClrTx/>
              <a:buSzTx/>
              <a:buNone/>
            </a:pPr>
            <a:r>
              <a:rPr lang="fr-FR" sz="2800" dirty="0">
                <a:solidFill>
                  <a:prstClr val="black"/>
                </a:solidFill>
                <a:latin typeface="Calibri" panose="020F0502020204030204"/>
              </a:rPr>
              <a:t>D. Ils requièrent une ordonnance simple renouvelable</a:t>
            </a:r>
          </a:p>
          <a:p>
            <a:pPr marL="0" lvl="0" indent="0" algn="just">
              <a:spcBef>
                <a:spcPts val="1000"/>
              </a:spcBef>
              <a:spcAft>
                <a:spcPts val="0"/>
              </a:spcAft>
              <a:buClrTx/>
              <a:buSzTx/>
              <a:buNone/>
            </a:pPr>
            <a:r>
              <a:rPr lang="fr-FR" sz="2800" dirty="0">
                <a:solidFill>
                  <a:prstClr val="black"/>
                </a:solidFill>
                <a:latin typeface="Calibri" panose="020F0502020204030204"/>
              </a:rPr>
              <a:t>E. Ils sont délivrés par fraction de 30 jours au maximum</a:t>
            </a:r>
          </a:p>
          <a:p>
            <a:endParaRPr lang="fr-FR" dirty="0"/>
          </a:p>
        </p:txBody>
      </p:sp>
    </p:spTree>
    <p:extLst>
      <p:ext uri="{BB962C8B-B14F-4D97-AF65-F5344CB8AC3E}">
        <p14:creationId xmlns:p14="http://schemas.microsoft.com/office/powerpoint/2010/main" val="2400280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cap="none" spc="0" dirty="0">
                <a:solidFill>
                  <a:prstClr val="black"/>
                </a:solidFill>
                <a:latin typeface="Calibri Light" panose="020F0302020204030204"/>
              </a:rPr>
              <a:t>Q3. A propos des médicaments de la liste I, quelle est la proposition exacte :</a:t>
            </a:r>
            <a:endParaRPr lang="fr-FR" dirty="0"/>
          </a:p>
        </p:txBody>
      </p:sp>
      <p:sp>
        <p:nvSpPr>
          <p:cNvPr id="3" name="Espace réservé du contenu 2"/>
          <p:cNvSpPr>
            <a:spLocks noGrp="1"/>
          </p:cNvSpPr>
          <p:nvPr>
            <p:ph idx="1"/>
          </p:nvPr>
        </p:nvSpPr>
        <p:spPr/>
        <p:txBody>
          <a:bodyPr>
            <a:normAutofit lnSpcReduction="10000"/>
          </a:bodyPr>
          <a:lstStyle/>
          <a:p>
            <a:pPr marL="0" lvl="0" indent="0" algn="just">
              <a:spcBef>
                <a:spcPts val="1000"/>
              </a:spcBef>
              <a:spcAft>
                <a:spcPts val="0"/>
              </a:spcAft>
              <a:buClrTx/>
              <a:buSzTx/>
              <a:buNone/>
            </a:pPr>
            <a:r>
              <a:rPr lang="fr-FR" sz="2800" dirty="0">
                <a:solidFill>
                  <a:prstClr val="black"/>
                </a:solidFill>
                <a:latin typeface="Calibri" panose="020F0502020204030204"/>
              </a:rPr>
              <a:t>A. Ce sont des substances dites « stupéfiantes » </a:t>
            </a:r>
            <a:r>
              <a:rPr lang="fr-FR" sz="2800" dirty="0">
                <a:solidFill>
                  <a:srgbClr val="FF0000"/>
                </a:solidFill>
                <a:latin typeface="Calibri" panose="020F0502020204030204"/>
              </a:rPr>
              <a:t>(substances vénéneuses)</a:t>
            </a:r>
          </a:p>
          <a:p>
            <a:pPr marL="0" lvl="0" indent="0" algn="just">
              <a:spcBef>
                <a:spcPts val="1000"/>
              </a:spcBef>
              <a:spcAft>
                <a:spcPts val="0"/>
              </a:spcAft>
              <a:buClrTx/>
              <a:buSzTx/>
              <a:buNone/>
            </a:pPr>
            <a:r>
              <a:rPr lang="fr-FR" sz="2800" dirty="0">
                <a:solidFill>
                  <a:prstClr val="black"/>
                </a:solidFill>
                <a:latin typeface="Calibri" panose="020F0502020204030204"/>
              </a:rPr>
              <a:t>B. Ils peuvent être obtenus sans ordonnance </a:t>
            </a:r>
            <a:r>
              <a:rPr lang="fr-FR" sz="2800" dirty="0">
                <a:solidFill>
                  <a:srgbClr val="FF0000"/>
                </a:solidFill>
                <a:latin typeface="Calibri" panose="020F0502020204030204"/>
              </a:rPr>
              <a:t>(liste I = risque élevé pour la santé donc ordonnance obligatoire)</a:t>
            </a:r>
          </a:p>
          <a:p>
            <a:pPr marL="0" lvl="0" indent="0" algn="just">
              <a:spcBef>
                <a:spcPts val="1000"/>
              </a:spcBef>
              <a:spcAft>
                <a:spcPts val="0"/>
              </a:spcAft>
              <a:buClrTx/>
              <a:buSzTx/>
              <a:buNone/>
            </a:pPr>
            <a:r>
              <a:rPr lang="fr-FR" sz="2800" dirty="0">
                <a:solidFill>
                  <a:prstClr val="black"/>
                </a:solidFill>
                <a:latin typeface="Calibri" panose="020F0502020204030204"/>
              </a:rPr>
              <a:t>C. Ils sont délivrés en une seule fois pour une durée de 12 mois</a:t>
            </a:r>
            <a:r>
              <a:rPr lang="fr-FR" sz="2800" dirty="0">
                <a:solidFill>
                  <a:srgbClr val="FF0000"/>
                </a:solidFill>
                <a:latin typeface="Calibri" panose="020F0502020204030204"/>
              </a:rPr>
              <a:t> (jusqu’à 12 mois si le patient a récupéré sa première fois dans les 3 mois qui suivent la PM)</a:t>
            </a:r>
          </a:p>
          <a:p>
            <a:pPr marL="0" lvl="0" indent="0" algn="just">
              <a:spcBef>
                <a:spcPts val="1000"/>
              </a:spcBef>
              <a:spcAft>
                <a:spcPts val="0"/>
              </a:spcAft>
              <a:buClrTx/>
              <a:buSzTx/>
              <a:buNone/>
            </a:pPr>
            <a:r>
              <a:rPr lang="fr-FR" sz="2800" dirty="0">
                <a:solidFill>
                  <a:prstClr val="black"/>
                </a:solidFill>
                <a:latin typeface="Calibri" panose="020F0502020204030204"/>
              </a:rPr>
              <a:t>D. Ils requièrent une ordonnance simple renouvelable </a:t>
            </a:r>
            <a:r>
              <a:rPr lang="fr-FR" sz="2800" dirty="0">
                <a:solidFill>
                  <a:srgbClr val="FF0000"/>
                </a:solidFill>
                <a:latin typeface="Calibri" panose="020F0502020204030204"/>
              </a:rPr>
              <a:t>(renouvelable seulement si c’est mentionné)</a:t>
            </a:r>
          </a:p>
          <a:p>
            <a:pPr marL="0" lvl="0" indent="0" algn="just">
              <a:spcBef>
                <a:spcPts val="1000"/>
              </a:spcBef>
              <a:spcAft>
                <a:spcPts val="0"/>
              </a:spcAft>
              <a:buClrTx/>
              <a:buSzTx/>
              <a:buNone/>
            </a:pPr>
            <a:r>
              <a:rPr lang="fr-FR" sz="2800" b="1" dirty="0">
                <a:solidFill>
                  <a:srgbClr val="00B050"/>
                </a:solidFill>
                <a:latin typeface="Calibri" panose="020F0502020204030204"/>
              </a:rPr>
              <a:t>E. Ils sont délivrés par fraction de 30 jours au maximum</a:t>
            </a:r>
          </a:p>
          <a:p>
            <a:endParaRPr lang="fr-FR" dirty="0"/>
          </a:p>
        </p:txBody>
      </p:sp>
    </p:spTree>
    <p:extLst>
      <p:ext uri="{BB962C8B-B14F-4D97-AF65-F5344CB8AC3E}">
        <p14:creationId xmlns:p14="http://schemas.microsoft.com/office/powerpoint/2010/main" val="267843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cap="none" spc="0" dirty="0">
                <a:solidFill>
                  <a:prstClr val="black"/>
                </a:solidFill>
                <a:latin typeface="Calibri Light" panose="020F0302020204030204"/>
              </a:rPr>
              <a:t>Q4. A propos des médicaments stupéfiants, quelles sont les 2 propositions exactes :</a:t>
            </a:r>
            <a:endParaRPr lang="fr-FR" dirty="0"/>
          </a:p>
        </p:txBody>
      </p:sp>
      <p:sp>
        <p:nvSpPr>
          <p:cNvPr id="3" name="Espace réservé du contenu 2"/>
          <p:cNvSpPr>
            <a:spLocks noGrp="1"/>
          </p:cNvSpPr>
          <p:nvPr>
            <p:ph idx="1"/>
          </p:nvPr>
        </p:nvSpPr>
        <p:spPr/>
        <p:txBody>
          <a:bodyPr/>
          <a:lstStyle/>
          <a:p>
            <a:pPr marL="0" indent="0">
              <a:buNone/>
            </a:pPr>
            <a:r>
              <a:rPr lang="fr-FR" dirty="0"/>
              <a:t>A. Ils figurent sur la liste I</a:t>
            </a:r>
          </a:p>
          <a:p>
            <a:pPr marL="0" indent="0">
              <a:buNone/>
            </a:pPr>
            <a:r>
              <a:rPr lang="fr-FR" dirty="0"/>
              <a:t>B. Ils sont prescrits pour une durée allant de 7 à 28 jours </a:t>
            </a:r>
          </a:p>
          <a:p>
            <a:pPr marL="0" indent="0">
              <a:buNone/>
            </a:pPr>
            <a:r>
              <a:rPr lang="fr-FR" dirty="0"/>
              <a:t>C. Ils requièrent une ordonnance sécurisée</a:t>
            </a:r>
          </a:p>
          <a:p>
            <a:pPr marL="0" indent="0">
              <a:buNone/>
            </a:pPr>
            <a:r>
              <a:rPr lang="fr-FR" dirty="0"/>
              <a:t>D. Ils concernent uniquement les morphiniques</a:t>
            </a:r>
          </a:p>
          <a:p>
            <a:pPr marL="0" indent="0">
              <a:buNone/>
            </a:pPr>
            <a:r>
              <a:rPr lang="fr-FR" dirty="0"/>
              <a:t>E. Leur antidote est toujours la </a:t>
            </a:r>
            <a:r>
              <a:rPr lang="fr-FR" dirty="0" err="1"/>
              <a:t>naloxone</a:t>
            </a:r>
            <a:endParaRPr lang="fr-FR" dirty="0"/>
          </a:p>
          <a:p>
            <a:endParaRPr lang="fr-FR" dirty="0"/>
          </a:p>
        </p:txBody>
      </p:sp>
    </p:spTree>
    <p:extLst>
      <p:ext uri="{BB962C8B-B14F-4D97-AF65-F5344CB8AC3E}">
        <p14:creationId xmlns:p14="http://schemas.microsoft.com/office/powerpoint/2010/main" val="1285759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8535</TotalTime>
  <Words>3482</Words>
  <Application>Microsoft Office PowerPoint</Application>
  <PresentationFormat>Grand écran</PresentationFormat>
  <Paragraphs>279</Paragraphs>
  <Slides>52</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52</vt:i4>
      </vt:variant>
    </vt:vector>
  </HeadingPairs>
  <TitlesOfParts>
    <vt:vector size="61" baseType="lpstr">
      <vt:lpstr>Arial</vt:lpstr>
      <vt:lpstr>Calibri</vt:lpstr>
      <vt:lpstr>Calibri Light</vt:lpstr>
      <vt:lpstr>Tw Cen MT</vt:lpstr>
      <vt:lpstr>Tw Cen MT Condensed</vt:lpstr>
      <vt:lpstr>Wingdings</vt:lpstr>
      <vt:lpstr>Wingdings 3</vt:lpstr>
      <vt:lpstr>Intégral</vt:lpstr>
      <vt:lpstr>Thème Office</vt:lpstr>
      <vt:lpstr>Révisions QCM et cœur de métier</vt:lpstr>
      <vt:lpstr>Actualisation et approfondissement des règles de prescription et de la règlementation</vt:lpstr>
      <vt:lpstr>Q1. A propos du processus de prise en charge médicamenteuse, indiquer les trois propositions appartenant à la règle des 5 B : </vt:lpstr>
      <vt:lpstr>Q1. A propos du processus de prise en charge médicamenteuse, indiquer les trois propositions appartenant à la règle des 5 B : </vt:lpstr>
      <vt:lpstr>Q2. Parmi les propositions suivantes, indiquer les 3 réponses exactes :</vt:lpstr>
      <vt:lpstr>Q2. Parmi les propositions suivantes, indiquer les 3 réponses exactes :</vt:lpstr>
      <vt:lpstr>Q3. A propos des médicaments de la liste I, quelle est la proposition exacte :</vt:lpstr>
      <vt:lpstr>Q3. A propos des médicaments de la liste I, quelle est la proposition exacte :</vt:lpstr>
      <vt:lpstr>Q4. A propos des médicaments stupéfiants, quelles sont les 2 propositions exactes :</vt:lpstr>
      <vt:lpstr>Q4. A propos des médicaments stupéfiants, quelles sont les 2 propositions exactes :</vt:lpstr>
      <vt:lpstr>Q5. A propos des stupéfiants en établissement de santé, indiquer les 3 propositions exactes:</vt:lpstr>
      <vt:lpstr>Q5. A propos des stupéfiants en établissement de santé, indiquer les 3 propositions exactes:</vt:lpstr>
      <vt:lpstr>Les stupéfiants</vt:lpstr>
      <vt:lpstr>Classification et règlementation des dispositifs médicaux</vt:lpstr>
      <vt:lpstr>Présentation PowerPoint</vt:lpstr>
      <vt:lpstr>Prescription IDE</vt:lpstr>
      <vt:lpstr>Prescription IDE</vt:lpstr>
      <vt:lpstr>Les chimiothérapies anticancéreuses</vt:lpstr>
      <vt:lpstr>Q6. A propos de l’effet des cytotoxiques, quelles sont les 2 propositions exactes ? </vt:lpstr>
      <vt:lpstr>Q6. A propos de l’effet des cytotoxiques, quelles sont les 2 propositions exactes ? </vt:lpstr>
      <vt:lpstr>Q7. Pour prévenir la mucite provoquée par des médicaments cytotoxiques, quelles sont les 3 mesures préventives que vous pouvez conseiller ?</vt:lpstr>
      <vt:lpstr>Q7. Pour prévenir la mucite provoquée par des médicaments cytotoxiques, quelles sont les 3 mesures préventives que vous pouvez conseiller ?</vt:lpstr>
      <vt:lpstr>Q8. A propos des règles d’administration d’une chimiothérapie, quelles sont les 2 propositions exactes :</vt:lpstr>
      <vt:lpstr>Q8. A propos des règles d’administration d’une chimiothérapie, quelles sont les 2 propositions exactes :</vt:lpstr>
      <vt:lpstr>Q9. A propos des effets indésirables suivants, quels sont les 3 fréquemment observés avec les cytotoxiques ? </vt:lpstr>
      <vt:lpstr>Q9. A propos des effets indésirables suivants, quels sont les 3 fréquemment observés avec les cytotoxiques ? </vt:lpstr>
      <vt:lpstr>Q10. A propos des règles d’administration d’une chimiothérapie, quelles sont les 2 propositions exactes : </vt:lpstr>
      <vt:lpstr>Q10. A propos des règles d’administration d’une chimiothérapie, quelles sont les 2 propositions exactes : </vt:lpstr>
      <vt:lpstr>Q11. Dans le cas d’une extravasation d’une perfusion de chimiothérapie, indiquer les quatre propositions exactes :</vt:lpstr>
      <vt:lpstr>Q11. Dans le cas d’une extravasation d’une perfusion de chimiothérapie, indiquer les quatre propositions exactes :</vt:lpstr>
      <vt:lpstr>Q12. </vt:lpstr>
      <vt:lpstr>Le diffuseur elastomérique</vt:lpstr>
      <vt:lpstr>Administration chimiothérapie</vt:lpstr>
      <vt:lpstr>L’extravasation</vt:lpstr>
      <vt:lpstr>Conduite à tenir en cas d’extravasation</vt:lpstr>
      <vt:lpstr>La contraception</vt:lpstr>
      <vt:lpstr>Q13. Chez une patiente traitée par contraception oestroprogestative, indiquer 3 facteurs de risque d’accident thromboembolique :</vt:lpstr>
      <vt:lpstr>Q13. Chez une patiente traitée par contraception oestroprogestative, indiquer 3 facteurs de risque d’accident thromboembolique :</vt:lpstr>
      <vt:lpstr>Q14. A propos de la contraception d’urgence, indiquer les deux réponses exactes :</vt:lpstr>
      <vt:lpstr>Q14. A propos de la contraception d’urgence, indiquer les deux réponses exactes :</vt:lpstr>
      <vt:lpstr>Présentation PowerPoint</vt:lpstr>
      <vt:lpstr>Présentation PowerPoint</vt:lpstr>
      <vt:lpstr>Conseils à donner si oubli pilule contraceptive</vt:lpstr>
      <vt:lpstr>Iatrogénèse et erreur médicamenteuse</vt:lpstr>
      <vt:lpstr>Q15. Parmi les pratiques suivantes, indiquer les 3 qui constituent des erreurs médicamenteuses :</vt:lpstr>
      <vt:lpstr>Q15. Parmi les pratiques suivantes, indiquer les 3 qui constituent des erreurs médicamenteuses :</vt:lpstr>
      <vt:lpstr>Les médicaments à risque</vt:lpstr>
      <vt:lpstr>REMED</vt:lpstr>
      <vt:lpstr>REMED :  </vt:lpstr>
      <vt:lpstr>Les médecines alternatives et complémentaires</vt:lpstr>
      <vt:lpstr>Q16. Parmi les thérapeutiques suivantes, indiquer les 2 qui font parties des thérapeutiques non médicamenteuses :  </vt:lpstr>
      <vt:lpstr>Q16. Parmi les thérapeutiques suivantes, indiquer les 2 qui font parties des thérapeutiques non médicamenteuses :  </vt:lpstr>
    </vt:vector>
  </TitlesOfParts>
  <Company>EPSAN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QCM  et cœur de métier  UE 2.11 S5</dc:title>
  <dc:creator>dupajuli</dc:creator>
  <cp:lastModifiedBy>RAMM Adeline</cp:lastModifiedBy>
  <cp:revision>102</cp:revision>
  <dcterms:created xsi:type="dcterms:W3CDTF">2021-12-16T07:38:03Z</dcterms:created>
  <dcterms:modified xsi:type="dcterms:W3CDTF">2024-01-11T07:00:22Z</dcterms:modified>
</cp:coreProperties>
</file>