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1" r:id="rId16"/>
    <p:sldId id="295" r:id="rId17"/>
    <p:sldId id="296" r:id="rId18"/>
    <p:sldId id="297" r:id="rId19"/>
    <p:sldId id="301" r:id="rId20"/>
  </p:sldIdLst>
  <p:sldSz cx="9144000" cy="6858000" type="screen4x3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2/15/2024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1450" y="1358724"/>
            <a:ext cx="6261100" cy="2052590"/>
          </a:xfrm>
        </p:spPr>
        <p:txBody>
          <a:bodyPr>
            <a:normAutofit fontScale="90000"/>
          </a:bodyPr>
          <a:lstStyle/>
          <a:p>
            <a:r>
              <a:rPr lang="fr-FR" dirty="0"/>
              <a:t>UE 2.2 S1</a:t>
            </a:r>
            <a:br>
              <a:rPr lang="fr-FR" dirty="0"/>
            </a:br>
            <a:r>
              <a:rPr lang="fr-FR" dirty="0"/>
              <a:t>promotion 2023/2026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5596" y="4005064"/>
            <a:ext cx="7272808" cy="2376264"/>
          </a:xfrm>
        </p:spPr>
        <p:txBody>
          <a:bodyPr/>
          <a:lstStyle/>
          <a:p>
            <a:r>
              <a:rPr lang="fr-FR" dirty="0"/>
              <a:t>APPAREIL REPRODUCTEUR MASCULIN</a:t>
            </a:r>
          </a:p>
          <a:p>
            <a:r>
              <a:rPr lang="fr-FR" dirty="0"/>
              <a:t>Mme Aurélie SCHAEFFER</a:t>
            </a:r>
          </a:p>
        </p:txBody>
      </p:sp>
    </p:spTree>
    <p:extLst>
      <p:ext uri="{BB962C8B-B14F-4D97-AF65-F5344CB8AC3E}">
        <p14:creationId xmlns:p14="http://schemas.microsoft.com/office/powerpoint/2010/main" val="24154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06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572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" y="1231900"/>
            <a:ext cx="8940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Les glandes génitales :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" y="1917700"/>
            <a:ext cx="864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La Prostate (sous la vessie)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400" y="2247900"/>
            <a:ext cx="8356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Plusieurs sacs glandulaires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7400" y="2501900"/>
            <a:ext cx="8356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28600" algn="l"/>
              </a:tabLst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Produit une solution qui entre dans la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	composition du sperme (25% du</a:t>
            </a:r>
          </a:p>
          <a:p>
            <a:pPr>
              <a:lnSpc>
                <a:spcPts val="20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6000" y="3009900"/>
            <a:ext cx="812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5">
                <a:solidFill>
                  <a:srgbClr val="525389"/>
                </a:solidFill>
                <a:latin typeface="Calibri"/>
                <a:cs typeface="Calibri"/>
              </a:rPr>
              <a:t>volume de sperme)</a:t>
            </a:r>
          </a:p>
          <a:p>
            <a:pPr>
              <a:lnSpc>
                <a:spcPts val="1780"/>
              </a:lnSpc>
            </a:pPr>
            <a:endParaRPr lang="en-CA" sz="157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5300" y="3556000"/>
            <a:ext cx="3555589" cy="836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CA" sz="1802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 Les glandes </a:t>
            </a:r>
            <a:r>
              <a:rPr lang="en-CA" sz="1802" dirty="0" err="1">
                <a:solidFill>
                  <a:srgbClr val="438085"/>
                </a:solidFill>
                <a:latin typeface="Calibri"/>
                <a:cs typeface="Calibri"/>
              </a:rPr>
              <a:t>bulbo-urétrales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 (glandes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	de Cowper)</a:t>
            </a:r>
          </a:p>
          <a:p>
            <a:pPr>
              <a:lnSpc>
                <a:spcPts val="220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7400" y="4102100"/>
            <a:ext cx="83566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Liquide alcalin dans l’urètre</a:t>
            </a:r>
            <a:br>
              <a:rPr lang="en-CA" sz="1575">
                <a:solidFill>
                  <a:srgbClr val="000000"/>
                </a:solidFill>
                <a:latin typeface="Times New Roman"/>
              </a:rPr>
            </a:br>
            <a:r>
              <a:rPr lang="en-CA" sz="1575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5">
                <a:solidFill>
                  <a:srgbClr val="525389"/>
                </a:solidFill>
                <a:latin typeface="Calibri"/>
                <a:cs typeface="Calibri"/>
              </a:rPr>
              <a:t> Protection des spz</a:t>
            </a:r>
          </a:p>
          <a:p>
            <a:pPr>
              <a:lnSpc>
                <a:spcPts val="2300"/>
              </a:lnSpc>
            </a:pPr>
            <a:endParaRPr lang="en-CA" sz="157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7400" y="4737100"/>
            <a:ext cx="8356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lubrifiant dans l’urètre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6223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 dirty="0" err="1">
                <a:solidFill>
                  <a:srgbClr val="424455"/>
                </a:solidFill>
                <a:latin typeface="Calibri"/>
                <a:cs typeface="Calibri"/>
              </a:rPr>
              <a:t>Appareil</a:t>
            </a:r>
            <a:r>
              <a:rPr lang="en-CA" sz="2404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404" dirty="0" err="1">
                <a:solidFill>
                  <a:srgbClr val="424455"/>
                </a:solidFill>
                <a:latin typeface="Calibri"/>
                <a:cs typeface="Calibri"/>
              </a:rPr>
              <a:t>génital</a:t>
            </a:r>
            <a:r>
              <a:rPr lang="en-CA" sz="2404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404" dirty="0" err="1">
                <a:solidFill>
                  <a:srgbClr val="424455"/>
                </a:solidFill>
                <a:latin typeface="Calibri"/>
                <a:cs typeface="Calibri"/>
              </a:rPr>
              <a:t>masculin</a:t>
            </a:r>
            <a:endParaRPr lang="en-CA" sz="2404" dirty="0">
              <a:solidFill>
                <a:srgbClr val="424455"/>
              </a:solidFill>
              <a:latin typeface="Calibri"/>
              <a:cs typeface="Calibri"/>
            </a:endParaRPr>
          </a:p>
          <a:p>
            <a:pPr>
              <a:lnSpc>
                <a:spcPts val="2760"/>
              </a:lnSpc>
            </a:pPr>
            <a:endParaRPr lang="en-CA" sz="24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0400" y="1308100"/>
            <a:ext cx="848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Le pénis :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2500" y="1638300"/>
            <a:ext cx="41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438085"/>
              </a:solidFill>
              <a:latin typeface="Georgia"/>
              <a:cs typeface="Georgi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1638300"/>
            <a:ext cx="1206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3 parties :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438085"/>
              </a:solidFill>
              <a:latin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4600" y="1968500"/>
            <a:ext cx="7899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5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5">
                <a:solidFill>
                  <a:srgbClr val="525389"/>
                </a:solidFill>
                <a:latin typeface="Calibri"/>
                <a:cs typeface="Calibri"/>
              </a:rPr>
              <a:t> Racine du pénis / corps du pénis / gland du pénis</a:t>
            </a:r>
          </a:p>
          <a:p>
            <a:pPr>
              <a:lnSpc>
                <a:spcPts val="1780"/>
              </a:lnSpc>
            </a:pPr>
            <a:endParaRPr lang="en-CA" sz="157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4600" y="2235200"/>
            <a:ext cx="78994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28600" algn="l"/>
              </a:tabLst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Prépuce = enveloppe cutanéo-muqueuse mobile fixée en sa partie inférieure par le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	frein</a:t>
            </a:r>
          </a:p>
          <a:p>
            <a:pPr>
              <a:lnSpc>
                <a:spcPts val="19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2500" y="2768600"/>
            <a:ext cx="819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Corps érectiles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44600" y="3086100"/>
            <a:ext cx="7899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Corps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caverneux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et corps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spongieux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24000" y="3378200"/>
            <a:ext cx="7620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Augmentation de la rigidité, turgescence du pénis = érection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952" y="556084"/>
            <a:ext cx="430444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Physiologie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de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l’appareil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génital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masculin</a:t>
            </a:r>
            <a:endParaRPr lang="en-CA" sz="2027" dirty="0">
              <a:solidFill>
                <a:srgbClr val="424455"/>
              </a:solidFill>
              <a:latin typeface="Calibri"/>
              <a:cs typeface="Calibri"/>
            </a:endParaRPr>
          </a:p>
          <a:p>
            <a:pPr>
              <a:lnSpc>
                <a:spcPts val="2300"/>
              </a:lnSpc>
            </a:pPr>
            <a:endParaRPr lang="en-CA" sz="202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0400" y="1308100"/>
            <a:ext cx="848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L’érection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2500" y="1651000"/>
            <a:ext cx="819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Signe visible de l’excitation sexuelle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2500" y="2298700"/>
            <a:ext cx="819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Contrôle par le système parasympathique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4600" y="2628900"/>
            <a:ext cx="7899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Relâchement des myocytes entourant les artères du pénis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4600" y="2857500"/>
            <a:ext cx="7899400" cy="84638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dilatation des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artères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,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remplissage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de sang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dans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les corps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érectiles</a:t>
            </a:r>
            <a:br>
              <a:rPr lang="en-CA" sz="1577" dirty="0">
                <a:solidFill>
                  <a:srgbClr val="000000"/>
                </a:solidFill>
                <a:latin typeface="Times New Roman"/>
              </a:rPr>
            </a:b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Circulation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lente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car oppression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veineuse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220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45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0577" y="673588"/>
            <a:ext cx="4302845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Physiologie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de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l’appareil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génital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masculin</a:t>
            </a:r>
            <a:endParaRPr lang="en-CA" sz="2027" dirty="0">
              <a:solidFill>
                <a:srgbClr val="424455"/>
              </a:solidFill>
              <a:latin typeface="Calibri"/>
              <a:cs typeface="Calibri"/>
            </a:endParaRPr>
          </a:p>
          <a:p>
            <a:pPr>
              <a:lnSpc>
                <a:spcPts val="2300"/>
              </a:lnSpc>
            </a:pPr>
            <a:endParaRPr lang="en-CA" sz="202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69219" y="1155700"/>
            <a:ext cx="218656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CA" sz="1802" dirty="0" err="1">
                <a:solidFill>
                  <a:srgbClr val="000000"/>
                </a:solidFill>
                <a:latin typeface="Calibri"/>
                <a:cs typeface="Calibri"/>
              </a:rPr>
              <a:t>L’éjaculation</a:t>
            </a:r>
            <a:endParaRPr lang="en-CA" sz="1802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100" y="1422400"/>
            <a:ext cx="3020058" cy="1586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CA" sz="1802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 Expulsion du </a:t>
            </a:r>
            <a:r>
              <a:rPr lang="en-CA" sz="1802" dirty="0" err="1">
                <a:solidFill>
                  <a:srgbClr val="438085"/>
                </a:solidFill>
                <a:latin typeface="Calibri"/>
                <a:cs typeface="Calibri"/>
              </a:rPr>
              <a:t>sperme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 (2 à 5 ml)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02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 </a:t>
            </a:r>
            <a:r>
              <a:rPr lang="en-CA" sz="1802" dirty="0" err="1">
                <a:solidFill>
                  <a:srgbClr val="438085"/>
                </a:solidFill>
                <a:latin typeface="Calibri"/>
                <a:cs typeface="Calibri"/>
              </a:rPr>
              <a:t>Deux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 phases</a:t>
            </a:r>
          </a:p>
          <a:p>
            <a:pPr>
              <a:lnSpc>
                <a:spcPct val="20000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1178" y="2707018"/>
            <a:ext cx="7192162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50"/>
              </a:lnSpc>
              <a:tabLst>
                <a:tab pos="279400" algn="l"/>
                <a:tab pos="279400" algn="l"/>
              </a:tabLst>
            </a:pPr>
            <a:r>
              <a:rPr lang="en-CA" sz="1575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85" b="1" dirty="0">
                <a:solidFill>
                  <a:srgbClr val="525389"/>
                </a:solidFill>
                <a:latin typeface="Calibri Bold"/>
                <a:cs typeface="Calibri Bold"/>
              </a:rPr>
              <a:t> </a:t>
            </a:r>
            <a:r>
              <a:rPr lang="en-CA" sz="1585" b="1" dirty="0" err="1">
                <a:solidFill>
                  <a:srgbClr val="525389"/>
                </a:solidFill>
                <a:latin typeface="Calibri Bold"/>
                <a:cs typeface="Calibri Bold"/>
              </a:rPr>
              <a:t>Émission</a:t>
            </a: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 : contraction des </a:t>
            </a:r>
            <a:r>
              <a:rPr lang="en-CA" sz="1575" dirty="0" err="1">
                <a:solidFill>
                  <a:srgbClr val="525389"/>
                </a:solidFill>
                <a:latin typeface="Calibri"/>
                <a:cs typeface="Calibri"/>
              </a:rPr>
              <a:t>canaux</a:t>
            </a: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5" dirty="0" err="1">
                <a:solidFill>
                  <a:srgbClr val="525389"/>
                </a:solidFill>
                <a:latin typeface="Calibri"/>
                <a:cs typeface="Calibri"/>
              </a:rPr>
              <a:t>déférents</a:t>
            </a: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, des </a:t>
            </a:r>
            <a:r>
              <a:rPr lang="en-CA" sz="1575" dirty="0" err="1">
                <a:solidFill>
                  <a:srgbClr val="525389"/>
                </a:solidFill>
                <a:latin typeface="Calibri"/>
                <a:cs typeface="Calibri"/>
              </a:rPr>
              <a:t>vésicules</a:t>
            </a: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5" dirty="0" err="1">
                <a:solidFill>
                  <a:srgbClr val="525389"/>
                </a:solidFill>
                <a:latin typeface="Calibri"/>
                <a:cs typeface="Calibri"/>
              </a:rPr>
              <a:t>séminales</a:t>
            </a: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 et de la prostate</a:t>
            </a:r>
            <a:br>
              <a:rPr lang="en-CA" sz="1577" dirty="0">
                <a:solidFill>
                  <a:srgbClr val="000000"/>
                </a:solidFill>
                <a:latin typeface="Times New Roman"/>
              </a:rPr>
            </a:b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	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Expulsion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d’une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petite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quantité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de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sperme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vers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la base de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l’urètre</a:t>
            </a:r>
            <a:br>
              <a:rPr lang="en-CA" sz="1577" dirty="0">
                <a:solidFill>
                  <a:srgbClr val="000000"/>
                </a:solidFill>
                <a:latin typeface="Times New Roman"/>
              </a:rPr>
            </a:b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	= point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d’inévitabilité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éjaculatoire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225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3916387"/>
            <a:ext cx="8178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5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85" b="1" dirty="0">
                <a:solidFill>
                  <a:srgbClr val="525389"/>
                </a:solidFill>
                <a:latin typeface="Calibri Bold"/>
                <a:cs typeface="Calibri Bold"/>
              </a:rPr>
              <a:t> Expulsion</a:t>
            </a: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 du </a:t>
            </a:r>
            <a:r>
              <a:rPr lang="en-CA" sz="1575" dirty="0" err="1">
                <a:solidFill>
                  <a:srgbClr val="525389"/>
                </a:solidFill>
                <a:latin typeface="Calibri"/>
                <a:cs typeface="Calibri"/>
              </a:rPr>
              <a:t>sperme</a:t>
            </a:r>
            <a:endParaRPr lang="en-CA" sz="1575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3200" y="4418310"/>
            <a:ext cx="7899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Contraction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saccadée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du muscle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pubococcygien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du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périnée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73200" y="4863357"/>
            <a:ext cx="7670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7" dirty="0">
                <a:solidFill>
                  <a:srgbClr val="9F4DA2"/>
                </a:solidFill>
                <a:latin typeface="Georgia"/>
                <a:cs typeface="Georgia"/>
              </a:rPr>
              <a:t>▫</a:t>
            </a:r>
            <a:r>
              <a:rPr lang="en-CA" sz="1427" dirty="0">
                <a:solidFill>
                  <a:srgbClr val="9F4DA2"/>
                </a:solidFill>
                <a:latin typeface="Calibri"/>
                <a:cs typeface="Calibri"/>
              </a:rPr>
              <a:t> Influx nerveux </a:t>
            </a:r>
            <a:r>
              <a:rPr lang="en-CA" sz="1427" dirty="0" err="1">
                <a:solidFill>
                  <a:srgbClr val="9F4DA2"/>
                </a:solidFill>
                <a:latin typeface="Calibri"/>
                <a:cs typeface="Calibri"/>
              </a:rPr>
              <a:t>sympathique</a:t>
            </a:r>
            <a:r>
              <a:rPr lang="en-CA" sz="1427" dirty="0">
                <a:solidFill>
                  <a:srgbClr val="9F4DA2"/>
                </a:solidFill>
                <a:latin typeface="Calibri"/>
                <a:cs typeface="Calibri"/>
              </a:rPr>
              <a:t> (boucle </a:t>
            </a:r>
            <a:r>
              <a:rPr lang="en-CA" sz="1427" dirty="0" err="1">
                <a:solidFill>
                  <a:srgbClr val="9F4DA2"/>
                </a:solidFill>
                <a:latin typeface="Calibri"/>
                <a:cs typeface="Calibri"/>
              </a:rPr>
              <a:t>réflexe</a:t>
            </a:r>
            <a:r>
              <a:rPr lang="en-CA" sz="1427" dirty="0">
                <a:solidFill>
                  <a:srgbClr val="9F4DA2"/>
                </a:solidFill>
                <a:latin typeface="Calibri"/>
                <a:cs typeface="Calibri"/>
              </a:rPr>
              <a:t> avec contraction des corps </a:t>
            </a:r>
            <a:r>
              <a:rPr lang="en-CA" sz="1427" dirty="0" err="1">
                <a:solidFill>
                  <a:srgbClr val="9F4DA2"/>
                </a:solidFill>
                <a:latin typeface="Calibri"/>
                <a:cs typeface="Calibri"/>
              </a:rPr>
              <a:t>érectiles</a:t>
            </a:r>
            <a:r>
              <a:rPr lang="en-CA" sz="1427" dirty="0">
                <a:solidFill>
                  <a:srgbClr val="9F4DA2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1610"/>
              </a:lnSpc>
            </a:pPr>
            <a:endParaRPr lang="en-CA" sz="1427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185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3608" y="936781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 dirty="0">
                <a:solidFill>
                  <a:srgbClr val="424455"/>
                </a:solidFill>
                <a:latin typeface="Calibri"/>
                <a:cs typeface="Calibri"/>
              </a:rPr>
              <a:t>Le </a:t>
            </a:r>
            <a:r>
              <a:rPr lang="en-CA" sz="2404" dirty="0" err="1">
                <a:solidFill>
                  <a:srgbClr val="424455"/>
                </a:solidFill>
                <a:latin typeface="Calibri"/>
                <a:cs typeface="Calibri"/>
              </a:rPr>
              <a:t>sperme</a:t>
            </a:r>
            <a:endParaRPr lang="en-CA" sz="2404" dirty="0">
              <a:solidFill>
                <a:srgbClr val="424455"/>
              </a:solidFill>
              <a:latin typeface="Calibri"/>
              <a:cs typeface="Calibri"/>
            </a:endParaRPr>
          </a:p>
          <a:p>
            <a:pPr>
              <a:lnSpc>
                <a:spcPts val="2760"/>
              </a:lnSpc>
            </a:pPr>
            <a:endParaRPr lang="en-CA" sz="24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5875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802">
                <a:solidFill>
                  <a:srgbClr val="000000"/>
                </a:solidFill>
                <a:latin typeface="Calibri"/>
                <a:cs typeface="Calibri"/>
              </a:rPr>
              <a:t> Composition du sperme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100" y="1905000"/>
            <a:ext cx="847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Liquide séminal (nombreux éléments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2171700"/>
            <a:ext cx="8216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nourriciers pour les sprematozoïdes)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3100" y="2451100"/>
            <a:ext cx="84709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Spermatozoïdes (30 à 200 millions par ml)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pH 7,2 - 7,5</a:t>
            </a:r>
          </a:p>
          <a:p>
            <a:pPr>
              <a:lnSpc>
                <a:spcPts val="25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34290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802">
                <a:solidFill>
                  <a:srgbClr val="000000"/>
                </a:solidFill>
                <a:latin typeface="Calibri"/>
                <a:cs typeface="Calibri"/>
              </a:rPr>
              <a:t> Anomalies du sperme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3100" y="3746500"/>
            <a:ext cx="4042916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381000" algn="l"/>
              </a:tabLst>
            </a:pPr>
            <a:r>
              <a:rPr lang="en-CA" sz="1802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lang="en-CA" sz="1802" dirty="0">
                <a:solidFill>
                  <a:srgbClr val="438085"/>
                </a:solidFill>
                <a:latin typeface="Calibri"/>
                <a:cs typeface="Calibri"/>
              </a:rPr>
              <a:t>Anomalies du volume de </a:t>
            </a:r>
            <a:r>
              <a:rPr lang="en-CA" sz="1802" dirty="0" err="1">
                <a:solidFill>
                  <a:srgbClr val="438085"/>
                </a:solidFill>
                <a:latin typeface="Calibri"/>
                <a:cs typeface="Calibri"/>
              </a:rPr>
              <a:t>l’éjaculat</a:t>
            </a:r>
            <a:endParaRPr lang="en-CA" sz="1802" dirty="0">
              <a:solidFill>
                <a:srgbClr val="438085"/>
              </a:solidFill>
              <a:latin typeface="Calibri"/>
              <a:cs typeface="Calibri"/>
            </a:endParaRP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3100" y="4051300"/>
            <a:ext cx="84709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54000" algn="l"/>
              </a:tabLst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Anomalies du nombre et de caractéristiques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	des spermatozoïdes</a:t>
            </a:r>
          </a:p>
          <a:p>
            <a:pPr>
              <a:lnSpc>
                <a:spcPts val="21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58800" y="50800"/>
            <a:ext cx="8585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>
                <a:solidFill>
                  <a:srgbClr val="FFFFFF"/>
                </a:solidFill>
                <a:latin typeface="Calibri Bold"/>
                <a:cs typeface="Calibri Bold"/>
              </a:rPr>
              <a:t>2. La gamétogénèse</a:t>
            </a:r>
          </a:p>
          <a:p>
            <a:pPr>
              <a:lnSpc>
                <a:spcPts val="162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953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424455"/>
                </a:solidFill>
                <a:latin typeface="Calibri"/>
                <a:cs typeface="Calibri"/>
              </a:rPr>
              <a:t>Spermatogénèse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" y="1231900"/>
            <a:ext cx="8940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427">
                <a:solidFill>
                  <a:srgbClr val="000000"/>
                </a:solidFill>
                <a:latin typeface="Calibri"/>
                <a:cs typeface="Calibri"/>
              </a:rPr>
              <a:t>  Spermatogénèse = spermatocytogénèse + spermiogénèse</a:t>
            </a:r>
          </a:p>
          <a:p>
            <a:pPr>
              <a:lnSpc>
                <a:spcPts val="161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" y="1485900"/>
            <a:ext cx="8648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5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35" b="1">
                <a:solidFill>
                  <a:srgbClr val="438085"/>
                </a:solidFill>
                <a:latin typeface="Calibri Bold"/>
                <a:cs typeface="Calibri Bold"/>
              </a:rPr>
              <a:t>  Spermatocytogénèse</a:t>
            </a:r>
            <a:r>
              <a:rPr lang="en-CA" sz="1425">
                <a:solidFill>
                  <a:srgbClr val="438085"/>
                </a:solidFill>
                <a:latin typeface="Calibri"/>
                <a:cs typeface="Calibri"/>
              </a:rPr>
              <a:t> : formation des spermatides à partir de spermatogonies</a:t>
            </a:r>
          </a:p>
          <a:p>
            <a:pPr>
              <a:lnSpc>
                <a:spcPts val="1610"/>
              </a:lnSpc>
            </a:pPr>
            <a:endParaRPr lang="en-CA" sz="142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400" y="1739900"/>
            <a:ext cx="83566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210" b="1">
                <a:solidFill>
                  <a:srgbClr val="525389"/>
                </a:solidFill>
                <a:latin typeface="Calibri Bold"/>
                <a:cs typeface="Calibri Bold"/>
              </a:rPr>
              <a:t>  Phase de multiplication </a:t>
            </a:r>
            <a:r>
              <a:rPr lang="en-CA" sz="1200">
                <a:solidFill>
                  <a:srgbClr val="525389"/>
                </a:solidFill>
                <a:latin typeface="Calibri"/>
                <a:cs typeface="Calibri"/>
              </a:rPr>
              <a:t>des spermatogonies (mitose)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7400" y="1955800"/>
            <a:ext cx="83566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210" b="1">
                <a:solidFill>
                  <a:srgbClr val="525389"/>
                </a:solidFill>
                <a:latin typeface="Calibri Bold"/>
                <a:cs typeface="Calibri Bold"/>
              </a:rPr>
              <a:t>  Phase d’accroissement </a:t>
            </a:r>
            <a:r>
              <a:rPr lang="en-CA" sz="1200">
                <a:solidFill>
                  <a:srgbClr val="525389"/>
                </a:solidFill>
                <a:latin typeface="Calibri"/>
                <a:cs typeface="Calibri"/>
              </a:rPr>
              <a:t>des spermatogonies en </a:t>
            </a:r>
            <a:r>
              <a:rPr lang="en-CA" sz="1210" b="1">
                <a:solidFill>
                  <a:srgbClr val="525389"/>
                </a:solidFill>
                <a:latin typeface="Calibri Bold"/>
                <a:cs typeface="Calibri Bold"/>
              </a:rPr>
              <a:t>spermatocytes I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7400" y="2184400"/>
            <a:ext cx="83566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210" b="1">
                <a:solidFill>
                  <a:srgbClr val="525389"/>
                </a:solidFill>
                <a:latin typeface="Calibri Bold"/>
                <a:cs typeface="Calibri Bold"/>
              </a:rPr>
              <a:t>  Phase de maturation </a:t>
            </a:r>
            <a:r>
              <a:rPr lang="en-CA" sz="1200">
                <a:solidFill>
                  <a:srgbClr val="525389"/>
                </a:solidFill>
                <a:latin typeface="Calibri"/>
                <a:cs typeface="Calibri"/>
              </a:rPr>
              <a:t> des spermatocytes I en spermatides (méiose)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5300" y="2628900"/>
            <a:ext cx="8648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5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35" b="1">
                <a:solidFill>
                  <a:srgbClr val="438085"/>
                </a:solidFill>
                <a:latin typeface="Calibri Bold"/>
                <a:cs typeface="Calibri Bold"/>
              </a:rPr>
              <a:t>  Spermiogénèse</a:t>
            </a:r>
            <a:r>
              <a:rPr lang="en-CA" sz="1425">
                <a:solidFill>
                  <a:srgbClr val="438085"/>
                </a:solidFill>
                <a:latin typeface="Calibri"/>
                <a:cs typeface="Calibri"/>
              </a:rPr>
              <a:t> = différentiation des spermatides en spermatozoïdes</a:t>
            </a:r>
          </a:p>
          <a:p>
            <a:pPr>
              <a:lnSpc>
                <a:spcPts val="1610"/>
              </a:lnSpc>
            </a:pPr>
            <a:endParaRPr lang="en-CA" sz="142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58800" y="50800"/>
            <a:ext cx="8585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>
                <a:solidFill>
                  <a:srgbClr val="FFFFFF"/>
                </a:solidFill>
                <a:latin typeface="Calibri Bold"/>
                <a:cs typeface="Calibri Bold"/>
              </a:rPr>
              <a:t>3. Régulation hormonale</a:t>
            </a:r>
          </a:p>
          <a:p>
            <a:pPr>
              <a:lnSpc>
                <a:spcPts val="162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99235" y="2374900"/>
            <a:ext cx="6891630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540"/>
              </a:lnSpc>
            </a:pPr>
            <a:r>
              <a:rPr lang="en-CA" sz="3979" dirty="0">
                <a:solidFill>
                  <a:srgbClr val="424455"/>
                </a:solidFill>
                <a:latin typeface="Calibri"/>
                <a:cs typeface="Calibri"/>
              </a:rPr>
              <a:t>3. </a:t>
            </a:r>
            <a:r>
              <a:rPr lang="en-CA" sz="3979" dirty="0" err="1">
                <a:solidFill>
                  <a:srgbClr val="424455"/>
                </a:solidFill>
                <a:latin typeface="Calibri"/>
                <a:cs typeface="Calibri"/>
              </a:rPr>
              <a:t>Régulation</a:t>
            </a:r>
            <a:r>
              <a:rPr lang="en-CA" sz="3979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3979" dirty="0" err="1">
                <a:solidFill>
                  <a:srgbClr val="424455"/>
                </a:solidFill>
                <a:latin typeface="Calibri"/>
                <a:cs typeface="Calibri"/>
              </a:rPr>
              <a:t>hormonale</a:t>
            </a:r>
            <a:endParaRPr lang="en-CA" sz="3979" dirty="0">
              <a:solidFill>
                <a:srgbClr val="424455"/>
              </a:solidFill>
              <a:latin typeface="Calibri"/>
              <a:cs typeface="Calibri"/>
            </a:endParaRPr>
          </a:p>
          <a:p>
            <a:pPr>
              <a:lnSpc>
                <a:spcPts val="4540"/>
              </a:lnSpc>
            </a:pPr>
            <a:endParaRPr lang="en-CA" sz="397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58800" y="50800"/>
            <a:ext cx="8585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>
                <a:solidFill>
                  <a:srgbClr val="FFFFFF"/>
                </a:solidFill>
                <a:latin typeface="Calibri Bold"/>
                <a:cs typeface="Calibri Bold"/>
              </a:rPr>
              <a:t>3. Régulation hormonale</a:t>
            </a:r>
          </a:p>
          <a:p>
            <a:pPr>
              <a:lnSpc>
                <a:spcPts val="162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0400" y="965200"/>
            <a:ext cx="848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Complexe hypothalamo-hypophysaire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2500" y="1308100"/>
            <a:ext cx="819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Homme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2500" y="1625600"/>
            <a:ext cx="819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Femme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58800" y="50800"/>
            <a:ext cx="8585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>
                <a:solidFill>
                  <a:srgbClr val="FFFFFF"/>
                </a:solidFill>
                <a:latin typeface="Calibri Bold"/>
                <a:cs typeface="Calibri Bold"/>
              </a:rPr>
              <a:t>3. Régulation hormonale</a:t>
            </a:r>
          </a:p>
          <a:p>
            <a:pPr>
              <a:lnSpc>
                <a:spcPts val="162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953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424455"/>
                </a:solidFill>
                <a:latin typeface="Calibri"/>
                <a:cs typeface="Calibri"/>
              </a:rPr>
              <a:t>Régulation hormonale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0400" y="1155700"/>
            <a:ext cx="8483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802">
                <a:solidFill>
                  <a:srgbClr val="000000"/>
                </a:solidFill>
                <a:latin typeface="Calibri"/>
                <a:cs typeface="Calibri"/>
              </a:rPr>
              <a:t> Complexe hypothalamo-hypophysaire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8" y="-69850"/>
            <a:ext cx="9144000" cy="68453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558800" y="50800"/>
            <a:ext cx="8585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>
                <a:solidFill>
                  <a:srgbClr val="FFFFFF"/>
                </a:solidFill>
                <a:latin typeface="Calibri Bold"/>
                <a:cs typeface="Calibri Bold"/>
              </a:rPr>
              <a:t>3. Régulation hormonale</a:t>
            </a:r>
          </a:p>
          <a:p>
            <a:pPr>
              <a:lnSpc>
                <a:spcPts val="162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495300"/>
            <a:ext cx="858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Régulation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hormonale</a:t>
            </a:r>
            <a:r>
              <a:rPr lang="en-CA" sz="2027" dirty="0">
                <a:solidFill>
                  <a:srgbClr val="424455"/>
                </a:solidFill>
                <a:latin typeface="Calibri"/>
                <a:cs typeface="Calibri"/>
              </a:rPr>
              <a:t> chez </a:t>
            </a:r>
            <a:r>
              <a:rPr lang="en-CA" sz="2027" dirty="0" err="1">
                <a:solidFill>
                  <a:srgbClr val="424455"/>
                </a:solidFill>
                <a:latin typeface="Calibri"/>
                <a:cs typeface="Calibri"/>
              </a:rPr>
              <a:t>l’homme</a:t>
            </a:r>
            <a:endParaRPr lang="en-CA" sz="2027" dirty="0">
              <a:solidFill>
                <a:srgbClr val="424455"/>
              </a:solidFill>
              <a:latin typeface="Calibri"/>
              <a:cs typeface="Calibri"/>
            </a:endParaRPr>
          </a:p>
          <a:p>
            <a:pPr>
              <a:lnSpc>
                <a:spcPts val="2300"/>
              </a:lnSpc>
            </a:pPr>
            <a:endParaRPr lang="en-CA" sz="202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016000"/>
            <a:ext cx="354539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dirty="0" err="1">
                <a:solidFill>
                  <a:schemeClr val="bg1"/>
                </a:solidFill>
                <a:latin typeface="Calibri"/>
                <a:cs typeface="Calibri"/>
              </a:rPr>
              <a:t>Complexe</a:t>
            </a:r>
            <a:r>
              <a:rPr lang="en-CA" sz="1802" dirty="0">
                <a:solidFill>
                  <a:schemeClr val="bg1"/>
                </a:solidFill>
                <a:latin typeface="Calibri"/>
                <a:cs typeface="Calibri"/>
              </a:rPr>
              <a:t> hypothalamo-</a:t>
            </a:r>
            <a:r>
              <a:rPr lang="en-CA" sz="1802" dirty="0" err="1">
                <a:solidFill>
                  <a:schemeClr val="bg1"/>
                </a:solidFill>
                <a:latin typeface="Calibri"/>
                <a:cs typeface="Calibri"/>
              </a:rPr>
              <a:t>hypophysaire</a:t>
            </a:r>
            <a:endParaRPr lang="en-CA" sz="1802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1384300"/>
            <a:ext cx="868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577">
                <a:solidFill>
                  <a:srgbClr val="000000"/>
                </a:solidFill>
                <a:latin typeface="Calibri"/>
                <a:cs typeface="Calibri"/>
              </a:rPr>
              <a:t>  Production de testostérone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9300" y="1625600"/>
            <a:ext cx="8394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Par les cellules de Leydig</a:t>
            </a:r>
            <a:br>
              <a:rPr lang="en-CA" sz="1427">
                <a:solidFill>
                  <a:srgbClr val="000000"/>
                </a:solidFill>
                <a:latin typeface="Times New Roman"/>
              </a:rPr>
            </a:b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Stimulé par la LH</a:t>
            </a:r>
          </a:p>
          <a:p>
            <a:pPr>
              <a:lnSpc>
                <a:spcPts val="200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324100"/>
            <a:ext cx="868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577">
                <a:solidFill>
                  <a:srgbClr val="000000"/>
                </a:solidFill>
                <a:latin typeface="Calibri"/>
                <a:cs typeface="Calibri"/>
              </a:rPr>
              <a:t>  Régulation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9300" y="2603500"/>
            <a:ext cx="300325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7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  Hypothalamus : RH </a:t>
            </a:r>
            <a:r>
              <a:rPr lang="en-CA" sz="1427" dirty="0" err="1">
                <a:solidFill>
                  <a:srgbClr val="438085"/>
                </a:solidFill>
                <a:latin typeface="Calibri"/>
                <a:cs typeface="Calibri"/>
              </a:rPr>
              <a:t>stimule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 LH et FSH</a:t>
            </a:r>
          </a:p>
          <a:p>
            <a:pPr>
              <a:lnSpc>
                <a:spcPts val="1610"/>
              </a:lnSpc>
            </a:pPr>
            <a:endParaRPr lang="en-CA" sz="1427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9300" y="2870200"/>
            <a:ext cx="398647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41300" algn="l"/>
              </a:tabLst>
            </a:pPr>
            <a:r>
              <a:rPr lang="en-CA" sz="1427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  FSH </a:t>
            </a:r>
            <a:r>
              <a:rPr lang="en-CA" sz="1427" dirty="0" err="1">
                <a:solidFill>
                  <a:srgbClr val="438085"/>
                </a:solidFill>
                <a:latin typeface="Calibri"/>
                <a:cs typeface="Calibri"/>
              </a:rPr>
              <a:t>stimule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 les cellules de </a:t>
            </a:r>
            <a:r>
              <a:rPr lang="en-CA" sz="1427" dirty="0" err="1">
                <a:solidFill>
                  <a:srgbClr val="438085"/>
                </a:solidFill>
                <a:latin typeface="Calibri"/>
                <a:cs typeface="Calibri"/>
              </a:rPr>
              <a:t>Sertoli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 (</a:t>
            </a:r>
            <a:r>
              <a:rPr lang="en-CA" sz="1427" dirty="0" err="1">
                <a:solidFill>
                  <a:srgbClr val="438085"/>
                </a:solidFill>
                <a:latin typeface="Calibri"/>
                <a:cs typeface="Calibri"/>
              </a:rPr>
              <a:t>spermatogénèse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,</a:t>
            </a:r>
            <a:br>
              <a:rPr lang="en-CA" sz="1427" dirty="0">
                <a:solidFill>
                  <a:srgbClr val="000000"/>
                </a:solidFill>
                <a:latin typeface="Times New Roman"/>
              </a:rPr>
            </a:b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	</a:t>
            </a:r>
            <a:r>
              <a:rPr lang="en-CA" sz="1427" dirty="0" err="1">
                <a:solidFill>
                  <a:srgbClr val="438085"/>
                </a:solidFill>
                <a:latin typeface="Calibri"/>
                <a:cs typeface="Calibri"/>
              </a:rPr>
              <a:t>roduction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 </a:t>
            </a:r>
            <a:r>
              <a:rPr lang="en-CA" sz="1427" dirty="0" err="1">
                <a:solidFill>
                  <a:srgbClr val="438085"/>
                </a:solidFill>
                <a:latin typeface="Calibri"/>
                <a:cs typeface="Calibri"/>
              </a:rPr>
              <a:t>d’inhibine</a:t>
            </a:r>
            <a:r>
              <a:rPr lang="en-CA" sz="1427" dirty="0">
                <a:solidFill>
                  <a:srgbClr val="438085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1600"/>
              </a:lnSpc>
            </a:pPr>
            <a:endParaRPr lang="en-CA" sz="1427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9300" y="3276600"/>
            <a:ext cx="83947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LH stimule les cellules de Leydig (testostérone)</a:t>
            </a:r>
            <a:br>
              <a:rPr lang="en-CA" sz="1427">
                <a:solidFill>
                  <a:srgbClr val="000000"/>
                </a:solidFill>
                <a:latin typeface="Times New Roman"/>
              </a:rPr>
            </a:b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Inhibine inhibe FSH et testostérone inhibe LH</a:t>
            </a:r>
          </a:p>
          <a:p>
            <a:pPr>
              <a:lnSpc>
                <a:spcPts val="200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000500"/>
            <a:ext cx="868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577">
                <a:solidFill>
                  <a:srgbClr val="000000"/>
                </a:solidFill>
                <a:latin typeface="Calibri"/>
                <a:cs typeface="Calibri"/>
              </a:rPr>
              <a:t>  Actions de la testostérone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9300" y="4267200"/>
            <a:ext cx="83947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41300" algn="l"/>
              </a:tabLst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Différentiation des caractères sexuels</a:t>
            </a:r>
            <a:br>
              <a:rPr lang="en-CA" sz="1427">
                <a:solidFill>
                  <a:srgbClr val="000000"/>
                </a:solidFill>
                <a:latin typeface="Times New Roman"/>
              </a:rPr>
            </a:b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	primaires</a:t>
            </a:r>
          </a:p>
          <a:p>
            <a:pPr>
              <a:lnSpc>
                <a:spcPts val="170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9300" y="4737100"/>
            <a:ext cx="83947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41300" algn="l"/>
              </a:tabLst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Développement des caractères sexuels</a:t>
            </a:r>
            <a:br>
              <a:rPr lang="en-CA" sz="1427">
                <a:solidFill>
                  <a:srgbClr val="000000"/>
                </a:solidFill>
                <a:latin typeface="Times New Roman"/>
              </a:rPr>
            </a:b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	secondaires</a:t>
            </a:r>
          </a:p>
          <a:p>
            <a:pPr>
              <a:lnSpc>
                <a:spcPts val="170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9300" y="5219700"/>
            <a:ext cx="8394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Poussée de croissance pubertaire</a:t>
            </a:r>
          </a:p>
          <a:p>
            <a:pPr>
              <a:lnSpc>
                <a:spcPts val="161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1400" y="5473700"/>
            <a:ext cx="81026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2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202">
                <a:solidFill>
                  <a:srgbClr val="525389"/>
                </a:solidFill>
                <a:latin typeface="Calibri"/>
                <a:cs typeface="Calibri"/>
              </a:rPr>
              <a:t>  Pilosité, masse musculaire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9300" y="5676900"/>
            <a:ext cx="8394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Stimule la lipolyse</a:t>
            </a:r>
          </a:p>
          <a:p>
            <a:pPr>
              <a:lnSpc>
                <a:spcPts val="161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49300" y="5892800"/>
            <a:ext cx="8394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Stimule spermatogénèse</a:t>
            </a:r>
            <a:br>
              <a:rPr lang="en-CA" sz="1427">
                <a:solidFill>
                  <a:srgbClr val="000000"/>
                </a:solidFill>
                <a:latin typeface="Times New Roman"/>
              </a:rPr>
            </a:br>
            <a:r>
              <a:rPr lang="en-CA" sz="14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427">
                <a:solidFill>
                  <a:srgbClr val="438085"/>
                </a:solidFill>
                <a:latin typeface="Calibri"/>
                <a:cs typeface="Calibri"/>
              </a:rPr>
              <a:t>  Augmente la libido</a:t>
            </a:r>
          </a:p>
          <a:p>
            <a:pPr>
              <a:lnSpc>
                <a:spcPts val="200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629400" cy="1595967"/>
          </a:xfrm>
        </p:spPr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2234355"/>
            <a:ext cx="7632848" cy="6319585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Anatomie de l’appareil génital masculin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la gamétogénèse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Régulation hormonale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47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58800" y="50800"/>
            <a:ext cx="404873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 de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l’appareil</a:t>
            </a: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 genital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mascuin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953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0500" y="1346200"/>
            <a:ext cx="89535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812" b="1">
                <a:solidFill>
                  <a:srgbClr val="000000"/>
                </a:solidFill>
                <a:latin typeface="Calibri Bold"/>
                <a:cs typeface="Calibri Bold"/>
              </a:rPr>
              <a:t>Organes génitaux externes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12" b="1">
                <a:solidFill>
                  <a:srgbClr val="000000"/>
                </a:solidFill>
                <a:latin typeface="Calibri Bold"/>
                <a:cs typeface="Calibri Bold"/>
              </a:rPr>
              <a:t>Organes génitaux internes</a:t>
            </a:r>
          </a:p>
          <a:p>
            <a:pPr>
              <a:lnSpc>
                <a:spcPts val="23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6100" y="4953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58800" y="50800"/>
            <a:ext cx="1178592" cy="215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953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0400" y="1308100"/>
            <a:ext cx="848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Scrotum (bourses) :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2500" y="1930400"/>
            <a:ext cx="8191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575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575">
                <a:solidFill>
                  <a:srgbClr val="438085"/>
                </a:solidFill>
                <a:latin typeface="Calibri"/>
                <a:cs typeface="Calibri"/>
              </a:rPr>
              <a:t>  Sac de peau et muscles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577">
                <a:solidFill>
                  <a:srgbClr val="438085"/>
                </a:solidFill>
                <a:latin typeface="Calibri"/>
                <a:cs typeface="Calibri"/>
              </a:rPr>
              <a:t>  Septum scrotal</a:t>
            </a:r>
          </a:p>
          <a:p>
            <a:pPr>
              <a:lnSpc>
                <a:spcPts val="22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2500" y="2476500"/>
            <a:ext cx="81915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7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577">
                <a:solidFill>
                  <a:srgbClr val="438085"/>
                </a:solidFill>
                <a:latin typeface="Calibri"/>
                <a:cs typeface="Calibri"/>
              </a:rPr>
              <a:t>  Température de 34-35°C (meilleure survie des spermatozoïdes)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577">
                <a:solidFill>
                  <a:srgbClr val="438085"/>
                </a:solidFill>
                <a:latin typeface="Calibri"/>
                <a:cs typeface="Calibri"/>
              </a:rPr>
              <a:t>  Muscles cremaster et dartos</a:t>
            </a:r>
          </a:p>
          <a:p>
            <a:pPr>
              <a:lnSpc>
                <a:spcPts val="23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58800" y="50800"/>
            <a:ext cx="117859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318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9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300"/>
              </a:lnSpc>
            </a:pPr>
            <a:endParaRPr lang="en-CA" sz="202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100" y="952500"/>
            <a:ext cx="8470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Testicules :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1244600"/>
            <a:ext cx="81788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0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2027">
                <a:solidFill>
                  <a:srgbClr val="438085"/>
                </a:solidFill>
                <a:latin typeface="Calibri"/>
                <a:cs typeface="Calibri"/>
              </a:rPr>
              <a:t> Fonctions : spermatogénèse, glande hormonale</a:t>
            </a:r>
            <a:br>
              <a:rPr lang="en-CA" sz="2027">
                <a:solidFill>
                  <a:srgbClr val="000000"/>
                </a:solidFill>
                <a:latin typeface="Times New Roman"/>
              </a:rPr>
            </a:br>
            <a:r>
              <a:rPr lang="en-CA" sz="202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2027">
                <a:solidFill>
                  <a:srgbClr val="438085"/>
                </a:solidFill>
                <a:latin typeface="Calibri"/>
                <a:cs typeface="Calibri"/>
              </a:rPr>
              <a:t> Forme ovoïde, 2-3 cm diamètre</a:t>
            </a:r>
          </a:p>
          <a:p>
            <a:pPr>
              <a:lnSpc>
                <a:spcPts val="27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7300" y="1955800"/>
            <a:ext cx="7886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02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802">
                <a:solidFill>
                  <a:srgbClr val="525389"/>
                </a:solidFill>
                <a:latin typeface="Calibri"/>
                <a:cs typeface="Calibri"/>
              </a:rPr>
              <a:t> Extérieur : Tuniques : </a:t>
            </a:r>
            <a:r>
              <a:rPr lang="en-CA" sz="1812" b="1">
                <a:solidFill>
                  <a:srgbClr val="525389"/>
                </a:solidFill>
                <a:latin typeface="Calibri Bold"/>
                <a:cs typeface="Calibri Bold"/>
              </a:rPr>
              <a:t>vaginale</a:t>
            </a:r>
            <a:r>
              <a:rPr lang="en-CA" sz="1802">
                <a:solidFill>
                  <a:srgbClr val="525389"/>
                </a:solidFill>
                <a:latin typeface="Calibri"/>
                <a:cs typeface="Calibri"/>
              </a:rPr>
              <a:t> (superficielle) et </a:t>
            </a:r>
            <a:r>
              <a:rPr lang="en-CA" sz="1812" b="1">
                <a:solidFill>
                  <a:srgbClr val="525389"/>
                </a:solidFill>
                <a:latin typeface="Calibri Bold"/>
                <a:cs typeface="Calibri Bold"/>
              </a:rPr>
              <a:t>albuginée</a:t>
            </a:r>
            <a:r>
              <a:rPr lang="en-CA" sz="1802">
                <a:solidFill>
                  <a:srgbClr val="525389"/>
                </a:solidFill>
                <a:latin typeface="Calibri"/>
                <a:cs typeface="Calibri"/>
              </a:rPr>
              <a:t>, enveloppe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02">
                <a:solidFill>
                  <a:srgbClr val="525389"/>
                </a:solidFill>
                <a:latin typeface="Calibri"/>
                <a:cs typeface="Calibri"/>
              </a:rPr>
              <a:t>fibreuse entourant les 400 lobules testiculaires</a:t>
            </a:r>
          </a:p>
          <a:p>
            <a:pPr>
              <a:lnSpc>
                <a:spcPts val="22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57300" y="2565400"/>
            <a:ext cx="788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812" b="1">
                <a:solidFill>
                  <a:srgbClr val="525389"/>
                </a:solidFill>
                <a:latin typeface="Calibri Bold"/>
                <a:cs typeface="Calibri Bold"/>
              </a:rPr>
              <a:t> Lobules</a:t>
            </a:r>
            <a:r>
              <a:rPr lang="en-CA" sz="1802">
                <a:solidFill>
                  <a:srgbClr val="525389"/>
                </a:solidFill>
                <a:latin typeface="Calibri"/>
                <a:cs typeface="Calibri"/>
              </a:rPr>
              <a:t> contenant les </a:t>
            </a:r>
            <a:r>
              <a:rPr lang="en-CA" sz="1812" b="1">
                <a:solidFill>
                  <a:srgbClr val="525389"/>
                </a:solidFill>
                <a:latin typeface="Calibri Bold"/>
                <a:cs typeface="Calibri Bold"/>
              </a:rPr>
              <a:t>tubes séminifères (lieu de la spermatogénèse)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572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" y="1092200"/>
            <a:ext cx="8940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2027">
                <a:solidFill>
                  <a:srgbClr val="000000"/>
                </a:solidFill>
                <a:latin typeface="Calibri"/>
                <a:cs typeface="Calibri"/>
              </a:rPr>
              <a:t> Tubes séminifères :</a:t>
            </a:r>
          </a:p>
          <a:p>
            <a:pPr>
              <a:lnSpc>
                <a:spcPts val="23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" y="1435100"/>
            <a:ext cx="864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Dans les lobules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1300" y="2171700"/>
            <a:ext cx="890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Cellules de </a:t>
            </a:r>
            <a:r>
              <a:rPr lang="en-CA" sz="1812" b="1">
                <a:solidFill>
                  <a:srgbClr val="438085"/>
                </a:solidFill>
                <a:latin typeface="Calibri Bold"/>
                <a:cs typeface="Calibri Bold"/>
              </a:rPr>
              <a:t>Sertoli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2476500"/>
            <a:ext cx="8610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28600" algn="l"/>
              </a:tabLst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Produisent les substances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	nécessaires à la</a:t>
            </a:r>
          </a:p>
          <a:p>
            <a:pPr>
              <a:lnSpc>
                <a:spcPts val="19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" y="2959100"/>
            <a:ext cx="8382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spermatogénèse et au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maintien tissulaire</a:t>
            </a:r>
          </a:p>
          <a:p>
            <a:pPr>
              <a:lnSpc>
                <a:spcPts val="20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1300" y="3784600"/>
            <a:ext cx="890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Cellules de </a:t>
            </a:r>
            <a:r>
              <a:rPr lang="en-CA" sz="1812" b="1">
                <a:solidFill>
                  <a:srgbClr val="438085"/>
                </a:solidFill>
                <a:latin typeface="Calibri Bold"/>
                <a:cs typeface="Calibri Bold"/>
              </a:rPr>
              <a:t>Leydig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8776" y="4150667"/>
            <a:ext cx="303839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Rôle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glandulaire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: TST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testostérone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558800" y="50800"/>
            <a:ext cx="1178592" cy="215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572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" y="1092200"/>
            <a:ext cx="8940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802">
                <a:solidFill>
                  <a:srgbClr val="000000"/>
                </a:solidFill>
                <a:latin typeface="Calibri"/>
                <a:cs typeface="Calibri"/>
              </a:rPr>
              <a:t> Les voies génitales :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" y="1409700"/>
            <a:ext cx="8648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577">
                <a:solidFill>
                  <a:srgbClr val="438085"/>
                </a:solidFill>
                <a:latin typeface="Calibri"/>
                <a:cs typeface="Calibri"/>
              </a:rPr>
              <a:t>  Épididyme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400" y="1689100"/>
            <a:ext cx="8356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Coiffe le testicule, 6 cm de long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1955800"/>
            <a:ext cx="8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099" spc="-30">
                <a:solidFill>
                  <a:srgbClr val="525389"/>
                </a:solidFill>
                <a:latin typeface="Arial"/>
                <a:cs typeface="Arial"/>
              </a:rPr>
              <a:t></a:t>
            </a:r>
          </a:p>
          <a:p>
            <a:pPr>
              <a:lnSpc>
                <a:spcPts val="1665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1955800"/>
            <a:ext cx="7759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099">
                <a:solidFill>
                  <a:srgbClr val="525389"/>
                </a:solidFill>
                <a:latin typeface="Calibri"/>
                <a:cs typeface="Calibri"/>
              </a:rPr>
              <a:t>3 parties : tête, corps et queue (prolongé</a:t>
            </a:r>
          </a:p>
          <a:p>
            <a:pPr>
              <a:lnSpc>
                <a:spcPts val="1665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2184400"/>
            <a:ext cx="7874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099">
                <a:solidFill>
                  <a:srgbClr val="525389"/>
                </a:solidFill>
                <a:latin typeface="Calibri"/>
                <a:cs typeface="Calibri"/>
              </a:rPr>
              <a:t>par le canal déférent)</a:t>
            </a:r>
          </a:p>
          <a:p>
            <a:pPr>
              <a:lnSpc>
                <a:spcPts val="161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300" y="2717800"/>
            <a:ext cx="8648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577">
                <a:solidFill>
                  <a:srgbClr val="438085"/>
                </a:solidFill>
                <a:latin typeface="Calibri"/>
                <a:cs typeface="Calibri"/>
              </a:rPr>
              <a:t>  Canal déférent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7400" y="3009900"/>
            <a:ext cx="8356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Entre épididyme et urètre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7400" y="3263900"/>
            <a:ext cx="83566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  <a:tabLst>
                <a:tab pos="228600" algn="l"/>
              </a:tabLst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Paroi musculaire lisse pour passage SPZ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Canal + vaisseaux sanguins + nerfs =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87" b="1">
                <a:solidFill>
                  <a:srgbClr val="525389"/>
                </a:solidFill>
                <a:latin typeface="Calibri Bold"/>
                <a:cs typeface="Calibri Bold"/>
              </a:rPr>
              <a:t>	cordon spermatique</a:t>
            </a:r>
          </a:p>
          <a:p>
            <a:pPr>
              <a:lnSpc>
                <a:spcPts val="205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7400" y="4064000"/>
            <a:ext cx="8356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28600" algn="l"/>
              </a:tabLst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87" b="1">
                <a:solidFill>
                  <a:srgbClr val="525389"/>
                </a:solidFill>
                <a:latin typeface="Calibri Bold"/>
                <a:cs typeface="Calibri Bold"/>
              </a:rPr>
              <a:t> ampoule déférentielle 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(stockage des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	SPZ)</a:t>
            </a:r>
          </a:p>
          <a:p>
            <a:pPr>
              <a:lnSpc>
                <a:spcPts val="20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7400" y="4610100"/>
            <a:ext cx="835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28600" algn="l"/>
              </a:tabLst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Ampoule déférentielle + vésicule</a:t>
            </a:r>
            <a:br>
              <a:rPr lang="en-CA" sz="1577">
                <a:solidFill>
                  <a:srgbClr val="000000"/>
                </a:solidFill>
                <a:latin typeface="Times New Roman"/>
              </a:rPr>
            </a:b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	séminale = </a:t>
            </a:r>
            <a:r>
              <a:rPr lang="en-CA" sz="1587" b="1">
                <a:solidFill>
                  <a:srgbClr val="525389"/>
                </a:solidFill>
                <a:latin typeface="Calibri Bold"/>
                <a:cs typeface="Calibri Bold"/>
              </a:rPr>
              <a:t>CANAL EJACULATEUR</a:t>
            </a:r>
          </a:p>
          <a:p>
            <a:pPr>
              <a:lnSpc>
                <a:spcPts val="190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58800" y="50800"/>
            <a:ext cx="1178592" cy="420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12" b="1" dirty="0">
                <a:solidFill>
                  <a:srgbClr val="FFFFFF"/>
                </a:solidFill>
                <a:latin typeface="Calibri Bold"/>
                <a:cs typeface="Calibri Bold"/>
              </a:rPr>
              <a:t>1. </a:t>
            </a:r>
            <a:r>
              <a:rPr lang="en-CA" sz="1812" b="1" dirty="0" err="1">
                <a:solidFill>
                  <a:srgbClr val="FFFFFF"/>
                </a:solidFill>
                <a:latin typeface="Calibri Bold"/>
                <a:cs typeface="Calibri Bold"/>
              </a:rPr>
              <a:t>Anatomie</a:t>
            </a:r>
            <a:endParaRPr lang="en-CA" sz="1812" b="1" dirty="0">
              <a:solidFill>
                <a:srgbClr val="FFFFFF"/>
              </a:solidFill>
              <a:latin typeface="Calibri Bold"/>
              <a:cs typeface="Calibri Bold"/>
            </a:endParaRPr>
          </a:p>
          <a:p>
            <a:pPr>
              <a:lnSpc>
                <a:spcPts val="162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4572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>
                <a:solidFill>
                  <a:srgbClr val="424455"/>
                </a:solidFill>
                <a:latin typeface="Calibri"/>
                <a:cs typeface="Calibri"/>
              </a:rPr>
              <a:t>Appareil génital masculin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" y="1155700"/>
            <a:ext cx="8940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lang="en-CA" sz="1802">
                <a:solidFill>
                  <a:srgbClr val="000000"/>
                </a:solidFill>
                <a:latin typeface="Calibri"/>
                <a:cs typeface="Calibri"/>
              </a:rPr>
              <a:t> Les voies génitales :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" y="1473200"/>
            <a:ext cx="864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Vésicules séminales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400" y="1803400"/>
            <a:ext cx="8356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>
                <a:solidFill>
                  <a:srgbClr val="525389"/>
                </a:solidFill>
                <a:latin typeface="Calibri"/>
                <a:cs typeface="Calibri"/>
              </a:rPr>
              <a:t> Produisent le liquide séminal (liquide alcalin dans lequel nagent les spermatozoïdes)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5300" y="2349500"/>
            <a:ext cx="864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Canal éjaculateur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7400" y="2679700"/>
            <a:ext cx="507799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Union de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l’ampoule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déférentielle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et des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vésicules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séminales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5300" y="3251200"/>
            <a:ext cx="864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lang="en-CA" sz="1802">
                <a:solidFill>
                  <a:srgbClr val="438085"/>
                </a:solidFill>
                <a:latin typeface="Calibri"/>
                <a:cs typeface="Calibri"/>
              </a:rPr>
              <a:t> Urètre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300" y="3699727"/>
            <a:ext cx="3747554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  <a:tabLst>
                <a:tab pos="228600" algn="l"/>
              </a:tabLst>
            </a:pP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Conduit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l’urine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et les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spermatozoïdes</a:t>
            </a:r>
            <a:br>
              <a:rPr lang="en-CA" sz="1577" dirty="0">
                <a:solidFill>
                  <a:srgbClr val="000000"/>
                </a:solidFill>
                <a:latin typeface="Times New Roman"/>
              </a:rPr>
            </a:br>
            <a:r>
              <a:rPr lang="en-CA" sz="1577" dirty="0">
                <a:solidFill>
                  <a:srgbClr val="525389"/>
                </a:solidFill>
                <a:latin typeface="Arial"/>
                <a:cs typeface="Arial"/>
              </a:rPr>
              <a:t>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pendant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l’érection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, le sphincter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urétral</a:t>
            </a:r>
            <a:br>
              <a:rPr lang="en-CA" sz="1577" dirty="0">
                <a:solidFill>
                  <a:srgbClr val="000000"/>
                </a:solidFill>
                <a:latin typeface="Times New Roman"/>
              </a:rPr>
            </a:b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	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empêche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l’activation</a:t>
            </a: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  <a:r>
              <a:rPr lang="en-CA" sz="1577" dirty="0" err="1">
                <a:solidFill>
                  <a:srgbClr val="525389"/>
                </a:solidFill>
                <a:latin typeface="Calibri"/>
                <a:cs typeface="Calibri"/>
              </a:rPr>
              <a:t>simultanée</a:t>
            </a:r>
            <a:endParaRPr lang="en-CA" sz="1577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2050"/>
              </a:lnSpc>
              <a:tabLst>
                <a:tab pos="228600" algn="l"/>
              </a:tabLst>
            </a:pPr>
            <a:r>
              <a:rPr lang="en-CA" sz="1577" dirty="0">
                <a:solidFill>
                  <a:srgbClr val="525389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ts val="2050"/>
              </a:lnSpc>
              <a:tabLst>
                <a:tab pos="228600" algn="l"/>
              </a:tabLst>
            </a:pPr>
            <a:endParaRPr lang="en-CA" sz="1577" dirty="0">
              <a:solidFill>
                <a:srgbClr val="000000"/>
              </a:solidFill>
            </a:endParaRPr>
          </a:p>
          <a:p>
            <a:pPr>
              <a:lnSpc>
                <a:spcPts val="2050"/>
              </a:lnSpc>
              <a:tabLst>
                <a:tab pos="228600" algn="l"/>
              </a:tabLst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5650" y="4537873"/>
            <a:ext cx="812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5" dirty="0">
                <a:solidFill>
                  <a:srgbClr val="525389"/>
                </a:solidFill>
                <a:latin typeface="Calibri"/>
                <a:cs typeface="Calibri"/>
              </a:rPr>
              <a:t>des 2 </a:t>
            </a:r>
            <a:r>
              <a:rPr lang="en-CA" sz="1575" dirty="0" err="1">
                <a:solidFill>
                  <a:srgbClr val="525389"/>
                </a:solidFill>
                <a:latin typeface="Calibri"/>
                <a:cs typeface="Calibri"/>
              </a:rPr>
              <a:t>fonctions</a:t>
            </a:r>
            <a:endParaRPr lang="en-CA" sz="1575" dirty="0">
              <a:solidFill>
                <a:srgbClr val="525389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Affichage à l'écran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Bold</vt:lpstr>
      <vt:lpstr>Georgia</vt:lpstr>
      <vt:lpstr>Times New Roman</vt:lpstr>
      <vt:lpstr>Office Theme</vt:lpstr>
      <vt:lpstr>UE 2.2 S1 promotion 2023/2026 </vt:lpstr>
      <vt:lpstr>Sommaire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SCHAEFFER Marie-Aurélie</cp:lastModifiedBy>
  <cp:revision>23</cp:revision>
  <dcterms:created xsi:type="dcterms:W3CDTF">2020-06-29T03:35:22Z</dcterms:created>
  <dcterms:modified xsi:type="dcterms:W3CDTF">2024-02-15T15:35:27Z</dcterms:modified>
</cp:coreProperties>
</file>