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74" r:id="rId12"/>
    <p:sldId id="266" r:id="rId13"/>
    <p:sldId id="267" r:id="rId14"/>
    <p:sldId id="273" r:id="rId15"/>
    <p:sldId id="268" r:id="rId16"/>
    <p:sldId id="269" r:id="rId17"/>
    <p:sldId id="270" r:id="rId18"/>
    <p:sldId id="272" r:id="rId19"/>
    <p:sldId id="271" r:id="rId20"/>
    <p:sldId id="275" r:id="rId21"/>
    <p:sldId id="277" r:id="rId22"/>
    <p:sldId id="279" r:id="rId23"/>
    <p:sldId id="278" r:id="rId24"/>
    <p:sldId id="280" r:id="rId25"/>
    <p:sldId id="281"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82" r:id="rId39"/>
    <p:sldId id="295" r:id="rId40"/>
    <p:sldId id="296" r:id="rId41"/>
    <p:sldId id="297" r:id="rId42"/>
    <p:sldId id="299" r:id="rId43"/>
    <p:sldId id="298" r:id="rId44"/>
    <p:sldId id="300" r:id="rId45"/>
    <p:sldId id="301"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C73A78-D621-46F1-954D-8615333BC100}" type="datetimeFigureOut">
              <a:rPr lang="fr-FR" smtClean="0"/>
              <a:t>05/10/2023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8847D4-5080-40CA-B381-836043C3CAD6}" type="slidenum">
              <a:rPr lang="fr-FR" smtClean="0"/>
              <a:t>‹N°›</a:t>
            </a:fld>
            <a:endParaRPr lang="fr-FR"/>
          </a:p>
        </p:txBody>
      </p:sp>
    </p:spTree>
    <p:extLst>
      <p:ext uri="{BB962C8B-B14F-4D97-AF65-F5344CB8AC3E}">
        <p14:creationId xmlns:p14="http://schemas.microsoft.com/office/powerpoint/2010/main" val="265843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C58CCD8A-C7D6-4429-98D0-D64EEAEA6811}" type="datetime1">
              <a:rPr lang="fr-FR" smtClean="0"/>
              <a:t>05/10/2023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C0E77C9-CC3A-497A-BF4E-C76177383F3C}"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2103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F8F4D5F-78F3-4451-B002-F9495E3AC99E}" type="datetime1">
              <a:rPr lang="fr-FR" smtClean="0"/>
              <a:t>05/10/2023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C0E77C9-CC3A-497A-BF4E-C76177383F3C}" type="slidenum">
              <a:rPr lang="fr-FR" smtClean="0"/>
              <a:t>‹N°›</a:t>
            </a:fld>
            <a:endParaRPr lang="fr-FR"/>
          </a:p>
        </p:txBody>
      </p:sp>
    </p:spTree>
    <p:extLst>
      <p:ext uri="{BB962C8B-B14F-4D97-AF65-F5344CB8AC3E}">
        <p14:creationId xmlns:p14="http://schemas.microsoft.com/office/powerpoint/2010/main" val="886616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68EB0C2-F387-41DB-98B1-303ACF61E18B}" type="datetime1">
              <a:rPr lang="fr-FR" smtClean="0"/>
              <a:t>05/10/2023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C0E77C9-CC3A-497A-BF4E-C76177383F3C}" type="slidenum">
              <a:rPr lang="fr-FR" smtClean="0"/>
              <a:t>‹N°›</a:t>
            </a:fld>
            <a:endParaRPr lang="fr-FR"/>
          </a:p>
        </p:txBody>
      </p:sp>
    </p:spTree>
    <p:extLst>
      <p:ext uri="{BB962C8B-B14F-4D97-AF65-F5344CB8AC3E}">
        <p14:creationId xmlns:p14="http://schemas.microsoft.com/office/powerpoint/2010/main" val="3023330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7BC32D3-CFE3-41B5-9C9B-5EBE3E46990B}" type="datetime1">
              <a:rPr lang="fr-FR" smtClean="0"/>
              <a:t>05/10/2023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C0E77C9-CC3A-497A-BF4E-C76177383F3C}" type="slidenum">
              <a:rPr lang="fr-FR" smtClean="0"/>
              <a:t>‹N°›</a:t>
            </a:fld>
            <a:endParaRPr lang="fr-FR"/>
          </a:p>
        </p:txBody>
      </p:sp>
    </p:spTree>
    <p:extLst>
      <p:ext uri="{BB962C8B-B14F-4D97-AF65-F5344CB8AC3E}">
        <p14:creationId xmlns:p14="http://schemas.microsoft.com/office/powerpoint/2010/main" val="3797040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E32458C-5496-405E-9BB9-633A47A0DF89}" type="datetime1">
              <a:rPr lang="fr-FR" smtClean="0"/>
              <a:t>05/10/2023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C0E77C9-CC3A-497A-BF4E-C76177383F3C}"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26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77F52A3-4CE8-4A73-89EA-154B9AC75290}" type="datetime1">
              <a:rPr lang="fr-FR" smtClean="0"/>
              <a:t>05/10/2023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C0E77C9-CC3A-497A-BF4E-C76177383F3C}" type="slidenum">
              <a:rPr lang="fr-FR" smtClean="0"/>
              <a:t>‹N°›</a:t>
            </a:fld>
            <a:endParaRPr lang="fr-FR"/>
          </a:p>
        </p:txBody>
      </p:sp>
    </p:spTree>
    <p:extLst>
      <p:ext uri="{BB962C8B-B14F-4D97-AF65-F5344CB8AC3E}">
        <p14:creationId xmlns:p14="http://schemas.microsoft.com/office/powerpoint/2010/main" val="1139368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AE10F008-21B7-417C-A0B5-D359BD53D257}" type="datetime1">
              <a:rPr lang="fr-FR" smtClean="0"/>
              <a:t>05/10/2023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C0E77C9-CC3A-497A-BF4E-C76177383F3C}" type="slidenum">
              <a:rPr lang="fr-FR" smtClean="0"/>
              <a:t>‹N°›</a:t>
            </a:fld>
            <a:endParaRPr lang="fr-FR"/>
          </a:p>
        </p:txBody>
      </p:sp>
    </p:spTree>
    <p:extLst>
      <p:ext uri="{BB962C8B-B14F-4D97-AF65-F5344CB8AC3E}">
        <p14:creationId xmlns:p14="http://schemas.microsoft.com/office/powerpoint/2010/main" val="2393487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31919CE-639A-4A7F-9DC3-FEBDAACBC8A6}" type="datetime1">
              <a:rPr lang="fr-FR" smtClean="0"/>
              <a:t>05/10/2023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C0E77C9-CC3A-497A-BF4E-C76177383F3C}" type="slidenum">
              <a:rPr lang="fr-FR" smtClean="0"/>
              <a:t>‹N°›</a:t>
            </a:fld>
            <a:endParaRPr lang="fr-FR"/>
          </a:p>
        </p:txBody>
      </p:sp>
    </p:spTree>
    <p:extLst>
      <p:ext uri="{BB962C8B-B14F-4D97-AF65-F5344CB8AC3E}">
        <p14:creationId xmlns:p14="http://schemas.microsoft.com/office/powerpoint/2010/main" val="3574858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DB0DF59-CB05-4DA6-B08C-7E9B946E89BE}" type="datetime1">
              <a:rPr lang="fr-FR" smtClean="0"/>
              <a:t>05/10/2023</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1C0E77C9-CC3A-497A-BF4E-C76177383F3C}" type="slidenum">
              <a:rPr lang="fr-FR" smtClean="0"/>
              <a:t>‹N°›</a:t>
            </a:fld>
            <a:endParaRPr lang="fr-FR"/>
          </a:p>
        </p:txBody>
      </p:sp>
    </p:spTree>
    <p:extLst>
      <p:ext uri="{BB962C8B-B14F-4D97-AF65-F5344CB8AC3E}">
        <p14:creationId xmlns:p14="http://schemas.microsoft.com/office/powerpoint/2010/main" val="3647601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7E00B78-F734-4D29-BA14-0DB12B9550BA}" type="datetime1">
              <a:rPr lang="fr-FR" smtClean="0"/>
              <a:t>05/10/2023</a:t>
            </a:fld>
            <a:endParaRPr lang="fr-F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C0E77C9-CC3A-497A-BF4E-C76177383F3C}" type="slidenum">
              <a:rPr lang="fr-FR" smtClean="0"/>
              <a:t>‹N°›</a:t>
            </a:fld>
            <a:endParaRPr lang="fr-FR"/>
          </a:p>
        </p:txBody>
      </p:sp>
    </p:spTree>
    <p:extLst>
      <p:ext uri="{BB962C8B-B14F-4D97-AF65-F5344CB8AC3E}">
        <p14:creationId xmlns:p14="http://schemas.microsoft.com/office/powerpoint/2010/main" val="2440466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18AA803-E36E-4AD3-B546-A764F1C0849A}" type="datetime1">
              <a:rPr lang="fr-FR" smtClean="0"/>
              <a:t>05/10/2023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C0E77C9-CC3A-497A-BF4E-C76177383F3C}" type="slidenum">
              <a:rPr lang="fr-FR" smtClean="0"/>
              <a:t>‹N°›</a:t>
            </a:fld>
            <a:endParaRPr lang="fr-FR"/>
          </a:p>
        </p:txBody>
      </p:sp>
    </p:spTree>
    <p:extLst>
      <p:ext uri="{BB962C8B-B14F-4D97-AF65-F5344CB8AC3E}">
        <p14:creationId xmlns:p14="http://schemas.microsoft.com/office/powerpoint/2010/main" val="877132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3FACF29-861C-4164-AE34-4A74E42EE8D7}" type="datetime1">
              <a:rPr lang="fr-FR" smtClean="0"/>
              <a:t>05/10/2023</a:t>
            </a:fld>
            <a:endParaRPr lang="fr-F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C0E77C9-CC3A-497A-BF4E-C76177383F3C}" type="slidenum">
              <a:rPr lang="fr-FR" smtClean="0"/>
              <a:t>‹N°›</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3587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C35B26-EA30-C9EF-6137-87284610FBA1}"/>
              </a:ext>
            </a:extLst>
          </p:cNvPr>
          <p:cNvSpPr>
            <a:spLocks noGrp="1"/>
          </p:cNvSpPr>
          <p:nvPr>
            <p:ph type="ctrTitle"/>
          </p:nvPr>
        </p:nvSpPr>
        <p:spPr/>
        <p:txBody>
          <a:bodyPr anchor="ctr"/>
          <a:lstStyle/>
          <a:p>
            <a:pPr algn="ctr"/>
            <a:r>
              <a:rPr lang="fr-FR" b="1" dirty="0">
                <a:solidFill>
                  <a:schemeClr val="tx1"/>
                </a:solidFill>
                <a:latin typeface="+mn-lt"/>
              </a:rPr>
              <a:t>L’appareil vasculaire</a:t>
            </a:r>
            <a:br>
              <a:rPr lang="fr-FR" b="1" dirty="0">
                <a:solidFill>
                  <a:schemeClr val="tx1"/>
                </a:solidFill>
                <a:latin typeface="+mn-lt"/>
              </a:rPr>
            </a:br>
            <a:br>
              <a:rPr lang="fr-FR" sz="2000" b="1" dirty="0">
                <a:solidFill>
                  <a:schemeClr val="tx1"/>
                </a:solidFill>
                <a:latin typeface="+mn-lt"/>
              </a:rPr>
            </a:br>
            <a:r>
              <a:rPr lang="fr-FR" sz="2000" b="1" dirty="0">
                <a:solidFill>
                  <a:schemeClr val="tx1"/>
                </a:solidFill>
                <a:latin typeface="+mn-lt"/>
              </a:rPr>
              <a:t>2023</a:t>
            </a:r>
            <a:endParaRPr lang="fr-FR" dirty="0"/>
          </a:p>
        </p:txBody>
      </p:sp>
      <p:sp>
        <p:nvSpPr>
          <p:cNvPr id="3" name="Sous-titre 2">
            <a:extLst>
              <a:ext uri="{FF2B5EF4-FFF2-40B4-BE49-F238E27FC236}">
                <a16:creationId xmlns:a16="http://schemas.microsoft.com/office/drawing/2014/main" id="{BD8F350A-FB64-ECDE-909C-019DCE04AB28}"/>
              </a:ext>
            </a:extLst>
          </p:cNvPr>
          <p:cNvSpPr>
            <a:spLocks noGrp="1"/>
          </p:cNvSpPr>
          <p:nvPr>
            <p:ph type="subTitle" idx="1"/>
          </p:nvPr>
        </p:nvSpPr>
        <p:spPr>
          <a:xfrm>
            <a:off x="1097280" y="4455620"/>
            <a:ext cx="10058400" cy="1643428"/>
          </a:xfrm>
        </p:spPr>
        <p:txBody>
          <a:bodyPr>
            <a:normAutofit fontScale="92500" lnSpcReduction="20000"/>
          </a:bodyPr>
          <a:lstStyle/>
          <a:p>
            <a:pPr algn="ctr"/>
            <a:endParaRPr lang="fr-FR" dirty="0">
              <a:solidFill>
                <a:schemeClr val="tx1"/>
              </a:solidFill>
              <a:latin typeface="+mn-lt"/>
            </a:endParaRPr>
          </a:p>
          <a:p>
            <a:pPr algn="ctr"/>
            <a:r>
              <a:rPr lang="fr-FR" dirty="0">
                <a:solidFill>
                  <a:schemeClr val="tx1"/>
                </a:solidFill>
                <a:latin typeface="+mn-lt"/>
              </a:rPr>
              <a:t>JOST </a:t>
            </a:r>
            <a:r>
              <a:rPr lang="fr-FR" cap="none" dirty="0">
                <a:solidFill>
                  <a:schemeClr val="tx1"/>
                </a:solidFill>
                <a:latin typeface="+mn-lt"/>
              </a:rPr>
              <a:t>Ludovic, Infirmier en Pratique Avancée (IPA), mention PCS-PPC</a:t>
            </a:r>
          </a:p>
          <a:p>
            <a:pPr algn="ctr"/>
            <a:r>
              <a:rPr lang="fr-FR" cap="none" dirty="0">
                <a:solidFill>
                  <a:schemeClr val="tx1"/>
                </a:solidFill>
                <a:latin typeface="+mn-lt"/>
              </a:rPr>
              <a:t>Président de l’Equipe de Soins Primaires (ESP) de la Zorn</a:t>
            </a:r>
          </a:p>
          <a:p>
            <a:pPr algn="ctr"/>
            <a:r>
              <a:rPr lang="fr-FR" cap="none" dirty="0">
                <a:solidFill>
                  <a:schemeClr val="tx1"/>
                </a:solidFill>
                <a:latin typeface="+mn-lt"/>
              </a:rPr>
              <a:t>Cabinet de cardiologie de Hochfelden</a:t>
            </a:r>
          </a:p>
          <a:p>
            <a:endParaRPr lang="fr-FR" dirty="0"/>
          </a:p>
        </p:txBody>
      </p:sp>
    </p:spTree>
    <p:extLst>
      <p:ext uri="{BB962C8B-B14F-4D97-AF65-F5344CB8AC3E}">
        <p14:creationId xmlns:p14="http://schemas.microsoft.com/office/powerpoint/2010/main" val="3650823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340EB42-F375-F9AA-5F8F-1AB2346E6B07}"/>
              </a:ext>
            </a:extLst>
          </p:cNvPr>
          <p:cNvSpPr>
            <a:spLocks noGrp="1"/>
          </p:cNvSpPr>
          <p:nvPr>
            <p:ph type="sldNum" sz="quarter" idx="12"/>
          </p:nvPr>
        </p:nvSpPr>
        <p:spPr/>
        <p:txBody>
          <a:bodyPr/>
          <a:lstStyle/>
          <a:p>
            <a:fld id="{1C0E77C9-CC3A-497A-BF4E-C76177383F3C}" type="slidenum">
              <a:rPr lang="fr-FR" smtClean="0"/>
              <a:t>9</a:t>
            </a:fld>
            <a:endParaRPr lang="fr-FR"/>
          </a:p>
        </p:txBody>
      </p:sp>
      <p:pic>
        <p:nvPicPr>
          <p:cNvPr id="2050" name="Picture 2" descr="Biophysique de la Circulation - ppt video online télécharger">
            <a:extLst>
              <a:ext uri="{FF2B5EF4-FFF2-40B4-BE49-F238E27FC236}">
                <a16:creationId xmlns:a16="http://schemas.microsoft.com/office/drawing/2014/main" id="{1F722402-BD0C-07F7-B86E-2B83C5F36E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7333" y="33090"/>
            <a:ext cx="8297333" cy="622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856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7FA6865-4A1F-693C-CC2B-6457CE80AD33}"/>
              </a:ext>
            </a:extLst>
          </p:cNvPr>
          <p:cNvSpPr>
            <a:spLocks noGrp="1"/>
          </p:cNvSpPr>
          <p:nvPr>
            <p:ph type="sldNum" sz="quarter" idx="12"/>
          </p:nvPr>
        </p:nvSpPr>
        <p:spPr/>
        <p:txBody>
          <a:bodyPr/>
          <a:lstStyle/>
          <a:p>
            <a:fld id="{1C0E77C9-CC3A-497A-BF4E-C76177383F3C}" type="slidenum">
              <a:rPr lang="fr-FR" smtClean="0"/>
              <a:t>10</a:t>
            </a:fld>
            <a:endParaRPr lang="fr-FR"/>
          </a:p>
        </p:txBody>
      </p:sp>
      <p:pic>
        <p:nvPicPr>
          <p:cNvPr id="6148" name="Picture 4" descr="débit sanguin au repos et ? l'effort PDF Cours,Exercices ,Examens">
            <a:extLst>
              <a:ext uri="{FF2B5EF4-FFF2-40B4-BE49-F238E27FC236}">
                <a16:creationId xmlns:a16="http://schemas.microsoft.com/office/drawing/2014/main" id="{B4350BFF-BEB0-4FC9-EAD8-CCC6AB2852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714" y="67734"/>
            <a:ext cx="6826572" cy="6129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458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8D7DF7-A30F-2D95-7740-248FCC657842}"/>
              </a:ext>
            </a:extLst>
          </p:cNvPr>
          <p:cNvSpPr>
            <a:spLocks noGrp="1"/>
          </p:cNvSpPr>
          <p:nvPr>
            <p:ph type="title"/>
          </p:nvPr>
        </p:nvSpPr>
        <p:spPr/>
        <p:txBody>
          <a:bodyPr anchor="ctr"/>
          <a:lstStyle/>
          <a:p>
            <a:pPr algn="ctr"/>
            <a:r>
              <a:rPr lang="fr-FR" b="1" dirty="0">
                <a:solidFill>
                  <a:schemeClr val="tx1"/>
                </a:solidFill>
                <a:latin typeface="+mn-lt"/>
              </a:rPr>
              <a:t>Capillaires</a:t>
            </a:r>
            <a:endParaRPr lang="fr-FR" dirty="0">
              <a:latin typeface="+mn-lt"/>
            </a:endParaRPr>
          </a:p>
        </p:txBody>
      </p:sp>
      <p:sp>
        <p:nvSpPr>
          <p:cNvPr id="3" name="Espace réservé du contenu 2">
            <a:extLst>
              <a:ext uri="{FF2B5EF4-FFF2-40B4-BE49-F238E27FC236}">
                <a16:creationId xmlns:a16="http://schemas.microsoft.com/office/drawing/2014/main" id="{E2025197-5D12-FFF6-A62F-19A1CBE957C1}"/>
              </a:ext>
            </a:extLst>
          </p:cNvPr>
          <p:cNvSpPr>
            <a:spLocks noGrp="1"/>
          </p:cNvSpPr>
          <p:nvPr>
            <p:ph idx="1"/>
          </p:nvPr>
        </p:nvSpPr>
        <p:spPr>
          <a:xfrm>
            <a:off x="1097279" y="1845734"/>
            <a:ext cx="10375054" cy="4023360"/>
          </a:xfrm>
        </p:spPr>
        <p:txBody>
          <a:bodyPr>
            <a:normAutofit/>
          </a:bodyPr>
          <a:lstStyle/>
          <a:p>
            <a:endParaRPr lang="fr-FR" dirty="0"/>
          </a:p>
          <a:p>
            <a:pPr>
              <a:buFont typeface="Wingdings" panose="05000000000000000000" pitchFamily="2" charset="2"/>
              <a:buChar char="q"/>
            </a:pPr>
            <a:r>
              <a:rPr lang="fr-FR" dirty="0">
                <a:solidFill>
                  <a:schemeClr val="tx1"/>
                </a:solidFill>
              </a:rPr>
              <a:t> Connexion vasculaire entre les artères et les veines, constituée d’une seule couche endothéliale.</a:t>
            </a:r>
          </a:p>
          <a:p>
            <a:pPr>
              <a:buFont typeface="Wingdings" panose="05000000000000000000" pitchFamily="2" charset="2"/>
              <a:buChar char="q"/>
            </a:pPr>
            <a:endParaRPr lang="fr-FR" dirty="0">
              <a:solidFill>
                <a:schemeClr val="tx1"/>
              </a:solidFill>
            </a:endParaRPr>
          </a:p>
          <a:p>
            <a:pPr>
              <a:buFont typeface="Wingdings" panose="05000000000000000000" pitchFamily="2" charset="2"/>
              <a:buChar char="q"/>
            </a:pPr>
            <a:r>
              <a:rPr lang="fr-FR" dirty="0">
                <a:solidFill>
                  <a:schemeClr val="tx1"/>
                </a:solidFill>
              </a:rPr>
              <a:t> </a:t>
            </a:r>
            <a:r>
              <a:rPr lang="fr-FR" b="1" dirty="0">
                <a:solidFill>
                  <a:schemeClr val="tx1"/>
                </a:solidFill>
              </a:rPr>
              <a:t>Répartition hétérogène </a:t>
            </a:r>
            <a:r>
              <a:rPr lang="fr-FR" dirty="0">
                <a:solidFill>
                  <a:schemeClr val="tx1"/>
                </a:solidFill>
              </a:rPr>
              <a:t>dans l’organisme : en grand nombre dans les muscles ou les reins, ils sont absents dans la cornée, les valves cardiaques, les cartilages, l’épiderme, …</a:t>
            </a:r>
          </a:p>
          <a:p>
            <a:pPr>
              <a:buFont typeface="Wingdings" panose="05000000000000000000" pitchFamily="2" charset="2"/>
              <a:buChar char="q"/>
            </a:pPr>
            <a:endParaRPr lang="fr-FR" dirty="0">
              <a:solidFill>
                <a:schemeClr val="tx1"/>
              </a:solidFill>
            </a:endParaRPr>
          </a:p>
          <a:p>
            <a:pPr>
              <a:buFont typeface="Wingdings" panose="05000000000000000000" pitchFamily="2" charset="2"/>
              <a:buChar char="q"/>
            </a:pPr>
            <a:r>
              <a:rPr lang="fr-FR" dirty="0">
                <a:solidFill>
                  <a:schemeClr val="tx1"/>
                </a:solidFill>
              </a:rPr>
              <a:t> Constitue la plus large surface de l’organisme (en coupe).</a:t>
            </a:r>
          </a:p>
          <a:p>
            <a:pPr marL="0" indent="0">
              <a:buNone/>
            </a:pPr>
            <a:endParaRPr lang="fr-FR" dirty="0">
              <a:solidFill>
                <a:schemeClr val="tx1"/>
              </a:solidFill>
            </a:endParaRPr>
          </a:p>
          <a:p>
            <a:pPr>
              <a:buFont typeface="Wingdings" panose="05000000000000000000" pitchFamily="2" charset="2"/>
              <a:buChar char="q"/>
            </a:pPr>
            <a:r>
              <a:rPr lang="fr-FR" dirty="0">
                <a:solidFill>
                  <a:schemeClr val="tx1"/>
                </a:solidFill>
              </a:rPr>
              <a:t> Débit sanguin faible, afin de permettre les échanges avec les tissus (par phénomène de diffusion).</a:t>
            </a:r>
          </a:p>
        </p:txBody>
      </p:sp>
      <p:sp>
        <p:nvSpPr>
          <p:cNvPr id="4" name="Espace réservé du numéro de diapositive 3">
            <a:extLst>
              <a:ext uri="{FF2B5EF4-FFF2-40B4-BE49-F238E27FC236}">
                <a16:creationId xmlns:a16="http://schemas.microsoft.com/office/drawing/2014/main" id="{531B98B0-3EE3-1D42-789D-5DE5E32FEDBC}"/>
              </a:ext>
            </a:extLst>
          </p:cNvPr>
          <p:cNvSpPr>
            <a:spLocks noGrp="1"/>
          </p:cNvSpPr>
          <p:nvPr>
            <p:ph type="sldNum" sz="quarter" idx="12"/>
          </p:nvPr>
        </p:nvSpPr>
        <p:spPr/>
        <p:txBody>
          <a:bodyPr/>
          <a:lstStyle/>
          <a:p>
            <a:fld id="{1C0E77C9-CC3A-497A-BF4E-C76177383F3C}" type="slidenum">
              <a:rPr lang="fr-FR" smtClean="0"/>
              <a:t>11</a:t>
            </a:fld>
            <a:endParaRPr lang="fr-FR"/>
          </a:p>
        </p:txBody>
      </p:sp>
    </p:spTree>
    <p:extLst>
      <p:ext uri="{BB962C8B-B14F-4D97-AF65-F5344CB8AC3E}">
        <p14:creationId xmlns:p14="http://schemas.microsoft.com/office/powerpoint/2010/main" val="2355508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DBF670-AE5B-6762-7534-13A2BD6D040F}"/>
              </a:ext>
            </a:extLst>
          </p:cNvPr>
          <p:cNvSpPr>
            <a:spLocks noGrp="1"/>
          </p:cNvSpPr>
          <p:nvPr>
            <p:ph type="title"/>
          </p:nvPr>
        </p:nvSpPr>
        <p:spPr/>
        <p:txBody>
          <a:bodyPr anchor="ctr"/>
          <a:lstStyle/>
          <a:p>
            <a:pPr algn="ctr"/>
            <a:r>
              <a:rPr lang="fr-FR" b="1" dirty="0">
                <a:solidFill>
                  <a:schemeClr val="tx1"/>
                </a:solidFill>
                <a:latin typeface="+mn-lt"/>
              </a:rPr>
              <a:t>Capillaires</a:t>
            </a:r>
            <a:endParaRPr lang="fr-FR" dirty="0"/>
          </a:p>
        </p:txBody>
      </p:sp>
      <p:sp>
        <p:nvSpPr>
          <p:cNvPr id="3" name="Espace réservé du contenu 2">
            <a:extLst>
              <a:ext uri="{FF2B5EF4-FFF2-40B4-BE49-F238E27FC236}">
                <a16:creationId xmlns:a16="http://schemas.microsoft.com/office/drawing/2014/main" id="{79494225-4564-6C10-14A0-571035E8A0FA}"/>
              </a:ext>
            </a:extLst>
          </p:cNvPr>
          <p:cNvSpPr>
            <a:spLocks noGrp="1"/>
          </p:cNvSpPr>
          <p:nvPr>
            <p:ph idx="1"/>
          </p:nvPr>
        </p:nvSpPr>
        <p:spPr>
          <a:xfrm>
            <a:off x="1097280" y="1845734"/>
            <a:ext cx="10535920" cy="4453466"/>
          </a:xfrm>
        </p:spPr>
        <p:txBody>
          <a:bodyPr/>
          <a:lstStyle/>
          <a:p>
            <a:endParaRPr lang="fr-FR" dirty="0">
              <a:solidFill>
                <a:schemeClr val="tx1"/>
              </a:solidFill>
            </a:endParaRPr>
          </a:p>
          <a:p>
            <a:pPr>
              <a:buFont typeface="Wingdings" panose="05000000000000000000" pitchFamily="2" charset="2"/>
              <a:buChar char="q"/>
            </a:pPr>
            <a:r>
              <a:rPr lang="fr-FR" dirty="0">
                <a:solidFill>
                  <a:schemeClr val="tx1"/>
                </a:solidFill>
              </a:rPr>
              <a:t> Echange selon des gradients de concentration entre tissus et capillaires.</a:t>
            </a:r>
          </a:p>
          <a:p>
            <a:pPr>
              <a:buFont typeface="Wingdings" panose="05000000000000000000" pitchFamily="2" charset="2"/>
              <a:buChar char="q"/>
            </a:pPr>
            <a:endParaRPr lang="fr-FR" dirty="0">
              <a:solidFill>
                <a:schemeClr val="tx1"/>
              </a:solidFill>
            </a:endParaRPr>
          </a:p>
          <a:p>
            <a:pPr>
              <a:buFont typeface="Wingdings" panose="05000000000000000000" pitchFamily="2" charset="2"/>
              <a:buChar char="q"/>
            </a:pPr>
            <a:r>
              <a:rPr lang="fr-FR" dirty="0">
                <a:solidFill>
                  <a:schemeClr val="tx1"/>
                </a:solidFill>
              </a:rPr>
              <a:t> </a:t>
            </a:r>
            <a:r>
              <a:rPr lang="fr-FR" b="1" dirty="0">
                <a:solidFill>
                  <a:schemeClr val="tx1"/>
                </a:solidFill>
              </a:rPr>
              <a:t>Pression hydrostatique </a:t>
            </a:r>
            <a:r>
              <a:rPr lang="fr-FR" dirty="0">
                <a:solidFill>
                  <a:schemeClr val="tx1"/>
                </a:solidFill>
              </a:rPr>
              <a:t>: exercée par le sang contre les parois capillaires.</a:t>
            </a:r>
          </a:p>
          <a:p>
            <a:pPr>
              <a:buFont typeface="Wingdings" panose="05000000000000000000" pitchFamily="2" charset="2"/>
              <a:buChar char="q"/>
            </a:pPr>
            <a:endParaRPr lang="fr-FR" dirty="0">
              <a:solidFill>
                <a:schemeClr val="tx1"/>
              </a:solidFill>
            </a:endParaRPr>
          </a:p>
          <a:p>
            <a:pPr>
              <a:buFont typeface="Wingdings" panose="05000000000000000000" pitchFamily="2" charset="2"/>
              <a:buChar char="q"/>
            </a:pPr>
            <a:r>
              <a:rPr lang="fr-FR" dirty="0">
                <a:solidFill>
                  <a:schemeClr val="tx1"/>
                </a:solidFill>
              </a:rPr>
              <a:t> </a:t>
            </a:r>
            <a:r>
              <a:rPr lang="fr-FR" b="1" dirty="0">
                <a:solidFill>
                  <a:schemeClr val="tx1"/>
                </a:solidFill>
              </a:rPr>
              <a:t>Pression osmotique </a:t>
            </a:r>
            <a:r>
              <a:rPr lang="fr-FR" dirty="0">
                <a:solidFill>
                  <a:schemeClr val="tx1"/>
                </a:solidFill>
              </a:rPr>
              <a:t>(ou oncotique) : exercée par le milieu interstitiel.</a:t>
            </a:r>
          </a:p>
          <a:p>
            <a:pPr>
              <a:buFont typeface="Wingdings" panose="05000000000000000000" pitchFamily="2" charset="2"/>
              <a:buChar char="q"/>
            </a:pPr>
            <a:endParaRPr lang="fr-FR" dirty="0">
              <a:solidFill>
                <a:schemeClr val="tx1"/>
              </a:solidFill>
            </a:endParaRPr>
          </a:p>
          <a:p>
            <a:pPr>
              <a:buFont typeface="Wingdings" panose="05000000000000000000" pitchFamily="2" charset="2"/>
              <a:buChar char="q"/>
            </a:pPr>
            <a:r>
              <a:rPr lang="fr-FR" dirty="0">
                <a:solidFill>
                  <a:schemeClr val="tx1"/>
                </a:solidFill>
              </a:rPr>
              <a:t> Capillaires artériels : PH &gt; PO = passage d’environ 20 L/j de plasma des capillaires vers les tissus.</a:t>
            </a:r>
          </a:p>
          <a:p>
            <a:pPr>
              <a:buFont typeface="Wingdings" panose="05000000000000000000" pitchFamily="2" charset="2"/>
              <a:buChar char="q"/>
            </a:pPr>
            <a:endParaRPr lang="fr-FR" dirty="0">
              <a:solidFill>
                <a:schemeClr val="tx1"/>
              </a:solidFill>
            </a:endParaRPr>
          </a:p>
          <a:p>
            <a:pPr>
              <a:buFont typeface="Wingdings" panose="05000000000000000000" pitchFamily="2" charset="2"/>
              <a:buChar char="q"/>
            </a:pPr>
            <a:r>
              <a:rPr lang="fr-FR" dirty="0">
                <a:solidFill>
                  <a:schemeClr val="tx1"/>
                </a:solidFill>
              </a:rPr>
              <a:t> Capillaires veineux : PH &lt; PO = passages d’environ 18 L/j de plasma des tissus vers les capillaires.</a:t>
            </a:r>
          </a:p>
        </p:txBody>
      </p:sp>
      <p:sp>
        <p:nvSpPr>
          <p:cNvPr id="4" name="Espace réservé du numéro de diapositive 3">
            <a:extLst>
              <a:ext uri="{FF2B5EF4-FFF2-40B4-BE49-F238E27FC236}">
                <a16:creationId xmlns:a16="http://schemas.microsoft.com/office/drawing/2014/main" id="{21DBEFBA-5A06-8E18-6F10-5B8C9813BA8A}"/>
              </a:ext>
            </a:extLst>
          </p:cNvPr>
          <p:cNvSpPr>
            <a:spLocks noGrp="1"/>
          </p:cNvSpPr>
          <p:nvPr>
            <p:ph type="sldNum" sz="quarter" idx="12"/>
          </p:nvPr>
        </p:nvSpPr>
        <p:spPr/>
        <p:txBody>
          <a:bodyPr/>
          <a:lstStyle/>
          <a:p>
            <a:fld id="{1C0E77C9-CC3A-497A-BF4E-C76177383F3C}" type="slidenum">
              <a:rPr lang="fr-FR" smtClean="0"/>
              <a:t>12</a:t>
            </a:fld>
            <a:endParaRPr lang="fr-FR"/>
          </a:p>
        </p:txBody>
      </p:sp>
    </p:spTree>
    <p:extLst>
      <p:ext uri="{BB962C8B-B14F-4D97-AF65-F5344CB8AC3E}">
        <p14:creationId xmlns:p14="http://schemas.microsoft.com/office/powerpoint/2010/main" val="4109446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CE18A79-2A0C-DE0D-8CA3-4949DB765518}"/>
              </a:ext>
            </a:extLst>
          </p:cNvPr>
          <p:cNvSpPr>
            <a:spLocks noGrp="1"/>
          </p:cNvSpPr>
          <p:nvPr>
            <p:ph type="sldNum" sz="quarter" idx="12"/>
          </p:nvPr>
        </p:nvSpPr>
        <p:spPr/>
        <p:txBody>
          <a:bodyPr/>
          <a:lstStyle/>
          <a:p>
            <a:fld id="{1C0E77C9-CC3A-497A-BF4E-C76177383F3C}" type="slidenum">
              <a:rPr lang="fr-FR" smtClean="0"/>
              <a:t>13</a:t>
            </a:fld>
            <a:endParaRPr lang="fr-FR"/>
          </a:p>
        </p:txBody>
      </p:sp>
      <p:pic>
        <p:nvPicPr>
          <p:cNvPr id="5122" name="Picture 2" descr="Pression oncotique : définition - docteurclic.com">
            <a:extLst>
              <a:ext uri="{FF2B5EF4-FFF2-40B4-BE49-F238E27FC236}">
                <a16:creationId xmlns:a16="http://schemas.microsoft.com/office/drawing/2014/main" id="{3C1E3237-247E-4825-71C5-4FF20FCC99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4500" y="67734"/>
            <a:ext cx="6223000" cy="622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744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FF5F58-AE56-9F7E-4FB9-1B67B20A6953}"/>
              </a:ext>
            </a:extLst>
          </p:cNvPr>
          <p:cNvSpPr>
            <a:spLocks noGrp="1"/>
          </p:cNvSpPr>
          <p:nvPr>
            <p:ph type="title"/>
          </p:nvPr>
        </p:nvSpPr>
        <p:spPr/>
        <p:txBody>
          <a:bodyPr anchor="ctr"/>
          <a:lstStyle/>
          <a:p>
            <a:pPr algn="ctr"/>
            <a:r>
              <a:rPr lang="fr-FR" b="1" dirty="0">
                <a:solidFill>
                  <a:schemeClr val="tx1"/>
                </a:solidFill>
                <a:latin typeface="+mn-lt"/>
              </a:rPr>
              <a:t>Capillaires</a:t>
            </a:r>
            <a:endParaRPr lang="fr-FR" dirty="0"/>
          </a:p>
        </p:txBody>
      </p:sp>
      <p:sp>
        <p:nvSpPr>
          <p:cNvPr id="3" name="Espace réservé du contenu 2">
            <a:extLst>
              <a:ext uri="{FF2B5EF4-FFF2-40B4-BE49-F238E27FC236}">
                <a16:creationId xmlns:a16="http://schemas.microsoft.com/office/drawing/2014/main" id="{B14881E5-5FF5-A715-0FAA-FA0C7B6D46BE}"/>
              </a:ext>
            </a:extLst>
          </p:cNvPr>
          <p:cNvSpPr>
            <a:spLocks noGrp="1"/>
          </p:cNvSpPr>
          <p:nvPr>
            <p:ph idx="1"/>
          </p:nvPr>
        </p:nvSpPr>
        <p:spPr/>
        <p:txBody>
          <a:bodyPr/>
          <a:lstStyle/>
          <a:p>
            <a:endParaRPr lang="fr-FR" dirty="0"/>
          </a:p>
          <a:p>
            <a:pPr>
              <a:buFont typeface="Wingdings" panose="05000000000000000000" pitchFamily="2" charset="2"/>
              <a:buChar char="q"/>
            </a:pPr>
            <a:r>
              <a:rPr lang="fr-FR" dirty="0">
                <a:solidFill>
                  <a:schemeClr val="tx1"/>
                </a:solidFill>
              </a:rPr>
              <a:t> Différentiel de 2 L, non réabsorbés.</a:t>
            </a:r>
          </a:p>
          <a:p>
            <a:pPr>
              <a:buFont typeface="Wingdings" panose="05000000000000000000" pitchFamily="2" charset="2"/>
              <a:buChar char="q"/>
            </a:pPr>
            <a:endParaRPr lang="fr-FR" dirty="0">
              <a:solidFill>
                <a:schemeClr val="tx1"/>
              </a:solidFill>
            </a:endParaRPr>
          </a:p>
          <a:p>
            <a:pPr>
              <a:buFont typeface="Wingdings" panose="05000000000000000000" pitchFamily="2" charset="2"/>
              <a:buChar char="q"/>
            </a:pPr>
            <a:r>
              <a:rPr lang="fr-FR" dirty="0">
                <a:solidFill>
                  <a:schemeClr val="tx1"/>
                </a:solidFill>
              </a:rPr>
              <a:t> Collectés sous forme de lymphe, via les vaisseaux lymphatiques.</a:t>
            </a:r>
          </a:p>
          <a:p>
            <a:pPr>
              <a:buFont typeface="Wingdings" panose="05000000000000000000" pitchFamily="2" charset="2"/>
              <a:buChar char="q"/>
            </a:pPr>
            <a:endParaRPr lang="fr-FR" dirty="0">
              <a:solidFill>
                <a:schemeClr val="tx1"/>
              </a:solidFill>
            </a:endParaRPr>
          </a:p>
          <a:p>
            <a:pPr>
              <a:buFont typeface="Wingdings" panose="05000000000000000000" pitchFamily="2" charset="2"/>
              <a:buChar char="q"/>
            </a:pPr>
            <a:r>
              <a:rPr lang="fr-FR" dirty="0">
                <a:solidFill>
                  <a:schemeClr val="tx1"/>
                </a:solidFill>
              </a:rPr>
              <a:t> Système lymphatique = station d’épuration (germes, substances, …).</a:t>
            </a:r>
          </a:p>
          <a:p>
            <a:pPr>
              <a:buFont typeface="Wingdings" panose="05000000000000000000" pitchFamily="2" charset="2"/>
              <a:buChar char="q"/>
            </a:pPr>
            <a:endParaRPr lang="fr-FR" dirty="0">
              <a:solidFill>
                <a:schemeClr val="tx1"/>
              </a:solidFill>
            </a:endParaRPr>
          </a:p>
          <a:p>
            <a:pPr>
              <a:buFont typeface="Wingdings" panose="05000000000000000000" pitchFamily="2" charset="2"/>
              <a:buChar char="q"/>
            </a:pPr>
            <a:r>
              <a:rPr lang="fr-FR" dirty="0">
                <a:solidFill>
                  <a:schemeClr val="tx1"/>
                </a:solidFill>
              </a:rPr>
              <a:t> Après filtration, ces 2 L sont réinjectés dans l’appareil vasculaire.</a:t>
            </a:r>
          </a:p>
        </p:txBody>
      </p:sp>
      <p:sp>
        <p:nvSpPr>
          <p:cNvPr id="4" name="Espace réservé du numéro de diapositive 3">
            <a:extLst>
              <a:ext uri="{FF2B5EF4-FFF2-40B4-BE49-F238E27FC236}">
                <a16:creationId xmlns:a16="http://schemas.microsoft.com/office/drawing/2014/main" id="{1DF5F74B-460A-871C-ABF1-8B19BD776704}"/>
              </a:ext>
            </a:extLst>
          </p:cNvPr>
          <p:cNvSpPr>
            <a:spLocks noGrp="1"/>
          </p:cNvSpPr>
          <p:nvPr>
            <p:ph type="sldNum" sz="quarter" idx="12"/>
          </p:nvPr>
        </p:nvSpPr>
        <p:spPr/>
        <p:txBody>
          <a:bodyPr/>
          <a:lstStyle/>
          <a:p>
            <a:fld id="{1C0E77C9-CC3A-497A-BF4E-C76177383F3C}" type="slidenum">
              <a:rPr lang="fr-FR" smtClean="0"/>
              <a:t>14</a:t>
            </a:fld>
            <a:endParaRPr lang="fr-FR"/>
          </a:p>
        </p:txBody>
      </p:sp>
    </p:spTree>
    <p:extLst>
      <p:ext uri="{BB962C8B-B14F-4D97-AF65-F5344CB8AC3E}">
        <p14:creationId xmlns:p14="http://schemas.microsoft.com/office/powerpoint/2010/main" val="3770826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88D4279-A38A-B955-EA9C-6B961740827A}"/>
              </a:ext>
            </a:extLst>
          </p:cNvPr>
          <p:cNvSpPr>
            <a:spLocks noGrp="1"/>
          </p:cNvSpPr>
          <p:nvPr>
            <p:ph type="sldNum" sz="quarter" idx="12"/>
          </p:nvPr>
        </p:nvSpPr>
        <p:spPr/>
        <p:txBody>
          <a:bodyPr/>
          <a:lstStyle/>
          <a:p>
            <a:fld id="{1C0E77C9-CC3A-497A-BF4E-C76177383F3C}" type="slidenum">
              <a:rPr lang="fr-FR" smtClean="0"/>
              <a:t>15</a:t>
            </a:fld>
            <a:endParaRPr lang="fr-FR"/>
          </a:p>
        </p:txBody>
      </p:sp>
      <p:pic>
        <p:nvPicPr>
          <p:cNvPr id="3074" name="Picture 2" descr="Présentation du système lymphatique - Troubles cardiaques et vasculaires -  Manuels MSD pour le grand public">
            <a:extLst>
              <a:ext uri="{FF2B5EF4-FFF2-40B4-BE49-F238E27FC236}">
                <a16:creationId xmlns:a16="http://schemas.microsoft.com/office/drawing/2014/main" id="{497DCB28-AD11-20FF-34EA-429136CC32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2118" y="97571"/>
            <a:ext cx="3687763" cy="6215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887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39A4F0-29FA-B3D4-6774-8037BB433B74}"/>
              </a:ext>
            </a:extLst>
          </p:cNvPr>
          <p:cNvSpPr>
            <a:spLocks noGrp="1"/>
          </p:cNvSpPr>
          <p:nvPr>
            <p:ph type="title"/>
          </p:nvPr>
        </p:nvSpPr>
        <p:spPr/>
        <p:txBody>
          <a:bodyPr anchor="ctr"/>
          <a:lstStyle/>
          <a:p>
            <a:pPr algn="ctr"/>
            <a:r>
              <a:rPr lang="fr-FR" b="1" dirty="0">
                <a:solidFill>
                  <a:schemeClr val="tx1"/>
                </a:solidFill>
                <a:latin typeface="+mn-lt"/>
              </a:rPr>
              <a:t> Veinules et veines</a:t>
            </a:r>
            <a:endParaRPr lang="fr-FR" dirty="0">
              <a:latin typeface="+mn-lt"/>
            </a:endParaRPr>
          </a:p>
        </p:txBody>
      </p:sp>
      <p:sp>
        <p:nvSpPr>
          <p:cNvPr id="3" name="Espace réservé du contenu 2">
            <a:extLst>
              <a:ext uri="{FF2B5EF4-FFF2-40B4-BE49-F238E27FC236}">
                <a16:creationId xmlns:a16="http://schemas.microsoft.com/office/drawing/2014/main" id="{F64A3AA7-10CF-CC54-6B3D-D7A36A2A429A}"/>
              </a:ext>
            </a:extLst>
          </p:cNvPr>
          <p:cNvSpPr>
            <a:spLocks noGrp="1"/>
          </p:cNvSpPr>
          <p:nvPr>
            <p:ph idx="1"/>
          </p:nvPr>
        </p:nvSpPr>
        <p:spPr>
          <a:xfrm>
            <a:off x="1097279" y="1845734"/>
            <a:ext cx="10417387" cy="4453466"/>
          </a:xfrm>
        </p:spPr>
        <p:txBody>
          <a:bodyPr/>
          <a:lstStyle/>
          <a:p>
            <a:endParaRPr lang="fr-FR" dirty="0"/>
          </a:p>
          <a:p>
            <a:pPr>
              <a:buFont typeface="Wingdings" panose="05000000000000000000" pitchFamily="2" charset="2"/>
              <a:buChar char="q"/>
            </a:pPr>
            <a:r>
              <a:rPr lang="fr-FR" dirty="0">
                <a:solidFill>
                  <a:schemeClr val="tx1"/>
                </a:solidFill>
              </a:rPr>
              <a:t> Capillaires -&gt; veinules -&gt; veines -&gt; veines caves -&gt; </a:t>
            </a:r>
            <a:r>
              <a:rPr lang="fr-FR" dirty="0" err="1">
                <a:solidFill>
                  <a:schemeClr val="tx1"/>
                </a:solidFill>
              </a:rPr>
              <a:t>hémicœur</a:t>
            </a:r>
            <a:r>
              <a:rPr lang="fr-FR" dirty="0">
                <a:solidFill>
                  <a:schemeClr val="tx1"/>
                </a:solidFill>
              </a:rPr>
              <a:t> droit.</a:t>
            </a:r>
          </a:p>
          <a:p>
            <a:pPr>
              <a:buFont typeface="Wingdings" panose="05000000000000000000" pitchFamily="2" charset="2"/>
              <a:buChar char="q"/>
            </a:pPr>
            <a:endParaRPr lang="fr-FR" dirty="0">
              <a:solidFill>
                <a:schemeClr val="tx1"/>
              </a:solidFill>
            </a:endParaRPr>
          </a:p>
          <a:p>
            <a:pPr>
              <a:buFont typeface="Wingdings" panose="05000000000000000000" pitchFamily="2" charset="2"/>
              <a:buChar char="q"/>
            </a:pPr>
            <a:r>
              <a:rPr lang="fr-FR" dirty="0">
                <a:solidFill>
                  <a:schemeClr val="tx1"/>
                </a:solidFill>
              </a:rPr>
              <a:t> Répartition du volume sanguin : 1/3 dans les artères – 2/3 dans les veines !</a:t>
            </a:r>
          </a:p>
          <a:p>
            <a:pPr>
              <a:buFont typeface="Wingdings" panose="05000000000000000000" pitchFamily="2" charset="2"/>
              <a:buChar char="q"/>
            </a:pPr>
            <a:endParaRPr lang="fr-FR" dirty="0">
              <a:solidFill>
                <a:schemeClr val="tx1"/>
              </a:solidFill>
            </a:endParaRPr>
          </a:p>
          <a:p>
            <a:pPr>
              <a:buFont typeface="Wingdings" panose="05000000000000000000" pitchFamily="2" charset="2"/>
              <a:buChar char="q"/>
            </a:pPr>
            <a:r>
              <a:rPr lang="fr-FR" dirty="0">
                <a:solidFill>
                  <a:schemeClr val="tx1"/>
                </a:solidFill>
              </a:rPr>
              <a:t> Veines = </a:t>
            </a:r>
            <a:r>
              <a:rPr lang="fr-FR" b="1" dirty="0">
                <a:solidFill>
                  <a:schemeClr val="tx1"/>
                </a:solidFill>
              </a:rPr>
              <a:t>vaisseaux capacitifs </a:t>
            </a:r>
            <a:r>
              <a:rPr lang="fr-FR" dirty="0">
                <a:solidFill>
                  <a:schemeClr val="tx1"/>
                </a:solidFill>
              </a:rPr>
              <a:t>(fonction de stockage, avec redistribution selon les besoins).</a:t>
            </a:r>
          </a:p>
          <a:p>
            <a:pPr>
              <a:buFont typeface="Wingdings" panose="05000000000000000000" pitchFamily="2" charset="2"/>
              <a:buChar char="q"/>
            </a:pPr>
            <a:endParaRPr lang="fr-FR" dirty="0">
              <a:solidFill>
                <a:schemeClr val="tx1"/>
              </a:solidFill>
            </a:endParaRPr>
          </a:p>
          <a:p>
            <a:pPr>
              <a:buFont typeface="Wingdings" panose="05000000000000000000" pitchFamily="2" charset="2"/>
              <a:buChar char="q"/>
            </a:pPr>
            <a:r>
              <a:rPr lang="fr-FR" dirty="0">
                <a:solidFill>
                  <a:schemeClr val="tx1"/>
                </a:solidFill>
              </a:rPr>
              <a:t> </a:t>
            </a:r>
            <a:r>
              <a:rPr lang="fr-FR" u="sng" dirty="0">
                <a:solidFill>
                  <a:schemeClr val="tx1"/>
                </a:solidFill>
              </a:rPr>
              <a:t>Exemple</a:t>
            </a:r>
            <a:r>
              <a:rPr lang="fr-FR" dirty="0">
                <a:solidFill>
                  <a:schemeClr val="tx1"/>
                </a:solidFill>
              </a:rPr>
              <a:t> : choc hypovolémique -&gt; surélévation des membres inférieurs (position de </a:t>
            </a:r>
            <a:r>
              <a:rPr lang="fr-FR" dirty="0" err="1">
                <a:solidFill>
                  <a:schemeClr val="tx1"/>
                </a:solidFill>
              </a:rPr>
              <a:t>Trendelnburg</a:t>
            </a:r>
            <a:r>
              <a:rPr lang="fr-FR" dirty="0">
                <a:solidFill>
                  <a:schemeClr val="tx1"/>
                </a:solidFill>
              </a:rPr>
              <a:t>) -&gt; utilisation du sang stocké par augmentation du retour veineux -&gt; augmentation de la précharge cardiaque + volume d’éjection = lutte contre le choc hypovolémique.</a:t>
            </a:r>
          </a:p>
        </p:txBody>
      </p:sp>
      <p:sp>
        <p:nvSpPr>
          <p:cNvPr id="4" name="Espace réservé du numéro de diapositive 3">
            <a:extLst>
              <a:ext uri="{FF2B5EF4-FFF2-40B4-BE49-F238E27FC236}">
                <a16:creationId xmlns:a16="http://schemas.microsoft.com/office/drawing/2014/main" id="{5E2FA5A4-5714-D02D-B410-3B0BA586A2EA}"/>
              </a:ext>
            </a:extLst>
          </p:cNvPr>
          <p:cNvSpPr>
            <a:spLocks noGrp="1"/>
          </p:cNvSpPr>
          <p:nvPr>
            <p:ph type="sldNum" sz="quarter" idx="12"/>
          </p:nvPr>
        </p:nvSpPr>
        <p:spPr/>
        <p:txBody>
          <a:bodyPr/>
          <a:lstStyle/>
          <a:p>
            <a:fld id="{1C0E77C9-CC3A-497A-BF4E-C76177383F3C}" type="slidenum">
              <a:rPr lang="fr-FR" smtClean="0"/>
              <a:t>16</a:t>
            </a:fld>
            <a:endParaRPr lang="fr-FR"/>
          </a:p>
        </p:txBody>
      </p:sp>
    </p:spTree>
    <p:extLst>
      <p:ext uri="{BB962C8B-B14F-4D97-AF65-F5344CB8AC3E}">
        <p14:creationId xmlns:p14="http://schemas.microsoft.com/office/powerpoint/2010/main" val="3409276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FBAF7ED-7BE5-A049-0133-808E0CA40E5F}"/>
              </a:ext>
            </a:extLst>
          </p:cNvPr>
          <p:cNvSpPr>
            <a:spLocks noGrp="1"/>
          </p:cNvSpPr>
          <p:nvPr>
            <p:ph type="sldNum" sz="quarter" idx="12"/>
          </p:nvPr>
        </p:nvSpPr>
        <p:spPr/>
        <p:txBody>
          <a:bodyPr/>
          <a:lstStyle/>
          <a:p>
            <a:fld id="{1C0E77C9-CC3A-497A-BF4E-C76177383F3C}" type="slidenum">
              <a:rPr lang="fr-FR" smtClean="0"/>
              <a:t>17</a:t>
            </a:fld>
            <a:endParaRPr lang="fr-FR"/>
          </a:p>
        </p:txBody>
      </p:sp>
      <p:pic>
        <p:nvPicPr>
          <p:cNvPr id="4098" name="Picture 2" descr="Physio Ch 2-3 Les systèmes vasculaires">
            <a:extLst>
              <a:ext uri="{FF2B5EF4-FFF2-40B4-BE49-F238E27FC236}">
                <a16:creationId xmlns:a16="http://schemas.microsoft.com/office/drawing/2014/main" id="{F76A2A06-829B-3574-8AFE-0194795B31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5938" y="1879601"/>
            <a:ext cx="8240123" cy="2242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613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BB8BE2-4D72-EC50-D5FB-76E1C3EB63AB}"/>
              </a:ext>
            </a:extLst>
          </p:cNvPr>
          <p:cNvSpPr>
            <a:spLocks noGrp="1"/>
          </p:cNvSpPr>
          <p:nvPr>
            <p:ph type="title"/>
          </p:nvPr>
        </p:nvSpPr>
        <p:spPr/>
        <p:txBody>
          <a:bodyPr anchor="ctr"/>
          <a:lstStyle/>
          <a:p>
            <a:pPr algn="ctr"/>
            <a:r>
              <a:rPr lang="fr-FR" b="1" dirty="0">
                <a:solidFill>
                  <a:schemeClr val="tx1"/>
                </a:solidFill>
                <a:latin typeface="+mn-lt"/>
              </a:rPr>
              <a:t> Veinules et veines</a:t>
            </a:r>
            <a:endParaRPr lang="fr-FR" dirty="0"/>
          </a:p>
        </p:txBody>
      </p:sp>
      <p:sp>
        <p:nvSpPr>
          <p:cNvPr id="3" name="Espace réservé du contenu 2">
            <a:extLst>
              <a:ext uri="{FF2B5EF4-FFF2-40B4-BE49-F238E27FC236}">
                <a16:creationId xmlns:a16="http://schemas.microsoft.com/office/drawing/2014/main" id="{0ED3B218-25DF-1D0E-8624-28A90D2750B6}"/>
              </a:ext>
            </a:extLst>
          </p:cNvPr>
          <p:cNvSpPr>
            <a:spLocks noGrp="1"/>
          </p:cNvSpPr>
          <p:nvPr>
            <p:ph idx="1"/>
          </p:nvPr>
        </p:nvSpPr>
        <p:spPr/>
        <p:txBody>
          <a:bodyPr/>
          <a:lstStyle/>
          <a:p>
            <a:endParaRPr lang="fr-FR" dirty="0"/>
          </a:p>
          <a:p>
            <a:pPr>
              <a:buFont typeface="Wingdings" panose="05000000000000000000" pitchFamily="2" charset="2"/>
              <a:buChar char="q"/>
            </a:pPr>
            <a:r>
              <a:rPr lang="fr-FR" dirty="0">
                <a:solidFill>
                  <a:schemeClr val="tx1"/>
                </a:solidFill>
              </a:rPr>
              <a:t> Réseau veineux = système basse pression = paroi plus fine.</a:t>
            </a:r>
          </a:p>
          <a:p>
            <a:pPr>
              <a:buFont typeface="Wingdings" panose="05000000000000000000" pitchFamily="2" charset="2"/>
              <a:buChar char="q"/>
            </a:pPr>
            <a:endParaRPr lang="fr-FR" dirty="0">
              <a:solidFill>
                <a:schemeClr val="tx1"/>
              </a:solidFill>
            </a:endParaRPr>
          </a:p>
          <a:p>
            <a:pPr lvl="1">
              <a:buFont typeface="Wingdings" panose="05000000000000000000" pitchFamily="2" charset="2"/>
              <a:buChar char="Ø"/>
            </a:pPr>
            <a:r>
              <a:rPr lang="fr-FR" dirty="0">
                <a:solidFill>
                  <a:schemeClr val="tx1"/>
                </a:solidFill>
              </a:rPr>
              <a:t> Intima : épithélium endothélial non lisse, disposant de valvules anti-retour (avec renfort de la musculature squelettique adjacente = fonction pompe musculaire).</a:t>
            </a:r>
          </a:p>
          <a:p>
            <a:pPr lvl="1">
              <a:buFont typeface="Wingdings" panose="05000000000000000000" pitchFamily="2" charset="2"/>
              <a:buChar char="Ø"/>
            </a:pPr>
            <a:endParaRPr lang="fr-FR" dirty="0">
              <a:solidFill>
                <a:schemeClr val="tx1"/>
              </a:solidFill>
            </a:endParaRPr>
          </a:p>
          <a:p>
            <a:pPr lvl="1">
              <a:buFont typeface="Wingdings" panose="05000000000000000000" pitchFamily="2" charset="2"/>
              <a:buChar char="Ø"/>
            </a:pPr>
            <a:r>
              <a:rPr lang="fr-FR" dirty="0">
                <a:solidFill>
                  <a:schemeClr val="tx1"/>
                </a:solidFill>
              </a:rPr>
              <a:t> Média : couche musculaire très fine.</a:t>
            </a:r>
          </a:p>
          <a:p>
            <a:pPr lvl="1">
              <a:buFont typeface="Wingdings" panose="05000000000000000000" pitchFamily="2" charset="2"/>
              <a:buChar char="Ø"/>
            </a:pPr>
            <a:endParaRPr lang="fr-FR" dirty="0">
              <a:solidFill>
                <a:schemeClr val="tx1"/>
              </a:solidFill>
            </a:endParaRPr>
          </a:p>
          <a:p>
            <a:pPr lvl="1">
              <a:buFont typeface="Wingdings" panose="05000000000000000000" pitchFamily="2" charset="2"/>
              <a:buChar char="Ø"/>
            </a:pPr>
            <a:r>
              <a:rPr lang="fr-FR" dirty="0">
                <a:solidFill>
                  <a:schemeClr val="tx1"/>
                </a:solidFill>
              </a:rPr>
              <a:t> Adventice : épaisseur supérieure à celle des artères.</a:t>
            </a:r>
          </a:p>
        </p:txBody>
      </p:sp>
      <p:sp>
        <p:nvSpPr>
          <p:cNvPr id="4" name="Espace réservé du numéro de diapositive 3">
            <a:extLst>
              <a:ext uri="{FF2B5EF4-FFF2-40B4-BE49-F238E27FC236}">
                <a16:creationId xmlns:a16="http://schemas.microsoft.com/office/drawing/2014/main" id="{878C32B6-AB65-391B-BDB1-637E12477CA1}"/>
              </a:ext>
            </a:extLst>
          </p:cNvPr>
          <p:cNvSpPr>
            <a:spLocks noGrp="1"/>
          </p:cNvSpPr>
          <p:nvPr>
            <p:ph type="sldNum" sz="quarter" idx="12"/>
          </p:nvPr>
        </p:nvSpPr>
        <p:spPr/>
        <p:txBody>
          <a:bodyPr/>
          <a:lstStyle/>
          <a:p>
            <a:fld id="{1C0E77C9-CC3A-497A-BF4E-C76177383F3C}" type="slidenum">
              <a:rPr lang="fr-FR" smtClean="0"/>
              <a:t>18</a:t>
            </a:fld>
            <a:endParaRPr lang="fr-FR"/>
          </a:p>
        </p:txBody>
      </p:sp>
    </p:spTree>
    <p:extLst>
      <p:ext uri="{BB962C8B-B14F-4D97-AF65-F5344CB8AC3E}">
        <p14:creationId xmlns:p14="http://schemas.microsoft.com/office/powerpoint/2010/main" val="3624513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9C5239-530A-6959-ECB5-6E8B038E946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8BE7EB7-BDB9-D4AE-8088-FDDD092C3F2A}"/>
              </a:ext>
            </a:extLst>
          </p:cNvPr>
          <p:cNvSpPr>
            <a:spLocks noGrp="1"/>
          </p:cNvSpPr>
          <p:nvPr>
            <p:ph idx="1"/>
          </p:nvPr>
        </p:nvSpPr>
        <p:spPr/>
        <p:txBody>
          <a:bodyPr anchor="ctr"/>
          <a:lstStyle/>
          <a:p>
            <a:pPr marL="0" indent="0">
              <a:buNone/>
            </a:pPr>
            <a:r>
              <a:rPr lang="fr-FR" b="1" dirty="0">
                <a:solidFill>
                  <a:schemeClr val="tx1"/>
                </a:solidFill>
              </a:rPr>
              <a:t>1 – Structure</a:t>
            </a:r>
          </a:p>
          <a:p>
            <a:pPr marL="0" indent="0">
              <a:buNone/>
            </a:pPr>
            <a:endParaRPr lang="fr-FR" b="1" dirty="0">
              <a:solidFill>
                <a:schemeClr val="tx1"/>
              </a:solidFill>
            </a:endParaRPr>
          </a:p>
          <a:p>
            <a:pPr marL="0" indent="0">
              <a:buNone/>
            </a:pPr>
            <a:r>
              <a:rPr lang="fr-FR" b="1" dirty="0">
                <a:solidFill>
                  <a:schemeClr val="tx1"/>
                </a:solidFill>
              </a:rPr>
              <a:t>2 – Différentes parties</a:t>
            </a:r>
          </a:p>
          <a:p>
            <a:pPr marL="0" indent="0">
              <a:buNone/>
            </a:pPr>
            <a:endParaRPr lang="fr-FR" b="1" dirty="0">
              <a:solidFill>
                <a:schemeClr val="tx1"/>
              </a:solidFill>
            </a:endParaRPr>
          </a:p>
          <a:p>
            <a:pPr marL="0" indent="0">
              <a:buNone/>
            </a:pPr>
            <a:r>
              <a:rPr lang="fr-FR" b="1" dirty="0">
                <a:solidFill>
                  <a:schemeClr val="tx1"/>
                </a:solidFill>
              </a:rPr>
              <a:t>3 – Propriétés physiologiques</a:t>
            </a:r>
          </a:p>
          <a:p>
            <a:pPr>
              <a:buFont typeface="Wingdings" panose="05000000000000000000" pitchFamily="2" charset="2"/>
              <a:buChar char="q"/>
            </a:pPr>
            <a:endParaRPr lang="fr-FR" b="1" dirty="0">
              <a:solidFill>
                <a:schemeClr val="tx1"/>
              </a:solidFill>
            </a:endParaRPr>
          </a:p>
          <a:p>
            <a:pPr marL="0" indent="0">
              <a:buNone/>
            </a:pPr>
            <a:r>
              <a:rPr lang="fr-FR" b="1" dirty="0">
                <a:solidFill>
                  <a:schemeClr val="tx1"/>
                </a:solidFill>
              </a:rPr>
              <a:t>4 – Régulation thermique</a:t>
            </a:r>
          </a:p>
        </p:txBody>
      </p:sp>
      <p:sp>
        <p:nvSpPr>
          <p:cNvPr id="4" name="Espace réservé du texte 3">
            <a:extLst>
              <a:ext uri="{FF2B5EF4-FFF2-40B4-BE49-F238E27FC236}">
                <a16:creationId xmlns:a16="http://schemas.microsoft.com/office/drawing/2014/main" id="{D4344FEF-8B24-CD6D-1ED2-1630F278B115}"/>
              </a:ext>
            </a:extLst>
          </p:cNvPr>
          <p:cNvSpPr>
            <a:spLocks noGrp="1"/>
          </p:cNvSpPr>
          <p:nvPr>
            <p:ph type="body" sz="half" idx="2"/>
          </p:nvPr>
        </p:nvSpPr>
        <p:spPr/>
        <p:txBody>
          <a:bodyPr/>
          <a:lstStyle/>
          <a:p>
            <a:r>
              <a:rPr kumimoji="0" lang="fr-FR" sz="3200" b="1" i="0" u="none" strike="noStrike" kern="1200" cap="none" spc="0" normalizeH="0" baseline="0" noProof="0" dirty="0">
                <a:ln>
                  <a:noFill/>
                </a:ln>
                <a:solidFill>
                  <a:srgbClr val="000000"/>
                </a:solidFill>
                <a:effectLst/>
                <a:uLnTx/>
                <a:uFillTx/>
                <a:latin typeface="Calibri" panose="020F0502020204030204"/>
                <a:ea typeface="+mn-ea"/>
                <a:cs typeface="+mn-cs"/>
              </a:rPr>
              <a:t>SOMMAIRE</a:t>
            </a:r>
            <a:endParaRPr lang="fr-FR" dirty="0"/>
          </a:p>
        </p:txBody>
      </p:sp>
      <p:sp>
        <p:nvSpPr>
          <p:cNvPr id="5" name="Espace réservé du numéro de diapositive 4">
            <a:extLst>
              <a:ext uri="{FF2B5EF4-FFF2-40B4-BE49-F238E27FC236}">
                <a16:creationId xmlns:a16="http://schemas.microsoft.com/office/drawing/2014/main" id="{009EF529-1E91-07EC-5388-6ACC21EEE020}"/>
              </a:ext>
            </a:extLst>
          </p:cNvPr>
          <p:cNvSpPr>
            <a:spLocks noGrp="1"/>
          </p:cNvSpPr>
          <p:nvPr>
            <p:ph type="sldNum" sz="quarter" idx="12"/>
          </p:nvPr>
        </p:nvSpPr>
        <p:spPr/>
        <p:txBody>
          <a:bodyPr/>
          <a:lstStyle/>
          <a:p>
            <a:fld id="{1C0E77C9-CC3A-497A-BF4E-C76177383F3C}" type="slidenum">
              <a:rPr lang="fr-FR" smtClean="0"/>
              <a:t>1</a:t>
            </a:fld>
            <a:endParaRPr lang="fr-FR"/>
          </a:p>
        </p:txBody>
      </p:sp>
    </p:spTree>
    <p:extLst>
      <p:ext uri="{BB962C8B-B14F-4D97-AF65-F5344CB8AC3E}">
        <p14:creationId xmlns:p14="http://schemas.microsoft.com/office/powerpoint/2010/main" val="2121137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8F2EFC-9B5C-0B3F-1840-4467AF32D98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0BEE09A-F05F-55E9-42D5-8A98FBAA2C62}"/>
              </a:ext>
            </a:extLst>
          </p:cNvPr>
          <p:cNvSpPr>
            <a:spLocks noGrp="1"/>
          </p:cNvSpPr>
          <p:nvPr>
            <p:ph idx="1"/>
          </p:nvPr>
        </p:nvSpPr>
        <p:spPr/>
        <p:txBody>
          <a:bodyPr anchor="ctr"/>
          <a:lstStyle/>
          <a:p>
            <a:pPr>
              <a:buFont typeface="Wingdings" panose="05000000000000000000" pitchFamily="2" charset="2"/>
              <a:buChar char="q"/>
            </a:pPr>
            <a:r>
              <a:rPr lang="fr-FR" dirty="0">
                <a:solidFill>
                  <a:schemeClr val="tx1"/>
                </a:solidFill>
              </a:rPr>
              <a:t> </a:t>
            </a:r>
            <a:r>
              <a:rPr lang="fr-FR" b="1" dirty="0">
                <a:solidFill>
                  <a:schemeClr val="tx1"/>
                </a:solidFill>
              </a:rPr>
              <a:t>Artères de la circulation systémique</a:t>
            </a:r>
          </a:p>
          <a:p>
            <a:pPr>
              <a:buFont typeface="Wingdings" panose="05000000000000000000" pitchFamily="2" charset="2"/>
              <a:buChar char="q"/>
            </a:pPr>
            <a:endParaRPr lang="fr-FR" b="1" dirty="0">
              <a:solidFill>
                <a:schemeClr val="tx1"/>
              </a:solidFill>
            </a:endParaRPr>
          </a:p>
          <a:p>
            <a:pPr>
              <a:buFont typeface="Wingdings" panose="05000000000000000000" pitchFamily="2" charset="2"/>
              <a:buChar char="q"/>
            </a:pPr>
            <a:r>
              <a:rPr lang="fr-FR" b="1" dirty="0">
                <a:solidFill>
                  <a:schemeClr val="tx1"/>
                </a:solidFill>
              </a:rPr>
              <a:t> Système porte</a:t>
            </a:r>
          </a:p>
          <a:p>
            <a:pPr>
              <a:buFont typeface="Wingdings" panose="05000000000000000000" pitchFamily="2" charset="2"/>
              <a:buChar char="q"/>
            </a:pPr>
            <a:endParaRPr lang="fr-FR" b="1" dirty="0">
              <a:solidFill>
                <a:schemeClr val="tx1"/>
              </a:solidFill>
            </a:endParaRPr>
          </a:p>
          <a:p>
            <a:pPr>
              <a:buFont typeface="Wingdings" panose="05000000000000000000" pitchFamily="2" charset="2"/>
              <a:buChar char="q"/>
            </a:pPr>
            <a:r>
              <a:rPr lang="fr-FR" b="1" dirty="0">
                <a:solidFill>
                  <a:schemeClr val="tx1"/>
                </a:solidFill>
              </a:rPr>
              <a:t> Veines de la circulation systémique</a:t>
            </a:r>
          </a:p>
          <a:p>
            <a:pPr>
              <a:buFont typeface="Wingdings" panose="05000000000000000000" pitchFamily="2" charset="2"/>
              <a:buChar char="q"/>
            </a:pPr>
            <a:endParaRPr lang="fr-FR" b="1" dirty="0">
              <a:solidFill>
                <a:schemeClr val="tx1"/>
              </a:solidFill>
            </a:endParaRPr>
          </a:p>
          <a:p>
            <a:pPr>
              <a:buFont typeface="Wingdings" panose="05000000000000000000" pitchFamily="2" charset="2"/>
              <a:buChar char="q"/>
            </a:pPr>
            <a:r>
              <a:rPr lang="fr-FR" b="1" dirty="0">
                <a:solidFill>
                  <a:schemeClr val="tx1"/>
                </a:solidFill>
              </a:rPr>
              <a:t> Circulation pulmonaire</a:t>
            </a:r>
          </a:p>
        </p:txBody>
      </p:sp>
      <p:sp>
        <p:nvSpPr>
          <p:cNvPr id="4" name="Espace réservé du texte 3">
            <a:extLst>
              <a:ext uri="{FF2B5EF4-FFF2-40B4-BE49-F238E27FC236}">
                <a16:creationId xmlns:a16="http://schemas.microsoft.com/office/drawing/2014/main" id="{9383E8B2-7AB2-01F5-336F-57E4B8370BFA}"/>
              </a:ext>
            </a:extLst>
          </p:cNvPr>
          <p:cNvSpPr>
            <a:spLocks noGrp="1"/>
          </p:cNvSpPr>
          <p:nvPr>
            <p:ph type="body" sz="half" idx="2"/>
          </p:nvPr>
        </p:nvSpPr>
        <p:spPr/>
        <p:txBody>
          <a:bodyPr>
            <a:normAutofit/>
          </a:bodyPr>
          <a:lstStyle/>
          <a:p>
            <a:r>
              <a:rPr lang="fr-FR" sz="3200" b="1" dirty="0">
                <a:solidFill>
                  <a:schemeClr val="tx1"/>
                </a:solidFill>
              </a:rPr>
              <a:t>2 – Différentes parties</a:t>
            </a:r>
          </a:p>
        </p:txBody>
      </p:sp>
      <p:sp>
        <p:nvSpPr>
          <p:cNvPr id="5" name="Espace réservé du numéro de diapositive 4">
            <a:extLst>
              <a:ext uri="{FF2B5EF4-FFF2-40B4-BE49-F238E27FC236}">
                <a16:creationId xmlns:a16="http://schemas.microsoft.com/office/drawing/2014/main" id="{C1F3339E-53E3-C56C-AD31-06A8D13434EC}"/>
              </a:ext>
            </a:extLst>
          </p:cNvPr>
          <p:cNvSpPr>
            <a:spLocks noGrp="1"/>
          </p:cNvSpPr>
          <p:nvPr>
            <p:ph type="sldNum" sz="quarter" idx="12"/>
          </p:nvPr>
        </p:nvSpPr>
        <p:spPr/>
        <p:txBody>
          <a:bodyPr/>
          <a:lstStyle/>
          <a:p>
            <a:fld id="{1C0E77C9-CC3A-497A-BF4E-C76177383F3C}" type="slidenum">
              <a:rPr lang="fr-FR" smtClean="0"/>
              <a:t>19</a:t>
            </a:fld>
            <a:endParaRPr lang="fr-FR"/>
          </a:p>
        </p:txBody>
      </p:sp>
    </p:spTree>
    <p:extLst>
      <p:ext uri="{BB962C8B-B14F-4D97-AF65-F5344CB8AC3E}">
        <p14:creationId xmlns:p14="http://schemas.microsoft.com/office/powerpoint/2010/main" val="1585785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8EF72E1-2D67-7841-0356-B100E8ACC849}"/>
              </a:ext>
            </a:extLst>
          </p:cNvPr>
          <p:cNvSpPr>
            <a:spLocks noGrp="1"/>
          </p:cNvSpPr>
          <p:nvPr>
            <p:ph type="sldNum" sz="quarter" idx="12"/>
          </p:nvPr>
        </p:nvSpPr>
        <p:spPr/>
        <p:txBody>
          <a:bodyPr/>
          <a:lstStyle/>
          <a:p>
            <a:fld id="{1C0E77C9-CC3A-497A-BF4E-C76177383F3C}" type="slidenum">
              <a:rPr lang="fr-FR" smtClean="0"/>
              <a:t>20</a:t>
            </a:fld>
            <a:endParaRPr lang="fr-FR"/>
          </a:p>
        </p:txBody>
      </p:sp>
      <p:pic>
        <p:nvPicPr>
          <p:cNvPr id="4" name="Image 3">
            <a:extLst>
              <a:ext uri="{FF2B5EF4-FFF2-40B4-BE49-F238E27FC236}">
                <a16:creationId xmlns:a16="http://schemas.microsoft.com/office/drawing/2014/main" id="{20637BA2-50BE-BEAA-7F6B-F2AD6894EE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798" y="0"/>
            <a:ext cx="3142403" cy="6323781"/>
          </a:xfrm>
          <a:prstGeom prst="rect">
            <a:avLst/>
          </a:prstGeom>
        </p:spPr>
      </p:pic>
    </p:spTree>
    <p:extLst>
      <p:ext uri="{BB962C8B-B14F-4D97-AF65-F5344CB8AC3E}">
        <p14:creationId xmlns:p14="http://schemas.microsoft.com/office/powerpoint/2010/main" val="1007441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97D4180-981F-FE53-6CDC-D094992B3C07}"/>
              </a:ext>
            </a:extLst>
          </p:cNvPr>
          <p:cNvSpPr>
            <a:spLocks noGrp="1"/>
          </p:cNvSpPr>
          <p:nvPr>
            <p:ph type="sldNum" sz="quarter" idx="12"/>
          </p:nvPr>
        </p:nvSpPr>
        <p:spPr/>
        <p:txBody>
          <a:bodyPr/>
          <a:lstStyle/>
          <a:p>
            <a:fld id="{1C0E77C9-CC3A-497A-BF4E-C76177383F3C}" type="slidenum">
              <a:rPr lang="fr-FR" smtClean="0"/>
              <a:t>21</a:t>
            </a:fld>
            <a:endParaRPr lang="fr-FR"/>
          </a:p>
        </p:txBody>
      </p:sp>
      <p:pic>
        <p:nvPicPr>
          <p:cNvPr id="7170" name="Picture 2" descr="Le système porte et Système Azygos – Résumé. | THANATOFRANCE - Ecoles et  Préparation au Diplôme National de THANATOPRACTEUR. Enregistrée à la  Préfecture des Alpes-Maritimes. Statistiques : 10/10/2020 * 1 151 722 Pages  lues">
            <a:extLst>
              <a:ext uri="{FF2B5EF4-FFF2-40B4-BE49-F238E27FC236}">
                <a16:creationId xmlns:a16="http://schemas.microsoft.com/office/drawing/2014/main" id="{91E5918C-5AE4-2077-AEC4-02EE89BE8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249" y="0"/>
            <a:ext cx="9461501" cy="630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549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54B190E-6AA9-3770-FCFD-606670A2B3FA}"/>
              </a:ext>
            </a:extLst>
          </p:cNvPr>
          <p:cNvSpPr>
            <a:spLocks noGrp="1"/>
          </p:cNvSpPr>
          <p:nvPr>
            <p:ph type="sldNum" sz="quarter" idx="12"/>
          </p:nvPr>
        </p:nvSpPr>
        <p:spPr/>
        <p:txBody>
          <a:bodyPr/>
          <a:lstStyle/>
          <a:p>
            <a:fld id="{1C0E77C9-CC3A-497A-BF4E-C76177383F3C}" type="slidenum">
              <a:rPr lang="fr-FR" smtClean="0"/>
              <a:t>22</a:t>
            </a:fld>
            <a:endParaRPr lang="fr-FR"/>
          </a:p>
        </p:txBody>
      </p:sp>
      <p:pic>
        <p:nvPicPr>
          <p:cNvPr id="4" name="Image 3">
            <a:extLst>
              <a:ext uri="{FF2B5EF4-FFF2-40B4-BE49-F238E27FC236}">
                <a16:creationId xmlns:a16="http://schemas.microsoft.com/office/drawing/2014/main" id="{ADEB171B-7466-5D93-7A7E-E56FC857A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1233" y="0"/>
            <a:ext cx="3129534" cy="6310525"/>
          </a:xfrm>
          <a:prstGeom prst="rect">
            <a:avLst/>
          </a:prstGeom>
        </p:spPr>
      </p:pic>
    </p:spTree>
    <p:extLst>
      <p:ext uri="{BB962C8B-B14F-4D97-AF65-F5344CB8AC3E}">
        <p14:creationId xmlns:p14="http://schemas.microsoft.com/office/powerpoint/2010/main" val="3067900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D7582AE-2DA2-0995-2CED-6EABAF4B5663}"/>
              </a:ext>
            </a:extLst>
          </p:cNvPr>
          <p:cNvSpPr>
            <a:spLocks noGrp="1"/>
          </p:cNvSpPr>
          <p:nvPr>
            <p:ph type="sldNum" sz="quarter" idx="12"/>
          </p:nvPr>
        </p:nvSpPr>
        <p:spPr/>
        <p:txBody>
          <a:bodyPr/>
          <a:lstStyle/>
          <a:p>
            <a:fld id="{1C0E77C9-CC3A-497A-BF4E-C76177383F3C}" type="slidenum">
              <a:rPr lang="fr-FR" smtClean="0"/>
              <a:t>23</a:t>
            </a:fld>
            <a:endParaRPr lang="fr-FR"/>
          </a:p>
        </p:txBody>
      </p:sp>
      <p:pic>
        <p:nvPicPr>
          <p:cNvPr id="8200" name="Picture 8" descr="ANATOMIE ET PHYSIOLOGIE RESPIRATOIRE - ppt video online télécharger">
            <a:extLst>
              <a:ext uri="{FF2B5EF4-FFF2-40B4-BE49-F238E27FC236}">
                <a16:creationId xmlns:a16="http://schemas.microsoft.com/office/drawing/2014/main" id="{B3B73DB3-DA56-33BF-786F-593D6319EB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6533" y="0"/>
            <a:ext cx="8398933" cy="629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289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7463C8-AF82-8581-5E8A-F80E89D55C2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1A0C8A2-529D-191B-60DC-CA1013CE2F55}"/>
              </a:ext>
            </a:extLst>
          </p:cNvPr>
          <p:cNvSpPr>
            <a:spLocks noGrp="1"/>
          </p:cNvSpPr>
          <p:nvPr>
            <p:ph idx="1"/>
          </p:nvPr>
        </p:nvSpPr>
        <p:spPr/>
        <p:txBody>
          <a:bodyPr anchor="ctr"/>
          <a:lstStyle/>
          <a:p>
            <a:pPr>
              <a:buFont typeface="Wingdings" panose="05000000000000000000" pitchFamily="2" charset="2"/>
              <a:buChar char="q"/>
            </a:pPr>
            <a:r>
              <a:rPr lang="fr-FR" b="1" dirty="0">
                <a:solidFill>
                  <a:schemeClr val="tx1"/>
                </a:solidFill>
              </a:rPr>
              <a:t> Flux sanguin</a:t>
            </a:r>
          </a:p>
          <a:p>
            <a:pPr>
              <a:buFont typeface="Wingdings" panose="05000000000000000000" pitchFamily="2" charset="2"/>
              <a:buChar char="q"/>
            </a:pPr>
            <a:endParaRPr lang="fr-FR" b="1" dirty="0">
              <a:solidFill>
                <a:schemeClr val="tx1"/>
              </a:solidFill>
            </a:endParaRPr>
          </a:p>
          <a:p>
            <a:pPr>
              <a:buFont typeface="Wingdings" panose="05000000000000000000" pitchFamily="2" charset="2"/>
              <a:buChar char="q"/>
            </a:pPr>
            <a:r>
              <a:rPr lang="fr-FR" b="1" dirty="0">
                <a:solidFill>
                  <a:schemeClr val="tx1"/>
                </a:solidFill>
              </a:rPr>
              <a:t> Pression artérielle</a:t>
            </a:r>
          </a:p>
          <a:p>
            <a:pPr>
              <a:buFont typeface="Wingdings" panose="05000000000000000000" pitchFamily="2" charset="2"/>
              <a:buChar char="q"/>
            </a:pPr>
            <a:endParaRPr lang="fr-FR" b="1" dirty="0">
              <a:solidFill>
                <a:schemeClr val="tx1"/>
              </a:solidFill>
            </a:endParaRPr>
          </a:p>
          <a:p>
            <a:pPr>
              <a:buFont typeface="Wingdings" panose="05000000000000000000" pitchFamily="2" charset="2"/>
              <a:buChar char="q"/>
            </a:pPr>
            <a:r>
              <a:rPr lang="fr-FR" b="1" dirty="0">
                <a:solidFill>
                  <a:schemeClr val="tx1"/>
                </a:solidFill>
              </a:rPr>
              <a:t> Résistances vasculaires</a:t>
            </a:r>
          </a:p>
          <a:p>
            <a:pPr>
              <a:buFont typeface="Wingdings" panose="05000000000000000000" pitchFamily="2" charset="2"/>
              <a:buChar char="q"/>
            </a:pPr>
            <a:endParaRPr lang="fr-FR" b="1" dirty="0">
              <a:solidFill>
                <a:schemeClr val="tx1"/>
              </a:solidFill>
            </a:endParaRPr>
          </a:p>
          <a:p>
            <a:pPr>
              <a:buFont typeface="Wingdings" panose="05000000000000000000" pitchFamily="2" charset="2"/>
              <a:buChar char="q"/>
            </a:pPr>
            <a:r>
              <a:rPr lang="fr-FR" b="1" dirty="0">
                <a:solidFill>
                  <a:schemeClr val="tx1"/>
                </a:solidFill>
              </a:rPr>
              <a:t> Distribution sanguine et régulation locale</a:t>
            </a:r>
          </a:p>
          <a:p>
            <a:pPr>
              <a:buFont typeface="Wingdings" panose="05000000000000000000" pitchFamily="2" charset="2"/>
              <a:buChar char="q"/>
            </a:pPr>
            <a:endParaRPr lang="fr-FR" b="1" dirty="0">
              <a:solidFill>
                <a:schemeClr val="tx1"/>
              </a:solidFill>
            </a:endParaRPr>
          </a:p>
          <a:p>
            <a:pPr>
              <a:buFont typeface="Wingdings" panose="05000000000000000000" pitchFamily="2" charset="2"/>
              <a:buChar char="q"/>
            </a:pPr>
            <a:r>
              <a:rPr lang="fr-FR" b="1" dirty="0">
                <a:solidFill>
                  <a:schemeClr val="tx1"/>
                </a:solidFill>
              </a:rPr>
              <a:t> Régulation de la pression artérielle</a:t>
            </a:r>
          </a:p>
        </p:txBody>
      </p:sp>
      <p:sp>
        <p:nvSpPr>
          <p:cNvPr id="4" name="Espace réservé du texte 3">
            <a:extLst>
              <a:ext uri="{FF2B5EF4-FFF2-40B4-BE49-F238E27FC236}">
                <a16:creationId xmlns:a16="http://schemas.microsoft.com/office/drawing/2014/main" id="{9195E9C6-5F59-C3F6-BAE7-F4CAC918A984}"/>
              </a:ext>
            </a:extLst>
          </p:cNvPr>
          <p:cNvSpPr>
            <a:spLocks noGrp="1"/>
          </p:cNvSpPr>
          <p:nvPr>
            <p:ph type="body" sz="half" idx="2"/>
          </p:nvPr>
        </p:nvSpPr>
        <p:spPr/>
        <p:txBody>
          <a:bodyPr>
            <a:normAutofit/>
          </a:bodyPr>
          <a:lstStyle/>
          <a:p>
            <a:r>
              <a:rPr lang="fr-FR" sz="3200" b="1" dirty="0">
                <a:solidFill>
                  <a:schemeClr val="tx1"/>
                </a:solidFill>
              </a:rPr>
              <a:t>3 – Propriétés physiologiques</a:t>
            </a:r>
          </a:p>
        </p:txBody>
      </p:sp>
      <p:sp>
        <p:nvSpPr>
          <p:cNvPr id="5" name="Espace réservé du numéro de diapositive 4">
            <a:extLst>
              <a:ext uri="{FF2B5EF4-FFF2-40B4-BE49-F238E27FC236}">
                <a16:creationId xmlns:a16="http://schemas.microsoft.com/office/drawing/2014/main" id="{68C7681E-F2E7-3136-288B-F5E5E7754366}"/>
              </a:ext>
            </a:extLst>
          </p:cNvPr>
          <p:cNvSpPr>
            <a:spLocks noGrp="1"/>
          </p:cNvSpPr>
          <p:nvPr>
            <p:ph type="sldNum" sz="quarter" idx="12"/>
          </p:nvPr>
        </p:nvSpPr>
        <p:spPr/>
        <p:txBody>
          <a:bodyPr/>
          <a:lstStyle/>
          <a:p>
            <a:fld id="{1C0E77C9-CC3A-497A-BF4E-C76177383F3C}" type="slidenum">
              <a:rPr lang="fr-FR" smtClean="0"/>
              <a:t>24</a:t>
            </a:fld>
            <a:endParaRPr lang="fr-FR"/>
          </a:p>
        </p:txBody>
      </p:sp>
    </p:spTree>
    <p:extLst>
      <p:ext uri="{BB962C8B-B14F-4D97-AF65-F5344CB8AC3E}">
        <p14:creationId xmlns:p14="http://schemas.microsoft.com/office/powerpoint/2010/main" val="1713829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0ECDCD-6B56-CEE4-9AA2-AE821D6AB8D5}"/>
              </a:ext>
            </a:extLst>
          </p:cNvPr>
          <p:cNvSpPr>
            <a:spLocks noGrp="1"/>
          </p:cNvSpPr>
          <p:nvPr>
            <p:ph type="title"/>
          </p:nvPr>
        </p:nvSpPr>
        <p:spPr/>
        <p:txBody>
          <a:bodyPr anchor="ctr"/>
          <a:lstStyle/>
          <a:p>
            <a:pPr algn="ctr"/>
            <a:r>
              <a:rPr lang="fr-FR" b="1" dirty="0">
                <a:solidFill>
                  <a:schemeClr val="tx1"/>
                </a:solidFill>
                <a:latin typeface="+mn-lt"/>
              </a:rPr>
              <a:t> Flux sanguin</a:t>
            </a:r>
            <a:endParaRPr lang="fr-FR" dirty="0">
              <a:latin typeface="+mn-lt"/>
            </a:endParaRPr>
          </a:p>
        </p:txBody>
      </p:sp>
      <p:sp>
        <p:nvSpPr>
          <p:cNvPr id="3" name="Espace réservé du contenu 2">
            <a:extLst>
              <a:ext uri="{FF2B5EF4-FFF2-40B4-BE49-F238E27FC236}">
                <a16:creationId xmlns:a16="http://schemas.microsoft.com/office/drawing/2014/main" id="{1A13A721-6030-5BCA-155B-3E1B0F5ECF88}"/>
              </a:ext>
            </a:extLst>
          </p:cNvPr>
          <p:cNvSpPr>
            <a:spLocks noGrp="1"/>
          </p:cNvSpPr>
          <p:nvPr>
            <p:ph idx="1"/>
          </p:nvPr>
        </p:nvSpPr>
        <p:spPr>
          <a:xfrm>
            <a:off x="1097280" y="1845734"/>
            <a:ext cx="10058400" cy="4478866"/>
          </a:xfrm>
        </p:spPr>
        <p:txBody>
          <a:bodyPr/>
          <a:lstStyle/>
          <a:p>
            <a:endParaRPr lang="fr-FR" dirty="0"/>
          </a:p>
          <a:p>
            <a:pPr>
              <a:buFont typeface="Wingdings" panose="05000000000000000000" pitchFamily="2" charset="2"/>
              <a:buChar char="q"/>
            </a:pPr>
            <a:r>
              <a:rPr lang="fr-FR" dirty="0">
                <a:solidFill>
                  <a:schemeClr val="tx1"/>
                </a:solidFill>
              </a:rPr>
              <a:t> Présence d’un flux sanguin = présence d’un gradient de pression.</a:t>
            </a:r>
          </a:p>
          <a:p>
            <a:pPr marL="0" indent="0" algn="ctr">
              <a:buNone/>
            </a:pPr>
            <a:r>
              <a:rPr lang="fr-FR" b="1" dirty="0">
                <a:solidFill>
                  <a:schemeClr val="tx1"/>
                </a:solidFill>
              </a:rPr>
              <a:t>PRESSION ELEVEE -&gt; </a:t>
            </a:r>
            <a:r>
              <a:rPr lang="fr-FR" b="1" u="sng" dirty="0">
                <a:solidFill>
                  <a:schemeClr val="tx1"/>
                </a:solidFill>
              </a:rPr>
              <a:t>FLUX</a:t>
            </a:r>
            <a:r>
              <a:rPr lang="fr-FR" b="1" dirty="0">
                <a:solidFill>
                  <a:schemeClr val="tx1"/>
                </a:solidFill>
              </a:rPr>
              <a:t> -&gt; PRESSION FAIBLE</a:t>
            </a:r>
          </a:p>
          <a:p>
            <a:pPr>
              <a:buFont typeface="Wingdings" panose="05000000000000000000" pitchFamily="2" charset="2"/>
              <a:buChar char="q"/>
            </a:pPr>
            <a:r>
              <a:rPr lang="fr-FR" dirty="0">
                <a:solidFill>
                  <a:schemeClr val="tx1"/>
                </a:solidFill>
              </a:rPr>
              <a:t> </a:t>
            </a:r>
            <a:r>
              <a:rPr lang="fr-FR" u="sng" dirty="0">
                <a:solidFill>
                  <a:schemeClr val="tx1"/>
                </a:solidFill>
              </a:rPr>
              <a:t>Origine du gradient de pression</a:t>
            </a:r>
            <a:r>
              <a:rPr lang="fr-FR" dirty="0">
                <a:solidFill>
                  <a:schemeClr val="tx1"/>
                </a:solidFill>
              </a:rPr>
              <a:t> : pompe cardiaque.</a:t>
            </a:r>
          </a:p>
          <a:p>
            <a:pPr marL="0" indent="0">
              <a:buNone/>
            </a:pPr>
            <a:r>
              <a:rPr lang="fr-FR" dirty="0">
                <a:solidFill>
                  <a:schemeClr val="tx1"/>
                </a:solidFill>
              </a:rPr>
              <a:t>Battement cardiaque = augmentation de la pression.</a:t>
            </a:r>
          </a:p>
          <a:p>
            <a:pPr>
              <a:buFont typeface="Wingdings" panose="05000000000000000000" pitchFamily="2" charset="2"/>
              <a:buChar char="q"/>
            </a:pPr>
            <a:endParaRPr lang="fr-FR" dirty="0">
              <a:solidFill>
                <a:schemeClr val="tx1"/>
              </a:solidFill>
            </a:endParaRPr>
          </a:p>
          <a:p>
            <a:pPr>
              <a:buFont typeface="Wingdings" panose="05000000000000000000" pitchFamily="2" charset="2"/>
              <a:buChar char="q"/>
            </a:pPr>
            <a:r>
              <a:rPr lang="fr-FR" dirty="0">
                <a:solidFill>
                  <a:schemeClr val="tx1"/>
                </a:solidFill>
              </a:rPr>
              <a:t> </a:t>
            </a:r>
            <a:r>
              <a:rPr lang="fr-FR" u="sng" dirty="0">
                <a:solidFill>
                  <a:schemeClr val="tx1"/>
                </a:solidFill>
              </a:rPr>
              <a:t>Déterminants de la vitesse du flux</a:t>
            </a:r>
            <a:r>
              <a:rPr lang="fr-FR" dirty="0">
                <a:solidFill>
                  <a:schemeClr val="tx1"/>
                </a:solidFill>
              </a:rPr>
              <a:t> : pression artérielle + résistance + section vasculaire.</a:t>
            </a:r>
          </a:p>
          <a:p>
            <a:pPr>
              <a:buFont typeface="Wingdings" panose="05000000000000000000" pitchFamily="2" charset="2"/>
              <a:buChar char="q"/>
            </a:pPr>
            <a:endParaRPr lang="fr-FR" dirty="0">
              <a:solidFill>
                <a:schemeClr val="tx1"/>
              </a:solidFill>
            </a:endParaRPr>
          </a:p>
          <a:p>
            <a:pPr>
              <a:buFont typeface="Wingdings" panose="05000000000000000000" pitchFamily="2" charset="2"/>
              <a:buChar char="q"/>
            </a:pPr>
            <a:r>
              <a:rPr lang="fr-FR" dirty="0">
                <a:solidFill>
                  <a:schemeClr val="tx1"/>
                </a:solidFill>
              </a:rPr>
              <a:t> </a:t>
            </a:r>
            <a:r>
              <a:rPr lang="fr-FR" u="sng" dirty="0">
                <a:solidFill>
                  <a:schemeClr val="tx1"/>
                </a:solidFill>
              </a:rPr>
              <a:t>Repères</a:t>
            </a:r>
            <a:r>
              <a:rPr lang="fr-FR" dirty="0">
                <a:solidFill>
                  <a:schemeClr val="tx1"/>
                </a:solidFill>
              </a:rPr>
              <a:t> : artères (20 cm/s), capillaires (0,05 cm/s), veines (12 cm/s).</a:t>
            </a:r>
          </a:p>
        </p:txBody>
      </p:sp>
      <p:sp>
        <p:nvSpPr>
          <p:cNvPr id="4" name="Espace réservé du numéro de diapositive 3">
            <a:extLst>
              <a:ext uri="{FF2B5EF4-FFF2-40B4-BE49-F238E27FC236}">
                <a16:creationId xmlns:a16="http://schemas.microsoft.com/office/drawing/2014/main" id="{8046C88C-3D89-0AB6-4414-114CF78E3263}"/>
              </a:ext>
            </a:extLst>
          </p:cNvPr>
          <p:cNvSpPr>
            <a:spLocks noGrp="1"/>
          </p:cNvSpPr>
          <p:nvPr>
            <p:ph type="sldNum" sz="quarter" idx="12"/>
          </p:nvPr>
        </p:nvSpPr>
        <p:spPr/>
        <p:txBody>
          <a:bodyPr/>
          <a:lstStyle/>
          <a:p>
            <a:fld id="{1C0E77C9-CC3A-497A-BF4E-C76177383F3C}" type="slidenum">
              <a:rPr lang="fr-FR" smtClean="0"/>
              <a:t>25</a:t>
            </a:fld>
            <a:endParaRPr lang="fr-FR"/>
          </a:p>
        </p:txBody>
      </p:sp>
    </p:spTree>
    <p:extLst>
      <p:ext uri="{BB962C8B-B14F-4D97-AF65-F5344CB8AC3E}">
        <p14:creationId xmlns:p14="http://schemas.microsoft.com/office/powerpoint/2010/main" val="4199901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42F10F9-F2FE-0FC4-C31F-621CDAB660D7}"/>
              </a:ext>
            </a:extLst>
          </p:cNvPr>
          <p:cNvSpPr>
            <a:spLocks noGrp="1"/>
          </p:cNvSpPr>
          <p:nvPr>
            <p:ph type="sldNum" sz="quarter" idx="12"/>
          </p:nvPr>
        </p:nvSpPr>
        <p:spPr/>
        <p:txBody>
          <a:bodyPr/>
          <a:lstStyle/>
          <a:p>
            <a:fld id="{1C0E77C9-CC3A-497A-BF4E-C76177383F3C}" type="slidenum">
              <a:rPr lang="fr-FR" smtClean="0"/>
              <a:t>26</a:t>
            </a:fld>
            <a:endParaRPr lang="fr-FR"/>
          </a:p>
        </p:txBody>
      </p:sp>
      <p:pic>
        <p:nvPicPr>
          <p:cNvPr id="1026" name="Picture 2" descr="Evolution de la pression sanguine dans le corps humain [SHE 06] | Download  Scientific Diagram">
            <a:extLst>
              <a:ext uri="{FF2B5EF4-FFF2-40B4-BE49-F238E27FC236}">
                <a16:creationId xmlns:a16="http://schemas.microsoft.com/office/drawing/2014/main" id="{7CA12F48-EAB0-83BA-0E93-B0B51971F8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5632" y="0"/>
            <a:ext cx="8840735" cy="6312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145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A4A684-F290-B22A-EC41-E292FF4C0E2E}"/>
              </a:ext>
            </a:extLst>
          </p:cNvPr>
          <p:cNvSpPr>
            <a:spLocks noGrp="1"/>
          </p:cNvSpPr>
          <p:nvPr>
            <p:ph type="title"/>
          </p:nvPr>
        </p:nvSpPr>
        <p:spPr/>
        <p:txBody>
          <a:bodyPr anchor="ctr"/>
          <a:lstStyle/>
          <a:p>
            <a:pPr algn="ctr"/>
            <a:r>
              <a:rPr lang="fr-FR" b="1" dirty="0">
                <a:solidFill>
                  <a:schemeClr val="tx1"/>
                </a:solidFill>
                <a:latin typeface="+mn-lt"/>
              </a:rPr>
              <a:t> Pression artérielle</a:t>
            </a:r>
            <a:endParaRPr lang="fr-FR" dirty="0">
              <a:latin typeface="+mn-lt"/>
            </a:endParaRPr>
          </a:p>
        </p:txBody>
      </p:sp>
      <p:sp>
        <p:nvSpPr>
          <p:cNvPr id="3" name="Espace réservé du contenu 2">
            <a:extLst>
              <a:ext uri="{FF2B5EF4-FFF2-40B4-BE49-F238E27FC236}">
                <a16:creationId xmlns:a16="http://schemas.microsoft.com/office/drawing/2014/main" id="{076C1F9D-2463-D41B-DC4F-5EDB5C99B9BF}"/>
              </a:ext>
            </a:extLst>
          </p:cNvPr>
          <p:cNvSpPr>
            <a:spLocks noGrp="1"/>
          </p:cNvSpPr>
          <p:nvPr>
            <p:ph idx="1"/>
          </p:nvPr>
        </p:nvSpPr>
        <p:spPr>
          <a:xfrm>
            <a:off x="1097280" y="1845734"/>
            <a:ext cx="10408920" cy="4023360"/>
          </a:xfrm>
        </p:spPr>
        <p:txBody>
          <a:bodyPr/>
          <a:lstStyle/>
          <a:p>
            <a:endParaRPr lang="fr-FR" dirty="0"/>
          </a:p>
          <a:p>
            <a:pPr>
              <a:buFont typeface="Wingdings" panose="05000000000000000000" pitchFamily="2" charset="2"/>
              <a:buChar char="q"/>
            </a:pPr>
            <a:r>
              <a:rPr lang="fr-FR" dirty="0">
                <a:solidFill>
                  <a:schemeClr val="tx1"/>
                </a:solidFill>
              </a:rPr>
              <a:t> Contraction cardiaque = pression artérielle </a:t>
            </a:r>
            <a:r>
              <a:rPr lang="fr-FR" b="1" dirty="0">
                <a:solidFill>
                  <a:schemeClr val="tx1"/>
                </a:solidFill>
              </a:rPr>
              <a:t>systolique PAS </a:t>
            </a:r>
            <a:r>
              <a:rPr lang="fr-FR" dirty="0">
                <a:solidFill>
                  <a:schemeClr val="tx1"/>
                </a:solidFill>
              </a:rPr>
              <a:t>(environ 120 millimètres de mercure).</a:t>
            </a:r>
          </a:p>
          <a:p>
            <a:pPr>
              <a:buFont typeface="Wingdings" panose="05000000000000000000" pitchFamily="2" charset="2"/>
              <a:buChar char="q"/>
            </a:pPr>
            <a:endParaRPr lang="fr-FR" dirty="0">
              <a:solidFill>
                <a:schemeClr val="tx1"/>
              </a:solidFill>
            </a:endParaRPr>
          </a:p>
          <a:p>
            <a:pPr>
              <a:buFont typeface="Wingdings" panose="05000000000000000000" pitchFamily="2" charset="2"/>
              <a:buChar char="q"/>
            </a:pPr>
            <a:r>
              <a:rPr lang="fr-FR" dirty="0">
                <a:solidFill>
                  <a:schemeClr val="tx1"/>
                </a:solidFill>
              </a:rPr>
              <a:t> Relaxation cardiaque = pression artérielle </a:t>
            </a:r>
            <a:r>
              <a:rPr lang="fr-FR" b="1" dirty="0">
                <a:solidFill>
                  <a:schemeClr val="tx1"/>
                </a:solidFill>
              </a:rPr>
              <a:t>diastolique PAD </a:t>
            </a:r>
            <a:r>
              <a:rPr lang="fr-FR" dirty="0">
                <a:solidFill>
                  <a:schemeClr val="tx1"/>
                </a:solidFill>
              </a:rPr>
              <a:t>(environ 80 mmHg).</a:t>
            </a:r>
          </a:p>
          <a:p>
            <a:pPr>
              <a:buFont typeface="Wingdings" panose="05000000000000000000" pitchFamily="2" charset="2"/>
              <a:buChar char="q"/>
            </a:pPr>
            <a:endParaRPr lang="fr-FR" dirty="0">
              <a:solidFill>
                <a:schemeClr val="tx1"/>
              </a:solidFill>
            </a:endParaRPr>
          </a:p>
          <a:p>
            <a:pPr>
              <a:buFont typeface="Wingdings" panose="05000000000000000000" pitchFamily="2" charset="2"/>
              <a:buChar char="q"/>
            </a:pPr>
            <a:r>
              <a:rPr lang="fr-FR" dirty="0">
                <a:solidFill>
                  <a:schemeClr val="tx1"/>
                </a:solidFill>
              </a:rPr>
              <a:t> Différentiel = amplitude tensionnelle AT (120 – 80 = 40 mmHg).</a:t>
            </a:r>
          </a:p>
          <a:p>
            <a:pPr>
              <a:buFont typeface="Wingdings" panose="05000000000000000000" pitchFamily="2" charset="2"/>
              <a:buChar char="q"/>
            </a:pPr>
            <a:endParaRPr lang="fr-FR" dirty="0">
              <a:solidFill>
                <a:schemeClr val="tx1"/>
              </a:solidFill>
            </a:endParaRPr>
          </a:p>
          <a:p>
            <a:pPr>
              <a:buFont typeface="Wingdings" panose="05000000000000000000" pitchFamily="2" charset="2"/>
              <a:buChar char="q"/>
            </a:pPr>
            <a:r>
              <a:rPr lang="fr-FR" dirty="0">
                <a:solidFill>
                  <a:schemeClr val="tx1"/>
                </a:solidFill>
              </a:rPr>
              <a:t> Le différentiel permet de calculer la pression artérielle </a:t>
            </a:r>
            <a:r>
              <a:rPr lang="fr-FR" b="1" dirty="0">
                <a:solidFill>
                  <a:schemeClr val="tx1"/>
                </a:solidFill>
              </a:rPr>
              <a:t>moyenne PAM </a:t>
            </a:r>
            <a:r>
              <a:rPr lang="fr-FR" dirty="0">
                <a:solidFill>
                  <a:schemeClr val="tx1"/>
                </a:solidFill>
              </a:rPr>
              <a:t>: PAD + 1/3 AT (80 + 13 = 103 mmHg).</a:t>
            </a:r>
          </a:p>
        </p:txBody>
      </p:sp>
      <p:sp>
        <p:nvSpPr>
          <p:cNvPr id="4" name="Espace réservé du numéro de diapositive 3">
            <a:extLst>
              <a:ext uri="{FF2B5EF4-FFF2-40B4-BE49-F238E27FC236}">
                <a16:creationId xmlns:a16="http://schemas.microsoft.com/office/drawing/2014/main" id="{B03E962B-8F2C-33CF-D363-A4B950B5EAA4}"/>
              </a:ext>
            </a:extLst>
          </p:cNvPr>
          <p:cNvSpPr>
            <a:spLocks noGrp="1"/>
          </p:cNvSpPr>
          <p:nvPr>
            <p:ph type="sldNum" sz="quarter" idx="12"/>
          </p:nvPr>
        </p:nvSpPr>
        <p:spPr/>
        <p:txBody>
          <a:bodyPr/>
          <a:lstStyle/>
          <a:p>
            <a:fld id="{1C0E77C9-CC3A-497A-BF4E-C76177383F3C}" type="slidenum">
              <a:rPr lang="fr-FR" smtClean="0"/>
              <a:t>27</a:t>
            </a:fld>
            <a:endParaRPr lang="fr-FR"/>
          </a:p>
        </p:txBody>
      </p:sp>
    </p:spTree>
    <p:extLst>
      <p:ext uri="{BB962C8B-B14F-4D97-AF65-F5344CB8AC3E}">
        <p14:creationId xmlns:p14="http://schemas.microsoft.com/office/powerpoint/2010/main" val="2314799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324DB8F-3CEF-D45D-C4E1-D428CCDA9860}"/>
              </a:ext>
            </a:extLst>
          </p:cNvPr>
          <p:cNvSpPr>
            <a:spLocks noGrp="1"/>
          </p:cNvSpPr>
          <p:nvPr>
            <p:ph type="sldNum" sz="quarter" idx="12"/>
          </p:nvPr>
        </p:nvSpPr>
        <p:spPr/>
        <p:txBody>
          <a:bodyPr/>
          <a:lstStyle/>
          <a:p>
            <a:fld id="{1C0E77C9-CC3A-497A-BF4E-C76177383F3C}" type="slidenum">
              <a:rPr lang="fr-FR" smtClean="0"/>
              <a:t>28</a:t>
            </a:fld>
            <a:endParaRPr lang="fr-FR"/>
          </a:p>
        </p:txBody>
      </p:sp>
      <p:pic>
        <p:nvPicPr>
          <p:cNvPr id="4" name="Image 3">
            <a:extLst>
              <a:ext uri="{FF2B5EF4-FFF2-40B4-BE49-F238E27FC236}">
                <a16:creationId xmlns:a16="http://schemas.microsoft.com/office/drawing/2014/main" id="{663E2700-EB44-2ED6-F48F-81F8F1AFC4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0956" y="0"/>
            <a:ext cx="2990088" cy="6316133"/>
          </a:xfrm>
          <a:prstGeom prst="rect">
            <a:avLst/>
          </a:prstGeom>
        </p:spPr>
      </p:pic>
    </p:spTree>
    <p:extLst>
      <p:ext uri="{BB962C8B-B14F-4D97-AF65-F5344CB8AC3E}">
        <p14:creationId xmlns:p14="http://schemas.microsoft.com/office/powerpoint/2010/main" val="3380271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F06E65-4FAD-AE8F-C567-6E679FA1EFFD}"/>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D0A14CB-2484-3FE7-0284-A7D94F5B6CE1}"/>
              </a:ext>
            </a:extLst>
          </p:cNvPr>
          <p:cNvSpPr>
            <a:spLocks noGrp="1"/>
          </p:cNvSpPr>
          <p:nvPr>
            <p:ph idx="1"/>
          </p:nvPr>
        </p:nvSpPr>
        <p:spPr/>
        <p:txBody>
          <a:bodyPr anchor="ctr"/>
          <a:lstStyle/>
          <a:p>
            <a:pPr>
              <a:buFont typeface="Wingdings" panose="05000000000000000000" pitchFamily="2" charset="2"/>
              <a:buChar char="q"/>
            </a:pPr>
            <a:r>
              <a:rPr lang="fr-FR" b="1" dirty="0">
                <a:solidFill>
                  <a:schemeClr val="tx1"/>
                </a:solidFill>
              </a:rPr>
              <a:t> Système cardiovasculaire</a:t>
            </a:r>
          </a:p>
          <a:p>
            <a:pPr>
              <a:buFont typeface="Wingdings" panose="05000000000000000000" pitchFamily="2" charset="2"/>
              <a:buChar char="q"/>
            </a:pPr>
            <a:endParaRPr lang="fr-FR" b="1" dirty="0">
              <a:solidFill>
                <a:schemeClr val="tx1"/>
              </a:solidFill>
            </a:endParaRPr>
          </a:p>
          <a:p>
            <a:pPr>
              <a:buFont typeface="Wingdings" panose="05000000000000000000" pitchFamily="2" charset="2"/>
              <a:buChar char="q"/>
            </a:pPr>
            <a:r>
              <a:rPr lang="fr-FR" b="1" dirty="0">
                <a:solidFill>
                  <a:schemeClr val="tx1"/>
                </a:solidFill>
              </a:rPr>
              <a:t> Artères et artérioles</a:t>
            </a:r>
          </a:p>
          <a:p>
            <a:pPr>
              <a:buFont typeface="Wingdings" panose="05000000000000000000" pitchFamily="2" charset="2"/>
              <a:buChar char="q"/>
            </a:pPr>
            <a:endParaRPr lang="fr-FR" b="1" dirty="0">
              <a:solidFill>
                <a:schemeClr val="tx1"/>
              </a:solidFill>
            </a:endParaRPr>
          </a:p>
          <a:p>
            <a:pPr>
              <a:buFont typeface="Wingdings" panose="05000000000000000000" pitchFamily="2" charset="2"/>
              <a:buChar char="q"/>
            </a:pPr>
            <a:r>
              <a:rPr lang="fr-FR" b="1" dirty="0">
                <a:solidFill>
                  <a:schemeClr val="tx1"/>
                </a:solidFill>
              </a:rPr>
              <a:t> Capillaires</a:t>
            </a:r>
          </a:p>
          <a:p>
            <a:pPr>
              <a:buFont typeface="Wingdings" panose="05000000000000000000" pitchFamily="2" charset="2"/>
              <a:buChar char="q"/>
            </a:pPr>
            <a:endParaRPr lang="fr-FR" b="1" dirty="0">
              <a:solidFill>
                <a:schemeClr val="tx1"/>
              </a:solidFill>
            </a:endParaRPr>
          </a:p>
          <a:p>
            <a:pPr>
              <a:buFont typeface="Wingdings" panose="05000000000000000000" pitchFamily="2" charset="2"/>
              <a:buChar char="q"/>
            </a:pPr>
            <a:r>
              <a:rPr lang="fr-FR" b="1" dirty="0">
                <a:solidFill>
                  <a:schemeClr val="tx1"/>
                </a:solidFill>
              </a:rPr>
              <a:t> Veinules et veines</a:t>
            </a:r>
          </a:p>
        </p:txBody>
      </p:sp>
      <p:sp>
        <p:nvSpPr>
          <p:cNvPr id="4" name="Espace réservé du texte 3">
            <a:extLst>
              <a:ext uri="{FF2B5EF4-FFF2-40B4-BE49-F238E27FC236}">
                <a16:creationId xmlns:a16="http://schemas.microsoft.com/office/drawing/2014/main" id="{3B8AD494-88D4-94F6-C96D-A0C4C259A4AD}"/>
              </a:ext>
            </a:extLst>
          </p:cNvPr>
          <p:cNvSpPr>
            <a:spLocks noGrp="1"/>
          </p:cNvSpPr>
          <p:nvPr>
            <p:ph type="body" sz="half" idx="2"/>
          </p:nvPr>
        </p:nvSpPr>
        <p:spPr/>
        <p:txBody>
          <a:bodyPr>
            <a:normAutofit/>
          </a:bodyPr>
          <a:lstStyle/>
          <a:p>
            <a:r>
              <a:rPr lang="fr-FR" sz="3200" b="1" dirty="0">
                <a:solidFill>
                  <a:schemeClr val="tx1"/>
                </a:solidFill>
              </a:rPr>
              <a:t>1 – Structure</a:t>
            </a:r>
          </a:p>
        </p:txBody>
      </p:sp>
      <p:sp>
        <p:nvSpPr>
          <p:cNvPr id="5" name="Espace réservé du numéro de diapositive 4">
            <a:extLst>
              <a:ext uri="{FF2B5EF4-FFF2-40B4-BE49-F238E27FC236}">
                <a16:creationId xmlns:a16="http://schemas.microsoft.com/office/drawing/2014/main" id="{5A08B6E3-EC09-FA64-FF4F-BE24B5356238}"/>
              </a:ext>
            </a:extLst>
          </p:cNvPr>
          <p:cNvSpPr>
            <a:spLocks noGrp="1"/>
          </p:cNvSpPr>
          <p:nvPr>
            <p:ph type="sldNum" sz="quarter" idx="12"/>
          </p:nvPr>
        </p:nvSpPr>
        <p:spPr/>
        <p:txBody>
          <a:bodyPr/>
          <a:lstStyle/>
          <a:p>
            <a:fld id="{1C0E77C9-CC3A-497A-BF4E-C76177383F3C}" type="slidenum">
              <a:rPr lang="fr-FR" smtClean="0"/>
              <a:t>2</a:t>
            </a:fld>
            <a:endParaRPr lang="fr-FR"/>
          </a:p>
        </p:txBody>
      </p:sp>
    </p:spTree>
    <p:extLst>
      <p:ext uri="{BB962C8B-B14F-4D97-AF65-F5344CB8AC3E}">
        <p14:creationId xmlns:p14="http://schemas.microsoft.com/office/powerpoint/2010/main" val="3282224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F2C1A4-BBDF-FEE0-F75B-7FF0BC757E69}"/>
              </a:ext>
            </a:extLst>
          </p:cNvPr>
          <p:cNvSpPr>
            <a:spLocks noGrp="1"/>
          </p:cNvSpPr>
          <p:nvPr>
            <p:ph type="title"/>
          </p:nvPr>
        </p:nvSpPr>
        <p:spPr/>
        <p:txBody>
          <a:bodyPr anchor="ctr"/>
          <a:lstStyle/>
          <a:p>
            <a:pPr algn="ctr"/>
            <a:r>
              <a:rPr lang="fr-FR" b="1" dirty="0">
                <a:solidFill>
                  <a:schemeClr val="tx1"/>
                </a:solidFill>
                <a:latin typeface="+mn-lt"/>
              </a:rPr>
              <a:t> Pression artérielle</a:t>
            </a:r>
            <a:endParaRPr lang="fr-FR" dirty="0"/>
          </a:p>
        </p:txBody>
      </p:sp>
      <p:sp>
        <p:nvSpPr>
          <p:cNvPr id="3" name="Espace réservé du contenu 2">
            <a:extLst>
              <a:ext uri="{FF2B5EF4-FFF2-40B4-BE49-F238E27FC236}">
                <a16:creationId xmlns:a16="http://schemas.microsoft.com/office/drawing/2014/main" id="{EC2CB394-4927-C961-FBB4-5D3AA2BB9EB1}"/>
              </a:ext>
            </a:extLst>
          </p:cNvPr>
          <p:cNvSpPr>
            <a:spLocks noGrp="1"/>
          </p:cNvSpPr>
          <p:nvPr>
            <p:ph idx="1"/>
          </p:nvPr>
        </p:nvSpPr>
        <p:spPr/>
        <p:txBody>
          <a:bodyPr/>
          <a:lstStyle/>
          <a:p>
            <a:endParaRPr lang="fr-FR" dirty="0"/>
          </a:p>
          <a:p>
            <a:pPr>
              <a:buFont typeface="Wingdings" panose="05000000000000000000" pitchFamily="2" charset="2"/>
              <a:buChar char="q"/>
            </a:pPr>
            <a:r>
              <a:rPr lang="fr-FR" dirty="0">
                <a:solidFill>
                  <a:schemeClr val="tx1"/>
                </a:solidFill>
              </a:rPr>
              <a:t> Déterminants de la pression artérielle :</a:t>
            </a:r>
          </a:p>
          <a:p>
            <a:pPr lvl="1">
              <a:buFont typeface="Wingdings" panose="05000000000000000000" pitchFamily="2" charset="2"/>
              <a:buChar char="Ø"/>
            </a:pPr>
            <a:endParaRPr lang="fr-FR" dirty="0">
              <a:solidFill>
                <a:schemeClr val="tx1"/>
              </a:solidFill>
            </a:endParaRPr>
          </a:p>
          <a:p>
            <a:pPr lvl="1">
              <a:buFont typeface="Wingdings" panose="05000000000000000000" pitchFamily="2" charset="2"/>
              <a:buChar char="Ø"/>
            </a:pPr>
            <a:r>
              <a:rPr lang="fr-FR" dirty="0">
                <a:solidFill>
                  <a:schemeClr val="tx1"/>
                </a:solidFill>
              </a:rPr>
              <a:t> </a:t>
            </a:r>
            <a:r>
              <a:rPr lang="fr-FR" u="sng" dirty="0">
                <a:solidFill>
                  <a:schemeClr val="tx1"/>
                </a:solidFill>
              </a:rPr>
              <a:t>Débit cardiaque</a:t>
            </a:r>
            <a:r>
              <a:rPr lang="fr-FR" dirty="0">
                <a:solidFill>
                  <a:schemeClr val="tx1"/>
                </a:solidFill>
              </a:rPr>
              <a:t> (ml/min) : quantité de sang éjecté par le cœur et par minute.</a:t>
            </a:r>
          </a:p>
          <a:p>
            <a:pPr marL="201168" lvl="1" indent="0">
              <a:buNone/>
            </a:pPr>
            <a:r>
              <a:rPr lang="fr-FR" dirty="0">
                <a:solidFill>
                  <a:schemeClr val="tx1"/>
                </a:solidFill>
              </a:rPr>
              <a:t>Au repos, D = 5 000 ml/min.</a:t>
            </a:r>
          </a:p>
          <a:p>
            <a:pPr lvl="1">
              <a:buFont typeface="Wingdings" panose="05000000000000000000" pitchFamily="2" charset="2"/>
              <a:buChar char="Ø"/>
            </a:pPr>
            <a:endParaRPr lang="fr-FR" dirty="0">
              <a:solidFill>
                <a:schemeClr val="tx1"/>
              </a:solidFill>
            </a:endParaRPr>
          </a:p>
          <a:p>
            <a:pPr lvl="1">
              <a:buFont typeface="Wingdings" panose="05000000000000000000" pitchFamily="2" charset="2"/>
              <a:buChar char="Ø"/>
            </a:pPr>
            <a:r>
              <a:rPr lang="fr-FR" dirty="0">
                <a:solidFill>
                  <a:schemeClr val="tx1"/>
                </a:solidFill>
              </a:rPr>
              <a:t> </a:t>
            </a:r>
            <a:r>
              <a:rPr lang="fr-FR" u="sng" dirty="0">
                <a:solidFill>
                  <a:schemeClr val="tx1"/>
                </a:solidFill>
              </a:rPr>
              <a:t>Volume sanguin</a:t>
            </a:r>
            <a:r>
              <a:rPr lang="fr-FR" dirty="0">
                <a:solidFill>
                  <a:schemeClr val="tx1"/>
                </a:solidFill>
              </a:rPr>
              <a:t>, ou volémie (L) : quantité de sang présent dans le réseau vasculaire.</a:t>
            </a:r>
          </a:p>
          <a:p>
            <a:pPr marL="201168" lvl="1" indent="0">
              <a:buNone/>
            </a:pPr>
            <a:r>
              <a:rPr lang="fr-FR" dirty="0">
                <a:solidFill>
                  <a:schemeClr val="tx1"/>
                </a:solidFill>
              </a:rPr>
              <a:t>Adulte sain, V = 5 L.</a:t>
            </a:r>
          </a:p>
          <a:p>
            <a:pPr lvl="1">
              <a:buFont typeface="Wingdings" panose="05000000000000000000" pitchFamily="2" charset="2"/>
              <a:buChar char="Ø"/>
            </a:pPr>
            <a:endParaRPr lang="fr-FR" dirty="0">
              <a:solidFill>
                <a:schemeClr val="tx1"/>
              </a:solidFill>
            </a:endParaRPr>
          </a:p>
          <a:p>
            <a:pPr lvl="1">
              <a:buFont typeface="Wingdings" panose="05000000000000000000" pitchFamily="2" charset="2"/>
              <a:buChar char="Ø"/>
            </a:pPr>
            <a:r>
              <a:rPr lang="fr-FR" dirty="0">
                <a:solidFill>
                  <a:schemeClr val="tx1"/>
                </a:solidFill>
              </a:rPr>
              <a:t> </a:t>
            </a:r>
            <a:r>
              <a:rPr lang="fr-FR" u="sng" dirty="0">
                <a:solidFill>
                  <a:schemeClr val="tx1"/>
                </a:solidFill>
              </a:rPr>
              <a:t>Résistances périphériques</a:t>
            </a:r>
            <a:r>
              <a:rPr lang="fr-FR" dirty="0">
                <a:solidFill>
                  <a:schemeClr val="tx1"/>
                </a:solidFill>
              </a:rPr>
              <a:t> (R).</a:t>
            </a:r>
          </a:p>
        </p:txBody>
      </p:sp>
      <p:sp>
        <p:nvSpPr>
          <p:cNvPr id="4" name="Espace réservé du numéro de diapositive 3">
            <a:extLst>
              <a:ext uri="{FF2B5EF4-FFF2-40B4-BE49-F238E27FC236}">
                <a16:creationId xmlns:a16="http://schemas.microsoft.com/office/drawing/2014/main" id="{1639F7C8-73B9-DBDA-3082-88B731F50702}"/>
              </a:ext>
            </a:extLst>
          </p:cNvPr>
          <p:cNvSpPr>
            <a:spLocks noGrp="1"/>
          </p:cNvSpPr>
          <p:nvPr>
            <p:ph type="sldNum" sz="quarter" idx="12"/>
          </p:nvPr>
        </p:nvSpPr>
        <p:spPr/>
        <p:txBody>
          <a:bodyPr/>
          <a:lstStyle/>
          <a:p>
            <a:fld id="{1C0E77C9-CC3A-497A-BF4E-C76177383F3C}" type="slidenum">
              <a:rPr lang="fr-FR" smtClean="0"/>
              <a:t>29</a:t>
            </a:fld>
            <a:endParaRPr lang="fr-FR"/>
          </a:p>
        </p:txBody>
      </p:sp>
    </p:spTree>
    <p:extLst>
      <p:ext uri="{BB962C8B-B14F-4D97-AF65-F5344CB8AC3E}">
        <p14:creationId xmlns:p14="http://schemas.microsoft.com/office/powerpoint/2010/main" val="1226356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5BE2C3-52C6-9D41-3753-A3C51AF5D3EB}"/>
              </a:ext>
            </a:extLst>
          </p:cNvPr>
          <p:cNvSpPr>
            <a:spLocks noGrp="1"/>
          </p:cNvSpPr>
          <p:nvPr>
            <p:ph type="title"/>
          </p:nvPr>
        </p:nvSpPr>
        <p:spPr/>
        <p:txBody>
          <a:bodyPr anchor="ctr"/>
          <a:lstStyle/>
          <a:p>
            <a:pPr algn="ctr"/>
            <a:r>
              <a:rPr lang="fr-FR" b="1" dirty="0">
                <a:solidFill>
                  <a:schemeClr val="tx1"/>
                </a:solidFill>
                <a:latin typeface="+mn-lt"/>
              </a:rPr>
              <a:t> Résistances vasculaires</a:t>
            </a:r>
            <a:endParaRPr lang="fr-FR" dirty="0">
              <a:latin typeface="+mn-lt"/>
            </a:endParaRP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A8E5E141-EE00-7571-EFA3-0BA0A0270861}"/>
                  </a:ext>
                </a:extLst>
              </p:cNvPr>
              <p:cNvSpPr>
                <a:spLocks noGrp="1"/>
              </p:cNvSpPr>
              <p:nvPr>
                <p:ph idx="1"/>
              </p:nvPr>
            </p:nvSpPr>
            <p:spPr>
              <a:xfrm>
                <a:off x="1097280" y="1845733"/>
                <a:ext cx="10058400" cy="4461933"/>
              </a:xfrm>
            </p:spPr>
            <p:txBody>
              <a:bodyPr/>
              <a:lstStyle/>
              <a:p>
                <a:endParaRPr lang="fr-FR" dirty="0"/>
              </a:p>
              <a:p>
                <a:pPr>
                  <a:buFont typeface="Wingdings" panose="05000000000000000000" pitchFamily="2" charset="2"/>
                  <a:buChar char="q"/>
                </a:pPr>
                <a:r>
                  <a:rPr lang="fr-FR" dirty="0">
                    <a:solidFill>
                      <a:schemeClr val="tx1"/>
                    </a:solidFill>
                  </a:rPr>
                  <a:t> </a:t>
                </a:r>
                <a:r>
                  <a:rPr lang="fr-FR" u="sng" dirty="0">
                    <a:solidFill>
                      <a:schemeClr val="tx1"/>
                    </a:solidFill>
                  </a:rPr>
                  <a:t>Calibre vasculaire</a:t>
                </a:r>
                <a:r>
                  <a:rPr lang="fr-FR" dirty="0">
                    <a:solidFill>
                      <a:schemeClr val="tx1"/>
                    </a:solidFill>
                  </a:rPr>
                  <a:t> : </a:t>
                </a:r>
                <a:r>
                  <a:rPr lang="fr-FR" b="1"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fr-FR" dirty="0">
                    <a:solidFill>
                      <a:schemeClr val="tx1"/>
                    </a:solidFill>
                    <a:latin typeface="Calibri" panose="020F0502020204030204" pitchFamily="34" charset="0"/>
                    <a:ea typeface="Calibri" panose="020F0502020204030204" pitchFamily="34" charset="0"/>
                    <a:cs typeface="Calibri" panose="020F0502020204030204" pitchFamily="34" charset="0"/>
                  </a:rPr>
                  <a:t> calibre = </a:t>
                </a:r>
                <a:r>
                  <a:rPr lang="fr-FR" b="1"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fr-FR" dirty="0">
                    <a:solidFill>
                      <a:schemeClr val="tx1"/>
                    </a:solidFill>
                    <a:latin typeface="Calibri" panose="020F0502020204030204" pitchFamily="34" charset="0"/>
                    <a:ea typeface="Calibri" panose="020F0502020204030204" pitchFamily="34" charset="0"/>
                    <a:cs typeface="Calibri" panose="020F0502020204030204" pitchFamily="34" charset="0"/>
                  </a:rPr>
                  <a:t> résistance et inversement.</a:t>
                </a:r>
              </a:p>
              <a:p>
                <a:pPr marL="0" indent="0">
                  <a:buNone/>
                </a:pPr>
                <a:r>
                  <a:rPr lang="fr-FR" dirty="0">
                    <a:solidFill>
                      <a:schemeClr val="tx1"/>
                    </a:solidFill>
                    <a:latin typeface="Calibri" panose="020F0502020204030204" pitchFamily="34" charset="0"/>
                    <a:ea typeface="Calibri" panose="020F0502020204030204" pitchFamily="34" charset="0"/>
                    <a:cs typeface="Calibri" panose="020F0502020204030204" pitchFamily="34" charset="0"/>
                  </a:rPr>
                  <a:t>Repère : calibre/2 = résistance X 16 (</a:t>
                </a:r>
                <a:r>
                  <a:rPr lang="fr-FR" dirty="0">
                    <a:solidFill>
                      <a:schemeClr val="tx1"/>
                    </a:solidFill>
                    <a:ea typeface="Calibri" panose="020F0502020204030204" pitchFamily="34" charset="0"/>
                    <a:cs typeface="Calibri" panose="020F0502020204030204" pitchFamily="34" charset="0"/>
                  </a:rPr>
                  <a:t>facteur </a:t>
                </a:r>
                <a14:m>
                  <m:oMath xmlns:m="http://schemas.openxmlformats.org/officeDocument/2006/math">
                    <m:sSup>
                      <m:sSupPr>
                        <m:ctrlPr>
                          <a:rPr lang="fr-FR" i="1" smtClean="0">
                            <a:solidFill>
                              <a:schemeClr val="tx1"/>
                            </a:solidFill>
                            <a:latin typeface="Cambria Math" panose="02040503050406030204" pitchFamily="18" charset="0"/>
                            <a:ea typeface="Calibri" panose="020F0502020204030204" pitchFamily="34" charset="0"/>
                            <a:cs typeface="Calibri" panose="020F0502020204030204" pitchFamily="34" charset="0"/>
                          </a:rPr>
                        </m:ctrlPr>
                      </m:sSupPr>
                      <m:e>
                        <m:r>
                          <a:rPr lang="fr-FR" b="0" i="1" smtClean="0">
                            <a:solidFill>
                              <a:schemeClr val="tx1"/>
                            </a:solidFill>
                            <a:latin typeface="Cambria Math" panose="02040503050406030204" pitchFamily="18" charset="0"/>
                            <a:ea typeface="Calibri" panose="020F0502020204030204" pitchFamily="34" charset="0"/>
                            <a:cs typeface="Calibri" panose="020F0502020204030204" pitchFamily="34" charset="0"/>
                          </a:rPr>
                          <m:t>2</m:t>
                        </m:r>
                      </m:e>
                      <m:sup>
                        <m:r>
                          <a:rPr lang="fr-FR" b="0" i="1" smtClean="0">
                            <a:solidFill>
                              <a:schemeClr val="tx1"/>
                            </a:solidFill>
                            <a:latin typeface="Cambria Math" panose="02040503050406030204" pitchFamily="18" charset="0"/>
                            <a:ea typeface="Calibri" panose="020F0502020204030204" pitchFamily="34" charset="0"/>
                            <a:cs typeface="Calibri" panose="020F0502020204030204" pitchFamily="34" charset="0"/>
                          </a:rPr>
                          <m:t>4</m:t>
                        </m:r>
                      </m:sup>
                    </m:sSup>
                  </m:oMath>
                </a14:m>
                <a:r>
                  <a:rPr lang="fr-FR" dirty="0">
                    <a:solidFill>
                      <a:schemeClr val="tx1"/>
                    </a:solidFill>
                    <a:latin typeface="Calibri" panose="020F0502020204030204" pitchFamily="34" charset="0"/>
                    <a:ea typeface="Calibri" panose="020F0502020204030204" pitchFamily="34" charset="0"/>
                    <a:cs typeface="Calibri" panose="020F0502020204030204" pitchFamily="34" charset="0"/>
                  </a:rPr>
                  <a:t>) = </a:t>
                </a:r>
                <a:r>
                  <a:rPr lang="fr-FR"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fr-FR" dirty="0">
                    <a:solidFill>
                      <a:schemeClr val="tx1"/>
                    </a:solidFill>
                    <a:latin typeface="Calibri" panose="020F0502020204030204" pitchFamily="34" charset="0"/>
                    <a:ea typeface="Calibri" panose="020F0502020204030204" pitchFamily="34" charset="0"/>
                    <a:cs typeface="Calibri" panose="020F0502020204030204" pitchFamily="34" charset="0"/>
                  </a:rPr>
                  <a:t>vitesse du flux.</a:t>
                </a:r>
              </a:p>
              <a:p>
                <a:pPr marL="0" indent="0">
                  <a:buNone/>
                </a:pPr>
                <a:r>
                  <a:rPr lang="fr-FR" dirty="0">
                    <a:solidFill>
                      <a:schemeClr val="tx1"/>
                    </a:solidFill>
                    <a:latin typeface="Calibri" panose="020F0502020204030204" pitchFamily="34" charset="0"/>
                    <a:ea typeface="Calibri" panose="020F0502020204030204" pitchFamily="34" charset="0"/>
                    <a:cs typeface="Calibri" panose="020F0502020204030204" pitchFamily="34" charset="0"/>
                  </a:rPr>
                  <a:t>Permet de gérer le débit sanguin des différents organes (vasoconstriction/vasodilatation).</a:t>
                </a:r>
              </a:p>
              <a:p>
                <a:pPr marL="0" indent="0">
                  <a:buNone/>
                </a:pPr>
                <a:endParaRPr lang="fr-FR"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q"/>
                </a:pPr>
                <a:r>
                  <a:rPr lang="fr-FR"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fr-FR" u="sng" dirty="0">
                    <a:solidFill>
                      <a:schemeClr val="tx1"/>
                    </a:solidFill>
                    <a:latin typeface="Calibri" panose="020F0502020204030204" pitchFamily="34" charset="0"/>
                    <a:ea typeface="Calibri" panose="020F0502020204030204" pitchFamily="34" charset="0"/>
                    <a:cs typeface="Calibri" panose="020F0502020204030204" pitchFamily="34" charset="0"/>
                  </a:rPr>
                  <a:t>Viscosité sanguine</a:t>
                </a:r>
                <a:r>
                  <a:rPr lang="fr-FR" dirty="0">
                    <a:solidFill>
                      <a:schemeClr val="tx1"/>
                    </a:solidFill>
                    <a:latin typeface="Calibri" panose="020F0502020204030204" pitchFamily="34" charset="0"/>
                    <a:ea typeface="Calibri" panose="020F0502020204030204" pitchFamily="34" charset="0"/>
                    <a:cs typeface="Calibri" panose="020F0502020204030204" pitchFamily="34" charset="0"/>
                  </a:rPr>
                  <a:t> : </a:t>
                </a:r>
                <a:r>
                  <a:rPr lang="fr-FR" b="1"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fr-FR" dirty="0">
                    <a:solidFill>
                      <a:schemeClr val="tx1"/>
                    </a:solidFill>
                    <a:latin typeface="Calibri" panose="020F0502020204030204" pitchFamily="34" charset="0"/>
                    <a:ea typeface="Calibri" panose="020F0502020204030204" pitchFamily="34" charset="0"/>
                    <a:cs typeface="Calibri" panose="020F0502020204030204" pitchFamily="34" charset="0"/>
                  </a:rPr>
                  <a:t> viscosité = </a:t>
                </a:r>
                <a:r>
                  <a:rPr lang="fr-FR"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fr-FR" dirty="0">
                    <a:solidFill>
                      <a:schemeClr val="tx1"/>
                    </a:solidFill>
                    <a:latin typeface="Calibri" panose="020F0502020204030204" pitchFamily="34" charset="0"/>
                    <a:ea typeface="Calibri" panose="020F0502020204030204" pitchFamily="34" charset="0"/>
                    <a:cs typeface="Calibri" panose="020F0502020204030204" pitchFamily="34" charset="0"/>
                  </a:rPr>
                  <a:t>vitesse d’écoulement et inversement.</a:t>
                </a:r>
              </a:p>
              <a:p>
                <a:pPr marL="0" indent="0">
                  <a:buNone/>
                </a:pPr>
                <a:r>
                  <a:rPr lang="fr-FR" dirty="0">
                    <a:solidFill>
                      <a:schemeClr val="tx1"/>
                    </a:solidFill>
                    <a:latin typeface="Calibri" panose="020F0502020204030204" pitchFamily="34" charset="0"/>
                    <a:ea typeface="Calibri" panose="020F0502020204030204" pitchFamily="34" charset="0"/>
                    <a:cs typeface="Calibri" panose="020F0502020204030204" pitchFamily="34" charset="0"/>
                  </a:rPr>
                  <a:t>Selon la composition du sang. Déshydratation = </a:t>
                </a:r>
                <a:r>
                  <a:rPr lang="fr-FR" b="1"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fr-FR" dirty="0">
                    <a:solidFill>
                      <a:schemeClr val="tx1"/>
                    </a:solidFill>
                    <a:latin typeface="Calibri" panose="020F0502020204030204" pitchFamily="34" charset="0"/>
                    <a:ea typeface="Calibri" panose="020F0502020204030204" pitchFamily="34" charset="0"/>
                    <a:cs typeface="Calibri" panose="020F0502020204030204" pitchFamily="34" charset="0"/>
                  </a:rPr>
                  <a:t> viscosité.</a:t>
                </a:r>
              </a:p>
              <a:p>
                <a:pPr marL="0" indent="0">
                  <a:buNone/>
                </a:pPr>
                <a:endParaRPr lang="fr-FR"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q"/>
                </a:pPr>
                <a:r>
                  <a:rPr lang="fr-FR"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fr-FR" u="sng" dirty="0">
                    <a:solidFill>
                      <a:schemeClr val="tx1"/>
                    </a:solidFill>
                    <a:latin typeface="Calibri" panose="020F0502020204030204" pitchFamily="34" charset="0"/>
                    <a:ea typeface="Calibri" panose="020F0502020204030204" pitchFamily="34" charset="0"/>
                    <a:cs typeface="Calibri" panose="020F0502020204030204" pitchFamily="34" charset="0"/>
                  </a:rPr>
                  <a:t>Résistances périphériques</a:t>
                </a:r>
                <a:r>
                  <a:rPr lang="fr-FR" dirty="0">
                    <a:solidFill>
                      <a:schemeClr val="tx1"/>
                    </a:solidFill>
                    <a:latin typeface="Calibri" panose="020F0502020204030204" pitchFamily="34" charset="0"/>
                    <a:ea typeface="Calibri" panose="020F0502020204030204" pitchFamily="34" charset="0"/>
                    <a:cs typeface="Calibri" panose="020F0502020204030204" pitchFamily="34" charset="0"/>
                  </a:rPr>
                  <a:t> : </a:t>
                </a:r>
                <a:r>
                  <a:rPr lang="fr-FR" b="1"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fr-FR" dirty="0">
                    <a:solidFill>
                      <a:schemeClr val="tx1"/>
                    </a:solidFill>
                    <a:latin typeface="Calibri" panose="020F0502020204030204" pitchFamily="34" charset="0"/>
                    <a:ea typeface="Calibri" panose="020F0502020204030204" pitchFamily="34" charset="0"/>
                    <a:cs typeface="Calibri" panose="020F0502020204030204" pitchFamily="34" charset="0"/>
                  </a:rPr>
                  <a:t> résistances = </a:t>
                </a:r>
                <a:r>
                  <a:rPr lang="fr-FR" b="1"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fr-FR" dirty="0">
                    <a:solidFill>
                      <a:schemeClr val="tx1"/>
                    </a:solidFill>
                    <a:latin typeface="Calibri" panose="020F0502020204030204" pitchFamily="34" charset="0"/>
                    <a:ea typeface="Calibri" panose="020F0502020204030204" pitchFamily="34" charset="0"/>
                    <a:cs typeface="Calibri" panose="020F0502020204030204" pitchFamily="34" charset="0"/>
                  </a:rPr>
                  <a:t> pression artérielle.</a:t>
                </a:r>
              </a:p>
              <a:p>
                <a:pPr marL="0" indent="0">
                  <a:buNone/>
                </a:pPr>
                <a:r>
                  <a:rPr lang="fr-FR" dirty="0">
                    <a:solidFill>
                      <a:schemeClr val="tx1"/>
                    </a:solidFill>
                    <a:latin typeface="Calibri" panose="020F0502020204030204" pitchFamily="34" charset="0"/>
                    <a:ea typeface="Calibri" panose="020F0502020204030204" pitchFamily="34" charset="0"/>
                    <a:cs typeface="Calibri" panose="020F0502020204030204" pitchFamily="34" charset="0"/>
                  </a:rPr>
                  <a:t>Principalement influencées par les artérioles, dont le calibre varie d’un facteur 1 à 4.</a:t>
                </a:r>
                <a:endParaRPr lang="fr-FR" dirty="0">
                  <a:solidFill>
                    <a:schemeClr val="tx1"/>
                  </a:solidFill>
                </a:endParaRPr>
              </a:p>
            </p:txBody>
          </p:sp>
        </mc:Choice>
        <mc:Fallback xmlns="">
          <p:sp>
            <p:nvSpPr>
              <p:cNvPr id="3" name="Espace réservé du contenu 2">
                <a:extLst>
                  <a:ext uri="{FF2B5EF4-FFF2-40B4-BE49-F238E27FC236}">
                    <a16:creationId xmlns:a16="http://schemas.microsoft.com/office/drawing/2014/main" id="{A8E5E141-EE00-7571-EFA3-0BA0A0270861}"/>
                  </a:ext>
                </a:extLst>
              </p:cNvPr>
              <p:cNvSpPr>
                <a:spLocks noGrp="1" noRot="1" noChangeAspect="1" noMove="1" noResize="1" noEditPoints="1" noAdjustHandles="1" noChangeArrowheads="1" noChangeShapeType="1" noTextEdit="1"/>
              </p:cNvSpPr>
              <p:nvPr>
                <p:ph idx="1"/>
              </p:nvPr>
            </p:nvSpPr>
            <p:spPr>
              <a:xfrm>
                <a:off x="1097280" y="1845733"/>
                <a:ext cx="10058400" cy="4461933"/>
              </a:xfrm>
              <a:blipFill>
                <a:blip r:embed="rId2"/>
                <a:stretch>
                  <a:fillRect l="-1515" b="-1913"/>
                </a:stretch>
              </a:blipFill>
            </p:spPr>
            <p:txBody>
              <a:bodyPr/>
              <a:lstStyle/>
              <a:p>
                <a:r>
                  <a:rPr lang="fr-FR">
                    <a:noFill/>
                  </a:rPr>
                  <a:t> </a:t>
                </a:r>
              </a:p>
            </p:txBody>
          </p:sp>
        </mc:Fallback>
      </mc:AlternateContent>
      <p:sp>
        <p:nvSpPr>
          <p:cNvPr id="4" name="Espace réservé du numéro de diapositive 3">
            <a:extLst>
              <a:ext uri="{FF2B5EF4-FFF2-40B4-BE49-F238E27FC236}">
                <a16:creationId xmlns:a16="http://schemas.microsoft.com/office/drawing/2014/main" id="{C472A431-C377-947A-BC77-45BA386E619B}"/>
              </a:ext>
            </a:extLst>
          </p:cNvPr>
          <p:cNvSpPr>
            <a:spLocks noGrp="1"/>
          </p:cNvSpPr>
          <p:nvPr>
            <p:ph type="sldNum" sz="quarter" idx="12"/>
          </p:nvPr>
        </p:nvSpPr>
        <p:spPr/>
        <p:txBody>
          <a:bodyPr/>
          <a:lstStyle/>
          <a:p>
            <a:fld id="{1C0E77C9-CC3A-497A-BF4E-C76177383F3C}" type="slidenum">
              <a:rPr lang="fr-FR" smtClean="0"/>
              <a:t>30</a:t>
            </a:fld>
            <a:endParaRPr lang="fr-FR"/>
          </a:p>
        </p:txBody>
      </p:sp>
    </p:spTree>
    <p:extLst>
      <p:ext uri="{BB962C8B-B14F-4D97-AF65-F5344CB8AC3E}">
        <p14:creationId xmlns:p14="http://schemas.microsoft.com/office/powerpoint/2010/main" val="2621125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BF996F-2BDE-2FC5-3980-BC7B25250589}"/>
              </a:ext>
            </a:extLst>
          </p:cNvPr>
          <p:cNvSpPr>
            <a:spLocks noGrp="1"/>
          </p:cNvSpPr>
          <p:nvPr>
            <p:ph type="title"/>
          </p:nvPr>
        </p:nvSpPr>
        <p:spPr>
          <a:xfrm>
            <a:off x="872067" y="286603"/>
            <a:ext cx="10524066" cy="1450757"/>
          </a:xfrm>
        </p:spPr>
        <p:txBody>
          <a:bodyPr anchor="ctr"/>
          <a:lstStyle/>
          <a:p>
            <a:pPr algn="ctr"/>
            <a:r>
              <a:rPr lang="fr-FR" b="1" dirty="0">
                <a:solidFill>
                  <a:schemeClr val="tx1"/>
                </a:solidFill>
                <a:latin typeface="+mn-lt"/>
              </a:rPr>
              <a:t> Distribution sanguine et régulation locale</a:t>
            </a:r>
            <a:endParaRPr lang="fr-FR" dirty="0">
              <a:latin typeface="+mn-lt"/>
            </a:endParaRPr>
          </a:p>
        </p:txBody>
      </p:sp>
      <p:sp>
        <p:nvSpPr>
          <p:cNvPr id="3" name="Espace réservé du contenu 2">
            <a:extLst>
              <a:ext uri="{FF2B5EF4-FFF2-40B4-BE49-F238E27FC236}">
                <a16:creationId xmlns:a16="http://schemas.microsoft.com/office/drawing/2014/main" id="{7ADF18B7-E6BB-8A6D-48C6-FC49E6B292DB}"/>
              </a:ext>
            </a:extLst>
          </p:cNvPr>
          <p:cNvSpPr>
            <a:spLocks noGrp="1"/>
          </p:cNvSpPr>
          <p:nvPr>
            <p:ph idx="1"/>
          </p:nvPr>
        </p:nvSpPr>
        <p:spPr>
          <a:xfrm>
            <a:off x="1097279" y="1845733"/>
            <a:ext cx="10524065" cy="4444999"/>
          </a:xfrm>
        </p:spPr>
        <p:txBody>
          <a:bodyPr>
            <a:normAutofit/>
          </a:bodyPr>
          <a:lstStyle/>
          <a:p>
            <a:endParaRPr lang="fr-FR" dirty="0"/>
          </a:p>
          <a:p>
            <a:pPr>
              <a:buFont typeface="Wingdings" panose="05000000000000000000" pitchFamily="2" charset="2"/>
              <a:buChar char="q"/>
            </a:pPr>
            <a:r>
              <a:rPr lang="fr-FR" dirty="0">
                <a:solidFill>
                  <a:schemeClr val="tx1"/>
                </a:solidFill>
              </a:rPr>
              <a:t> Variation à la gravité, aux besoins (repos </a:t>
            </a:r>
            <a:r>
              <a:rPr lang="fr-FR" b="1" dirty="0">
                <a:solidFill>
                  <a:schemeClr val="tx1"/>
                </a:solidFill>
              </a:rPr>
              <a:t>VS</a:t>
            </a:r>
            <a:r>
              <a:rPr lang="fr-FR" dirty="0">
                <a:solidFill>
                  <a:schemeClr val="tx1"/>
                </a:solidFill>
              </a:rPr>
              <a:t> effort), aux organes (cerveau </a:t>
            </a:r>
            <a:r>
              <a:rPr lang="fr-FR" b="1" dirty="0">
                <a:solidFill>
                  <a:schemeClr val="tx1"/>
                </a:solidFill>
              </a:rPr>
              <a:t>VS</a:t>
            </a:r>
            <a:r>
              <a:rPr lang="fr-FR" dirty="0">
                <a:solidFill>
                  <a:schemeClr val="tx1"/>
                </a:solidFill>
              </a:rPr>
              <a:t> muscles), …</a:t>
            </a:r>
          </a:p>
          <a:p>
            <a:pPr>
              <a:buFont typeface="Wingdings" panose="05000000000000000000" pitchFamily="2" charset="2"/>
              <a:buChar char="q"/>
            </a:pPr>
            <a:endParaRPr lang="fr-FR" dirty="0">
              <a:solidFill>
                <a:schemeClr val="tx1"/>
              </a:solidFill>
            </a:endParaRPr>
          </a:p>
          <a:p>
            <a:pPr>
              <a:buFont typeface="Wingdings" panose="05000000000000000000" pitchFamily="2" charset="2"/>
              <a:buChar char="q"/>
            </a:pPr>
            <a:r>
              <a:rPr lang="fr-FR" dirty="0">
                <a:solidFill>
                  <a:schemeClr val="tx1"/>
                </a:solidFill>
              </a:rPr>
              <a:t> Distribution sélective aux organes : 	alimentation = activation du tube digestif</a:t>
            </a:r>
          </a:p>
          <a:p>
            <a:pPr marL="0" indent="0">
              <a:buNone/>
            </a:pPr>
            <a:r>
              <a:rPr lang="fr-FR" dirty="0">
                <a:solidFill>
                  <a:schemeClr val="tx1"/>
                </a:solidFill>
              </a:rPr>
              <a:t>					exercice physique = activation des muscles + 						inactivation fonction d’élimination …</a:t>
            </a:r>
          </a:p>
          <a:p>
            <a:pPr>
              <a:buFont typeface="Wingdings" panose="05000000000000000000" pitchFamily="2" charset="2"/>
              <a:buChar char="q"/>
            </a:pPr>
            <a:endParaRPr lang="fr-FR" dirty="0">
              <a:solidFill>
                <a:schemeClr val="tx1"/>
              </a:solidFill>
            </a:endParaRPr>
          </a:p>
          <a:p>
            <a:pPr>
              <a:buFont typeface="Wingdings" panose="05000000000000000000" pitchFamily="2" charset="2"/>
              <a:buChar char="q"/>
            </a:pPr>
            <a:r>
              <a:rPr lang="fr-FR" dirty="0">
                <a:solidFill>
                  <a:schemeClr val="tx1"/>
                </a:solidFill>
              </a:rPr>
              <a:t> Phénomène assuré par les artérioles (vasoconstriction/</a:t>
            </a:r>
            <a:r>
              <a:rPr lang="fr-FR" dirty="0" err="1">
                <a:solidFill>
                  <a:schemeClr val="tx1"/>
                </a:solidFill>
              </a:rPr>
              <a:t>vasodilation</a:t>
            </a:r>
            <a:r>
              <a:rPr lang="fr-FR" dirty="0">
                <a:solidFill>
                  <a:schemeClr val="tx1"/>
                </a:solidFill>
              </a:rPr>
              <a:t>).</a:t>
            </a:r>
          </a:p>
          <a:p>
            <a:pPr>
              <a:buFont typeface="Wingdings" panose="05000000000000000000" pitchFamily="2" charset="2"/>
              <a:buChar char="q"/>
            </a:pPr>
            <a:endParaRPr lang="fr-FR" dirty="0">
              <a:solidFill>
                <a:schemeClr val="tx1"/>
              </a:solidFill>
            </a:endParaRPr>
          </a:p>
          <a:p>
            <a:pPr>
              <a:buFont typeface="Wingdings" panose="05000000000000000000" pitchFamily="2" charset="2"/>
              <a:buChar char="q"/>
            </a:pPr>
            <a:r>
              <a:rPr lang="fr-FR" dirty="0">
                <a:solidFill>
                  <a:schemeClr val="tx1"/>
                </a:solidFill>
              </a:rPr>
              <a:t> Si toutes les artérioles sont ouvertes : 20 L de sang nécessaires pour maintenir pression artérielle !</a:t>
            </a:r>
          </a:p>
        </p:txBody>
      </p:sp>
      <p:sp>
        <p:nvSpPr>
          <p:cNvPr id="4" name="Espace réservé du numéro de diapositive 3">
            <a:extLst>
              <a:ext uri="{FF2B5EF4-FFF2-40B4-BE49-F238E27FC236}">
                <a16:creationId xmlns:a16="http://schemas.microsoft.com/office/drawing/2014/main" id="{B5CB4A52-2389-5DB6-0E7B-D880EB10E579}"/>
              </a:ext>
            </a:extLst>
          </p:cNvPr>
          <p:cNvSpPr>
            <a:spLocks noGrp="1"/>
          </p:cNvSpPr>
          <p:nvPr>
            <p:ph type="sldNum" sz="quarter" idx="12"/>
          </p:nvPr>
        </p:nvSpPr>
        <p:spPr/>
        <p:txBody>
          <a:bodyPr/>
          <a:lstStyle/>
          <a:p>
            <a:fld id="{1C0E77C9-CC3A-497A-BF4E-C76177383F3C}" type="slidenum">
              <a:rPr lang="fr-FR" smtClean="0"/>
              <a:t>31</a:t>
            </a:fld>
            <a:endParaRPr lang="fr-FR"/>
          </a:p>
        </p:txBody>
      </p:sp>
    </p:spTree>
    <p:extLst>
      <p:ext uri="{BB962C8B-B14F-4D97-AF65-F5344CB8AC3E}">
        <p14:creationId xmlns:p14="http://schemas.microsoft.com/office/powerpoint/2010/main" val="1929677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35621B-E3B3-10AB-AB6C-4F54F2DA6D74}"/>
              </a:ext>
            </a:extLst>
          </p:cNvPr>
          <p:cNvSpPr>
            <a:spLocks noGrp="1"/>
          </p:cNvSpPr>
          <p:nvPr>
            <p:ph type="title"/>
          </p:nvPr>
        </p:nvSpPr>
        <p:spPr>
          <a:xfrm>
            <a:off x="880533" y="286603"/>
            <a:ext cx="10549467" cy="1450757"/>
          </a:xfrm>
        </p:spPr>
        <p:txBody>
          <a:bodyPr anchor="ctr"/>
          <a:lstStyle/>
          <a:p>
            <a:pPr algn="ctr"/>
            <a:r>
              <a:rPr lang="fr-FR" b="1" dirty="0">
                <a:solidFill>
                  <a:schemeClr val="tx1"/>
                </a:solidFill>
                <a:latin typeface="+mn-lt"/>
              </a:rPr>
              <a:t> Distribution sanguine et régulation locale</a:t>
            </a:r>
            <a:endParaRPr lang="fr-FR" dirty="0"/>
          </a:p>
        </p:txBody>
      </p:sp>
      <mc:AlternateContent xmlns:mc="http://schemas.openxmlformats.org/markup-compatibility/2006">
        <mc:Choice xmlns:a14="http://schemas.microsoft.com/office/drawing/2010/main" Requires="a14">
          <p:sp>
            <p:nvSpPr>
              <p:cNvPr id="3" name="Espace réservé du contenu 2">
                <a:extLst>
                  <a:ext uri="{FF2B5EF4-FFF2-40B4-BE49-F238E27FC236}">
                    <a16:creationId xmlns:a16="http://schemas.microsoft.com/office/drawing/2014/main" id="{59E40BC3-915F-FDBC-6870-ADDF23CA6AA2}"/>
                  </a:ext>
                </a:extLst>
              </p:cNvPr>
              <p:cNvSpPr>
                <a:spLocks noGrp="1"/>
              </p:cNvSpPr>
              <p:nvPr>
                <p:ph idx="1"/>
              </p:nvPr>
            </p:nvSpPr>
            <p:spPr>
              <a:xfrm>
                <a:off x="1097279" y="1845734"/>
                <a:ext cx="10115203" cy="4478866"/>
              </a:xfrm>
            </p:spPr>
            <p:txBody>
              <a:bodyPr/>
              <a:lstStyle/>
              <a:p>
                <a:endParaRPr lang="fr-FR" dirty="0"/>
              </a:p>
              <a:p>
                <a:pPr>
                  <a:buFont typeface="Wingdings" panose="05000000000000000000" pitchFamily="2" charset="2"/>
                  <a:buChar char="q"/>
                </a:pPr>
                <a:r>
                  <a:rPr lang="fr-FR" dirty="0">
                    <a:solidFill>
                      <a:schemeClr val="tx1"/>
                    </a:solidFill>
                  </a:rPr>
                  <a:t> </a:t>
                </a:r>
                <a:r>
                  <a:rPr lang="fr-FR" u="sng" dirty="0">
                    <a:solidFill>
                      <a:schemeClr val="tx1"/>
                    </a:solidFill>
                  </a:rPr>
                  <a:t>Régulation locale</a:t>
                </a:r>
                <a:r>
                  <a:rPr lang="fr-FR" dirty="0">
                    <a:solidFill>
                      <a:schemeClr val="tx1"/>
                    </a:solidFill>
                  </a:rPr>
                  <a:t> : </a:t>
                </a:r>
              </a:p>
              <a:p>
                <a:pPr lvl="1">
                  <a:buFont typeface="Wingdings" panose="05000000000000000000" pitchFamily="2" charset="2"/>
                  <a:buChar char="Ø"/>
                </a:pPr>
                <a:endParaRPr lang="fr-FR" dirty="0">
                  <a:solidFill>
                    <a:schemeClr val="tx1"/>
                  </a:solidFill>
                </a:endParaRPr>
              </a:p>
              <a:p>
                <a:pPr lvl="1">
                  <a:buFont typeface="Wingdings" panose="05000000000000000000" pitchFamily="2" charset="2"/>
                  <a:buChar char="Ø"/>
                </a:pPr>
                <a:r>
                  <a:rPr lang="fr-FR" dirty="0">
                    <a:solidFill>
                      <a:schemeClr val="tx1"/>
                    </a:solidFill>
                  </a:rPr>
                  <a:t> Vasomotricité : vasoconstriction = </a:t>
                </a:r>
                <a:r>
                  <a:rPr lang="fr-FR"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fr-FR" dirty="0">
                    <a:solidFill>
                      <a:schemeClr val="tx1"/>
                    </a:solidFill>
                    <a:latin typeface="Calibri" panose="020F0502020204030204" pitchFamily="34" charset="0"/>
                    <a:ea typeface="Calibri" panose="020F0502020204030204" pitchFamily="34" charset="0"/>
                    <a:cs typeface="Calibri" panose="020F0502020204030204" pitchFamily="34" charset="0"/>
                  </a:rPr>
                  <a:t>résistance ; vasodilatation =</a:t>
                </a:r>
                <a:r>
                  <a:rPr lang="fr-FR" b="1" dirty="0">
                    <a:solidFill>
                      <a:schemeClr val="tx1"/>
                    </a:solidFill>
                    <a:latin typeface="Calibri" panose="020F0502020204030204" pitchFamily="34" charset="0"/>
                    <a:ea typeface="Calibri" panose="020F0502020204030204" pitchFamily="34" charset="0"/>
                    <a:cs typeface="Calibri" panose="020F0502020204030204" pitchFamily="34" charset="0"/>
                  </a:rPr>
                  <a:t> ↘ </a:t>
                </a:r>
                <a:r>
                  <a:rPr lang="fr-FR" dirty="0">
                    <a:solidFill>
                      <a:schemeClr val="tx1"/>
                    </a:solidFill>
                    <a:latin typeface="Calibri" panose="020F0502020204030204" pitchFamily="34" charset="0"/>
                    <a:ea typeface="Calibri" panose="020F0502020204030204" pitchFamily="34" charset="0"/>
                    <a:cs typeface="Calibri" panose="020F0502020204030204" pitchFamily="34" charset="0"/>
                  </a:rPr>
                  <a:t>résistance vasculaire.</a:t>
                </a:r>
              </a:p>
              <a:p>
                <a:pPr lvl="1">
                  <a:buFont typeface="Wingdings" panose="05000000000000000000" pitchFamily="2" charset="2"/>
                  <a:buChar char="Ø"/>
                </a:pPr>
                <a:endParaRPr lang="fr-FR"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1">
                  <a:buFont typeface="Wingdings" panose="05000000000000000000" pitchFamily="2" charset="2"/>
                  <a:buChar char="Ø"/>
                </a:pPr>
                <a:r>
                  <a:rPr lang="fr-FR" dirty="0">
                    <a:solidFill>
                      <a:schemeClr val="tx1"/>
                    </a:solidFill>
                    <a:latin typeface="Calibri" panose="020F0502020204030204" pitchFamily="34" charset="0"/>
                    <a:ea typeface="Calibri" panose="020F0502020204030204" pitchFamily="34" charset="0"/>
                    <a:cs typeface="Calibri" panose="020F0502020204030204" pitchFamily="34" charset="0"/>
                  </a:rPr>
                  <a:t> Métabolisme : </a:t>
                </a:r>
                <a:r>
                  <a:rPr lang="fr-FR" b="1"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p>
                      <m:sSupPr>
                        <m:ctrlPr>
                          <a:rPr lang="fr-FR" i="1" smtClean="0">
                            <a:solidFill>
                              <a:schemeClr val="tx1"/>
                            </a:solidFill>
                            <a:latin typeface="Cambria Math" panose="02040503050406030204" pitchFamily="18" charset="0"/>
                            <a:ea typeface="Calibri" panose="020F0502020204030204" pitchFamily="34" charset="0"/>
                            <a:cs typeface="Calibri" panose="020F0502020204030204" pitchFamily="34" charset="0"/>
                          </a:rPr>
                        </m:ctrlPr>
                      </m:sSupPr>
                      <m:e>
                        <m:r>
                          <a:rPr lang="fr-FR" b="0" i="1" smtClean="0">
                            <a:solidFill>
                              <a:schemeClr val="tx1"/>
                            </a:solidFill>
                            <a:latin typeface="Cambria Math" panose="02040503050406030204" pitchFamily="18" charset="0"/>
                            <a:ea typeface="Calibri" panose="020F0502020204030204" pitchFamily="34" charset="0"/>
                            <a:cs typeface="Calibri" panose="020F0502020204030204" pitchFamily="34" charset="0"/>
                          </a:rPr>
                          <m:t>𝑂</m:t>
                        </m:r>
                      </m:e>
                      <m:sup>
                        <m:r>
                          <a:rPr lang="fr-FR" b="0" i="1" smtClean="0">
                            <a:solidFill>
                              <a:schemeClr val="tx1"/>
                            </a:solidFill>
                            <a:latin typeface="Cambria Math" panose="02040503050406030204" pitchFamily="18" charset="0"/>
                            <a:ea typeface="Calibri" panose="020F0502020204030204" pitchFamily="34" charset="0"/>
                            <a:cs typeface="Calibri" panose="020F0502020204030204" pitchFamily="34" charset="0"/>
                          </a:rPr>
                          <m:t>2</m:t>
                        </m:r>
                      </m:sup>
                    </m:sSup>
                    <m:r>
                      <a:rPr lang="fr-FR" b="0" i="0" smtClean="0">
                        <a:solidFill>
                          <a:schemeClr val="tx1"/>
                        </a:solidFill>
                        <a:latin typeface="Cambria Math" panose="02040503050406030204" pitchFamily="18" charset="0"/>
                        <a:ea typeface="Calibri" panose="020F0502020204030204" pitchFamily="34" charset="0"/>
                        <a:cs typeface="Calibri" panose="020F0502020204030204" pitchFamily="34" charset="0"/>
                      </a:rPr>
                      <m:t>,</m:t>
                    </m:r>
                  </m:oMath>
                </a14:m>
                <a:r>
                  <a:rPr lang="fr-FR" dirty="0">
                    <a:solidFill>
                      <a:schemeClr val="tx1"/>
                    </a:solidFill>
                    <a:latin typeface="Calibri" panose="020F0502020204030204" pitchFamily="34" charset="0"/>
                    <a:ea typeface="Calibri" panose="020F0502020204030204" pitchFamily="34" charset="0"/>
                    <a:cs typeface="Calibri" panose="020F0502020204030204" pitchFamily="34" charset="0"/>
                  </a:rPr>
                  <a:t> acide l’</a:t>
                </a:r>
                <a:r>
                  <a:rPr lang="fr-FR" dirty="0" err="1">
                    <a:solidFill>
                      <a:schemeClr val="tx1"/>
                    </a:solidFill>
                    <a:latin typeface="Calibri" panose="020F0502020204030204" pitchFamily="34" charset="0"/>
                    <a:ea typeface="Calibri" panose="020F0502020204030204" pitchFamily="34" charset="0"/>
                    <a:cs typeface="Calibri" panose="020F0502020204030204" pitchFamily="34" charset="0"/>
                  </a:rPr>
                  <a:t>actique</a:t>
                </a:r>
                <a:r>
                  <a:rPr lang="fr-FR" dirty="0">
                    <a:solidFill>
                      <a:schemeClr val="tx1"/>
                    </a:solidFill>
                    <a:latin typeface="Calibri" panose="020F0502020204030204" pitchFamily="34" charset="0"/>
                    <a:ea typeface="Calibri" panose="020F0502020204030204" pitchFamily="34" charset="0"/>
                    <a:cs typeface="Calibri" panose="020F0502020204030204" pitchFamily="34" charset="0"/>
                  </a:rPr>
                  <a:t>, ion H+ = vasoconstriction, et inversement.</a:t>
                </a:r>
              </a:p>
              <a:p>
                <a:pPr lvl="1">
                  <a:buFont typeface="Wingdings" panose="05000000000000000000" pitchFamily="2" charset="2"/>
                  <a:buChar char="Ø"/>
                </a:pPr>
                <a:endParaRPr lang="fr-FR"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1">
                  <a:buFont typeface="Wingdings" panose="05000000000000000000" pitchFamily="2" charset="2"/>
                  <a:buChar char="Ø"/>
                </a:pPr>
                <a:r>
                  <a:rPr lang="fr-FR" dirty="0">
                    <a:solidFill>
                      <a:schemeClr val="tx1"/>
                    </a:solidFill>
                    <a:latin typeface="Calibri" panose="020F0502020204030204" pitchFamily="34" charset="0"/>
                    <a:ea typeface="Calibri" panose="020F0502020204030204" pitchFamily="34" charset="0"/>
                    <a:cs typeface="Calibri" panose="020F0502020204030204" pitchFamily="34" charset="0"/>
                  </a:rPr>
                  <a:t> Hormones : vasodilatatrices (histamine, bradykinine, prostaglandines), vasoconstrictrices (thromboxane, NO, angiotensine II, hormone antidiurétique, adrénaline, noradrénaline), double action (sérotonine).</a:t>
                </a:r>
              </a:p>
              <a:p>
                <a:pPr lvl="1">
                  <a:buFont typeface="Wingdings" panose="05000000000000000000" pitchFamily="2" charset="2"/>
                  <a:buChar char="Ø"/>
                </a:pPr>
                <a:endParaRPr lang="fr-FR"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1">
                  <a:buFont typeface="Wingdings" panose="05000000000000000000" pitchFamily="2" charset="2"/>
                  <a:buChar char="Ø"/>
                </a:pPr>
                <a:r>
                  <a:rPr lang="fr-FR" dirty="0">
                    <a:solidFill>
                      <a:schemeClr val="tx1"/>
                    </a:solidFill>
                    <a:latin typeface="Calibri" panose="020F0502020204030204" pitchFamily="34" charset="0"/>
                    <a:ea typeface="Calibri" panose="020F0502020204030204" pitchFamily="34" charset="0"/>
                    <a:cs typeface="Calibri" panose="020F0502020204030204" pitchFamily="34" charset="0"/>
                  </a:rPr>
                  <a:t> Système nerveux : activation sympathique = vasodilatation pour les muscles squelettiques.</a:t>
                </a:r>
              </a:p>
              <a:p>
                <a:pPr marL="201168" lvl="1" indent="0">
                  <a:buNone/>
                </a:pPr>
                <a:r>
                  <a:rPr lang="fr-FR" dirty="0">
                    <a:solidFill>
                      <a:schemeClr val="tx1"/>
                    </a:solidFill>
                    <a:latin typeface="Calibri" panose="020F0502020204030204" pitchFamily="34" charset="0"/>
                    <a:ea typeface="Calibri" panose="020F0502020204030204" pitchFamily="34" charset="0"/>
                    <a:cs typeface="Calibri" panose="020F0502020204030204" pitchFamily="34" charset="0"/>
                  </a:rPr>
                  <a:t>					vasoconstriction pour la plupart des autres organes.</a:t>
                </a:r>
              </a:p>
            </p:txBody>
          </p:sp>
        </mc:Choice>
        <mc:Fallback>
          <p:sp>
            <p:nvSpPr>
              <p:cNvPr id="3" name="Espace réservé du contenu 2">
                <a:extLst>
                  <a:ext uri="{FF2B5EF4-FFF2-40B4-BE49-F238E27FC236}">
                    <a16:creationId xmlns:a16="http://schemas.microsoft.com/office/drawing/2014/main" id="{59E40BC3-915F-FDBC-6870-ADDF23CA6AA2}"/>
                  </a:ext>
                </a:extLst>
              </p:cNvPr>
              <p:cNvSpPr>
                <a:spLocks noGrp="1" noRot="1" noChangeAspect="1" noMove="1" noResize="1" noEditPoints="1" noAdjustHandles="1" noChangeArrowheads="1" noChangeShapeType="1" noTextEdit="1"/>
              </p:cNvSpPr>
              <p:nvPr>
                <p:ph idx="1"/>
              </p:nvPr>
            </p:nvSpPr>
            <p:spPr>
              <a:xfrm>
                <a:off x="1097279" y="1845734"/>
                <a:ext cx="10115203" cy="4478866"/>
              </a:xfrm>
              <a:blipFill>
                <a:blip r:embed="rId2"/>
                <a:stretch>
                  <a:fillRect l="-1447" r="-1748"/>
                </a:stretch>
              </a:blipFill>
            </p:spPr>
            <p:txBody>
              <a:bodyPr/>
              <a:lstStyle/>
              <a:p>
                <a:r>
                  <a:rPr lang="fr-FR">
                    <a:noFill/>
                  </a:rPr>
                  <a:t> </a:t>
                </a:r>
              </a:p>
            </p:txBody>
          </p:sp>
        </mc:Fallback>
      </mc:AlternateContent>
      <p:sp>
        <p:nvSpPr>
          <p:cNvPr id="4" name="Espace réservé du numéro de diapositive 3">
            <a:extLst>
              <a:ext uri="{FF2B5EF4-FFF2-40B4-BE49-F238E27FC236}">
                <a16:creationId xmlns:a16="http://schemas.microsoft.com/office/drawing/2014/main" id="{469E7584-AB62-1B5A-818F-B937AFDE9757}"/>
              </a:ext>
            </a:extLst>
          </p:cNvPr>
          <p:cNvSpPr>
            <a:spLocks noGrp="1"/>
          </p:cNvSpPr>
          <p:nvPr>
            <p:ph type="sldNum" sz="quarter" idx="12"/>
          </p:nvPr>
        </p:nvSpPr>
        <p:spPr/>
        <p:txBody>
          <a:bodyPr/>
          <a:lstStyle/>
          <a:p>
            <a:fld id="{1C0E77C9-CC3A-497A-BF4E-C76177383F3C}" type="slidenum">
              <a:rPr lang="fr-FR" smtClean="0"/>
              <a:t>32</a:t>
            </a:fld>
            <a:endParaRPr lang="fr-FR"/>
          </a:p>
        </p:txBody>
      </p:sp>
    </p:spTree>
    <p:extLst>
      <p:ext uri="{BB962C8B-B14F-4D97-AF65-F5344CB8AC3E}">
        <p14:creationId xmlns:p14="http://schemas.microsoft.com/office/powerpoint/2010/main" val="19238433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E4474AD-BDEC-4873-2FAC-4CC42E9A0B8F}"/>
              </a:ext>
            </a:extLst>
          </p:cNvPr>
          <p:cNvSpPr>
            <a:spLocks noGrp="1"/>
          </p:cNvSpPr>
          <p:nvPr>
            <p:ph type="sldNum" sz="quarter" idx="12"/>
          </p:nvPr>
        </p:nvSpPr>
        <p:spPr/>
        <p:txBody>
          <a:bodyPr/>
          <a:lstStyle/>
          <a:p>
            <a:fld id="{1C0E77C9-CC3A-497A-BF4E-C76177383F3C}" type="slidenum">
              <a:rPr lang="fr-FR" smtClean="0"/>
              <a:t>33</a:t>
            </a:fld>
            <a:endParaRPr lang="fr-FR"/>
          </a:p>
        </p:txBody>
      </p:sp>
      <p:pic>
        <p:nvPicPr>
          <p:cNvPr id="4" name="Image 3">
            <a:extLst>
              <a:ext uri="{FF2B5EF4-FFF2-40B4-BE49-F238E27FC236}">
                <a16:creationId xmlns:a16="http://schemas.microsoft.com/office/drawing/2014/main" id="{C3FBEF69-6446-6BDA-8E4E-4C5480B5F7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6325" y="0"/>
            <a:ext cx="5579350" cy="6259758"/>
          </a:xfrm>
          <a:prstGeom prst="rect">
            <a:avLst/>
          </a:prstGeom>
        </p:spPr>
      </p:pic>
    </p:spTree>
    <p:extLst>
      <p:ext uri="{BB962C8B-B14F-4D97-AF65-F5344CB8AC3E}">
        <p14:creationId xmlns:p14="http://schemas.microsoft.com/office/powerpoint/2010/main" val="34519122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24306F-E99E-4942-2ABF-F9F2806666C3}"/>
              </a:ext>
            </a:extLst>
          </p:cNvPr>
          <p:cNvSpPr>
            <a:spLocks noGrp="1"/>
          </p:cNvSpPr>
          <p:nvPr>
            <p:ph type="title"/>
          </p:nvPr>
        </p:nvSpPr>
        <p:spPr/>
        <p:txBody>
          <a:bodyPr anchor="ctr"/>
          <a:lstStyle/>
          <a:p>
            <a:pPr algn="ctr"/>
            <a:r>
              <a:rPr lang="fr-FR" b="1" dirty="0">
                <a:solidFill>
                  <a:schemeClr val="tx1"/>
                </a:solidFill>
                <a:latin typeface="+mn-lt"/>
              </a:rPr>
              <a:t> Régulation de la pression artérielle</a:t>
            </a:r>
            <a:endParaRPr lang="fr-FR" dirty="0">
              <a:latin typeface="+mn-lt"/>
            </a:endParaRPr>
          </a:p>
        </p:txBody>
      </p:sp>
      <p:sp>
        <p:nvSpPr>
          <p:cNvPr id="3" name="Espace réservé du contenu 2">
            <a:extLst>
              <a:ext uri="{FF2B5EF4-FFF2-40B4-BE49-F238E27FC236}">
                <a16:creationId xmlns:a16="http://schemas.microsoft.com/office/drawing/2014/main" id="{F4B82E06-126A-83B9-3043-7A0EDEAF5459}"/>
              </a:ext>
            </a:extLst>
          </p:cNvPr>
          <p:cNvSpPr>
            <a:spLocks noGrp="1"/>
          </p:cNvSpPr>
          <p:nvPr>
            <p:ph idx="1"/>
          </p:nvPr>
        </p:nvSpPr>
        <p:spPr>
          <a:xfrm>
            <a:off x="1097280" y="1845733"/>
            <a:ext cx="10058400" cy="4444999"/>
          </a:xfrm>
        </p:spPr>
        <p:txBody>
          <a:bodyPr/>
          <a:lstStyle/>
          <a:p>
            <a:endParaRPr lang="fr-FR" dirty="0"/>
          </a:p>
          <a:p>
            <a:pPr>
              <a:buFont typeface="Wingdings" panose="05000000000000000000" pitchFamily="2" charset="2"/>
              <a:buChar char="q"/>
            </a:pPr>
            <a:r>
              <a:rPr lang="fr-FR" dirty="0">
                <a:solidFill>
                  <a:schemeClr val="tx1"/>
                </a:solidFill>
              </a:rPr>
              <a:t> </a:t>
            </a:r>
            <a:r>
              <a:rPr lang="fr-FR" u="sng" dirty="0">
                <a:solidFill>
                  <a:schemeClr val="tx1"/>
                </a:solidFill>
              </a:rPr>
              <a:t>Voie rapide</a:t>
            </a:r>
            <a:r>
              <a:rPr lang="fr-FR" dirty="0">
                <a:solidFill>
                  <a:schemeClr val="tx1"/>
                </a:solidFill>
              </a:rPr>
              <a:t> : barorécepteurs.</a:t>
            </a:r>
          </a:p>
          <a:p>
            <a:pPr lvl="1">
              <a:buFont typeface="Wingdings" panose="05000000000000000000" pitchFamily="2" charset="2"/>
              <a:buChar char="Ø"/>
            </a:pPr>
            <a:endParaRPr lang="fr-FR" dirty="0">
              <a:solidFill>
                <a:schemeClr val="tx1"/>
              </a:solidFill>
            </a:endParaRPr>
          </a:p>
          <a:p>
            <a:pPr lvl="1">
              <a:buFont typeface="Wingdings" panose="05000000000000000000" pitchFamily="2" charset="2"/>
              <a:buChar char="Ø"/>
            </a:pPr>
            <a:r>
              <a:rPr lang="fr-FR" dirty="0">
                <a:solidFill>
                  <a:schemeClr val="tx1"/>
                </a:solidFill>
              </a:rPr>
              <a:t> Action en quelques secondes.</a:t>
            </a:r>
          </a:p>
          <a:p>
            <a:pPr lvl="1">
              <a:buFont typeface="Wingdings" panose="05000000000000000000" pitchFamily="2" charset="2"/>
              <a:buChar char="Ø"/>
            </a:pPr>
            <a:endParaRPr lang="fr-FR" dirty="0">
              <a:solidFill>
                <a:schemeClr val="tx1"/>
              </a:solidFill>
            </a:endParaRPr>
          </a:p>
          <a:p>
            <a:pPr lvl="1">
              <a:buFont typeface="Wingdings" panose="05000000000000000000" pitchFamily="2" charset="2"/>
              <a:buChar char="Ø"/>
            </a:pPr>
            <a:r>
              <a:rPr lang="fr-FR" dirty="0">
                <a:solidFill>
                  <a:schemeClr val="tx1"/>
                </a:solidFill>
              </a:rPr>
              <a:t> Le principal : </a:t>
            </a:r>
            <a:r>
              <a:rPr lang="fr-FR" b="1" dirty="0">
                <a:solidFill>
                  <a:schemeClr val="tx1"/>
                </a:solidFill>
              </a:rPr>
              <a:t>réflexe sinocarotidien</a:t>
            </a:r>
            <a:r>
              <a:rPr lang="fr-FR" dirty="0">
                <a:solidFill>
                  <a:schemeClr val="tx1"/>
                </a:solidFill>
              </a:rPr>
              <a:t>.</a:t>
            </a:r>
          </a:p>
          <a:p>
            <a:pPr marL="201168" lvl="1" indent="0">
              <a:buNone/>
            </a:pPr>
            <a:r>
              <a:rPr lang="fr-FR" dirty="0">
                <a:solidFill>
                  <a:schemeClr val="tx1"/>
                </a:solidFill>
              </a:rPr>
              <a:t>Hypotension -&gt; stimulation sympathique -&gt; </a:t>
            </a:r>
            <a:r>
              <a:rPr lang="fr-FR"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fr-FR" dirty="0">
                <a:solidFill>
                  <a:schemeClr val="tx1"/>
                </a:solidFill>
                <a:latin typeface="Calibri" panose="020F0502020204030204" pitchFamily="34" charset="0"/>
                <a:ea typeface="Calibri" panose="020F0502020204030204" pitchFamily="34" charset="0"/>
                <a:cs typeface="Calibri" panose="020F0502020204030204" pitchFamily="34" charset="0"/>
              </a:rPr>
              <a:t>fréquence +/- vasoconstriction (peau, rein, tube digestif).</a:t>
            </a:r>
          </a:p>
          <a:p>
            <a:pPr lvl="1">
              <a:buFont typeface="Wingdings" panose="05000000000000000000" pitchFamily="2" charset="2"/>
              <a:buChar char="Ø"/>
            </a:pPr>
            <a:endParaRPr lang="fr-FR" dirty="0">
              <a:solidFill>
                <a:schemeClr val="tx1"/>
              </a:solidFill>
            </a:endParaRPr>
          </a:p>
          <a:p>
            <a:pPr lvl="1">
              <a:buFont typeface="Wingdings" panose="05000000000000000000" pitchFamily="2" charset="2"/>
              <a:buChar char="Ø"/>
            </a:pPr>
            <a:r>
              <a:rPr lang="fr-FR" dirty="0">
                <a:solidFill>
                  <a:schemeClr val="tx1"/>
                </a:solidFill>
              </a:rPr>
              <a:t> Mais aussi : </a:t>
            </a:r>
            <a:r>
              <a:rPr lang="fr-FR" b="1" dirty="0">
                <a:solidFill>
                  <a:schemeClr val="tx1"/>
                </a:solidFill>
              </a:rPr>
              <a:t>récepteur atrial de l’étirement</a:t>
            </a:r>
            <a:r>
              <a:rPr lang="fr-FR" dirty="0">
                <a:solidFill>
                  <a:schemeClr val="tx1"/>
                </a:solidFill>
              </a:rPr>
              <a:t>.</a:t>
            </a:r>
          </a:p>
          <a:p>
            <a:pPr marL="201168" lvl="1" indent="0">
              <a:buNone/>
            </a:pPr>
            <a:r>
              <a:rPr lang="fr-FR" dirty="0">
                <a:solidFill>
                  <a:schemeClr val="tx1"/>
                </a:solidFill>
              </a:rPr>
              <a:t>Couché -&gt; assis -&gt; stase sanguine membres inférieurs -&gt; </a:t>
            </a:r>
            <a:r>
              <a:rPr lang="fr-FR" b="1"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fr-FR" dirty="0">
                <a:solidFill>
                  <a:schemeClr val="tx1"/>
                </a:solidFill>
                <a:latin typeface="Calibri" panose="020F0502020204030204" pitchFamily="34" charset="0"/>
                <a:ea typeface="Calibri" panose="020F0502020204030204" pitchFamily="34" charset="0"/>
                <a:cs typeface="Calibri" panose="020F0502020204030204" pitchFamily="34" charset="0"/>
              </a:rPr>
              <a:t> retour veineux atrium droit -&gt; </a:t>
            </a:r>
            <a:r>
              <a:rPr lang="fr-FR" b="1"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fr-FR" dirty="0">
                <a:solidFill>
                  <a:schemeClr val="tx1"/>
                </a:solidFill>
                <a:latin typeface="Calibri" panose="020F0502020204030204" pitchFamily="34" charset="0"/>
                <a:ea typeface="Calibri" panose="020F0502020204030204" pitchFamily="34" charset="0"/>
                <a:cs typeface="Calibri" panose="020F0502020204030204" pitchFamily="34" charset="0"/>
              </a:rPr>
              <a:t> débit               -&gt; </a:t>
            </a:r>
            <a:r>
              <a:rPr lang="fr-FR" b="1"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fr-FR" dirty="0">
                <a:solidFill>
                  <a:schemeClr val="tx1"/>
                </a:solidFill>
                <a:latin typeface="Calibri" panose="020F0502020204030204" pitchFamily="34" charset="0"/>
                <a:ea typeface="Calibri" panose="020F0502020204030204" pitchFamily="34" charset="0"/>
                <a:cs typeface="Calibri" panose="020F0502020204030204" pitchFamily="34" charset="0"/>
              </a:rPr>
              <a:t> fréquence +/- vasoconstriction.</a:t>
            </a:r>
          </a:p>
          <a:p>
            <a:pPr lvl="1">
              <a:buFont typeface="Wingdings" panose="05000000000000000000" pitchFamily="2" charset="2"/>
              <a:buChar char="Ø"/>
            </a:pPr>
            <a:endParaRPr lang="fr-FR"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1">
              <a:buFont typeface="Wingdings" panose="05000000000000000000" pitchFamily="2" charset="2"/>
              <a:buChar char="Ø"/>
            </a:pPr>
            <a:r>
              <a:rPr lang="fr-FR" dirty="0">
                <a:solidFill>
                  <a:schemeClr val="tx1"/>
                </a:solidFill>
                <a:latin typeface="Calibri" panose="020F0502020204030204" pitchFamily="34" charset="0"/>
                <a:ea typeface="Calibri" panose="020F0502020204030204" pitchFamily="34" charset="0"/>
                <a:cs typeface="Calibri" panose="020F0502020204030204" pitchFamily="34" charset="0"/>
              </a:rPr>
              <a:t> Ralentissement de ces réflexes chez les personnes âgées = dysrégulation orthostatique.</a:t>
            </a:r>
            <a:endParaRPr lang="fr-FR" dirty="0">
              <a:solidFill>
                <a:schemeClr val="tx1"/>
              </a:solidFill>
            </a:endParaRPr>
          </a:p>
        </p:txBody>
      </p:sp>
      <p:sp>
        <p:nvSpPr>
          <p:cNvPr id="4" name="Espace réservé du numéro de diapositive 3">
            <a:extLst>
              <a:ext uri="{FF2B5EF4-FFF2-40B4-BE49-F238E27FC236}">
                <a16:creationId xmlns:a16="http://schemas.microsoft.com/office/drawing/2014/main" id="{2BAC7DBC-5491-6BFD-0BB7-DD2CD46A3534}"/>
              </a:ext>
            </a:extLst>
          </p:cNvPr>
          <p:cNvSpPr>
            <a:spLocks noGrp="1"/>
          </p:cNvSpPr>
          <p:nvPr>
            <p:ph type="sldNum" sz="quarter" idx="12"/>
          </p:nvPr>
        </p:nvSpPr>
        <p:spPr/>
        <p:txBody>
          <a:bodyPr/>
          <a:lstStyle/>
          <a:p>
            <a:fld id="{1C0E77C9-CC3A-497A-BF4E-C76177383F3C}" type="slidenum">
              <a:rPr lang="fr-FR" smtClean="0"/>
              <a:t>34</a:t>
            </a:fld>
            <a:endParaRPr lang="fr-FR"/>
          </a:p>
        </p:txBody>
      </p:sp>
    </p:spTree>
    <p:extLst>
      <p:ext uri="{BB962C8B-B14F-4D97-AF65-F5344CB8AC3E}">
        <p14:creationId xmlns:p14="http://schemas.microsoft.com/office/powerpoint/2010/main" val="22094659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52286E-86D8-8065-7510-8DE7E80EBE67}"/>
              </a:ext>
            </a:extLst>
          </p:cNvPr>
          <p:cNvSpPr>
            <a:spLocks noGrp="1"/>
          </p:cNvSpPr>
          <p:nvPr>
            <p:ph type="title"/>
          </p:nvPr>
        </p:nvSpPr>
        <p:spPr/>
        <p:txBody>
          <a:bodyPr anchor="ctr"/>
          <a:lstStyle/>
          <a:p>
            <a:pPr algn="ctr"/>
            <a:r>
              <a:rPr lang="fr-FR" b="1" dirty="0">
                <a:solidFill>
                  <a:schemeClr val="tx1"/>
                </a:solidFill>
                <a:latin typeface="+mn-lt"/>
              </a:rPr>
              <a:t> Régulation de la pression artérielle</a:t>
            </a:r>
            <a:endParaRPr lang="fr-FR" dirty="0"/>
          </a:p>
        </p:txBody>
      </p:sp>
      <p:sp>
        <p:nvSpPr>
          <p:cNvPr id="3" name="Espace réservé du contenu 2">
            <a:extLst>
              <a:ext uri="{FF2B5EF4-FFF2-40B4-BE49-F238E27FC236}">
                <a16:creationId xmlns:a16="http://schemas.microsoft.com/office/drawing/2014/main" id="{9D3F1B9F-F747-60F8-3F25-2F30AB95EDA6}"/>
              </a:ext>
            </a:extLst>
          </p:cNvPr>
          <p:cNvSpPr>
            <a:spLocks noGrp="1"/>
          </p:cNvSpPr>
          <p:nvPr>
            <p:ph idx="1"/>
          </p:nvPr>
        </p:nvSpPr>
        <p:spPr>
          <a:xfrm>
            <a:off x="1097280" y="1845733"/>
            <a:ext cx="10058400" cy="4470399"/>
          </a:xfrm>
        </p:spPr>
        <p:txBody>
          <a:bodyPr/>
          <a:lstStyle/>
          <a:p>
            <a:endParaRPr lang="fr-FR" dirty="0"/>
          </a:p>
          <a:p>
            <a:pPr>
              <a:buFont typeface="Wingdings" panose="05000000000000000000" pitchFamily="2" charset="2"/>
              <a:buChar char="q"/>
            </a:pPr>
            <a:r>
              <a:rPr lang="fr-FR" dirty="0">
                <a:solidFill>
                  <a:schemeClr val="tx1"/>
                </a:solidFill>
              </a:rPr>
              <a:t> </a:t>
            </a:r>
            <a:r>
              <a:rPr lang="fr-FR" u="sng" dirty="0">
                <a:solidFill>
                  <a:schemeClr val="tx1"/>
                </a:solidFill>
              </a:rPr>
              <a:t>Voie intermédiaire</a:t>
            </a:r>
            <a:r>
              <a:rPr lang="fr-FR" dirty="0">
                <a:solidFill>
                  <a:schemeClr val="tx1"/>
                </a:solidFill>
              </a:rPr>
              <a:t> : système rénine-angiotensine-aldostérone.</a:t>
            </a:r>
          </a:p>
          <a:p>
            <a:pPr lvl="1">
              <a:buFont typeface="Wingdings" panose="05000000000000000000" pitchFamily="2" charset="2"/>
              <a:buChar char="Ø"/>
            </a:pPr>
            <a:endParaRPr lang="fr-FR" dirty="0">
              <a:solidFill>
                <a:schemeClr val="tx1"/>
              </a:solidFill>
            </a:endParaRPr>
          </a:p>
          <a:p>
            <a:pPr lvl="1">
              <a:buFont typeface="Wingdings" panose="05000000000000000000" pitchFamily="2" charset="2"/>
              <a:buChar char="Ø"/>
            </a:pPr>
            <a:r>
              <a:rPr lang="fr-FR" dirty="0">
                <a:solidFill>
                  <a:schemeClr val="tx1"/>
                </a:solidFill>
              </a:rPr>
              <a:t> Le principal système.</a:t>
            </a:r>
          </a:p>
          <a:p>
            <a:pPr lvl="1">
              <a:buFont typeface="Wingdings" panose="05000000000000000000" pitchFamily="2" charset="2"/>
              <a:buChar char="Ø"/>
            </a:pPr>
            <a:endParaRPr lang="fr-FR" dirty="0">
              <a:solidFill>
                <a:schemeClr val="tx1"/>
              </a:solidFill>
            </a:endParaRPr>
          </a:p>
          <a:p>
            <a:pPr lvl="1">
              <a:buFont typeface="Wingdings" panose="05000000000000000000" pitchFamily="2" charset="2"/>
              <a:buChar char="Ø"/>
            </a:pPr>
            <a:r>
              <a:rPr lang="fr-FR" dirty="0">
                <a:solidFill>
                  <a:schemeClr val="tx1"/>
                </a:solidFill>
              </a:rPr>
              <a:t> Hypotension/sténose artérielle rénale -&gt; </a:t>
            </a:r>
            <a:r>
              <a:rPr lang="fr-FR" b="1"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fr-FR" dirty="0">
                <a:solidFill>
                  <a:schemeClr val="tx1"/>
                </a:solidFill>
                <a:latin typeface="Calibri" panose="020F0502020204030204" pitchFamily="34" charset="0"/>
                <a:ea typeface="Calibri" panose="020F0502020204030204" pitchFamily="34" charset="0"/>
                <a:cs typeface="Calibri" panose="020F0502020204030204" pitchFamily="34" charset="0"/>
              </a:rPr>
              <a:t> débit artériel rénal -&gt; </a:t>
            </a:r>
            <a:r>
              <a:rPr lang="fr-FR" b="1"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fr-FR" dirty="0">
                <a:solidFill>
                  <a:schemeClr val="tx1"/>
                </a:solidFill>
                <a:latin typeface="Calibri" panose="020F0502020204030204" pitchFamily="34" charset="0"/>
                <a:ea typeface="Calibri" panose="020F0502020204030204" pitchFamily="34" charset="0"/>
                <a:cs typeface="Calibri" panose="020F0502020204030204" pitchFamily="34" charset="0"/>
              </a:rPr>
              <a:t> production de rénine</a:t>
            </a:r>
          </a:p>
          <a:p>
            <a:pPr marL="201168" lvl="1" indent="0">
              <a:buNone/>
            </a:pPr>
            <a:r>
              <a:rPr lang="fr-FR" dirty="0">
                <a:solidFill>
                  <a:schemeClr val="tx1"/>
                </a:solidFill>
                <a:latin typeface="Calibri" panose="020F0502020204030204" pitchFamily="34" charset="0"/>
                <a:ea typeface="Calibri" panose="020F0502020204030204" pitchFamily="34" charset="0"/>
                <a:cs typeface="Calibri" panose="020F0502020204030204" pitchFamily="34" charset="0"/>
              </a:rPr>
              <a:t>-&gt; </a:t>
            </a:r>
            <a:r>
              <a:rPr lang="fr-FR" b="1"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fr-FR" dirty="0">
                <a:solidFill>
                  <a:schemeClr val="tx1"/>
                </a:solidFill>
                <a:latin typeface="Calibri" panose="020F0502020204030204" pitchFamily="34" charset="0"/>
                <a:ea typeface="Calibri" panose="020F0502020204030204" pitchFamily="34" charset="0"/>
                <a:cs typeface="Calibri" panose="020F0502020204030204" pitchFamily="34" charset="0"/>
              </a:rPr>
              <a:t> production d’</a:t>
            </a:r>
            <a:r>
              <a:rPr lang="fr-FR" b="1" dirty="0">
                <a:solidFill>
                  <a:schemeClr val="tx1"/>
                </a:solidFill>
                <a:latin typeface="Calibri" panose="020F0502020204030204" pitchFamily="34" charset="0"/>
                <a:ea typeface="Calibri" panose="020F0502020204030204" pitchFamily="34" charset="0"/>
                <a:cs typeface="Calibri" panose="020F0502020204030204" pitchFamily="34" charset="0"/>
              </a:rPr>
              <a:t>angiotensine II</a:t>
            </a:r>
            <a:r>
              <a:rPr lang="fr-FR"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lvl="1">
              <a:buFont typeface="Wingdings" panose="05000000000000000000" pitchFamily="2" charset="2"/>
              <a:buChar char="Ø"/>
            </a:pPr>
            <a:endParaRPr lang="fr-FR" dirty="0">
              <a:solidFill>
                <a:schemeClr val="tx1"/>
              </a:solidFill>
            </a:endParaRPr>
          </a:p>
          <a:p>
            <a:pPr lvl="1">
              <a:buFont typeface="Wingdings" panose="05000000000000000000" pitchFamily="2" charset="2"/>
              <a:buChar char="Ø"/>
            </a:pPr>
            <a:r>
              <a:rPr lang="fr-FR" dirty="0">
                <a:solidFill>
                  <a:schemeClr val="tx1"/>
                </a:solidFill>
              </a:rPr>
              <a:t> L’angiotensine II est un puissant vasoconstricteur.</a:t>
            </a:r>
          </a:p>
          <a:p>
            <a:pPr lvl="1">
              <a:buFont typeface="Wingdings" panose="05000000000000000000" pitchFamily="2" charset="2"/>
              <a:buChar char="Ø"/>
            </a:pPr>
            <a:endParaRPr lang="fr-FR" dirty="0">
              <a:solidFill>
                <a:schemeClr val="tx1"/>
              </a:solidFill>
            </a:endParaRPr>
          </a:p>
          <a:p>
            <a:pPr lvl="1">
              <a:buFont typeface="Wingdings" panose="05000000000000000000" pitchFamily="2" charset="2"/>
              <a:buChar char="Ø"/>
            </a:pPr>
            <a:r>
              <a:rPr lang="fr-FR" dirty="0">
                <a:solidFill>
                  <a:schemeClr val="tx1"/>
                </a:solidFill>
              </a:rPr>
              <a:t> Angiotensinogène (foie) -&gt; angiotensine I (précurseur inactif) -&gt; Angiotensine II (substance active).</a:t>
            </a:r>
          </a:p>
          <a:p>
            <a:pPr lvl="1">
              <a:buFont typeface="Wingdings" panose="05000000000000000000" pitchFamily="2" charset="2"/>
              <a:buChar char="Ø"/>
            </a:pPr>
            <a:endParaRPr lang="fr-FR" dirty="0">
              <a:solidFill>
                <a:schemeClr val="tx1"/>
              </a:solidFill>
            </a:endParaRPr>
          </a:p>
          <a:p>
            <a:pPr lvl="1">
              <a:buFont typeface="Wingdings" panose="05000000000000000000" pitchFamily="2" charset="2"/>
              <a:buChar char="Ø"/>
            </a:pPr>
            <a:r>
              <a:rPr lang="fr-FR" dirty="0">
                <a:solidFill>
                  <a:schemeClr val="tx1"/>
                </a:solidFill>
              </a:rPr>
              <a:t> C’est l’enzyme de conversion (poumon) qui assure la conversion de AI en AII.</a:t>
            </a:r>
          </a:p>
        </p:txBody>
      </p:sp>
      <p:sp>
        <p:nvSpPr>
          <p:cNvPr id="4" name="Espace réservé du numéro de diapositive 3">
            <a:extLst>
              <a:ext uri="{FF2B5EF4-FFF2-40B4-BE49-F238E27FC236}">
                <a16:creationId xmlns:a16="http://schemas.microsoft.com/office/drawing/2014/main" id="{ACE386DB-DB86-9102-15EA-83B5732262A1}"/>
              </a:ext>
            </a:extLst>
          </p:cNvPr>
          <p:cNvSpPr>
            <a:spLocks noGrp="1"/>
          </p:cNvSpPr>
          <p:nvPr>
            <p:ph type="sldNum" sz="quarter" idx="12"/>
          </p:nvPr>
        </p:nvSpPr>
        <p:spPr/>
        <p:txBody>
          <a:bodyPr/>
          <a:lstStyle/>
          <a:p>
            <a:fld id="{1C0E77C9-CC3A-497A-BF4E-C76177383F3C}" type="slidenum">
              <a:rPr lang="fr-FR" smtClean="0"/>
              <a:t>35</a:t>
            </a:fld>
            <a:endParaRPr lang="fr-FR"/>
          </a:p>
        </p:txBody>
      </p:sp>
    </p:spTree>
    <p:extLst>
      <p:ext uri="{BB962C8B-B14F-4D97-AF65-F5344CB8AC3E}">
        <p14:creationId xmlns:p14="http://schemas.microsoft.com/office/powerpoint/2010/main" val="702371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F57EB1-5A20-F3D4-9CC9-F7A2E6CF5811}"/>
              </a:ext>
            </a:extLst>
          </p:cNvPr>
          <p:cNvSpPr>
            <a:spLocks noGrp="1"/>
          </p:cNvSpPr>
          <p:nvPr>
            <p:ph type="title"/>
          </p:nvPr>
        </p:nvSpPr>
        <p:spPr/>
        <p:txBody>
          <a:bodyPr anchor="ctr"/>
          <a:lstStyle/>
          <a:p>
            <a:pPr algn="ctr"/>
            <a:r>
              <a:rPr lang="fr-FR" b="1" dirty="0">
                <a:solidFill>
                  <a:schemeClr val="tx1"/>
                </a:solidFill>
                <a:latin typeface="+mn-lt"/>
              </a:rPr>
              <a:t> Régulation de la pression artérielle</a:t>
            </a:r>
            <a:endParaRPr lang="fr-FR" dirty="0"/>
          </a:p>
        </p:txBody>
      </p:sp>
      <p:sp>
        <p:nvSpPr>
          <p:cNvPr id="3" name="Espace réservé du contenu 2">
            <a:extLst>
              <a:ext uri="{FF2B5EF4-FFF2-40B4-BE49-F238E27FC236}">
                <a16:creationId xmlns:a16="http://schemas.microsoft.com/office/drawing/2014/main" id="{BF8F6277-A191-88FD-AB66-49126906C060}"/>
              </a:ext>
            </a:extLst>
          </p:cNvPr>
          <p:cNvSpPr>
            <a:spLocks noGrp="1"/>
          </p:cNvSpPr>
          <p:nvPr>
            <p:ph idx="1"/>
          </p:nvPr>
        </p:nvSpPr>
        <p:spPr>
          <a:xfrm>
            <a:off x="1097279" y="1845734"/>
            <a:ext cx="10239587" cy="4023360"/>
          </a:xfrm>
        </p:spPr>
        <p:txBody>
          <a:bodyPr/>
          <a:lstStyle/>
          <a:p>
            <a:endParaRPr lang="fr-FR" dirty="0"/>
          </a:p>
          <a:p>
            <a:pPr>
              <a:buFont typeface="Wingdings" panose="05000000000000000000" pitchFamily="2" charset="2"/>
              <a:buChar char="q"/>
            </a:pPr>
            <a:r>
              <a:rPr lang="fr-FR" dirty="0">
                <a:solidFill>
                  <a:schemeClr val="tx1"/>
                </a:solidFill>
              </a:rPr>
              <a:t> </a:t>
            </a:r>
            <a:r>
              <a:rPr lang="fr-FR" u="sng" dirty="0">
                <a:solidFill>
                  <a:schemeClr val="tx1"/>
                </a:solidFill>
              </a:rPr>
              <a:t>Voie longue</a:t>
            </a:r>
            <a:r>
              <a:rPr lang="fr-FR" dirty="0">
                <a:solidFill>
                  <a:schemeClr val="tx1"/>
                </a:solidFill>
              </a:rPr>
              <a:t> : reins !</a:t>
            </a:r>
          </a:p>
          <a:p>
            <a:pPr lvl="1">
              <a:buFont typeface="Wingdings" panose="05000000000000000000" pitchFamily="2" charset="2"/>
              <a:buChar char="Ø"/>
            </a:pPr>
            <a:endParaRPr lang="fr-FR" dirty="0">
              <a:solidFill>
                <a:schemeClr val="tx1"/>
              </a:solidFill>
            </a:endParaRPr>
          </a:p>
          <a:p>
            <a:pPr lvl="1">
              <a:buFont typeface="Wingdings" panose="05000000000000000000" pitchFamily="2" charset="2"/>
              <a:buChar char="Ø"/>
            </a:pPr>
            <a:r>
              <a:rPr lang="fr-FR" dirty="0">
                <a:solidFill>
                  <a:schemeClr val="tx1"/>
                </a:solidFill>
              </a:rPr>
              <a:t> HTA -&gt; </a:t>
            </a:r>
            <a:r>
              <a:rPr lang="fr-FR" b="1"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fr-FR" dirty="0">
                <a:solidFill>
                  <a:schemeClr val="tx1"/>
                </a:solidFill>
                <a:latin typeface="Calibri" panose="020F0502020204030204" pitchFamily="34" charset="0"/>
                <a:ea typeface="Calibri" panose="020F0502020204030204" pitchFamily="34" charset="0"/>
                <a:cs typeface="Calibri" panose="020F0502020204030204" pitchFamily="34" charset="0"/>
              </a:rPr>
              <a:t> hormone antidiurétique (ADH) par l’hypothalamus -&gt; </a:t>
            </a:r>
            <a:r>
              <a:rPr lang="fr-FR" b="1"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fr-FR" dirty="0">
                <a:solidFill>
                  <a:schemeClr val="tx1"/>
                </a:solidFill>
                <a:latin typeface="Calibri" panose="020F0502020204030204" pitchFamily="34" charset="0"/>
                <a:ea typeface="Calibri" panose="020F0502020204030204" pitchFamily="34" charset="0"/>
                <a:cs typeface="Calibri" panose="020F0502020204030204" pitchFamily="34" charset="0"/>
              </a:rPr>
              <a:t> élimination rénale en inversement.</a:t>
            </a:r>
          </a:p>
          <a:p>
            <a:pPr lvl="1">
              <a:buFont typeface="Wingdings" panose="05000000000000000000" pitchFamily="2" charset="2"/>
              <a:buChar char="Ø"/>
            </a:pPr>
            <a:endParaRPr lang="fr-FR" dirty="0">
              <a:solidFill>
                <a:schemeClr val="tx1"/>
              </a:solidFill>
            </a:endParaRPr>
          </a:p>
          <a:p>
            <a:pPr lvl="1">
              <a:buFont typeface="Wingdings" panose="05000000000000000000" pitchFamily="2" charset="2"/>
              <a:buChar char="Ø"/>
            </a:pPr>
            <a:r>
              <a:rPr lang="fr-FR" dirty="0">
                <a:solidFill>
                  <a:schemeClr val="tx1"/>
                </a:solidFill>
              </a:rPr>
              <a:t> </a:t>
            </a:r>
            <a:r>
              <a:rPr lang="fr-FR" dirty="0" err="1">
                <a:solidFill>
                  <a:schemeClr val="tx1"/>
                </a:solidFill>
              </a:rPr>
              <a:t>hTA</a:t>
            </a:r>
            <a:r>
              <a:rPr lang="fr-FR" dirty="0">
                <a:solidFill>
                  <a:schemeClr val="tx1"/>
                </a:solidFill>
              </a:rPr>
              <a:t> -&gt; </a:t>
            </a:r>
            <a:r>
              <a:rPr lang="fr-FR" b="1"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fr-FR" dirty="0">
                <a:solidFill>
                  <a:schemeClr val="tx1"/>
                </a:solidFill>
                <a:latin typeface="Calibri" panose="020F0502020204030204" pitchFamily="34" charset="0"/>
                <a:ea typeface="Calibri" panose="020F0502020204030204" pitchFamily="34" charset="0"/>
                <a:cs typeface="Calibri" panose="020F0502020204030204" pitchFamily="34" charset="0"/>
              </a:rPr>
              <a:t> système rénine-angiotensine-aldostérone -&gt; </a:t>
            </a:r>
            <a:r>
              <a:rPr lang="fr-FR" b="1"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fr-FR" dirty="0">
                <a:solidFill>
                  <a:schemeClr val="tx1"/>
                </a:solidFill>
                <a:latin typeface="Calibri" panose="020F0502020204030204" pitchFamily="34" charset="0"/>
                <a:ea typeface="Calibri" panose="020F0502020204030204" pitchFamily="34" charset="0"/>
                <a:cs typeface="Calibri" panose="020F0502020204030204" pitchFamily="34" charset="0"/>
              </a:rPr>
              <a:t> réabsorption sodique -&gt; </a:t>
            </a:r>
            <a:r>
              <a:rPr lang="fr-FR"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fr-FR" dirty="0">
                <a:solidFill>
                  <a:schemeClr val="tx1"/>
                </a:solidFill>
                <a:latin typeface="Calibri" panose="020F0502020204030204" pitchFamily="34" charset="0"/>
                <a:ea typeface="Calibri" panose="020F0502020204030204" pitchFamily="34" charset="0"/>
                <a:cs typeface="Calibri" panose="020F0502020204030204" pitchFamily="34" charset="0"/>
              </a:rPr>
              <a:t>élimination urinaire.</a:t>
            </a:r>
          </a:p>
          <a:p>
            <a:pPr lvl="1">
              <a:buFont typeface="Wingdings" panose="05000000000000000000" pitchFamily="2" charset="2"/>
              <a:buChar char="Ø"/>
            </a:pPr>
            <a:endParaRPr lang="fr-FR"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1">
              <a:buFont typeface="Wingdings" panose="05000000000000000000" pitchFamily="2" charset="2"/>
              <a:buChar char="Ø"/>
            </a:pPr>
            <a:r>
              <a:rPr lang="fr-FR" dirty="0">
                <a:solidFill>
                  <a:schemeClr val="tx1"/>
                </a:solidFill>
              </a:rPr>
              <a:t> Surcharge volémique -&gt; </a:t>
            </a:r>
            <a:r>
              <a:rPr lang="fr-FR" b="1"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fr-FR" dirty="0">
                <a:solidFill>
                  <a:schemeClr val="tx1"/>
                </a:solidFill>
                <a:latin typeface="Calibri" panose="020F0502020204030204" pitchFamily="34" charset="0"/>
                <a:ea typeface="Calibri" panose="020F0502020204030204" pitchFamily="34" charset="0"/>
                <a:cs typeface="Calibri" panose="020F0502020204030204" pitchFamily="34" charset="0"/>
              </a:rPr>
              <a:t> facteur natriurétique atrial (ANP) + peptide natriurétique de type B (BNP)</a:t>
            </a:r>
          </a:p>
          <a:p>
            <a:pPr marL="201168" lvl="1" indent="0">
              <a:buNone/>
            </a:pPr>
            <a:r>
              <a:rPr lang="fr-FR" dirty="0">
                <a:solidFill>
                  <a:schemeClr val="tx1"/>
                </a:solidFill>
                <a:latin typeface="Calibri" panose="020F0502020204030204" pitchFamily="34" charset="0"/>
                <a:ea typeface="Calibri" panose="020F0502020204030204" pitchFamily="34" charset="0"/>
                <a:cs typeface="Calibri" panose="020F0502020204030204" pitchFamily="34" charset="0"/>
              </a:rPr>
              <a:t>-&gt; </a:t>
            </a:r>
            <a:r>
              <a:rPr lang="fr-FR"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fr-FR" dirty="0">
                <a:solidFill>
                  <a:schemeClr val="tx1"/>
                </a:solidFill>
                <a:latin typeface="Calibri" panose="020F0502020204030204" pitchFamily="34" charset="0"/>
                <a:ea typeface="Calibri" panose="020F0502020204030204" pitchFamily="34" charset="0"/>
                <a:cs typeface="Calibri" panose="020F0502020204030204" pitchFamily="34" charset="0"/>
              </a:rPr>
              <a:t>élimination urinaire.</a:t>
            </a:r>
            <a:endParaRPr lang="fr-FR" dirty="0">
              <a:solidFill>
                <a:schemeClr val="tx1"/>
              </a:solidFill>
            </a:endParaRPr>
          </a:p>
        </p:txBody>
      </p:sp>
      <p:sp>
        <p:nvSpPr>
          <p:cNvPr id="4" name="Espace réservé du numéro de diapositive 3">
            <a:extLst>
              <a:ext uri="{FF2B5EF4-FFF2-40B4-BE49-F238E27FC236}">
                <a16:creationId xmlns:a16="http://schemas.microsoft.com/office/drawing/2014/main" id="{5C0CC2F7-BDD5-021A-4EF5-67865EC53239}"/>
              </a:ext>
            </a:extLst>
          </p:cNvPr>
          <p:cNvSpPr>
            <a:spLocks noGrp="1"/>
          </p:cNvSpPr>
          <p:nvPr>
            <p:ph type="sldNum" sz="quarter" idx="12"/>
          </p:nvPr>
        </p:nvSpPr>
        <p:spPr/>
        <p:txBody>
          <a:bodyPr/>
          <a:lstStyle/>
          <a:p>
            <a:fld id="{1C0E77C9-CC3A-497A-BF4E-C76177383F3C}" type="slidenum">
              <a:rPr lang="fr-FR" smtClean="0"/>
              <a:t>36</a:t>
            </a:fld>
            <a:endParaRPr lang="fr-FR"/>
          </a:p>
        </p:txBody>
      </p:sp>
    </p:spTree>
    <p:extLst>
      <p:ext uri="{BB962C8B-B14F-4D97-AF65-F5344CB8AC3E}">
        <p14:creationId xmlns:p14="http://schemas.microsoft.com/office/powerpoint/2010/main" val="26592325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2BAB4B-2AB4-5439-1D77-D784BAC41AB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88CECE2-3FF6-F9E3-53B7-8D6422384AE8}"/>
              </a:ext>
            </a:extLst>
          </p:cNvPr>
          <p:cNvSpPr>
            <a:spLocks noGrp="1"/>
          </p:cNvSpPr>
          <p:nvPr>
            <p:ph idx="1"/>
          </p:nvPr>
        </p:nvSpPr>
        <p:spPr/>
        <p:txBody>
          <a:bodyPr anchor="ctr"/>
          <a:lstStyle/>
          <a:p>
            <a:pPr>
              <a:buFont typeface="Wingdings" panose="05000000000000000000" pitchFamily="2" charset="2"/>
              <a:buChar char="q"/>
            </a:pPr>
            <a:r>
              <a:rPr lang="fr-FR" b="1" dirty="0">
                <a:solidFill>
                  <a:schemeClr val="tx1"/>
                </a:solidFill>
              </a:rPr>
              <a:t> Température corporelle normale</a:t>
            </a:r>
          </a:p>
          <a:p>
            <a:pPr>
              <a:buFont typeface="Wingdings" panose="05000000000000000000" pitchFamily="2" charset="2"/>
              <a:buChar char="q"/>
            </a:pPr>
            <a:endParaRPr lang="fr-FR" b="1" dirty="0">
              <a:solidFill>
                <a:schemeClr val="tx1"/>
              </a:solidFill>
            </a:endParaRPr>
          </a:p>
          <a:p>
            <a:pPr>
              <a:buFont typeface="Wingdings" panose="05000000000000000000" pitchFamily="2" charset="2"/>
              <a:buChar char="q"/>
            </a:pPr>
            <a:r>
              <a:rPr lang="fr-FR" b="1" dirty="0">
                <a:solidFill>
                  <a:schemeClr val="tx1"/>
                </a:solidFill>
              </a:rPr>
              <a:t> Production et transport de chaleur</a:t>
            </a:r>
          </a:p>
          <a:p>
            <a:pPr>
              <a:buFont typeface="Wingdings" panose="05000000000000000000" pitchFamily="2" charset="2"/>
              <a:buChar char="q"/>
            </a:pPr>
            <a:endParaRPr lang="fr-FR" b="1" dirty="0">
              <a:solidFill>
                <a:schemeClr val="tx1"/>
              </a:solidFill>
            </a:endParaRPr>
          </a:p>
          <a:p>
            <a:pPr>
              <a:buFont typeface="Wingdings" panose="05000000000000000000" pitchFamily="2" charset="2"/>
              <a:buChar char="q"/>
            </a:pPr>
            <a:r>
              <a:rPr lang="fr-FR" b="1" dirty="0">
                <a:solidFill>
                  <a:schemeClr val="tx1"/>
                </a:solidFill>
              </a:rPr>
              <a:t> Circuit de régulation thermique</a:t>
            </a:r>
          </a:p>
          <a:p>
            <a:pPr>
              <a:buFont typeface="Wingdings" panose="05000000000000000000" pitchFamily="2" charset="2"/>
              <a:buChar char="q"/>
            </a:pPr>
            <a:endParaRPr lang="fr-FR" b="1" dirty="0">
              <a:solidFill>
                <a:schemeClr val="tx1"/>
              </a:solidFill>
            </a:endParaRPr>
          </a:p>
          <a:p>
            <a:pPr>
              <a:buFont typeface="Wingdings" panose="05000000000000000000" pitchFamily="2" charset="2"/>
              <a:buChar char="q"/>
            </a:pPr>
            <a:r>
              <a:rPr lang="fr-FR" b="1" dirty="0">
                <a:solidFill>
                  <a:schemeClr val="tx1"/>
                </a:solidFill>
              </a:rPr>
              <a:t> Adaptation thermique</a:t>
            </a:r>
          </a:p>
        </p:txBody>
      </p:sp>
      <p:sp>
        <p:nvSpPr>
          <p:cNvPr id="4" name="Espace réservé du texte 3">
            <a:extLst>
              <a:ext uri="{FF2B5EF4-FFF2-40B4-BE49-F238E27FC236}">
                <a16:creationId xmlns:a16="http://schemas.microsoft.com/office/drawing/2014/main" id="{53BFED62-7CE7-A3F9-AFAC-A153C4BEBC28}"/>
              </a:ext>
            </a:extLst>
          </p:cNvPr>
          <p:cNvSpPr>
            <a:spLocks noGrp="1"/>
          </p:cNvSpPr>
          <p:nvPr>
            <p:ph type="body" sz="half" idx="2"/>
          </p:nvPr>
        </p:nvSpPr>
        <p:spPr/>
        <p:txBody>
          <a:bodyPr>
            <a:normAutofit/>
          </a:bodyPr>
          <a:lstStyle/>
          <a:p>
            <a:r>
              <a:rPr lang="fr-FR" sz="3200" b="1" dirty="0">
                <a:solidFill>
                  <a:schemeClr val="tx1"/>
                </a:solidFill>
              </a:rPr>
              <a:t>4 – Régulation thermique</a:t>
            </a:r>
          </a:p>
        </p:txBody>
      </p:sp>
      <p:sp>
        <p:nvSpPr>
          <p:cNvPr id="5" name="Espace réservé du numéro de diapositive 4">
            <a:extLst>
              <a:ext uri="{FF2B5EF4-FFF2-40B4-BE49-F238E27FC236}">
                <a16:creationId xmlns:a16="http://schemas.microsoft.com/office/drawing/2014/main" id="{A1599E59-90D2-733D-9291-CD1FDBC0EEC5}"/>
              </a:ext>
            </a:extLst>
          </p:cNvPr>
          <p:cNvSpPr>
            <a:spLocks noGrp="1"/>
          </p:cNvSpPr>
          <p:nvPr>
            <p:ph type="sldNum" sz="quarter" idx="12"/>
          </p:nvPr>
        </p:nvSpPr>
        <p:spPr/>
        <p:txBody>
          <a:bodyPr/>
          <a:lstStyle/>
          <a:p>
            <a:fld id="{1C0E77C9-CC3A-497A-BF4E-C76177383F3C}" type="slidenum">
              <a:rPr lang="fr-FR" smtClean="0"/>
              <a:t>37</a:t>
            </a:fld>
            <a:endParaRPr lang="fr-FR"/>
          </a:p>
        </p:txBody>
      </p:sp>
    </p:spTree>
    <p:extLst>
      <p:ext uri="{BB962C8B-B14F-4D97-AF65-F5344CB8AC3E}">
        <p14:creationId xmlns:p14="http://schemas.microsoft.com/office/powerpoint/2010/main" val="25890035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CAE7AD-8D1D-2019-F690-889156A3FB9B}"/>
              </a:ext>
            </a:extLst>
          </p:cNvPr>
          <p:cNvSpPr>
            <a:spLocks noGrp="1"/>
          </p:cNvSpPr>
          <p:nvPr>
            <p:ph type="title"/>
          </p:nvPr>
        </p:nvSpPr>
        <p:spPr/>
        <p:txBody>
          <a:bodyPr anchor="ctr"/>
          <a:lstStyle/>
          <a:p>
            <a:pPr algn="ctr"/>
            <a:r>
              <a:rPr lang="fr-FR" b="1" dirty="0">
                <a:solidFill>
                  <a:schemeClr val="tx1"/>
                </a:solidFill>
                <a:latin typeface="+mn-lt"/>
              </a:rPr>
              <a:t> Température corporelle normale</a:t>
            </a:r>
            <a:endParaRPr lang="fr-FR" dirty="0">
              <a:latin typeface="+mn-lt"/>
            </a:endParaRPr>
          </a:p>
        </p:txBody>
      </p:sp>
      <p:sp>
        <p:nvSpPr>
          <p:cNvPr id="3" name="Espace réservé du contenu 2">
            <a:extLst>
              <a:ext uri="{FF2B5EF4-FFF2-40B4-BE49-F238E27FC236}">
                <a16:creationId xmlns:a16="http://schemas.microsoft.com/office/drawing/2014/main" id="{9C60E4F2-3AE8-B489-D26E-AE12B65DFEB7}"/>
              </a:ext>
            </a:extLst>
          </p:cNvPr>
          <p:cNvSpPr>
            <a:spLocks noGrp="1"/>
          </p:cNvSpPr>
          <p:nvPr>
            <p:ph idx="1"/>
          </p:nvPr>
        </p:nvSpPr>
        <p:spPr>
          <a:xfrm>
            <a:off x="1097280" y="1845733"/>
            <a:ext cx="10058400" cy="4461933"/>
          </a:xfrm>
        </p:spPr>
        <p:txBody>
          <a:bodyPr/>
          <a:lstStyle/>
          <a:p>
            <a:endParaRPr lang="fr-FR" dirty="0"/>
          </a:p>
          <a:p>
            <a:pPr>
              <a:buFont typeface="Wingdings" panose="05000000000000000000" pitchFamily="2" charset="2"/>
              <a:buChar char="q"/>
            </a:pPr>
            <a:r>
              <a:rPr lang="fr-FR" dirty="0">
                <a:solidFill>
                  <a:schemeClr val="tx1"/>
                </a:solidFill>
              </a:rPr>
              <a:t> Autour de 37 °C, +/- 0,5 °C, pourquoi ?</a:t>
            </a:r>
          </a:p>
          <a:p>
            <a:pPr>
              <a:buFont typeface="Wingdings" panose="05000000000000000000" pitchFamily="2" charset="2"/>
              <a:buChar char="q"/>
            </a:pPr>
            <a:endParaRPr lang="fr-FR" dirty="0">
              <a:solidFill>
                <a:schemeClr val="tx1"/>
              </a:solidFill>
            </a:endParaRPr>
          </a:p>
          <a:p>
            <a:pPr>
              <a:buFont typeface="Wingdings" panose="05000000000000000000" pitchFamily="2" charset="2"/>
              <a:buChar char="q"/>
            </a:pPr>
            <a:r>
              <a:rPr lang="fr-FR" dirty="0">
                <a:solidFill>
                  <a:schemeClr val="tx1"/>
                </a:solidFill>
              </a:rPr>
              <a:t> T° &gt; 41,5 °C : destructions des protéines enzymatiques.</a:t>
            </a:r>
          </a:p>
          <a:p>
            <a:pPr>
              <a:buFont typeface="Wingdings" panose="05000000000000000000" pitchFamily="2" charset="2"/>
              <a:buChar char="q"/>
            </a:pPr>
            <a:endParaRPr lang="fr-FR" dirty="0">
              <a:solidFill>
                <a:schemeClr val="tx1"/>
              </a:solidFill>
            </a:endParaRPr>
          </a:p>
          <a:p>
            <a:pPr>
              <a:buFont typeface="Wingdings" panose="05000000000000000000" pitchFamily="2" charset="2"/>
              <a:buChar char="q"/>
            </a:pPr>
            <a:r>
              <a:rPr lang="fr-FR" dirty="0">
                <a:solidFill>
                  <a:schemeClr val="tx1"/>
                </a:solidFill>
              </a:rPr>
              <a:t> T °C &lt; 35 °C : inhibitions des réactions enzymatiques.</a:t>
            </a:r>
          </a:p>
          <a:p>
            <a:pPr>
              <a:buFont typeface="Wingdings" panose="05000000000000000000" pitchFamily="2" charset="2"/>
              <a:buChar char="q"/>
            </a:pPr>
            <a:endParaRPr lang="fr-FR" dirty="0">
              <a:solidFill>
                <a:schemeClr val="tx1"/>
              </a:solidFill>
            </a:endParaRPr>
          </a:p>
          <a:p>
            <a:pPr>
              <a:buFont typeface="Wingdings" panose="05000000000000000000" pitchFamily="2" charset="2"/>
              <a:buChar char="q"/>
            </a:pPr>
            <a:r>
              <a:rPr lang="fr-FR" dirty="0">
                <a:solidFill>
                  <a:schemeClr val="tx1"/>
                </a:solidFill>
              </a:rPr>
              <a:t> Valeur minimale la nuit vers 3h, valeur maximale en fin d’après-midi vers 18h.</a:t>
            </a:r>
          </a:p>
          <a:p>
            <a:pPr>
              <a:buFont typeface="Wingdings" panose="05000000000000000000" pitchFamily="2" charset="2"/>
              <a:buChar char="q"/>
            </a:pPr>
            <a:endParaRPr lang="fr-FR" dirty="0">
              <a:solidFill>
                <a:schemeClr val="tx1"/>
              </a:solidFill>
            </a:endParaRPr>
          </a:p>
          <a:p>
            <a:pPr>
              <a:buFont typeface="Wingdings" panose="05000000000000000000" pitchFamily="2" charset="2"/>
              <a:buChar char="q"/>
            </a:pPr>
            <a:r>
              <a:rPr lang="fr-FR" dirty="0">
                <a:solidFill>
                  <a:schemeClr val="tx1"/>
                </a:solidFill>
              </a:rPr>
              <a:t> Organes nécessitants une température constante : foie, rate, reins, moelle spinale et cerveau.</a:t>
            </a:r>
          </a:p>
        </p:txBody>
      </p:sp>
      <p:sp>
        <p:nvSpPr>
          <p:cNvPr id="4" name="Espace réservé du numéro de diapositive 3">
            <a:extLst>
              <a:ext uri="{FF2B5EF4-FFF2-40B4-BE49-F238E27FC236}">
                <a16:creationId xmlns:a16="http://schemas.microsoft.com/office/drawing/2014/main" id="{4A0A2249-00F6-A721-AB35-BE0E05F780DE}"/>
              </a:ext>
            </a:extLst>
          </p:cNvPr>
          <p:cNvSpPr>
            <a:spLocks noGrp="1"/>
          </p:cNvSpPr>
          <p:nvPr>
            <p:ph type="sldNum" sz="quarter" idx="12"/>
          </p:nvPr>
        </p:nvSpPr>
        <p:spPr/>
        <p:txBody>
          <a:bodyPr/>
          <a:lstStyle/>
          <a:p>
            <a:fld id="{1C0E77C9-CC3A-497A-BF4E-C76177383F3C}" type="slidenum">
              <a:rPr lang="fr-FR" smtClean="0"/>
              <a:t>38</a:t>
            </a:fld>
            <a:endParaRPr lang="fr-FR"/>
          </a:p>
        </p:txBody>
      </p:sp>
    </p:spTree>
    <p:extLst>
      <p:ext uri="{BB962C8B-B14F-4D97-AF65-F5344CB8AC3E}">
        <p14:creationId xmlns:p14="http://schemas.microsoft.com/office/powerpoint/2010/main" val="1417561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17CE32-5CFD-A2CB-2B3E-4F0ADF21555A}"/>
              </a:ext>
            </a:extLst>
          </p:cNvPr>
          <p:cNvSpPr>
            <a:spLocks noGrp="1"/>
          </p:cNvSpPr>
          <p:nvPr>
            <p:ph type="title"/>
          </p:nvPr>
        </p:nvSpPr>
        <p:spPr/>
        <p:txBody>
          <a:bodyPr anchor="ctr"/>
          <a:lstStyle/>
          <a:p>
            <a:pPr algn="ctr"/>
            <a:r>
              <a:rPr lang="fr-FR" b="1" dirty="0">
                <a:solidFill>
                  <a:schemeClr val="tx1"/>
                </a:solidFill>
                <a:latin typeface="+mn-lt"/>
              </a:rPr>
              <a:t> Système cardiovasculaire</a:t>
            </a:r>
            <a:endParaRPr lang="fr-FR" dirty="0">
              <a:latin typeface="+mn-lt"/>
            </a:endParaRPr>
          </a:p>
        </p:txBody>
      </p:sp>
      <p:sp>
        <p:nvSpPr>
          <p:cNvPr id="3" name="Espace réservé du contenu 2">
            <a:extLst>
              <a:ext uri="{FF2B5EF4-FFF2-40B4-BE49-F238E27FC236}">
                <a16:creationId xmlns:a16="http://schemas.microsoft.com/office/drawing/2014/main" id="{A1F6C2D5-7A05-AC39-5C05-A79AAF7E3F4C}"/>
              </a:ext>
            </a:extLst>
          </p:cNvPr>
          <p:cNvSpPr>
            <a:spLocks noGrp="1"/>
          </p:cNvSpPr>
          <p:nvPr>
            <p:ph idx="1"/>
          </p:nvPr>
        </p:nvSpPr>
        <p:spPr/>
        <p:txBody>
          <a:bodyPr/>
          <a:lstStyle/>
          <a:p>
            <a:endParaRPr lang="fr-FR" dirty="0"/>
          </a:p>
          <a:p>
            <a:pPr>
              <a:buFont typeface="Wingdings" panose="05000000000000000000" pitchFamily="2" charset="2"/>
              <a:buChar char="q"/>
            </a:pPr>
            <a:r>
              <a:rPr lang="fr-FR" dirty="0">
                <a:solidFill>
                  <a:schemeClr val="tx1"/>
                </a:solidFill>
              </a:rPr>
              <a:t> Voies de transport du dioxygène et des nutriments, permettant l’évacuation du dioxyde de carbone et des déchets.</a:t>
            </a:r>
          </a:p>
          <a:p>
            <a:pPr>
              <a:buFont typeface="Wingdings" panose="05000000000000000000" pitchFamily="2" charset="2"/>
              <a:buChar char="q"/>
            </a:pPr>
            <a:endParaRPr lang="fr-FR" dirty="0">
              <a:solidFill>
                <a:schemeClr val="tx1"/>
              </a:solidFill>
            </a:endParaRPr>
          </a:p>
          <a:p>
            <a:pPr>
              <a:buFont typeface="Wingdings" panose="05000000000000000000" pitchFamily="2" charset="2"/>
              <a:buChar char="q"/>
            </a:pPr>
            <a:r>
              <a:rPr lang="fr-FR" dirty="0">
                <a:solidFill>
                  <a:schemeClr val="tx1"/>
                </a:solidFill>
              </a:rPr>
              <a:t> Deux grands systèmes : les circulations systémique et pulmonaire.</a:t>
            </a:r>
          </a:p>
          <a:p>
            <a:pPr>
              <a:buFont typeface="Wingdings" panose="05000000000000000000" pitchFamily="2" charset="2"/>
              <a:buChar char="q"/>
            </a:pPr>
            <a:endParaRPr lang="fr-FR" dirty="0">
              <a:solidFill>
                <a:schemeClr val="tx1"/>
              </a:solidFill>
            </a:endParaRPr>
          </a:p>
          <a:p>
            <a:pPr>
              <a:buFont typeface="Wingdings" panose="05000000000000000000" pitchFamily="2" charset="2"/>
              <a:buChar char="q"/>
            </a:pPr>
            <a:r>
              <a:rPr lang="fr-FR" dirty="0">
                <a:solidFill>
                  <a:schemeClr val="tx1"/>
                </a:solidFill>
              </a:rPr>
              <a:t> Les poumons permettent au cœur d’envoyer du sang oxygéné dans le reste de l’organisme, qui revient ensuite aux poumons évacuer les déchets et le CO2, et se charge en O2 avant de revenir au cœur, etc…</a:t>
            </a:r>
          </a:p>
        </p:txBody>
      </p:sp>
      <p:sp>
        <p:nvSpPr>
          <p:cNvPr id="4" name="Espace réservé du numéro de diapositive 3">
            <a:extLst>
              <a:ext uri="{FF2B5EF4-FFF2-40B4-BE49-F238E27FC236}">
                <a16:creationId xmlns:a16="http://schemas.microsoft.com/office/drawing/2014/main" id="{712DB045-7428-0CD7-42C2-73F354F09259}"/>
              </a:ext>
            </a:extLst>
          </p:cNvPr>
          <p:cNvSpPr>
            <a:spLocks noGrp="1"/>
          </p:cNvSpPr>
          <p:nvPr>
            <p:ph type="sldNum" sz="quarter" idx="12"/>
          </p:nvPr>
        </p:nvSpPr>
        <p:spPr/>
        <p:txBody>
          <a:bodyPr/>
          <a:lstStyle/>
          <a:p>
            <a:fld id="{1C0E77C9-CC3A-497A-BF4E-C76177383F3C}" type="slidenum">
              <a:rPr lang="fr-FR" smtClean="0"/>
              <a:t>3</a:t>
            </a:fld>
            <a:endParaRPr lang="fr-FR"/>
          </a:p>
        </p:txBody>
      </p:sp>
    </p:spTree>
    <p:extLst>
      <p:ext uri="{BB962C8B-B14F-4D97-AF65-F5344CB8AC3E}">
        <p14:creationId xmlns:p14="http://schemas.microsoft.com/office/powerpoint/2010/main" val="34917588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3F8795D-14AD-95A3-94D7-05C9C241193B}"/>
              </a:ext>
            </a:extLst>
          </p:cNvPr>
          <p:cNvSpPr>
            <a:spLocks noGrp="1"/>
          </p:cNvSpPr>
          <p:nvPr>
            <p:ph type="sldNum" sz="quarter" idx="12"/>
          </p:nvPr>
        </p:nvSpPr>
        <p:spPr/>
        <p:txBody>
          <a:bodyPr/>
          <a:lstStyle/>
          <a:p>
            <a:fld id="{1C0E77C9-CC3A-497A-BF4E-C76177383F3C}" type="slidenum">
              <a:rPr lang="fr-FR" smtClean="0"/>
              <a:t>39</a:t>
            </a:fld>
            <a:endParaRPr lang="fr-FR"/>
          </a:p>
        </p:txBody>
      </p:sp>
      <p:pic>
        <p:nvPicPr>
          <p:cNvPr id="4" name="Image 3">
            <a:extLst>
              <a:ext uri="{FF2B5EF4-FFF2-40B4-BE49-F238E27FC236}">
                <a16:creationId xmlns:a16="http://schemas.microsoft.com/office/drawing/2014/main" id="{296F8D8C-DC2E-202B-B652-A60EA7377F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4300" y="0"/>
            <a:ext cx="4343400" cy="6323090"/>
          </a:xfrm>
          <a:prstGeom prst="rect">
            <a:avLst/>
          </a:prstGeom>
        </p:spPr>
      </p:pic>
    </p:spTree>
    <p:extLst>
      <p:ext uri="{BB962C8B-B14F-4D97-AF65-F5344CB8AC3E}">
        <p14:creationId xmlns:p14="http://schemas.microsoft.com/office/powerpoint/2010/main" val="11795799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7B9ADB-A615-8349-8C7D-9420CE8295EC}"/>
              </a:ext>
            </a:extLst>
          </p:cNvPr>
          <p:cNvSpPr>
            <a:spLocks noGrp="1"/>
          </p:cNvSpPr>
          <p:nvPr>
            <p:ph type="title"/>
          </p:nvPr>
        </p:nvSpPr>
        <p:spPr/>
        <p:txBody>
          <a:bodyPr anchor="ctr"/>
          <a:lstStyle/>
          <a:p>
            <a:pPr algn="ctr"/>
            <a:r>
              <a:rPr lang="fr-FR" b="1" dirty="0">
                <a:solidFill>
                  <a:schemeClr val="tx1"/>
                </a:solidFill>
                <a:latin typeface="+mn-lt"/>
              </a:rPr>
              <a:t> Production et transport de chaleur</a:t>
            </a:r>
            <a:endParaRPr lang="fr-FR" dirty="0">
              <a:latin typeface="+mn-lt"/>
            </a:endParaRPr>
          </a:p>
        </p:txBody>
      </p:sp>
      <p:sp>
        <p:nvSpPr>
          <p:cNvPr id="3" name="Espace réservé du contenu 2">
            <a:extLst>
              <a:ext uri="{FF2B5EF4-FFF2-40B4-BE49-F238E27FC236}">
                <a16:creationId xmlns:a16="http://schemas.microsoft.com/office/drawing/2014/main" id="{62E42CC3-04A1-A413-F5B2-0DE77092A4C6}"/>
              </a:ext>
            </a:extLst>
          </p:cNvPr>
          <p:cNvSpPr>
            <a:spLocks noGrp="1"/>
          </p:cNvSpPr>
          <p:nvPr>
            <p:ph idx="1"/>
          </p:nvPr>
        </p:nvSpPr>
        <p:spPr>
          <a:xfrm>
            <a:off x="1097280" y="1845733"/>
            <a:ext cx="10058400" cy="4470399"/>
          </a:xfrm>
        </p:spPr>
        <p:txBody>
          <a:bodyPr/>
          <a:lstStyle/>
          <a:p>
            <a:endParaRPr lang="fr-FR" dirty="0"/>
          </a:p>
          <a:p>
            <a:pPr>
              <a:buFont typeface="Wingdings" panose="05000000000000000000" pitchFamily="2" charset="2"/>
              <a:buChar char="q"/>
            </a:pPr>
            <a:r>
              <a:rPr lang="fr-FR" dirty="0">
                <a:solidFill>
                  <a:schemeClr val="tx1"/>
                </a:solidFill>
              </a:rPr>
              <a:t> Production : métabolisme des organes, activité musculaire volontaire/involontaire.</a:t>
            </a:r>
          </a:p>
          <a:p>
            <a:pPr>
              <a:buFont typeface="Wingdings" panose="05000000000000000000" pitchFamily="2" charset="2"/>
              <a:buChar char="q"/>
            </a:pPr>
            <a:endParaRPr lang="fr-FR" dirty="0">
              <a:solidFill>
                <a:schemeClr val="tx1"/>
              </a:solidFill>
            </a:endParaRPr>
          </a:p>
          <a:p>
            <a:pPr>
              <a:buFont typeface="Wingdings" panose="05000000000000000000" pitchFamily="2" charset="2"/>
              <a:buChar char="q"/>
            </a:pPr>
            <a:r>
              <a:rPr lang="fr-FR" dirty="0">
                <a:solidFill>
                  <a:schemeClr val="tx1"/>
                </a:solidFill>
              </a:rPr>
              <a:t> Transport :</a:t>
            </a:r>
          </a:p>
          <a:p>
            <a:pPr lvl="1">
              <a:buFont typeface="Wingdings" panose="05000000000000000000" pitchFamily="2" charset="2"/>
              <a:buChar char="Ø"/>
            </a:pPr>
            <a:endParaRPr lang="fr-FR" dirty="0">
              <a:solidFill>
                <a:schemeClr val="tx1"/>
              </a:solidFill>
            </a:endParaRPr>
          </a:p>
          <a:p>
            <a:pPr lvl="1">
              <a:buFont typeface="Wingdings" panose="05000000000000000000" pitchFamily="2" charset="2"/>
              <a:buChar char="Ø"/>
            </a:pPr>
            <a:r>
              <a:rPr lang="fr-FR" dirty="0">
                <a:solidFill>
                  <a:schemeClr val="tx1"/>
                </a:solidFill>
              </a:rPr>
              <a:t> Convection : évacuation dans le sang/air.</a:t>
            </a:r>
          </a:p>
          <a:p>
            <a:pPr lvl="1">
              <a:buFont typeface="Wingdings" panose="05000000000000000000" pitchFamily="2" charset="2"/>
              <a:buChar char="Ø"/>
            </a:pPr>
            <a:endParaRPr lang="fr-FR" dirty="0">
              <a:solidFill>
                <a:schemeClr val="tx1"/>
              </a:solidFill>
            </a:endParaRPr>
          </a:p>
          <a:p>
            <a:pPr lvl="1">
              <a:buFont typeface="Wingdings" panose="05000000000000000000" pitchFamily="2" charset="2"/>
              <a:buChar char="Ø"/>
            </a:pPr>
            <a:r>
              <a:rPr lang="fr-FR" dirty="0">
                <a:solidFill>
                  <a:schemeClr val="tx1"/>
                </a:solidFill>
              </a:rPr>
              <a:t> Conduction : évacuation dans les tissus voisins.</a:t>
            </a:r>
          </a:p>
          <a:p>
            <a:pPr lvl="1">
              <a:buFont typeface="Wingdings" panose="05000000000000000000" pitchFamily="2" charset="2"/>
              <a:buChar char="Ø"/>
            </a:pPr>
            <a:endParaRPr lang="fr-FR" dirty="0">
              <a:solidFill>
                <a:schemeClr val="tx1"/>
              </a:solidFill>
            </a:endParaRPr>
          </a:p>
          <a:p>
            <a:pPr lvl="1">
              <a:buFont typeface="Wingdings" panose="05000000000000000000" pitchFamily="2" charset="2"/>
              <a:buChar char="Ø"/>
            </a:pPr>
            <a:r>
              <a:rPr lang="fr-FR" dirty="0">
                <a:solidFill>
                  <a:schemeClr val="tx1"/>
                </a:solidFill>
              </a:rPr>
              <a:t> Irradiation : évacuation du rayonnement infrarouge (électromagnétique).</a:t>
            </a:r>
          </a:p>
          <a:p>
            <a:pPr lvl="1">
              <a:buFont typeface="Wingdings" panose="05000000000000000000" pitchFamily="2" charset="2"/>
              <a:buChar char="Ø"/>
            </a:pPr>
            <a:endParaRPr lang="fr-FR" dirty="0">
              <a:solidFill>
                <a:schemeClr val="tx1"/>
              </a:solidFill>
            </a:endParaRPr>
          </a:p>
          <a:p>
            <a:pPr lvl="1">
              <a:buFont typeface="Wingdings" panose="05000000000000000000" pitchFamily="2" charset="2"/>
              <a:buChar char="Ø"/>
            </a:pPr>
            <a:r>
              <a:rPr lang="fr-FR" dirty="0">
                <a:solidFill>
                  <a:schemeClr val="tx1"/>
                </a:solidFill>
              </a:rPr>
              <a:t> Evaporation : évacuation par transpiration.</a:t>
            </a:r>
          </a:p>
        </p:txBody>
      </p:sp>
      <p:sp>
        <p:nvSpPr>
          <p:cNvPr id="4" name="Espace réservé du numéro de diapositive 3">
            <a:extLst>
              <a:ext uri="{FF2B5EF4-FFF2-40B4-BE49-F238E27FC236}">
                <a16:creationId xmlns:a16="http://schemas.microsoft.com/office/drawing/2014/main" id="{6B09C826-0DEB-5892-EF9C-7AF4D2765630}"/>
              </a:ext>
            </a:extLst>
          </p:cNvPr>
          <p:cNvSpPr>
            <a:spLocks noGrp="1"/>
          </p:cNvSpPr>
          <p:nvPr>
            <p:ph type="sldNum" sz="quarter" idx="12"/>
          </p:nvPr>
        </p:nvSpPr>
        <p:spPr/>
        <p:txBody>
          <a:bodyPr/>
          <a:lstStyle/>
          <a:p>
            <a:fld id="{1C0E77C9-CC3A-497A-BF4E-C76177383F3C}" type="slidenum">
              <a:rPr lang="fr-FR" smtClean="0"/>
              <a:t>40</a:t>
            </a:fld>
            <a:endParaRPr lang="fr-FR"/>
          </a:p>
        </p:txBody>
      </p:sp>
    </p:spTree>
    <p:extLst>
      <p:ext uri="{BB962C8B-B14F-4D97-AF65-F5344CB8AC3E}">
        <p14:creationId xmlns:p14="http://schemas.microsoft.com/office/powerpoint/2010/main" val="32741623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F8EC388-D9FA-7DD6-C297-D9C4A8153924}"/>
              </a:ext>
            </a:extLst>
          </p:cNvPr>
          <p:cNvSpPr>
            <a:spLocks noGrp="1"/>
          </p:cNvSpPr>
          <p:nvPr>
            <p:ph type="sldNum" sz="quarter" idx="12"/>
          </p:nvPr>
        </p:nvSpPr>
        <p:spPr/>
        <p:txBody>
          <a:bodyPr/>
          <a:lstStyle/>
          <a:p>
            <a:fld id="{1C0E77C9-CC3A-497A-BF4E-C76177383F3C}" type="slidenum">
              <a:rPr lang="fr-FR" smtClean="0"/>
              <a:t>41</a:t>
            </a:fld>
            <a:endParaRPr lang="fr-FR"/>
          </a:p>
        </p:txBody>
      </p:sp>
      <p:pic>
        <p:nvPicPr>
          <p:cNvPr id="1026" name="Picture 2" descr="Le bilan thermique du corps humain - 1ère - Cours Enseignement scientifique  - Kartable">
            <a:extLst>
              <a:ext uri="{FF2B5EF4-FFF2-40B4-BE49-F238E27FC236}">
                <a16:creationId xmlns:a16="http://schemas.microsoft.com/office/drawing/2014/main" id="{EE3E9F43-DCD7-73EA-408A-98E0FA048C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3175" y="0"/>
            <a:ext cx="4564063" cy="6459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8183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38DA79-D12C-36C9-D51C-E7398BCEB5E2}"/>
              </a:ext>
            </a:extLst>
          </p:cNvPr>
          <p:cNvSpPr>
            <a:spLocks noGrp="1"/>
          </p:cNvSpPr>
          <p:nvPr>
            <p:ph type="title"/>
          </p:nvPr>
        </p:nvSpPr>
        <p:spPr/>
        <p:txBody>
          <a:bodyPr anchor="ctr"/>
          <a:lstStyle/>
          <a:p>
            <a:pPr algn="ctr"/>
            <a:r>
              <a:rPr lang="fr-FR" b="1" dirty="0">
                <a:solidFill>
                  <a:schemeClr val="tx1"/>
                </a:solidFill>
                <a:latin typeface="+mn-lt"/>
              </a:rPr>
              <a:t> Circuit de régulation thermique</a:t>
            </a:r>
            <a:endParaRPr lang="fr-FR" dirty="0">
              <a:latin typeface="+mn-lt"/>
            </a:endParaRPr>
          </a:p>
        </p:txBody>
      </p:sp>
      <p:sp>
        <p:nvSpPr>
          <p:cNvPr id="3" name="Espace réservé du contenu 2">
            <a:extLst>
              <a:ext uri="{FF2B5EF4-FFF2-40B4-BE49-F238E27FC236}">
                <a16:creationId xmlns:a16="http://schemas.microsoft.com/office/drawing/2014/main" id="{CA55A100-4D5E-7742-9B7A-A4A219ED7A7C}"/>
              </a:ext>
            </a:extLst>
          </p:cNvPr>
          <p:cNvSpPr>
            <a:spLocks noGrp="1"/>
          </p:cNvSpPr>
          <p:nvPr>
            <p:ph idx="1"/>
          </p:nvPr>
        </p:nvSpPr>
        <p:spPr/>
        <p:txBody>
          <a:bodyPr/>
          <a:lstStyle/>
          <a:p>
            <a:endParaRPr lang="fr-FR" dirty="0"/>
          </a:p>
          <a:p>
            <a:pPr>
              <a:buFont typeface="Wingdings" panose="05000000000000000000" pitchFamily="2" charset="2"/>
              <a:buChar char="q"/>
            </a:pPr>
            <a:r>
              <a:rPr lang="fr-FR" dirty="0"/>
              <a:t> </a:t>
            </a:r>
            <a:r>
              <a:rPr lang="fr-FR" b="1" dirty="0">
                <a:solidFill>
                  <a:schemeClr val="tx1"/>
                </a:solidFill>
              </a:rPr>
              <a:t>Thermorécepteurs</a:t>
            </a:r>
            <a:r>
              <a:rPr lang="fr-FR" dirty="0"/>
              <a:t> (« thermostat ») : chaud et froid.</a:t>
            </a:r>
          </a:p>
          <a:p>
            <a:pPr>
              <a:buFont typeface="Wingdings" panose="05000000000000000000" pitchFamily="2" charset="2"/>
              <a:buChar char="q"/>
            </a:pPr>
            <a:endParaRPr lang="fr-FR" dirty="0"/>
          </a:p>
          <a:p>
            <a:pPr>
              <a:buFont typeface="Wingdings" panose="05000000000000000000" pitchFamily="2" charset="2"/>
              <a:buChar char="q"/>
            </a:pPr>
            <a:r>
              <a:rPr lang="fr-FR" dirty="0"/>
              <a:t> Transmission à l’</a:t>
            </a:r>
            <a:r>
              <a:rPr lang="fr-FR" b="1" dirty="0"/>
              <a:t>hypothalamus</a:t>
            </a:r>
            <a:r>
              <a:rPr lang="fr-FR" dirty="0"/>
              <a:t> (« régulation »). Modification selon « consigne d’ambiance ».</a:t>
            </a:r>
          </a:p>
          <a:p>
            <a:pPr>
              <a:buFont typeface="Wingdings" panose="05000000000000000000" pitchFamily="2" charset="2"/>
              <a:buChar char="q"/>
            </a:pPr>
            <a:endParaRPr lang="fr-FR" dirty="0"/>
          </a:p>
          <a:p>
            <a:pPr>
              <a:buFont typeface="Wingdings" panose="05000000000000000000" pitchFamily="2" charset="2"/>
              <a:buChar char="q"/>
            </a:pPr>
            <a:r>
              <a:rPr lang="fr-FR" dirty="0"/>
              <a:t> Moyens de régulation : muscles striés squelettiques, peau, sudation, comportement.</a:t>
            </a:r>
          </a:p>
        </p:txBody>
      </p:sp>
      <p:sp>
        <p:nvSpPr>
          <p:cNvPr id="4" name="Espace réservé du numéro de diapositive 3">
            <a:extLst>
              <a:ext uri="{FF2B5EF4-FFF2-40B4-BE49-F238E27FC236}">
                <a16:creationId xmlns:a16="http://schemas.microsoft.com/office/drawing/2014/main" id="{0578517B-95D6-4E37-12A1-EDFD7CF12496}"/>
              </a:ext>
            </a:extLst>
          </p:cNvPr>
          <p:cNvSpPr>
            <a:spLocks noGrp="1"/>
          </p:cNvSpPr>
          <p:nvPr>
            <p:ph type="sldNum" sz="quarter" idx="12"/>
          </p:nvPr>
        </p:nvSpPr>
        <p:spPr/>
        <p:txBody>
          <a:bodyPr/>
          <a:lstStyle/>
          <a:p>
            <a:fld id="{1C0E77C9-CC3A-497A-BF4E-C76177383F3C}" type="slidenum">
              <a:rPr lang="fr-FR" smtClean="0"/>
              <a:t>42</a:t>
            </a:fld>
            <a:endParaRPr lang="fr-FR"/>
          </a:p>
        </p:txBody>
      </p:sp>
    </p:spTree>
    <p:extLst>
      <p:ext uri="{BB962C8B-B14F-4D97-AF65-F5344CB8AC3E}">
        <p14:creationId xmlns:p14="http://schemas.microsoft.com/office/powerpoint/2010/main" val="30145220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6DDE748-ED2C-F52D-6A6F-32D7018A14FC}"/>
              </a:ext>
            </a:extLst>
          </p:cNvPr>
          <p:cNvSpPr>
            <a:spLocks noGrp="1"/>
          </p:cNvSpPr>
          <p:nvPr>
            <p:ph type="sldNum" sz="quarter" idx="12"/>
          </p:nvPr>
        </p:nvSpPr>
        <p:spPr/>
        <p:txBody>
          <a:bodyPr/>
          <a:lstStyle/>
          <a:p>
            <a:fld id="{1C0E77C9-CC3A-497A-BF4E-C76177383F3C}" type="slidenum">
              <a:rPr lang="fr-FR" smtClean="0"/>
              <a:t>43</a:t>
            </a:fld>
            <a:endParaRPr lang="fr-FR"/>
          </a:p>
        </p:txBody>
      </p:sp>
      <p:pic>
        <p:nvPicPr>
          <p:cNvPr id="4" name="Image 3">
            <a:extLst>
              <a:ext uri="{FF2B5EF4-FFF2-40B4-BE49-F238E27FC236}">
                <a16:creationId xmlns:a16="http://schemas.microsoft.com/office/drawing/2014/main" id="{76CA559A-17B5-E3C7-6408-0A70E89B50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4367" y="0"/>
            <a:ext cx="8703266" cy="6328855"/>
          </a:xfrm>
          <a:prstGeom prst="rect">
            <a:avLst/>
          </a:prstGeom>
        </p:spPr>
      </p:pic>
    </p:spTree>
    <p:extLst>
      <p:ext uri="{BB962C8B-B14F-4D97-AF65-F5344CB8AC3E}">
        <p14:creationId xmlns:p14="http://schemas.microsoft.com/office/powerpoint/2010/main" val="20897419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58B366-3E0D-0425-64B6-E8AE54226EFD}"/>
              </a:ext>
            </a:extLst>
          </p:cNvPr>
          <p:cNvSpPr>
            <a:spLocks noGrp="1"/>
          </p:cNvSpPr>
          <p:nvPr>
            <p:ph type="title"/>
          </p:nvPr>
        </p:nvSpPr>
        <p:spPr/>
        <p:txBody>
          <a:bodyPr anchor="ctr"/>
          <a:lstStyle/>
          <a:p>
            <a:pPr algn="ctr"/>
            <a:r>
              <a:rPr lang="fr-FR" b="1" dirty="0">
                <a:latin typeface="+mn-lt"/>
              </a:rPr>
              <a:t>Merci pour votre attention</a:t>
            </a:r>
          </a:p>
        </p:txBody>
      </p:sp>
      <p:sp>
        <p:nvSpPr>
          <p:cNvPr id="3" name="Espace réservé du texte 2">
            <a:extLst>
              <a:ext uri="{FF2B5EF4-FFF2-40B4-BE49-F238E27FC236}">
                <a16:creationId xmlns:a16="http://schemas.microsoft.com/office/drawing/2014/main" id="{1A29A7B5-2198-535B-16C3-D6630FAB7621}"/>
              </a:ext>
            </a:extLst>
          </p:cNvPr>
          <p:cNvSpPr>
            <a:spLocks noGrp="1"/>
          </p:cNvSpPr>
          <p:nvPr>
            <p:ph type="body" idx="1"/>
          </p:nvPr>
        </p:nvSpPr>
        <p:spPr/>
        <p:txBody>
          <a:bodyPr anchor="ctr"/>
          <a:lstStyle/>
          <a:p>
            <a:pPr algn="ctr"/>
            <a:r>
              <a:rPr lang="fr-FR" b="1" dirty="0">
                <a:solidFill>
                  <a:srgbClr val="FF0000"/>
                </a:solidFill>
                <a:latin typeface="+mn-lt"/>
              </a:rPr>
              <a:t>DES questions ?</a:t>
            </a:r>
          </a:p>
        </p:txBody>
      </p:sp>
      <p:sp>
        <p:nvSpPr>
          <p:cNvPr id="4" name="Espace réservé du numéro de diapositive 3">
            <a:extLst>
              <a:ext uri="{FF2B5EF4-FFF2-40B4-BE49-F238E27FC236}">
                <a16:creationId xmlns:a16="http://schemas.microsoft.com/office/drawing/2014/main" id="{8CF8B61D-65EF-1F91-F925-19DA8F9E397F}"/>
              </a:ext>
            </a:extLst>
          </p:cNvPr>
          <p:cNvSpPr>
            <a:spLocks noGrp="1"/>
          </p:cNvSpPr>
          <p:nvPr>
            <p:ph type="sldNum" sz="quarter" idx="12"/>
          </p:nvPr>
        </p:nvSpPr>
        <p:spPr/>
        <p:txBody>
          <a:bodyPr/>
          <a:lstStyle/>
          <a:p>
            <a:fld id="{1C0E77C9-CC3A-497A-BF4E-C76177383F3C}" type="slidenum">
              <a:rPr lang="fr-FR" smtClean="0"/>
              <a:t>44</a:t>
            </a:fld>
            <a:endParaRPr lang="fr-FR"/>
          </a:p>
        </p:txBody>
      </p:sp>
    </p:spTree>
    <p:extLst>
      <p:ext uri="{BB962C8B-B14F-4D97-AF65-F5344CB8AC3E}">
        <p14:creationId xmlns:p14="http://schemas.microsoft.com/office/powerpoint/2010/main" val="2678508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7F527D3-D210-533D-0ACB-C207D0E34F67}"/>
              </a:ext>
            </a:extLst>
          </p:cNvPr>
          <p:cNvSpPr>
            <a:spLocks noGrp="1"/>
          </p:cNvSpPr>
          <p:nvPr>
            <p:ph type="sldNum" sz="quarter" idx="12"/>
          </p:nvPr>
        </p:nvSpPr>
        <p:spPr/>
        <p:txBody>
          <a:bodyPr/>
          <a:lstStyle/>
          <a:p>
            <a:fld id="{1C0E77C9-CC3A-497A-BF4E-C76177383F3C}" type="slidenum">
              <a:rPr lang="fr-FR" smtClean="0"/>
              <a:t>4</a:t>
            </a:fld>
            <a:endParaRPr lang="fr-FR"/>
          </a:p>
        </p:txBody>
      </p:sp>
      <p:pic>
        <p:nvPicPr>
          <p:cNvPr id="3" name="Picture 4" descr="Schéma simplifié de la circulation sanguine systémique et pulmonaire.... |  Download Scientific Diagram">
            <a:extLst>
              <a:ext uri="{FF2B5EF4-FFF2-40B4-BE49-F238E27FC236}">
                <a16:creationId xmlns:a16="http://schemas.microsoft.com/office/drawing/2014/main" id="{6D31DBA4-77EC-BD5D-D37F-73D1CBB615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1200" y="0"/>
            <a:ext cx="5689600" cy="6244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735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3D20BF-8B34-9E1D-F237-73031DC712A4}"/>
              </a:ext>
            </a:extLst>
          </p:cNvPr>
          <p:cNvSpPr>
            <a:spLocks noGrp="1"/>
          </p:cNvSpPr>
          <p:nvPr>
            <p:ph type="title"/>
          </p:nvPr>
        </p:nvSpPr>
        <p:spPr/>
        <p:txBody>
          <a:bodyPr anchor="ctr"/>
          <a:lstStyle/>
          <a:p>
            <a:pPr algn="ctr"/>
            <a:r>
              <a:rPr lang="fr-FR" b="1" dirty="0">
                <a:solidFill>
                  <a:schemeClr val="tx1"/>
                </a:solidFill>
                <a:latin typeface="+mn-lt"/>
              </a:rPr>
              <a:t> Artères et artérioles</a:t>
            </a:r>
            <a:endParaRPr lang="fr-FR" dirty="0">
              <a:latin typeface="+mn-lt"/>
            </a:endParaRPr>
          </a:p>
        </p:txBody>
      </p:sp>
      <p:sp>
        <p:nvSpPr>
          <p:cNvPr id="3" name="Espace réservé du contenu 2">
            <a:extLst>
              <a:ext uri="{FF2B5EF4-FFF2-40B4-BE49-F238E27FC236}">
                <a16:creationId xmlns:a16="http://schemas.microsoft.com/office/drawing/2014/main" id="{5576BCC8-BDFA-CB45-7A0E-D596703DEAF3}"/>
              </a:ext>
            </a:extLst>
          </p:cNvPr>
          <p:cNvSpPr>
            <a:spLocks noGrp="1"/>
          </p:cNvSpPr>
          <p:nvPr>
            <p:ph idx="1"/>
          </p:nvPr>
        </p:nvSpPr>
        <p:spPr/>
        <p:txBody>
          <a:bodyPr/>
          <a:lstStyle/>
          <a:p>
            <a:endParaRPr lang="fr-FR" dirty="0"/>
          </a:p>
          <a:p>
            <a:pPr>
              <a:buFont typeface="Wingdings" panose="05000000000000000000" pitchFamily="2" charset="2"/>
              <a:buChar char="q"/>
            </a:pPr>
            <a:r>
              <a:rPr lang="fr-FR" dirty="0">
                <a:solidFill>
                  <a:schemeClr val="tx1"/>
                </a:solidFill>
              </a:rPr>
              <a:t> Paroi artérielle : 3 couches autour de la cavité intravasculaire (lumière artérielle).</a:t>
            </a:r>
          </a:p>
          <a:p>
            <a:pPr lvl="1">
              <a:buFont typeface="Wingdings" panose="05000000000000000000" pitchFamily="2" charset="2"/>
              <a:buChar char="Ø"/>
            </a:pPr>
            <a:endParaRPr lang="fr-FR" dirty="0">
              <a:solidFill>
                <a:schemeClr val="tx1"/>
              </a:solidFill>
            </a:endParaRPr>
          </a:p>
          <a:p>
            <a:pPr lvl="1">
              <a:buFont typeface="Wingdings" panose="05000000000000000000" pitchFamily="2" charset="2"/>
              <a:buChar char="Ø"/>
            </a:pPr>
            <a:r>
              <a:rPr lang="fr-FR" dirty="0">
                <a:solidFill>
                  <a:schemeClr val="tx1"/>
                </a:solidFill>
              </a:rPr>
              <a:t> Intima : endothélium vasculaire (épithélium pavimenteux monocouche) + membrane élastique de tissu conjonctif</a:t>
            </a:r>
          </a:p>
          <a:p>
            <a:pPr lvl="1">
              <a:buFont typeface="Wingdings" panose="05000000000000000000" pitchFamily="2" charset="2"/>
              <a:buChar char="Ø"/>
            </a:pPr>
            <a:endParaRPr lang="fr-FR" dirty="0">
              <a:solidFill>
                <a:schemeClr val="tx1"/>
              </a:solidFill>
            </a:endParaRPr>
          </a:p>
          <a:p>
            <a:pPr lvl="1">
              <a:buFont typeface="Wingdings" panose="05000000000000000000" pitchFamily="2" charset="2"/>
              <a:buChar char="Ø"/>
            </a:pPr>
            <a:r>
              <a:rPr lang="fr-FR" dirty="0">
                <a:solidFill>
                  <a:schemeClr val="tx1"/>
                </a:solidFill>
              </a:rPr>
              <a:t> Média : musculature lisse + fibre élastique ; couche la plus résistante.</a:t>
            </a:r>
          </a:p>
          <a:p>
            <a:pPr lvl="1">
              <a:buFont typeface="Wingdings" panose="05000000000000000000" pitchFamily="2" charset="2"/>
              <a:buChar char="Ø"/>
            </a:pPr>
            <a:endParaRPr lang="fr-FR" dirty="0">
              <a:solidFill>
                <a:schemeClr val="tx1"/>
              </a:solidFill>
            </a:endParaRPr>
          </a:p>
          <a:p>
            <a:pPr lvl="1">
              <a:buFont typeface="Wingdings" panose="05000000000000000000" pitchFamily="2" charset="2"/>
              <a:buChar char="Ø"/>
            </a:pPr>
            <a:r>
              <a:rPr lang="fr-FR" dirty="0">
                <a:solidFill>
                  <a:schemeClr val="tx1"/>
                </a:solidFill>
              </a:rPr>
              <a:t> Adventice : tissu conjonctif + fibre élastique (+ vaisseaux + nerfs pour les artères de gros calibre).</a:t>
            </a:r>
          </a:p>
        </p:txBody>
      </p:sp>
      <p:sp>
        <p:nvSpPr>
          <p:cNvPr id="4" name="Espace réservé du numéro de diapositive 3">
            <a:extLst>
              <a:ext uri="{FF2B5EF4-FFF2-40B4-BE49-F238E27FC236}">
                <a16:creationId xmlns:a16="http://schemas.microsoft.com/office/drawing/2014/main" id="{3D591AAA-BCE7-3EC8-612A-3C85414D0DC4}"/>
              </a:ext>
            </a:extLst>
          </p:cNvPr>
          <p:cNvSpPr>
            <a:spLocks noGrp="1"/>
          </p:cNvSpPr>
          <p:nvPr>
            <p:ph type="sldNum" sz="quarter" idx="12"/>
          </p:nvPr>
        </p:nvSpPr>
        <p:spPr/>
        <p:txBody>
          <a:bodyPr/>
          <a:lstStyle/>
          <a:p>
            <a:fld id="{1C0E77C9-CC3A-497A-BF4E-C76177383F3C}" type="slidenum">
              <a:rPr lang="fr-FR" smtClean="0"/>
              <a:t>5</a:t>
            </a:fld>
            <a:endParaRPr lang="fr-FR"/>
          </a:p>
        </p:txBody>
      </p:sp>
    </p:spTree>
    <p:extLst>
      <p:ext uri="{BB962C8B-B14F-4D97-AF65-F5344CB8AC3E}">
        <p14:creationId xmlns:p14="http://schemas.microsoft.com/office/powerpoint/2010/main" val="468620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1B0A380-8687-D0FD-EE11-E4DB421BBEC0}"/>
              </a:ext>
            </a:extLst>
          </p:cNvPr>
          <p:cNvSpPr>
            <a:spLocks noGrp="1"/>
          </p:cNvSpPr>
          <p:nvPr>
            <p:ph type="sldNum" sz="quarter" idx="12"/>
          </p:nvPr>
        </p:nvSpPr>
        <p:spPr/>
        <p:txBody>
          <a:bodyPr/>
          <a:lstStyle/>
          <a:p>
            <a:fld id="{1C0E77C9-CC3A-497A-BF4E-C76177383F3C}" type="slidenum">
              <a:rPr lang="fr-FR" smtClean="0"/>
              <a:t>6</a:t>
            </a:fld>
            <a:endParaRPr lang="fr-FR"/>
          </a:p>
        </p:txBody>
      </p:sp>
      <p:pic>
        <p:nvPicPr>
          <p:cNvPr id="1026" name="Picture 2" descr="Les artères et les veines - FFC">
            <a:extLst>
              <a:ext uri="{FF2B5EF4-FFF2-40B4-BE49-F238E27FC236}">
                <a16:creationId xmlns:a16="http://schemas.microsoft.com/office/drawing/2014/main" id="{5BDF2094-8909-A699-F446-D141FB0180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0200" y="160215"/>
            <a:ext cx="6451600" cy="6120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753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618D43-4FD9-8592-E17C-44A921F6B743}"/>
              </a:ext>
            </a:extLst>
          </p:cNvPr>
          <p:cNvSpPr>
            <a:spLocks noGrp="1"/>
          </p:cNvSpPr>
          <p:nvPr>
            <p:ph type="title"/>
          </p:nvPr>
        </p:nvSpPr>
        <p:spPr/>
        <p:txBody>
          <a:bodyPr anchor="ctr"/>
          <a:lstStyle/>
          <a:p>
            <a:pPr algn="ctr"/>
            <a:r>
              <a:rPr lang="fr-FR" b="1" dirty="0">
                <a:solidFill>
                  <a:schemeClr val="tx1"/>
                </a:solidFill>
                <a:latin typeface="+mn-lt"/>
              </a:rPr>
              <a:t> Artères et artérioles</a:t>
            </a:r>
            <a:endParaRPr lang="fr-FR" dirty="0"/>
          </a:p>
        </p:txBody>
      </p:sp>
      <p:sp>
        <p:nvSpPr>
          <p:cNvPr id="3" name="Espace réservé du contenu 2">
            <a:extLst>
              <a:ext uri="{FF2B5EF4-FFF2-40B4-BE49-F238E27FC236}">
                <a16:creationId xmlns:a16="http://schemas.microsoft.com/office/drawing/2014/main" id="{1B9AA66A-A39A-A525-2BDF-4FB84C6D6A69}"/>
              </a:ext>
            </a:extLst>
          </p:cNvPr>
          <p:cNvSpPr>
            <a:spLocks noGrp="1"/>
          </p:cNvSpPr>
          <p:nvPr>
            <p:ph idx="1"/>
          </p:nvPr>
        </p:nvSpPr>
        <p:spPr/>
        <p:txBody>
          <a:bodyPr/>
          <a:lstStyle/>
          <a:p>
            <a:endParaRPr lang="fr-FR" dirty="0"/>
          </a:p>
          <a:p>
            <a:pPr>
              <a:buFont typeface="Wingdings" panose="05000000000000000000" pitchFamily="2" charset="2"/>
              <a:buChar char="q"/>
            </a:pPr>
            <a:r>
              <a:rPr lang="fr-FR" dirty="0">
                <a:solidFill>
                  <a:schemeClr val="tx1"/>
                </a:solidFill>
              </a:rPr>
              <a:t> </a:t>
            </a:r>
            <a:r>
              <a:rPr lang="fr-FR" u="sng" dirty="0">
                <a:solidFill>
                  <a:schemeClr val="tx1"/>
                </a:solidFill>
              </a:rPr>
              <a:t>Vaisseaux capacitifs</a:t>
            </a:r>
            <a:r>
              <a:rPr lang="fr-FR" dirty="0">
                <a:solidFill>
                  <a:schemeClr val="tx1"/>
                </a:solidFill>
              </a:rPr>
              <a:t> : artères centrales, de gros calibre (prédominance élastique).</a:t>
            </a:r>
          </a:p>
          <a:p>
            <a:pPr lvl="1">
              <a:buFont typeface="Wingdings" panose="05000000000000000000" pitchFamily="2" charset="2"/>
              <a:buChar char="Ø"/>
            </a:pPr>
            <a:r>
              <a:rPr lang="fr-FR" dirty="0">
                <a:solidFill>
                  <a:schemeClr val="tx1"/>
                </a:solidFill>
              </a:rPr>
              <a:t> Rôle : conversion débit discontinu pulsé -&gt; débit continu (</a:t>
            </a:r>
            <a:r>
              <a:rPr lang="fr-FR" b="1" dirty="0">
                <a:solidFill>
                  <a:schemeClr val="tx1"/>
                </a:solidFill>
              </a:rPr>
              <a:t>fonction </a:t>
            </a:r>
            <a:r>
              <a:rPr lang="fr-FR" b="1" dirty="0" err="1">
                <a:solidFill>
                  <a:schemeClr val="tx1"/>
                </a:solidFill>
              </a:rPr>
              <a:t>Windkessel</a:t>
            </a:r>
            <a:r>
              <a:rPr lang="fr-FR" dirty="0">
                <a:solidFill>
                  <a:schemeClr val="tx1"/>
                </a:solidFill>
              </a:rPr>
              <a:t>).</a:t>
            </a:r>
          </a:p>
          <a:p>
            <a:pPr lvl="1">
              <a:buFont typeface="Wingdings" panose="05000000000000000000" pitchFamily="2" charset="2"/>
              <a:buChar char="Ø"/>
            </a:pPr>
            <a:r>
              <a:rPr lang="fr-FR" dirty="0">
                <a:solidFill>
                  <a:schemeClr val="tx1"/>
                </a:solidFill>
              </a:rPr>
              <a:t> Mécanisme : 	distension artérielle lors de la systole = baisse du débit.</a:t>
            </a:r>
          </a:p>
          <a:p>
            <a:pPr marL="201168" lvl="1" indent="0">
              <a:buNone/>
            </a:pPr>
            <a:r>
              <a:rPr lang="fr-FR" dirty="0">
                <a:solidFill>
                  <a:schemeClr val="tx1"/>
                </a:solidFill>
              </a:rPr>
              <a:t>		compression linéaire lors de la diastole = augmentation du débit.</a:t>
            </a:r>
          </a:p>
          <a:p>
            <a:pPr lvl="1">
              <a:buFont typeface="Wingdings" panose="05000000000000000000" pitchFamily="2" charset="2"/>
              <a:buChar char="Ø"/>
            </a:pPr>
            <a:endParaRPr lang="fr-FR" dirty="0">
              <a:solidFill>
                <a:schemeClr val="tx1"/>
              </a:solidFill>
            </a:endParaRPr>
          </a:p>
          <a:p>
            <a:pPr>
              <a:buFont typeface="Wingdings" panose="05000000000000000000" pitchFamily="2" charset="2"/>
              <a:buChar char="q"/>
            </a:pPr>
            <a:r>
              <a:rPr lang="fr-FR" dirty="0">
                <a:solidFill>
                  <a:schemeClr val="tx1"/>
                </a:solidFill>
              </a:rPr>
              <a:t> </a:t>
            </a:r>
            <a:r>
              <a:rPr lang="fr-FR" u="sng" dirty="0">
                <a:solidFill>
                  <a:schemeClr val="tx1"/>
                </a:solidFill>
              </a:rPr>
              <a:t>Vaisseaux résistifs</a:t>
            </a:r>
            <a:r>
              <a:rPr lang="fr-FR" dirty="0">
                <a:solidFill>
                  <a:schemeClr val="tx1"/>
                </a:solidFill>
              </a:rPr>
              <a:t> : artères périphériques, de calibre réduit (prédominance musculaire).</a:t>
            </a:r>
          </a:p>
          <a:p>
            <a:pPr lvl="1">
              <a:buFont typeface="Wingdings" panose="05000000000000000000" pitchFamily="2" charset="2"/>
              <a:buChar char="Ø"/>
            </a:pPr>
            <a:r>
              <a:rPr lang="fr-FR" dirty="0">
                <a:solidFill>
                  <a:schemeClr val="tx1"/>
                </a:solidFill>
              </a:rPr>
              <a:t> Rôle : organisation de la distribution sanguine.</a:t>
            </a:r>
          </a:p>
          <a:p>
            <a:pPr lvl="1">
              <a:buFont typeface="Wingdings" panose="05000000000000000000" pitchFamily="2" charset="2"/>
              <a:buChar char="Ø"/>
            </a:pPr>
            <a:r>
              <a:rPr lang="fr-FR" dirty="0">
                <a:solidFill>
                  <a:schemeClr val="tx1"/>
                </a:solidFill>
              </a:rPr>
              <a:t> Mécanisme :	vasoconstriction = baisse du débit.</a:t>
            </a:r>
          </a:p>
          <a:p>
            <a:pPr marL="201168" lvl="1" indent="0">
              <a:buNone/>
            </a:pPr>
            <a:r>
              <a:rPr lang="fr-FR" dirty="0">
                <a:solidFill>
                  <a:schemeClr val="tx1"/>
                </a:solidFill>
              </a:rPr>
              <a:t>		vasodilatation = augmentation du débit.</a:t>
            </a:r>
          </a:p>
        </p:txBody>
      </p:sp>
      <p:sp>
        <p:nvSpPr>
          <p:cNvPr id="4" name="Espace réservé du numéro de diapositive 3">
            <a:extLst>
              <a:ext uri="{FF2B5EF4-FFF2-40B4-BE49-F238E27FC236}">
                <a16:creationId xmlns:a16="http://schemas.microsoft.com/office/drawing/2014/main" id="{404D8D6B-2C89-56E8-AFFD-40273A595BB2}"/>
              </a:ext>
            </a:extLst>
          </p:cNvPr>
          <p:cNvSpPr>
            <a:spLocks noGrp="1"/>
          </p:cNvSpPr>
          <p:nvPr>
            <p:ph type="sldNum" sz="quarter" idx="12"/>
          </p:nvPr>
        </p:nvSpPr>
        <p:spPr/>
        <p:txBody>
          <a:bodyPr/>
          <a:lstStyle/>
          <a:p>
            <a:fld id="{1C0E77C9-CC3A-497A-BF4E-C76177383F3C}" type="slidenum">
              <a:rPr lang="fr-FR" smtClean="0"/>
              <a:t>7</a:t>
            </a:fld>
            <a:endParaRPr lang="fr-FR"/>
          </a:p>
        </p:txBody>
      </p:sp>
    </p:spTree>
    <p:extLst>
      <p:ext uri="{BB962C8B-B14F-4D97-AF65-F5344CB8AC3E}">
        <p14:creationId xmlns:p14="http://schemas.microsoft.com/office/powerpoint/2010/main" val="247330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4A082A3-F4F8-558C-AC60-37EBFED0DC0F}"/>
              </a:ext>
            </a:extLst>
          </p:cNvPr>
          <p:cNvSpPr>
            <a:spLocks noGrp="1"/>
          </p:cNvSpPr>
          <p:nvPr>
            <p:ph type="sldNum" sz="quarter" idx="12"/>
          </p:nvPr>
        </p:nvSpPr>
        <p:spPr/>
        <p:txBody>
          <a:bodyPr/>
          <a:lstStyle/>
          <a:p>
            <a:fld id="{1C0E77C9-CC3A-497A-BF4E-C76177383F3C}" type="slidenum">
              <a:rPr lang="fr-FR" smtClean="0"/>
              <a:t>8</a:t>
            </a:fld>
            <a:endParaRPr lang="fr-FR"/>
          </a:p>
        </p:txBody>
      </p:sp>
      <p:pic>
        <p:nvPicPr>
          <p:cNvPr id="1026" name="Picture 2" descr="The role of compliance in the windkessel function of aorta. | Download  Scientific Diagram">
            <a:extLst>
              <a:ext uri="{FF2B5EF4-FFF2-40B4-BE49-F238E27FC236}">
                <a16:creationId xmlns:a16="http://schemas.microsoft.com/office/drawing/2014/main" id="{85C67183-F5EB-04A2-E005-2905A10AA5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491" y="126224"/>
            <a:ext cx="9157017" cy="6086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549299"/>
      </p:ext>
    </p:extLst>
  </p:cSld>
  <p:clrMapOvr>
    <a:masterClrMapping/>
  </p:clrMapOvr>
</p:sld>
</file>

<file path=ppt/theme/theme1.xml><?xml version="1.0" encoding="utf-8"?>
<a:theme xmlns:a="http://schemas.openxmlformats.org/drawingml/2006/main" name="Rétrospective">
  <a:themeElements>
    <a:clrScheme name="Rétrospectiv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1725</Words>
  <Application>Microsoft Office PowerPoint</Application>
  <PresentationFormat>Grand écran</PresentationFormat>
  <Paragraphs>298</Paragraphs>
  <Slides>45</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45</vt:i4>
      </vt:variant>
    </vt:vector>
  </HeadingPairs>
  <TitlesOfParts>
    <vt:vector size="51" baseType="lpstr">
      <vt:lpstr>Arial</vt:lpstr>
      <vt:lpstr>Calibri</vt:lpstr>
      <vt:lpstr>Calibri Light</vt:lpstr>
      <vt:lpstr>Cambria Math</vt:lpstr>
      <vt:lpstr>Wingdings</vt:lpstr>
      <vt:lpstr>Rétrospective</vt:lpstr>
      <vt:lpstr>L’appareil vasculaire  2023</vt:lpstr>
      <vt:lpstr>Présentation PowerPoint</vt:lpstr>
      <vt:lpstr>Présentation PowerPoint</vt:lpstr>
      <vt:lpstr> Système cardiovasculaire</vt:lpstr>
      <vt:lpstr>Présentation PowerPoint</vt:lpstr>
      <vt:lpstr> Artères et artérioles</vt:lpstr>
      <vt:lpstr>Présentation PowerPoint</vt:lpstr>
      <vt:lpstr> Artères et artérioles</vt:lpstr>
      <vt:lpstr>Présentation PowerPoint</vt:lpstr>
      <vt:lpstr>Présentation PowerPoint</vt:lpstr>
      <vt:lpstr>Présentation PowerPoint</vt:lpstr>
      <vt:lpstr>Capillaires</vt:lpstr>
      <vt:lpstr>Capillaires</vt:lpstr>
      <vt:lpstr>Présentation PowerPoint</vt:lpstr>
      <vt:lpstr>Capillaires</vt:lpstr>
      <vt:lpstr>Présentation PowerPoint</vt:lpstr>
      <vt:lpstr> Veinules et veines</vt:lpstr>
      <vt:lpstr>Présentation PowerPoint</vt:lpstr>
      <vt:lpstr> Veinules et veines</vt:lpstr>
      <vt:lpstr>Présentation PowerPoint</vt:lpstr>
      <vt:lpstr>Présentation PowerPoint</vt:lpstr>
      <vt:lpstr>Présentation PowerPoint</vt:lpstr>
      <vt:lpstr>Présentation PowerPoint</vt:lpstr>
      <vt:lpstr>Présentation PowerPoint</vt:lpstr>
      <vt:lpstr>Présentation PowerPoint</vt:lpstr>
      <vt:lpstr> Flux sanguin</vt:lpstr>
      <vt:lpstr>Présentation PowerPoint</vt:lpstr>
      <vt:lpstr> Pression artérielle</vt:lpstr>
      <vt:lpstr>Présentation PowerPoint</vt:lpstr>
      <vt:lpstr> Pression artérielle</vt:lpstr>
      <vt:lpstr> Résistances vasculaires</vt:lpstr>
      <vt:lpstr> Distribution sanguine et régulation locale</vt:lpstr>
      <vt:lpstr> Distribution sanguine et régulation locale</vt:lpstr>
      <vt:lpstr>Présentation PowerPoint</vt:lpstr>
      <vt:lpstr> Régulation de la pression artérielle</vt:lpstr>
      <vt:lpstr> Régulation de la pression artérielle</vt:lpstr>
      <vt:lpstr> Régulation de la pression artérielle</vt:lpstr>
      <vt:lpstr>Présentation PowerPoint</vt:lpstr>
      <vt:lpstr> Température corporelle normale</vt:lpstr>
      <vt:lpstr>Présentation PowerPoint</vt:lpstr>
      <vt:lpstr> Production et transport de chaleur</vt:lpstr>
      <vt:lpstr>Présentation PowerPoint</vt:lpstr>
      <vt:lpstr> Circuit de régulation thermique</vt:lpstr>
      <vt:lpstr>Présentation PowerPoint</vt:lpstr>
      <vt:lpstr>Merci pour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L’appareil vasculaire  2023</dc:title>
  <dc:creator>Ludovic JOST</dc:creator>
  <cp:lastModifiedBy>Ludovic JOST</cp:lastModifiedBy>
  <cp:revision>5</cp:revision>
  <dcterms:created xsi:type="dcterms:W3CDTF">2023-10-02T14:17:38Z</dcterms:created>
  <dcterms:modified xsi:type="dcterms:W3CDTF">2023-10-05T12:42:47Z</dcterms:modified>
</cp:coreProperties>
</file>