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6" r:id="rId4"/>
    <p:sldId id="257" r:id="rId5"/>
    <p:sldId id="283" r:id="rId6"/>
    <p:sldId id="285" r:id="rId7"/>
    <p:sldId id="259" r:id="rId8"/>
    <p:sldId id="260" r:id="rId9"/>
    <p:sldId id="261" r:id="rId10"/>
    <p:sldId id="263" r:id="rId11"/>
    <p:sldId id="280" r:id="rId12"/>
    <p:sldId id="290" r:id="rId13"/>
    <p:sldId id="289" r:id="rId14"/>
    <p:sldId id="281" r:id="rId15"/>
    <p:sldId id="288" r:id="rId16"/>
    <p:sldId id="265" r:id="rId17"/>
    <p:sldId id="266" r:id="rId18"/>
    <p:sldId id="279" r:id="rId19"/>
    <p:sldId id="267" r:id="rId20"/>
    <p:sldId id="262" r:id="rId21"/>
    <p:sldId id="268" r:id="rId22"/>
    <p:sldId id="269" r:id="rId23"/>
    <p:sldId id="270" r:id="rId24"/>
    <p:sldId id="271" r:id="rId25"/>
    <p:sldId id="272" r:id="rId26"/>
    <p:sldId id="273" r:id="rId27"/>
    <p:sldId id="276" r:id="rId28"/>
    <p:sldId id="278"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7F26EA7-A2BB-4F9B-9BF1-7C535B0103A6}">
          <p14:sldIdLst>
            <p14:sldId id="256"/>
            <p14:sldId id="287"/>
            <p14:sldId id="286"/>
          </p14:sldIdLst>
        </p14:section>
        <p14:section name="Section sans titre" id="{C27DF174-3337-47A7-A47E-98BA4E55E4AE}">
          <p14:sldIdLst>
            <p14:sldId id="257"/>
            <p14:sldId id="283"/>
            <p14:sldId id="285"/>
            <p14:sldId id="259"/>
            <p14:sldId id="260"/>
            <p14:sldId id="261"/>
            <p14:sldId id="263"/>
            <p14:sldId id="280"/>
            <p14:sldId id="290"/>
            <p14:sldId id="289"/>
            <p14:sldId id="281"/>
            <p14:sldId id="288"/>
            <p14:sldId id="265"/>
            <p14:sldId id="266"/>
            <p14:sldId id="279"/>
            <p14:sldId id="267"/>
            <p14:sldId id="262"/>
            <p14:sldId id="268"/>
            <p14:sldId id="269"/>
            <p14:sldId id="270"/>
            <p14:sldId id="271"/>
            <p14:sldId id="272"/>
            <p14:sldId id="273"/>
            <p14:sldId id="276"/>
            <p14:sldId id="278"/>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ulika AIBECHE" initials="ZA" lastIdx="2" clrIdx="0">
    <p:extLst>
      <p:ext uri="{19B8F6BF-5375-455C-9EA6-DF929625EA0E}">
        <p15:presenceInfo xmlns:p15="http://schemas.microsoft.com/office/powerpoint/2012/main" userId="702c8124ec96f2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074" autoAdjust="0"/>
  </p:normalViewPr>
  <p:slideViewPr>
    <p:cSldViewPr snapToGrid="0">
      <p:cViewPr varScale="1">
        <p:scale>
          <a:sx n="67" d="100"/>
          <a:sy n="67"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hyperlink" Target="https://www.larousse.fr/encyclopedie/medical/n%C3%A9phron/1475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5HZEf4WiS5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youtu.be/XXclj2Zk5M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iCzg0LMSxr8"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fr.slideshare.net/OnsaGougi/presentationfinalpfe"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Acide" TargetMode="External"/><Relationship Id="rId2" Type="http://schemas.openxmlformats.org/officeDocument/2006/relationships/hyperlink" Target="https://fr.wikipedia.org/wiki/Activit%C3%A9_chimique" TargetMode="External"/><Relationship Id="rId1" Type="http://schemas.openxmlformats.org/officeDocument/2006/relationships/slideLayout" Target="../slideLayouts/slideLayout7.xml"/><Relationship Id="rId4" Type="http://schemas.openxmlformats.org/officeDocument/2006/relationships/hyperlink" Target="https://fr.wikipedia.org/wiki/Base_(chimi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C6677-B2F7-4CED-8ACB-9AA23AEF7DE4}"/>
              </a:ext>
            </a:extLst>
          </p:cNvPr>
          <p:cNvSpPr>
            <a:spLocks noGrp="1"/>
          </p:cNvSpPr>
          <p:nvPr>
            <p:ph type="title"/>
          </p:nvPr>
        </p:nvSpPr>
        <p:spPr>
          <a:xfrm>
            <a:off x="1055273" y="329610"/>
            <a:ext cx="8534400" cy="1594884"/>
          </a:xfrm>
        </p:spPr>
        <p:txBody>
          <a:bodyPr>
            <a:normAutofit/>
          </a:bodyPr>
          <a:lstStyle/>
          <a:p>
            <a:pPr algn="ctr"/>
            <a:r>
              <a:rPr lang="fr-FR" sz="4800" dirty="0">
                <a:solidFill>
                  <a:schemeClr val="bg1"/>
                </a:solidFill>
              </a:rPr>
              <a:t>Physiologie du rein</a:t>
            </a:r>
          </a:p>
        </p:txBody>
      </p:sp>
      <p:pic>
        <p:nvPicPr>
          <p:cNvPr id="5" name="Image 4">
            <a:extLst>
              <a:ext uri="{FF2B5EF4-FFF2-40B4-BE49-F238E27FC236}">
                <a16:creationId xmlns:a16="http://schemas.microsoft.com/office/drawing/2014/main" id="{48BCF6D3-25AC-4CD3-BDB4-22F2016EF674}"/>
              </a:ext>
            </a:extLst>
          </p:cNvPr>
          <p:cNvPicPr>
            <a:picLocks noChangeAspect="1"/>
          </p:cNvPicPr>
          <p:nvPr/>
        </p:nvPicPr>
        <p:blipFill>
          <a:blip r:embed="rId2"/>
          <a:stretch>
            <a:fillRect/>
          </a:stretch>
        </p:blipFill>
        <p:spPr>
          <a:xfrm>
            <a:off x="1998920" y="2307266"/>
            <a:ext cx="7590753" cy="3870250"/>
          </a:xfrm>
          <a:prstGeom prst="rect">
            <a:avLst/>
          </a:prstGeom>
        </p:spPr>
      </p:pic>
      <p:sp>
        <p:nvSpPr>
          <p:cNvPr id="3" name="ZoneTexte 2">
            <a:extLst>
              <a:ext uri="{FF2B5EF4-FFF2-40B4-BE49-F238E27FC236}">
                <a16:creationId xmlns:a16="http://schemas.microsoft.com/office/drawing/2014/main" id="{1585D01D-5911-44C1-B98C-D55BA0008D78}"/>
              </a:ext>
            </a:extLst>
          </p:cNvPr>
          <p:cNvSpPr txBox="1"/>
          <p:nvPr/>
        </p:nvSpPr>
        <p:spPr>
          <a:xfrm>
            <a:off x="1828799" y="6010552"/>
            <a:ext cx="8901113" cy="646331"/>
          </a:xfrm>
          <a:prstGeom prst="rect">
            <a:avLst/>
          </a:prstGeom>
          <a:noFill/>
        </p:spPr>
        <p:txBody>
          <a:bodyPr wrap="square" rtlCol="0">
            <a:spAutoFit/>
          </a:bodyPr>
          <a:lstStyle/>
          <a:p>
            <a:r>
              <a:rPr lang="fr-FR" dirty="0">
                <a:solidFill>
                  <a:schemeClr val="bg1"/>
                </a:solidFill>
              </a:rPr>
              <a:t>AIBECHE </a:t>
            </a:r>
            <a:r>
              <a:rPr lang="fr-FR">
                <a:solidFill>
                  <a:schemeClr val="bg1"/>
                </a:solidFill>
              </a:rPr>
              <a:t>Zoulika                             UE </a:t>
            </a:r>
            <a:r>
              <a:rPr lang="fr-FR" dirty="0">
                <a:solidFill>
                  <a:schemeClr val="bg1"/>
                </a:solidFill>
              </a:rPr>
              <a:t>2.2 S1 Cycle de la vie et grandes fonctions</a:t>
            </a:r>
          </a:p>
          <a:p>
            <a:r>
              <a:rPr lang="fr-FR" dirty="0">
                <a:solidFill>
                  <a:schemeClr val="bg1"/>
                </a:solidFill>
              </a:rPr>
              <a:t>Promotion 2023/2026</a:t>
            </a:r>
          </a:p>
        </p:txBody>
      </p:sp>
    </p:spTree>
    <p:extLst>
      <p:ext uri="{BB962C8B-B14F-4D97-AF65-F5344CB8AC3E}">
        <p14:creationId xmlns:p14="http://schemas.microsoft.com/office/powerpoint/2010/main" val="276629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6E027-358F-4F8B-92D8-17735D73E5B8}"/>
              </a:ext>
            </a:extLst>
          </p:cNvPr>
          <p:cNvSpPr>
            <a:spLocks noGrp="1"/>
          </p:cNvSpPr>
          <p:nvPr>
            <p:ph type="title"/>
          </p:nvPr>
        </p:nvSpPr>
        <p:spPr>
          <a:xfrm>
            <a:off x="675259" y="372140"/>
            <a:ext cx="10841482" cy="834911"/>
          </a:xfrm>
        </p:spPr>
        <p:txBody>
          <a:bodyPr>
            <a:normAutofit/>
          </a:bodyPr>
          <a:lstStyle/>
          <a:p>
            <a:r>
              <a:rPr lang="fr-FR" sz="4000" b="1" dirty="0">
                <a:solidFill>
                  <a:schemeClr val="bg1"/>
                </a:solidFill>
              </a:rPr>
              <a:t>II. </a:t>
            </a:r>
            <a:r>
              <a:rPr lang="fr-FR" sz="4000" b="1" u="sng" dirty="0">
                <a:solidFill>
                  <a:schemeClr val="bg1"/>
                </a:solidFill>
              </a:rPr>
              <a:t>Mécanisme de la sécrétion urinaire</a:t>
            </a:r>
          </a:p>
        </p:txBody>
      </p:sp>
      <p:sp>
        <p:nvSpPr>
          <p:cNvPr id="3" name="Espace réservé du texte 2">
            <a:extLst>
              <a:ext uri="{FF2B5EF4-FFF2-40B4-BE49-F238E27FC236}">
                <a16:creationId xmlns:a16="http://schemas.microsoft.com/office/drawing/2014/main" id="{859E5D2B-2A31-45D0-AFC0-47927037F0A8}"/>
              </a:ext>
            </a:extLst>
          </p:cNvPr>
          <p:cNvSpPr>
            <a:spLocks noGrp="1"/>
          </p:cNvSpPr>
          <p:nvPr>
            <p:ph type="body" idx="1"/>
          </p:nvPr>
        </p:nvSpPr>
        <p:spPr>
          <a:xfrm>
            <a:off x="173851" y="1840089"/>
            <a:ext cx="8534400" cy="3810860"/>
          </a:xfrm>
        </p:spPr>
        <p:txBody>
          <a:bodyPr/>
          <a:lstStyle/>
          <a:p>
            <a:r>
              <a:rPr lang="fr-FR" dirty="0"/>
              <a:t>L’élaboration de l’urine comprend </a:t>
            </a:r>
            <a:r>
              <a:rPr lang="fr-FR" b="1" dirty="0"/>
              <a:t>3 temps différents et successifs</a:t>
            </a:r>
          </a:p>
          <a:p>
            <a:pPr marL="342900" indent="-342900">
              <a:buFont typeface="+mj-lt"/>
              <a:buAutoNum type="arabicParenR"/>
            </a:pPr>
            <a:r>
              <a:rPr lang="fr-FR" b="1" i="1" dirty="0">
                <a:solidFill>
                  <a:srgbClr val="FF0000"/>
                </a:solidFill>
              </a:rPr>
              <a:t>La filtration glomérulaire</a:t>
            </a:r>
            <a:r>
              <a:rPr lang="fr-FR" b="1" dirty="0">
                <a:solidFill>
                  <a:srgbClr val="FF0000"/>
                </a:solidFill>
              </a:rPr>
              <a:t> </a:t>
            </a:r>
            <a:r>
              <a:rPr lang="fr-FR" dirty="0"/>
              <a:t>= 1</a:t>
            </a:r>
            <a:r>
              <a:rPr lang="fr-FR" baseline="30000" dirty="0"/>
              <a:t>ère</a:t>
            </a:r>
            <a:r>
              <a:rPr lang="fr-FR" dirty="0"/>
              <a:t> </a:t>
            </a:r>
            <a:r>
              <a:rPr lang="fr-FR" sz="1600" dirty="0"/>
              <a:t>étape de la formation de l’urine par ultra filtration d’une grande quantité de plasma ,</a:t>
            </a:r>
            <a:r>
              <a:rPr lang="fr-FR" sz="1600" dirty="0" err="1"/>
              <a:t>ultrat</a:t>
            </a:r>
            <a:r>
              <a:rPr lang="fr-FR" sz="1600" dirty="0"/>
              <a:t> filtrat=plasma sans protéines, Ajustements tubulaires: transferts bidirectionnels : réabsorption et sécrétion</a:t>
            </a:r>
          </a:p>
          <a:p>
            <a:pPr marL="342900" indent="-342900">
              <a:buFont typeface="+mj-lt"/>
              <a:buAutoNum type="arabicParenR"/>
            </a:pPr>
            <a:r>
              <a:rPr lang="fr-FR" b="1" i="1" dirty="0">
                <a:solidFill>
                  <a:schemeClr val="accent1"/>
                </a:solidFill>
              </a:rPr>
              <a:t>La réabsorption tubulaire</a:t>
            </a:r>
          </a:p>
          <a:p>
            <a:pPr marL="342900" indent="-342900">
              <a:buFont typeface="+mj-lt"/>
              <a:buAutoNum type="arabicParenR"/>
            </a:pPr>
            <a:r>
              <a:rPr lang="fr-FR" b="1" i="1" dirty="0">
                <a:solidFill>
                  <a:schemeClr val="accent3">
                    <a:lumMod val="50000"/>
                  </a:schemeClr>
                </a:solidFill>
              </a:rPr>
              <a:t>L’excrétion tubulaire</a:t>
            </a:r>
          </a:p>
          <a:p>
            <a:pPr marL="285750" indent="-285750">
              <a:buFont typeface="Wingdings" panose="05000000000000000000" pitchFamily="2" charset="2"/>
              <a:buChar char="Ø"/>
            </a:pPr>
            <a:r>
              <a:rPr lang="fr-FR" i="1" dirty="0"/>
              <a:t>180L filtré par jour</a:t>
            </a:r>
          </a:p>
          <a:p>
            <a:pPr marL="285750" indent="-285750">
              <a:buFont typeface="Wingdings" panose="05000000000000000000" pitchFamily="2" charset="2"/>
              <a:buChar char="Ø"/>
            </a:pPr>
            <a:r>
              <a:rPr lang="fr-FR" i="1" dirty="0"/>
              <a:t>Excrétion 1,5l/jour</a:t>
            </a:r>
          </a:p>
        </p:txBody>
      </p:sp>
      <p:pic>
        <p:nvPicPr>
          <p:cNvPr id="4" name="object 9">
            <a:extLst>
              <a:ext uri="{FF2B5EF4-FFF2-40B4-BE49-F238E27FC236}">
                <a16:creationId xmlns:a16="http://schemas.microsoft.com/office/drawing/2014/main" id="{C0627EB0-AFF8-4CA3-8403-D9E07F347844}"/>
              </a:ext>
            </a:extLst>
          </p:cNvPr>
          <p:cNvPicPr/>
          <p:nvPr/>
        </p:nvPicPr>
        <p:blipFill>
          <a:blip r:embed="rId2" cstate="print"/>
          <a:stretch>
            <a:fillRect/>
          </a:stretch>
        </p:blipFill>
        <p:spPr>
          <a:xfrm>
            <a:off x="3221664" y="3955312"/>
            <a:ext cx="8665536" cy="2743200"/>
          </a:xfrm>
          <a:prstGeom prst="rect">
            <a:avLst/>
          </a:prstGeom>
        </p:spPr>
      </p:pic>
    </p:spTree>
    <p:extLst>
      <p:ext uri="{BB962C8B-B14F-4D97-AF65-F5344CB8AC3E}">
        <p14:creationId xmlns:p14="http://schemas.microsoft.com/office/powerpoint/2010/main" val="24504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057C3-E65D-400A-9D43-6C9665DD7AEE}"/>
              </a:ext>
            </a:extLst>
          </p:cNvPr>
          <p:cNvSpPr>
            <a:spLocks noGrp="1"/>
          </p:cNvSpPr>
          <p:nvPr>
            <p:ph type="title"/>
          </p:nvPr>
        </p:nvSpPr>
        <p:spPr>
          <a:xfrm>
            <a:off x="4722812" y="1600200"/>
            <a:ext cx="6019800" cy="1143000"/>
          </a:xfrm>
        </p:spPr>
        <p:txBody>
          <a:bodyPr>
            <a:normAutofit fontScale="90000"/>
          </a:bodyPr>
          <a:lstStyle/>
          <a:p>
            <a:pPr marL="880110">
              <a:lnSpc>
                <a:spcPct val="100000"/>
              </a:lnSpc>
              <a:spcBef>
                <a:spcPts val="320"/>
              </a:spcBef>
              <a:tabLst>
                <a:tab pos="1080135" algn="l"/>
              </a:tabLst>
            </a:pPr>
            <a:br>
              <a:rPr kumimoji="0" lang="fr-FR" sz="1800" b="1" i="0" u="none" strike="noStrike" kern="1200" cap="none" spc="0" normalizeH="0" baseline="0" noProof="0" dirty="0">
                <a:ln>
                  <a:noFill/>
                </a:ln>
                <a:effectLst/>
                <a:uLnTx/>
                <a:uFillTx/>
                <a:latin typeface="Century Gothic" panose="020B0502020202020204"/>
                <a:ea typeface="+mn-ea"/>
                <a:cs typeface="+mn-cs"/>
              </a:rPr>
            </a:br>
            <a:br>
              <a:rPr kumimoji="0" lang="fr-FR" sz="1800" b="1" i="0" u="none" strike="noStrike" kern="1200" cap="none" spc="0" normalizeH="0" baseline="0" noProof="0" dirty="0">
                <a:ln>
                  <a:noFill/>
                </a:ln>
                <a:effectLst/>
                <a:uLnTx/>
                <a:uFillTx/>
                <a:latin typeface="Century Gothic" panose="020B0502020202020204"/>
                <a:ea typeface="+mn-ea"/>
                <a:cs typeface="+mn-cs"/>
              </a:rPr>
            </a:br>
            <a:br>
              <a:rPr kumimoji="0" lang="fr-FR" sz="1800" b="1" i="0" u="none" strike="noStrike" kern="1200" cap="none" spc="0" normalizeH="0" baseline="0" noProof="0" dirty="0">
                <a:ln>
                  <a:noFill/>
                </a:ln>
                <a:effectLst/>
                <a:uLnTx/>
                <a:uFillTx/>
                <a:latin typeface="Century Gothic" panose="020B0502020202020204"/>
                <a:ea typeface="+mn-ea"/>
                <a:cs typeface="+mn-cs"/>
              </a:rPr>
            </a:br>
            <a:br>
              <a:rPr kumimoji="0" lang="fr-FR" sz="1800" b="1" i="0" u="none" strike="noStrike" kern="1200" cap="none" spc="0" normalizeH="0" baseline="0" noProof="0" dirty="0">
                <a:ln>
                  <a:noFill/>
                </a:ln>
                <a:effectLst/>
                <a:uLnTx/>
                <a:uFillTx/>
                <a:latin typeface="Century Gothic" panose="020B0502020202020204"/>
                <a:ea typeface="+mn-ea"/>
                <a:cs typeface="+mn-cs"/>
              </a:rPr>
            </a:br>
            <a:br>
              <a:rPr kumimoji="0" lang="fr-FR" sz="1800" b="1" i="0" u="none" strike="noStrike" kern="1200" cap="none" spc="0" normalizeH="0" baseline="0" noProof="0" dirty="0">
                <a:ln>
                  <a:noFill/>
                </a:ln>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FFC000"/>
                </a:solidFill>
                <a:effectLst/>
                <a:uLnTx/>
                <a:uFillTx/>
                <a:latin typeface="Century Gothic" panose="020B0502020202020204"/>
                <a:ea typeface="+mj-ea"/>
                <a:cs typeface="+mj-cs"/>
              </a:rPr>
              <a:t> </a:t>
            </a:r>
            <a:br>
              <a:rPr kumimoji="0" lang="fr-FR" sz="1800" b="0" i="0" u="none" strike="noStrike" kern="1200" cap="none" spc="0" normalizeH="0" baseline="0" noProof="0" dirty="0">
                <a:ln>
                  <a:noFill/>
                </a:ln>
                <a:solidFill>
                  <a:srgbClr val="FFC000"/>
                </a:solidFill>
                <a:effectLst/>
                <a:uLnTx/>
                <a:uFillTx/>
                <a:latin typeface="Century Gothic" panose="020B0502020202020204"/>
                <a:ea typeface="+mj-ea"/>
                <a:cs typeface="+mj-cs"/>
              </a:rPr>
            </a:br>
            <a:r>
              <a:rPr kumimoji="0" lang="fr-FR" sz="1800" b="0" i="0" u="none" strike="noStrike" kern="1200" cap="none" spc="0" normalizeH="0" baseline="0" noProof="0" dirty="0">
                <a:ln>
                  <a:noFill/>
                </a:ln>
                <a:solidFill>
                  <a:srgbClr val="FFC000"/>
                </a:solidFill>
                <a:effectLst/>
                <a:uLnTx/>
                <a:uFillTx/>
                <a:latin typeface="Century Gothic" panose="020B0502020202020204"/>
                <a:ea typeface="+mj-ea"/>
                <a:cs typeface="+mj-cs"/>
              </a:rPr>
              <a:t>, </a:t>
            </a:r>
            <a:br>
              <a:rPr kumimoji="0" lang="fr-FR" sz="180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br>
              <a:rPr lang="fr-FR" sz="1800" cap="none" dirty="0">
                <a:ln>
                  <a:noFill/>
                </a:ln>
                <a:solidFill>
                  <a:srgbClr val="146194">
                    <a:lumMod val="75000"/>
                  </a:srgbClr>
                </a:solidFill>
                <a:latin typeface="Century Gothic" panose="020B0502020202020204"/>
                <a:ea typeface="+mn-ea"/>
                <a:cs typeface="+mn-cs"/>
              </a:rPr>
            </a:br>
            <a:r>
              <a:rPr lang="fr-FR" sz="1800" cap="none" dirty="0">
                <a:ln>
                  <a:noFill/>
                </a:ln>
                <a:solidFill>
                  <a:srgbClr val="146194">
                    <a:lumMod val="75000"/>
                  </a:srgbClr>
                </a:solidFill>
                <a:latin typeface="Century Gothic" panose="020B0502020202020204"/>
                <a:ea typeface="+mn-ea"/>
                <a:cs typeface="+mn-cs"/>
              </a:rPr>
              <a:t>1e processus =création de filtrat par filtration </a:t>
            </a:r>
            <a:br>
              <a:rPr lang="fr-FR" sz="1800" cap="none" dirty="0">
                <a:ln>
                  <a:noFill/>
                </a:ln>
                <a:solidFill>
                  <a:srgbClr val="146194">
                    <a:lumMod val="75000"/>
                  </a:srgbClr>
                </a:solidFill>
                <a:latin typeface="Century Gothic" panose="020B0502020202020204"/>
                <a:ea typeface="+mn-ea"/>
                <a:cs typeface="+mn-cs"/>
              </a:rPr>
            </a:br>
            <a:br>
              <a:rPr lang="fr-FR" sz="1800" cap="none" dirty="0">
                <a:ln>
                  <a:noFill/>
                </a:ln>
                <a:solidFill>
                  <a:srgbClr val="146194">
                    <a:lumMod val="75000"/>
                  </a:srgbClr>
                </a:solidFill>
                <a:latin typeface="Century Gothic" panose="020B0502020202020204"/>
                <a:ea typeface="+mn-ea"/>
                <a:cs typeface="+mn-cs"/>
              </a:rPr>
            </a:br>
            <a:r>
              <a:rPr lang="fr-FR" sz="1800" b="1" cap="none" dirty="0">
                <a:ln>
                  <a:noFill/>
                </a:ln>
                <a:latin typeface="Century Gothic" panose="020B0502020202020204"/>
                <a:ea typeface="+mn-ea"/>
                <a:cs typeface="+mn-cs"/>
              </a:rPr>
              <a:t>a) La capsule de </a:t>
            </a:r>
            <a:r>
              <a:rPr lang="fr-FR" sz="1800" b="1" cap="none" dirty="0" err="1">
                <a:ln>
                  <a:noFill/>
                </a:ln>
                <a:latin typeface="Century Gothic" panose="020B0502020202020204"/>
                <a:ea typeface="+mn-ea"/>
                <a:cs typeface="+mn-cs"/>
              </a:rPr>
              <a:t>Bowmann</a:t>
            </a:r>
            <a:r>
              <a:rPr lang="fr-FR" sz="1800" b="1" cap="none" dirty="0">
                <a:ln>
                  <a:noFill/>
                </a:ln>
                <a:latin typeface="Century Gothic" panose="020B0502020202020204"/>
                <a:ea typeface="+mn-ea"/>
                <a:cs typeface="+mn-cs"/>
              </a:rPr>
              <a:t>    </a:t>
            </a:r>
            <a:br>
              <a:rPr lang="fr-FR" sz="1800" b="1" cap="none" dirty="0">
                <a:ln>
                  <a:noFill/>
                </a:ln>
                <a:latin typeface="Century Gothic" panose="020B0502020202020204"/>
                <a:ea typeface="+mn-ea"/>
                <a:cs typeface="+mn-cs"/>
              </a:rPr>
            </a:br>
            <a:r>
              <a:rPr lang="fr-FR" sz="1800" cap="none" dirty="0">
                <a:ln>
                  <a:noFill/>
                </a:ln>
                <a:solidFill>
                  <a:srgbClr val="146194">
                    <a:lumMod val="75000"/>
                  </a:srgbClr>
                </a:solidFill>
                <a:latin typeface="Century Gothic" panose="020B0502020202020204"/>
                <a:ea typeface="+mn-ea"/>
                <a:cs typeface="+mn-cs"/>
              </a:rPr>
              <a:t>= un ultra filtre ne laissant passer que des éléments très petits</a:t>
            </a:r>
            <a:br>
              <a:rPr lang="fr-FR" sz="1800" cap="none" dirty="0">
                <a:ln>
                  <a:noFill/>
                </a:ln>
                <a:solidFill>
                  <a:srgbClr val="146194">
                    <a:lumMod val="75000"/>
                  </a:srgbClr>
                </a:solidFill>
                <a:latin typeface="Century Gothic" panose="020B0502020202020204"/>
                <a:ea typeface="+mn-ea"/>
                <a:cs typeface="+mn-cs"/>
              </a:rPr>
            </a:br>
            <a:br>
              <a:rPr lang="fr-FR" sz="1800" cap="none" dirty="0">
                <a:ln>
                  <a:noFill/>
                </a:ln>
                <a:solidFill>
                  <a:srgbClr val="146194">
                    <a:lumMod val="75000"/>
                  </a:srgbClr>
                </a:solidFill>
                <a:latin typeface="Century Gothic" panose="020B0502020202020204"/>
                <a:ea typeface="+mn-ea"/>
                <a:cs typeface="+mn-cs"/>
              </a:rPr>
            </a:br>
            <a:br>
              <a:rPr lang="fr-FR" sz="1800" cap="none" dirty="0">
                <a:ln>
                  <a:noFill/>
                </a:ln>
                <a:solidFill>
                  <a:srgbClr val="146194">
                    <a:lumMod val="75000"/>
                  </a:srgbClr>
                </a:solidFill>
                <a:latin typeface="Century Gothic" panose="020B0502020202020204"/>
                <a:ea typeface="+mn-ea"/>
                <a:cs typeface="+mn-cs"/>
              </a:rPr>
            </a:br>
            <a:r>
              <a:rPr lang="fr-FR" sz="1800" cap="none" dirty="0">
                <a:ln>
                  <a:noFill/>
                </a:ln>
                <a:solidFill>
                  <a:srgbClr val="146194">
                    <a:lumMod val="75000"/>
                  </a:srgbClr>
                </a:solidFill>
                <a:latin typeface="Century Gothic" panose="020B0502020202020204"/>
                <a:ea typeface="+mn-ea"/>
                <a:cs typeface="+mn-cs"/>
              </a:rPr>
              <a:t> </a:t>
            </a:r>
            <a:br>
              <a:rPr lang="fr-FR" sz="1800" cap="none" dirty="0">
                <a:ln>
                  <a:noFill/>
                </a:ln>
                <a:solidFill>
                  <a:srgbClr val="146194">
                    <a:lumMod val="75000"/>
                  </a:srgbClr>
                </a:solidFill>
                <a:latin typeface="Century Gothic" panose="020B0502020202020204"/>
                <a:ea typeface="+mn-ea"/>
                <a:cs typeface="+mn-cs"/>
              </a:rPr>
            </a:b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1" i="0" u="none" strike="noStrike" kern="1200" cap="none" spc="0" normalizeH="0" baseline="0" noProof="0" dirty="0">
                <a:ln>
                  <a:noFill/>
                </a:ln>
                <a:solidFill>
                  <a:srgbClr val="146194"/>
                </a:solidFill>
                <a:effectLst/>
                <a:uLnTx/>
                <a:uFillTx/>
                <a:latin typeface="Raleway"/>
                <a:ea typeface="+mn-ea"/>
                <a:cs typeface="+mn-cs"/>
              </a:rPr>
              <a:t> </a:t>
            </a:r>
            <a:endParaRPr lang="fr-FR" dirty="0"/>
          </a:p>
        </p:txBody>
      </p:sp>
      <p:sp>
        <p:nvSpPr>
          <p:cNvPr id="18" name="Espace réservé du texte 17">
            <a:extLst>
              <a:ext uri="{FF2B5EF4-FFF2-40B4-BE49-F238E27FC236}">
                <a16:creationId xmlns:a16="http://schemas.microsoft.com/office/drawing/2014/main" id="{389DC409-DBF3-8DF4-F791-B6687FFD2125}"/>
              </a:ext>
            </a:extLst>
          </p:cNvPr>
          <p:cNvSpPr>
            <a:spLocks noGrp="1"/>
          </p:cNvSpPr>
          <p:nvPr>
            <p:ph type="body" sz="half" idx="2"/>
          </p:nvPr>
        </p:nvSpPr>
        <p:spPr>
          <a:xfrm>
            <a:off x="4346222" y="1600200"/>
            <a:ext cx="7371645" cy="4572000"/>
          </a:xfrm>
        </p:spPr>
        <p:txBody>
          <a:bodyPr>
            <a:noAutofit/>
          </a:bodyPr>
          <a:lstStyle/>
          <a:p>
            <a:r>
              <a:rPr lang="fr-FR" sz="1600" dirty="0">
                <a:solidFill>
                  <a:schemeClr val="accent1"/>
                </a:solidFill>
                <a:latin typeface="Century Gothic" panose="020B0502020202020204"/>
                <a:ea typeface="+mj-ea"/>
                <a:cs typeface="+mj-cs"/>
              </a:rPr>
              <a:t>L</a:t>
            </a:r>
            <a:r>
              <a:rPr kumimoji="0" lang="fr-FR" sz="1600" b="0" i="0" u="none" strike="noStrike" kern="1200" cap="none" spc="0" normalizeH="0" baseline="0" noProof="0" dirty="0">
                <a:ln>
                  <a:noFill/>
                </a:ln>
                <a:solidFill>
                  <a:schemeClr val="accent1"/>
                </a:solidFill>
                <a:effectLst/>
                <a:uLnTx/>
                <a:uFillTx/>
                <a:latin typeface="Century Gothic" panose="020B0502020202020204"/>
                <a:ea typeface="+mj-ea"/>
                <a:cs typeface="+mj-cs"/>
              </a:rPr>
              <a:t>e sang pousse ses substances hors du glomérule et toutes les substances qui ne sont pas sorties vont continuer dans les vaisseaux sanguins qui suivent les tubules du néphron</a:t>
            </a:r>
          </a:p>
          <a:p>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-Les </a:t>
            </a:r>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grosses molécules </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et </a:t>
            </a:r>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éléments figurés du sang </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comme les protéines et les lipides </a:t>
            </a:r>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ne passent pas </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et </a:t>
            </a:r>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restent dans la circulation sanguine</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a:t>
            </a:r>
          </a:p>
          <a:p>
            <a:br>
              <a:rPr kumimoji="0" lang="fr-FR" sz="12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2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Tous les autres éléments du sang vont filtrer à travers le glomérule et forment ainsi </a:t>
            </a:r>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l’urine glomérulaire appelé aussi urine primitive ou encore filtrat glomérulaire ( eau, glucose, urée,,,)c'est le résultat de la filtration</a:t>
            </a:r>
          </a:p>
          <a:p>
            <a:br>
              <a:rPr kumimoji="0" lang="fr-FR" sz="12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br>
              <a:rPr kumimoji="0" lang="fr-FR" sz="1200" b="0" i="0" u="none" strike="noStrike" kern="1200" cap="none" spc="0" normalizeH="0" baseline="0" noProof="0" dirty="0">
                <a:ln>
                  <a:noFill/>
                </a:ln>
                <a:solidFill>
                  <a:srgbClr val="FFC000"/>
                </a:solidFill>
                <a:effectLst/>
                <a:uLnTx/>
                <a:uFillTx/>
                <a:latin typeface="Century Gothic" panose="020B0502020202020204"/>
                <a:ea typeface="+mj-ea"/>
                <a:cs typeface="+mj-cs"/>
              </a:rPr>
            </a:br>
            <a:r>
              <a:rPr kumimoji="0" lang="fr-FR" sz="1200" b="0" i="0" u="none" strike="noStrike" kern="1200" cap="none" spc="0" normalizeH="0" baseline="0" noProof="0" dirty="0">
                <a:ln>
                  <a:noFill/>
                </a:ln>
                <a:solidFill>
                  <a:srgbClr val="FFC000"/>
                </a:solidFill>
                <a:effectLst/>
                <a:uLnTx/>
                <a:uFillTx/>
                <a:latin typeface="Century Gothic" panose="020B0502020202020204"/>
                <a:ea typeface="+mj-ea"/>
                <a:cs typeface="+mj-cs"/>
              </a:rPr>
              <a:t>Filtrat = eau , glucose ,ions ,urée</a:t>
            </a:r>
          </a:p>
          <a:p>
            <a:r>
              <a:rPr kumimoji="0" lang="fr-FR" sz="1200" b="0" i="0" u="none" strike="noStrike" kern="1200" cap="none" spc="0" normalizeH="0" baseline="0" noProof="0" dirty="0">
                <a:ln>
                  <a:noFill/>
                </a:ln>
                <a:solidFill>
                  <a:srgbClr val="FFC000"/>
                </a:solidFill>
                <a:effectLst/>
                <a:uLnTx/>
                <a:uFillTx/>
                <a:latin typeface="Century Gothic" panose="020B0502020202020204"/>
                <a:ea typeface="+mj-ea"/>
                <a:cs typeface="+mj-cs"/>
              </a:rPr>
              <a:t>urine = eau +urée</a:t>
            </a:r>
            <a:endParaRPr kumimoji="0" lang="fr-FR" sz="12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endParaRPr>
          </a:p>
          <a:p>
            <a:r>
              <a:rPr kumimoji="0" lang="fr-FR" sz="16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L</a:t>
            </a:r>
            <a:r>
              <a:rPr kumimoji="0" lang="fr-FR" sz="160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a filtration se produit </a:t>
            </a:r>
            <a: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j-ea"/>
                <a:cs typeface="+mj-cs"/>
              </a:rPr>
              <a:t>parce qu’il existe une différence de pression entre celle du sang dans le glomérule et celle du filtrat dans la capsule glomérulaire.</a:t>
            </a:r>
            <a:br>
              <a:rPr kumimoji="0" lang="fr-FR" sz="1600" b="0" i="0" u="none" strike="noStrike" kern="1200" cap="none" spc="0" normalizeH="0" baseline="0" noProof="0" dirty="0">
                <a:ln>
                  <a:noFill/>
                </a:ln>
                <a:solidFill>
                  <a:srgbClr val="146194">
                    <a:lumMod val="75000"/>
                  </a:srgbClr>
                </a:solidFill>
                <a:effectLst/>
                <a:uLnTx/>
                <a:uFillTx/>
                <a:latin typeface="Century Gothic" panose="020B0502020202020204"/>
                <a:ea typeface="+mj-ea"/>
                <a:cs typeface="+mj-cs"/>
              </a:rPr>
            </a:br>
            <a:br>
              <a:rPr kumimoji="0" lang="fr-FR" sz="1200" b="0" i="0" u="none" strike="noStrike" kern="1200" cap="none" spc="0" normalizeH="0" baseline="0" noProof="0" dirty="0">
                <a:ln>
                  <a:noFill/>
                </a:ln>
                <a:solidFill>
                  <a:srgbClr val="146194">
                    <a:lumMod val="75000"/>
                  </a:srgbClr>
                </a:solidFill>
                <a:effectLst/>
                <a:uLnTx/>
                <a:uFillTx/>
                <a:latin typeface="Century Gothic" panose="020B0502020202020204"/>
                <a:ea typeface="+mj-ea"/>
                <a:cs typeface="+mj-cs"/>
              </a:rPr>
            </a:br>
            <a:endParaRPr lang="fr-FR" sz="1200" dirty="0"/>
          </a:p>
        </p:txBody>
      </p:sp>
      <p:pic>
        <p:nvPicPr>
          <p:cNvPr id="24" name="Image 23">
            <a:extLst>
              <a:ext uri="{FF2B5EF4-FFF2-40B4-BE49-F238E27FC236}">
                <a16:creationId xmlns:a16="http://schemas.microsoft.com/office/drawing/2014/main" id="{0DC37D76-A1A7-493F-A77D-1FD71B2D3DD3}"/>
              </a:ext>
            </a:extLst>
          </p:cNvPr>
          <p:cNvPicPr>
            <a:picLocks noChangeAspect="1"/>
          </p:cNvPicPr>
          <p:nvPr/>
        </p:nvPicPr>
        <p:blipFill>
          <a:blip r:embed="rId2"/>
          <a:stretch>
            <a:fillRect/>
          </a:stretch>
        </p:blipFill>
        <p:spPr>
          <a:xfrm>
            <a:off x="-227367" y="135467"/>
            <a:ext cx="5010678" cy="688622"/>
          </a:xfrm>
          <a:prstGeom prst="rect">
            <a:avLst/>
          </a:prstGeom>
        </p:spPr>
      </p:pic>
      <p:pic>
        <p:nvPicPr>
          <p:cNvPr id="19" name="Espace réservé du contenu 4">
            <a:extLst>
              <a:ext uri="{FF2B5EF4-FFF2-40B4-BE49-F238E27FC236}">
                <a16:creationId xmlns:a16="http://schemas.microsoft.com/office/drawing/2014/main" id="{79F4CB58-0BF8-48A0-1BEA-7FC026FB623D}"/>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2153" r="2153"/>
          <a:stretch>
            <a:fillRect/>
          </a:stretch>
        </p:blipFill>
        <p:spPr>
          <a:xfrm>
            <a:off x="699911" y="1038578"/>
            <a:ext cx="3352447" cy="5683954"/>
          </a:xfrm>
          <a:prstGeom prst="rect">
            <a:avLst/>
          </a:prstGeom>
        </p:spPr>
      </p:pic>
      <p:sp>
        <p:nvSpPr>
          <p:cNvPr id="20" name="Titre 1">
            <a:extLst>
              <a:ext uri="{FF2B5EF4-FFF2-40B4-BE49-F238E27FC236}">
                <a16:creationId xmlns:a16="http://schemas.microsoft.com/office/drawing/2014/main" id="{6D8AA315-3FDE-A096-5F4B-A7EC9B3929EF}"/>
              </a:ext>
            </a:extLst>
          </p:cNvPr>
          <p:cNvSpPr txBox="1">
            <a:spLocks/>
          </p:cNvSpPr>
          <p:nvPr/>
        </p:nvSpPr>
        <p:spPr>
          <a:xfrm>
            <a:off x="4875212" y="1600200"/>
            <a:ext cx="6019800" cy="1143000"/>
          </a:xfrm>
          <a:prstGeom prst="rect">
            <a:avLst/>
          </a:prstGeom>
          <a:effectLst/>
        </p:spPr>
        <p:txBody>
          <a:bodyPr vert="horz" lIns="91440" tIns="45720" rIns="91440" bIns="45720" rtlCol="0" anchor="b">
            <a:normAutofit fontScale="92500" lnSpcReduction="20000"/>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80110">
              <a:spcBef>
                <a:spcPts val="320"/>
              </a:spcBef>
              <a:tabLst>
                <a:tab pos="1080135" algn="l"/>
              </a:tabLst>
            </a:pPr>
            <a:br>
              <a:rPr lang="fr-FR" sz="1800" cap="none" dirty="0">
                <a:ln>
                  <a:noFill/>
                </a:ln>
                <a:solidFill>
                  <a:srgbClr val="146194">
                    <a:lumMod val="75000"/>
                  </a:srgbClr>
                </a:solidFill>
                <a:latin typeface="Century Gothic" panose="020B0502020202020204"/>
                <a:ea typeface="+mn-ea"/>
                <a:cs typeface="+mn-cs"/>
              </a:rPr>
            </a:br>
            <a:br>
              <a:rPr lang="fr-FR" sz="1800" cap="none" dirty="0">
                <a:ln>
                  <a:noFill/>
                </a:ln>
                <a:solidFill>
                  <a:srgbClr val="146194">
                    <a:lumMod val="75000"/>
                  </a:srgbClr>
                </a:solidFill>
                <a:latin typeface="Century Gothic" panose="020B0502020202020204"/>
                <a:ea typeface="+mn-ea"/>
                <a:cs typeface="+mn-cs"/>
              </a:rPr>
            </a:br>
            <a:r>
              <a:rPr lang="fr-FR" sz="1800" cap="none" dirty="0">
                <a:ln>
                  <a:noFill/>
                </a:ln>
                <a:solidFill>
                  <a:srgbClr val="146194">
                    <a:lumMod val="75000"/>
                  </a:srgbClr>
                </a:solidFill>
                <a:latin typeface="Century Gothic" panose="020B0502020202020204"/>
                <a:ea typeface="+mn-ea"/>
                <a:cs typeface="+mn-cs"/>
              </a:rPr>
              <a:t> </a:t>
            </a:r>
            <a:br>
              <a:rPr lang="fr-FR" sz="1800" cap="none" dirty="0">
                <a:ln>
                  <a:noFill/>
                </a:ln>
                <a:solidFill>
                  <a:srgbClr val="146194">
                    <a:lumMod val="75000"/>
                  </a:srgbClr>
                </a:solidFill>
                <a:latin typeface="Century Gothic" panose="020B0502020202020204"/>
                <a:ea typeface="+mn-ea"/>
                <a:cs typeface="+mn-cs"/>
              </a:rPr>
            </a:br>
            <a:br>
              <a:rPr lang="fr-FR" sz="1800" cap="none" dirty="0">
                <a:ln>
                  <a:noFill/>
                </a:ln>
                <a:solidFill>
                  <a:srgbClr val="146194">
                    <a:lumMod val="75000"/>
                  </a:srgbClr>
                </a:solidFill>
                <a:latin typeface="Century Gothic" panose="020B0502020202020204"/>
                <a:ea typeface="+mn-ea"/>
                <a:cs typeface="+mn-cs"/>
              </a:rPr>
            </a:br>
            <a:r>
              <a:rPr lang="fr-FR" sz="1800" b="1" cap="none" dirty="0">
                <a:ln>
                  <a:noFill/>
                </a:ln>
                <a:solidFill>
                  <a:srgbClr val="146194"/>
                </a:solidFill>
                <a:latin typeface="Raleway"/>
                <a:ea typeface="+mn-ea"/>
                <a:cs typeface="+mn-cs"/>
              </a:rPr>
              <a:t> </a:t>
            </a:r>
            <a:endParaRPr lang="fr-FR" dirty="0"/>
          </a:p>
        </p:txBody>
      </p:sp>
    </p:spTree>
    <p:extLst>
      <p:ext uri="{BB962C8B-B14F-4D97-AF65-F5344CB8AC3E}">
        <p14:creationId xmlns:p14="http://schemas.microsoft.com/office/powerpoint/2010/main" val="225488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882C5-DD6C-4791-B3DF-A1D122900EB1}"/>
              </a:ext>
            </a:extLst>
          </p:cNvPr>
          <p:cNvSpPr>
            <a:spLocks noGrp="1"/>
          </p:cNvSpPr>
          <p:nvPr>
            <p:ph type="title"/>
          </p:nvPr>
        </p:nvSpPr>
        <p:spPr>
          <a:xfrm>
            <a:off x="684211" y="6172199"/>
            <a:ext cx="8534400" cy="462843"/>
          </a:xfrm>
        </p:spPr>
        <p:txBody>
          <a:bodyPr>
            <a:normAutofit fontScale="90000"/>
          </a:bodyPr>
          <a:lstStyle/>
          <a:p>
            <a:r>
              <a:rPr lang="fr-FR" dirty="0"/>
              <a:t>Pression nette de filtration (</a:t>
            </a:r>
            <a:r>
              <a:rPr lang="fr-FR" dirty="0" err="1"/>
              <a:t>pnf</a:t>
            </a:r>
            <a:r>
              <a:rPr lang="fr-FR" dirty="0"/>
              <a:t>)</a:t>
            </a:r>
          </a:p>
        </p:txBody>
      </p:sp>
      <p:sp>
        <p:nvSpPr>
          <p:cNvPr id="3" name="Espace réservé du contenu 2">
            <a:extLst>
              <a:ext uri="{FF2B5EF4-FFF2-40B4-BE49-F238E27FC236}">
                <a16:creationId xmlns:a16="http://schemas.microsoft.com/office/drawing/2014/main" id="{007DDD20-1D5D-4FFB-BF21-1AE45E804877}"/>
              </a:ext>
            </a:extLst>
          </p:cNvPr>
          <p:cNvSpPr>
            <a:spLocks noGrp="1"/>
          </p:cNvSpPr>
          <p:nvPr>
            <p:ph sz="half" idx="1"/>
          </p:nvPr>
        </p:nvSpPr>
        <p:spPr>
          <a:xfrm>
            <a:off x="116947" y="685800"/>
            <a:ext cx="5504919" cy="5184422"/>
          </a:xfrm>
        </p:spPr>
        <p:txBody>
          <a:bodyPr>
            <a:normAutofit/>
          </a:bodyPr>
          <a:lstStyle/>
          <a:p>
            <a:pPr marL="0" indent="0">
              <a:buNone/>
            </a:pPr>
            <a:r>
              <a:rPr kumimoji="0" lang="fr-FR" sz="1800" b="1" i="0" u="none" strike="noStrike" kern="1200" cap="none" spc="-5" normalizeH="0" baseline="0" noProof="0" dirty="0">
                <a:ln>
                  <a:noFill/>
                </a:ln>
                <a:solidFill>
                  <a:schemeClr val="tx1"/>
                </a:solidFill>
                <a:effectLst/>
                <a:uLnTx/>
                <a:uFillTx/>
                <a:latin typeface="+mj-lt"/>
                <a:ea typeface="+mj-ea"/>
                <a:cs typeface="Calibri"/>
              </a:rPr>
              <a:t>b)La </a:t>
            </a:r>
            <a:r>
              <a:rPr kumimoji="0" lang="fr-FR" sz="1800" b="1" i="0" u="none" strike="noStrike" kern="1200" cap="none" spc="0" normalizeH="0" baseline="0" noProof="0" dirty="0">
                <a:ln>
                  <a:noFill/>
                </a:ln>
                <a:solidFill>
                  <a:schemeClr val="tx1"/>
                </a:solidFill>
                <a:effectLst/>
                <a:uLnTx/>
                <a:uFillTx/>
                <a:latin typeface="+mj-lt"/>
                <a:ea typeface="+mj-ea"/>
                <a:cs typeface="Calibri"/>
              </a:rPr>
              <a:t>pression </a:t>
            </a:r>
            <a:r>
              <a:rPr kumimoji="0" lang="fr-FR" sz="1800" b="1" i="0" u="none" strike="noStrike" kern="1200" cap="none" spc="5" normalizeH="0" baseline="0" noProof="0" dirty="0">
                <a:ln>
                  <a:noFill/>
                </a:ln>
                <a:solidFill>
                  <a:schemeClr val="tx1"/>
                </a:solidFill>
                <a:effectLst/>
                <a:uLnTx/>
                <a:uFillTx/>
                <a:latin typeface="+mj-lt"/>
                <a:ea typeface="+mj-ea"/>
                <a:cs typeface="Calibri"/>
              </a:rPr>
              <a:t>nette</a:t>
            </a:r>
            <a:r>
              <a:rPr kumimoji="0" lang="fr-FR" sz="1800" b="1" i="0" u="none" strike="noStrike" kern="1200" cap="none" spc="-100" normalizeH="0" baseline="0" noProof="0" dirty="0">
                <a:ln>
                  <a:noFill/>
                </a:ln>
                <a:solidFill>
                  <a:schemeClr val="tx1"/>
                </a:solidFill>
                <a:effectLst/>
                <a:uLnTx/>
                <a:uFillTx/>
                <a:latin typeface="+mj-lt"/>
                <a:ea typeface="+mj-ea"/>
                <a:cs typeface="Calibri"/>
              </a:rPr>
              <a:t> </a:t>
            </a:r>
            <a:r>
              <a:rPr kumimoji="0" lang="fr-FR" sz="1800" b="1" i="0" u="none" strike="noStrike" kern="1200" cap="none" spc="10" normalizeH="0" baseline="0" noProof="0" dirty="0">
                <a:ln>
                  <a:noFill/>
                </a:ln>
                <a:solidFill>
                  <a:schemeClr val="tx1"/>
                </a:solidFill>
                <a:effectLst/>
                <a:uLnTx/>
                <a:uFillTx/>
                <a:latin typeface="+mj-lt"/>
                <a:ea typeface="+mj-ea"/>
                <a:cs typeface="Calibri"/>
              </a:rPr>
              <a:t>de</a:t>
            </a:r>
            <a:r>
              <a:rPr kumimoji="0" lang="fr-FR" sz="1800" b="1" i="0" u="none" strike="noStrike" kern="1200" cap="none" spc="-20" normalizeH="0" baseline="0" noProof="0" dirty="0">
                <a:ln>
                  <a:noFill/>
                </a:ln>
                <a:solidFill>
                  <a:schemeClr val="tx1"/>
                </a:solidFill>
                <a:effectLst/>
                <a:uLnTx/>
                <a:uFillTx/>
                <a:latin typeface="+mj-lt"/>
                <a:ea typeface="+mj-ea"/>
                <a:cs typeface="Calibri"/>
              </a:rPr>
              <a:t> </a:t>
            </a:r>
            <a:r>
              <a:rPr kumimoji="0" lang="fr-FR" sz="1800" b="1" i="0" u="none" strike="noStrike" kern="1200" cap="none" spc="10" normalizeH="0" baseline="0" noProof="0" dirty="0">
                <a:ln>
                  <a:noFill/>
                </a:ln>
                <a:solidFill>
                  <a:schemeClr val="tx1"/>
                </a:solidFill>
                <a:effectLst/>
                <a:uLnTx/>
                <a:uFillTx/>
                <a:latin typeface="+mj-lt"/>
                <a:ea typeface="+mj-ea"/>
                <a:cs typeface="Calibri"/>
              </a:rPr>
              <a:t>filtration</a:t>
            </a:r>
            <a:r>
              <a:rPr kumimoji="0" lang="fr-FR" sz="1800" b="1" i="0" u="none" strike="noStrike" kern="1200" cap="none" spc="-155" normalizeH="0" baseline="0" noProof="0" dirty="0">
                <a:ln>
                  <a:noFill/>
                </a:ln>
                <a:solidFill>
                  <a:schemeClr val="tx1"/>
                </a:solidFill>
                <a:effectLst/>
                <a:uLnTx/>
                <a:uFillTx/>
                <a:latin typeface="+mj-lt"/>
                <a:ea typeface="+mj-ea"/>
                <a:cs typeface="Calibri"/>
              </a:rPr>
              <a:t> </a:t>
            </a:r>
            <a:r>
              <a:rPr kumimoji="0" lang="fr-FR" sz="1800" b="1" i="0" u="none" strike="noStrike" kern="1200" cap="none" spc="-5" normalizeH="0" baseline="0" noProof="0" dirty="0">
                <a:ln>
                  <a:noFill/>
                </a:ln>
                <a:solidFill>
                  <a:schemeClr val="tx1"/>
                </a:solidFill>
                <a:effectLst/>
                <a:uLnTx/>
                <a:uFillTx/>
                <a:latin typeface="+mj-lt"/>
                <a:ea typeface="+mj-ea"/>
                <a:cs typeface="Calibri"/>
              </a:rPr>
              <a:t>(PFN)</a:t>
            </a:r>
          </a:p>
          <a:p>
            <a:pPr marL="0" indent="0">
              <a:buNone/>
            </a:pPr>
            <a:r>
              <a:rPr kumimoji="0" lang="fr-FR" sz="1600" b="0" i="0" u="none" strike="noStrike" kern="1200" cap="none" spc="30" normalizeH="0" baseline="0" noProof="0" dirty="0">
                <a:ln>
                  <a:noFill/>
                </a:ln>
                <a:solidFill>
                  <a:prstClr val="black"/>
                </a:solidFill>
                <a:effectLst/>
                <a:uLnTx/>
                <a:uFillTx/>
                <a:latin typeface="Calibri"/>
                <a:ea typeface="+mj-ea"/>
                <a:cs typeface="Calibri"/>
              </a:rPr>
              <a:t> </a:t>
            </a:r>
            <a:r>
              <a:rPr kumimoji="0" lang="fr-FR" sz="1600" b="0" i="0" u="none" strike="noStrike" kern="1200" cap="none" spc="-10" normalizeH="0" baseline="0" noProof="0" dirty="0">
                <a:ln>
                  <a:noFill/>
                </a:ln>
                <a:solidFill>
                  <a:prstClr val="black"/>
                </a:solidFill>
                <a:effectLst/>
                <a:uLnTx/>
                <a:uFillTx/>
                <a:latin typeface="Calibri"/>
                <a:ea typeface="+mj-ea"/>
                <a:cs typeface="Calibri"/>
              </a:rPr>
              <a:t>est</a:t>
            </a:r>
            <a:r>
              <a:rPr kumimoji="0" lang="fr-FR" sz="1600" b="0" i="0" u="none" strike="noStrike" kern="1200" cap="none" spc="45" normalizeH="0" baseline="0" noProof="0" dirty="0">
                <a:ln>
                  <a:noFill/>
                </a:ln>
                <a:solidFill>
                  <a:prstClr val="black"/>
                </a:solidFill>
                <a:effectLst/>
                <a:uLnTx/>
                <a:uFillTx/>
                <a:latin typeface="Calibri"/>
                <a:ea typeface="+mj-ea"/>
                <a:cs typeface="Calibri"/>
              </a:rPr>
              <a:t> </a:t>
            </a:r>
            <a:r>
              <a:rPr kumimoji="0" lang="fr-FR" sz="1600" b="0" i="0" u="none" strike="noStrike" kern="1200" cap="none" spc="5" normalizeH="0" baseline="0" noProof="0" dirty="0">
                <a:ln>
                  <a:noFill/>
                </a:ln>
                <a:solidFill>
                  <a:prstClr val="black"/>
                </a:solidFill>
                <a:effectLst/>
                <a:uLnTx/>
                <a:uFillTx/>
                <a:latin typeface="Calibri"/>
                <a:ea typeface="+mj-ea"/>
                <a:cs typeface="Calibri"/>
              </a:rPr>
              <a:t>responsable</a:t>
            </a:r>
            <a:r>
              <a:rPr kumimoji="0" lang="fr-FR" sz="1600" b="0" i="0" u="none" strike="noStrike" kern="1200" cap="none" spc="-105" normalizeH="0" baseline="0" noProof="0" dirty="0">
                <a:ln>
                  <a:noFill/>
                </a:ln>
                <a:solidFill>
                  <a:prstClr val="black"/>
                </a:solidFill>
                <a:effectLst/>
                <a:uLnTx/>
                <a:uFillTx/>
                <a:latin typeface="Calibri"/>
                <a:ea typeface="+mj-ea"/>
                <a:cs typeface="Calibri"/>
              </a:rPr>
              <a:t> </a:t>
            </a:r>
            <a:r>
              <a:rPr kumimoji="0" lang="fr-FR" sz="1600" b="0" i="0" u="none" strike="noStrike" kern="1200" cap="none" spc="10" normalizeH="0" baseline="0" noProof="0" dirty="0">
                <a:ln>
                  <a:noFill/>
                </a:ln>
                <a:solidFill>
                  <a:prstClr val="black"/>
                </a:solidFill>
                <a:effectLst/>
                <a:uLnTx/>
                <a:uFillTx/>
                <a:latin typeface="Calibri"/>
                <a:ea typeface="+mj-ea"/>
                <a:cs typeface="Calibri"/>
              </a:rPr>
              <a:t>de</a:t>
            </a:r>
            <a:r>
              <a:rPr kumimoji="0" lang="fr-FR" sz="1600" b="0" i="0" u="none" strike="noStrike" kern="1200" cap="none" spc="-20" normalizeH="0" baseline="0" noProof="0" dirty="0">
                <a:ln>
                  <a:noFill/>
                </a:ln>
                <a:solidFill>
                  <a:prstClr val="black"/>
                </a:solidFill>
                <a:effectLst/>
                <a:uLnTx/>
                <a:uFillTx/>
                <a:latin typeface="Calibri"/>
                <a:ea typeface="+mj-ea"/>
                <a:cs typeface="Calibri"/>
              </a:rPr>
              <a:t> </a:t>
            </a:r>
            <a:r>
              <a:rPr kumimoji="0" lang="fr-FR" sz="1600" b="0" i="0" u="none" strike="noStrike" kern="1200" cap="none" spc="15" normalizeH="0" baseline="0" noProof="0" dirty="0">
                <a:ln>
                  <a:noFill/>
                </a:ln>
                <a:solidFill>
                  <a:prstClr val="black"/>
                </a:solidFill>
                <a:effectLst/>
                <a:uLnTx/>
                <a:uFillTx/>
                <a:latin typeface="Calibri"/>
                <a:ea typeface="+mj-ea"/>
                <a:cs typeface="Calibri"/>
              </a:rPr>
              <a:t>la</a:t>
            </a:r>
            <a:r>
              <a:rPr kumimoji="0" lang="fr-FR" sz="1600" b="0" i="0" u="none" strike="noStrike" kern="1200" cap="none" spc="-65" normalizeH="0" baseline="0" noProof="0" dirty="0">
                <a:ln>
                  <a:noFill/>
                </a:ln>
                <a:solidFill>
                  <a:prstClr val="black"/>
                </a:solidFill>
                <a:effectLst/>
                <a:uLnTx/>
                <a:uFillTx/>
                <a:latin typeface="Calibri"/>
                <a:ea typeface="+mj-ea"/>
                <a:cs typeface="Calibri"/>
              </a:rPr>
              <a:t> </a:t>
            </a:r>
            <a:r>
              <a:rPr kumimoji="0" lang="fr-FR" sz="1600" b="0" i="0" u="none" strike="noStrike" kern="1200" cap="none" spc="-5" normalizeH="0" baseline="0" noProof="0" dirty="0">
                <a:ln>
                  <a:noFill/>
                </a:ln>
                <a:solidFill>
                  <a:prstClr val="black"/>
                </a:solidFill>
                <a:effectLst/>
                <a:uLnTx/>
                <a:uFillTx/>
                <a:latin typeface="Calibri"/>
                <a:ea typeface="+mj-ea"/>
                <a:cs typeface="Calibri"/>
              </a:rPr>
              <a:t>formation</a:t>
            </a:r>
            <a:r>
              <a:rPr kumimoji="0" lang="fr-FR" sz="1600" b="0" i="0" u="none" strike="noStrike" kern="1200" cap="none" spc="0" normalizeH="0" baseline="0" noProof="0" dirty="0">
                <a:ln>
                  <a:noFill/>
                </a:ln>
                <a:solidFill>
                  <a:prstClr val="black"/>
                </a:solidFill>
                <a:effectLst/>
                <a:uLnTx/>
                <a:uFillTx/>
                <a:latin typeface="Calibri"/>
                <a:ea typeface="+mj-ea"/>
                <a:cs typeface="Calibri"/>
              </a:rPr>
              <a:t> </a:t>
            </a:r>
            <a:r>
              <a:rPr kumimoji="0" lang="fr-FR" sz="1600" b="0" i="0" u="none" strike="noStrike" kern="1200" cap="none" spc="10" normalizeH="0" baseline="0" noProof="0" dirty="0">
                <a:ln>
                  <a:noFill/>
                </a:ln>
                <a:solidFill>
                  <a:prstClr val="black"/>
                </a:solidFill>
                <a:effectLst/>
                <a:uLnTx/>
                <a:uFillTx/>
                <a:latin typeface="Calibri"/>
                <a:ea typeface="+mj-ea"/>
                <a:cs typeface="Calibri"/>
              </a:rPr>
              <a:t>du</a:t>
            </a:r>
            <a:r>
              <a:rPr kumimoji="0" lang="fr-FR" sz="1600" b="0" i="0" u="none" strike="noStrike" kern="1200" cap="none" spc="-5" normalizeH="0" baseline="0" noProof="0" dirty="0">
                <a:ln>
                  <a:noFill/>
                </a:ln>
                <a:solidFill>
                  <a:prstClr val="black"/>
                </a:solidFill>
                <a:effectLst/>
                <a:uLnTx/>
                <a:uFillTx/>
                <a:latin typeface="Calibri"/>
                <a:ea typeface="+mj-ea"/>
                <a:cs typeface="Calibri"/>
              </a:rPr>
              <a:t> </a:t>
            </a:r>
            <a:r>
              <a:rPr kumimoji="0" lang="fr-FR" sz="1600" b="0" i="0" u="none" strike="noStrike" kern="1200" cap="none" spc="5" normalizeH="0" baseline="0" noProof="0" dirty="0">
                <a:ln>
                  <a:noFill/>
                </a:ln>
                <a:solidFill>
                  <a:prstClr val="black"/>
                </a:solidFill>
                <a:effectLst/>
                <a:uLnTx/>
                <a:uFillTx/>
                <a:latin typeface="Calibri"/>
                <a:ea typeface="+mj-ea"/>
                <a:cs typeface="Calibri"/>
              </a:rPr>
              <a:t>filtrat </a:t>
            </a:r>
            <a:r>
              <a:rPr kumimoji="0" lang="fr-FR" sz="1600" b="0" i="0" u="none" strike="noStrike" kern="1200" cap="none" spc="-390" normalizeH="0" baseline="0" noProof="0" dirty="0">
                <a:ln>
                  <a:noFill/>
                </a:ln>
                <a:solidFill>
                  <a:prstClr val="black"/>
                </a:solidFill>
                <a:effectLst/>
                <a:uLnTx/>
                <a:uFillTx/>
                <a:latin typeface="Calibri"/>
                <a:ea typeface="+mj-ea"/>
                <a:cs typeface="Calibri"/>
              </a:rPr>
              <a:t> </a:t>
            </a:r>
            <a:r>
              <a:rPr kumimoji="0" lang="fr-FR" sz="1600" b="0" i="0" u="none" strike="noStrike" kern="1200" cap="none" spc="5" normalizeH="0" baseline="0" noProof="0" dirty="0">
                <a:ln>
                  <a:noFill/>
                </a:ln>
                <a:solidFill>
                  <a:prstClr val="black"/>
                </a:solidFill>
                <a:effectLst/>
                <a:uLnTx/>
                <a:uFillTx/>
                <a:latin typeface="Calibri"/>
                <a:ea typeface="+mj-ea"/>
                <a:cs typeface="Calibri"/>
              </a:rPr>
              <a:t>glomérulaire.</a:t>
            </a:r>
            <a:br>
              <a:rPr kumimoji="0" lang="fr-FR" sz="1600" b="0" i="0" u="none" strike="noStrike" kern="1200" cap="none" spc="5" normalizeH="0" baseline="0" noProof="0" dirty="0">
                <a:ln>
                  <a:noFill/>
                </a:ln>
                <a:solidFill>
                  <a:prstClr val="black"/>
                </a:solidFill>
                <a:effectLst/>
                <a:uLnTx/>
                <a:uFillTx/>
                <a:latin typeface="Calibri"/>
                <a:ea typeface="+mj-ea"/>
                <a:cs typeface="Calibri"/>
              </a:rPr>
            </a:br>
            <a:r>
              <a:rPr kumimoji="0" lang="fr-FR" sz="1600" b="0" i="0" u="none" strike="noStrike" kern="1200" cap="none" spc="5" normalizeH="0" baseline="0" noProof="0" dirty="0">
                <a:ln>
                  <a:noFill/>
                </a:ln>
                <a:solidFill>
                  <a:prstClr val="black"/>
                </a:solidFill>
                <a:effectLst/>
                <a:uLnTx/>
                <a:uFillTx/>
                <a:latin typeface="Calibri"/>
                <a:ea typeface="+mj-ea"/>
                <a:cs typeface="Calibri"/>
              </a:rPr>
              <a:t>Elle dépend de la pression hydrostatique glomérulaire (PHG):</a:t>
            </a:r>
            <a:br>
              <a:rPr kumimoji="0" lang="fr-FR" sz="1600" b="0" i="0" u="none" strike="noStrike" kern="1200" cap="none" spc="5" normalizeH="0" baseline="0" noProof="0" dirty="0">
                <a:ln>
                  <a:noFill/>
                </a:ln>
                <a:solidFill>
                  <a:prstClr val="black"/>
                </a:solidFill>
                <a:effectLst/>
                <a:uLnTx/>
                <a:uFillTx/>
                <a:latin typeface="Calibri"/>
                <a:ea typeface="+mj-ea"/>
                <a:cs typeface="Calibri"/>
              </a:rPr>
            </a:br>
            <a:br>
              <a:rPr kumimoji="0" lang="fr-FR" sz="1600" b="0" i="0" u="none" strike="noStrike" kern="1200" cap="none" spc="0" normalizeH="0" baseline="0" noProof="0" dirty="0">
                <a:ln>
                  <a:noFill/>
                </a:ln>
                <a:solidFill>
                  <a:prstClr val="black"/>
                </a:solidFill>
                <a:effectLst/>
                <a:uLnTx/>
                <a:uFillTx/>
                <a:latin typeface="Calibri"/>
                <a:ea typeface="+mj-ea"/>
                <a:cs typeface="Calibri"/>
              </a:rPr>
            </a:br>
            <a:r>
              <a:rPr kumimoji="0" lang="fr-FR" sz="1600" b="0" i="0" u="none" strike="noStrike" kern="1200" cap="none" spc="0" normalizeH="0" baseline="0" noProof="0" dirty="0">
                <a:ln>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Pression</a:t>
            </a:r>
            <a:r>
              <a:rPr kumimoji="0" lang="fr-FR" sz="1600" b="0" i="0" u="none" strike="noStrike" kern="1200" cap="all" spc="17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sanguine</a:t>
            </a:r>
            <a:r>
              <a:rPr kumimoji="0" lang="fr-FR" sz="1600" b="0" i="0" u="none" strike="noStrike" kern="1200" cap="all" spc="7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glomérulaire</a:t>
            </a:r>
            <a:r>
              <a:rPr kumimoji="0" lang="fr-FR" sz="1600" b="0" i="0" u="none" strike="noStrike" kern="1200" cap="all" spc="14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qui</a:t>
            </a:r>
            <a:r>
              <a:rPr kumimoji="0" lang="fr-FR" sz="1600" b="0" i="0" u="none" strike="noStrike" kern="1200" cap="all" spc="3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pousse</a:t>
            </a:r>
            <a:r>
              <a:rPr kumimoji="0" lang="fr-FR" sz="1600" b="0" i="0" u="none" strike="noStrike" kern="1200" cap="all" spc="14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30" normalizeH="0" baseline="0" noProof="0" dirty="0">
                <a:ln w="3175" cmpd="sng">
                  <a:noFill/>
                </a:ln>
                <a:solidFill>
                  <a:prstClr val="black"/>
                </a:solidFill>
                <a:effectLst/>
                <a:uLnTx/>
                <a:uFillTx/>
                <a:latin typeface="Calibri"/>
                <a:ea typeface="+mj-ea"/>
                <a:cs typeface="Calibri"/>
              </a:rPr>
              <a:t>l’eau</a:t>
            </a:r>
            <a:r>
              <a:rPr kumimoji="0" lang="fr-FR" sz="1600" b="0" i="0" u="none" strike="noStrike" kern="1200" cap="all" spc="9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et</a:t>
            </a:r>
            <a:r>
              <a:rPr kumimoji="0" lang="fr-FR" sz="1600" b="0" i="0" u="none" strike="noStrike" kern="1200" cap="all" spc="10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les</a:t>
            </a:r>
            <a:r>
              <a:rPr kumimoji="0" lang="fr-FR" sz="1600" b="0" i="0" u="none" strike="noStrike" kern="1200" cap="all" spc="9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solutés</a:t>
            </a:r>
            <a:r>
              <a:rPr kumimoji="0" lang="fr-FR" sz="1600" b="0" i="0" u="none" strike="noStrike" kern="1200" cap="all" spc="9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hors</a:t>
            </a:r>
            <a:r>
              <a:rPr kumimoji="0" lang="fr-FR" sz="1600" b="0" i="0" u="none" strike="noStrike" kern="1200" cap="all" spc="9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du</a:t>
            </a:r>
            <a:r>
              <a:rPr kumimoji="0" lang="fr-FR" sz="1600" b="0" i="0" u="none" strike="noStrike" kern="1200" cap="all" spc="2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sang</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290" normalizeH="0" baseline="0" noProof="0" dirty="0">
                <a:ln w="3175" cmpd="sng">
                  <a:noFill/>
                </a:ln>
                <a:solidFill>
                  <a:prstClr val="black"/>
                </a:solidFill>
                <a:effectLst/>
                <a:uLnTx/>
                <a:uFillTx/>
                <a:latin typeface="Microsoft Sans Serif"/>
                <a:ea typeface="+mj-ea"/>
                <a:cs typeface="Microsoft Sans Serif"/>
              </a:rPr>
              <a:t>🞄	≈ </a:t>
            </a:r>
            <a:r>
              <a:rPr lang="fr-FR" sz="1600" b="1" cap="all" spc="25" dirty="0">
                <a:ln w="3175" cmpd="sng">
                  <a:noFill/>
                </a:ln>
                <a:solidFill>
                  <a:prstClr val="black"/>
                </a:solidFill>
                <a:latin typeface="Calibri"/>
                <a:ea typeface="+mj-ea"/>
                <a:cs typeface="Calibri"/>
              </a:rPr>
              <a:t>60</a:t>
            </a:r>
            <a:r>
              <a:rPr kumimoji="0" lang="fr-FR" sz="1600" b="1" i="0" u="none" strike="noStrike" kern="1200" cap="all" spc="-65" normalizeH="0" baseline="0" noProof="0" dirty="0">
                <a:ln w="3175" cmpd="sng">
                  <a:noFill/>
                </a:ln>
                <a:solidFill>
                  <a:prstClr val="black"/>
                </a:solidFill>
                <a:effectLst/>
                <a:uLnTx/>
                <a:uFillTx/>
                <a:latin typeface="Calibri"/>
                <a:ea typeface="+mj-ea"/>
                <a:cs typeface="Calibri"/>
              </a:rPr>
              <a:t> </a:t>
            </a:r>
            <a:r>
              <a:rPr kumimoji="0" lang="fr-FR" sz="1600" b="1" i="0" u="none" strike="noStrike" kern="1200" cap="all" spc="5" normalizeH="0" baseline="0" noProof="0" dirty="0" err="1">
                <a:ln w="3175" cmpd="sng">
                  <a:noFill/>
                </a:ln>
                <a:solidFill>
                  <a:prstClr val="black"/>
                </a:solidFill>
                <a:effectLst/>
                <a:uLnTx/>
                <a:uFillTx/>
                <a:latin typeface="Calibri"/>
                <a:ea typeface="+mj-ea"/>
                <a:cs typeface="Calibri"/>
              </a:rPr>
              <a:t>mmHg</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290" normalizeH="0" baseline="0" noProof="0" dirty="0">
                <a:ln w="3175" cmpd="sng">
                  <a:noFill/>
                </a:ln>
                <a:solidFill>
                  <a:prstClr val="black"/>
                </a:solidFill>
                <a:effectLst/>
                <a:uLnTx/>
                <a:uFillTx/>
                <a:latin typeface="Microsoft Sans Serif"/>
                <a:ea typeface="+mj-ea"/>
                <a:cs typeface="Microsoft Sans Serif"/>
              </a:rPr>
              <a:t>🞄	</a:t>
            </a:r>
            <a:r>
              <a:rPr kumimoji="0" lang="fr-FR" sz="1600" b="0" i="0" u="none" strike="noStrike" kern="1200" cap="all" spc="-15" normalizeH="0" baseline="0" noProof="0" dirty="0">
                <a:ln w="3175" cmpd="sng">
                  <a:noFill/>
                </a:ln>
                <a:solidFill>
                  <a:prstClr val="black"/>
                </a:solidFill>
                <a:effectLst/>
                <a:uLnTx/>
                <a:uFillTx/>
                <a:latin typeface="Calibri"/>
                <a:ea typeface="+mj-ea"/>
                <a:cs typeface="Calibri"/>
              </a:rPr>
              <a:t>S’oppose</a:t>
            </a:r>
            <a:r>
              <a:rPr kumimoji="0" lang="fr-FR" sz="1600" b="0" i="0" u="none" strike="noStrike" kern="1200" cap="all" spc="14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aux</a:t>
            </a:r>
            <a:r>
              <a:rPr kumimoji="0" lang="fr-FR" sz="1600" b="0" i="0" u="none" strike="noStrike" kern="1200" cap="all" spc="9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2</a:t>
            </a:r>
            <a:r>
              <a:rPr kumimoji="0" lang="fr-FR" sz="1600" b="0" i="0" u="none" strike="noStrike" kern="1200" cap="all" spc="-2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autres</a:t>
            </a:r>
            <a:r>
              <a:rPr kumimoji="0" lang="fr-FR" sz="1600" b="0" i="0" u="none" strike="noStrike" kern="1200" cap="all" spc="17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forces</a:t>
            </a:r>
            <a:r>
              <a:rPr kumimoji="0" lang="fr-FR" sz="1600" b="0" i="0" u="none" strike="noStrike" kern="1200" cap="all" spc="9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qui</a:t>
            </a:r>
            <a:r>
              <a:rPr kumimoji="0" lang="fr-FR" sz="1600" b="0" i="0" u="none" strike="noStrike" kern="1200" cap="all" spc="3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tendent</a:t>
            </a:r>
            <a:r>
              <a:rPr kumimoji="0" lang="fr-FR" sz="1600" b="0" i="0" u="none" strike="noStrike" kern="1200" cap="all" spc="18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à</a:t>
            </a:r>
            <a:r>
              <a:rPr kumimoji="0" lang="fr-FR" sz="1600" b="0" i="0" u="none" strike="noStrike" kern="1200" cap="all" spc="2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ramener</a:t>
            </a:r>
            <a:r>
              <a:rPr kumimoji="0" lang="fr-FR" sz="1600" b="0" i="0" u="none" strike="noStrike" kern="1200" cap="all" spc="15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les</a:t>
            </a:r>
            <a:r>
              <a:rPr kumimoji="0" lang="fr-FR" sz="1600" b="0" i="0" u="none" strike="noStrike" kern="1200" cap="all" spc="9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liquides</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dans</a:t>
            </a:r>
            <a:r>
              <a:rPr kumimoji="0" lang="fr-FR" sz="1600" b="0" i="0" u="none" strike="noStrike" kern="1200" cap="all" spc="8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les</a:t>
            </a:r>
            <a:r>
              <a:rPr kumimoji="0" lang="fr-FR" sz="1600" b="0" i="0" u="none" strike="noStrike" kern="1200" cap="all" spc="9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capillaires</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glomérulaires</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290" normalizeH="0" baseline="0" noProof="0" dirty="0">
                <a:ln w="3175" cmpd="sng">
                  <a:noFill/>
                </a:ln>
                <a:solidFill>
                  <a:prstClr val="black"/>
                </a:solidFill>
                <a:effectLst/>
                <a:uLnTx/>
                <a:uFillTx/>
                <a:latin typeface="Microsoft Sans Serif"/>
                <a:ea typeface="+mj-ea"/>
                <a:cs typeface="Microsoft Sans Serif"/>
              </a:rPr>
              <a:t>🞄	</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Pression</a:t>
            </a:r>
            <a:r>
              <a:rPr kumimoji="0" lang="fr-FR" sz="1600" b="1" i="0" u="none" strike="noStrike" kern="1200" cap="all" spc="155" normalizeH="0" baseline="0" noProof="0" dirty="0">
                <a:ln w="3175" cmpd="sng">
                  <a:noFill/>
                </a:ln>
                <a:solidFill>
                  <a:prstClr val="black"/>
                </a:solidFill>
                <a:effectLst/>
                <a:uLnTx/>
                <a:uFillTx/>
                <a:latin typeface="Calibri"/>
                <a:ea typeface="+mj-ea"/>
                <a:cs typeface="Calibri"/>
              </a:rPr>
              <a:t> </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osmotique</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a:t>
            </a:r>
            <a:r>
              <a:rPr kumimoji="0" lang="fr-FR" sz="1600" b="1" i="0" u="none" strike="noStrike" kern="1200" cap="all" spc="5" normalizeH="0" baseline="0" noProof="0" dirty="0" err="1">
                <a:ln w="3175" cmpd="sng">
                  <a:noFill/>
                </a:ln>
                <a:solidFill>
                  <a:prstClr val="black"/>
                </a:solidFill>
                <a:effectLst/>
                <a:uLnTx/>
                <a:uFillTx/>
                <a:latin typeface="Calibri"/>
                <a:ea typeface="+mj-ea"/>
                <a:cs typeface="Calibri"/>
              </a:rPr>
              <a:t>POg</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a:t>
            </a:r>
            <a:r>
              <a:rPr kumimoji="0" lang="fr-FR" sz="1600" b="1" i="0" u="none" strike="noStrike" kern="1200" cap="all" spc="5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2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a:t>
            </a:r>
            <a:r>
              <a:rPr kumimoji="0" lang="fr-FR" sz="1600" b="0" i="0" u="none" strike="noStrike" kern="1200" cap="all" spc="4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25" normalizeH="0" baseline="0" noProof="0" dirty="0">
                <a:ln w="3175" cmpd="sng">
                  <a:noFill/>
                </a:ln>
                <a:solidFill>
                  <a:prstClr val="black"/>
                </a:solidFill>
                <a:effectLst/>
                <a:uLnTx/>
                <a:uFillTx/>
                <a:latin typeface="Calibri"/>
                <a:ea typeface="+mj-ea"/>
                <a:cs typeface="Calibri"/>
              </a:rPr>
              <a:t>30mmHg</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290" normalizeH="0" baseline="0" noProof="0" dirty="0">
                <a:ln w="3175" cmpd="sng">
                  <a:noFill/>
                </a:ln>
                <a:solidFill>
                  <a:prstClr val="black"/>
                </a:solidFill>
                <a:effectLst/>
                <a:uLnTx/>
                <a:uFillTx/>
                <a:latin typeface="Microsoft Sans Serif"/>
                <a:ea typeface="+mj-ea"/>
                <a:cs typeface="Microsoft Sans Serif"/>
              </a:rPr>
              <a:t>🞄	</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Pression</a:t>
            </a:r>
            <a:r>
              <a:rPr kumimoji="0" lang="fr-FR" sz="1600" b="1" i="0" u="none" strike="noStrike" kern="1200" cap="all" spc="0" normalizeH="0" baseline="0" noProof="0" dirty="0">
                <a:ln w="3175" cmpd="sng">
                  <a:noFill/>
                </a:ln>
                <a:solidFill>
                  <a:prstClr val="black"/>
                </a:solidFill>
                <a:effectLst/>
                <a:uLnTx/>
                <a:uFillTx/>
                <a:latin typeface="Calibri"/>
                <a:ea typeface="+mj-ea"/>
                <a:cs typeface="Calibri"/>
              </a:rPr>
              <a:t> </a:t>
            </a:r>
            <a:r>
              <a:rPr kumimoji="0" lang="fr-FR" sz="1600" b="1" i="0" u="none" strike="noStrike" kern="1200" cap="all" spc="-10" normalizeH="0" baseline="0" noProof="0" dirty="0">
                <a:ln w="3175" cmpd="sng">
                  <a:noFill/>
                </a:ln>
                <a:solidFill>
                  <a:prstClr val="black"/>
                </a:solidFill>
                <a:effectLst/>
                <a:uLnTx/>
                <a:uFillTx/>
                <a:latin typeface="Calibri"/>
                <a:ea typeface="+mj-ea"/>
                <a:cs typeface="Calibri"/>
              </a:rPr>
              <a:t>hydrostatique</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 </a:t>
            </a:r>
            <a:r>
              <a:rPr kumimoji="0" lang="fr-FR" sz="1600" b="1" i="0" u="none" strike="noStrike" kern="1200" cap="all" spc="-10" normalizeH="0" baseline="0" noProof="0" dirty="0">
                <a:ln w="3175" cmpd="sng">
                  <a:noFill/>
                </a:ln>
                <a:solidFill>
                  <a:prstClr val="black"/>
                </a:solidFill>
                <a:effectLst/>
                <a:uLnTx/>
                <a:uFillTx/>
                <a:latin typeface="Calibri"/>
                <a:ea typeface="+mj-ea"/>
                <a:cs typeface="Calibri"/>
              </a:rPr>
              <a:t>capsulaire</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 </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a:t>
            </a:r>
            <a:r>
              <a:rPr kumimoji="0" lang="fr-FR" sz="1600" b="1" i="0" u="none" strike="noStrike" kern="1200" cap="all" spc="5" normalizeH="0" baseline="0" noProof="0" dirty="0" err="1">
                <a:ln w="3175" cmpd="sng">
                  <a:noFill/>
                </a:ln>
                <a:solidFill>
                  <a:prstClr val="black"/>
                </a:solidFill>
                <a:effectLst/>
                <a:uLnTx/>
                <a:uFillTx/>
                <a:latin typeface="Calibri"/>
                <a:ea typeface="+mj-ea"/>
                <a:cs typeface="Calibri"/>
              </a:rPr>
              <a:t>PHc</a:t>
            </a:r>
            <a:r>
              <a:rPr kumimoji="0" lang="fr-FR" sz="1600" b="1" i="0" u="none" strike="noStrike" kern="1200" cap="all" spc="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20" normalizeH="0" baseline="0" noProof="0" dirty="0">
                <a:ln w="3175" cmpd="sng">
                  <a:noFill/>
                </a:ln>
                <a:solidFill>
                  <a:prstClr val="black"/>
                </a:solidFill>
                <a:effectLst/>
                <a:uLnTx/>
                <a:uFillTx/>
                <a:latin typeface="Calibri"/>
                <a:ea typeface="+mj-ea"/>
                <a:cs typeface="Calibri"/>
              </a:rPr>
              <a:t>(exercée</a:t>
            </a:r>
            <a:r>
              <a:rPr kumimoji="0" lang="fr-FR" sz="1600" b="0" i="0" u="none" strike="noStrike" kern="1200" cap="all" spc="-1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par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les </a:t>
            </a:r>
            <a:r>
              <a:rPr kumimoji="0" lang="fr-FR" sz="1600" b="0" i="0" u="none" strike="noStrike" kern="1200" cap="all" spc="5" normalizeH="0" baseline="0" noProof="0" dirty="0">
                <a:ln w="3175" cmpd="sng">
                  <a:noFill/>
                </a:ln>
                <a:solidFill>
                  <a:prstClr val="black"/>
                </a:solidFill>
                <a:effectLst/>
                <a:uLnTx/>
                <a:uFillTx/>
                <a:latin typeface="Calibri"/>
                <a:ea typeface="+mj-ea"/>
                <a:cs typeface="Calibri"/>
              </a:rPr>
              <a:t>liquides dans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la chambre </a:t>
            </a:r>
            <a:r>
              <a:rPr kumimoji="0" lang="fr-FR" sz="1600" b="0" i="0" u="none" strike="noStrike" kern="1200" cap="all" spc="-34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t>glomérulaire,</a:t>
            </a:r>
            <a:r>
              <a:rPr kumimoji="0" lang="fr-FR" sz="1600" b="0" i="0" u="none" strike="noStrike" kern="1200" cap="all" spc="150"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10" normalizeH="0" baseline="0" noProof="0" dirty="0">
                <a:ln w="3175" cmpd="sng">
                  <a:noFill/>
                </a:ln>
                <a:solidFill>
                  <a:prstClr val="black"/>
                </a:solidFill>
                <a:effectLst/>
                <a:uLnTx/>
                <a:uFillTx/>
                <a:latin typeface="Calibri"/>
                <a:ea typeface="+mj-ea"/>
                <a:cs typeface="Calibri"/>
              </a:rPr>
              <a:t>≈</a:t>
            </a:r>
            <a:r>
              <a:rPr kumimoji="0" lang="fr-FR" sz="1600" b="0" i="0" u="none" strike="noStrike" kern="1200" cap="all" spc="65" normalizeH="0" baseline="0" noProof="0" dirty="0">
                <a:ln w="3175" cmpd="sng">
                  <a:noFill/>
                </a:ln>
                <a:solidFill>
                  <a:prstClr val="black"/>
                </a:solidFill>
                <a:effectLst/>
                <a:uLnTx/>
                <a:uFillTx/>
                <a:latin typeface="Calibri"/>
                <a:ea typeface="+mj-ea"/>
                <a:cs typeface="Calibri"/>
              </a:rPr>
              <a:t> </a:t>
            </a:r>
            <a:r>
              <a:rPr kumimoji="0" lang="fr-FR" sz="1600" b="0" i="0" u="none" strike="noStrike" kern="1200" cap="all" spc="25" normalizeH="0" baseline="0" noProof="0" dirty="0">
                <a:ln w="3175" cmpd="sng">
                  <a:noFill/>
                </a:ln>
                <a:solidFill>
                  <a:prstClr val="black"/>
                </a:solidFill>
                <a:effectLst/>
                <a:uLnTx/>
                <a:uFillTx/>
                <a:latin typeface="Calibri"/>
                <a:ea typeface="+mj-ea"/>
                <a:cs typeface="Calibri"/>
              </a:rPr>
              <a:t>15mmHg)</a:t>
            </a:r>
            <a:br>
              <a:rPr kumimoji="0" lang="fr-FR" sz="1600" b="0" i="0" u="none" strike="noStrike" kern="1200" cap="all" spc="0" normalizeH="0" baseline="0" noProof="0" dirty="0">
                <a:ln w="3175" cmpd="sng">
                  <a:noFill/>
                </a:ln>
                <a:solidFill>
                  <a:prstClr val="black"/>
                </a:solidFill>
                <a:effectLst/>
                <a:uLnTx/>
                <a:uFillTx/>
                <a:latin typeface="Calibri"/>
                <a:ea typeface="+mj-ea"/>
                <a:cs typeface="Calibri"/>
              </a:rPr>
            </a:br>
            <a:r>
              <a:rPr kumimoji="0" lang="fr-FR" sz="1600" b="0" i="0" u="none" strike="noStrike" kern="1200" cap="all" spc="-290" normalizeH="0" baseline="0" noProof="0" dirty="0">
                <a:ln w="3175" cmpd="sng">
                  <a:noFill/>
                </a:ln>
                <a:solidFill>
                  <a:prstClr val="black"/>
                </a:solidFill>
                <a:effectLst/>
                <a:uLnTx/>
                <a:uFillTx/>
                <a:latin typeface="Microsoft Sans Serif"/>
                <a:ea typeface="+mj-ea"/>
                <a:cs typeface="Microsoft Sans Serif"/>
              </a:rPr>
              <a:t>🞄	</a:t>
            </a:r>
            <a:r>
              <a:rPr kumimoji="0" lang="fr-FR" sz="1800" b="1" i="0" u="none" strike="noStrike" kern="1200" cap="all" spc="15" normalizeH="0" baseline="0" noProof="0" dirty="0">
                <a:ln w="3175" cmpd="sng">
                  <a:noFill/>
                </a:ln>
                <a:solidFill>
                  <a:srgbClr val="C00000"/>
                </a:solidFill>
                <a:effectLst/>
                <a:uLnTx/>
                <a:uFillTx/>
                <a:latin typeface="Calibri"/>
                <a:ea typeface="+mj-ea"/>
                <a:cs typeface="Calibri"/>
              </a:rPr>
              <a:t>PFN</a:t>
            </a:r>
            <a:r>
              <a:rPr kumimoji="0" lang="fr-FR" sz="1800" b="1" i="0" u="none" strike="noStrike" kern="1200" cap="all" spc="3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0" normalizeH="0" baseline="0" noProof="0" dirty="0" err="1">
                <a:ln w="3175" cmpd="sng">
                  <a:noFill/>
                </a:ln>
                <a:solidFill>
                  <a:srgbClr val="C00000"/>
                </a:solidFill>
                <a:effectLst/>
                <a:uLnTx/>
                <a:uFillTx/>
                <a:latin typeface="Calibri"/>
                <a:ea typeface="+mj-ea"/>
                <a:cs typeface="Calibri"/>
              </a:rPr>
              <a:t>PHg</a:t>
            </a:r>
            <a:r>
              <a:rPr kumimoji="0" lang="fr-FR" sz="1800" b="1" i="0" u="none" strike="noStrike" kern="1200" cap="all" spc="9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6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5" normalizeH="0" baseline="0" noProof="0" dirty="0" err="1">
                <a:ln w="3175" cmpd="sng">
                  <a:noFill/>
                </a:ln>
                <a:solidFill>
                  <a:srgbClr val="C00000"/>
                </a:solidFill>
                <a:effectLst/>
                <a:uLnTx/>
                <a:uFillTx/>
                <a:latin typeface="Calibri"/>
                <a:ea typeface="+mj-ea"/>
                <a:cs typeface="Calibri"/>
              </a:rPr>
              <a:t>POg</a:t>
            </a:r>
            <a:r>
              <a:rPr kumimoji="0" lang="fr-FR" sz="1800" b="1" i="0" u="none" strike="noStrike" kern="1200" cap="all" spc="9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0" normalizeH="0" baseline="0" noProof="0" dirty="0" err="1">
                <a:ln w="3175" cmpd="sng">
                  <a:noFill/>
                </a:ln>
                <a:solidFill>
                  <a:srgbClr val="C00000"/>
                </a:solidFill>
                <a:effectLst/>
                <a:uLnTx/>
                <a:uFillTx/>
                <a:latin typeface="Calibri"/>
                <a:ea typeface="+mj-ea"/>
                <a:cs typeface="Calibri"/>
              </a:rPr>
              <a:t>PHc</a:t>
            </a:r>
            <a:r>
              <a:rPr kumimoji="0" lang="fr-FR" sz="1800" b="1" i="0" u="none" strike="noStrike" kern="1200" cap="all" spc="10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 </a:t>
            </a:r>
            <a:r>
              <a:rPr lang="fr-FR" sz="1800" b="1" cap="all" spc="25" dirty="0">
                <a:ln w="3175" cmpd="sng">
                  <a:noFill/>
                </a:ln>
                <a:solidFill>
                  <a:srgbClr val="C00000"/>
                </a:solidFill>
                <a:latin typeface="Calibri"/>
                <a:ea typeface="+mj-ea"/>
                <a:cs typeface="Calibri"/>
              </a:rPr>
              <a:t>60</a:t>
            </a:r>
            <a:r>
              <a:rPr kumimoji="0" lang="fr-FR" sz="1800" b="1" i="0" u="none" strike="noStrike" kern="1200" cap="all" spc="5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25" normalizeH="0" baseline="0" noProof="0" dirty="0">
                <a:ln w="3175" cmpd="sng">
                  <a:noFill/>
                </a:ln>
                <a:solidFill>
                  <a:srgbClr val="C00000"/>
                </a:solidFill>
                <a:effectLst/>
                <a:uLnTx/>
                <a:uFillTx/>
                <a:latin typeface="Calibri"/>
                <a:ea typeface="+mj-ea"/>
                <a:cs typeface="Calibri"/>
              </a:rPr>
              <a:t>30</a:t>
            </a:r>
            <a:r>
              <a:rPr kumimoji="0" lang="fr-FR" sz="1800" b="1" i="0" u="none" strike="noStrike" kern="1200" cap="all" spc="4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25" normalizeH="0" baseline="0" noProof="0" dirty="0">
                <a:ln w="3175" cmpd="sng">
                  <a:noFill/>
                </a:ln>
                <a:solidFill>
                  <a:srgbClr val="C00000"/>
                </a:solidFill>
                <a:effectLst/>
                <a:uLnTx/>
                <a:uFillTx/>
                <a:latin typeface="Calibri"/>
                <a:ea typeface="+mj-ea"/>
                <a:cs typeface="Calibri"/>
              </a:rPr>
              <a:t>15</a:t>
            </a:r>
            <a:r>
              <a:rPr kumimoji="0" lang="fr-FR" sz="1800" b="1" i="0" u="none" strike="noStrike" kern="1200" cap="all" spc="4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10" normalizeH="0" baseline="0" noProof="0" dirty="0">
                <a:ln w="3175" cmpd="sng">
                  <a:noFill/>
                </a:ln>
                <a:solidFill>
                  <a:srgbClr val="C00000"/>
                </a:solidFill>
                <a:effectLst/>
                <a:uLnTx/>
                <a:uFillTx/>
                <a:latin typeface="Calibri"/>
                <a:ea typeface="+mj-ea"/>
                <a:cs typeface="Calibri"/>
              </a:rPr>
              <a:t>+</a:t>
            </a:r>
            <a:r>
              <a:rPr kumimoji="0" lang="fr-FR" sz="1800" b="1" i="0" u="none" strike="noStrike" kern="1200" cap="all" spc="65" normalizeH="0" baseline="0" noProof="0" dirty="0">
                <a:ln w="3175" cmpd="sng">
                  <a:noFill/>
                </a:ln>
                <a:solidFill>
                  <a:srgbClr val="C00000"/>
                </a:solidFill>
                <a:effectLst/>
                <a:uLnTx/>
                <a:uFillTx/>
                <a:latin typeface="Calibri"/>
                <a:ea typeface="+mj-ea"/>
                <a:cs typeface="Calibri"/>
              </a:rPr>
              <a:t> </a:t>
            </a:r>
            <a:r>
              <a:rPr kumimoji="0" lang="fr-FR" sz="1800" b="1" i="0" u="none" strike="noStrike" kern="1200" cap="all" spc="25" normalizeH="0" baseline="0" noProof="0" dirty="0">
                <a:ln w="3175" cmpd="sng">
                  <a:noFill/>
                </a:ln>
                <a:solidFill>
                  <a:srgbClr val="C00000"/>
                </a:solidFill>
                <a:effectLst/>
                <a:uLnTx/>
                <a:uFillTx/>
                <a:latin typeface="Calibri"/>
                <a:ea typeface="+mj-ea"/>
                <a:cs typeface="Calibri"/>
              </a:rPr>
              <a:t>15</a:t>
            </a:r>
            <a:r>
              <a:rPr kumimoji="0" lang="fr-FR" sz="1800" b="1" i="0" u="none" strike="noStrike" kern="1200" cap="all" spc="5" normalizeH="0" baseline="0" noProof="0" dirty="0">
                <a:ln w="3175" cmpd="sng">
                  <a:noFill/>
                </a:ln>
                <a:solidFill>
                  <a:srgbClr val="C00000"/>
                </a:solidFill>
                <a:effectLst/>
                <a:uLnTx/>
                <a:uFillTx/>
                <a:latin typeface="Calibri"/>
                <a:ea typeface="+mj-ea"/>
                <a:cs typeface="Calibri"/>
              </a:rPr>
              <a:t>mmHg</a:t>
            </a:r>
            <a:br>
              <a:rPr kumimoji="0" lang="fr-FR" sz="1600" b="0" i="0" u="none" strike="noStrike" kern="1200" cap="all" spc="0" normalizeH="0" baseline="0" noProof="0" dirty="0">
                <a:ln w="3175" cmpd="sng">
                  <a:noFill/>
                </a:ln>
                <a:solidFill>
                  <a:prstClr val="white"/>
                </a:solidFill>
                <a:effectLst/>
                <a:uLnTx/>
                <a:uFillTx/>
                <a:latin typeface="Calibri"/>
                <a:ea typeface="+mj-ea"/>
                <a:cs typeface="Calibri"/>
              </a:rPr>
            </a:br>
            <a:br>
              <a:rPr kumimoji="0" lang="fr-FR" sz="1600" b="0" i="0" u="none" strike="noStrike" kern="1200" cap="none" spc="0" normalizeH="0" baseline="0" noProof="0" dirty="0">
                <a:ln>
                  <a:noFill/>
                </a:ln>
                <a:solidFill>
                  <a:prstClr val="black"/>
                </a:solidFill>
                <a:effectLst/>
                <a:uLnTx/>
                <a:uFillTx/>
                <a:latin typeface="Calibri"/>
                <a:ea typeface="+mj-ea"/>
                <a:cs typeface="Calibri"/>
              </a:rPr>
            </a:br>
            <a:endParaRPr lang="fr-FR" dirty="0"/>
          </a:p>
        </p:txBody>
      </p:sp>
      <p:pic>
        <p:nvPicPr>
          <p:cNvPr id="5" name="Espace réservé du contenu 4">
            <a:extLst>
              <a:ext uri="{FF2B5EF4-FFF2-40B4-BE49-F238E27FC236}">
                <a16:creationId xmlns:a16="http://schemas.microsoft.com/office/drawing/2014/main" id="{6C6E162E-4D01-4976-BB15-FF12EFC70B68}"/>
              </a:ext>
            </a:extLst>
          </p:cNvPr>
          <p:cNvPicPr>
            <a:picLocks noGrp="1" noChangeAspect="1"/>
          </p:cNvPicPr>
          <p:nvPr>
            <p:ph sz="half" idx="2"/>
          </p:nvPr>
        </p:nvPicPr>
        <p:blipFill>
          <a:blip r:embed="rId2"/>
          <a:stretch>
            <a:fillRect/>
          </a:stretch>
        </p:blipFill>
        <p:spPr>
          <a:xfrm>
            <a:off x="6517747" y="222958"/>
            <a:ext cx="5504920" cy="5486398"/>
          </a:xfrm>
          <a:prstGeom prst="rect">
            <a:avLst/>
          </a:prstGeom>
        </p:spPr>
      </p:pic>
    </p:spTree>
    <p:extLst>
      <p:ext uri="{BB962C8B-B14F-4D97-AF65-F5344CB8AC3E}">
        <p14:creationId xmlns:p14="http://schemas.microsoft.com/office/powerpoint/2010/main" val="48396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21CDDA6-AD53-4A77-B47A-C65CF2FA8737}"/>
              </a:ext>
            </a:extLst>
          </p:cNvPr>
          <p:cNvSpPr txBox="1"/>
          <p:nvPr/>
        </p:nvSpPr>
        <p:spPr>
          <a:xfrm>
            <a:off x="169332" y="857955"/>
            <a:ext cx="12022667" cy="5293757"/>
          </a:xfrm>
          <a:prstGeom prst="rect">
            <a:avLst/>
          </a:prstGeom>
          <a:noFill/>
        </p:spPr>
        <p:txBody>
          <a:bodyPr wrap="square">
            <a:spAutoFit/>
          </a:bodyPr>
          <a:lstStyle/>
          <a:p>
            <a:pPr marL="285750" indent="-285750">
              <a:buFont typeface="Wingdings" panose="05000000000000000000" pitchFamily="2" charset="2"/>
              <a:buChar char="Ø"/>
            </a:pPr>
            <a:r>
              <a:rPr kumimoji="0" lang="fr-FR" sz="1800" b="1" i="0" u="none" strike="noStrike" kern="1200" cap="none" spc="0" normalizeH="0" baseline="0" noProof="0" dirty="0">
                <a:ln>
                  <a:noFill/>
                </a:ln>
                <a:solidFill>
                  <a:srgbClr val="146194"/>
                </a:solidFill>
                <a:effectLst/>
                <a:uLnTx/>
                <a:uFillTx/>
                <a:latin typeface="Century Gothic" panose="020B0502020202020204"/>
                <a:ea typeface="+mn-ea"/>
                <a:cs typeface="+mn-cs"/>
              </a:rPr>
              <a:t>Lors de certaines maladies </a:t>
            </a:r>
            <a:r>
              <a:rPr kumimoji="0" lang="fr-FR" sz="1800" b="0" i="0" u="none" strike="noStrike" kern="1200" cap="none" spc="0" normalizeH="0" baseline="0" noProof="0" dirty="0">
                <a:ln>
                  <a:noFill/>
                </a:ln>
                <a:solidFill>
                  <a:srgbClr val="146194"/>
                </a:solidFill>
                <a:effectLst/>
                <a:uLnTx/>
                <a:uFillTx/>
                <a:latin typeface="Century Gothic" panose="020B0502020202020204"/>
                <a:ea typeface="+mn-ea"/>
                <a:cs typeface="+mn-cs"/>
              </a:rPr>
              <a:t>influant sur la filtration glomérulaire, on peut faire une estimation du </a:t>
            </a:r>
            <a:r>
              <a:rPr lang="fr-FR" u="sng" dirty="0">
                <a:solidFill>
                  <a:srgbClr val="146194"/>
                </a:solidFill>
                <a:latin typeface="Century Gothic" panose="020B0502020202020204"/>
              </a:rPr>
              <a:t>débit </a:t>
            </a:r>
          </a:p>
          <a:p>
            <a:r>
              <a:rPr kumimoji="0" lang="fr-FR" sz="1800" b="0" i="0" u="none" strike="noStrike" kern="1200" cap="none" spc="0" normalizeH="0" baseline="0" noProof="0" dirty="0">
                <a:ln>
                  <a:noFill/>
                </a:ln>
                <a:solidFill>
                  <a:srgbClr val="146194"/>
                </a:solidFill>
                <a:effectLst/>
                <a:uLnTx/>
                <a:uFillTx/>
                <a:latin typeface="Century Gothic" panose="020B0502020202020204"/>
                <a:ea typeface="+mn-ea"/>
                <a:cs typeface="+mn-cs"/>
              </a:rPr>
              <a:t>Ex en cas d’insuffisance rénale chronique le taux de filtration glomérulaire chute </a:t>
            </a: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Le vol du filtrat formé par les 2 reins chaque min est appelé Taux de Filtration Glomérulaire, </a:t>
            </a:r>
          </a:p>
          <a:p>
            <a:pPr marL="285750" indent="-285750">
              <a:buFont typeface="Wingdings" panose="05000000000000000000" pitchFamily="2" charset="2"/>
              <a:buChar char="Ø"/>
            </a:pPr>
            <a:r>
              <a:rPr kumimoji="0" lang="fr-FR" sz="18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chez un adulte sain le TFG est de 125ml/mn </a:t>
            </a: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càd que 180L de filtrat dilué sont formés chaque jour par les 2 reins. </a:t>
            </a:r>
          </a:p>
          <a:p>
            <a:pPr marL="285750" indent="-285750">
              <a:buFont typeface="Wingdings" panose="05000000000000000000" pitchFamily="2" charset="2"/>
              <a:buChar char="Ø"/>
            </a:pP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En </a:t>
            </a:r>
            <a:r>
              <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rPr>
              <a:t>cas </a:t>
            </a: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d’insuffisance rénale terminale le TFG </a:t>
            </a:r>
            <a:r>
              <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rPr>
              <a:t>est de </a:t>
            </a: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10ml/mn.</a:t>
            </a:r>
          </a:p>
          <a:p>
            <a:pPr marL="285750" indent="-285750">
              <a:buFont typeface="Wingdings" panose="05000000000000000000" pitchFamily="2" charset="2"/>
              <a:buChar char="Ø"/>
            </a:pP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 C est la clairance de la créatinine permet d’évaluer le degré de l’insuffisance rénale</a:t>
            </a:r>
            <a:r>
              <a:rPr kumimoji="0" lang="fr-FR" sz="1800" i="0" u="none" strike="noStrike" kern="1200" cap="none" spc="0" normalizeH="0" baseline="0" noProof="0" dirty="0">
                <a:ln>
                  <a:noFill/>
                </a:ln>
                <a:solidFill>
                  <a:srgbClr val="FF0000"/>
                </a:solidFill>
                <a:effectLst/>
                <a:uLnTx/>
                <a:uFillTx/>
                <a:latin typeface="Century Gothic" panose="020B0502020202020204"/>
                <a:ea typeface="+mn-ea"/>
                <a:cs typeface="+mn-cs"/>
              </a:rPr>
              <a:t>.</a:t>
            </a:r>
            <a:r>
              <a:rPr kumimoji="0" lang="fr-FR" sz="180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Elle indique la proportion du « travail » des reins par rapport à ce qu’il pourrait être idéalement</a:t>
            </a:r>
            <a:br>
              <a:rPr kumimoji="0" lang="fr-FR" sz="180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La réabsorption tubulaire permet de récupérer le volume important du filtrat glomérulaire.</a:t>
            </a:r>
          </a:p>
          <a:p>
            <a:endPar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endParaRPr>
          </a:p>
          <a:p>
            <a:r>
              <a:rPr lang="fr-FR" b="1" dirty="0">
                <a:latin typeface="Century Gothic" panose="020B0502020202020204"/>
              </a:rPr>
              <a:t>c) Autorégulation de la filtration</a:t>
            </a:r>
          </a:p>
          <a:p>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La filtration glomérulaire est totalement dépendante de la  pression artérielle, mécanisme d’autorégulation</a:t>
            </a: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fr-FR" sz="18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ex</a:t>
            </a: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fr-FR" sz="18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a:t>
            </a: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lors d’un effort soutenu qui fait augmenter la PA, le rein peut de façon autonome réduire le débit sanguin à travers les glomérules et donc réduire la perte d ‘eau dans les urines.</a:t>
            </a:r>
            <a:b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lang="fr-FR" dirty="0">
                <a:solidFill>
                  <a:srgbClr val="146194">
                    <a:lumMod val="75000"/>
                  </a:srgbClr>
                </a:solidFill>
                <a:latin typeface="Century Gothic" panose="020B0502020202020204"/>
              </a:rPr>
              <a:t>       - </a:t>
            </a: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Dans un choc sévère l’autorégulation fait défaut: les lésions rénales peuvent être réversibles ou non</a:t>
            </a:r>
            <a:br>
              <a:rPr kumimoji="0" lang="fr-FR" sz="14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br>
              <a:rPr kumimoji="0" lang="fr-FR" sz="14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endParaRPr lang="fr-FR" dirty="0"/>
          </a:p>
        </p:txBody>
      </p:sp>
    </p:spTree>
    <p:extLst>
      <p:ext uri="{BB962C8B-B14F-4D97-AF65-F5344CB8AC3E}">
        <p14:creationId xmlns:p14="http://schemas.microsoft.com/office/powerpoint/2010/main" val="177343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5">
            <a:extLst>
              <a:ext uri="{FF2B5EF4-FFF2-40B4-BE49-F238E27FC236}">
                <a16:creationId xmlns:a16="http://schemas.microsoft.com/office/drawing/2014/main" id="{356D73DB-A64F-4002-BDAC-DF866D4B89E1}"/>
              </a:ext>
            </a:extLst>
          </p:cNvPr>
          <p:cNvPicPr/>
          <p:nvPr/>
        </p:nvPicPr>
        <p:blipFill>
          <a:blip r:embed="rId2" cstate="print"/>
          <a:stretch>
            <a:fillRect/>
          </a:stretch>
        </p:blipFill>
        <p:spPr>
          <a:xfrm>
            <a:off x="530577" y="1632952"/>
            <a:ext cx="10476089" cy="3311581"/>
          </a:xfrm>
          <a:prstGeom prst="rect">
            <a:avLst/>
          </a:prstGeom>
        </p:spPr>
      </p:pic>
      <p:sp>
        <p:nvSpPr>
          <p:cNvPr id="3" name="Titre 2">
            <a:extLst>
              <a:ext uri="{FF2B5EF4-FFF2-40B4-BE49-F238E27FC236}">
                <a16:creationId xmlns:a16="http://schemas.microsoft.com/office/drawing/2014/main" id="{5BF37439-CF6B-43F8-B37F-9B6F3F829F31}"/>
              </a:ext>
            </a:extLst>
          </p:cNvPr>
          <p:cNvSpPr>
            <a:spLocks noGrp="1"/>
          </p:cNvSpPr>
          <p:nvPr>
            <p:ph type="title"/>
          </p:nvPr>
        </p:nvSpPr>
        <p:spPr>
          <a:xfrm>
            <a:off x="684212" y="510364"/>
            <a:ext cx="8534400" cy="754910"/>
          </a:xfrm>
        </p:spPr>
        <p:txBody>
          <a:bodyPr>
            <a:noAutofit/>
          </a:bodyPr>
          <a:lstStyle/>
          <a:p>
            <a:r>
              <a:rPr lang="fr-FR" sz="2400" dirty="0"/>
              <a:t>Débit de filtration glomérulaire quantité de filtrat formé pat les 2 reins par unité de temps</a:t>
            </a:r>
          </a:p>
        </p:txBody>
      </p:sp>
      <p:sp>
        <p:nvSpPr>
          <p:cNvPr id="5" name="ZoneTexte 4">
            <a:extLst>
              <a:ext uri="{FF2B5EF4-FFF2-40B4-BE49-F238E27FC236}">
                <a16:creationId xmlns:a16="http://schemas.microsoft.com/office/drawing/2014/main" id="{4135883D-14CE-47F7-8299-856E8CB0D881}"/>
              </a:ext>
            </a:extLst>
          </p:cNvPr>
          <p:cNvSpPr txBox="1"/>
          <p:nvPr/>
        </p:nvSpPr>
        <p:spPr>
          <a:xfrm>
            <a:off x="701749" y="5153891"/>
            <a:ext cx="9760412" cy="923330"/>
          </a:xfrm>
          <a:prstGeom prst="rect">
            <a:avLst/>
          </a:prstGeom>
          <a:noFill/>
        </p:spPr>
        <p:txBody>
          <a:bodyPr wrap="square">
            <a:spAutoFit/>
          </a:bodyPr>
          <a:lstStyle/>
          <a:p>
            <a:r>
              <a:rPr lang="fr-FR" dirty="0"/>
              <a:t>. Presque tout le filtrat est réabsorbé par les tubules rénaux et moins de 1% cad moins de 1à 1,5 litre est excrété sous forme de l’urine. </a:t>
            </a:r>
            <a:br>
              <a:rPr lang="fr-FR" dirty="0"/>
            </a:br>
            <a:endParaRPr lang="fr-FR" dirty="0"/>
          </a:p>
        </p:txBody>
      </p:sp>
    </p:spTree>
    <p:extLst>
      <p:ext uri="{BB962C8B-B14F-4D97-AF65-F5344CB8AC3E}">
        <p14:creationId xmlns:p14="http://schemas.microsoft.com/office/powerpoint/2010/main" val="257365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519E992-EC1A-488D-B43D-7B38453460B2}"/>
              </a:ext>
            </a:extLst>
          </p:cNvPr>
          <p:cNvSpPr>
            <a:spLocks noGrp="1"/>
          </p:cNvSpPr>
          <p:nvPr>
            <p:ph type="title"/>
          </p:nvPr>
        </p:nvSpPr>
        <p:spPr>
          <a:xfrm>
            <a:off x="684213" y="127591"/>
            <a:ext cx="8534400" cy="680483"/>
          </a:xfrm>
        </p:spPr>
        <p:txBody>
          <a:bodyPr>
            <a:normAutofit/>
          </a:bodyPr>
          <a:lstStyle/>
          <a:p>
            <a:r>
              <a:rPr lang="fr-FR" sz="2800" b="1" dirty="0">
                <a:solidFill>
                  <a:schemeClr val="accent1"/>
                </a:solidFill>
              </a:rPr>
              <a:t>2) La réabsorption tubulaire</a:t>
            </a:r>
          </a:p>
        </p:txBody>
      </p:sp>
      <p:sp>
        <p:nvSpPr>
          <p:cNvPr id="5" name="ZoneTexte 4">
            <a:extLst>
              <a:ext uri="{FF2B5EF4-FFF2-40B4-BE49-F238E27FC236}">
                <a16:creationId xmlns:a16="http://schemas.microsoft.com/office/drawing/2014/main" id="{AB854762-797F-450D-A113-76B118C712EF}"/>
              </a:ext>
            </a:extLst>
          </p:cNvPr>
          <p:cNvSpPr txBox="1"/>
          <p:nvPr/>
        </p:nvSpPr>
        <p:spPr>
          <a:xfrm>
            <a:off x="170121" y="808074"/>
            <a:ext cx="8992485" cy="1332673"/>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La réabsorption tubulaire est une étape qui permet de réabsorber certains constituants de l’urine primitive faisant passer le vol de filtrat de 180L/24H à 1,5L/24H</a:t>
            </a:r>
          </a:p>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lang="fr-FR" dirty="0">
                <a:solidFill>
                  <a:srgbClr val="146194">
                    <a:lumMod val="75000"/>
                  </a:srgbClr>
                </a:solidFill>
                <a:latin typeface="Century Gothic" panose="020B0502020202020204"/>
              </a:rPr>
              <a:t>Le sang va suivre les tubules du néphron</a:t>
            </a:r>
            <a:endParaRPr kumimoji="0" lang="fr-F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endParaRPr>
          </a:p>
        </p:txBody>
      </p:sp>
      <p:sp>
        <p:nvSpPr>
          <p:cNvPr id="7" name="ZoneTexte 6">
            <a:extLst>
              <a:ext uri="{FF2B5EF4-FFF2-40B4-BE49-F238E27FC236}">
                <a16:creationId xmlns:a16="http://schemas.microsoft.com/office/drawing/2014/main" id="{71AF1B09-8785-4056-8B54-F316BC6D9DA1}"/>
              </a:ext>
            </a:extLst>
          </p:cNvPr>
          <p:cNvSpPr txBox="1"/>
          <p:nvPr/>
        </p:nvSpPr>
        <p:spPr>
          <a:xfrm>
            <a:off x="-127591" y="2264735"/>
            <a:ext cx="6390168" cy="4090863"/>
          </a:xfrm>
          <a:prstGeom prst="rect">
            <a:avLst/>
          </a:prstGeom>
          <a:noFill/>
        </p:spPr>
        <p:txBody>
          <a:bodyPr wrap="square">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fr-FR" sz="1800" b="0" i="0" u="none" strike="noStrike" kern="1200" cap="none" spc="-10" normalizeH="0" baseline="0" noProof="0" dirty="0">
                <a:ln>
                  <a:noFill/>
                </a:ln>
                <a:solidFill>
                  <a:prstClr val="black"/>
                </a:solidFill>
                <a:effectLst/>
                <a:uLnTx/>
                <a:uFillTx/>
                <a:latin typeface="Calibri"/>
                <a:ea typeface="+mn-ea"/>
                <a:cs typeface="Calibri"/>
              </a:rPr>
              <a:t>180</a:t>
            </a:r>
            <a:r>
              <a:rPr kumimoji="0" lang="fr-FR" sz="1800" b="0" i="0" u="none" strike="noStrike" kern="1200" cap="none" spc="35" normalizeH="0" baseline="0" noProof="0" dirty="0">
                <a:ln>
                  <a:noFill/>
                </a:ln>
                <a:solidFill>
                  <a:prstClr val="black"/>
                </a:solidFill>
                <a:effectLst/>
                <a:uLnTx/>
                <a:uFillTx/>
                <a:latin typeface="Calibri"/>
                <a:ea typeface="+mn-ea"/>
                <a:cs typeface="Calibri"/>
              </a:rPr>
              <a:t> </a:t>
            </a:r>
            <a:r>
              <a:rPr kumimoji="0" lang="fr-FR" sz="1800" b="0" i="0" u="none" strike="noStrike" kern="1200" cap="none" spc="5" normalizeH="0" baseline="0" noProof="0" dirty="0">
                <a:ln>
                  <a:noFill/>
                </a:ln>
                <a:solidFill>
                  <a:prstClr val="black"/>
                </a:solidFill>
                <a:effectLst/>
                <a:uLnTx/>
                <a:uFillTx/>
                <a:latin typeface="Calibri"/>
                <a:ea typeface="+mn-ea"/>
                <a:cs typeface="Calibri"/>
              </a:rPr>
              <a:t>litres</a:t>
            </a:r>
            <a:r>
              <a:rPr kumimoji="0" lang="fr-FR" sz="1800" b="0" i="0" u="none" strike="noStrike" kern="1200" cap="none" spc="-55" normalizeH="0" baseline="0" noProof="0" dirty="0">
                <a:ln>
                  <a:noFill/>
                </a:ln>
                <a:solidFill>
                  <a:prstClr val="black"/>
                </a:solidFill>
                <a:effectLst/>
                <a:uLnTx/>
                <a:uFillTx/>
                <a:latin typeface="Calibri"/>
                <a:ea typeface="+mn-ea"/>
                <a:cs typeface="Calibri"/>
              </a:rPr>
              <a:t> </a:t>
            </a:r>
            <a:r>
              <a:rPr kumimoji="0" lang="fr-FR" sz="1800" b="0" i="0" u="none" strike="noStrike" kern="1200" cap="none" spc="10" normalizeH="0" baseline="0" noProof="0" dirty="0">
                <a:ln>
                  <a:noFill/>
                </a:ln>
                <a:solidFill>
                  <a:prstClr val="black"/>
                </a:solidFill>
                <a:effectLst/>
                <a:uLnTx/>
                <a:uFillTx/>
                <a:latin typeface="Calibri"/>
                <a:ea typeface="+mn-ea"/>
                <a:cs typeface="Calibri"/>
              </a:rPr>
              <a:t>de</a:t>
            </a:r>
            <a:r>
              <a:rPr kumimoji="0" lang="fr-FR" sz="1800" b="0" i="0" u="none" strike="noStrike" kern="1200" cap="none" spc="-20" normalizeH="0" baseline="0" noProof="0" dirty="0">
                <a:ln>
                  <a:noFill/>
                </a:ln>
                <a:solidFill>
                  <a:prstClr val="black"/>
                </a:solidFill>
                <a:effectLst/>
                <a:uLnTx/>
                <a:uFillTx/>
                <a:latin typeface="Calibri"/>
                <a:ea typeface="+mn-ea"/>
                <a:cs typeface="Calibri"/>
              </a:rPr>
              <a:t> </a:t>
            </a:r>
            <a:r>
              <a:rPr kumimoji="0" lang="fr-FR" sz="1800" b="0" i="0" u="none" strike="noStrike" kern="1200" cap="none" spc="5" normalizeH="0" baseline="0" noProof="0" dirty="0">
                <a:ln>
                  <a:noFill/>
                </a:ln>
                <a:solidFill>
                  <a:prstClr val="black"/>
                </a:solidFill>
                <a:effectLst/>
                <a:uLnTx/>
                <a:uFillTx/>
                <a:latin typeface="Calibri"/>
                <a:ea typeface="+mn-ea"/>
                <a:cs typeface="Calibri"/>
              </a:rPr>
              <a:t>filtrat</a:t>
            </a:r>
            <a:r>
              <a:rPr kumimoji="0" lang="fr-FR" sz="1800" b="0" i="0" u="none" strike="noStrike" kern="1200" cap="none" spc="-105"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traversent</a:t>
            </a:r>
            <a:r>
              <a:rPr kumimoji="0" lang="fr-FR" sz="1800" b="0" i="0" u="none" strike="noStrike" kern="1200" cap="none" spc="-105" normalizeH="0" baseline="0" noProof="0" dirty="0">
                <a:ln>
                  <a:noFill/>
                </a:ln>
                <a:solidFill>
                  <a:prstClr val="black"/>
                </a:solidFill>
                <a:effectLst/>
                <a:uLnTx/>
                <a:uFillTx/>
                <a:latin typeface="Calibri"/>
                <a:ea typeface="+mn-ea"/>
                <a:cs typeface="Calibri"/>
              </a:rPr>
              <a:t> </a:t>
            </a:r>
            <a:r>
              <a:rPr kumimoji="0" lang="fr-FR" sz="1800" b="0" i="0" u="none" strike="noStrike" kern="1200" cap="none" spc="15" normalizeH="0" baseline="0" noProof="0" dirty="0">
                <a:ln>
                  <a:noFill/>
                </a:ln>
                <a:solidFill>
                  <a:prstClr val="black"/>
                </a:solidFill>
                <a:effectLst/>
                <a:uLnTx/>
                <a:uFillTx/>
                <a:latin typeface="Calibri"/>
                <a:ea typeface="+mn-ea"/>
                <a:cs typeface="Calibri"/>
              </a:rPr>
              <a:t>le</a:t>
            </a:r>
            <a:r>
              <a:rPr kumimoji="0" lang="fr-FR" sz="1800" b="0" i="0" u="none" strike="noStrike" kern="1200" cap="none" spc="-25"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filtre</a:t>
            </a:r>
            <a:r>
              <a:rPr kumimoji="0" lang="fr-FR" sz="1800" b="0" i="0" u="none" strike="noStrike" kern="1200" cap="none" spc="-20" normalizeH="0" baseline="0" noProof="0" dirty="0">
                <a:ln>
                  <a:noFill/>
                </a:ln>
                <a:solidFill>
                  <a:prstClr val="black"/>
                </a:solidFill>
                <a:effectLst/>
                <a:uLnTx/>
                <a:uFillTx/>
                <a:latin typeface="Calibri"/>
                <a:ea typeface="+mn-ea"/>
                <a:cs typeface="Calibri"/>
              </a:rPr>
              <a:t> </a:t>
            </a:r>
            <a:r>
              <a:rPr kumimoji="0" lang="fr-FR" sz="1800" b="0" i="0" u="none" strike="noStrike" kern="1200" cap="none" spc="5" normalizeH="0" baseline="0" noProof="0" dirty="0">
                <a:ln>
                  <a:noFill/>
                </a:ln>
                <a:solidFill>
                  <a:prstClr val="black"/>
                </a:solidFill>
                <a:effectLst/>
                <a:uLnTx/>
                <a:uFillTx/>
                <a:latin typeface="Calibri"/>
                <a:ea typeface="+mn-ea"/>
                <a:cs typeface="Calibri"/>
              </a:rPr>
              <a:t>glomérulaire</a:t>
            </a:r>
            <a:r>
              <a:rPr kumimoji="0" lang="fr-FR" sz="1800" b="0" i="0" u="none" strike="noStrike" kern="1200" cap="none" spc="-170" normalizeH="0" baseline="0" noProof="0" dirty="0">
                <a:ln>
                  <a:noFill/>
                </a:ln>
                <a:solidFill>
                  <a:prstClr val="black"/>
                </a:solidFill>
                <a:effectLst/>
                <a:uLnTx/>
                <a:uFillTx/>
                <a:latin typeface="Calibri"/>
                <a:ea typeface="+mn-ea"/>
                <a:cs typeface="Calibri"/>
              </a:rPr>
              <a:t> </a:t>
            </a:r>
            <a:r>
              <a:rPr kumimoji="0" lang="fr-FR" sz="1800" b="0" i="0" u="none" strike="noStrike" kern="1200" cap="none" spc="15" normalizeH="0" baseline="0" noProof="0" dirty="0">
                <a:ln>
                  <a:noFill/>
                </a:ln>
                <a:solidFill>
                  <a:prstClr val="black"/>
                </a:solidFill>
                <a:effectLst/>
                <a:uLnTx/>
                <a:uFillTx/>
                <a:latin typeface="Calibri"/>
                <a:ea typeface="+mn-ea"/>
                <a:cs typeface="Calibri"/>
              </a:rPr>
              <a:t>chaque</a:t>
            </a:r>
            <a:r>
              <a:rPr kumimoji="0" lang="fr-FR" sz="1800" b="0" i="0" u="none" strike="noStrike" kern="1200" cap="none" spc="-100" normalizeH="0" baseline="0" noProof="0" dirty="0">
                <a:ln>
                  <a:noFill/>
                </a:ln>
                <a:solidFill>
                  <a:prstClr val="black"/>
                </a:solidFill>
                <a:effectLst/>
                <a:uLnTx/>
                <a:uFillTx/>
                <a:latin typeface="Calibri"/>
                <a:ea typeface="+mn-ea"/>
                <a:cs typeface="Calibri"/>
              </a:rPr>
              <a:t> </a:t>
            </a:r>
            <a:r>
              <a:rPr kumimoji="0" lang="fr-FR" sz="1800" b="0" i="0" u="none" strike="noStrike" kern="1200" cap="none" spc="15" normalizeH="0" baseline="0" noProof="0" dirty="0">
                <a:ln>
                  <a:noFill/>
                </a:ln>
                <a:solidFill>
                  <a:prstClr val="black"/>
                </a:solidFill>
                <a:effectLst/>
                <a:uLnTx/>
                <a:uFillTx/>
                <a:latin typeface="Calibri"/>
                <a:ea typeface="+mn-ea"/>
                <a:cs typeface="Calibri"/>
              </a:rPr>
              <a:t>jour</a:t>
            </a: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lang="fr-FR" sz="22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30" normalizeH="0" baseline="0" noProof="0" dirty="0">
                <a:ln>
                  <a:noFill/>
                </a:ln>
                <a:solidFill>
                  <a:prstClr val="black"/>
                </a:solidFill>
                <a:effectLst/>
                <a:uLnTx/>
                <a:uFillTx/>
                <a:latin typeface="Calibri"/>
                <a:ea typeface="+mn-ea"/>
                <a:cs typeface="Calibri"/>
              </a:rPr>
              <a:t>P</a:t>
            </a:r>
            <a:r>
              <a:rPr kumimoji="0" lang="fr-FR" sz="1800" b="0" i="0" u="none" strike="noStrike" kern="1200" cap="none" spc="20" normalizeH="0" baseline="0" noProof="0" dirty="0">
                <a:ln>
                  <a:noFill/>
                </a:ln>
                <a:solidFill>
                  <a:prstClr val="black"/>
                </a:solidFill>
                <a:effectLst/>
                <a:uLnTx/>
                <a:uFillTx/>
                <a:latin typeface="Calibri"/>
                <a:ea typeface="+mn-ea"/>
                <a:cs typeface="Calibri"/>
              </a:rPr>
              <a:t>o</a:t>
            </a:r>
            <a:r>
              <a:rPr kumimoji="0" lang="fr-FR" sz="1800" b="0" i="0" u="none" strike="noStrike" kern="1200" cap="none" spc="25" normalizeH="0" baseline="0" noProof="0" dirty="0">
                <a:ln>
                  <a:noFill/>
                </a:ln>
                <a:solidFill>
                  <a:prstClr val="black"/>
                </a:solidFill>
                <a:effectLst/>
                <a:uLnTx/>
                <a:uFillTx/>
                <a:latin typeface="Calibri"/>
                <a:ea typeface="+mn-ea"/>
                <a:cs typeface="Calibri"/>
              </a:rPr>
              <a:t>u</a:t>
            </a:r>
            <a:r>
              <a:rPr kumimoji="0" lang="fr-FR" sz="1800" b="0" i="0" u="none" strike="noStrike" kern="1200" cap="none" spc="-30" normalizeH="0" baseline="0" noProof="0" dirty="0">
                <a:ln>
                  <a:noFill/>
                </a:ln>
                <a:solidFill>
                  <a:prstClr val="black"/>
                </a:solidFill>
                <a:effectLst/>
                <a:uLnTx/>
                <a:uFillTx/>
                <a:latin typeface="Calibri"/>
                <a:ea typeface="+mn-ea"/>
                <a:cs typeface="Calibri"/>
              </a:rPr>
              <a:t>r</a:t>
            </a:r>
            <a:r>
              <a:rPr kumimoji="0" lang="fr-FR" sz="1800" b="0" i="0" u="none" strike="noStrike" kern="1200" cap="none" spc="0" normalizeH="0" baseline="0" noProof="0" dirty="0">
                <a:ln>
                  <a:noFill/>
                </a:ln>
                <a:solidFill>
                  <a:prstClr val="black"/>
                </a:solidFill>
                <a:effectLst/>
                <a:uLnTx/>
                <a:uFillTx/>
                <a:latin typeface="Calibri"/>
                <a:ea typeface="+mn-ea"/>
                <a:cs typeface="Calibri"/>
              </a:rPr>
              <a:t>t</a:t>
            </a:r>
            <a:r>
              <a:rPr kumimoji="0" lang="fr-FR" sz="1800" b="0" i="0" u="none" strike="noStrike" kern="1200" cap="none" spc="35" normalizeH="0" baseline="0" noProof="0" dirty="0">
                <a:ln>
                  <a:noFill/>
                </a:ln>
                <a:solidFill>
                  <a:prstClr val="black"/>
                </a:solidFill>
                <a:effectLst/>
                <a:uLnTx/>
                <a:uFillTx/>
                <a:latin typeface="Calibri"/>
                <a:ea typeface="+mn-ea"/>
                <a:cs typeface="Calibri"/>
              </a:rPr>
              <a:t>a</a:t>
            </a:r>
            <a:r>
              <a:rPr kumimoji="0" lang="fr-FR" sz="1800" b="0" i="0" u="none" strike="noStrike" kern="1200" cap="none" spc="25" normalizeH="0" baseline="0" noProof="0" dirty="0">
                <a:ln>
                  <a:noFill/>
                </a:ln>
                <a:solidFill>
                  <a:prstClr val="black"/>
                </a:solidFill>
                <a:effectLst/>
                <a:uLnTx/>
                <a:uFillTx/>
                <a:latin typeface="Calibri"/>
                <a:ea typeface="+mn-ea"/>
                <a:cs typeface="Calibri"/>
              </a:rPr>
              <a:t>n</a:t>
            </a:r>
            <a:r>
              <a:rPr kumimoji="0" lang="fr-FR" sz="1800" b="0" i="0" u="none" strike="noStrike" kern="1200" cap="none" spc="0" normalizeH="0" baseline="0" noProof="0" dirty="0">
                <a:ln>
                  <a:noFill/>
                </a:ln>
                <a:solidFill>
                  <a:prstClr val="black"/>
                </a:solidFill>
                <a:effectLst/>
                <a:uLnTx/>
                <a:uFillTx/>
                <a:latin typeface="Calibri"/>
                <a:ea typeface="+mn-ea"/>
                <a:cs typeface="Calibri"/>
              </a:rPr>
              <a:t>t</a:t>
            </a:r>
            <a:r>
              <a:rPr kumimoji="0" lang="fr-FR" sz="1800" b="0" i="0" u="none" strike="noStrike" kern="1200" cap="none" spc="-110"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a:t>
            </a:r>
            <a:r>
              <a:rPr kumimoji="0" lang="fr-FR" sz="1800" b="0" i="0" u="none" strike="noStrike" kern="1200" cap="none" spc="10"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e</a:t>
            </a:r>
            <a:r>
              <a:rPr kumimoji="0" lang="fr-FR" sz="1800" b="0" i="0" u="none" strike="noStrike" kern="1200" cap="none" spc="-100" normalizeH="0" baseline="0" noProof="0" dirty="0">
                <a:ln>
                  <a:noFill/>
                </a:ln>
                <a:solidFill>
                  <a:prstClr val="black"/>
                </a:solidFill>
                <a:effectLst/>
                <a:uLnTx/>
                <a:uFillTx/>
                <a:latin typeface="Calibri"/>
                <a:ea typeface="+mn-ea"/>
                <a:cs typeface="Calibri"/>
              </a:rPr>
              <a:t>x</a:t>
            </a:r>
            <a:r>
              <a:rPr kumimoji="0" lang="fr-FR" sz="1800" b="0" i="0" u="none" strike="noStrike" kern="1200" cap="none" spc="-15" normalizeH="0" baseline="0" noProof="0" dirty="0">
                <a:ln>
                  <a:noFill/>
                </a:ln>
                <a:solidFill>
                  <a:prstClr val="black"/>
                </a:solidFill>
                <a:effectLst/>
                <a:uLnTx/>
                <a:uFillTx/>
                <a:latin typeface="Calibri"/>
                <a:ea typeface="+mn-ea"/>
                <a:cs typeface="Calibri"/>
              </a:rPr>
              <a:t>c</a:t>
            </a:r>
            <a:r>
              <a:rPr kumimoji="0" lang="fr-FR" sz="1800" b="0" i="0" u="none" strike="noStrike" kern="1200" cap="none" spc="-30" normalizeH="0" baseline="0" noProof="0" dirty="0">
                <a:ln>
                  <a:noFill/>
                </a:ln>
                <a:solidFill>
                  <a:prstClr val="black"/>
                </a:solidFill>
                <a:effectLst/>
                <a:uLnTx/>
                <a:uFillTx/>
                <a:latin typeface="Calibri"/>
                <a:ea typeface="+mn-ea"/>
                <a:cs typeface="Calibri"/>
              </a:rPr>
              <a:t>r</a:t>
            </a:r>
            <a:r>
              <a:rPr kumimoji="0" lang="fr-FR" sz="1800" b="0" i="0" u="none" strike="noStrike" kern="1200" cap="none" spc="0" normalizeH="0" baseline="0" noProof="0" dirty="0">
                <a:ln>
                  <a:noFill/>
                </a:ln>
                <a:solidFill>
                  <a:prstClr val="black"/>
                </a:solidFill>
                <a:effectLst/>
                <a:uLnTx/>
                <a:uFillTx/>
                <a:latin typeface="Calibri"/>
                <a:ea typeface="+mn-ea"/>
                <a:cs typeface="Calibri"/>
              </a:rPr>
              <a:t>ét</a:t>
            </a:r>
            <a:r>
              <a:rPr kumimoji="0" lang="fr-FR" sz="1800" b="0" i="0" u="none" strike="noStrike" kern="1200" cap="none" spc="40" normalizeH="0" baseline="0" noProof="0" dirty="0">
                <a:ln>
                  <a:noFill/>
                </a:ln>
                <a:solidFill>
                  <a:prstClr val="black"/>
                </a:solidFill>
                <a:effectLst/>
                <a:uLnTx/>
                <a:uFillTx/>
                <a:latin typeface="Calibri"/>
                <a:ea typeface="+mn-ea"/>
                <a:cs typeface="Calibri"/>
              </a:rPr>
              <a:t>i</a:t>
            </a:r>
            <a:r>
              <a:rPr kumimoji="0" lang="fr-FR" sz="1800" b="0" i="0" u="none" strike="noStrike" kern="1200" cap="none" spc="20" normalizeH="0" baseline="0" noProof="0" dirty="0">
                <a:ln>
                  <a:noFill/>
                </a:ln>
                <a:solidFill>
                  <a:prstClr val="black"/>
                </a:solidFill>
                <a:effectLst/>
                <a:uLnTx/>
                <a:uFillTx/>
                <a:latin typeface="Calibri"/>
                <a:ea typeface="+mn-ea"/>
                <a:cs typeface="Calibri"/>
              </a:rPr>
              <a:t>o</a:t>
            </a:r>
            <a:r>
              <a:rPr kumimoji="0" lang="fr-FR" sz="1800" b="0" i="0" u="none" strike="noStrike" kern="1200" cap="none" spc="0" normalizeH="0" baseline="0" noProof="0" dirty="0">
                <a:ln>
                  <a:noFill/>
                </a:ln>
                <a:solidFill>
                  <a:prstClr val="black"/>
                </a:solidFill>
                <a:effectLst/>
                <a:uLnTx/>
                <a:uFillTx/>
                <a:latin typeface="Calibri"/>
                <a:ea typeface="+mn-ea"/>
                <a:cs typeface="Calibri"/>
              </a:rPr>
              <a:t>n</a:t>
            </a:r>
            <a:r>
              <a:rPr kumimoji="0" lang="fr-FR" sz="1800" b="0" i="0" u="none" strike="noStrike" kern="1200" cap="none" spc="-80" normalizeH="0" baseline="0" noProof="0" dirty="0">
                <a:ln>
                  <a:noFill/>
                </a:ln>
                <a:solidFill>
                  <a:prstClr val="black"/>
                </a:solidFill>
                <a:effectLst/>
                <a:uLnTx/>
                <a:uFillTx/>
                <a:latin typeface="Calibri"/>
                <a:ea typeface="+mn-ea"/>
                <a:cs typeface="Calibri"/>
              </a:rPr>
              <a:t> </a:t>
            </a:r>
            <a:r>
              <a:rPr kumimoji="0" lang="fr-FR" sz="1800" b="0" i="0" u="none" strike="noStrike" kern="1200" cap="none" spc="25" normalizeH="0" baseline="0" noProof="0" dirty="0">
                <a:ln>
                  <a:noFill/>
                </a:ln>
                <a:solidFill>
                  <a:prstClr val="black"/>
                </a:solidFill>
                <a:effectLst/>
                <a:uLnTx/>
                <a:uFillTx/>
                <a:latin typeface="Calibri"/>
                <a:ea typeface="+mn-ea"/>
                <a:cs typeface="Calibri"/>
              </a:rPr>
              <a:t>d</a:t>
            </a:r>
            <a:r>
              <a:rPr kumimoji="0" lang="fr-FR" sz="1800" b="0" i="0" u="none" strike="noStrike" kern="1200" cap="none" spc="-155" normalizeH="0" baseline="0" noProof="0" dirty="0">
                <a:ln>
                  <a:noFill/>
                </a:ln>
                <a:solidFill>
                  <a:prstClr val="black"/>
                </a:solidFill>
                <a:effectLst/>
                <a:uLnTx/>
                <a:uFillTx/>
                <a:latin typeface="Calibri"/>
                <a:ea typeface="+mn-ea"/>
                <a:cs typeface="Calibri"/>
              </a:rPr>
              <a:t>’</a:t>
            </a:r>
            <a:r>
              <a:rPr kumimoji="0" lang="fr-FR" sz="1800" b="0" i="0" u="none" strike="noStrike" kern="1200" cap="none" spc="0" normalizeH="0" baseline="0" noProof="0" dirty="0">
                <a:ln>
                  <a:noFill/>
                </a:ln>
                <a:solidFill>
                  <a:prstClr val="black"/>
                </a:solidFill>
                <a:effectLst/>
                <a:uLnTx/>
                <a:uFillTx/>
                <a:latin typeface="Calibri"/>
                <a:ea typeface="+mn-ea"/>
                <a:cs typeface="Calibri"/>
              </a:rPr>
              <a:t>e</a:t>
            </a:r>
            <a:r>
              <a:rPr kumimoji="0" lang="fr-FR" sz="1800" b="0" i="0" u="none" strike="noStrike" kern="1200" cap="none" spc="35" normalizeH="0" baseline="0" noProof="0" dirty="0">
                <a:ln>
                  <a:noFill/>
                </a:ln>
                <a:solidFill>
                  <a:prstClr val="black"/>
                </a:solidFill>
                <a:effectLst/>
                <a:uLnTx/>
                <a:uFillTx/>
                <a:latin typeface="Calibri"/>
                <a:ea typeface="+mn-ea"/>
                <a:cs typeface="Calibri"/>
              </a:rPr>
              <a:t>n</a:t>
            </a:r>
            <a:r>
              <a:rPr kumimoji="0" lang="fr-FR" sz="1800" b="0" i="0" u="none" strike="noStrike" kern="1200" cap="none" spc="10" normalizeH="0" baseline="0" noProof="0" dirty="0">
                <a:ln>
                  <a:noFill/>
                </a:ln>
                <a:solidFill>
                  <a:prstClr val="black"/>
                </a:solidFill>
                <a:effectLst/>
                <a:uLnTx/>
                <a:uFillTx/>
                <a:latin typeface="Calibri"/>
                <a:ea typeface="+mn-ea"/>
                <a:cs typeface="Calibri"/>
              </a:rPr>
              <a:t>v</a:t>
            </a:r>
            <a:r>
              <a:rPr kumimoji="0" lang="fr-FR" sz="1800" b="0" i="0" u="none" strike="noStrike" kern="1200" cap="none" spc="35" normalizeH="0" baseline="0" noProof="0" dirty="0">
                <a:ln>
                  <a:noFill/>
                </a:ln>
                <a:solidFill>
                  <a:prstClr val="black"/>
                </a:solidFill>
                <a:effectLst/>
                <a:uLnTx/>
                <a:uFillTx/>
                <a:latin typeface="Calibri"/>
                <a:ea typeface="+mn-ea"/>
                <a:cs typeface="Calibri"/>
              </a:rPr>
              <a:t>i</a:t>
            </a:r>
            <a:r>
              <a:rPr kumimoji="0" lang="fr-FR" sz="1800" b="0" i="0" u="none" strike="noStrike" kern="1200" cap="none" spc="-30" normalizeH="0" baseline="0" noProof="0" dirty="0">
                <a:ln>
                  <a:noFill/>
                </a:ln>
                <a:solidFill>
                  <a:prstClr val="black"/>
                </a:solidFill>
                <a:effectLst/>
                <a:uLnTx/>
                <a:uFillTx/>
                <a:latin typeface="Calibri"/>
                <a:ea typeface="+mn-ea"/>
                <a:cs typeface="Calibri"/>
              </a:rPr>
              <a:t>r</a:t>
            </a:r>
            <a:r>
              <a:rPr kumimoji="0" lang="fr-FR" sz="1800" b="0" i="0" u="none" strike="noStrike" kern="1200" cap="none" spc="20" normalizeH="0" baseline="0" noProof="0" dirty="0">
                <a:ln>
                  <a:noFill/>
                </a:ln>
                <a:solidFill>
                  <a:prstClr val="black"/>
                </a:solidFill>
                <a:effectLst/>
                <a:uLnTx/>
                <a:uFillTx/>
                <a:latin typeface="Calibri"/>
                <a:ea typeface="+mn-ea"/>
                <a:cs typeface="Calibri"/>
              </a:rPr>
              <a:t>o</a:t>
            </a:r>
            <a:r>
              <a:rPr kumimoji="0" lang="fr-FR" sz="1800" b="0" i="0" u="none" strike="noStrike" kern="1200" cap="none" spc="0" normalizeH="0" baseline="0" noProof="0" dirty="0">
                <a:ln>
                  <a:noFill/>
                </a:ln>
                <a:solidFill>
                  <a:prstClr val="black"/>
                </a:solidFill>
                <a:effectLst/>
                <a:uLnTx/>
                <a:uFillTx/>
                <a:latin typeface="Calibri"/>
                <a:ea typeface="+mn-ea"/>
                <a:cs typeface="Calibri"/>
              </a:rPr>
              <a:t>n</a:t>
            </a:r>
            <a:r>
              <a:rPr kumimoji="0" lang="fr-FR" sz="1800" b="0" i="0" u="none" strike="noStrike" kern="1200" cap="none" spc="-80" normalizeH="0" baseline="0" noProof="0" dirty="0">
                <a:ln>
                  <a:noFill/>
                </a:ln>
                <a:solidFill>
                  <a:prstClr val="black"/>
                </a:solidFill>
                <a:effectLst/>
                <a:uLnTx/>
                <a:uFillTx/>
                <a:latin typeface="Calibri"/>
                <a:ea typeface="+mn-ea"/>
                <a:cs typeface="Calibri"/>
              </a:rPr>
              <a:t> </a:t>
            </a:r>
            <a:r>
              <a:rPr kumimoji="0" lang="fr-FR" sz="1800" b="0" i="0" u="none" strike="noStrike" kern="1200" cap="none" spc="-15" normalizeH="0" baseline="0" noProof="0" dirty="0">
                <a:ln>
                  <a:noFill/>
                </a:ln>
                <a:solidFill>
                  <a:prstClr val="black"/>
                </a:solidFill>
                <a:effectLst/>
                <a:uLnTx/>
                <a:uFillTx/>
                <a:latin typeface="Calibri"/>
                <a:ea typeface="+mn-ea"/>
                <a:cs typeface="Calibri"/>
              </a:rPr>
              <a:t>1</a:t>
            </a:r>
            <a:r>
              <a:rPr kumimoji="0" lang="fr-FR" sz="1800" b="0" i="0" u="none" strike="noStrike" kern="1200" cap="none" spc="0" normalizeH="0" baseline="0" noProof="0" dirty="0">
                <a:ln>
                  <a:noFill/>
                </a:ln>
                <a:solidFill>
                  <a:prstClr val="black"/>
                </a:solidFill>
                <a:effectLst/>
                <a:uLnTx/>
                <a:uFillTx/>
                <a:latin typeface="Calibri"/>
                <a:ea typeface="+mn-ea"/>
                <a:cs typeface="Calibri"/>
              </a:rPr>
              <a:t>,5</a:t>
            </a:r>
            <a:r>
              <a:rPr kumimoji="0" lang="fr-FR" sz="1800" b="0" i="0" u="none" strike="noStrike" kern="1200" cap="none" spc="35"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L</a:t>
            </a:r>
            <a:r>
              <a:rPr kumimoji="0" lang="fr-FR" sz="1800" b="0" i="0" u="none" strike="noStrike" kern="1200" cap="none" spc="-40" normalizeH="0" baseline="0" noProof="0" dirty="0">
                <a:ln>
                  <a:noFill/>
                </a:ln>
                <a:solidFill>
                  <a:prstClr val="black"/>
                </a:solidFill>
                <a:effectLst/>
                <a:uLnTx/>
                <a:uFillTx/>
                <a:latin typeface="Calibri"/>
                <a:ea typeface="+mn-ea"/>
                <a:cs typeface="Calibri"/>
              </a:rPr>
              <a:t> </a:t>
            </a:r>
            <a:r>
              <a:rPr kumimoji="0" lang="fr-FR" sz="1800" b="0" i="0" u="none" strike="noStrike" kern="1200" cap="none" spc="25" normalizeH="0" baseline="0" noProof="0" dirty="0">
                <a:ln>
                  <a:noFill/>
                </a:ln>
                <a:solidFill>
                  <a:prstClr val="black"/>
                </a:solidFill>
                <a:effectLst/>
                <a:uLnTx/>
                <a:uFillTx/>
                <a:latin typeface="Calibri"/>
                <a:ea typeface="+mn-ea"/>
                <a:cs typeface="Calibri"/>
              </a:rPr>
              <a:t>d</a:t>
            </a:r>
            <a:r>
              <a:rPr kumimoji="0" lang="fr-FR" sz="1800" b="0" i="0" u="none" strike="noStrike" kern="1200" cap="none" spc="-75" normalizeH="0" baseline="0" noProof="0" dirty="0">
                <a:ln>
                  <a:noFill/>
                </a:ln>
                <a:solidFill>
                  <a:prstClr val="black"/>
                </a:solidFill>
                <a:effectLst/>
                <a:uLnTx/>
                <a:uFillTx/>
                <a:latin typeface="Calibri"/>
                <a:ea typeface="+mn-ea"/>
                <a:cs typeface="Calibri"/>
              </a:rPr>
              <a:t>’</a:t>
            </a:r>
            <a:r>
              <a:rPr kumimoji="0" lang="fr-FR" sz="1800" b="0" i="0" u="none" strike="noStrike" kern="1200" cap="none" spc="25" normalizeH="0" baseline="0" noProof="0" dirty="0">
                <a:ln>
                  <a:noFill/>
                </a:ln>
                <a:solidFill>
                  <a:prstClr val="black"/>
                </a:solidFill>
                <a:effectLst/>
                <a:uLnTx/>
                <a:uFillTx/>
                <a:latin typeface="Calibri"/>
                <a:ea typeface="+mn-ea"/>
                <a:cs typeface="Calibri"/>
              </a:rPr>
              <a:t>u</a:t>
            </a:r>
            <a:r>
              <a:rPr kumimoji="0" lang="fr-FR" sz="1800" b="0" i="0" u="none" strike="noStrike" kern="1200" cap="none" spc="-30" normalizeH="0" baseline="0" noProof="0" dirty="0">
                <a:ln>
                  <a:noFill/>
                </a:ln>
                <a:solidFill>
                  <a:prstClr val="black"/>
                </a:solidFill>
                <a:effectLst/>
                <a:uLnTx/>
                <a:uFillTx/>
                <a:latin typeface="Calibri"/>
                <a:ea typeface="+mn-ea"/>
                <a:cs typeface="Calibri"/>
              </a:rPr>
              <a:t>r</a:t>
            </a:r>
            <a:r>
              <a:rPr kumimoji="0" lang="fr-FR" sz="1800" b="0" i="0" u="none" strike="noStrike" kern="1200" cap="none" spc="35" normalizeH="0" baseline="0" noProof="0" dirty="0">
                <a:ln>
                  <a:noFill/>
                </a:ln>
                <a:solidFill>
                  <a:prstClr val="black"/>
                </a:solidFill>
                <a:effectLst/>
                <a:uLnTx/>
                <a:uFillTx/>
                <a:latin typeface="Calibri"/>
                <a:ea typeface="+mn-ea"/>
                <a:cs typeface="Calibri"/>
              </a:rPr>
              <a:t>i</a:t>
            </a:r>
            <a:r>
              <a:rPr kumimoji="0" lang="fr-FR" sz="1800" b="0" i="0" u="none" strike="noStrike" kern="1200" cap="none" spc="25" normalizeH="0" baseline="0" noProof="0" dirty="0">
                <a:ln>
                  <a:noFill/>
                </a:ln>
                <a:solidFill>
                  <a:prstClr val="black"/>
                </a:solidFill>
                <a:effectLst/>
                <a:uLnTx/>
                <a:uFillTx/>
                <a:latin typeface="Calibri"/>
                <a:ea typeface="+mn-ea"/>
                <a:cs typeface="Calibri"/>
              </a:rPr>
              <a:t>n</a:t>
            </a:r>
            <a:r>
              <a:rPr kumimoji="0" lang="fr-FR" sz="1800" b="0" i="0" u="none" strike="noStrike" kern="1200" cap="none" spc="0" normalizeH="0" baseline="0" noProof="0" dirty="0">
                <a:ln>
                  <a:noFill/>
                </a:ln>
                <a:solidFill>
                  <a:prstClr val="black"/>
                </a:solidFill>
                <a:effectLst/>
                <a:uLnTx/>
                <a:uFillTx/>
                <a:latin typeface="Calibri"/>
                <a:ea typeface="+mn-ea"/>
                <a:cs typeface="Calibri"/>
              </a:rPr>
              <a:t>e</a:t>
            </a:r>
            <a:r>
              <a:rPr kumimoji="0" lang="fr-FR" sz="1800" b="0" i="0" u="none" strike="noStrike" kern="1200" cap="none" spc="-25" normalizeH="0" baseline="0" noProof="0" dirty="0">
                <a:ln>
                  <a:noFill/>
                </a:ln>
                <a:solidFill>
                  <a:prstClr val="black"/>
                </a:solidFill>
                <a:effectLst/>
                <a:uLnTx/>
                <a:uFillTx/>
                <a:latin typeface="Calibri"/>
                <a:ea typeface="+mn-ea"/>
                <a:cs typeface="Calibri"/>
              </a:rPr>
              <a:t> </a:t>
            </a:r>
            <a:r>
              <a:rPr kumimoji="0" lang="fr-FR" sz="1800" b="0" i="0" u="none" strike="noStrike" kern="1200" cap="none" spc="25" normalizeH="0" baseline="0" noProof="0" dirty="0">
                <a:ln>
                  <a:noFill/>
                </a:ln>
                <a:solidFill>
                  <a:prstClr val="black"/>
                </a:solidFill>
                <a:effectLst/>
                <a:uLnTx/>
                <a:uFillTx/>
                <a:latin typeface="Calibri"/>
                <a:ea typeface="+mn-ea"/>
                <a:cs typeface="Calibri"/>
              </a:rPr>
              <a:t>p</a:t>
            </a:r>
            <a:r>
              <a:rPr kumimoji="0" lang="fr-FR" sz="1800" b="0" i="0" u="none" strike="noStrike" kern="1200" cap="none" spc="35" normalizeH="0" baseline="0" noProof="0" dirty="0">
                <a:ln>
                  <a:noFill/>
                </a:ln>
                <a:solidFill>
                  <a:prstClr val="black"/>
                </a:solidFill>
                <a:effectLst/>
                <a:uLnTx/>
                <a:uFillTx/>
                <a:latin typeface="Calibri"/>
                <a:ea typeface="+mn-ea"/>
                <a:cs typeface="Calibri"/>
              </a:rPr>
              <a:t>a</a:t>
            </a:r>
            <a:r>
              <a:rPr kumimoji="0" lang="fr-FR" sz="1800" b="0" i="0" u="none" strike="noStrike" kern="1200" cap="none" spc="0" normalizeH="0" baseline="0" noProof="0" dirty="0">
                <a:ln>
                  <a:noFill/>
                </a:ln>
                <a:solidFill>
                  <a:prstClr val="black"/>
                </a:solidFill>
                <a:effectLst/>
                <a:uLnTx/>
                <a:uFillTx/>
                <a:latin typeface="Calibri"/>
                <a:ea typeface="+mn-ea"/>
                <a:cs typeface="Calibri"/>
              </a:rPr>
              <a:t>r</a:t>
            </a:r>
            <a:r>
              <a:rPr kumimoji="0" lang="fr-FR" sz="1800" b="0" i="0" u="none" strike="noStrike" kern="1200" cap="none" spc="-60" normalizeH="0" baseline="0" noProof="0" dirty="0">
                <a:ln>
                  <a:noFill/>
                </a:ln>
                <a:solidFill>
                  <a:prstClr val="black"/>
                </a:solidFill>
                <a:effectLst/>
                <a:uLnTx/>
                <a:uFillTx/>
                <a:latin typeface="Calibri"/>
                <a:ea typeface="+mn-ea"/>
                <a:cs typeface="Calibri"/>
              </a:rPr>
              <a:t> </a:t>
            </a:r>
            <a:r>
              <a:rPr kumimoji="0" lang="fr-FR" sz="1800" b="0" i="0" u="none" strike="noStrike" kern="1200" cap="none" spc="15" normalizeH="0" baseline="0" noProof="0" dirty="0">
                <a:ln>
                  <a:noFill/>
                </a:ln>
                <a:solidFill>
                  <a:prstClr val="black"/>
                </a:solidFill>
                <a:effectLst/>
                <a:uLnTx/>
                <a:uFillTx/>
                <a:latin typeface="Calibri"/>
                <a:ea typeface="+mn-ea"/>
                <a:cs typeface="Calibri"/>
              </a:rPr>
              <a:t>j</a:t>
            </a:r>
            <a:r>
              <a:rPr kumimoji="0" lang="fr-FR" sz="1800" b="0" i="0" u="none" strike="noStrike" kern="1200" cap="none" spc="20" normalizeH="0" baseline="0" noProof="0" dirty="0">
                <a:ln>
                  <a:noFill/>
                </a:ln>
                <a:solidFill>
                  <a:prstClr val="black"/>
                </a:solidFill>
                <a:effectLst/>
                <a:uLnTx/>
                <a:uFillTx/>
                <a:latin typeface="Calibri"/>
                <a:ea typeface="+mn-ea"/>
                <a:cs typeface="Calibri"/>
              </a:rPr>
              <a:t>o</a:t>
            </a:r>
            <a:r>
              <a:rPr kumimoji="0" lang="fr-FR" sz="1800" b="0" i="0" u="none" strike="noStrike" kern="1200" cap="none" spc="25" normalizeH="0" baseline="0" noProof="0" dirty="0">
                <a:ln>
                  <a:noFill/>
                </a:ln>
                <a:solidFill>
                  <a:prstClr val="black"/>
                </a:solidFill>
                <a:effectLst/>
                <a:uLnTx/>
                <a:uFillTx/>
                <a:latin typeface="Calibri"/>
                <a:ea typeface="+mn-ea"/>
                <a:cs typeface="Calibri"/>
              </a:rPr>
              <a:t>u</a:t>
            </a:r>
            <a:r>
              <a:rPr kumimoji="0" lang="fr-FR" sz="1800" b="0" i="0" u="none" strike="noStrike" kern="1200" cap="none" spc="-180" normalizeH="0" baseline="0" noProof="0" dirty="0">
                <a:ln>
                  <a:noFill/>
                </a:ln>
                <a:solidFill>
                  <a:prstClr val="black"/>
                </a:solidFill>
                <a:effectLst/>
                <a:uLnTx/>
                <a:uFillTx/>
                <a:latin typeface="Calibri"/>
                <a:ea typeface="+mn-ea"/>
                <a:cs typeface="Calibri"/>
              </a:rPr>
              <a:t>r</a:t>
            </a:r>
            <a:r>
              <a:rPr kumimoji="0" lang="fr-FR" sz="1800" b="0" i="0" u="none" strike="noStrike" kern="1200" cap="none" spc="0" normalizeH="0" baseline="0" noProof="0" dirty="0">
                <a:ln>
                  <a:noFill/>
                </a:ln>
                <a:solidFill>
                  <a:prstClr val="black"/>
                </a:solidFill>
                <a:effectLst/>
                <a:uLnTx/>
                <a:uFillTx/>
                <a:latin typeface="Calibri"/>
                <a:ea typeface="+mn-ea"/>
                <a:cs typeface="Calibri"/>
              </a:rPr>
              <a:t>.</a:t>
            </a:r>
          </a:p>
          <a:p>
            <a:pPr marL="0" marR="3175" lvl="0" indent="0" algn="ctr" defTabSz="914400" rtl="0" eaLnBrk="1" fontAlgn="auto" latinLnBrk="0" hangingPunct="1">
              <a:lnSpc>
                <a:spcPct val="100000"/>
              </a:lnSpc>
              <a:spcBef>
                <a:spcPts val="32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uLnTx/>
                <a:uFillTx/>
                <a:latin typeface="Wingdings"/>
                <a:ea typeface="+mn-ea"/>
                <a:cs typeface="Wingdings"/>
              </a:rPr>
              <a:t></a:t>
            </a:r>
            <a:r>
              <a:rPr kumimoji="0" lang="fr-FR" sz="1800" b="0" i="0" u="none" strike="noStrike" kern="1200" cap="none" spc="-40" normalizeH="0" baseline="0" noProof="0" dirty="0">
                <a:ln>
                  <a:noFill/>
                </a:ln>
                <a:solidFill>
                  <a:srgbClr val="C00000"/>
                </a:solidFill>
                <a:effectLst/>
                <a:uLnTx/>
                <a:uFillTx/>
                <a:latin typeface="Times New Roman"/>
                <a:ea typeface="+mn-ea"/>
                <a:cs typeface="Times New Roman"/>
              </a:rPr>
              <a:t> </a:t>
            </a:r>
            <a:r>
              <a:rPr kumimoji="0" lang="fr-FR" sz="1800" b="0" i="0" u="none" strike="noStrike" kern="1200" cap="none" spc="-30" normalizeH="0" baseline="0" noProof="0" dirty="0">
                <a:ln>
                  <a:noFill/>
                </a:ln>
                <a:solidFill>
                  <a:srgbClr val="C00000"/>
                </a:solidFill>
                <a:effectLst/>
                <a:uLnTx/>
                <a:uFillTx/>
                <a:latin typeface="Calibri"/>
                <a:ea typeface="+mn-ea"/>
                <a:cs typeface="Calibri"/>
              </a:rPr>
              <a:t>r</a:t>
            </a:r>
            <a:r>
              <a:rPr kumimoji="0" lang="fr-FR" sz="1800" b="0" i="0" u="none" strike="noStrike" kern="1200" cap="none" spc="0" normalizeH="0" baseline="0" noProof="0" dirty="0">
                <a:ln>
                  <a:noFill/>
                </a:ln>
                <a:solidFill>
                  <a:srgbClr val="C00000"/>
                </a:solidFill>
                <a:effectLst/>
                <a:uLnTx/>
                <a:uFillTx/>
                <a:latin typeface="Calibri"/>
                <a:ea typeface="+mn-ea"/>
                <a:cs typeface="Calibri"/>
              </a:rPr>
              <a:t>é</a:t>
            </a:r>
            <a:r>
              <a:rPr kumimoji="0" lang="fr-FR" sz="1800" b="0" i="0" u="none" strike="noStrike" kern="1200" cap="none" spc="40" normalizeH="0" baseline="0" noProof="0" dirty="0">
                <a:ln>
                  <a:noFill/>
                </a:ln>
                <a:solidFill>
                  <a:srgbClr val="C00000"/>
                </a:solidFill>
                <a:effectLst/>
                <a:uLnTx/>
                <a:uFillTx/>
                <a:latin typeface="Calibri"/>
                <a:ea typeface="+mn-ea"/>
                <a:cs typeface="Calibri"/>
              </a:rPr>
              <a:t>a</a:t>
            </a:r>
            <a:r>
              <a:rPr kumimoji="0" lang="fr-FR" sz="1800" b="0" i="0" u="none" strike="noStrike" kern="1200" cap="none" spc="25" normalizeH="0" baseline="0" noProof="0" dirty="0">
                <a:ln>
                  <a:noFill/>
                </a:ln>
                <a:solidFill>
                  <a:srgbClr val="C00000"/>
                </a:solidFill>
                <a:effectLst/>
                <a:uLnTx/>
                <a:uFillTx/>
                <a:latin typeface="Calibri"/>
                <a:ea typeface="+mn-ea"/>
                <a:cs typeface="Calibri"/>
              </a:rPr>
              <a:t>b</a:t>
            </a:r>
            <a:r>
              <a:rPr kumimoji="0" lang="fr-FR" sz="1800" b="0" i="0" u="none" strike="noStrike" kern="1200" cap="none" spc="-30" normalizeH="0" baseline="0" noProof="0" dirty="0">
                <a:ln>
                  <a:noFill/>
                </a:ln>
                <a:solidFill>
                  <a:srgbClr val="C00000"/>
                </a:solidFill>
                <a:effectLst/>
                <a:uLnTx/>
                <a:uFillTx/>
                <a:latin typeface="Calibri"/>
                <a:ea typeface="+mn-ea"/>
                <a:cs typeface="Calibri"/>
              </a:rPr>
              <a:t>s</a:t>
            </a:r>
            <a:r>
              <a:rPr kumimoji="0" lang="fr-FR" sz="1800" b="0" i="0" u="none" strike="noStrike" kern="1200" cap="none" spc="20" normalizeH="0" baseline="0" noProof="0" dirty="0">
                <a:ln>
                  <a:noFill/>
                </a:ln>
                <a:solidFill>
                  <a:srgbClr val="C00000"/>
                </a:solidFill>
                <a:effectLst/>
                <a:uLnTx/>
                <a:uFillTx/>
                <a:latin typeface="Calibri"/>
                <a:ea typeface="+mn-ea"/>
                <a:cs typeface="Calibri"/>
              </a:rPr>
              <a:t>o</a:t>
            </a:r>
            <a:r>
              <a:rPr kumimoji="0" lang="fr-FR" sz="1800" b="0" i="0" u="none" strike="noStrike" kern="1200" cap="none" spc="-30" normalizeH="0" baseline="0" noProof="0" dirty="0">
                <a:ln>
                  <a:noFill/>
                </a:ln>
                <a:solidFill>
                  <a:srgbClr val="C00000"/>
                </a:solidFill>
                <a:effectLst/>
                <a:uLnTx/>
                <a:uFillTx/>
                <a:latin typeface="Calibri"/>
                <a:ea typeface="+mn-ea"/>
                <a:cs typeface="Calibri"/>
              </a:rPr>
              <a:t>r</a:t>
            </a:r>
            <a:r>
              <a:rPr kumimoji="0" lang="fr-FR" sz="1800" b="0" i="0" u="none" strike="noStrike" kern="1200" cap="none" spc="25" normalizeH="0" baseline="0" noProof="0" dirty="0">
                <a:ln>
                  <a:noFill/>
                </a:ln>
                <a:solidFill>
                  <a:srgbClr val="C00000"/>
                </a:solidFill>
                <a:effectLst/>
                <a:uLnTx/>
                <a:uFillTx/>
                <a:latin typeface="Calibri"/>
                <a:ea typeface="+mn-ea"/>
                <a:cs typeface="Calibri"/>
              </a:rPr>
              <a:t>p</a:t>
            </a:r>
            <a:r>
              <a:rPr kumimoji="0" lang="fr-FR" sz="1800" b="0" i="0" u="none" strike="noStrike" kern="1200" cap="none" spc="0" normalizeH="0" baseline="0" noProof="0" dirty="0">
                <a:ln>
                  <a:noFill/>
                </a:ln>
                <a:solidFill>
                  <a:srgbClr val="C00000"/>
                </a:solidFill>
                <a:effectLst/>
                <a:uLnTx/>
                <a:uFillTx/>
                <a:latin typeface="Calibri"/>
                <a:ea typeface="+mn-ea"/>
                <a:cs typeface="Calibri"/>
              </a:rPr>
              <a:t>t</a:t>
            </a:r>
            <a:r>
              <a:rPr kumimoji="0" lang="fr-FR" sz="1800" b="0" i="0" u="none" strike="noStrike" kern="1200" cap="none" spc="30" normalizeH="0" baseline="0" noProof="0" dirty="0">
                <a:ln>
                  <a:noFill/>
                </a:ln>
                <a:solidFill>
                  <a:srgbClr val="C00000"/>
                </a:solidFill>
                <a:effectLst/>
                <a:uLnTx/>
                <a:uFillTx/>
                <a:latin typeface="Calibri"/>
                <a:ea typeface="+mn-ea"/>
                <a:cs typeface="Calibri"/>
              </a:rPr>
              <a:t>i</a:t>
            </a:r>
            <a:r>
              <a:rPr kumimoji="0" lang="fr-FR" sz="1800" b="0" i="0" u="none" strike="noStrike" kern="1200" cap="none" spc="20" normalizeH="0" baseline="0" noProof="0" dirty="0">
                <a:ln>
                  <a:noFill/>
                </a:ln>
                <a:solidFill>
                  <a:srgbClr val="C00000"/>
                </a:solidFill>
                <a:effectLst/>
                <a:uLnTx/>
                <a:uFillTx/>
                <a:latin typeface="Calibri"/>
                <a:ea typeface="+mn-ea"/>
                <a:cs typeface="Calibri"/>
              </a:rPr>
              <a:t>o</a:t>
            </a:r>
            <a:r>
              <a:rPr kumimoji="0" lang="fr-FR" sz="1800" b="0" i="0" u="none" strike="noStrike" kern="1200" cap="none" spc="0" normalizeH="0" baseline="0" noProof="0" dirty="0">
                <a:ln>
                  <a:noFill/>
                </a:ln>
                <a:solidFill>
                  <a:srgbClr val="C00000"/>
                </a:solidFill>
                <a:effectLst/>
                <a:uLnTx/>
                <a:uFillTx/>
                <a:latin typeface="Calibri"/>
                <a:ea typeface="+mn-ea"/>
                <a:cs typeface="Calibri"/>
              </a:rPr>
              <a:t>n</a:t>
            </a:r>
            <a:r>
              <a:rPr kumimoji="0" lang="fr-FR" sz="1800" b="0" i="0" u="none" strike="noStrike" kern="1200" cap="none" spc="-155" normalizeH="0" baseline="0" noProof="0" dirty="0">
                <a:ln>
                  <a:noFill/>
                </a:ln>
                <a:solidFill>
                  <a:srgbClr val="C00000"/>
                </a:solidFill>
                <a:effectLst/>
                <a:uLnTx/>
                <a:uFillTx/>
                <a:latin typeface="Calibri"/>
                <a:ea typeface="+mn-ea"/>
                <a:cs typeface="Calibri"/>
              </a:rPr>
              <a:t> </a:t>
            </a:r>
            <a:r>
              <a:rPr kumimoji="0" lang="fr-FR" sz="1800" b="0" i="0" u="none" strike="noStrike" kern="1200" cap="none" spc="0" normalizeH="0" baseline="0" noProof="0" dirty="0">
                <a:ln>
                  <a:noFill/>
                </a:ln>
                <a:solidFill>
                  <a:srgbClr val="C00000"/>
                </a:solidFill>
                <a:effectLst/>
                <a:uLnTx/>
                <a:uFillTx/>
                <a:latin typeface="Calibri"/>
                <a:ea typeface="+mn-ea"/>
                <a:cs typeface="Calibri"/>
              </a:rPr>
              <a:t>t</a:t>
            </a:r>
            <a:r>
              <a:rPr kumimoji="0" lang="fr-FR" sz="1800" b="0" i="0" u="none" strike="noStrike" kern="1200" cap="none" spc="25" normalizeH="0" baseline="0" noProof="0" dirty="0">
                <a:ln>
                  <a:noFill/>
                </a:ln>
                <a:solidFill>
                  <a:srgbClr val="C00000"/>
                </a:solidFill>
                <a:effectLst/>
                <a:uLnTx/>
                <a:uFillTx/>
                <a:latin typeface="Calibri"/>
                <a:ea typeface="+mn-ea"/>
                <a:cs typeface="Calibri"/>
              </a:rPr>
              <a:t>ubu</a:t>
            </a:r>
            <a:r>
              <a:rPr kumimoji="0" lang="fr-FR" sz="1800" b="0" i="0" u="none" strike="noStrike" kern="1200" cap="none" spc="35" normalizeH="0" baseline="0" noProof="0" dirty="0">
                <a:ln>
                  <a:noFill/>
                </a:ln>
                <a:solidFill>
                  <a:srgbClr val="C00000"/>
                </a:solidFill>
                <a:effectLst/>
                <a:uLnTx/>
                <a:uFillTx/>
                <a:latin typeface="Calibri"/>
                <a:ea typeface="+mn-ea"/>
                <a:cs typeface="Calibri"/>
              </a:rPr>
              <a:t>lai</a:t>
            </a:r>
            <a:r>
              <a:rPr kumimoji="0" lang="fr-FR" sz="1800" b="0" i="0" u="none" strike="noStrike" kern="1200" cap="none" spc="-30" normalizeH="0" baseline="0" noProof="0" dirty="0">
                <a:ln>
                  <a:noFill/>
                </a:ln>
                <a:solidFill>
                  <a:srgbClr val="C00000"/>
                </a:solidFill>
                <a:effectLst/>
                <a:uLnTx/>
                <a:uFillTx/>
                <a:latin typeface="Calibri"/>
                <a:ea typeface="+mn-ea"/>
                <a:cs typeface="Calibri"/>
              </a:rPr>
              <a:t>r</a:t>
            </a:r>
            <a:r>
              <a:rPr kumimoji="0" lang="fr-FR" sz="1800" b="0" i="0" u="none" strike="noStrike" kern="1200" cap="none" spc="0" normalizeH="0" baseline="0" noProof="0" dirty="0">
                <a:ln>
                  <a:noFill/>
                </a:ln>
                <a:solidFill>
                  <a:srgbClr val="C00000"/>
                </a:solidFill>
                <a:effectLst/>
                <a:uLnTx/>
                <a:uFillTx/>
                <a:latin typeface="Calibri"/>
                <a:ea typeface="+mn-ea"/>
                <a:cs typeface="Calibri"/>
              </a:rPr>
              <a:t>e</a:t>
            </a: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5" normalizeH="0" baseline="0" noProof="0" dirty="0">
                <a:ln>
                  <a:noFill/>
                </a:ln>
                <a:solidFill>
                  <a:prstClr val="black"/>
                </a:solidFill>
                <a:effectLst/>
                <a:uLnTx/>
                <a:uFillTx/>
                <a:latin typeface="Calibri"/>
                <a:ea typeface="+mn-ea"/>
                <a:cs typeface="Calibri"/>
              </a:rPr>
              <a:t>Ce</a:t>
            </a:r>
            <a:r>
              <a:rPr kumimoji="0" lang="fr-FR" sz="1800" b="0" i="0" u="none" strike="noStrike" kern="1200" cap="none" spc="-20"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mécanisme</a:t>
            </a:r>
            <a:r>
              <a:rPr kumimoji="0" lang="fr-FR" sz="1800" b="0" i="0" u="none" strike="noStrike" kern="1200" cap="none" spc="-20" normalizeH="0" baseline="0" noProof="0" dirty="0">
                <a:ln>
                  <a:noFill/>
                </a:ln>
                <a:solidFill>
                  <a:prstClr val="black"/>
                </a:solidFill>
                <a:effectLst/>
                <a:uLnTx/>
                <a:uFillTx/>
                <a:latin typeface="Calibri"/>
                <a:ea typeface="+mn-ea"/>
                <a:cs typeface="Calibri"/>
              </a:rPr>
              <a:t> </a:t>
            </a:r>
            <a:r>
              <a:rPr kumimoji="0" lang="fr-FR" sz="1800" b="0" i="0" u="none" strike="noStrike" kern="1200" cap="none" spc="-5" normalizeH="0" baseline="0" noProof="0" dirty="0">
                <a:ln>
                  <a:noFill/>
                </a:ln>
                <a:solidFill>
                  <a:prstClr val="black"/>
                </a:solidFill>
                <a:effectLst/>
                <a:uLnTx/>
                <a:uFillTx/>
                <a:latin typeface="Calibri"/>
                <a:ea typeface="+mn-ea"/>
                <a:cs typeface="Calibri"/>
              </a:rPr>
              <a:t>permet</a:t>
            </a:r>
            <a:r>
              <a:rPr kumimoji="0" lang="fr-FR" sz="1800" b="0" i="0" u="none" strike="noStrike" kern="1200" cap="none" spc="50" normalizeH="0" baseline="0" noProof="0" dirty="0">
                <a:ln>
                  <a:noFill/>
                </a:ln>
                <a:solidFill>
                  <a:prstClr val="black"/>
                </a:solidFill>
                <a:effectLst/>
                <a:uLnTx/>
                <a:uFillTx/>
                <a:latin typeface="Calibri"/>
                <a:ea typeface="+mn-ea"/>
                <a:cs typeface="Calibri"/>
              </a:rPr>
              <a:t> </a:t>
            </a:r>
            <a:r>
              <a:rPr kumimoji="0" lang="fr-FR" sz="1800" b="0" i="0" u="none" strike="noStrike" kern="1200" cap="none" spc="10" normalizeH="0" baseline="0" noProof="0" dirty="0">
                <a:ln>
                  <a:noFill/>
                </a:ln>
                <a:solidFill>
                  <a:prstClr val="black"/>
                </a:solidFill>
                <a:effectLst/>
                <a:uLnTx/>
                <a:uFillTx/>
                <a:latin typeface="Calibri"/>
                <a:ea typeface="+mn-ea"/>
                <a:cs typeface="Calibri"/>
              </a:rPr>
              <a:t>de</a:t>
            </a:r>
            <a:r>
              <a:rPr kumimoji="0" lang="fr-FR" sz="1800" b="0" i="0" u="none" strike="noStrike" kern="1200" cap="none" spc="-15"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 trier</a:t>
            </a:r>
            <a:r>
              <a:rPr kumimoji="0" lang="fr-FR" sz="1800" b="0" i="0" u="none" strike="noStrike" kern="1200" cap="none" spc="-60"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a:t>
            </a:r>
            <a:r>
              <a:rPr kumimoji="0" lang="fr-FR" sz="1800" b="0" i="0" u="none" strike="noStrike" kern="1200" cap="none" spc="25" normalizeH="0" baseline="0" noProof="0" dirty="0">
                <a:ln>
                  <a:noFill/>
                </a:ln>
                <a:solidFill>
                  <a:prstClr val="black"/>
                </a:solidFill>
                <a:effectLst/>
                <a:uLnTx/>
                <a:uFillTx/>
                <a:latin typeface="Calibri"/>
                <a:ea typeface="+mn-ea"/>
                <a:cs typeface="Calibri"/>
              </a:rPr>
              <a:t> </a:t>
            </a:r>
            <a:r>
              <a:rPr kumimoji="0" lang="fr-FR" sz="1800" b="0" i="0" u="none" strike="noStrike" kern="1200" cap="none" spc="10" normalizeH="0" baseline="0" noProof="0" dirty="0">
                <a:ln>
                  <a:noFill/>
                </a:ln>
                <a:solidFill>
                  <a:prstClr val="black"/>
                </a:solidFill>
                <a:effectLst/>
                <a:uLnTx/>
                <a:uFillTx/>
                <a:latin typeface="Calibri"/>
                <a:ea typeface="+mn-ea"/>
                <a:cs typeface="Calibri"/>
              </a:rPr>
              <a:t>les</a:t>
            </a:r>
            <a:r>
              <a:rPr kumimoji="0" lang="fr-FR" sz="1800" b="0" i="0" u="none" strike="noStrike" kern="1200" cap="none" spc="30" normalizeH="0" baseline="0" noProof="0" dirty="0">
                <a:ln>
                  <a:noFill/>
                </a:ln>
                <a:solidFill>
                  <a:prstClr val="black"/>
                </a:solidFill>
                <a:effectLst/>
                <a:uLnTx/>
                <a:uFillTx/>
                <a:latin typeface="Calibri"/>
                <a:ea typeface="+mn-ea"/>
                <a:cs typeface="Calibri"/>
              </a:rPr>
              <a:t> </a:t>
            </a:r>
            <a:r>
              <a:rPr kumimoji="0" lang="fr-FR" sz="1800" b="0" i="0" u="none" strike="noStrike" kern="1200" cap="none" spc="0" normalizeH="0" baseline="0" noProof="0" dirty="0">
                <a:ln>
                  <a:noFill/>
                </a:ln>
                <a:solidFill>
                  <a:prstClr val="black"/>
                </a:solidFill>
                <a:effectLst/>
                <a:uLnTx/>
                <a:uFillTx/>
                <a:latin typeface="Calibri"/>
                <a:ea typeface="+mn-ea"/>
                <a:cs typeface="Calibri"/>
              </a:rPr>
              <a:t>substances</a:t>
            </a:r>
            <a:r>
              <a:rPr kumimoji="0" lang="fr-FR" sz="1800" b="0" i="0" u="none" strike="noStrike" kern="1200" cap="none" spc="-130" normalizeH="0" baseline="0" noProof="0" dirty="0">
                <a:ln>
                  <a:noFill/>
                </a:ln>
                <a:solidFill>
                  <a:prstClr val="black"/>
                </a:solidFill>
                <a:effectLst/>
                <a:uLnTx/>
                <a:uFillTx/>
                <a:latin typeface="Calibri"/>
                <a:ea typeface="+mn-ea"/>
                <a:cs typeface="Calibri"/>
              </a:rPr>
              <a:t> </a:t>
            </a:r>
            <a:r>
              <a:rPr kumimoji="0" lang="fr-FR" sz="1800" b="0" i="0" u="none" strike="noStrike" kern="1200" cap="none" spc="10" normalizeH="0" baseline="0" noProof="0" dirty="0">
                <a:ln>
                  <a:noFill/>
                </a:ln>
                <a:solidFill>
                  <a:prstClr val="black"/>
                </a:solidFill>
                <a:effectLst/>
                <a:uLnTx/>
                <a:uFillTx/>
                <a:latin typeface="Calibri"/>
                <a:ea typeface="+mn-ea"/>
                <a:cs typeface="Calibri"/>
              </a:rPr>
              <a:t>du</a:t>
            </a:r>
            <a:r>
              <a:rPr kumimoji="0" lang="fr-FR" sz="1800" b="0" i="0" u="none" strike="noStrike" kern="1200" cap="none" spc="5" normalizeH="0" baseline="0" noProof="0" dirty="0">
                <a:ln>
                  <a:noFill/>
                </a:ln>
                <a:solidFill>
                  <a:prstClr val="black"/>
                </a:solidFill>
                <a:effectLst/>
                <a:uLnTx/>
                <a:uFillTx/>
                <a:latin typeface="Calibri"/>
                <a:ea typeface="+mn-ea"/>
                <a:cs typeface="Calibri"/>
              </a:rPr>
              <a:t> </a:t>
            </a:r>
            <a:r>
              <a:rPr kumimoji="0" lang="fr-FR" sz="1800" b="0" i="0" u="none" strike="noStrike" kern="1200" cap="none" spc="10" normalizeH="0" baseline="0" noProof="0" dirty="0">
                <a:ln>
                  <a:noFill/>
                </a:ln>
                <a:solidFill>
                  <a:prstClr val="black"/>
                </a:solidFill>
                <a:effectLst/>
                <a:uLnTx/>
                <a:uFillTx/>
                <a:latin typeface="Calibri"/>
                <a:ea typeface="+mn-ea"/>
                <a:cs typeface="Calibri"/>
              </a:rPr>
              <a:t>plasma.</a:t>
            </a:r>
          </a:p>
          <a:p>
            <a:pPr marL="0" marR="635" lvl="0" indent="0" algn="ctr" defTabSz="914400" rtl="0" eaLnBrk="1" fontAlgn="auto" latinLnBrk="0" hangingPunct="1">
              <a:lnSpc>
                <a:spcPct val="100000"/>
              </a:lnSpc>
              <a:spcBef>
                <a:spcPts val="0"/>
              </a:spcBef>
              <a:spcAft>
                <a:spcPts val="0"/>
              </a:spcAft>
              <a:buClrTx/>
              <a:buSzTx/>
              <a:buFontTx/>
              <a:buNone/>
              <a:tabLst/>
              <a:defRPr/>
            </a:pPr>
            <a:endParaRPr lang="fr-FR" spc="10" dirty="0">
              <a:solidFill>
                <a:prstClr val="black"/>
              </a:solidFill>
              <a:latin typeface="Calibri"/>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0" normalizeH="0" baseline="0" noProof="0" dirty="0">
              <a:ln>
                <a:noFill/>
              </a:ln>
              <a:solidFill>
                <a:prstClr val="black"/>
              </a:solidFill>
              <a:effectLst/>
              <a:uLnTx/>
              <a:uFillTx/>
              <a:latin typeface="Calibri"/>
              <a:ea typeface="+mn-ea"/>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lang="fr-FR" spc="10" dirty="0">
              <a:solidFill>
                <a:prstClr val="black"/>
              </a:solidFill>
              <a:latin typeface="Calibri"/>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0" normalizeH="0" baseline="0" noProof="0" dirty="0">
              <a:ln>
                <a:noFill/>
              </a:ln>
              <a:solidFill>
                <a:prstClr val="black"/>
              </a:solidFill>
              <a:effectLst/>
              <a:uLnTx/>
              <a:uFillTx/>
              <a:latin typeface="Calibri"/>
              <a:ea typeface="+mn-ea"/>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lang="fr-FR" spc="10" dirty="0">
              <a:solidFill>
                <a:prstClr val="black"/>
              </a:solidFill>
              <a:latin typeface="Calibri"/>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0" normalizeH="0" baseline="0" noProof="0" dirty="0">
              <a:ln>
                <a:noFill/>
              </a:ln>
              <a:solidFill>
                <a:prstClr val="black"/>
              </a:solidFill>
              <a:effectLst/>
              <a:uLnTx/>
              <a:uFillTx/>
              <a:latin typeface="Calibri"/>
              <a:ea typeface="+mn-ea"/>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lang="fr-FR" spc="10" dirty="0">
              <a:solidFill>
                <a:prstClr val="black"/>
              </a:solidFill>
              <a:latin typeface="Calibri"/>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10" normalizeH="0" baseline="0" noProof="0" dirty="0">
              <a:ln>
                <a:noFill/>
              </a:ln>
              <a:solidFill>
                <a:prstClr val="black"/>
              </a:solidFill>
              <a:effectLst/>
              <a:uLnTx/>
              <a:uFillTx/>
              <a:latin typeface="Calibri"/>
              <a:ea typeface="+mn-ea"/>
              <a:cs typeface="Calibri"/>
            </a:endParaRPr>
          </a:p>
          <a:p>
            <a:pPr marL="0" marR="635"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object 6">
            <a:extLst>
              <a:ext uri="{FF2B5EF4-FFF2-40B4-BE49-F238E27FC236}">
                <a16:creationId xmlns:a16="http://schemas.microsoft.com/office/drawing/2014/main" id="{2A19D26B-2D6A-4AD5-A238-9E7B03EB7C04}"/>
              </a:ext>
            </a:extLst>
          </p:cNvPr>
          <p:cNvPicPr/>
          <p:nvPr/>
        </p:nvPicPr>
        <p:blipFill>
          <a:blip r:embed="rId2" cstate="print"/>
          <a:stretch>
            <a:fillRect/>
          </a:stretch>
        </p:blipFill>
        <p:spPr>
          <a:xfrm>
            <a:off x="6804837" y="2009553"/>
            <a:ext cx="5387162" cy="4521875"/>
          </a:xfrm>
          <a:prstGeom prst="rect">
            <a:avLst/>
          </a:prstGeom>
        </p:spPr>
      </p:pic>
    </p:spTree>
    <p:extLst>
      <p:ext uri="{BB962C8B-B14F-4D97-AF65-F5344CB8AC3E}">
        <p14:creationId xmlns:p14="http://schemas.microsoft.com/office/powerpoint/2010/main" val="23118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09FB6-C34C-42B2-B09B-D2C7F331017C}"/>
              </a:ext>
            </a:extLst>
          </p:cNvPr>
          <p:cNvSpPr>
            <a:spLocks noGrp="1"/>
          </p:cNvSpPr>
          <p:nvPr>
            <p:ph type="title"/>
          </p:nvPr>
        </p:nvSpPr>
        <p:spPr>
          <a:xfrm>
            <a:off x="684211" y="384314"/>
            <a:ext cx="8534401" cy="636103"/>
          </a:xfrm>
        </p:spPr>
        <p:txBody>
          <a:bodyPr>
            <a:normAutofit/>
          </a:bodyPr>
          <a:lstStyle/>
          <a:p>
            <a:r>
              <a:rPr lang="fr-FR" sz="2800" b="1" dirty="0">
                <a:solidFill>
                  <a:schemeClr val="bg1"/>
                </a:solidFill>
              </a:rPr>
              <a:t> </a:t>
            </a:r>
            <a:r>
              <a:rPr lang="fr-FR" sz="2800" b="1" dirty="0">
                <a:solidFill>
                  <a:schemeClr val="accent1"/>
                </a:solidFill>
              </a:rPr>
              <a:t>La réabsorption tubulaire</a:t>
            </a:r>
          </a:p>
        </p:txBody>
      </p:sp>
      <p:sp>
        <p:nvSpPr>
          <p:cNvPr id="3" name="Espace réservé du texte 2">
            <a:extLst>
              <a:ext uri="{FF2B5EF4-FFF2-40B4-BE49-F238E27FC236}">
                <a16:creationId xmlns:a16="http://schemas.microsoft.com/office/drawing/2014/main" id="{0D1852CB-31B0-4149-A6B2-DC86489F5721}"/>
              </a:ext>
            </a:extLst>
          </p:cNvPr>
          <p:cNvSpPr>
            <a:spLocks noGrp="1"/>
          </p:cNvSpPr>
          <p:nvPr>
            <p:ph type="body" idx="1"/>
          </p:nvPr>
        </p:nvSpPr>
        <p:spPr>
          <a:xfrm>
            <a:off x="301123" y="1241779"/>
            <a:ext cx="11589754" cy="5407378"/>
          </a:xfrm>
        </p:spPr>
        <p:txBody>
          <a:bodyPr>
            <a:normAutofit/>
          </a:bodyPr>
          <a:lstStyle/>
          <a:p>
            <a:pPr marL="285750" indent="-285750">
              <a:buFont typeface="Wingdings" panose="05000000000000000000" pitchFamily="2" charset="2"/>
              <a:buChar char="§"/>
            </a:pPr>
            <a:r>
              <a:rPr lang="fr-FR" dirty="0">
                <a:solidFill>
                  <a:schemeClr val="bg1"/>
                </a:solidFill>
              </a:rPr>
              <a:t>2 types de transport</a:t>
            </a:r>
          </a:p>
          <a:p>
            <a:pPr marL="285750" indent="-285750">
              <a:buFont typeface="Wingdings" panose="05000000000000000000" pitchFamily="2" charset="2"/>
              <a:buChar char="Ø"/>
            </a:pPr>
            <a:r>
              <a:rPr lang="fr-FR" dirty="0">
                <a:solidFill>
                  <a:schemeClr val="bg1"/>
                </a:solidFill>
              </a:rPr>
              <a:t>Passif</a:t>
            </a:r>
          </a:p>
          <a:p>
            <a:pPr marL="285750" indent="-285750">
              <a:buFont typeface="Wingdings" panose="05000000000000000000" pitchFamily="2" charset="2"/>
              <a:buChar char="Ø"/>
            </a:pPr>
            <a:r>
              <a:rPr lang="fr-FR" dirty="0">
                <a:solidFill>
                  <a:schemeClr val="bg1"/>
                </a:solidFill>
              </a:rPr>
              <a:t>actif</a:t>
            </a:r>
          </a:p>
          <a:p>
            <a:r>
              <a:rPr lang="fr-FR" b="1" dirty="0"/>
              <a:t>a)La réabsorption tubulaire passive</a:t>
            </a:r>
          </a:p>
          <a:p>
            <a:r>
              <a:rPr lang="fr-FR" dirty="0">
                <a:solidFill>
                  <a:schemeClr val="bg1"/>
                </a:solidFill>
              </a:rPr>
              <a:t>C’est un processus  passif qui dépend des pressions et des concentrations entre le sang des capillaires et le filtrat glomérulaire. Elle obéit à une loi simple: les substances diffusent du milieu où elles sont le plus concentré vers le milieu où elles sont le moins concentré. Cette réabsorption ne nécessite de ce fait aucun travail cellulaire.</a:t>
            </a:r>
          </a:p>
          <a:p>
            <a:r>
              <a:rPr lang="fr-FR" dirty="0"/>
              <a:t>b</a:t>
            </a:r>
            <a:r>
              <a:rPr lang="fr-FR" b="1" dirty="0"/>
              <a:t>) Réabsorption tubulaire active =processus actif</a:t>
            </a:r>
          </a:p>
          <a:p>
            <a:r>
              <a:rPr lang="fr-FR" dirty="0">
                <a:solidFill>
                  <a:schemeClr val="bg1"/>
                </a:solidFill>
              </a:rPr>
              <a:t>Ce phénomène se réalise à l’aide </a:t>
            </a:r>
            <a:r>
              <a:rPr lang="fr-FR" b="1" dirty="0">
                <a:solidFill>
                  <a:schemeClr val="bg1"/>
                </a:solidFill>
              </a:rPr>
              <a:t>de récepteurs spécifiques </a:t>
            </a:r>
            <a:r>
              <a:rPr lang="fr-FR" dirty="0">
                <a:solidFill>
                  <a:schemeClr val="bg1"/>
                </a:solidFill>
              </a:rPr>
              <a:t>situés sur un transporteur protéique qui véhicule les substances du filtrat vers le sang.</a:t>
            </a:r>
          </a:p>
          <a:p>
            <a:r>
              <a:rPr lang="fr-FR" dirty="0"/>
              <a:t> </a:t>
            </a:r>
            <a:r>
              <a:rPr lang="fr-FR" b="1" dirty="0">
                <a:solidFill>
                  <a:schemeClr val="bg1"/>
                </a:solidFill>
              </a:rPr>
              <a:t>Ces substances sont : le glucose, les acides aminés, l’acide citrique, les vitamines et la plupart des ions</a:t>
            </a:r>
            <a:r>
              <a:rPr lang="fr-FR" dirty="0">
                <a:solidFill>
                  <a:schemeClr val="bg1"/>
                </a:solidFill>
              </a:rPr>
              <a:t>. Il existe un taux maximal de réabsorption lié au nbre de transporteurs disponibles;</a:t>
            </a:r>
          </a:p>
          <a:p>
            <a:r>
              <a:rPr lang="fr-FR" dirty="0">
                <a:solidFill>
                  <a:schemeClr val="bg1"/>
                </a:solidFill>
              </a:rPr>
              <a:t> Quand les transporteurs </a:t>
            </a:r>
            <a:r>
              <a:rPr lang="fr-FR" b="1" dirty="0">
                <a:solidFill>
                  <a:schemeClr val="bg1"/>
                </a:solidFill>
              </a:rPr>
              <a:t>sont saturés </a:t>
            </a:r>
            <a:r>
              <a:rPr lang="fr-FR" dirty="0">
                <a:solidFill>
                  <a:schemeClr val="bg1"/>
                </a:solidFill>
              </a:rPr>
              <a:t>les substances en excès sont sécrétés dans les urines. Ex </a:t>
            </a:r>
            <a:r>
              <a:rPr lang="fr-FR" b="1" dirty="0">
                <a:solidFill>
                  <a:schemeClr val="bg1"/>
                </a:solidFill>
              </a:rPr>
              <a:t>glycosurie chez le diabétique non équilibré</a:t>
            </a:r>
          </a:p>
          <a:p>
            <a:endParaRPr lang="fr-FR" dirty="0"/>
          </a:p>
          <a:p>
            <a:pPr marL="342900" indent="-342900">
              <a:buFont typeface="+mj-lt"/>
              <a:buAutoNum type="alphaLcParenR"/>
            </a:pPr>
            <a:endParaRPr lang="fr-FR" dirty="0"/>
          </a:p>
          <a:p>
            <a:pPr marL="342900" indent="-342900">
              <a:buFont typeface="+mj-lt"/>
              <a:buAutoNum type="alphaLcParenR"/>
            </a:pPr>
            <a:endParaRPr lang="fr-FR" dirty="0"/>
          </a:p>
          <a:p>
            <a:endParaRPr lang="fr-FR" dirty="0"/>
          </a:p>
          <a:p>
            <a:endParaRPr lang="fr-FR" dirty="0"/>
          </a:p>
          <a:p>
            <a:endParaRPr lang="fr-FR" dirty="0"/>
          </a:p>
          <a:p>
            <a:pPr marL="342900" indent="-342900">
              <a:buFont typeface="+mj-lt"/>
              <a:buAutoNum type="alphaLcParenR"/>
            </a:pPr>
            <a:endParaRPr lang="fr-FR" dirty="0"/>
          </a:p>
          <a:p>
            <a:pPr marL="342900" indent="-342900">
              <a:buFont typeface="+mj-lt"/>
              <a:buAutoNum type="alphaLcParenR"/>
            </a:pPr>
            <a:endParaRPr lang="fr-FR" dirty="0"/>
          </a:p>
        </p:txBody>
      </p:sp>
    </p:spTree>
    <p:extLst>
      <p:ext uri="{BB962C8B-B14F-4D97-AF65-F5344CB8AC3E}">
        <p14:creationId xmlns:p14="http://schemas.microsoft.com/office/powerpoint/2010/main" val="387008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42ADC9-3A53-4F0D-A73D-01391F0A73F5}"/>
              </a:ext>
            </a:extLst>
          </p:cNvPr>
          <p:cNvSpPr>
            <a:spLocks noGrp="1"/>
          </p:cNvSpPr>
          <p:nvPr>
            <p:ph type="title"/>
          </p:nvPr>
        </p:nvSpPr>
        <p:spPr>
          <a:xfrm>
            <a:off x="530578" y="338667"/>
            <a:ext cx="8297334" cy="5655734"/>
          </a:xfrm>
        </p:spPr>
        <p:txBody>
          <a:bodyPr>
            <a:normAutofit/>
          </a:bodyPr>
          <a:lstStyle/>
          <a:p>
            <a:pPr marL="285750" indent="-285750">
              <a:buFont typeface="Wingdings" panose="05000000000000000000" pitchFamily="2" charset="2"/>
              <a:buChar char="§"/>
            </a:pPr>
            <a:r>
              <a:rPr lang="fr-FR" sz="1800" b="1" dirty="0">
                <a:solidFill>
                  <a:schemeClr val="bg1"/>
                </a:solidFill>
                <a:latin typeface="+mn-lt"/>
              </a:rPr>
              <a:t>La réabsorption </a:t>
            </a:r>
            <a:r>
              <a:rPr lang="fr-FR" sz="1800" dirty="0">
                <a:solidFill>
                  <a:schemeClr val="bg1"/>
                </a:solidFill>
                <a:latin typeface="+mn-lt"/>
              </a:rPr>
              <a:t>porte inégalement sur les différents constituants de l’urine primitive </a:t>
            </a:r>
            <a:br>
              <a:rPr lang="fr-FR" sz="1800" dirty="0">
                <a:solidFill>
                  <a:schemeClr val="bg1"/>
                </a:solidFill>
                <a:latin typeface="+mn-lt"/>
              </a:rPr>
            </a:br>
            <a:br>
              <a:rPr lang="fr-FR" sz="1800" dirty="0">
                <a:solidFill>
                  <a:schemeClr val="bg1"/>
                </a:solidFill>
                <a:latin typeface="+mn-lt"/>
              </a:rPr>
            </a:br>
            <a:r>
              <a:rPr lang="fr-FR" sz="1800" dirty="0">
                <a:solidFill>
                  <a:schemeClr val="bg1"/>
                </a:solidFill>
                <a:latin typeface="+mn-lt"/>
              </a:rPr>
              <a:t>-</a:t>
            </a:r>
            <a:r>
              <a:rPr lang="fr-FR" sz="1800" b="1" dirty="0">
                <a:solidFill>
                  <a:schemeClr val="bg1"/>
                </a:solidFill>
                <a:latin typeface="+mn-lt"/>
              </a:rPr>
              <a:t>L’eau</a:t>
            </a:r>
            <a:r>
              <a:rPr lang="fr-FR" sz="1800" dirty="0">
                <a:solidFill>
                  <a:schemeClr val="bg1"/>
                </a:solidFill>
                <a:latin typeface="+mn-lt"/>
              </a:rPr>
              <a:t> est </a:t>
            </a:r>
            <a:r>
              <a:rPr lang="fr-FR" sz="1800" b="1" dirty="0">
                <a:solidFill>
                  <a:schemeClr val="bg1"/>
                </a:solidFill>
                <a:latin typeface="+mn-lt"/>
              </a:rPr>
              <a:t>réabsorbée </a:t>
            </a:r>
            <a:r>
              <a:rPr lang="fr-FR" sz="1800" dirty="0">
                <a:solidFill>
                  <a:schemeClr val="bg1"/>
                </a:solidFill>
                <a:latin typeface="+mn-lt"/>
              </a:rPr>
              <a:t>à </a:t>
            </a:r>
            <a:r>
              <a:rPr lang="fr-FR" sz="1800" b="1" dirty="0">
                <a:solidFill>
                  <a:schemeClr val="bg1"/>
                </a:solidFill>
                <a:latin typeface="+mn-lt"/>
              </a:rPr>
              <a:t>95% </a:t>
            </a:r>
            <a:br>
              <a:rPr lang="fr-FR" sz="1800" b="1" dirty="0">
                <a:solidFill>
                  <a:schemeClr val="bg1"/>
                </a:solidFill>
                <a:latin typeface="+mn-lt"/>
              </a:rPr>
            </a:br>
            <a:br>
              <a:rPr lang="fr-FR" sz="1800" dirty="0">
                <a:solidFill>
                  <a:schemeClr val="bg1"/>
                </a:solidFill>
                <a:latin typeface="+mn-lt"/>
              </a:rPr>
            </a:br>
            <a:br>
              <a:rPr lang="fr-FR" sz="1800" dirty="0">
                <a:solidFill>
                  <a:schemeClr val="bg1"/>
                </a:solidFill>
                <a:latin typeface="+mn-lt"/>
              </a:rPr>
            </a:br>
            <a:r>
              <a:rPr lang="fr-FR" sz="1800" dirty="0">
                <a:solidFill>
                  <a:schemeClr val="bg1"/>
                </a:solidFill>
                <a:latin typeface="+mn-lt"/>
              </a:rPr>
              <a:t>-</a:t>
            </a:r>
            <a:r>
              <a:rPr lang="fr-FR" sz="1800" b="1" dirty="0">
                <a:solidFill>
                  <a:schemeClr val="bg1"/>
                </a:solidFill>
                <a:latin typeface="+mn-lt"/>
              </a:rPr>
              <a:t>Certaines substances </a:t>
            </a:r>
            <a:r>
              <a:rPr lang="fr-FR" sz="1800" dirty="0">
                <a:solidFill>
                  <a:schemeClr val="bg1"/>
                </a:solidFill>
                <a:latin typeface="+mn-lt"/>
              </a:rPr>
              <a:t>sont complètement </a:t>
            </a:r>
            <a:r>
              <a:rPr lang="fr-FR" sz="1800" b="1" dirty="0">
                <a:solidFill>
                  <a:schemeClr val="bg1"/>
                </a:solidFill>
                <a:latin typeface="+mn-lt"/>
              </a:rPr>
              <a:t>éliminées</a:t>
            </a:r>
            <a:r>
              <a:rPr lang="fr-FR" sz="1800" dirty="0">
                <a:solidFill>
                  <a:schemeClr val="bg1"/>
                </a:solidFill>
                <a:latin typeface="+mn-lt"/>
              </a:rPr>
              <a:t> ex </a:t>
            </a:r>
            <a:r>
              <a:rPr lang="fr-FR" sz="1800" dirty="0" err="1">
                <a:solidFill>
                  <a:schemeClr val="bg1"/>
                </a:solidFill>
                <a:latin typeface="+mn-lt"/>
              </a:rPr>
              <a:t>creatinine,ces</a:t>
            </a:r>
            <a:r>
              <a:rPr lang="fr-FR" sz="1800" dirty="0">
                <a:solidFill>
                  <a:schemeClr val="bg1"/>
                </a:solidFill>
                <a:latin typeface="+mn-lt"/>
              </a:rPr>
              <a:t> substances sont dites sans seuil</a:t>
            </a:r>
            <a:br>
              <a:rPr lang="fr-FR" sz="1800" dirty="0">
                <a:solidFill>
                  <a:schemeClr val="bg1"/>
                </a:solidFill>
                <a:latin typeface="+mn-lt"/>
              </a:rPr>
            </a:br>
            <a:br>
              <a:rPr lang="fr-FR" sz="1800" dirty="0">
                <a:solidFill>
                  <a:schemeClr val="bg1"/>
                </a:solidFill>
                <a:latin typeface="+mn-lt"/>
              </a:rPr>
            </a:br>
            <a:br>
              <a:rPr lang="fr-FR" sz="1800" dirty="0">
                <a:solidFill>
                  <a:schemeClr val="bg1"/>
                </a:solidFill>
                <a:latin typeface="+mn-lt"/>
              </a:rPr>
            </a:br>
            <a:r>
              <a:rPr lang="fr-FR" sz="1800" dirty="0">
                <a:solidFill>
                  <a:schemeClr val="bg1"/>
                </a:solidFill>
                <a:latin typeface="+mn-lt"/>
              </a:rPr>
              <a:t>-</a:t>
            </a:r>
            <a:r>
              <a:rPr lang="fr-FR" sz="1800" b="1" dirty="0">
                <a:solidFill>
                  <a:schemeClr val="bg1"/>
                </a:solidFill>
                <a:latin typeface="+mn-lt"/>
              </a:rPr>
              <a:t>Certaines substances </a:t>
            </a:r>
            <a:r>
              <a:rPr lang="fr-FR" sz="1800" dirty="0">
                <a:solidFill>
                  <a:schemeClr val="bg1"/>
                </a:solidFill>
                <a:latin typeface="+mn-lt"/>
              </a:rPr>
              <a:t>sont </a:t>
            </a:r>
            <a:r>
              <a:rPr lang="fr-FR" sz="1800" b="1" dirty="0">
                <a:solidFill>
                  <a:schemeClr val="bg1"/>
                </a:solidFill>
                <a:latin typeface="+mn-lt"/>
              </a:rPr>
              <a:t>totalement réabsorbées </a:t>
            </a:r>
            <a:r>
              <a:rPr lang="fr-FR" sz="1800" dirty="0">
                <a:solidFill>
                  <a:schemeClr val="bg1"/>
                </a:solidFill>
                <a:latin typeface="+mn-lt"/>
              </a:rPr>
              <a:t>ex: </a:t>
            </a:r>
            <a:r>
              <a:rPr lang="fr-FR" sz="1800" b="1" dirty="0">
                <a:solidFill>
                  <a:schemeClr val="bg1"/>
                </a:solidFill>
                <a:latin typeface="+mn-lt"/>
              </a:rPr>
              <a:t>glucose </a:t>
            </a:r>
            <a:r>
              <a:rPr lang="fr-FR" sz="1800" dirty="0">
                <a:solidFill>
                  <a:schemeClr val="bg1"/>
                </a:solidFill>
                <a:latin typeface="+mn-lt"/>
              </a:rPr>
              <a:t>n’apparait normalement pas dans les urines</a:t>
            </a:r>
            <a:br>
              <a:rPr lang="fr-FR" sz="1800" dirty="0">
                <a:solidFill>
                  <a:schemeClr val="bg1"/>
                </a:solidFill>
                <a:latin typeface="+mn-lt"/>
              </a:rPr>
            </a:br>
            <a:br>
              <a:rPr lang="fr-FR" sz="1800" dirty="0">
                <a:solidFill>
                  <a:schemeClr val="bg1"/>
                </a:solidFill>
                <a:latin typeface="+mn-lt"/>
              </a:rPr>
            </a:br>
            <a:br>
              <a:rPr lang="fr-FR" sz="1800" dirty="0">
                <a:solidFill>
                  <a:schemeClr val="bg1"/>
                </a:solidFill>
                <a:latin typeface="+mn-lt"/>
              </a:rPr>
            </a:br>
            <a:r>
              <a:rPr lang="fr-FR" sz="1800" dirty="0">
                <a:solidFill>
                  <a:schemeClr val="bg1"/>
                </a:solidFill>
                <a:latin typeface="+mn-lt"/>
              </a:rPr>
              <a:t>-</a:t>
            </a:r>
            <a:r>
              <a:rPr lang="fr-FR" sz="1800" b="1" dirty="0">
                <a:solidFill>
                  <a:schemeClr val="bg1"/>
                </a:solidFill>
                <a:latin typeface="+mn-lt"/>
              </a:rPr>
              <a:t>Certaines substances</a:t>
            </a:r>
            <a:r>
              <a:rPr lang="fr-FR" sz="1800" dirty="0">
                <a:solidFill>
                  <a:schemeClr val="bg1"/>
                </a:solidFill>
                <a:latin typeface="+mn-lt"/>
              </a:rPr>
              <a:t> sont </a:t>
            </a:r>
            <a:r>
              <a:rPr lang="fr-FR" sz="1800" b="1" dirty="0">
                <a:solidFill>
                  <a:schemeClr val="bg1"/>
                </a:solidFill>
                <a:latin typeface="+mn-lt"/>
              </a:rPr>
              <a:t>partiellement réabsorbées</a:t>
            </a:r>
            <a:r>
              <a:rPr lang="fr-FR" sz="1800" dirty="0">
                <a:solidFill>
                  <a:schemeClr val="bg1"/>
                </a:solidFill>
                <a:latin typeface="+mn-lt"/>
              </a:rPr>
              <a:t>. Elles sont éliminées qu’au-delà d’un certain seuil. Ex: le </a:t>
            </a:r>
            <a:r>
              <a:rPr lang="fr-FR" sz="1800" b="1" dirty="0">
                <a:solidFill>
                  <a:schemeClr val="bg1"/>
                </a:solidFill>
                <a:latin typeface="+mn-lt"/>
              </a:rPr>
              <a:t>sodium</a:t>
            </a:r>
            <a:r>
              <a:rPr lang="fr-FR" sz="1800" dirty="0">
                <a:solidFill>
                  <a:schemeClr val="bg1"/>
                </a:solidFill>
                <a:latin typeface="+mn-lt"/>
              </a:rPr>
              <a:t>, le </a:t>
            </a:r>
            <a:r>
              <a:rPr lang="fr-FR" sz="1800" b="1" dirty="0">
                <a:solidFill>
                  <a:schemeClr val="bg1"/>
                </a:solidFill>
                <a:latin typeface="+mn-lt"/>
              </a:rPr>
              <a:t>potassium</a:t>
            </a:r>
            <a:br>
              <a:rPr lang="fr-FR" sz="1800" dirty="0">
                <a:solidFill>
                  <a:schemeClr val="bg1"/>
                </a:solidFill>
                <a:latin typeface="+mn-lt"/>
              </a:rPr>
            </a:br>
            <a:br>
              <a:rPr lang="fr-FR" dirty="0"/>
            </a:br>
            <a:endParaRPr lang="fr-FR" sz="2000" dirty="0"/>
          </a:p>
        </p:txBody>
      </p:sp>
    </p:spTree>
    <p:extLst>
      <p:ext uri="{BB962C8B-B14F-4D97-AF65-F5344CB8AC3E}">
        <p14:creationId xmlns:p14="http://schemas.microsoft.com/office/powerpoint/2010/main" val="176942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B4610-25A2-40B6-A13F-277C586145D9}"/>
              </a:ext>
            </a:extLst>
          </p:cNvPr>
          <p:cNvSpPr>
            <a:spLocks noGrp="1"/>
          </p:cNvSpPr>
          <p:nvPr>
            <p:ph type="title"/>
          </p:nvPr>
        </p:nvSpPr>
        <p:spPr>
          <a:xfrm>
            <a:off x="1" y="1004712"/>
            <a:ext cx="12090400" cy="5853288"/>
          </a:xfrm>
        </p:spPr>
        <p:txBody>
          <a:bodyPr>
            <a:normAutofit/>
          </a:bodyPr>
          <a:lstStyle/>
          <a:p>
            <a:pPr marL="285750" indent="-285750">
              <a:buFont typeface="Wingdings" panose="05000000000000000000" pitchFamily="2" charset="2"/>
              <a:buChar char="§"/>
            </a:pPr>
            <a:r>
              <a:rPr lang="fr-FR" sz="1800" b="1" dirty="0">
                <a:solidFill>
                  <a:schemeClr val="bg1"/>
                </a:solidFill>
                <a:latin typeface="Century Gothic" panose="020B0502020202020204"/>
              </a:rPr>
              <a:t>certaines substances n’ont pas été éliminées dans le filtrat par les petits trous et sont restés dans le sang ,vont être réincorporées dans le filtrat par sécrétion</a:t>
            </a:r>
            <a:br>
              <a:rPr lang="fr-FR" sz="1800" b="1" dirty="0">
                <a:solidFill>
                  <a:schemeClr val="bg1"/>
                </a:solidFill>
                <a:latin typeface="Century Gothic" panose="020B0502020202020204"/>
              </a:rPr>
            </a:br>
            <a:r>
              <a:rPr lang="fr-FR" sz="1800" b="1" dirty="0">
                <a:solidFill>
                  <a:schemeClr val="bg1"/>
                </a:solidFill>
                <a:latin typeface="Century Gothic" panose="020B0502020202020204"/>
              </a:rPr>
              <a:t>ces substances v</a:t>
            </a:r>
            <a:r>
              <a:rPr lang="fr-FR" sz="1800" dirty="0">
                <a:solidFill>
                  <a:schemeClr val="bg1"/>
                </a:solidFill>
                <a:latin typeface="Century Gothic" panose="020B0502020202020204"/>
              </a:rPr>
              <a:t>ont donc être </a:t>
            </a:r>
            <a:r>
              <a:rPr lang="fr-FR" sz="1800" b="1" dirty="0">
                <a:solidFill>
                  <a:schemeClr val="bg1"/>
                </a:solidFill>
                <a:latin typeface="Century Gothic" panose="020B0502020202020204"/>
              </a:rPr>
              <a:t>épurées par sécrétion</a:t>
            </a:r>
            <a:r>
              <a:rPr lang="fr-FR" sz="1800" dirty="0">
                <a:solidFill>
                  <a:schemeClr val="bg1"/>
                </a:solidFill>
                <a:latin typeface="Century Gothic" panose="020B0502020202020204"/>
              </a:rPr>
              <a:t>, depuis les capillaires péritubulaires dans le filtrat du tubule contourné:</a:t>
            </a: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les déchets, urée</a:t>
            </a:r>
            <a:r>
              <a:rPr lang="fr-FR" sz="1800" dirty="0">
                <a:solidFill>
                  <a:schemeClr val="bg1"/>
                </a:solidFill>
                <a:latin typeface="Century Gothic" panose="020B0502020202020204"/>
              </a:rPr>
              <a:t>, créatinine et certains ions</a:t>
            </a: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ces substances ne peuvent pas être totalement filtrées par le sang en raison de la brièveté de leur passage dans le glomérule ou parce que ce sont des molécules trop grandes.</a:t>
            </a: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Ex: (</a:t>
            </a:r>
            <a:r>
              <a:rPr kumimoji="0" lang="fr-FR" sz="18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pénicilline</a:t>
            </a: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a:t>
            </a:r>
            <a:r>
              <a:rPr kumimoji="0" lang="fr-FR" sz="18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produit iodé utilisé pour divers examens)</a:t>
            </a:r>
            <a:br>
              <a:rPr kumimoji="0" lang="fr-FR" sz="18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La sécrétion tubulaire </a:t>
            </a: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des ions hydrogène (H+) est importante dans le maintien de l’homéostasie et du pH du sang</a:t>
            </a: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Elle s’exerce également sur l’ensemble des électrolytes et joue donc un rôle fondamental sur l’équilibre;</a:t>
            </a:r>
            <a:b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fr-FR" sz="1800" b="0"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Elle permet d’éliminer les substances nuisibles réabsorbées passivement</a:t>
            </a:r>
            <a:br>
              <a:rPr kumimoji="0" lang="fr-FR"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rPr>
            </a:br>
            <a:endParaRPr lang="fr-FR" sz="1800" dirty="0"/>
          </a:p>
        </p:txBody>
      </p:sp>
      <p:sp>
        <p:nvSpPr>
          <p:cNvPr id="3" name="Espace réservé du contenu 2">
            <a:extLst>
              <a:ext uri="{FF2B5EF4-FFF2-40B4-BE49-F238E27FC236}">
                <a16:creationId xmlns:a16="http://schemas.microsoft.com/office/drawing/2014/main" id="{49E0867E-5E4B-4884-B752-9775EA42FDE3}"/>
              </a:ext>
            </a:extLst>
          </p:cNvPr>
          <p:cNvSpPr>
            <a:spLocks noGrp="1"/>
          </p:cNvSpPr>
          <p:nvPr>
            <p:ph idx="1"/>
          </p:nvPr>
        </p:nvSpPr>
        <p:spPr>
          <a:xfrm>
            <a:off x="180622" y="0"/>
            <a:ext cx="7653867" cy="1140178"/>
          </a:xfrm>
        </p:spPr>
        <p:txBody>
          <a:bodyPr/>
          <a:lstStyle/>
          <a:p>
            <a:pPr marL="0" indent="0">
              <a:buNone/>
            </a:pPr>
            <a:r>
              <a:rPr kumimoji="0" lang="fr-FR" sz="2400" b="1" i="1" u="none" strike="noStrike" kern="1200" cap="all" spc="0" normalizeH="0" baseline="0" noProof="0" dirty="0">
                <a:ln w="3175" cmpd="sng">
                  <a:noFill/>
                </a:ln>
                <a:solidFill>
                  <a:schemeClr val="accent3"/>
                </a:solidFill>
                <a:effectLst/>
                <a:uLnTx/>
                <a:uFillTx/>
                <a:latin typeface="Century Gothic" panose="020B0502020202020204"/>
                <a:ea typeface="+mj-ea"/>
                <a:cs typeface="+mj-cs"/>
              </a:rPr>
              <a:t>3) </a:t>
            </a:r>
            <a:r>
              <a:rPr kumimoji="0" lang="fr-FR" sz="2800" b="1" u="none" strike="noStrike" kern="1200" cap="all" spc="0" normalizeH="0" baseline="0" noProof="0" dirty="0">
                <a:ln w="3175" cmpd="sng">
                  <a:noFill/>
                </a:ln>
                <a:solidFill>
                  <a:schemeClr val="accent3"/>
                </a:solidFill>
                <a:effectLst/>
                <a:uLnTx/>
                <a:uFillTx/>
                <a:latin typeface="Century Gothic" panose="020B0502020202020204"/>
                <a:ea typeface="+mj-ea"/>
                <a:cs typeface="+mj-cs"/>
              </a:rPr>
              <a:t>L’excrétion tubulaire</a:t>
            </a:r>
            <a:endParaRPr lang="fr-FR" dirty="0">
              <a:solidFill>
                <a:schemeClr val="accent3"/>
              </a:solidFill>
            </a:endParaRPr>
          </a:p>
        </p:txBody>
      </p:sp>
    </p:spTree>
    <p:extLst>
      <p:ext uri="{BB962C8B-B14F-4D97-AF65-F5344CB8AC3E}">
        <p14:creationId xmlns:p14="http://schemas.microsoft.com/office/powerpoint/2010/main" val="132331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903B9E1-5FE4-4268-AB24-C9E49F498438}"/>
              </a:ext>
            </a:extLst>
          </p:cNvPr>
          <p:cNvSpPr>
            <a:spLocks noGrp="1"/>
          </p:cNvSpPr>
          <p:nvPr>
            <p:ph type="title"/>
          </p:nvPr>
        </p:nvSpPr>
        <p:spPr>
          <a:xfrm>
            <a:off x="1" y="1354667"/>
            <a:ext cx="12000088" cy="5164665"/>
          </a:xfrm>
          <a:noFill/>
          <a:ln>
            <a:solidFill>
              <a:srgbClr val="FFC000"/>
            </a:solidFill>
          </a:ln>
        </p:spPr>
        <p:txBody>
          <a:bodyPr>
            <a:normAutofit fontScale="90000"/>
          </a:bodyPr>
          <a:lstStyle/>
          <a:p>
            <a:pPr marL="285750" indent="-285750">
              <a:buFont typeface="Wingdings" panose="05000000000000000000" pitchFamily="2" charset="2"/>
              <a:buChar char="§"/>
            </a:pPr>
            <a:r>
              <a:rPr lang="fr-FR" sz="1800" cap="none" dirty="0">
                <a:solidFill>
                  <a:schemeClr val="bg1"/>
                </a:solidFill>
                <a:latin typeface="+mn-lt"/>
              </a:rPr>
              <a:t>L</a:t>
            </a:r>
            <a:r>
              <a:rPr lang="fr-FR" sz="1800" b="1" cap="none" dirty="0">
                <a:solidFill>
                  <a:schemeClr val="bg1"/>
                </a:solidFill>
                <a:latin typeface="+mn-lt"/>
              </a:rPr>
              <a:t>’eau</a:t>
            </a:r>
            <a:r>
              <a:rPr lang="fr-FR" sz="1800" cap="none" dirty="0">
                <a:solidFill>
                  <a:schemeClr val="bg1"/>
                </a:solidFill>
                <a:latin typeface="+mn-lt"/>
              </a:rPr>
              <a:t> est filtrée au niveau du glomérule. </a:t>
            </a:r>
            <a:br>
              <a:rPr lang="fr-FR" sz="1800" cap="none" dirty="0">
                <a:solidFill>
                  <a:schemeClr val="bg1"/>
                </a:solidFill>
                <a:latin typeface="+mn-lt"/>
              </a:rPr>
            </a:br>
            <a:r>
              <a:rPr lang="fr-FR" sz="1800" b="1" cap="none" dirty="0">
                <a:solidFill>
                  <a:schemeClr val="bg1"/>
                </a:solidFill>
                <a:latin typeface="+mn-lt"/>
              </a:rPr>
              <a:t>Cette filtration s’effectue sous l’action de la pression sanguine</a:t>
            </a:r>
            <a:r>
              <a:rPr lang="fr-FR" sz="1800" cap="none" dirty="0">
                <a:solidFill>
                  <a:schemeClr val="bg1"/>
                </a:solidFill>
                <a:latin typeface="+mn-lt"/>
              </a:rPr>
              <a:t>. Si la TA diminue, la filtration glomérulaire diminue et cesse complètement </a:t>
            </a:r>
            <a:r>
              <a:rPr lang="fr-FR" sz="1800" b="1" cap="none" dirty="0">
                <a:solidFill>
                  <a:schemeClr val="bg1"/>
                </a:solidFill>
                <a:latin typeface="+mn-lt"/>
              </a:rPr>
              <a:t>si la TA est inférieure à 60 mm Hg.</a:t>
            </a:r>
            <a:br>
              <a:rPr lang="fr-FR" sz="1800" b="1" cap="none" dirty="0">
                <a:solidFill>
                  <a:schemeClr val="bg1"/>
                </a:solidFill>
                <a:latin typeface="+mn-lt"/>
              </a:rPr>
            </a:br>
            <a:r>
              <a:rPr lang="fr-FR" sz="1800" cap="none" dirty="0">
                <a:solidFill>
                  <a:schemeClr val="bg1"/>
                </a:solidFill>
                <a:latin typeface="+mn-lt"/>
              </a:rPr>
              <a:t>La totalité du sodium plasmatique est filtrée au niveau du glomérule.</a:t>
            </a:r>
            <a:br>
              <a:rPr lang="fr-FR" sz="1800" cap="none" dirty="0">
                <a:solidFill>
                  <a:schemeClr val="bg1"/>
                </a:solidFill>
                <a:latin typeface="+mn-lt"/>
              </a:rPr>
            </a:br>
            <a:br>
              <a:rPr lang="fr-FR" sz="1600" cap="none" dirty="0">
                <a:solidFill>
                  <a:schemeClr val="bg1"/>
                </a:solidFill>
                <a:latin typeface="+mn-lt"/>
              </a:rPr>
            </a:br>
            <a:br>
              <a:rPr lang="fr-FR" sz="1600" cap="none" dirty="0">
                <a:latin typeface="+mn-lt"/>
              </a:rPr>
            </a:br>
            <a:r>
              <a:rPr lang="fr-FR" sz="2200" b="1" cap="none" dirty="0">
                <a:solidFill>
                  <a:schemeClr val="bg1"/>
                </a:solidFill>
                <a:latin typeface="+mn-lt"/>
              </a:rPr>
              <a:t>1)</a:t>
            </a:r>
            <a:r>
              <a:rPr lang="fr-FR" sz="2200" b="1" cap="none" dirty="0">
                <a:latin typeface="+mn-lt"/>
              </a:rPr>
              <a:t> </a:t>
            </a:r>
            <a:r>
              <a:rPr lang="fr-FR" sz="2200" b="1" u="sng" dirty="0">
                <a:solidFill>
                  <a:schemeClr val="bg1"/>
                </a:solidFill>
                <a:latin typeface="+mn-lt"/>
              </a:rPr>
              <a:t>Rôle du tube proximal</a:t>
            </a:r>
            <a:br>
              <a:rPr lang="fr-FR" sz="2800" u="sng" dirty="0">
                <a:solidFill>
                  <a:schemeClr val="bg1"/>
                </a:solidFill>
                <a:latin typeface="+mn-lt"/>
              </a:rPr>
            </a:br>
            <a:br>
              <a:rPr lang="fr-FR" sz="2800" u="sng" dirty="0">
                <a:solidFill>
                  <a:schemeClr val="bg1"/>
                </a:solidFill>
                <a:latin typeface="+mn-lt"/>
              </a:rPr>
            </a:br>
            <a:r>
              <a:rPr lang="fr-FR" sz="1600" dirty="0">
                <a:solidFill>
                  <a:schemeClr val="bg1"/>
                </a:solidFill>
                <a:latin typeface="+mn-lt"/>
              </a:rPr>
              <a:t>Sa </a:t>
            </a:r>
            <a:r>
              <a:rPr lang="fr-FR" sz="1600" b="1" dirty="0">
                <a:solidFill>
                  <a:schemeClr val="bg1"/>
                </a:solidFill>
                <a:latin typeface="+mn-lt"/>
              </a:rPr>
              <a:t>fonction est de réduire le volume de l’urine </a:t>
            </a:r>
            <a:r>
              <a:rPr lang="fr-FR" sz="1600" dirty="0">
                <a:solidFill>
                  <a:schemeClr val="bg1"/>
                </a:solidFill>
                <a:latin typeface="+mn-lt"/>
              </a:rPr>
              <a:t>glomérulaire sans en modifier la composition</a:t>
            </a:r>
            <a:br>
              <a:rPr lang="fr-FR" sz="1600" dirty="0">
                <a:solidFill>
                  <a:schemeClr val="bg1"/>
                </a:solidFill>
                <a:latin typeface="+mn-lt"/>
              </a:rPr>
            </a:br>
            <a:br>
              <a:rPr lang="fr-FR" sz="1600" u="sng" dirty="0">
                <a:solidFill>
                  <a:schemeClr val="bg1"/>
                </a:solidFill>
              </a:rPr>
            </a:br>
            <a:r>
              <a:rPr lang="fr-FR" sz="1600" b="1" dirty="0">
                <a:solidFill>
                  <a:schemeClr val="bg1"/>
                </a:solidFill>
                <a:latin typeface="+mn-lt"/>
              </a:rPr>
              <a:t>beaucoup de substances </a:t>
            </a:r>
            <a:r>
              <a:rPr lang="fr-FR" sz="1600" dirty="0">
                <a:solidFill>
                  <a:schemeClr val="bg1"/>
                </a:solidFill>
                <a:latin typeface="+mn-lt"/>
              </a:rPr>
              <a:t>sont réabsorbées à cet endroit</a:t>
            </a:r>
            <a:r>
              <a:rPr lang="fr-FR" sz="1600" b="1" dirty="0">
                <a:solidFill>
                  <a:schemeClr val="bg1"/>
                </a:solidFill>
                <a:latin typeface="+mn-lt"/>
              </a:rPr>
              <a:t>: eau, électrolytes et des nutriments organiques </a:t>
            </a:r>
            <a:r>
              <a:rPr lang="fr-FR" sz="1600" dirty="0">
                <a:solidFill>
                  <a:schemeClr val="bg1"/>
                </a:solidFill>
                <a:latin typeface="+mn-lt"/>
              </a:rPr>
              <a:t>comme </a:t>
            </a:r>
            <a:r>
              <a:rPr lang="fr-FR" sz="1600" b="1" dirty="0">
                <a:solidFill>
                  <a:schemeClr val="bg1"/>
                </a:solidFill>
                <a:latin typeface="+mn-lt"/>
              </a:rPr>
              <a:t>le glucose et les acide aminés</a:t>
            </a:r>
            <a:r>
              <a:rPr lang="fr-FR" sz="1600" dirty="0">
                <a:solidFill>
                  <a:schemeClr val="bg1"/>
                </a:solidFill>
                <a:latin typeface="+mn-lt"/>
              </a:rPr>
              <a:t>. </a:t>
            </a:r>
            <a:br>
              <a:rPr lang="fr-FR" sz="1600" dirty="0">
                <a:solidFill>
                  <a:schemeClr val="bg1"/>
                </a:solidFill>
                <a:latin typeface="+mn-lt"/>
              </a:rPr>
            </a:br>
            <a:br>
              <a:rPr lang="fr-FR" sz="1800" dirty="0">
                <a:solidFill>
                  <a:schemeClr val="bg1"/>
                </a:solidFill>
                <a:latin typeface="+mn-lt"/>
              </a:rPr>
            </a:br>
            <a:r>
              <a:rPr lang="fr-FR" sz="1800" b="1" dirty="0">
                <a:solidFill>
                  <a:schemeClr val="bg1"/>
                </a:solidFill>
                <a:latin typeface="+mn-lt"/>
              </a:rPr>
              <a:t>- </a:t>
            </a:r>
            <a:r>
              <a:rPr lang="fr-FR" sz="1600" b="1" dirty="0">
                <a:solidFill>
                  <a:schemeClr val="bg1"/>
                </a:solidFill>
                <a:latin typeface="+mn-lt"/>
              </a:rPr>
              <a:t>Sodium</a:t>
            </a:r>
            <a:r>
              <a:rPr lang="fr-FR" sz="1600" dirty="0">
                <a:solidFill>
                  <a:schemeClr val="bg1"/>
                </a:solidFill>
                <a:latin typeface="+mn-lt"/>
              </a:rPr>
              <a:t>: 85% du sodium présent dans le filtrat glomérulaire va être réabsorbé</a:t>
            </a:r>
            <a:br>
              <a:rPr lang="fr-FR" sz="1600" dirty="0">
                <a:solidFill>
                  <a:schemeClr val="bg1"/>
                </a:solidFill>
                <a:latin typeface="+mn-lt"/>
              </a:rPr>
            </a:br>
            <a:br>
              <a:rPr lang="fr-FR" sz="1600" dirty="0">
                <a:solidFill>
                  <a:schemeClr val="bg1"/>
                </a:solidFill>
                <a:latin typeface="+mn-lt"/>
              </a:rPr>
            </a:br>
            <a:r>
              <a:rPr lang="fr-FR" sz="1600" b="1" dirty="0">
                <a:solidFill>
                  <a:schemeClr val="bg1"/>
                </a:solidFill>
                <a:latin typeface="+mn-lt"/>
              </a:rPr>
              <a:t> -Eau</a:t>
            </a:r>
            <a:r>
              <a:rPr lang="fr-FR" sz="1600" dirty="0">
                <a:solidFill>
                  <a:schemeClr val="bg1"/>
                </a:solidFill>
                <a:latin typeface="+mn-lt"/>
              </a:rPr>
              <a:t>: une quantité proportionnelle d’eau accompagne le sodium. </a:t>
            </a:r>
            <a:br>
              <a:rPr lang="fr-FR" sz="2000" cap="none" dirty="0">
                <a:highlight>
                  <a:srgbClr val="000000"/>
                </a:highlight>
                <a:latin typeface="+mn-lt"/>
              </a:rPr>
            </a:br>
            <a:br>
              <a:rPr lang="fr-FR" sz="2000" cap="none" dirty="0">
                <a:highlight>
                  <a:srgbClr val="000000"/>
                </a:highlight>
                <a:latin typeface="+mn-lt"/>
              </a:rPr>
            </a:br>
            <a:br>
              <a:rPr lang="fr-FR" sz="1600" cap="none" dirty="0">
                <a:highlight>
                  <a:srgbClr val="000000"/>
                </a:highlight>
                <a:latin typeface="+mn-lt"/>
              </a:rPr>
            </a:br>
            <a:endParaRPr lang="fr-FR" sz="1600" dirty="0">
              <a:highlight>
                <a:srgbClr val="000000"/>
              </a:highlight>
              <a:latin typeface="+mn-lt"/>
            </a:endParaRPr>
          </a:p>
        </p:txBody>
      </p:sp>
      <p:sp>
        <p:nvSpPr>
          <p:cNvPr id="4" name="Espace réservé du contenu 3">
            <a:extLst>
              <a:ext uri="{FF2B5EF4-FFF2-40B4-BE49-F238E27FC236}">
                <a16:creationId xmlns:a16="http://schemas.microsoft.com/office/drawing/2014/main" id="{FF3E14D5-C088-47C7-B82E-ED7DB3704293}"/>
              </a:ext>
            </a:extLst>
          </p:cNvPr>
          <p:cNvSpPr>
            <a:spLocks noGrp="1"/>
          </p:cNvSpPr>
          <p:nvPr>
            <p:ph idx="1"/>
          </p:nvPr>
        </p:nvSpPr>
        <p:spPr>
          <a:xfrm>
            <a:off x="0" y="338669"/>
            <a:ext cx="8398933" cy="835376"/>
          </a:xfrm>
          <a:ln>
            <a:noFill/>
          </a:ln>
        </p:spPr>
        <p:txBody>
          <a:bodyPr>
            <a:normAutofit fontScale="62500" lnSpcReduction="20000"/>
          </a:bodyPr>
          <a:lstStyle/>
          <a:p>
            <a:pPr marL="0" indent="0">
              <a:buNone/>
            </a:pPr>
            <a:r>
              <a:rPr lang="fr-FR" sz="6400" dirty="0">
                <a:solidFill>
                  <a:schemeClr val="bg1"/>
                </a:solidFill>
              </a:rPr>
              <a:t>III</a:t>
            </a:r>
            <a:r>
              <a:rPr lang="fr-FR" sz="4000" dirty="0">
                <a:solidFill>
                  <a:schemeClr val="bg1"/>
                </a:solidFill>
              </a:rPr>
              <a:t>.</a:t>
            </a:r>
            <a:r>
              <a:rPr lang="fr-FR" sz="5200" b="1" u="sng" dirty="0">
                <a:solidFill>
                  <a:schemeClr val="bg1"/>
                </a:solidFill>
              </a:rPr>
              <a:t>ELIMINATION DE L’EAU ET DU SODIUM</a:t>
            </a:r>
          </a:p>
        </p:txBody>
      </p:sp>
    </p:spTree>
    <p:extLst>
      <p:ext uri="{BB962C8B-B14F-4D97-AF65-F5344CB8AC3E}">
        <p14:creationId xmlns:p14="http://schemas.microsoft.com/office/powerpoint/2010/main" val="230134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0259A-652F-44D5-B89C-63FE4A0FEA6B}"/>
              </a:ext>
            </a:extLst>
          </p:cNvPr>
          <p:cNvSpPr>
            <a:spLocks noGrp="1"/>
          </p:cNvSpPr>
          <p:nvPr>
            <p:ph type="title"/>
          </p:nvPr>
        </p:nvSpPr>
        <p:spPr/>
        <p:txBody>
          <a:bodyPr/>
          <a:lstStyle/>
          <a:p>
            <a:r>
              <a:rPr lang="fr-FR" dirty="0"/>
              <a:t>Rappel sur le rein et la formation de l’urine</a:t>
            </a:r>
          </a:p>
        </p:txBody>
      </p:sp>
      <p:sp>
        <p:nvSpPr>
          <p:cNvPr id="4" name="Espace réservé du contenu 2">
            <a:extLst>
              <a:ext uri="{FF2B5EF4-FFF2-40B4-BE49-F238E27FC236}">
                <a16:creationId xmlns:a16="http://schemas.microsoft.com/office/drawing/2014/main" id="{38160284-0E15-4F75-89CA-8B1776B86719}"/>
              </a:ext>
            </a:extLst>
          </p:cNvPr>
          <p:cNvSpPr>
            <a:spLocks noGrp="1"/>
          </p:cNvSpPr>
          <p:nvPr>
            <p:ph idx="1"/>
          </p:nvPr>
        </p:nvSpPr>
        <p:spPr>
          <a:xfrm>
            <a:off x="684213" y="685800"/>
            <a:ext cx="8534400" cy="3614738"/>
          </a:xfrm>
        </p:spPr>
        <p:txBody>
          <a:bodyPr/>
          <a:lstStyle/>
          <a:p>
            <a:r>
              <a:rPr lang="fr-FR" dirty="0">
                <a:hlinkClick r:id="rId2"/>
              </a:rPr>
              <a:t>LE REIN ET LA FORMATION DE L'URINE – YouTube</a:t>
            </a:r>
            <a:endParaRPr lang="fr-FR" dirty="0"/>
          </a:p>
        </p:txBody>
      </p:sp>
    </p:spTree>
    <p:extLst>
      <p:ext uri="{BB962C8B-B14F-4D97-AF65-F5344CB8AC3E}">
        <p14:creationId xmlns:p14="http://schemas.microsoft.com/office/powerpoint/2010/main" val="185782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E7E3A-6C8D-46FA-98BF-B11A4C2D09C0}"/>
              </a:ext>
            </a:extLst>
          </p:cNvPr>
          <p:cNvSpPr>
            <a:spLocks noGrp="1"/>
          </p:cNvSpPr>
          <p:nvPr>
            <p:ph type="title"/>
          </p:nvPr>
        </p:nvSpPr>
        <p:spPr>
          <a:xfrm>
            <a:off x="0" y="79022"/>
            <a:ext cx="7921255" cy="6062134"/>
          </a:xfrm>
        </p:spPr>
        <p:txBody>
          <a:bodyPr>
            <a:noAutofit/>
          </a:bodyPr>
          <a:lstStyle/>
          <a:p>
            <a:br>
              <a:rPr lang="fr-FR" sz="1600" u="sng" dirty="0">
                <a:solidFill>
                  <a:schemeClr val="bg1"/>
                </a:solidFill>
              </a:rPr>
            </a:br>
            <a:br>
              <a:rPr lang="fr-FR" sz="1600" u="sng" dirty="0">
                <a:solidFill>
                  <a:schemeClr val="bg1"/>
                </a:solidFill>
              </a:rPr>
            </a:br>
            <a:br>
              <a:rPr lang="fr-FR" sz="1600" u="sng" dirty="0">
                <a:solidFill>
                  <a:schemeClr val="bg1"/>
                </a:solidFill>
              </a:rPr>
            </a:br>
            <a:br>
              <a:rPr lang="fr-FR" sz="1600" u="sng" dirty="0">
                <a:solidFill>
                  <a:schemeClr val="bg1"/>
                </a:solidFill>
              </a:rPr>
            </a:br>
            <a:br>
              <a:rPr lang="fr-FR" sz="1600" u="sng" dirty="0">
                <a:solidFill>
                  <a:schemeClr val="bg1"/>
                </a:solidFill>
              </a:rPr>
            </a:br>
            <a:endParaRPr lang="fr-FR" sz="1600" u="sng" dirty="0">
              <a:solidFill>
                <a:schemeClr val="bg1"/>
              </a:solidFill>
            </a:endParaRPr>
          </a:p>
        </p:txBody>
      </p:sp>
      <p:sp>
        <p:nvSpPr>
          <p:cNvPr id="4" name="ZoneTexte 3">
            <a:extLst>
              <a:ext uri="{FF2B5EF4-FFF2-40B4-BE49-F238E27FC236}">
                <a16:creationId xmlns:a16="http://schemas.microsoft.com/office/drawing/2014/main" id="{84AD123E-6DE4-44EA-B63D-BA23B24B9973}"/>
              </a:ext>
            </a:extLst>
          </p:cNvPr>
          <p:cNvSpPr txBox="1"/>
          <p:nvPr/>
        </p:nvSpPr>
        <p:spPr>
          <a:xfrm>
            <a:off x="159488" y="1081506"/>
            <a:ext cx="7602279" cy="3970318"/>
          </a:xfrm>
          <a:prstGeom prst="rect">
            <a:avLst/>
          </a:prstGeom>
          <a:noFill/>
        </p:spPr>
        <p:txBody>
          <a:bodyPr wrap="square">
            <a:spAutoFit/>
          </a:bodyPr>
          <a:lstStyle/>
          <a:p>
            <a:r>
              <a:rPr lang="fr-FR" b="1" dirty="0">
                <a:solidFill>
                  <a:schemeClr val="bg1"/>
                </a:solidFill>
              </a:rPr>
              <a:t>Les capacités de réabsorptions </a:t>
            </a:r>
            <a:r>
              <a:rPr lang="fr-FR" dirty="0">
                <a:solidFill>
                  <a:schemeClr val="bg1"/>
                </a:solidFill>
              </a:rPr>
              <a:t>dépendent de la  portion du tubule rénal</a:t>
            </a:r>
          </a:p>
          <a:p>
            <a:endParaRPr lang="fr-FR" dirty="0">
              <a:solidFill>
                <a:schemeClr val="bg1"/>
              </a:solidFill>
            </a:endParaRPr>
          </a:p>
          <a:p>
            <a:pPr marL="285750" indent="-285750">
              <a:buFont typeface="Wingdings" panose="05000000000000000000" pitchFamily="2" charset="2"/>
              <a:buChar char="Ø"/>
            </a:pPr>
            <a:r>
              <a:rPr lang="fr-FR" b="1" dirty="0">
                <a:solidFill>
                  <a:schemeClr val="bg1"/>
                </a:solidFill>
              </a:rPr>
              <a:t>Tubule contourné proximal </a:t>
            </a:r>
            <a:r>
              <a:rPr lang="fr-FR" dirty="0">
                <a:solidFill>
                  <a:schemeClr val="bg1"/>
                </a:solidFill>
              </a:rPr>
              <a:t>(TCP) : le </a:t>
            </a:r>
            <a:r>
              <a:rPr lang="fr-FR" b="1" dirty="0">
                <a:solidFill>
                  <a:schemeClr val="bg1"/>
                </a:solidFill>
              </a:rPr>
              <a:t>plus actif  </a:t>
            </a:r>
            <a:r>
              <a:rPr lang="fr-FR" dirty="0">
                <a:solidFill>
                  <a:schemeClr val="bg1"/>
                </a:solidFill>
              </a:rPr>
              <a:t>dans la réabsorption</a:t>
            </a:r>
          </a:p>
          <a:p>
            <a:pPr marL="285750" indent="-285750">
              <a:buFont typeface="Wingdings" panose="05000000000000000000" pitchFamily="2" charset="2"/>
              <a:buChar char="Ø"/>
            </a:pPr>
            <a:r>
              <a:rPr lang="fr-FR" b="1" dirty="0">
                <a:solidFill>
                  <a:schemeClr val="bg1"/>
                </a:solidFill>
              </a:rPr>
              <a:t>Anse du néphron (anse de Henlé)</a:t>
            </a:r>
          </a:p>
          <a:p>
            <a:endParaRPr lang="fr-FR" dirty="0">
              <a:solidFill>
                <a:schemeClr val="bg1"/>
              </a:solidFill>
            </a:endParaRPr>
          </a:p>
          <a:p>
            <a:pPr marL="285750" indent="-285750">
              <a:buFont typeface="Wingdings" panose="05000000000000000000" pitchFamily="2" charset="2"/>
              <a:buChar char="§"/>
            </a:pPr>
            <a:r>
              <a:rPr lang="fr-FR" dirty="0">
                <a:solidFill>
                  <a:schemeClr val="bg1"/>
                </a:solidFill>
              </a:rPr>
              <a:t>	Partie descendante perméable à H2O</a:t>
            </a:r>
          </a:p>
          <a:p>
            <a:pPr marL="285750" indent="-285750">
              <a:buFont typeface="Wingdings" panose="05000000000000000000" pitchFamily="2" charset="2"/>
              <a:buChar char="§"/>
            </a:pPr>
            <a:r>
              <a:rPr lang="fr-FR" dirty="0">
                <a:solidFill>
                  <a:schemeClr val="bg1"/>
                </a:solidFill>
              </a:rPr>
              <a:t>	Partie ascendante imperméable à H2O</a:t>
            </a:r>
          </a:p>
          <a:p>
            <a:pPr marL="285750" indent="-285750">
              <a:buFont typeface="Wingdings" panose="05000000000000000000" pitchFamily="2" charset="2"/>
              <a:buChar char="§"/>
            </a:pPr>
            <a:r>
              <a:rPr lang="fr-FR" dirty="0">
                <a:solidFill>
                  <a:schemeClr val="bg1"/>
                </a:solidFill>
              </a:rPr>
              <a:t>Ici, à partir du filtrat glomérulaire</a:t>
            </a:r>
          </a:p>
          <a:p>
            <a:r>
              <a:rPr lang="fr-FR" dirty="0">
                <a:solidFill>
                  <a:schemeClr val="bg1"/>
                </a:solidFill>
              </a:rPr>
              <a:t>	20 à 25 % de réabsorption de Na+ (anse  ascendante) et de H2O (anse descendante)</a:t>
            </a:r>
          </a:p>
          <a:p>
            <a:pPr marL="285750" indent="-285750">
              <a:buFont typeface="Wingdings" panose="05000000000000000000" pitchFamily="2" charset="2"/>
              <a:buChar char="§"/>
            </a:pPr>
            <a:r>
              <a:rPr lang="fr-FR" dirty="0">
                <a:solidFill>
                  <a:schemeClr val="bg1"/>
                </a:solidFill>
              </a:rPr>
              <a:t>	35 % de Cl-</a:t>
            </a:r>
          </a:p>
          <a:p>
            <a:pPr marL="285750" indent="-285750">
              <a:buFont typeface="Wingdings" panose="05000000000000000000" pitchFamily="2" charset="2"/>
              <a:buChar char="§"/>
            </a:pPr>
            <a:r>
              <a:rPr lang="fr-FR" dirty="0">
                <a:solidFill>
                  <a:schemeClr val="bg1"/>
                </a:solidFill>
              </a:rPr>
              <a:t>	40% de K+</a:t>
            </a:r>
          </a:p>
        </p:txBody>
      </p:sp>
      <p:pic>
        <p:nvPicPr>
          <p:cNvPr id="5" name="object 6">
            <a:extLst>
              <a:ext uri="{FF2B5EF4-FFF2-40B4-BE49-F238E27FC236}">
                <a16:creationId xmlns:a16="http://schemas.microsoft.com/office/drawing/2014/main" id="{A2371CFE-2AEF-4BAE-8878-2A955BA86F80}"/>
              </a:ext>
            </a:extLst>
          </p:cNvPr>
          <p:cNvPicPr/>
          <p:nvPr/>
        </p:nvPicPr>
        <p:blipFill>
          <a:blip r:embed="rId2" cstate="print"/>
          <a:stretch>
            <a:fillRect/>
          </a:stretch>
        </p:blipFill>
        <p:spPr>
          <a:xfrm>
            <a:off x="7921255" y="1200247"/>
            <a:ext cx="4111258" cy="4752467"/>
          </a:xfrm>
          <a:prstGeom prst="rect">
            <a:avLst/>
          </a:prstGeom>
        </p:spPr>
      </p:pic>
    </p:spTree>
    <p:extLst>
      <p:ext uri="{BB962C8B-B14F-4D97-AF65-F5344CB8AC3E}">
        <p14:creationId xmlns:p14="http://schemas.microsoft.com/office/powerpoint/2010/main" val="83642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0BC91-8FE7-4FC5-A85B-079D7AAB9464}"/>
              </a:ext>
            </a:extLst>
          </p:cNvPr>
          <p:cNvSpPr>
            <a:spLocks noGrp="1"/>
          </p:cNvSpPr>
          <p:nvPr>
            <p:ph type="title"/>
          </p:nvPr>
        </p:nvSpPr>
        <p:spPr>
          <a:xfrm>
            <a:off x="225778" y="1354667"/>
            <a:ext cx="11966222" cy="5503333"/>
          </a:xfrm>
        </p:spPr>
        <p:txBody>
          <a:bodyPr>
            <a:normAutofit fontScale="90000"/>
          </a:bodyPr>
          <a:lstStyle/>
          <a:p>
            <a:pPr marL="285750" indent="-285750">
              <a:buFont typeface="Wingdings" panose="05000000000000000000" pitchFamily="2" charset="2"/>
              <a:buChar char="v"/>
            </a:pPr>
            <a:r>
              <a:rPr lang="fr-FR" sz="1800" dirty="0">
                <a:solidFill>
                  <a:schemeClr val="bg1"/>
                </a:solidFill>
                <a:latin typeface="+mn-lt"/>
              </a:rPr>
              <a:t>C’est à ce niveau que se termine l’</a:t>
            </a:r>
            <a:r>
              <a:rPr lang="fr-FR" sz="1800" b="1" dirty="0">
                <a:solidFill>
                  <a:schemeClr val="bg1"/>
                </a:solidFill>
                <a:latin typeface="+mn-lt"/>
              </a:rPr>
              <a:t>élaboration de l’urine définitive sous influence de 2 hormones mais je n’en cite qu’une  </a:t>
            </a:r>
            <a:br>
              <a:rPr lang="fr-FR" sz="1800" dirty="0">
                <a:solidFill>
                  <a:schemeClr val="bg1"/>
                </a:solidFill>
                <a:latin typeface="+mn-lt"/>
              </a:rPr>
            </a:br>
            <a:br>
              <a:rPr lang="fr-FR" sz="1800" dirty="0">
                <a:solidFill>
                  <a:schemeClr val="bg1"/>
                </a:solidFill>
                <a:latin typeface="+mn-lt"/>
              </a:rPr>
            </a:br>
            <a:r>
              <a:rPr lang="fr-FR" sz="1800" dirty="0">
                <a:solidFill>
                  <a:schemeClr val="bg1"/>
                </a:solidFill>
                <a:latin typeface="+mn-lt"/>
              </a:rPr>
              <a:t> ► </a:t>
            </a:r>
            <a:r>
              <a:rPr lang="fr-FR" sz="1800" b="1" dirty="0">
                <a:solidFill>
                  <a:srgbClr val="FF0000"/>
                </a:solidFill>
                <a:latin typeface="+mn-lt"/>
              </a:rPr>
              <a:t>l’hormone anti diurétique </a:t>
            </a:r>
            <a:r>
              <a:rPr lang="fr-FR" sz="1800" dirty="0">
                <a:solidFill>
                  <a:schemeClr val="bg1"/>
                </a:solidFill>
                <a:latin typeface="+mn-lt"/>
              </a:rPr>
              <a:t>(</a:t>
            </a:r>
            <a:r>
              <a:rPr lang="fr-FR" sz="1800" b="1" dirty="0" err="1">
                <a:solidFill>
                  <a:schemeClr val="bg1"/>
                </a:solidFill>
                <a:latin typeface="+mn-lt"/>
              </a:rPr>
              <a:t>AdH</a:t>
            </a:r>
            <a:r>
              <a:rPr lang="fr-FR" sz="1800" b="1" dirty="0">
                <a:solidFill>
                  <a:schemeClr val="bg1"/>
                </a:solidFill>
                <a:latin typeface="+mn-lt"/>
              </a:rPr>
              <a:t>) </a:t>
            </a:r>
            <a:br>
              <a:rPr lang="fr-FR" sz="1800" b="1" dirty="0">
                <a:solidFill>
                  <a:schemeClr val="bg1"/>
                </a:solidFill>
                <a:latin typeface="+mn-lt"/>
              </a:rPr>
            </a:br>
            <a:r>
              <a:rPr lang="fr-FR" sz="1800" b="1" dirty="0">
                <a:solidFill>
                  <a:schemeClr val="bg1"/>
                </a:solidFill>
                <a:latin typeface="+mn-lt"/>
              </a:rPr>
              <a:t>Hormone qui ralentit la production d’urine en diminuant la quantité d’eau H2O</a:t>
            </a:r>
            <a:br>
              <a:rPr lang="fr-FR" sz="1800" b="1" dirty="0">
                <a:solidFill>
                  <a:schemeClr val="bg1"/>
                </a:solidFill>
                <a:latin typeface="+mn-lt"/>
              </a:rPr>
            </a:br>
            <a:r>
              <a:rPr lang="fr-FR" sz="1800" b="1" dirty="0">
                <a:solidFill>
                  <a:schemeClr val="bg1"/>
                </a:solidFill>
                <a:latin typeface="+mn-lt"/>
              </a:rPr>
              <a:t>l’</a:t>
            </a:r>
            <a:r>
              <a:rPr lang="fr-FR" sz="1800" b="1" dirty="0">
                <a:solidFill>
                  <a:srgbClr val="FF0000"/>
                </a:solidFill>
                <a:latin typeface="+mn-lt"/>
              </a:rPr>
              <a:t>Action:</a:t>
            </a:r>
            <a:r>
              <a:rPr lang="fr-FR" sz="1800" b="1" dirty="0">
                <a:solidFill>
                  <a:schemeClr val="bg1"/>
                </a:solidFill>
                <a:latin typeface="+mn-lt"/>
              </a:rPr>
              <a:t> </a:t>
            </a:r>
            <a:r>
              <a:rPr lang="fr-FR" sz="1800" b="1" dirty="0">
                <a:solidFill>
                  <a:srgbClr val="FF0000"/>
                </a:solidFill>
                <a:latin typeface="+mn-lt"/>
              </a:rPr>
              <a:t>accroitre sélectivement  la perméabilité à l’eau des parois du tube collecteur</a:t>
            </a:r>
            <a:br>
              <a:rPr lang="fr-FR" sz="1800" b="1" dirty="0">
                <a:solidFill>
                  <a:srgbClr val="FF0000"/>
                </a:solidFill>
                <a:latin typeface="+mn-lt"/>
              </a:rPr>
            </a:br>
            <a:br>
              <a:rPr lang="fr-FR" sz="1800" b="1" dirty="0">
                <a:solidFill>
                  <a:schemeClr val="bg1"/>
                </a:solidFill>
                <a:latin typeface="+mn-lt"/>
              </a:rPr>
            </a:br>
            <a:r>
              <a:rPr lang="fr-FR" sz="1800" b="1" dirty="0">
                <a:solidFill>
                  <a:schemeClr val="bg1"/>
                </a:solidFill>
                <a:latin typeface="+mn-lt"/>
              </a:rPr>
              <a:t>-EX quand manque d’eau détecté dans notre corps suite à un sport, ceci est détecté par notre SNC sous dépendance de l’hypothalamus et l’hypophyse qui vont envoyer une hormone dans le sang, L’ADH va circuler jusqu’au rein à travers les vaisseaux sanguins et venir stimuler la réabsorption d’eau au niveau des tubes collecteurs,</a:t>
            </a:r>
            <a:br>
              <a:rPr lang="fr-FR" sz="1800" b="1" dirty="0">
                <a:solidFill>
                  <a:schemeClr val="bg1"/>
                </a:solidFill>
                <a:latin typeface="+mn-lt"/>
              </a:rPr>
            </a:br>
            <a:r>
              <a:rPr lang="fr-FR" sz="1800" b="1" dirty="0">
                <a:solidFill>
                  <a:schemeClr val="bg1"/>
                </a:solidFill>
                <a:latin typeface="+mn-lt"/>
              </a:rPr>
              <a:t>sous l’effet de l’ADH, LES </a:t>
            </a:r>
            <a:r>
              <a:rPr lang="fr-FR" sz="1800" b="1" dirty="0" err="1">
                <a:solidFill>
                  <a:schemeClr val="bg1"/>
                </a:solidFill>
                <a:latin typeface="+mn-lt"/>
              </a:rPr>
              <a:t>MEmBRANES</a:t>
            </a:r>
            <a:r>
              <a:rPr lang="fr-FR" sz="1800" b="1" dirty="0">
                <a:solidFill>
                  <a:schemeClr val="bg1"/>
                </a:solidFill>
                <a:latin typeface="+mn-lt"/>
              </a:rPr>
              <a:t> deviennent plus perméables et donc plus d’eau passe du tube au sang et donc l’eau est récupérée , la vessie se remplit moins vite et on perd de l’eau moins rapidement, chose importante quand on est déshydraté</a:t>
            </a:r>
            <a:br>
              <a:rPr lang="fr-FR" sz="1800" b="1" dirty="0">
                <a:solidFill>
                  <a:schemeClr val="bg1"/>
                </a:solidFill>
                <a:latin typeface="+mn-lt"/>
              </a:rPr>
            </a:br>
            <a:r>
              <a:rPr lang="fr-FR" sz="1800" b="1" dirty="0">
                <a:solidFill>
                  <a:schemeClr val="bg1"/>
                </a:solidFill>
                <a:latin typeface="+mn-lt"/>
              </a:rPr>
              <a:t>Plus on est déshydraté, plus la concentration d’ADH est élevée pour plus stimuler la réabsorption d’eau</a:t>
            </a:r>
            <a:br>
              <a:rPr lang="fr-FR" sz="1800" dirty="0">
                <a:solidFill>
                  <a:schemeClr val="bg1"/>
                </a:solidFill>
                <a:latin typeface="+mn-lt"/>
              </a:rPr>
            </a:br>
            <a:r>
              <a:rPr lang="fr-FR" sz="1800" dirty="0">
                <a:solidFill>
                  <a:schemeClr val="bg1"/>
                </a:solidFill>
                <a:latin typeface="+mn-lt"/>
              </a:rPr>
              <a:t>pour garder l’eau dans le corps et en expulser moins dans l’urine,</a:t>
            </a:r>
            <a:br>
              <a:rPr lang="fr-FR" sz="1800" dirty="0">
                <a:solidFill>
                  <a:schemeClr val="bg1"/>
                </a:solidFill>
                <a:latin typeface="+mn-lt"/>
              </a:rPr>
            </a:br>
            <a:r>
              <a:rPr lang="fr-FR" sz="1800" dirty="0">
                <a:solidFill>
                  <a:schemeClr val="bg1"/>
                </a:solidFill>
                <a:latin typeface="+mn-lt"/>
              </a:rPr>
              <a:t>-A l’inverse SI on est trop hydraté si on a pas un manque d’eau, pas ou peu d’</a:t>
            </a:r>
            <a:r>
              <a:rPr lang="fr-FR" sz="1800" dirty="0" err="1">
                <a:solidFill>
                  <a:schemeClr val="bg1"/>
                </a:solidFill>
                <a:latin typeface="+mn-lt"/>
              </a:rPr>
              <a:t>adh</a:t>
            </a:r>
            <a:r>
              <a:rPr lang="fr-FR" sz="1800" dirty="0">
                <a:solidFill>
                  <a:schemeClr val="bg1"/>
                </a:solidFill>
                <a:latin typeface="+mn-lt"/>
              </a:rPr>
              <a:t> qui est stimule ,donc moins de stimulation de réabsorption d’eau  et donc on ne va pas perdre d’eau dans notre tube collecteur et on urine plus souvent</a:t>
            </a:r>
            <a:br>
              <a:rPr lang="fr-FR" sz="1800" dirty="0">
                <a:solidFill>
                  <a:schemeClr val="bg1"/>
                </a:solidFill>
                <a:latin typeface="+mn-lt"/>
              </a:rPr>
            </a:br>
            <a:br>
              <a:rPr lang="fr-FR" sz="1800" b="1" dirty="0">
                <a:solidFill>
                  <a:schemeClr val="bg1"/>
                </a:solidFill>
                <a:latin typeface="+mn-lt"/>
              </a:rPr>
            </a:br>
            <a:br>
              <a:rPr lang="fr-FR" sz="1800" dirty="0">
                <a:solidFill>
                  <a:schemeClr val="bg1"/>
                </a:solidFill>
                <a:latin typeface="+mn-lt"/>
              </a:rPr>
            </a:br>
            <a:r>
              <a:rPr lang="fr-FR" sz="1800" dirty="0">
                <a:latin typeface="+mn-lt"/>
                <a:hlinkClick r:id="rId2"/>
              </a:rPr>
              <a:t>http://youtu.be/XXclj2Zk5MU</a:t>
            </a:r>
            <a:br>
              <a:rPr lang="fr-FR" sz="1800" dirty="0">
                <a:latin typeface="+mn-lt"/>
              </a:rPr>
            </a:br>
            <a:br>
              <a:rPr lang="fr-FR" sz="1800" dirty="0">
                <a:solidFill>
                  <a:schemeClr val="bg1"/>
                </a:solidFill>
                <a:latin typeface="+mn-lt"/>
              </a:rPr>
            </a:br>
            <a:br>
              <a:rPr lang="fr-FR" sz="1800" dirty="0">
                <a:solidFill>
                  <a:schemeClr val="bg1"/>
                </a:solidFill>
                <a:latin typeface="+mn-lt"/>
              </a:rPr>
            </a:br>
            <a:br>
              <a:rPr lang="fr-FR" sz="1800" dirty="0">
                <a:solidFill>
                  <a:schemeClr val="bg1"/>
                </a:solidFill>
                <a:latin typeface="+mn-lt"/>
              </a:rPr>
            </a:br>
            <a:br>
              <a:rPr lang="fr-FR" sz="1800" dirty="0">
                <a:latin typeface="+mn-lt"/>
              </a:rPr>
            </a:br>
            <a:endParaRPr lang="fr-FR" sz="1800" dirty="0">
              <a:latin typeface="+mn-lt"/>
            </a:endParaRPr>
          </a:p>
        </p:txBody>
      </p:sp>
      <p:sp>
        <p:nvSpPr>
          <p:cNvPr id="3" name="Espace réservé du contenu 2">
            <a:extLst>
              <a:ext uri="{FF2B5EF4-FFF2-40B4-BE49-F238E27FC236}">
                <a16:creationId xmlns:a16="http://schemas.microsoft.com/office/drawing/2014/main" id="{47D2C0AE-CBE5-4CED-8F80-F69C24384E4E}"/>
              </a:ext>
            </a:extLst>
          </p:cNvPr>
          <p:cNvSpPr>
            <a:spLocks noGrp="1"/>
          </p:cNvSpPr>
          <p:nvPr>
            <p:ph idx="1"/>
          </p:nvPr>
        </p:nvSpPr>
        <p:spPr>
          <a:xfrm>
            <a:off x="0" y="-282222"/>
            <a:ext cx="6795911" cy="982133"/>
          </a:xfrm>
        </p:spPr>
        <p:txBody>
          <a:bodyPr>
            <a:normAutofit/>
          </a:bodyPr>
          <a:lstStyle/>
          <a:p>
            <a:pPr marL="0" indent="0">
              <a:buNone/>
            </a:pPr>
            <a:r>
              <a:rPr lang="fr-FR" b="1" u="sng" dirty="0">
                <a:solidFill>
                  <a:schemeClr val="bg1"/>
                </a:solidFill>
              </a:rPr>
              <a:t>2) Rôle du tube distal</a:t>
            </a:r>
          </a:p>
        </p:txBody>
      </p:sp>
    </p:spTree>
    <p:extLst>
      <p:ext uri="{BB962C8B-B14F-4D97-AF65-F5344CB8AC3E}">
        <p14:creationId xmlns:p14="http://schemas.microsoft.com/office/powerpoint/2010/main" val="424267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E08CE-2748-4E0A-9881-5A053B8CA765}"/>
              </a:ext>
            </a:extLst>
          </p:cNvPr>
          <p:cNvSpPr>
            <a:spLocks noGrp="1"/>
          </p:cNvSpPr>
          <p:nvPr>
            <p:ph type="title" idx="4294967295"/>
          </p:nvPr>
        </p:nvSpPr>
        <p:spPr>
          <a:xfrm>
            <a:off x="0" y="2065867"/>
            <a:ext cx="12203113" cy="4684889"/>
          </a:xfrm>
        </p:spPr>
        <p:txBody>
          <a:bodyPr>
            <a:noAutofit/>
          </a:bodyPr>
          <a:lstStyle/>
          <a:p>
            <a:br>
              <a:rPr lang="fr-FR" sz="2800" b="1" u="sng" dirty="0"/>
            </a:br>
            <a:br>
              <a:rPr lang="fr-FR" sz="2800" b="1" u="sng" dirty="0"/>
            </a:br>
            <a:br>
              <a:rPr lang="fr-FR" sz="2800" b="1" u="sng" dirty="0"/>
            </a:br>
            <a:br>
              <a:rPr lang="fr-FR" sz="2800" b="1" u="sng" dirty="0"/>
            </a:br>
            <a:r>
              <a:rPr lang="fr-FR" sz="2800" b="1" dirty="0">
                <a:solidFill>
                  <a:schemeClr val="bg1"/>
                </a:solidFill>
              </a:rPr>
              <a:t>1)le chlore</a:t>
            </a:r>
            <a:br>
              <a:rPr lang="fr-FR" sz="2800" b="1" u="sng" dirty="0"/>
            </a:br>
            <a:r>
              <a:rPr lang="fr-FR" sz="1600" dirty="0">
                <a:solidFill>
                  <a:schemeClr val="bg1"/>
                </a:solidFill>
                <a:latin typeface="+mn-lt"/>
              </a:rPr>
              <a:t>Le chlore  ou chlorure de sodium filtré est presque totalement réabsorbé (99%) au niveau du tube proximal , son excès est régulé et éliminé lors de la miction , son dosage dans le sang et les urines permet de </a:t>
            </a:r>
            <a:r>
              <a:rPr lang="fr-FR" sz="1600" dirty="0" err="1">
                <a:solidFill>
                  <a:schemeClr val="bg1"/>
                </a:solidFill>
                <a:latin typeface="+mn-lt"/>
              </a:rPr>
              <a:t>suirveiller</a:t>
            </a:r>
            <a:r>
              <a:rPr lang="fr-FR" sz="1600" dirty="0">
                <a:solidFill>
                  <a:schemeClr val="bg1"/>
                </a:solidFill>
                <a:latin typeface="+mn-lt"/>
              </a:rPr>
              <a:t> l’équilibre acido-basique</a:t>
            </a:r>
            <a:br>
              <a:rPr lang="fr-FR" sz="1600" dirty="0">
                <a:solidFill>
                  <a:schemeClr val="bg1"/>
                </a:solidFill>
                <a:latin typeface="+mn-lt"/>
              </a:rPr>
            </a:br>
            <a:br>
              <a:rPr lang="fr-FR" sz="1800" dirty="0">
                <a:latin typeface="+mn-lt"/>
              </a:rPr>
            </a:br>
            <a:r>
              <a:rPr lang="fr-FR" sz="2800" b="1" dirty="0">
                <a:solidFill>
                  <a:schemeClr val="bg1"/>
                </a:solidFill>
                <a:latin typeface="+mn-lt"/>
              </a:rPr>
              <a:t>2)</a:t>
            </a:r>
            <a:r>
              <a:rPr lang="fr-FR" sz="1800" dirty="0">
                <a:latin typeface="+mn-lt"/>
              </a:rPr>
              <a:t> </a:t>
            </a:r>
            <a:r>
              <a:rPr lang="fr-FR" sz="2700" b="1" dirty="0">
                <a:solidFill>
                  <a:schemeClr val="bg1"/>
                </a:solidFill>
              </a:rPr>
              <a:t>le potassium</a:t>
            </a:r>
            <a:br>
              <a:rPr lang="fr-FR" sz="3100" dirty="0"/>
            </a:br>
            <a:br>
              <a:rPr lang="fr-FR" sz="3100" dirty="0"/>
            </a:br>
            <a:r>
              <a:rPr lang="fr-FR" sz="1600" dirty="0">
                <a:solidFill>
                  <a:schemeClr val="bg1"/>
                </a:solidFill>
                <a:latin typeface="+mn-lt"/>
              </a:rPr>
              <a:t>Le potassium filtré est totalement réabsorbé par le tube proximal. Le potassium éliminé dans l’urine est exclusivement sécrété par le tube distal.</a:t>
            </a:r>
            <a:br>
              <a:rPr lang="fr-FR" sz="1600" dirty="0">
                <a:solidFill>
                  <a:schemeClr val="bg1"/>
                </a:solidFill>
                <a:latin typeface="+mn-lt"/>
              </a:rPr>
            </a:br>
            <a:br>
              <a:rPr lang="fr-FR" sz="1600" dirty="0">
                <a:solidFill>
                  <a:schemeClr val="bg1"/>
                </a:solidFill>
                <a:latin typeface="+mn-lt"/>
              </a:rPr>
            </a:br>
            <a:r>
              <a:rPr lang="fr-FR" sz="1600" dirty="0">
                <a:solidFill>
                  <a:schemeClr val="bg1"/>
                </a:solidFill>
                <a:latin typeface="+mn-lt"/>
              </a:rPr>
              <a:t> L’aldostérone stimule la sécrétion du potassium.</a:t>
            </a:r>
            <a:br>
              <a:rPr lang="fr-FR" sz="1600" dirty="0">
                <a:solidFill>
                  <a:schemeClr val="bg1"/>
                </a:solidFill>
                <a:latin typeface="+mn-lt"/>
              </a:rPr>
            </a:br>
            <a:br>
              <a:rPr lang="fr-FR" sz="1600" dirty="0">
                <a:solidFill>
                  <a:schemeClr val="bg1"/>
                </a:solidFill>
                <a:latin typeface="+mn-lt"/>
              </a:rPr>
            </a:br>
            <a:r>
              <a:rPr lang="fr-FR" sz="1600" dirty="0">
                <a:solidFill>
                  <a:schemeClr val="bg1"/>
                </a:solidFill>
                <a:latin typeface="+mn-lt"/>
              </a:rPr>
              <a:t>- Si la kaliémie augmente cela entraîne une augmentation de la sécrétion d’aldostérone et donc le potassium est éliminé dans les urines</a:t>
            </a:r>
            <a:br>
              <a:rPr lang="fr-FR" sz="1600" dirty="0">
                <a:solidFill>
                  <a:schemeClr val="bg1"/>
                </a:solidFill>
                <a:latin typeface="+mn-lt"/>
              </a:rPr>
            </a:br>
            <a:r>
              <a:rPr lang="fr-FR" sz="1600" dirty="0">
                <a:solidFill>
                  <a:schemeClr val="bg1"/>
                </a:solidFill>
                <a:latin typeface="+mn-lt"/>
              </a:rPr>
              <a:t> -Si la kaliémie baisse cela entraîne une baisse de la sécrétion d’aldostérone et donc une diminution de la sécrétion tubulaire de potassium</a:t>
            </a:r>
            <a:br>
              <a:rPr lang="fr-FR" sz="1600" dirty="0">
                <a:solidFill>
                  <a:schemeClr val="bg1"/>
                </a:solidFill>
                <a:latin typeface="+mn-lt"/>
              </a:rPr>
            </a:br>
            <a:br>
              <a:rPr lang="fr-FR" sz="1600" dirty="0">
                <a:latin typeface="+mn-lt"/>
              </a:rPr>
            </a:br>
            <a:r>
              <a:rPr lang="fr-FR" sz="2000" dirty="0">
                <a:solidFill>
                  <a:srgbClr val="FF0000"/>
                </a:solidFill>
                <a:latin typeface="+mn-lt"/>
              </a:rPr>
              <a:t>A noter :  </a:t>
            </a:r>
            <a:r>
              <a:rPr lang="fr-FR" sz="1600" b="1" dirty="0">
                <a:solidFill>
                  <a:srgbClr val="FF0000"/>
                </a:solidFill>
                <a:latin typeface="+mn-lt"/>
              </a:rPr>
              <a:t>le potassium a un rôle majeur dans l’excitabilité neuro musculaire. L’excès ou l’insuffisance de potassium entraîne des troubles graves de la contraction musculaire et de la conduction cardiaque</a:t>
            </a:r>
            <a:br>
              <a:rPr lang="fr-FR" sz="2800" u="sng" dirty="0"/>
            </a:br>
            <a:br>
              <a:rPr lang="fr-FR" sz="2800" u="sng" dirty="0"/>
            </a:br>
            <a:br>
              <a:rPr lang="fr-FR" sz="2800" u="sng" dirty="0"/>
            </a:br>
            <a:br>
              <a:rPr lang="fr-FR" sz="2800" u="sng" dirty="0"/>
            </a:br>
            <a:br>
              <a:rPr lang="fr-FR" sz="2800" u="sng" dirty="0"/>
            </a:br>
            <a:br>
              <a:rPr lang="fr-FR" sz="2800" u="sng" dirty="0"/>
            </a:br>
            <a:br>
              <a:rPr lang="fr-FR" sz="2800" u="sng" dirty="0"/>
            </a:br>
            <a:endParaRPr lang="fr-FR" sz="2800" u="sng" dirty="0"/>
          </a:p>
        </p:txBody>
      </p:sp>
      <p:sp>
        <p:nvSpPr>
          <p:cNvPr id="3" name="Espace réservé du contenu 2">
            <a:extLst>
              <a:ext uri="{FF2B5EF4-FFF2-40B4-BE49-F238E27FC236}">
                <a16:creationId xmlns:a16="http://schemas.microsoft.com/office/drawing/2014/main" id="{6A4DCEC5-12FF-49AF-BAC2-4ABF9912CA96}"/>
              </a:ext>
            </a:extLst>
          </p:cNvPr>
          <p:cNvSpPr>
            <a:spLocks noGrp="1"/>
          </p:cNvSpPr>
          <p:nvPr>
            <p:ph idx="4294967295"/>
          </p:nvPr>
        </p:nvSpPr>
        <p:spPr>
          <a:xfrm>
            <a:off x="0" y="463550"/>
            <a:ext cx="9166225" cy="530225"/>
          </a:xfrm>
        </p:spPr>
        <p:txBody>
          <a:bodyPr>
            <a:noAutofit/>
          </a:bodyPr>
          <a:lstStyle/>
          <a:p>
            <a:pPr marL="0" indent="0">
              <a:buNone/>
            </a:pPr>
            <a:r>
              <a:rPr lang="fr-FR" sz="3200" b="1" dirty="0"/>
              <a:t>IV</a:t>
            </a:r>
            <a:r>
              <a:rPr lang="fr-FR" sz="3200" b="1" u="sng" dirty="0"/>
              <a:t> ELIMINATION DES AUTRES IONS</a:t>
            </a:r>
          </a:p>
        </p:txBody>
      </p:sp>
    </p:spTree>
    <p:extLst>
      <p:ext uri="{BB962C8B-B14F-4D97-AF65-F5344CB8AC3E}">
        <p14:creationId xmlns:p14="http://schemas.microsoft.com/office/powerpoint/2010/main" val="32798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3FFF3-FA0F-4DB3-BDC7-49AE51D9EAE1}"/>
              </a:ext>
            </a:extLst>
          </p:cNvPr>
          <p:cNvSpPr>
            <a:spLocks noGrp="1"/>
          </p:cNvSpPr>
          <p:nvPr>
            <p:ph type="title"/>
          </p:nvPr>
        </p:nvSpPr>
        <p:spPr>
          <a:xfrm>
            <a:off x="829986" y="4665133"/>
            <a:ext cx="8534400" cy="1507067"/>
          </a:xfrm>
        </p:spPr>
        <p:txBody>
          <a:bodyPr>
            <a:normAutofit fontScale="90000"/>
          </a:bodyPr>
          <a:lstStyle/>
          <a:p>
            <a:br>
              <a:rPr lang="fr-FR" sz="3200" dirty="0"/>
            </a:br>
            <a:br>
              <a:rPr lang="fr-FR" sz="3200" dirty="0"/>
            </a:br>
            <a:endParaRPr lang="fr-FR" sz="3200" dirty="0"/>
          </a:p>
        </p:txBody>
      </p:sp>
      <p:sp>
        <p:nvSpPr>
          <p:cNvPr id="3" name="Espace réservé du contenu 2">
            <a:extLst>
              <a:ext uri="{FF2B5EF4-FFF2-40B4-BE49-F238E27FC236}">
                <a16:creationId xmlns:a16="http://schemas.microsoft.com/office/drawing/2014/main" id="{0F265DB1-320E-481D-9AC1-A5081266F63F}"/>
              </a:ext>
            </a:extLst>
          </p:cNvPr>
          <p:cNvSpPr>
            <a:spLocks noGrp="1"/>
          </p:cNvSpPr>
          <p:nvPr>
            <p:ph idx="1"/>
          </p:nvPr>
        </p:nvSpPr>
        <p:spPr>
          <a:xfrm>
            <a:off x="79022" y="-575733"/>
            <a:ext cx="11932356" cy="7284877"/>
          </a:xfrm>
        </p:spPr>
        <p:txBody>
          <a:bodyPr>
            <a:normAutofit/>
          </a:bodyPr>
          <a:lstStyle/>
          <a:p>
            <a:pPr marL="0" indent="0">
              <a:buNone/>
            </a:pPr>
            <a:r>
              <a:rPr lang="fr-FR" sz="3000" b="1" u="sng" dirty="0"/>
              <a:t>3) Les ions </a:t>
            </a:r>
            <a:r>
              <a:rPr lang="fr-FR" sz="2800" b="1" u="sng" dirty="0"/>
              <a:t>hydrogènes</a:t>
            </a:r>
            <a:r>
              <a:rPr lang="fr-FR" dirty="0"/>
              <a:t> ( acide)</a:t>
            </a:r>
          </a:p>
          <a:p>
            <a:pPr marL="0" indent="0">
              <a:buNone/>
            </a:pPr>
            <a:r>
              <a:rPr lang="fr-FR" dirty="0">
                <a:solidFill>
                  <a:schemeClr val="bg1"/>
                </a:solidFill>
              </a:rPr>
              <a:t>Sont sécrétés au niveau du tube distal</a:t>
            </a:r>
          </a:p>
          <a:p>
            <a:pPr marL="0" indent="0">
              <a:buNone/>
            </a:pPr>
            <a:endParaRPr lang="fr-FR" dirty="0">
              <a:solidFill>
                <a:schemeClr val="bg1"/>
              </a:solidFill>
            </a:endParaRPr>
          </a:p>
          <a:p>
            <a:pPr marL="0" indent="0">
              <a:buNone/>
            </a:pPr>
            <a:r>
              <a:rPr lang="fr-FR" sz="3000" b="1" u="sng" dirty="0"/>
              <a:t>4)Les ions ammonium NH4</a:t>
            </a:r>
          </a:p>
          <a:p>
            <a:pPr marL="0" indent="0">
              <a:buNone/>
            </a:pPr>
            <a:r>
              <a:rPr lang="fr-FR" dirty="0">
                <a:solidFill>
                  <a:schemeClr val="bg1"/>
                </a:solidFill>
              </a:rPr>
              <a:t>Sont exclusivement sécrétés au niveau du tube distal</a:t>
            </a:r>
          </a:p>
          <a:p>
            <a:pPr marL="0" indent="0">
              <a:buNone/>
            </a:pPr>
            <a:endParaRPr lang="fr-FR" dirty="0">
              <a:solidFill>
                <a:schemeClr val="bg1"/>
              </a:solidFill>
            </a:endParaRPr>
          </a:p>
          <a:p>
            <a:pPr marL="0" indent="0">
              <a:buNone/>
            </a:pPr>
            <a:r>
              <a:rPr lang="fr-FR" sz="3000" b="1" u="sng" dirty="0"/>
              <a:t>5) Les ions bicarbonates </a:t>
            </a:r>
            <a:r>
              <a:rPr lang="fr-FR" dirty="0"/>
              <a:t>(base)</a:t>
            </a:r>
          </a:p>
          <a:p>
            <a:pPr marL="0" indent="0">
              <a:buNone/>
            </a:pPr>
            <a:r>
              <a:rPr lang="fr-FR" dirty="0">
                <a:solidFill>
                  <a:schemeClr val="bg1"/>
                </a:solidFill>
              </a:rPr>
              <a:t>Les bicarbonates sont en quasi-totalité réabsorbés. L’acidité d’une solution est déterminée par la quantité d’ions H+ libres dans le sang ( mesurée par le PH). Ils interviennent dans le système tampon càd le système qui permet le maintien du pH</a:t>
            </a:r>
          </a:p>
        </p:txBody>
      </p:sp>
    </p:spTree>
    <p:extLst>
      <p:ext uri="{BB962C8B-B14F-4D97-AF65-F5344CB8AC3E}">
        <p14:creationId xmlns:p14="http://schemas.microsoft.com/office/powerpoint/2010/main" val="209739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40996-7115-4123-B8D6-1B2615D9D244}"/>
              </a:ext>
            </a:extLst>
          </p:cNvPr>
          <p:cNvSpPr>
            <a:spLocks noGrp="1"/>
          </p:cNvSpPr>
          <p:nvPr>
            <p:ph type="title"/>
          </p:nvPr>
        </p:nvSpPr>
        <p:spPr>
          <a:xfrm>
            <a:off x="112890" y="0"/>
            <a:ext cx="11763022" cy="6858000"/>
          </a:xfrm>
        </p:spPr>
        <p:txBody>
          <a:bodyPr>
            <a:normAutofit fontScale="90000"/>
          </a:bodyPr>
          <a:lstStyle/>
          <a:p>
            <a:r>
              <a:rPr kumimoji="0" lang="fr-FR" sz="3200" b="1" i="0" u="sng" strike="noStrike" kern="1200" cap="all" spc="0" normalizeH="0" baseline="0" noProof="0" dirty="0">
                <a:ln w="3175" cmpd="sng">
                  <a:noFill/>
                </a:ln>
                <a:solidFill>
                  <a:prstClr val="black"/>
                </a:solidFill>
                <a:effectLst/>
                <a:uLnTx/>
                <a:uFillTx/>
                <a:latin typeface="Century Gothic" panose="020B0502020202020204"/>
                <a:ea typeface="+mj-ea"/>
                <a:cs typeface="+mj-cs"/>
              </a:rPr>
              <a:t>V. REGULATION DE LA FONCTION URINAIRE</a:t>
            </a:r>
            <a:br>
              <a:rPr lang="fr-FR" sz="1800" dirty="0">
                <a:latin typeface="+mn-lt"/>
              </a:rPr>
            </a:br>
            <a:r>
              <a:rPr lang="fr-FR" sz="1800" dirty="0">
                <a:solidFill>
                  <a:schemeClr val="bg1"/>
                </a:solidFill>
                <a:latin typeface="+mn-lt"/>
              </a:rPr>
              <a:t>Le fonctionnement du néphron dépend :</a:t>
            </a:r>
            <a:br>
              <a:rPr lang="fr-FR" sz="1800" dirty="0">
                <a:solidFill>
                  <a:schemeClr val="bg1"/>
                </a:solidFill>
                <a:latin typeface="+mn-lt"/>
              </a:rPr>
            </a:br>
            <a:r>
              <a:rPr lang="fr-FR" sz="1800" dirty="0">
                <a:solidFill>
                  <a:schemeClr val="bg1"/>
                </a:solidFill>
                <a:latin typeface="+mn-lt"/>
              </a:rPr>
              <a:t>- de la circulation sanguine intra rénale et par conséquent de la pression artérielle.</a:t>
            </a:r>
            <a:br>
              <a:rPr lang="fr-FR" sz="1800" dirty="0">
                <a:solidFill>
                  <a:schemeClr val="bg1"/>
                </a:solidFill>
                <a:latin typeface="+mn-lt"/>
              </a:rPr>
            </a:br>
            <a:r>
              <a:rPr lang="fr-FR" sz="1800" dirty="0">
                <a:solidFill>
                  <a:schemeClr val="bg1"/>
                </a:solidFill>
                <a:latin typeface="+mn-lt"/>
              </a:rPr>
              <a:t>- Mais il est également soumis à des influences hormonales:</a:t>
            </a:r>
            <a:br>
              <a:rPr lang="fr-FR" sz="1800" dirty="0">
                <a:solidFill>
                  <a:schemeClr val="bg1"/>
                </a:solidFill>
                <a:latin typeface="+mn-lt"/>
              </a:rPr>
            </a:br>
            <a:br>
              <a:rPr lang="fr-FR" sz="1800" dirty="0">
                <a:solidFill>
                  <a:schemeClr val="bg1"/>
                </a:solidFill>
                <a:latin typeface="+mn-lt"/>
              </a:rPr>
            </a:br>
            <a:r>
              <a:rPr lang="fr-FR" sz="2000" b="1" dirty="0">
                <a:solidFill>
                  <a:schemeClr val="bg1"/>
                </a:solidFill>
                <a:latin typeface="+mn-lt"/>
              </a:rPr>
              <a:t>►l’hormone anti diurétique (</a:t>
            </a:r>
            <a:r>
              <a:rPr lang="fr-FR" sz="2000" b="1" dirty="0" err="1">
                <a:solidFill>
                  <a:schemeClr val="bg1"/>
                </a:solidFill>
                <a:latin typeface="+mn-lt"/>
              </a:rPr>
              <a:t>AdH</a:t>
            </a:r>
            <a:r>
              <a:rPr lang="fr-FR" sz="2000" dirty="0">
                <a:solidFill>
                  <a:schemeClr val="bg1"/>
                </a:solidFill>
                <a:latin typeface="+mn-lt"/>
              </a:rPr>
              <a:t>) :</a:t>
            </a:r>
            <a:br>
              <a:rPr lang="fr-FR" sz="2000" dirty="0">
                <a:solidFill>
                  <a:schemeClr val="bg1"/>
                </a:solidFill>
                <a:latin typeface="+mn-lt"/>
              </a:rPr>
            </a:br>
            <a:r>
              <a:rPr lang="fr-FR" sz="2000" dirty="0">
                <a:solidFill>
                  <a:schemeClr val="bg1"/>
                </a:solidFill>
                <a:latin typeface="+mn-lt"/>
              </a:rPr>
              <a:t> </a:t>
            </a:r>
            <a:br>
              <a:rPr lang="fr-FR" sz="2000" dirty="0">
                <a:solidFill>
                  <a:schemeClr val="bg1"/>
                </a:solidFill>
                <a:latin typeface="+mn-lt"/>
              </a:rPr>
            </a:br>
            <a:r>
              <a:rPr lang="fr-FR" sz="1600" dirty="0">
                <a:solidFill>
                  <a:schemeClr val="bg1"/>
                </a:solidFill>
                <a:latin typeface="+mn-lt"/>
              </a:rPr>
              <a:t>favorise </a:t>
            </a:r>
            <a:r>
              <a:rPr lang="fr-FR" sz="1600" b="1" dirty="0">
                <a:solidFill>
                  <a:schemeClr val="bg2"/>
                </a:solidFill>
                <a:latin typeface="+mn-lt"/>
              </a:rPr>
              <a:t>la réabsorption de l’eau </a:t>
            </a:r>
            <a:r>
              <a:rPr lang="fr-FR" sz="1600" dirty="0">
                <a:solidFill>
                  <a:schemeClr val="bg1"/>
                </a:solidFill>
                <a:latin typeface="+mn-lt"/>
              </a:rPr>
              <a:t>par l’organisme et </a:t>
            </a:r>
            <a:r>
              <a:rPr lang="fr-FR" sz="1600" b="1" dirty="0">
                <a:solidFill>
                  <a:schemeClr val="bg1"/>
                </a:solidFill>
                <a:latin typeface="+mn-lt"/>
              </a:rPr>
              <a:t>est sécrété par l'hypothalamus</a:t>
            </a:r>
            <a:r>
              <a:rPr lang="fr-FR" sz="1600" dirty="0">
                <a:solidFill>
                  <a:schemeClr val="bg1"/>
                </a:solidFill>
                <a:latin typeface="+mn-lt"/>
              </a:rPr>
              <a:t>, ensuite stockée dans l’hypophyse, avant d’être relâchée dans la circulation en cas de déshydratation</a:t>
            </a:r>
            <a:br>
              <a:rPr lang="fr-FR" sz="1600" dirty="0">
                <a:solidFill>
                  <a:schemeClr val="bg1"/>
                </a:solidFill>
                <a:latin typeface="+mn-lt"/>
              </a:rPr>
            </a:br>
            <a:br>
              <a:rPr lang="fr-FR" sz="1600" dirty="0">
                <a:solidFill>
                  <a:schemeClr val="bg1"/>
                </a:solidFill>
                <a:latin typeface="+mn-lt"/>
              </a:rPr>
            </a:br>
            <a:r>
              <a:rPr lang="fr-FR" sz="1600" b="1" u="sng" dirty="0">
                <a:solidFill>
                  <a:schemeClr val="bg1"/>
                </a:solidFill>
                <a:latin typeface="+mn-lt"/>
              </a:rPr>
              <a:t>Son rôle</a:t>
            </a:r>
            <a:r>
              <a:rPr lang="fr-FR" sz="1600" u="sng" dirty="0">
                <a:solidFill>
                  <a:schemeClr val="bg1"/>
                </a:solidFill>
                <a:latin typeface="+mn-lt"/>
              </a:rPr>
              <a:t>:</a:t>
            </a:r>
            <a:br>
              <a:rPr lang="fr-FR" sz="1600" u="sng" dirty="0">
                <a:solidFill>
                  <a:schemeClr val="bg1"/>
                </a:solidFill>
                <a:latin typeface="+mn-lt"/>
              </a:rPr>
            </a:br>
            <a:br>
              <a:rPr lang="fr-FR" sz="1600" dirty="0">
                <a:solidFill>
                  <a:schemeClr val="bg1"/>
                </a:solidFill>
                <a:latin typeface="+mn-lt"/>
              </a:rPr>
            </a:br>
            <a:r>
              <a:rPr lang="fr-FR" sz="1600" dirty="0">
                <a:solidFill>
                  <a:schemeClr val="bg1"/>
                </a:solidFill>
                <a:latin typeface="+mn-lt"/>
              </a:rPr>
              <a:t>- </a:t>
            </a:r>
            <a:r>
              <a:rPr lang="fr-FR" sz="1600" b="1" dirty="0">
                <a:solidFill>
                  <a:schemeClr val="bg1"/>
                </a:solidFill>
                <a:latin typeface="+mn-lt"/>
              </a:rPr>
              <a:t>contrôler </a:t>
            </a:r>
            <a:r>
              <a:rPr lang="fr-FR" sz="1600" b="1" dirty="0">
                <a:solidFill>
                  <a:schemeClr val="bg2"/>
                </a:solidFill>
                <a:latin typeface="+mn-lt"/>
              </a:rPr>
              <a:t>la perte en eau </a:t>
            </a:r>
            <a:r>
              <a:rPr lang="fr-FR" sz="1600" b="1" dirty="0">
                <a:solidFill>
                  <a:schemeClr val="bg1"/>
                </a:solidFill>
                <a:latin typeface="+mn-lt"/>
              </a:rPr>
              <a:t>par les reins et de maintenir un taux de sodium constant dans le sang </a:t>
            </a:r>
            <a:br>
              <a:rPr lang="fr-FR" sz="1600" b="1" dirty="0">
                <a:solidFill>
                  <a:schemeClr val="bg1"/>
                </a:solidFill>
                <a:latin typeface="+mn-lt"/>
              </a:rPr>
            </a:br>
            <a:br>
              <a:rPr lang="fr-FR" sz="1600" dirty="0">
                <a:solidFill>
                  <a:schemeClr val="bg1"/>
                </a:solidFill>
                <a:latin typeface="+mn-lt"/>
              </a:rPr>
            </a:br>
            <a:r>
              <a:rPr lang="fr-FR" sz="2000" b="1" dirty="0">
                <a:solidFill>
                  <a:schemeClr val="bg1"/>
                </a:solidFill>
                <a:latin typeface="+mn-lt"/>
              </a:rPr>
              <a:t>►L’aldostérone </a:t>
            </a:r>
            <a:r>
              <a:rPr lang="fr-FR" sz="1600" dirty="0">
                <a:solidFill>
                  <a:schemeClr val="bg1"/>
                </a:solidFill>
                <a:latin typeface="+mn-lt"/>
              </a:rPr>
              <a:t>couplé avec le système rénine(enzyme fabriquée par le rein) angiotensine ( aldostérone est sécrétée par les glandes surrénales</a:t>
            </a:r>
            <a:r>
              <a:rPr lang="fr-FR" sz="1800" dirty="0">
                <a:solidFill>
                  <a:schemeClr val="bg1"/>
                </a:solidFill>
                <a:latin typeface="+mn-lt"/>
              </a:rPr>
              <a:t>),</a:t>
            </a:r>
            <a:br>
              <a:rPr lang="fr-FR" sz="1800" dirty="0">
                <a:solidFill>
                  <a:schemeClr val="bg1"/>
                </a:solidFill>
                <a:latin typeface="+mn-lt"/>
              </a:rPr>
            </a:br>
            <a:r>
              <a:rPr lang="fr-FR" sz="1800" dirty="0">
                <a:solidFill>
                  <a:schemeClr val="bg1"/>
                </a:solidFill>
                <a:latin typeface="+mn-lt"/>
              </a:rPr>
              <a:t>l’aldostérone EST envoyé par le sang va agir sur </a:t>
            </a:r>
            <a:r>
              <a:rPr lang="fr-FR" sz="1800" dirty="0">
                <a:latin typeface="+mn-lt"/>
              </a:rPr>
              <a:t>la réabsorption d’ions  NA +</a:t>
            </a:r>
            <a:br>
              <a:rPr lang="fr-FR" sz="1800" dirty="0">
                <a:latin typeface="+mn-lt"/>
              </a:rPr>
            </a:br>
            <a:r>
              <a:rPr lang="fr-FR" sz="1800" dirty="0">
                <a:solidFill>
                  <a:schemeClr val="bg1"/>
                </a:solidFill>
                <a:latin typeface="+mn-lt"/>
              </a:rPr>
              <a:t> </a:t>
            </a:r>
            <a:br>
              <a:rPr lang="fr-FR" sz="1800" dirty="0">
                <a:solidFill>
                  <a:schemeClr val="bg1"/>
                </a:solidFill>
                <a:latin typeface="+mn-lt"/>
              </a:rPr>
            </a:br>
            <a:r>
              <a:rPr lang="fr-FR" sz="1800" b="1" u="sng" dirty="0">
                <a:solidFill>
                  <a:schemeClr val="bg1"/>
                </a:solidFill>
                <a:latin typeface="+mn-lt"/>
              </a:rPr>
              <a:t>Son rôle </a:t>
            </a:r>
            <a:r>
              <a:rPr lang="fr-FR" sz="1800" b="1" dirty="0">
                <a:solidFill>
                  <a:schemeClr val="bg1"/>
                </a:solidFill>
                <a:latin typeface="+mn-lt"/>
              </a:rPr>
              <a:t>: </a:t>
            </a:r>
            <a:br>
              <a:rPr lang="fr-FR" sz="1800" b="1" dirty="0">
                <a:solidFill>
                  <a:schemeClr val="bg1"/>
                </a:solidFill>
                <a:latin typeface="+mn-lt"/>
              </a:rPr>
            </a:br>
            <a:r>
              <a:rPr lang="fr-FR" sz="1800" b="1" dirty="0">
                <a:solidFill>
                  <a:schemeClr val="bg1"/>
                </a:solidFill>
                <a:latin typeface="+mn-lt"/>
              </a:rPr>
              <a:t> </a:t>
            </a:r>
            <a:br>
              <a:rPr lang="fr-FR" sz="1800" b="1" dirty="0">
                <a:solidFill>
                  <a:schemeClr val="bg1"/>
                </a:solidFill>
                <a:latin typeface="+mn-lt"/>
              </a:rPr>
            </a:br>
            <a:r>
              <a:rPr lang="fr-FR" sz="1800" b="1" dirty="0">
                <a:solidFill>
                  <a:schemeClr val="bg1"/>
                </a:solidFill>
                <a:latin typeface="+mn-lt"/>
              </a:rPr>
              <a:t>-maintenir l’homéostasie hydrosodée</a:t>
            </a:r>
            <a:r>
              <a:rPr lang="fr-FR" sz="1800" dirty="0">
                <a:solidFill>
                  <a:schemeClr val="bg1"/>
                </a:solidFill>
                <a:latin typeface="+mn-lt"/>
              </a:rPr>
              <a:t>,</a:t>
            </a:r>
            <a:br>
              <a:rPr lang="fr-FR" sz="1800" dirty="0">
                <a:solidFill>
                  <a:schemeClr val="bg1"/>
                </a:solidFill>
                <a:latin typeface="+mn-lt"/>
              </a:rPr>
            </a:br>
            <a:r>
              <a:rPr lang="fr-FR" sz="1800" b="1" dirty="0">
                <a:solidFill>
                  <a:schemeClr val="bg1"/>
                </a:solidFill>
                <a:latin typeface="+mn-lt"/>
              </a:rPr>
              <a:t>-</a:t>
            </a:r>
            <a:r>
              <a:rPr lang="fr-FR" sz="1600" dirty="0">
                <a:solidFill>
                  <a:schemeClr val="bg1"/>
                </a:solidFill>
                <a:latin typeface="+mn-lt"/>
              </a:rPr>
              <a:t>favorise </a:t>
            </a:r>
            <a:r>
              <a:rPr lang="fr-FR" sz="1800" b="1" dirty="0">
                <a:latin typeface="+mn-lt"/>
              </a:rPr>
              <a:t>la réabsorption de na+ </a:t>
            </a:r>
            <a:r>
              <a:rPr lang="fr-FR" sz="1800" b="1" dirty="0">
                <a:solidFill>
                  <a:schemeClr val="bg1"/>
                </a:solidFill>
                <a:latin typeface="+mn-lt"/>
              </a:rPr>
              <a:t>au niveau du tubule rénal distal </a:t>
            </a:r>
            <a:r>
              <a:rPr lang="fr-FR" sz="1800" dirty="0">
                <a:solidFill>
                  <a:schemeClr val="bg1"/>
                </a:solidFill>
                <a:latin typeface="+mn-lt"/>
              </a:rPr>
              <a:t>et </a:t>
            </a:r>
            <a:r>
              <a:rPr lang="fr-FR" sz="1800" dirty="0" err="1">
                <a:solidFill>
                  <a:schemeClr val="bg1"/>
                </a:solidFill>
                <a:latin typeface="+mn-lt"/>
              </a:rPr>
              <a:t>secréte</a:t>
            </a:r>
            <a:r>
              <a:rPr lang="fr-FR" sz="1800" dirty="0">
                <a:solidFill>
                  <a:schemeClr val="bg1"/>
                </a:solidFill>
                <a:latin typeface="+mn-lt"/>
              </a:rPr>
              <a:t> le potassium dans l’urine afin de maintenir la volémie et la tension artérielle dans les limites physiologiques</a:t>
            </a:r>
            <a:br>
              <a:rPr lang="fr-FR" sz="1800" dirty="0">
                <a:solidFill>
                  <a:schemeClr val="bg1"/>
                </a:solidFill>
                <a:latin typeface="+mn-lt"/>
              </a:rPr>
            </a:br>
            <a:r>
              <a:rPr lang="fr-FR" sz="1800" dirty="0">
                <a:solidFill>
                  <a:schemeClr val="bg1"/>
                </a:solidFill>
                <a:latin typeface="+mn-lt"/>
              </a:rPr>
              <a:t> </a:t>
            </a:r>
            <a:r>
              <a:rPr lang="fr-FR" sz="1800" b="1" dirty="0">
                <a:solidFill>
                  <a:schemeClr val="bg1"/>
                </a:solidFill>
                <a:latin typeface="+mn-lt"/>
              </a:rPr>
              <a:t>Il joue un rôle prépondérant dans la régulation de la pression artérielle </a:t>
            </a:r>
            <a:br>
              <a:rPr lang="fr-FR" sz="1800" b="1" dirty="0">
                <a:solidFill>
                  <a:schemeClr val="bg1"/>
                </a:solidFill>
                <a:latin typeface="+mn-lt"/>
              </a:rPr>
            </a:br>
            <a:r>
              <a:rPr lang="fr-FR" sz="1800" b="1" dirty="0">
                <a:solidFill>
                  <a:schemeClr val="bg1"/>
                </a:solidFill>
                <a:latin typeface="+mn-lt"/>
              </a:rPr>
              <a:t> </a:t>
            </a:r>
            <a:r>
              <a:rPr lang="fr-FR" sz="1800" b="1" dirty="0">
                <a:solidFill>
                  <a:srgbClr val="FF0000"/>
                </a:solidFill>
                <a:latin typeface="+mn-lt"/>
                <a:hlinkClick r:id="rId2">
                  <a:extLst>
                    <a:ext uri="{A12FA001-AC4F-418D-AE19-62706E023703}">
                      <ahyp:hlinkClr xmlns:ahyp="http://schemas.microsoft.com/office/drawing/2018/hyperlinkcolor" val="tx"/>
                    </a:ext>
                  </a:extLst>
                </a:hlinkClick>
              </a:rPr>
              <a:t>https://youtu.be/iCzg0LMSxr8</a:t>
            </a:r>
            <a:br>
              <a:rPr lang="fr-FR" sz="1800" b="1" dirty="0">
                <a:solidFill>
                  <a:schemeClr val="bg1"/>
                </a:solidFill>
                <a:latin typeface="+mn-lt"/>
              </a:rPr>
            </a:br>
            <a:endParaRPr lang="fr-FR" sz="1800" dirty="0">
              <a:solidFill>
                <a:schemeClr val="bg1"/>
              </a:solidFill>
              <a:latin typeface="+mn-lt"/>
            </a:endParaRPr>
          </a:p>
        </p:txBody>
      </p:sp>
    </p:spTree>
    <p:extLst>
      <p:ext uri="{BB962C8B-B14F-4D97-AF65-F5344CB8AC3E}">
        <p14:creationId xmlns:p14="http://schemas.microsoft.com/office/powerpoint/2010/main" val="136638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345A9-D47D-4B5F-81BE-2D7EDA14D5C6}"/>
              </a:ext>
            </a:extLst>
          </p:cNvPr>
          <p:cNvSpPr>
            <a:spLocks noGrp="1"/>
          </p:cNvSpPr>
          <p:nvPr>
            <p:ph type="title" idx="4294967295"/>
          </p:nvPr>
        </p:nvSpPr>
        <p:spPr>
          <a:xfrm>
            <a:off x="0" y="1174750"/>
            <a:ext cx="12192000" cy="5508272"/>
          </a:xfrm>
        </p:spPr>
        <p:txBody>
          <a:bodyPr>
            <a:normAutofit fontScale="90000"/>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lang="fr-FR" sz="2400" b="1" dirty="0">
                <a:solidFill>
                  <a:schemeClr val="bg1"/>
                </a:solidFill>
                <a:latin typeface="+mn-lt"/>
              </a:rPr>
              <a:t>1)Elimination des déchets</a:t>
            </a:r>
            <a:br>
              <a:rPr lang="fr-FR" sz="2400" b="1" dirty="0">
                <a:solidFill>
                  <a:schemeClr val="bg1"/>
                </a:solidFill>
                <a:latin typeface="+mn-lt"/>
              </a:rPr>
            </a:br>
            <a:br>
              <a:rPr lang="fr-FR" sz="2400" dirty="0">
                <a:solidFill>
                  <a:schemeClr val="bg1"/>
                </a:solidFill>
                <a:latin typeface="+mn-lt"/>
              </a:rPr>
            </a:br>
            <a:r>
              <a:rPr lang="fr-FR" sz="2000" dirty="0">
                <a:solidFill>
                  <a:schemeClr val="bg1"/>
                </a:solidFill>
                <a:latin typeface="+mn-lt"/>
              </a:rPr>
              <a:t>Les déchets solubles de l’organisme ( urée , acide urique, </a:t>
            </a:r>
            <a:r>
              <a:rPr lang="fr-FR" sz="2000" dirty="0" err="1">
                <a:solidFill>
                  <a:schemeClr val="bg1"/>
                </a:solidFill>
                <a:latin typeface="+mn-lt"/>
              </a:rPr>
              <a:t>créat</a:t>
            </a:r>
            <a:r>
              <a:rPr lang="fr-FR" sz="2000" dirty="0">
                <a:solidFill>
                  <a:schemeClr val="bg1"/>
                </a:solidFill>
                <a:latin typeface="+mn-lt"/>
              </a:rPr>
              <a:t>…) sont éliminés par le rein qui les concentre</a:t>
            </a:r>
            <a:br>
              <a:rPr lang="fr-FR" sz="2000" dirty="0">
                <a:solidFill>
                  <a:schemeClr val="bg1"/>
                </a:solidFill>
                <a:latin typeface="+mn-lt"/>
              </a:rPr>
            </a:br>
            <a:br>
              <a:rPr lang="fr-FR" sz="2000" dirty="0">
                <a:solidFill>
                  <a:schemeClr val="bg1"/>
                </a:solidFill>
                <a:latin typeface="+mn-lt"/>
              </a:rPr>
            </a:br>
            <a:br>
              <a:rPr lang="fr-FR" sz="2400" dirty="0">
                <a:solidFill>
                  <a:schemeClr val="bg1"/>
                </a:solidFill>
                <a:latin typeface="+mn-lt"/>
              </a:rPr>
            </a:br>
            <a:r>
              <a:rPr lang="fr-FR" sz="2400" b="1" dirty="0">
                <a:solidFill>
                  <a:schemeClr val="bg1"/>
                </a:solidFill>
                <a:latin typeface="+mn-lt"/>
              </a:rPr>
              <a:t>2) </a:t>
            </a:r>
            <a:r>
              <a:rPr lang="fr-FR" sz="2200" b="1" dirty="0">
                <a:solidFill>
                  <a:schemeClr val="bg1"/>
                </a:solidFill>
              </a:rPr>
              <a:t>Maintien de la constance du milieu intérieur</a:t>
            </a:r>
            <a:br>
              <a:rPr lang="fr-FR" sz="2200" b="1" dirty="0">
                <a:solidFill>
                  <a:schemeClr val="bg1"/>
                </a:solidFill>
              </a:rPr>
            </a:br>
            <a:r>
              <a:rPr lang="fr-FR" sz="2000" dirty="0">
                <a:solidFill>
                  <a:schemeClr val="bg1"/>
                </a:solidFill>
                <a:latin typeface="+mn-lt"/>
              </a:rPr>
              <a:t>La vie des cellules n’est possible que si le milieu intérieur EST CONSTANT= homéostasie. </a:t>
            </a:r>
            <a:br>
              <a:rPr lang="fr-FR" sz="2000" dirty="0">
                <a:solidFill>
                  <a:schemeClr val="bg1"/>
                </a:solidFill>
                <a:latin typeface="+mn-lt"/>
              </a:rPr>
            </a:br>
            <a:r>
              <a:rPr lang="fr-FR" sz="2000" dirty="0">
                <a:solidFill>
                  <a:schemeClr val="bg1"/>
                </a:solidFill>
                <a:latin typeface="+mn-lt"/>
              </a:rPr>
              <a:t>Le rein assure cette constance grâce </a:t>
            </a:r>
            <a:br>
              <a:rPr lang="fr-FR" sz="2000" dirty="0">
                <a:solidFill>
                  <a:schemeClr val="bg1"/>
                </a:solidFill>
                <a:latin typeface="+mn-lt"/>
              </a:rPr>
            </a:br>
            <a:br>
              <a:rPr lang="fr-FR" sz="2000" dirty="0">
                <a:solidFill>
                  <a:schemeClr val="bg1"/>
                </a:solidFill>
                <a:latin typeface="+mn-lt"/>
              </a:rPr>
            </a:br>
            <a:r>
              <a:rPr kumimoji="0" lang="fr-F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fr-FR" sz="2000" b="1" i="0" u="none" strike="noStrike" kern="1200" cap="none" spc="0" normalizeH="0" baseline="0" noProof="0" dirty="0">
                <a:ln>
                  <a:noFill/>
                </a:ln>
                <a:solidFill>
                  <a:schemeClr val="bg1"/>
                </a:solidFill>
                <a:effectLst/>
                <a:uLnTx/>
                <a:uFillTx/>
                <a:latin typeface="Century Gothic" panose="020B0502020202020204"/>
                <a:ea typeface="+mn-ea"/>
                <a:cs typeface="+mn-cs"/>
              </a:rPr>
              <a:t>a)l’équilibre hydrique</a:t>
            </a:r>
            <a:br>
              <a:rPr kumimoji="0" lang="fr-FR" sz="20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lang="fr-FR" sz="2000" dirty="0">
                <a:solidFill>
                  <a:schemeClr val="bg1"/>
                </a:solidFill>
                <a:latin typeface="+mn-lt"/>
              </a:rPr>
              <a:t>►Le rein  maintient stable le capital hydrique de l’organisme.</a:t>
            </a:r>
            <a:br>
              <a:rPr lang="fr-FR" sz="2000" dirty="0">
                <a:solidFill>
                  <a:schemeClr val="bg1"/>
                </a:solidFill>
                <a:latin typeface="+mn-lt"/>
              </a:rPr>
            </a:br>
            <a:r>
              <a:rPr lang="fr-FR" sz="2000" dirty="0">
                <a:solidFill>
                  <a:schemeClr val="bg1"/>
                </a:solidFill>
                <a:latin typeface="+mn-lt"/>
              </a:rPr>
              <a:t>►LE REIN S’ADAPTE très facilement à la surcharge soit à la restriction hydrique</a:t>
            </a:r>
            <a:br>
              <a:rPr lang="fr-FR" sz="2000" dirty="0">
                <a:solidFill>
                  <a:schemeClr val="bg1"/>
                </a:solidFill>
                <a:latin typeface="+mn-lt"/>
              </a:rPr>
            </a:br>
            <a:br>
              <a:rPr lang="fr-FR" sz="2000" dirty="0">
                <a:solidFill>
                  <a:schemeClr val="bg1"/>
                </a:solidFill>
                <a:latin typeface="+mn-lt"/>
              </a:rPr>
            </a:br>
            <a:r>
              <a:rPr lang="fr-FR" sz="2000" dirty="0">
                <a:solidFill>
                  <a:schemeClr val="bg1"/>
                </a:solidFill>
                <a:latin typeface="+mn-lt"/>
              </a:rPr>
              <a:t> </a:t>
            </a:r>
            <a:r>
              <a:rPr kumimoji="0" lang="fr-FR" sz="2000" b="0" i="0" u="none" strike="noStrike" kern="1200" cap="none" spc="0" normalizeH="0" baseline="0" noProof="0" dirty="0">
                <a:ln>
                  <a:noFill/>
                </a:ln>
                <a:solidFill>
                  <a:schemeClr val="bg1"/>
                </a:solidFill>
                <a:effectLst/>
                <a:uLnTx/>
                <a:uFillTx/>
                <a:latin typeface="Century Gothic" panose="020B0502020202020204"/>
                <a:ea typeface="+mn-ea"/>
                <a:cs typeface="+mn-cs"/>
              </a:rPr>
              <a:t>b</a:t>
            </a:r>
            <a:r>
              <a:rPr kumimoji="0" lang="fr-FR" sz="2000" b="1" i="0" u="none" strike="noStrike" kern="1200" cap="none" spc="0" normalizeH="0" baseline="0" noProof="0" dirty="0">
                <a:ln>
                  <a:noFill/>
                </a:ln>
                <a:solidFill>
                  <a:schemeClr val="bg1"/>
                </a:solidFill>
                <a:effectLst/>
                <a:uLnTx/>
                <a:uFillTx/>
                <a:latin typeface="Century Gothic" panose="020B0502020202020204"/>
                <a:ea typeface="+mn-ea"/>
                <a:cs typeface="+mn-cs"/>
              </a:rPr>
              <a:t>)l’équilibre électrolytique</a:t>
            </a:r>
            <a:br>
              <a:rPr kumimoji="0" lang="fr-FR" sz="20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br>
            <a:r>
              <a:rPr kumimoji="0" lang="fr-F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fr-FR" sz="2000" b="0" i="0" u="none" strike="noStrike" kern="1200" cap="none" spc="0" normalizeH="0" baseline="0" noProof="0" dirty="0">
                <a:ln>
                  <a:noFill/>
                </a:ln>
                <a:solidFill>
                  <a:schemeClr val="bg1"/>
                </a:solidFill>
                <a:effectLst/>
                <a:uLnTx/>
                <a:uFillTx/>
                <a:latin typeface="Century Gothic" panose="020B0502020202020204"/>
                <a:ea typeface="+mn-ea"/>
                <a:cs typeface="+mn-cs"/>
              </a:rPr>
              <a:t>Le rein règle l’élimination de toutes les substances minérales et maintien ainsi la composition du plasma constante</a:t>
            </a:r>
            <a:br>
              <a:rPr kumimoji="0" lang="fr-FR" sz="1800" b="0" i="0" u="none" strike="noStrike" kern="1200" cap="none" spc="0" normalizeH="0" baseline="0" noProof="0" dirty="0">
                <a:ln>
                  <a:noFill/>
                </a:ln>
                <a:solidFill>
                  <a:schemeClr val="bg1"/>
                </a:solidFill>
                <a:effectLst/>
                <a:uLnTx/>
                <a:uFillTx/>
                <a:latin typeface="Century Gothic" panose="020B0502020202020204"/>
                <a:ea typeface="+mn-ea"/>
                <a:cs typeface="+mn-cs"/>
              </a:rPr>
            </a:br>
            <a:br>
              <a:rPr kumimoji="0" lang="fr-FR" sz="1800" b="0" i="0" u="none" strike="noStrike" kern="1200" cap="none" spc="0" normalizeH="0" baseline="0" noProof="0" dirty="0">
                <a:ln>
                  <a:noFill/>
                </a:ln>
                <a:solidFill>
                  <a:schemeClr val="bg1"/>
                </a:solidFill>
                <a:effectLst/>
                <a:uLnTx/>
                <a:uFillTx/>
                <a:latin typeface="Century Gothic" panose="020B0502020202020204"/>
                <a:ea typeface="+mn-ea"/>
                <a:cs typeface="+mn-cs"/>
              </a:rPr>
            </a:br>
            <a:endParaRPr lang="fr-FR" sz="2400" dirty="0">
              <a:solidFill>
                <a:schemeClr val="bg1"/>
              </a:solidFill>
              <a:latin typeface="+mn-lt"/>
            </a:endParaRPr>
          </a:p>
        </p:txBody>
      </p:sp>
      <p:sp>
        <p:nvSpPr>
          <p:cNvPr id="3" name="Espace réservé du contenu 2">
            <a:extLst>
              <a:ext uri="{FF2B5EF4-FFF2-40B4-BE49-F238E27FC236}">
                <a16:creationId xmlns:a16="http://schemas.microsoft.com/office/drawing/2014/main" id="{6D5B8BC0-645D-4BE5-9B38-45E0F1715E51}"/>
              </a:ext>
            </a:extLst>
          </p:cNvPr>
          <p:cNvSpPr>
            <a:spLocks noGrp="1"/>
          </p:cNvSpPr>
          <p:nvPr>
            <p:ph idx="4294967295"/>
          </p:nvPr>
        </p:nvSpPr>
        <p:spPr>
          <a:xfrm>
            <a:off x="-90310" y="-112889"/>
            <a:ext cx="5384624" cy="1027289"/>
          </a:xfrm>
        </p:spPr>
        <p:txBody>
          <a:bodyPr>
            <a:normAutofit/>
          </a:bodyPr>
          <a:lstStyle/>
          <a:p>
            <a:pPr marL="0" indent="0" algn="ctr">
              <a:buNone/>
            </a:pPr>
            <a:r>
              <a:rPr lang="fr-FR" sz="2800" b="1" u="sng" dirty="0">
                <a:latin typeface="+mj-lt"/>
              </a:rPr>
              <a:t>VI. Les fonctions du rein</a:t>
            </a:r>
          </a:p>
        </p:txBody>
      </p:sp>
    </p:spTree>
    <p:extLst>
      <p:ext uri="{BB962C8B-B14F-4D97-AF65-F5344CB8AC3E}">
        <p14:creationId xmlns:p14="http://schemas.microsoft.com/office/powerpoint/2010/main" val="708514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D02C2E-AA7F-44F3-B865-CA25AEB0A631}"/>
              </a:ext>
            </a:extLst>
          </p:cNvPr>
          <p:cNvSpPr>
            <a:spLocks noGrp="1"/>
          </p:cNvSpPr>
          <p:nvPr>
            <p:ph idx="4294967295"/>
          </p:nvPr>
        </p:nvSpPr>
        <p:spPr>
          <a:xfrm>
            <a:off x="0" y="1"/>
            <a:ext cx="8534400" cy="1873955"/>
          </a:xfrm>
        </p:spPr>
        <p:txBody>
          <a:bodyPr>
            <a:normAutofit/>
          </a:bodyPr>
          <a:lstStyle/>
          <a:p>
            <a:pPr marL="0" indent="0">
              <a:buNone/>
            </a:pPr>
            <a:r>
              <a:rPr kumimoji="0" lang="fr-F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c) </a:t>
            </a:r>
            <a:r>
              <a:rPr kumimoji="0" lang="fr-FR" sz="20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Équilibre </a:t>
            </a:r>
            <a:r>
              <a:rPr kumimoji="0" lang="fr-FR" sz="2000" b="1"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acido</a:t>
            </a:r>
            <a:r>
              <a:rPr kumimoji="0" lang="fr-FR" sz="20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basique</a:t>
            </a:r>
          </a:p>
          <a:p>
            <a:pPr marL="0" indent="0">
              <a:buNone/>
            </a:pPr>
            <a:br>
              <a:rPr lang="fr-FR" sz="2000" dirty="0">
                <a:solidFill>
                  <a:schemeClr val="bg1"/>
                </a:solidFill>
                <a:latin typeface="+mn-lt"/>
              </a:rPr>
            </a:br>
            <a:br>
              <a:rPr lang="fr-FR" sz="2400" dirty="0">
                <a:solidFill>
                  <a:schemeClr val="bg1"/>
                </a:solidFill>
                <a:latin typeface="+mn-lt"/>
              </a:rPr>
            </a:br>
            <a:endParaRPr lang="fr-FR" b="1" dirty="0"/>
          </a:p>
        </p:txBody>
      </p:sp>
      <p:sp>
        <p:nvSpPr>
          <p:cNvPr id="5" name="ZoneTexte 4">
            <a:extLst>
              <a:ext uri="{FF2B5EF4-FFF2-40B4-BE49-F238E27FC236}">
                <a16:creationId xmlns:a16="http://schemas.microsoft.com/office/drawing/2014/main" id="{307982D5-C067-4C11-9F0D-4AB90194D48B}"/>
              </a:ext>
            </a:extLst>
          </p:cNvPr>
          <p:cNvSpPr txBox="1"/>
          <p:nvPr/>
        </p:nvSpPr>
        <p:spPr>
          <a:xfrm>
            <a:off x="0" y="824090"/>
            <a:ext cx="12395200" cy="5632311"/>
          </a:xfrm>
          <a:prstGeom prst="rect">
            <a:avLst/>
          </a:prstGeom>
          <a:noFill/>
        </p:spPr>
        <p:txBody>
          <a:bodyPr wrap="square">
            <a:spAutoFit/>
          </a:bodyPr>
          <a:lstStyle/>
          <a:p>
            <a:r>
              <a:rPr lang="fr-FR" dirty="0">
                <a:solidFill>
                  <a:schemeClr val="bg1"/>
                </a:solidFill>
              </a:rPr>
              <a:t>Le métabolisme cellulaire aboutit à la formation continuelle d’acides. </a:t>
            </a:r>
          </a:p>
          <a:p>
            <a:pPr marL="285750" indent="-285750">
              <a:buFont typeface="Wingdings" panose="05000000000000000000" pitchFamily="2" charset="2"/>
              <a:buChar char="§"/>
            </a:pPr>
            <a:r>
              <a:rPr lang="fr-FR" dirty="0">
                <a:solidFill>
                  <a:schemeClr val="bg1"/>
                </a:solidFill>
              </a:rPr>
              <a:t>Le rôle du rein est d’éliminer cet excès d’acide </a:t>
            </a:r>
          </a:p>
          <a:p>
            <a:r>
              <a:rPr lang="fr-FR" dirty="0">
                <a:solidFill>
                  <a:schemeClr val="bg1"/>
                </a:solidFill>
              </a:rPr>
              <a:t> </a:t>
            </a:r>
            <a:r>
              <a:rPr lang="fr-FR" b="1" dirty="0">
                <a:solidFill>
                  <a:schemeClr val="bg1"/>
                </a:solidFill>
              </a:rPr>
              <a:t>Le maintien du pH normal est possible grâce à 3 mécanismes :</a:t>
            </a:r>
          </a:p>
          <a:p>
            <a:pPr marL="285750" indent="-285750">
              <a:buFontTx/>
              <a:buChar char="-"/>
            </a:pPr>
            <a:r>
              <a:rPr lang="fr-FR" b="1" dirty="0">
                <a:solidFill>
                  <a:schemeClr val="bg1"/>
                </a:solidFill>
              </a:rPr>
              <a:t>systèmes tampons</a:t>
            </a:r>
          </a:p>
          <a:p>
            <a:pPr marL="285750" indent="-285750">
              <a:buFontTx/>
              <a:buChar char="-"/>
            </a:pPr>
            <a:r>
              <a:rPr lang="fr-FR" b="1" dirty="0">
                <a:solidFill>
                  <a:schemeClr val="bg1"/>
                </a:solidFill>
              </a:rPr>
              <a:t>La régulation pulmonaire</a:t>
            </a:r>
          </a:p>
          <a:p>
            <a:pPr marL="285750" indent="-285750">
              <a:buFontTx/>
              <a:buChar char="-"/>
            </a:pPr>
            <a:r>
              <a:rPr lang="fr-FR" b="1" dirty="0">
                <a:solidFill>
                  <a:schemeClr val="bg1"/>
                </a:solidFill>
              </a:rPr>
              <a:t>La régulation rénale</a:t>
            </a:r>
          </a:p>
          <a:p>
            <a:endParaRPr lang="fr-FR" b="1" dirty="0">
              <a:solidFill>
                <a:schemeClr val="bg1"/>
              </a:solidFill>
            </a:endParaRPr>
          </a:p>
          <a:p>
            <a:pPr marL="285750" indent="-285750">
              <a:buFontTx/>
              <a:buChar char="-"/>
            </a:pPr>
            <a:r>
              <a:rPr lang="fr-FR" b="1" dirty="0">
                <a:solidFill>
                  <a:schemeClr val="bg1"/>
                </a:solidFill>
              </a:rPr>
              <a:t>Un système tampon =</a:t>
            </a:r>
            <a:r>
              <a:rPr lang="fr-FR" dirty="0">
                <a:solidFill>
                  <a:schemeClr val="bg1"/>
                </a:solidFill>
              </a:rPr>
              <a:t> système qui permet d’absorber les ions H+ en excès et neutraliser une partie de l’acidité et donc permet d’atténuer le Ph</a:t>
            </a:r>
          </a:p>
          <a:p>
            <a:pPr marL="285750" indent="-285750">
              <a:buFontTx/>
              <a:buChar char="-"/>
            </a:pPr>
            <a:r>
              <a:rPr lang="fr-FR" b="1" dirty="0">
                <a:solidFill>
                  <a:schemeClr val="bg1"/>
                </a:solidFill>
              </a:rPr>
              <a:t>La régulation rénale</a:t>
            </a:r>
            <a:r>
              <a:rPr lang="fr-FR" dirty="0">
                <a:solidFill>
                  <a:schemeClr val="bg1"/>
                </a:solidFill>
              </a:rPr>
              <a:t> se fait sur 3 niveaux:</a:t>
            </a:r>
          </a:p>
          <a:p>
            <a:r>
              <a:rPr lang="fr-FR" dirty="0">
                <a:solidFill>
                  <a:schemeClr val="bg1"/>
                </a:solidFill>
              </a:rPr>
              <a:t> ➢ La réabsorption des bicarbonates en excès au niveau du TCP et entraîne le maintien des bicarbonates plasmatiques à une concentration stable</a:t>
            </a:r>
          </a:p>
          <a:p>
            <a:r>
              <a:rPr lang="fr-FR" dirty="0">
                <a:solidFill>
                  <a:schemeClr val="bg1"/>
                </a:solidFill>
              </a:rPr>
              <a:t>➢ L’élimination des ions  H+ a lieu au niveau du TCD entraîne le maintien des ions H+ à une concentration stable et donc un pH neutre</a:t>
            </a:r>
          </a:p>
          <a:p>
            <a:r>
              <a:rPr lang="fr-FR" dirty="0">
                <a:solidFill>
                  <a:schemeClr val="bg1"/>
                </a:solidFill>
              </a:rPr>
              <a:t>➢ La sécrétion d’ions ammonium NH4 permettant l’élimination des acides forts sous forme de sels d’ammonium</a:t>
            </a:r>
          </a:p>
          <a:p>
            <a:pPr marL="285750" indent="-285750">
              <a:buFont typeface="Wingdings" panose="05000000000000000000" pitchFamily="2" charset="2"/>
              <a:buChar char="§"/>
            </a:pPr>
            <a:r>
              <a:rPr lang="fr-FR" dirty="0">
                <a:solidFill>
                  <a:schemeClr val="bg1"/>
                </a:solidFill>
              </a:rPr>
              <a:t>Le rôle du système tampon est </a:t>
            </a:r>
            <a:r>
              <a:rPr lang="fr-FR" b="1" dirty="0">
                <a:solidFill>
                  <a:schemeClr val="bg1"/>
                </a:solidFill>
              </a:rPr>
              <a:t>le maintien du pH des liquides organiques (et donc du sang) qui est important pour le maintien de l’homéostasie.</a:t>
            </a:r>
            <a:r>
              <a:rPr lang="fr-FR" dirty="0">
                <a:solidFill>
                  <a:schemeClr val="bg1"/>
                </a:solidFill>
              </a:rPr>
              <a:t> </a:t>
            </a:r>
          </a:p>
          <a:p>
            <a:r>
              <a:rPr lang="fr-FR" dirty="0">
                <a:solidFill>
                  <a:schemeClr val="bg1"/>
                </a:solidFill>
              </a:rPr>
              <a:t>Le </a:t>
            </a:r>
            <a:r>
              <a:rPr lang="fr-FR" b="1" dirty="0">
                <a:solidFill>
                  <a:schemeClr val="bg1"/>
                </a:solidFill>
              </a:rPr>
              <a:t>pH</a:t>
            </a:r>
            <a:r>
              <a:rPr lang="fr-FR" dirty="0">
                <a:solidFill>
                  <a:schemeClr val="bg1"/>
                </a:solidFill>
              </a:rPr>
              <a:t> en temps normal est légèrement alcalin se situent entre </a:t>
            </a:r>
            <a:r>
              <a:rPr lang="fr-FR" b="1" dirty="0">
                <a:solidFill>
                  <a:schemeClr val="bg1"/>
                </a:solidFill>
              </a:rPr>
              <a:t>7.35 et 7.45</a:t>
            </a:r>
            <a:r>
              <a:rPr lang="fr-FR" dirty="0">
                <a:solidFill>
                  <a:schemeClr val="bg1"/>
                </a:solidFill>
              </a:rPr>
              <a:t>, en deçà ou au delà il y a risque vital pour le patient. </a:t>
            </a:r>
          </a:p>
        </p:txBody>
      </p:sp>
    </p:spTree>
    <p:extLst>
      <p:ext uri="{BB962C8B-B14F-4D97-AF65-F5344CB8AC3E}">
        <p14:creationId xmlns:p14="http://schemas.microsoft.com/office/powerpoint/2010/main" val="1195143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B1AE71-D3E9-4A19-947E-F83E3A586942}"/>
              </a:ext>
            </a:extLst>
          </p:cNvPr>
          <p:cNvSpPr txBox="1"/>
          <p:nvPr/>
        </p:nvSpPr>
        <p:spPr>
          <a:xfrm>
            <a:off x="0" y="0"/>
            <a:ext cx="12192000" cy="10248960"/>
          </a:xfrm>
          <a:prstGeom prst="rect">
            <a:avLst/>
          </a:prstGeom>
          <a:noFill/>
        </p:spPr>
        <p:txBody>
          <a:bodyPr wrap="square">
            <a:spAutoFit/>
          </a:bodyPr>
          <a:lstStyle/>
          <a:p>
            <a:r>
              <a:rPr lang="fr-FR" sz="2400" b="1" dirty="0">
                <a:solidFill>
                  <a:schemeClr val="bg1"/>
                </a:solidFill>
              </a:rPr>
              <a:t>3) Fonction synthétique et antitoxique</a:t>
            </a:r>
          </a:p>
          <a:p>
            <a:endParaRPr lang="fr-FR" dirty="0">
              <a:solidFill>
                <a:schemeClr val="bg1"/>
              </a:solidFill>
            </a:endParaRPr>
          </a:p>
          <a:p>
            <a:r>
              <a:rPr lang="fr-FR" dirty="0">
                <a:solidFill>
                  <a:schemeClr val="bg1"/>
                </a:solidFill>
              </a:rPr>
              <a:t>Le rein assure la synthèse de nombreux produits :</a:t>
            </a:r>
          </a:p>
          <a:p>
            <a:r>
              <a:rPr lang="fr-FR" dirty="0">
                <a:solidFill>
                  <a:schemeClr val="bg1"/>
                </a:solidFill>
              </a:rPr>
              <a:t>✓ L’urochrome= pigment biliaire dérivé de la bilirubine</a:t>
            </a:r>
          </a:p>
          <a:p>
            <a:r>
              <a:rPr lang="fr-FR" dirty="0">
                <a:solidFill>
                  <a:schemeClr val="bg1"/>
                </a:solidFill>
              </a:rPr>
              <a:t>✓ L’acide hippurique à partir de composés toxiques =dérivé des acides aminés, mol connue pour ses tests urinaires</a:t>
            </a:r>
          </a:p>
          <a:p>
            <a:r>
              <a:rPr lang="fr-FR" dirty="0">
                <a:solidFill>
                  <a:schemeClr val="bg1"/>
                </a:solidFill>
              </a:rPr>
              <a:t>✓ L’ammoniaque</a:t>
            </a:r>
          </a:p>
          <a:p>
            <a:endParaRPr lang="fr-FR"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entury Gothic" panose="020B0502020202020204"/>
                <a:ea typeface="+mn-ea"/>
                <a:cs typeface="+mn-cs"/>
              </a:rPr>
              <a:t>4) Pouvoir de sélection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Certains constituants normaux du sang (protides, lipides) ne sont jamais éliminés dans l’urine (sauf pathologie)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entury Gothic" panose="020B0502020202020204"/>
                <a:ea typeface="+mn-ea"/>
                <a:cs typeface="+mn-cs"/>
              </a:rPr>
              <a:t>5) Régulation de la pression artérielle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 rein joue un rôle essentiel dans le maintien de la PA</a:t>
            </a:r>
            <a:r>
              <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Toute baisse de la PA intra rénale entrainant une insuffisance de l’irrigation artérielle du rein provoque la sécrétion de rénine</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La rénine libérée dans le sang réagit avec une substance contenue dans le plasma, l’angiotensinogène (qui est une globuline plasmatique produite par le foie)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Rénine + angiotensinogène = angiotensine 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Angiotensine I + enzyme de conversion = angiotensine 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L’angiotensine II est un puissant vasoconstricteur et contrôle la sécrétion d’aldostérone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cf</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schéma de l’appareil juxta glomérulaire</a:t>
            </a:r>
            <a:endParaRPr lang="fr-FR" sz="2400" b="1" dirty="0">
              <a:solidFill>
                <a:schemeClr val="bg1"/>
              </a:solidFill>
            </a:endParaRPr>
          </a:p>
          <a:p>
            <a:endParaRPr lang="fr-FR" sz="2400" b="1" dirty="0">
              <a:solidFill>
                <a:schemeClr val="bg1"/>
              </a:solidFill>
            </a:endParaRPr>
          </a:p>
          <a:p>
            <a:endParaRPr lang="fr-FR" sz="2400" b="1" dirty="0">
              <a:solidFill>
                <a:schemeClr val="bg1"/>
              </a:solidFill>
            </a:endParaRPr>
          </a:p>
          <a:p>
            <a:endParaRPr lang="fr-FR" sz="2400" b="1" dirty="0">
              <a:solidFill>
                <a:schemeClr val="bg1"/>
              </a:solidFill>
            </a:endParaRPr>
          </a:p>
          <a:p>
            <a:endParaRPr lang="fr-FR" sz="2400" b="1" dirty="0">
              <a:solidFill>
                <a:schemeClr val="bg1"/>
              </a:solidFill>
            </a:endParaRPr>
          </a:p>
          <a:p>
            <a:endParaRPr lang="fr-FR" dirty="0">
              <a:solidFill>
                <a:schemeClr val="bg1"/>
              </a:solidFill>
            </a:endParaRP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09536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CD7BCE2-AA99-4B49-8BDF-ED7349A49723}"/>
              </a:ext>
            </a:extLst>
          </p:cNvPr>
          <p:cNvSpPr txBox="1"/>
          <p:nvPr/>
        </p:nvSpPr>
        <p:spPr>
          <a:xfrm>
            <a:off x="79022" y="1009403"/>
            <a:ext cx="12022667" cy="5170646"/>
          </a:xfrm>
          <a:prstGeom prst="rect">
            <a:avLst/>
          </a:prstGeom>
          <a:noFill/>
        </p:spPr>
        <p:txBody>
          <a:bodyPr wrap="square">
            <a:spAutoFit/>
          </a:bodyPr>
          <a:lstStyle/>
          <a:p>
            <a:r>
              <a:rPr lang="fr-FR" sz="2400" b="1" dirty="0">
                <a:solidFill>
                  <a:schemeClr val="bg1"/>
                </a:solidFill>
              </a:rPr>
              <a:t>6) Fonction hématopoïétique</a:t>
            </a:r>
          </a:p>
          <a:p>
            <a:endParaRPr lang="fr-FR" dirty="0">
              <a:solidFill>
                <a:schemeClr val="bg1"/>
              </a:solidFill>
            </a:endParaRPr>
          </a:p>
          <a:p>
            <a:r>
              <a:rPr lang="fr-FR" dirty="0">
                <a:solidFill>
                  <a:schemeClr val="bg1"/>
                </a:solidFill>
              </a:rPr>
              <a:t>Le rein produit une substance qui stimule l’élaboration des GR par les organes hématopoïétiques à savoir l’érythropoïétine </a:t>
            </a:r>
          </a:p>
          <a:p>
            <a:r>
              <a:rPr lang="fr-FR" b="1" dirty="0">
                <a:solidFill>
                  <a:schemeClr val="bg1"/>
                </a:solidFill>
              </a:rPr>
              <a:t>EPO= agit sur la moelle osseuse pour produire des GR en quantité suffisante pour véhiculer l’oxygène dans l’organisme, par</a:t>
            </a:r>
            <a:r>
              <a:rPr lang="fr-FR" dirty="0">
                <a:solidFill>
                  <a:schemeClr val="bg1"/>
                </a:solidFill>
              </a:rPr>
              <a:t> cette fonction, elle peut favoriser la respiration  cellulaire et améliorer les performances,</a:t>
            </a:r>
          </a:p>
          <a:p>
            <a:endParaRPr lang="fr-FR" dirty="0">
              <a:solidFill>
                <a:schemeClr val="bg1"/>
              </a:solidFill>
            </a:endParaRPr>
          </a:p>
          <a:p>
            <a:r>
              <a:rPr lang="fr-FR" dirty="0">
                <a:solidFill>
                  <a:schemeClr val="bg1"/>
                </a:solidFill>
              </a:rPr>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5" name="ZoneTexte 4">
            <a:extLst>
              <a:ext uri="{FF2B5EF4-FFF2-40B4-BE49-F238E27FC236}">
                <a16:creationId xmlns:a16="http://schemas.microsoft.com/office/drawing/2014/main" id="{4E0EDC28-8457-4DDF-B87A-DBF416494B74}"/>
              </a:ext>
            </a:extLst>
          </p:cNvPr>
          <p:cNvSpPr txBox="1"/>
          <p:nvPr/>
        </p:nvSpPr>
        <p:spPr>
          <a:xfrm>
            <a:off x="1" y="3429000"/>
            <a:ext cx="9155874" cy="1661993"/>
          </a:xfrm>
          <a:prstGeom prst="rect">
            <a:avLst/>
          </a:prstGeom>
          <a:noFill/>
        </p:spPr>
        <p:txBody>
          <a:bodyPr wrap="square">
            <a:spAutoFit/>
          </a:bodyPr>
          <a:lstStyle/>
          <a:p>
            <a:r>
              <a:rPr lang="fr-FR" sz="2400" b="1" dirty="0">
                <a:solidFill>
                  <a:schemeClr val="bg1"/>
                </a:solidFill>
              </a:rPr>
              <a:t>7) Autres </a:t>
            </a:r>
          </a:p>
          <a:p>
            <a:endParaRPr lang="fr-FR" sz="2400" dirty="0">
              <a:solidFill>
                <a:schemeClr val="bg1"/>
              </a:solidFill>
            </a:endParaRPr>
          </a:p>
          <a:p>
            <a:r>
              <a:rPr lang="fr-FR" dirty="0">
                <a:solidFill>
                  <a:schemeClr val="bg1"/>
                </a:solidFill>
              </a:rPr>
              <a:t>Transformation de la </a:t>
            </a:r>
            <a:r>
              <a:rPr lang="fr-FR" b="1" dirty="0">
                <a:solidFill>
                  <a:schemeClr val="bg1"/>
                </a:solidFill>
              </a:rPr>
              <a:t>vitamine D</a:t>
            </a:r>
            <a:r>
              <a:rPr lang="fr-FR" dirty="0">
                <a:solidFill>
                  <a:schemeClr val="bg1"/>
                </a:solidFill>
              </a:rPr>
              <a:t> en sa forme active ( le calcitriol)qui permet l’absorption du calcium par l’intestin et sa fixation dans les os afin de garantir leur bon état</a:t>
            </a:r>
          </a:p>
        </p:txBody>
      </p:sp>
      <p:sp>
        <p:nvSpPr>
          <p:cNvPr id="6" name="ZoneTexte 5">
            <a:extLst>
              <a:ext uri="{FF2B5EF4-FFF2-40B4-BE49-F238E27FC236}">
                <a16:creationId xmlns:a16="http://schemas.microsoft.com/office/drawing/2014/main" id="{51F54769-49B5-4342-A189-32229B73703B}"/>
              </a:ext>
            </a:extLst>
          </p:cNvPr>
          <p:cNvSpPr txBox="1"/>
          <p:nvPr/>
        </p:nvSpPr>
        <p:spPr>
          <a:xfrm>
            <a:off x="-1" y="1"/>
            <a:ext cx="12214577"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36991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70ACBD0-123F-4C5B-9B7C-41E9197C65D5}"/>
              </a:ext>
            </a:extLst>
          </p:cNvPr>
          <p:cNvPicPr>
            <a:picLocks noGrp="1" noChangeAspect="1"/>
          </p:cNvPicPr>
          <p:nvPr>
            <p:ph idx="4294967295"/>
          </p:nvPr>
        </p:nvPicPr>
        <p:blipFill>
          <a:blip r:embed="rId2">
            <a:extLst>
              <a:ext uri="{837473B0-CC2E-450A-ABE3-18F120FF3D39}">
                <a1611:picAttrSrcUrl xmlns:a1611="http://schemas.microsoft.com/office/drawing/2016/11/main" r:id="rId3"/>
              </a:ext>
            </a:extLst>
          </a:blip>
          <a:stretch>
            <a:fillRect/>
          </a:stretch>
        </p:blipFill>
        <p:spPr>
          <a:xfrm>
            <a:off x="2280355" y="1364181"/>
            <a:ext cx="7484533" cy="4031908"/>
          </a:xfrm>
        </p:spPr>
      </p:pic>
    </p:spTree>
    <p:extLst>
      <p:ext uri="{BB962C8B-B14F-4D97-AF65-F5344CB8AC3E}">
        <p14:creationId xmlns:p14="http://schemas.microsoft.com/office/powerpoint/2010/main" val="2424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5">
            <a:extLst>
              <a:ext uri="{FF2B5EF4-FFF2-40B4-BE49-F238E27FC236}">
                <a16:creationId xmlns:a16="http://schemas.microsoft.com/office/drawing/2014/main" id="{6CE3C7A5-6D14-4EB8-BCE1-89157016BD62}"/>
              </a:ext>
            </a:extLst>
          </p:cNvPr>
          <p:cNvPicPr/>
          <p:nvPr/>
        </p:nvPicPr>
        <p:blipFill>
          <a:blip r:embed="rId2" cstate="print"/>
          <a:stretch>
            <a:fillRect/>
          </a:stretch>
        </p:blipFill>
        <p:spPr>
          <a:xfrm>
            <a:off x="2343150" y="223283"/>
            <a:ext cx="7505700" cy="5401339"/>
          </a:xfrm>
          <a:prstGeom prst="rect">
            <a:avLst/>
          </a:prstGeom>
        </p:spPr>
      </p:pic>
    </p:spTree>
    <p:extLst>
      <p:ext uri="{BB962C8B-B14F-4D97-AF65-F5344CB8AC3E}">
        <p14:creationId xmlns:p14="http://schemas.microsoft.com/office/powerpoint/2010/main" val="66633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244B89F-9066-40A6-B5FA-5186E7F03A15}"/>
              </a:ext>
            </a:extLst>
          </p:cNvPr>
          <p:cNvSpPr>
            <a:spLocks noGrp="1"/>
          </p:cNvSpPr>
          <p:nvPr>
            <p:ph type="title"/>
          </p:nvPr>
        </p:nvSpPr>
        <p:spPr>
          <a:xfrm>
            <a:off x="684212" y="3157870"/>
            <a:ext cx="8534400" cy="2836529"/>
          </a:xfrm>
        </p:spPr>
        <p:txBody>
          <a:bodyPr>
            <a:normAutofit/>
          </a:bodyPr>
          <a:lstStyle/>
          <a:p>
            <a:pPr marL="285750" indent="-285750">
              <a:buFont typeface="Wingdings" panose="05000000000000000000" pitchFamily="2" charset="2"/>
              <a:buChar char="Ø"/>
            </a:pPr>
            <a:r>
              <a:rPr lang="fr-FR" sz="1800" b="1" dirty="0">
                <a:solidFill>
                  <a:schemeClr val="bg1"/>
                </a:solidFill>
              </a:rPr>
              <a:t>Rôle </a:t>
            </a:r>
            <a:r>
              <a:rPr lang="fr-FR" sz="1800" dirty="0">
                <a:solidFill>
                  <a:schemeClr val="bg1"/>
                </a:solidFill>
              </a:rPr>
              <a:t>le plus évident du rein : </a:t>
            </a:r>
            <a:r>
              <a:rPr lang="fr-FR" sz="1800" b="1" dirty="0">
                <a:solidFill>
                  <a:schemeClr val="bg1"/>
                </a:solidFill>
              </a:rPr>
              <a:t>sécrétion d’urine</a:t>
            </a:r>
            <a:br>
              <a:rPr lang="fr-FR" sz="1800" dirty="0">
                <a:solidFill>
                  <a:schemeClr val="bg1"/>
                </a:solidFill>
              </a:rPr>
            </a:br>
            <a:r>
              <a:rPr lang="fr-FR" sz="1800" dirty="0">
                <a:solidFill>
                  <a:schemeClr val="bg1"/>
                </a:solidFill>
              </a:rPr>
              <a:t>Cette sécrétion n’est que la traduction finale des fonctions du rein qui sont nombreuses</a:t>
            </a:r>
            <a:br>
              <a:rPr lang="fr-FR" sz="1800" dirty="0">
                <a:solidFill>
                  <a:schemeClr val="bg1"/>
                </a:solidFill>
              </a:rPr>
            </a:br>
            <a:r>
              <a:rPr lang="fr-FR" sz="1800" dirty="0">
                <a:solidFill>
                  <a:schemeClr val="bg1"/>
                </a:solidFill>
              </a:rPr>
              <a:t>Les reins filtrent le volume plasmatique entier d’un individu plus de 60 X/jour</a:t>
            </a:r>
          </a:p>
        </p:txBody>
      </p:sp>
      <p:sp>
        <p:nvSpPr>
          <p:cNvPr id="7" name="Espace réservé du contenu 6">
            <a:extLst>
              <a:ext uri="{FF2B5EF4-FFF2-40B4-BE49-F238E27FC236}">
                <a16:creationId xmlns:a16="http://schemas.microsoft.com/office/drawing/2014/main" id="{2979EDEF-265D-42C3-A85E-8B7C53EE591A}"/>
              </a:ext>
            </a:extLst>
          </p:cNvPr>
          <p:cNvSpPr>
            <a:spLocks noGrp="1"/>
          </p:cNvSpPr>
          <p:nvPr>
            <p:ph idx="1"/>
          </p:nvPr>
        </p:nvSpPr>
        <p:spPr>
          <a:xfrm>
            <a:off x="684212" y="685801"/>
            <a:ext cx="8534400" cy="1684867"/>
          </a:xfrm>
          <a:solidFill>
            <a:schemeClr val="tx2"/>
          </a:solidFill>
        </p:spPr>
        <p:txBody>
          <a:bodyPr>
            <a:normAutofit/>
          </a:bodyPr>
          <a:lstStyle/>
          <a:p>
            <a:pPr marL="0" indent="0" algn="ctr">
              <a:buNone/>
            </a:pPr>
            <a:r>
              <a:rPr lang="fr-FR" sz="5400" dirty="0">
                <a:solidFill>
                  <a:schemeClr val="bg1"/>
                </a:solidFill>
              </a:rPr>
              <a:t>INTRODUCTION</a:t>
            </a:r>
          </a:p>
        </p:txBody>
      </p:sp>
      <p:sp>
        <p:nvSpPr>
          <p:cNvPr id="6" name="ZoneTexte 5">
            <a:extLst>
              <a:ext uri="{FF2B5EF4-FFF2-40B4-BE49-F238E27FC236}">
                <a16:creationId xmlns:a16="http://schemas.microsoft.com/office/drawing/2014/main" id="{471F7CCF-2840-44CB-AB45-AFC504B76FCE}"/>
              </a:ext>
            </a:extLst>
          </p:cNvPr>
          <p:cNvSpPr txBox="1"/>
          <p:nvPr/>
        </p:nvSpPr>
        <p:spPr>
          <a:xfrm>
            <a:off x="5652052" y="2968487"/>
            <a:ext cx="914400"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341832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497D69-ED90-4291-A0F2-AC3518FC4F83}"/>
              </a:ext>
            </a:extLst>
          </p:cNvPr>
          <p:cNvSpPr>
            <a:spLocks noGrp="1"/>
          </p:cNvSpPr>
          <p:nvPr>
            <p:ph type="title"/>
          </p:nvPr>
        </p:nvSpPr>
        <p:spPr>
          <a:xfrm>
            <a:off x="4965405" y="5829703"/>
            <a:ext cx="3530009" cy="388088"/>
          </a:xfrm>
        </p:spPr>
        <p:txBody>
          <a:bodyPr>
            <a:normAutofit fontScale="90000"/>
          </a:bodyPr>
          <a:lstStyle/>
          <a:p>
            <a:pPr algn="ctr"/>
            <a:br>
              <a:rPr lang="fr-FR" dirty="0"/>
            </a:br>
            <a:br>
              <a:rPr lang="fr-FR" dirty="0"/>
            </a:br>
            <a:r>
              <a:rPr lang="fr-FR" sz="2700" b="1" dirty="0"/>
              <a:t>Rappel sur les liquides corporels</a:t>
            </a:r>
            <a:br>
              <a:rPr lang="fr-FR" sz="2700" dirty="0"/>
            </a:br>
            <a:endParaRPr lang="fr-FR" sz="2700" dirty="0"/>
          </a:p>
        </p:txBody>
      </p:sp>
      <p:pic>
        <p:nvPicPr>
          <p:cNvPr id="6" name="object 4">
            <a:extLst>
              <a:ext uri="{FF2B5EF4-FFF2-40B4-BE49-F238E27FC236}">
                <a16:creationId xmlns:a16="http://schemas.microsoft.com/office/drawing/2014/main" id="{4CA08422-24E7-436C-9F9C-C9E375FE53C1}"/>
              </a:ext>
            </a:extLst>
          </p:cNvPr>
          <p:cNvPicPr>
            <a:picLocks noGrp="1"/>
          </p:cNvPicPr>
          <p:nvPr>
            <p:ph idx="1"/>
          </p:nvPr>
        </p:nvPicPr>
        <p:blipFill>
          <a:blip r:embed="rId2" cstate="print"/>
          <a:stretch>
            <a:fillRect/>
          </a:stretch>
        </p:blipFill>
        <p:spPr>
          <a:xfrm>
            <a:off x="5635255" y="100594"/>
            <a:ext cx="3678865" cy="5537673"/>
          </a:xfrm>
          <a:prstGeom prst="rect">
            <a:avLst/>
          </a:prstGeom>
        </p:spPr>
      </p:pic>
      <p:pic>
        <p:nvPicPr>
          <p:cNvPr id="12" name="Image 11">
            <a:extLst>
              <a:ext uri="{FF2B5EF4-FFF2-40B4-BE49-F238E27FC236}">
                <a16:creationId xmlns:a16="http://schemas.microsoft.com/office/drawing/2014/main" id="{22682713-CC66-4796-84B6-4D6A67D2F1B7}"/>
              </a:ext>
            </a:extLst>
          </p:cNvPr>
          <p:cNvPicPr>
            <a:picLocks noChangeAspect="1"/>
          </p:cNvPicPr>
          <p:nvPr/>
        </p:nvPicPr>
        <p:blipFill>
          <a:blip r:embed="rId3"/>
          <a:stretch>
            <a:fillRect/>
          </a:stretch>
        </p:blipFill>
        <p:spPr>
          <a:xfrm>
            <a:off x="9686259" y="318977"/>
            <a:ext cx="2211573" cy="5252483"/>
          </a:xfrm>
          <a:prstGeom prst="rect">
            <a:avLst/>
          </a:prstGeom>
        </p:spPr>
      </p:pic>
      <p:sp>
        <p:nvSpPr>
          <p:cNvPr id="15" name="ZoneTexte 14">
            <a:extLst>
              <a:ext uri="{FF2B5EF4-FFF2-40B4-BE49-F238E27FC236}">
                <a16:creationId xmlns:a16="http://schemas.microsoft.com/office/drawing/2014/main" id="{A44A4B87-F01B-4E47-B0BE-FFF9287EA7B8}"/>
              </a:ext>
            </a:extLst>
          </p:cNvPr>
          <p:cNvSpPr txBox="1"/>
          <p:nvPr/>
        </p:nvSpPr>
        <p:spPr>
          <a:xfrm>
            <a:off x="9686258" y="6007395"/>
            <a:ext cx="2505741" cy="369332"/>
          </a:xfrm>
          <a:prstGeom prst="rect">
            <a:avLst/>
          </a:prstGeom>
          <a:noFill/>
        </p:spPr>
        <p:txBody>
          <a:bodyPr wrap="square" rtlCol="0">
            <a:spAutoFit/>
          </a:bodyPr>
          <a:lstStyle/>
          <a:p>
            <a:r>
              <a:rPr lang="fr-FR" dirty="0"/>
              <a:t>Homme de 70 ans</a:t>
            </a:r>
          </a:p>
        </p:txBody>
      </p:sp>
      <p:sp>
        <p:nvSpPr>
          <p:cNvPr id="16" name="ZoneTexte 15">
            <a:extLst>
              <a:ext uri="{FF2B5EF4-FFF2-40B4-BE49-F238E27FC236}">
                <a16:creationId xmlns:a16="http://schemas.microsoft.com/office/drawing/2014/main" id="{73956AF1-7936-4BAA-AFBA-2744998D1054}"/>
              </a:ext>
            </a:extLst>
          </p:cNvPr>
          <p:cNvSpPr txBox="1"/>
          <p:nvPr/>
        </p:nvSpPr>
        <p:spPr>
          <a:xfrm>
            <a:off x="0" y="216147"/>
            <a:ext cx="5263117" cy="6832640"/>
          </a:xfrm>
          <a:prstGeom prst="rect">
            <a:avLst/>
          </a:prstGeom>
          <a:noFill/>
        </p:spPr>
        <p:txBody>
          <a:bodyPr wrap="square" rtlCol="0">
            <a:spAutoFit/>
          </a:bodyPr>
          <a:lstStyle/>
          <a:p>
            <a:pPr marL="285750" indent="-285750">
              <a:buFont typeface="Wingdings" panose="05000000000000000000" pitchFamily="2" charset="2"/>
              <a:buChar char="§"/>
            </a:pPr>
            <a:r>
              <a:rPr lang="fr-FR" dirty="0"/>
              <a:t>Liquides corporels: eau</a:t>
            </a:r>
          </a:p>
          <a:p>
            <a:r>
              <a:rPr lang="fr-FR" dirty="0"/>
              <a:t>                                    </a:t>
            </a:r>
            <a:r>
              <a:rPr lang="fr-FR" sz="1600" dirty="0"/>
              <a:t>Particules dissoutes</a:t>
            </a:r>
          </a:p>
          <a:p>
            <a:pPr marL="285750" indent="-285750">
              <a:buFont typeface="Wingdings" panose="05000000000000000000" pitchFamily="2" charset="2"/>
              <a:buChar char="§"/>
            </a:pPr>
            <a:r>
              <a:rPr lang="fr-FR" dirty="0"/>
              <a:t>≠ce de composition entre le LIC et le LEC</a:t>
            </a:r>
          </a:p>
          <a:p>
            <a:endParaRPr lang="fr-FR" dirty="0"/>
          </a:p>
          <a:p>
            <a:pPr marL="285750" indent="-285750">
              <a:buFont typeface="Wingdings" panose="05000000000000000000" pitchFamily="2" charset="2"/>
              <a:buChar char="§"/>
            </a:pPr>
            <a:r>
              <a:rPr lang="fr-FR" dirty="0"/>
              <a:t>Echanges entre : LEC et extérieur(tube digestif et tube rénal)</a:t>
            </a:r>
          </a:p>
          <a:p>
            <a:r>
              <a:rPr lang="fr-FR" dirty="0"/>
              <a:t>                              LEC et LIC</a:t>
            </a:r>
          </a:p>
          <a:p>
            <a:pPr marL="285750" indent="-285750">
              <a:buFont typeface="Wingdings" panose="05000000000000000000" pitchFamily="2" charset="2"/>
              <a:buChar char="§"/>
            </a:pPr>
            <a:r>
              <a:rPr lang="fr-FR" dirty="0"/>
              <a:t>Le milieu extra C séparé en compartiments par la membrane capillaire:</a:t>
            </a:r>
          </a:p>
          <a:p>
            <a:r>
              <a:rPr lang="fr-FR" dirty="0"/>
              <a:t> - secteur vasculaire ( hématies + plasma)</a:t>
            </a:r>
          </a:p>
          <a:p>
            <a:r>
              <a:rPr lang="fr-FR" dirty="0"/>
              <a:t> -  secteur interstitiel ( </a:t>
            </a:r>
            <a:r>
              <a:rPr lang="fr-FR" dirty="0" err="1"/>
              <a:t>ext</a:t>
            </a:r>
            <a:r>
              <a:rPr lang="fr-FR" dirty="0"/>
              <a:t> des vaisseaux)</a:t>
            </a:r>
          </a:p>
          <a:p>
            <a:endParaRPr lang="fr-FR" dirty="0"/>
          </a:p>
          <a:p>
            <a:pPr marL="285750" indent="-285750">
              <a:buFont typeface="Wingdings" panose="05000000000000000000" pitchFamily="2" charset="2"/>
              <a:buChar char="§"/>
            </a:pPr>
            <a:r>
              <a:rPr lang="fr-FR" dirty="0"/>
              <a:t>Forces qui gouvernent ces échanges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OSMOSE</a:t>
            </a:r>
            <a:r>
              <a:rPr lang="fr-FR" dirty="0"/>
              <a:t> (pression osmotique)=</a:t>
            </a:r>
            <a:r>
              <a:rPr lang="fr-FR" sz="1400" dirty="0"/>
              <a:t>force exercée de part et d’autre de la membrane semi-perméable qui les </a:t>
            </a:r>
            <a:r>
              <a:rPr lang="fr-FR" sz="1400" dirty="0" err="1"/>
              <a:t>sépare,par</a:t>
            </a:r>
            <a:r>
              <a:rPr lang="fr-FR" sz="1400" dirty="0"/>
              <a:t> 2 liquides inégalement riche en molécules dissoutes)</a:t>
            </a:r>
          </a:p>
          <a:p>
            <a:pPr marL="285750" indent="-285750">
              <a:buFont typeface="Arial" panose="020B0604020202020204" pitchFamily="34" charset="0"/>
              <a:buChar char="•"/>
            </a:pPr>
            <a:r>
              <a:rPr lang="fr-FR" b="1" dirty="0"/>
              <a:t>PRESSION HYDROSTATIQUE</a:t>
            </a:r>
            <a:r>
              <a:rPr lang="fr-FR" dirty="0"/>
              <a:t>=pression exercée par le fluide intravasculaire (le plasma) ou LEC sur la paroi du vaisseau sanguin</a:t>
            </a:r>
          </a:p>
          <a:p>
            <a:endParaRPr lang="fr-FR" dirty="0"/>
          </a:p>
          <a:p>
            <a:pPr marL="285750" indent="-285750">
              <a:buFont typeface="Arial" panose="020B0604020202020204" pitchFamily="34" charset="0"/>
              <a:buChar char="•"/>
            </a:pPr>
            <a:endParaRPr lang="fr-FR" dirty="0"/>
          </a:p>
          <a:p>
            <a:endParaRPr lang="fr-FR" dirty="0"/>
          </a:p>
        </p:txBody>
      </p:sp>
      <p:sp>
        <p:nvSpPr>
          <p:cNvPr id="3" name="ZoneTexte 2">
            <a:extLst>
              <a:ext uri="{FF2B5EF4-FFF2-40B4-BE49-F238E27FC236}">
                <a16:creationId xmlns:a16="http://schemas.microsoft.com/office/drawing/2014/main" id="{9490E2B9-D01E-48DC-B9E2-BD7C01820CDB}"/>
              </a:ext>
            </a:extLst>
          </p:cNvPr>
          <p:cNvSpPr txBox="1"/>
          <p:nvPr/>
        </p:nvSpPr>
        <p:spPr>
          <a:xfrm>
            <a:off x="6390167" y="3429000"/>
            <a:ext cx="1763869" cy="738664"/>
          </a:xfrm>
          <a:prstGeom prst="rect">
            <a:avLst/>
          </a:prstGeom>
          <a:noFill/>
        </p:spPr>
        <p:txBody>
          <a:bodyPr wrap="square" rtlCol="0">
            <a:spAutoFit/>
          </a:bodyPr>
          <a:lstStyle/>
          <a:p>
            <a:r>
              <a:rPr lang="fr-FR" sz="1050" dirty="0">
                <a:solidFill>
                  <a:schemeClr val="bg1"/>
                </a:solidFill>
              </a:rPr>
              <a:t>Riche en K+</a:t>
            </a:r>
          </a:p>
          <a:p>
            <a:r>
              <a:rPr lang="fr-FR" sz="1050" dirty="0" err="1">
                <a:solidFill>
                  <a:schemeClr val="bg1"/>
                </a:solidFill>
              </a:rPr>
              <a:t>Phosphates,magnesium</a:t>
            </a:r>
            <a:r>
              <a:rPr lang="fr-FR" sz="1050" dirty="0">
                <a:solidFill>
                  <a:schemeClr val="bg1"/>
                </a:solidFill>
              </a:rPr>
              <a:t> et </a:t>
            </a:r>
            <a:r>
              <a:rPr lang="fr-FR" sz="1050" dirty="0" err="1">
                <a:solidFill>
                  <a:schemeClr val="bg1"/>
                </a:solidFill>
              </a:rPr>
              <a:t>Proteines</a:t>
            </a:r>
            <a:endParaRPr lang="fr-FR" sz="1050" dirty="0">
              <a:solidFill>
                <a:schemeClr val="bg1"/>
              </a:solidFill>
            </a:endParaRPr>
          </a:p>
          <a:p>
            <a:r>
              <a:rPr lang="fr-FR" sz="1050" dirty="0">
                <a:solidFill>
                  <a:schemeClr val="bg1"/>
                </a:solidFill>
              </a:rPr>
              <a:t>Pauvre en ions sodium</a:t>
            </a:r>
          </a:p>
        </p:txBody>
      </p:sp>
      <p:sp>
        <p:nvSpPr>
          <p:cNvPr id="4" name="ZoneTexte 3">
            <a:extLst>
              <a:ext uri="{FF2B5EF4-FFF2-40B4-BE49-F238E27FC236}">
                <a16:creationId xmlns:a16="http://schemas.microsoft.com/office/drawing/2014/main" id="{0D5B9265-8105-4401-82C3-1307F5B728B5}"/>
              </a:ext>
            </a:extLst>
          </p:cNvPr>
          <p:cNvSpPr txBox="1"/>
          <p:nvPr/>
        </p:nvSpPr>
        <p:spPr>
          <a:xfrm>
            <a:off x="6390167" y="2568660"/>
            <a:ext cx="2589028" cy="253916"/>
          </a:xfrm>
          <a:prstGeom prst="rect">
            <a:avLst/>
          </a:prstGeom>
          <a:noFill/>
        </p:spPr>
        <p:txBody>
          <a:bodyPr wrap="square" rtlCol="0">
            <a:spAutoFit/>
          </a:bodyPr>
          <a:lstStyle/>
          <a:p>
            <a:r>
              <a:rPr lang="fr-FR" sz="1050" dirty="0">
                <a:solidFill>
                  <a:schemeClr val="bg1"/>
                </a:solidFill>
              </a:rPr>
              <a:t>Riche en </a:t>
            </a:r>
            <a:r>
              <a:rPr lang="fr-FR" sz="1050" dirty="0" err="1">
                <a:solidFill>
                  <a:schemeClr val="bg1"/>
                </a:solidFill>
              </a:rPr>
              <a:t>Nacl</a:t>
            </a:r>
            <a:r>
              <a:rPr lang="fr-FR" sz="1050" dirty="0">
                <a:solidFill>
                  <a:schemeClr val="bg1"/>
                </a:solidFill>
              </a:rPr>
              <a:t> et H2o</a:t>
            </a:r>
          </a:p>
        </p:txBody>
      </p:sp>
      <p:sp>
        <p:nvSpPr>
          <p:cNvPr id="5" name="ZoneTexte 4">
            <a:extLst>
              <a:ext uri="{FF2B5EF4-FFF2-40B4-BE49-F238E27FC236}">
                <a16:creationId xmlns:a16="http://schemas.microsoft.com/office/drawing/2014/main" id="{F6E69EFA-780D-4D1F-B2AA-987C76B7204C}"/>
              </a:ext>
            </a:extLst>
          </p:cNvPr>
          <p:cNvSpPr txBox="1"/>
          <p:nvPr/>
        </p:nvSpPr>
        <p:spPr>
          <a:xfrm>
            <a:off x="6496493" y="2083981"/>
            <a:ext cx="2199804" cy="253916"/>
          </a:xfrm>
          <a:prstGeom prst="rect">
            <a:avLst/>
          </a:prstGeom>
          <a:noFill/>
        </p:spPr>
        <p:txBody>
          <a:bodyPr wrap="square" rtlCol="0">
            <a:spAutoFit/>
          </a:bodyPr>
          <a:lstStyle/>
          <a:p>
            <a:r>
              <a:rPr lang="fr-FR" sz="1050" dirty="0">
                <a:solidFill>
                  <a:schemeClr val="bg1"/>
                </a:solidFill>
              </a:rPr>
              <a:t>Grosses molécules</a:t>
            </a:r>
          </a:p>
        </p:txBody>
      </p:sp>
    </p:spTree>
    <p:extLst>
      <p:ext uri="{BB962C8B-B14F-4D97-AF65-F5344CB8AC3E}">
        <p14:creationId xmlns:p14="http://schemas.microsoft.com/office/powerpoint/2010/main" val="395791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8BB89A-9672-4A2F-86EB-15C0FF9C9ACD}"/>
              </a:ext>
            </a:extLst>
          </p:cNvPr>
          <p:cNvSpPr txBox="1"/>
          <p:nvPr/>
        </p:nvSpPr>
        <p:spPr>
          <a:xfrm>
            <a:off x="191386" y="202019"/>
            <a:ext cx="8971220" cy="584775"/>
          </a:xfrm>
          <a:prstGeom prst="rect">
            <a:avLst/>
          </a:prstGeom>
          <a:noFill/>
        </p:spPr>
        <p:txBody>
          <a:bodyPr wrap="square">
            <a:spAutoFit/>
          </a:bodyPr>
          <a:lstStyle/>
          <a:p>
            <a:r>
              <a:rPr lang="fr-FR" sz="3200" dirty="0"/>
              <a:t>Les solutés des liquides corporels</a:t>
            </a:r>
          </a:p>
        </p:txBody>
      </p:sp>
      <p:sp>
        <p:nvSpPr>
          <p:cNvPr id="5" name="ZoneTexte 4">
            <a:extLst>
              <a:ext uri="{FF2B5EF4-FFF2-40B4-BE49-F238E27FC236}">
                <a16:creationId xmlns:a16="http://schemas.microsoft.com/office/drawing/2014/main" id="{FD793AC6-4DFB-485E-BCBA-CEC9CDE22B5F}"/>
              </a:ext>
            </a:extLst>
          </p:cNvPr>
          <p:cNvSpPr txBox="1"/>
          <p:nvPr/>
        </p:nvSpPr>
        <p:spPr>
          <a:xfrm>
            <a:off x="74428" y="786809"/>
            <a:ext cx="9088178" cy="646331"/>
          </a:xfrm>
          <a:prstGeom prst="rect">
            <a:avLst/>
          </a:prstGeom>
          <a:noFill/>
        </p:spPr>
        <p:txBody>
          <a:bodyPr wrap="square">
            <a:spAutoFit/>
          </a:bodyPr>
          <a:lstStyle/>
          <a:p>
            <a:pPr marL="285750" indent="-285750">
              <a:buFont typeface="Wingdings" panose="05000000000000000000" pitchFamily="2" charset="2"/>
              <a:buChar char="§"/>
            </a:pPr>
            <a:endParaRPr lang="fr-FR" b="1" dirty="0"/>
          </a:p>
          <a:p>
            <a:pPr marL="285750" indent="-285750">
              <a:buFont typeface="Wingdings" panose="05000000000000000000" pitchFamily="2" charset="2"/>
              <a:buChar char="§"/>
            </a:pPr>
            <a:r>
              <a:rPr lang="fr-FR" b="1" dirty="0"/>
              <a:t>Les électrolytes </a:t>
            </a:r>
            <a:r>
              <a:rPr lang="fr-FR" dirty="0"/>
              <a:t>: 95 % des solutés</a:t>
            </a:r>
          </a:p>
        </p:txBody>
      </p:sp>
      <p:sp>
        <p:nvSpPr>
          <p:cNvPr id="7" name="ZoneTexte 6">
            <a:extLst>
              <a:ext uri="{FF2B5EF4-FFF2-40B4-BE49-F238E27FC236}">
                <a16:creationId xmlns:a16="http://schemas.microsoft.com/office/drawing/2014/main" id="{DBED2F3F-3A8C-43E4-BDEA-230D3E5981E3}"/>
              </a:ext>
            </a:extLst>
          </p:cNvPr>
          <p:cNvSpPr txBox="1"/>
          <p:nvPr/>
        </p:nvSpPr>
        <p:spPr>
          <a:xfrm>
            <a:off x="191386" y="1669312"/>
            <a:ext cx="8971220" cy="584775"/>
          </a:xfrm>
          <a:prstGeom prst="rect">
            <a:avLst/>
          </a:prstGeom>
          <a:noFill/>
        </p:spPr>
        <p:txBody>
          <a:bodyPr wrap="square">
            <a:spAutoFit/>
          </a:bodyPr>
          <a:lstStyle/>
          <a:p>
            <a:pPr marL="285750" indent="-285750">
              <a:buFont typeface="Arial" panose="020B0604020202020204" pitchFamily="34" charset="0"/>
              <a:buChar char="•"/>
            </a:pPr>
            <a:r>
              <a:rPr lang="fr-FR" sz="1600" dirty="0"/>
              <a:t>Cations : Na+, K+, Mg2+, Ca2+, H+</a:t>
            </a:r>
          </a:p>
          <a:p>
            <a:pPr marL="285750" indent="-285750">
              <a:buFont typeface="Arial" panose="020B0604020202020204" pitchFamily="34" charset="0"/>
              <a:buChar char="•"/>
            </a:pPr>
            <a:r>
              <a:rPr lang="fr-FR" sz="1600" dirty="0"/>
              <a:t>Anions : Cl-, HCO3 , protéines, phosphates</a:t>
            </a:r>
          </a:p>
        </p:txBody>
      </p:sp>
      <p:sp>
        <p:nvSpPr>
          <p:cNvPr id="9" name="ZoneTexte 8">
            <a:extLst>
              <a:ext uri="{FF2B5EF4-FFF2-40B4-BE49-F238E27FC236}">
                <a16:creationId xmlns:a16="http://schemas.microsoft.com/office/drawing/2014/main" id="{33CED34B-9020-429B-AD72-A86E221D85FA}"/>
              </a:ext>
            </a:extLst>
          </p:cNvPr>
          <p:cNvSpPr txBox="1"/>
          <p:nvPr/>
        </p:nvSpPr>
        <p:spPr>
          <a:xfrm>
            <a:off x="74428" y="2551837"/>
            <a:ext cx="9088178" cy="4955203"/>
          </a:xfrm>
          <a:prstGeom prst="rect">
            <a:avLst/>
          </a:prstGeom>
          <a:noFill/>
        </p:spPr>
        <p:txBody>
          <a:bodyPr wrap="square">
            <a:spAutoFit/>
          </a:bodyPr>
          <a:lstStyle/>
          <a:p>
            <a:pPr marL="285750" indent="-285750">
              <a:buFont typeface="Wingdings" panose="05000000000000000000" pitchFamily="2" charset="2"/>
              <a:buChar char="§"/>
            </a:pPr>
            <a:r>
              <a:rPr lang="fr-FR" sz="1600" b="1" dirty="0"/>
              <a:t>Les non-électrolytes</a:t>
            </a:r>
          </a:p>
          <a:p>
            <a:endParaRPr lang="fr-FR" sz="1600" dirty="0"/>
          </a:p>
          <a:p>
            <a:pPr marL="285750" indent="-285750">
              <a:buFont typeface="Arial" panose="020B0604020202020204" pitchFamily="34" charset="0"/>
              <a:buChar char="•"/>
            </a:pPr>
            <a:r>
              <a:rPr lang="fr-FR" sz="1600" dirty="0"/>
              <a:t>Acides gras</a:t>
            </a:r>
          </a:p>
          <a:p>
            <a:pPr marL="285750" indent="-285750">
              <a:buFont typeface="Arial" panose="020B0604020202020204" pitchFamily="34" charset="0"/>
              <a:buChar char="•"/>
            </a:pPr>
            <a:r>
              <a:rPr lang="fr-FR" sz="1600" dirty="0"/>
              <a:t>Urée</a:t>
            </a:r>
          </a:p>
          <a:p>
            <a:pPr marL="285750" indent="-285750">
              <a:buFont typeface="Arial" panose="020B0604020202020204" pitchFamily="34" charset="0"/>
              <a:buChar char="•"/>
            </a:pPr>
            <a:r>
              <a:rPr lang="fr-FR" sz="1600" dirty="0"/>
              <a:t>Glucose</a:t>
            </a:r>
          </a:p>
          <a:p>
            <a:pPr marL="285750" indent="-285750">
              <a:buFont typeface="Arial" panose="020B0604020202020204" pitchFamily="34" charset="0"/>
              <a:buChar char="•"/>
            </a:pPr>
            <a:r>
              <a:rPr lang="fr-FR" sz="1600" dirty="0"/>
              <a:t>Créatinine</a:t>
            </a:r>
            <a:endParaRPr lang="fr-FR" dirty="0"/>
          </a:p>
          <a:p>
            <a:endParaRPr lang="fr-FR" dirty="0"/>
          </a:p>
          <a:p>
            <a:pPr marL="285750" indent="-285750">
              <a:buFont typeface="Wingdings" panose="05000000000000000000" pitchFamily="2" charset="2"/>
              <a:buChar char="Ø"/>
            </a:pPr>
            <a:r>
              <a:rPr lang="fr-FR" dirty="0"/>
              <a:t>Importance de la stabilité des liquide corporels </a:t>
            </a:r>
          </a:p>
          <a:p>
            <a:r>
              <a:rPr lang="fr-FR" dirty="0"/>
              <a:t>                    un des rôles du rein : </a:t>
            </a:r>
            <a:r>
              <a:rPr lang="fr-FR" b="1" i="1" dirty="0">
                <a:solidFill>
                  <a:srgbClr val="FF0000"/>
                </a:solidFill>
              </a:rPr>
              <a:t>maintenir l’équilibre de l’eau et les électrolytes</a:t>
            </a:r>
          </a:p>
          <a:p>
            <a:endParaRPr lang="fr-FR" b="1" i="1" dirty="0"/>
          </a:p>
          <a:p>
            <a:pPr marL="260350" indent="-248285">
              <a:lnSpc>
                <a:spcPct val="100000"/>
              </a:lnSpc>
              <a:buClr>
                <a:srgbClr val="9F4DA2"/>
              </a:buClr>
              <a:buFont typeface="Georgia"/>
              <a:buChar char="•"/>
              <a:tabLst>
                <a:tab pos="260350" algn="l"/>
                <a:tab pos="260985" algn="l"/>
              </a:tabLst>
            </a:pPr>
            <a:r>
              <a:rPr lang="fr-FR" dirty="0"/>
              <a:t>EX </a:t>
            </a:r>
            <a:r>
              <a:rPr lang="fr-FR" sz="1800" spc="-5" dirty="0">
                <a:latin typeface="Calibri"/>
                <a:cs typeface="Calibri"/>
              </a:rPr>
              <a:t>Exemple</a:t>
            </a:r>
            <a:r>
              <a:rPr lang="fr-FR" sz="1800" spc="-25" dirty="0">
                <a:latin typeface="Calibri"/>
                <a:cs typeface="Calibri"/>
              </a:rPr>
              <a:t> </a:t>
            </a:r>
            <a:r>
              <a:rPr lang="fr-FR" sz="1800" dirty="0">
                <a:latin typeface="Calibri"/>
                <a:cs typeface="Calibri"/>
              </a:rPr>
              <a:t>de</a:t>
            </a:r>
            <a:r>
              <a:rPr lang="fr-FR" sz="1800" spc="-25" dirty="0">
                <a:latin typeface="Calibri"/>
                <a:cs typeface="Calibri"/>
              </a:rPr>
              <a:t> </a:t>
            </a:r>
            <a:r>
              <a:rPr lang="fr-FR" sz="1800" spc="5" dirty="0">
                <a:latin typeface="Calibri"/>
                <a:cs typeface="Calibri"/>
              </a:rPr>
              <a:t>stabilité</a:t>
            </a:r>
            <a:r>
              <a:rPr lang="fr-FR" sz="1800" spc="-25" dirty="0">
                <a:latin typeface="Calibri"/>
                <a:cs typeface="Calibri"/>
              </a:rPr>
              <a:t> </a:t>
            </a:r>
            <a:r>
              <a:rPr lang="fr-FR" sz="1800" spc="-10" dirty="0">
                <a:latin typeface="Calibri"/>
                <a:cs typeface="Calibri"/>
              </a:rPr>
              <a:t>électrolytique</a:t>
            </a:r>
            <a:r>
              <a:rPr lang="fr-FR" sz="1800" spc="50" dirty="0">
                <a:latin typeface="Calibri"/>
                <a:cs typeface="Calibri"/>
              </a:rPr>
              <a:t> </a:t>
            </a:r>
            <a:r>
              <a:rPr lang="fr-FR" sz="1800" spc="-5" dirty="0">
                <a:latin typeface="Calibri"/>
                <a:cs typeface="Calibri"/>
              </a:rPr>
              <a:t>des</a:t>
            </a:r>
            <a:r>
              <a:rPr lang="fr-FR" sz="1800" spc="40" dirty="0">
                <a:latin typeface="Calibri"/>
                <a:cs typeface="Calibri"/>
              </a:rPr>
              <a:t> </a:t>
            </a:r>
            <a:r>
              <a:rPr lang="fr-FR" sz="1800" spc="-10" dirty="0">
                <a:latin typeface="Calibri"/>
                <a:cs typeface="Calibri"/>
              </a:rPr>
              <a:t>liquides</a:t>
            </a:r>
            <a:r>
              <a:rPr lang="fr-FR" sz="1800" spc="114" dirty="0">
                <a:latin typeface="Calibri"/>
                <a:cs typeface="Calibri"/>
              </a:rPr>
              <a:t> </a:t>
            </a:r>
            <a:r>
              <a:rPr lang="fr-FR" sz="1800" spc="-15" dirty="0">
                <a:latin typeface="Calibri"/>
                <a:cs typeface="Calibri"/>
              </a:rPr>
              <a:t>corporels</a:t>
            </a:r>
            <a:r>
              <a:rPr lang="fr-FR" sz="1800" spc="45" dirty="0">
                <a:latin typeface="Calibri"/>
                <a:cs typeface="Calibri"/>
              </a:rPr>
              <a:t> </a:t>
            </a:r>
            <a:r>
              <a:rPr lang="fr-FR" sz="1800" spc="5" dirty="0">
                <a:latin typeface="Calibri"/>
                <a:cs typeface="Calibri"/>
              </a:rPr>
              <a:t>:</a:t>
            </a:r>
            <a:endParaRPr lang="fr-FR" sz="1800" dirty="0">
              <a:latin typeface="Calibri"/>
              <a:cs typeface="Calibri"/>
            </a:endParaRPr>
          </a:p>
          <a:p>
            <a:pPr marL="593725" indent="-285750">
              <a:lnSpc>
                <a:spcPct val="100000"/>
              </a:lnSpc>
              <a:spcBef>
                <a:spcPts val="280"/>
              </a:spcBef>
              <a:buFont typeface="Wingdings" panose="05000000000000000000" pitchFamily="2" charset="2"/>
              <a:buChar char="§"/>
              <a:tabLst>
                <a:tab pos="555625" algn="l"/>
              </a:tabLst>
            </a:pPr>
            <a:r>
              <a:rPr lang="fr-FR" dirty="0">
                <a:latin typeface="Georgia"/>
                <a:cs typeface="Georgia"/>
              </a:rPr>
              <a:t>EX 	</a:t>
            </a:r>
            <a:r>
              <a:rPr lang="fr-FR" spc="5" dirty="0">
                <a:latin typeface="Calibri"/>
                <a:cs typeface="Calibri"/>
              </a:rPr>
              <a:t>Natrémie</a:t>
            </a:r>
            <a:endParaRPr lang="fr-FR" dirty="0">
              <a:latin typeface="Calibri"/>
              <a:cs typeface="Calibri"/>
            </a:endParaRPr>
          </a:p>
          <a:p>
            <a:pPr marL="889635" indent="-285750">
              <a:lnSpc>
                <a:spcPct val="100000"/>
              </a:lnSpc>
              <a:spcBef>
                <a:spcPts val="345"/>
              </a:spcBef>
              <a:buFont typeface="Arial" panose="020B0604020202020204" pitchFamily="34" charset="0"/>
              <a:buChar char="•"/>
              <a:tabLst>
                <a:tab pos="822960" algn="l"/>
              </a:tabLst>
            </a:pPr>
            <a:r>
              <a:rPr lang="fr-FR" spc="-30" dirty="0">
                <a:latin typeface="Calibri"/>
                <a:cs typeface="Calibri"/>
              </a:rPr>
              <a:t>Taux</a:t>
            </a:r>
            <a:r>
              <a:rPr lang="fr-FR" spc="80" dirty="0">
                <a:latin typeface="Calibri"/>
                <a:cs typeface="Calibri"/>
              </a:rPr>
              <a:t> </a:t>
            </a:r>
            <a:r>
              <a:rPr lang="fr-FR" spc="20" dirty="0">
                <a:latin typeface="Calibri"/>
                <a:cs typeface="Calibri"/>
              </a:rPr>
              <a:t>Na+</a:t>
            </a:r>
            <a:r>
              <a:rPr lang="fr-FR" spc="-20" dirty="0">
                <a:latin typeface="Calibri"/>
                <a:cs typeface="Calibri"/>
              </a:rPr>
              <a:t> </a:t>
            </a:r>
            <a:r>
              <a:rPr lang="fr-FR" spc="5" dirty="0">
                <a:latin typeface="Calibri"/>
                <a:cs typeface="Calibri"/>
              </a:rPr>
              <a:t>plasmatiques</a:t>
            </a:r>
            <a:r>
              <a:rPr lang="fr-FR" spc="155" dirty="0">
                <a:latin typeface="Calibri"/>
                <a:cs typeface="Calibri"/>
              </a:rPr>
              <a:t> </a:t>
            </a:r>
            <a:r>
              <a:rPr lang="fr-FR" spc="10" dirty="0">
                <a:latin typeface="Calibri"/>
                <a:cs typeface="Calibri"/>
              </a:rPr>
              <a:t>≈</a:t>
            </a:r>
            <a:r>
              <a:rPr lang="fr-FR" spc="60" dirty="0">
                <a:latin typeface="Calibri"/>
                <a:cs typeface="Calibri"/>
              </a:rPr>
              <a:t> </a:t>
            </a:r>
            <a:r>
              <a:rPr lang="fr-FR" spc="30" dirty="0">
                <a:latin typeface="Calibri"/>
                <a:cs typeface="Calibri"/>
              </a:rPr>
              <a:t>140</a:t>
            </a:r>
            <a:r>
              <a:rPr lang="fr-FR" spc="-60" dirty="0">
                <a:latin typeface="Calibri"/>
                <a:cs typeface="Calibri"/>
              </a:rPr>
              <a:t> </a:t>
            </a:r>
            <a:r>
              <a:rPr lang="fr-FR" spc="15" dirty="0">
                <a:latin typeface="Calibri"/>
                <a:cs typeface="Calibri"/>
              </a:rPr>
              <a:t>mOsm/L</a:t>
            </a:r>
            <a:endParaRPr lang="fr-FR" dirty="0">
              <a:latin typeface="Calibri"/>
              <a:cs typeface="Calibri"/>
            </a:endParaRPr>
          </a:p>
          <a:p>
            <a:pPr marL="889635" indent="-285750">
              <a:lnSpc>
                <a:spcPct val="100000"/>
              </a:lnSpc>
              <a:spcBef>
                <a:spcPts val="390"/>
              </a:spcBef>
              <a:buFont typeface="Arial" panose="020B0604020202020204" pitchFamily="34" charset="0"/>
              <a:buChar char="•"/>
              <a:tabLst>
                <a:tab pos="822960" algn="l"/>
              </a:tabLst>
            </a:pPr>
            <a:r>
              <a:rPr lang="fr-FR" b="1" dirty="0">
                <a:latin typeface="Calibri"/>
                <a:cs typeface="Calibri"/>
              </a:rPr>
              <a:t>Hyponatrémie</a:t>
            </a:r>
            <a:r>
              <a:rPr lang="fr-FR" b="1" spc="275" dirty="0">
                <a:latin typeface="Calibri"/>
                <a:cs typeface="Calibri"/>
              </a:rPr>
              <a:t> </a:t>
            </a:r>
            <a:r>
              <a:rPr lang="fr-FR" b="1" spc="10" dirty="0">
                <a:latin typeface="Calibri"/>
                <a:cs typeface="Calibri"/>
              </a:rPr>
              <a:t>sévère</a:t>
            </a:r>
            <a:r>
              <a:rPr lang="fr-FR" b="1" spc="30" dirty="0">
                <a:latin typeface="Calibri"/>
                <a:cs typeface="Calibri"/>
              </a:rPr>
              <a:t> </a:t>
            </a:r>
            <a:r>
              <a:rPr lang="fr-FR" spc="-5" dirty="0">
                <a:latin typeface="Calibri"/>
                <a:cs typeface="Calibri"/>
              </a:rPr>
              <a:t>(&lt;</a:t>
            </a:r>
            <a:r>
              <a:rPr lang="fr-FR" spc="65" dirty="0">
                <a:latin typeface="Calibri"/>
                <a:cs typeface="Calibri"/>
              </a:rPr>
              <a:t> </a:t>
            </a:r>
            <a:r>
              <a:rPr lang="fr-FR" spc="30" dirty="0">
                <a:latin typeface="Calibri"/>
                <a:cs typeface="Calibri"/>
              </a:rPr>
              <a:t>120</a:t>
            </a:r>
            <a:r>
              <a:rPr lang="fr-FR" spc="-35" dirty="0">
                <a:latin typeface="Calibri"/>
                <a:cs typeface="Calibri"/>
              </a:rPr>
              <a:t> </a:t>
            </a:r>
            <a:r>
              <a:rPr lang="fr-FR" spc="10" dirty="0">
                <a:latin typeface="Calibri"/>
                <a:cs typeface="Calibri"/>
              </a:rPr>
              <a:t>mOsm/L),</a:t>
            </a:r>
            <a:r>
              <a:rPr lang="fr-FR" spc="80" dirty="0">
                <a:latin typeface="Calibri"/>
                <a:cs typeface="Calibri"/>
              </a:rPr>
              <a:t> </a:t>
            </a:r>
            <a:r>
              <a:rPr lang="fr-FR" spc="15" dirty="0">
                <a:latin typeface="Calibri"/>
                <a:cs typeface="Calibri"/>
              </a:rPr>
              <a:t>le</a:t>
            </a:r>
            <a:r>
              <a:rPr lang="fr-FR" spc="65" dirty="0">
                <a:latin typeface="Calibri"/>
                <a:cs typeface="Calibri"/>
              </a:rPr>
              <a:t> </a:t>
            </a:r>
            <a:r>
              <a:rPr lang="fr-FR" spc="10" dirty="0">
                <a:latin typeface="Calibri"/>
                <a:cs typeface="Calibri"/>
              </a:rPr>
              <a:t>plasma</a:t>
            </a:r>
            <a:r>
              <a:rPr lang="fr-FR" spc="15" dirty="0">
                <a:latin typeface="Calibri"/>
                <a:cs typeface="Calibri"/>
              </a:rPr>
              <a:t> </a:t>
            </a:r>
            <a:r>
              <a:rPr lang="fr-FR" spc="-5" dirty="0">
                <a:latin typeface="Calibri"/>
                <a:cs typeface="Calibri"/>
              </a:rPr>
              <a:t>devient</a:t>
            </a:r>
            <a:r>
              <a:rPr lang="fr-FR" spc="170" dirty="0">
                <a:latin typeface="Calibri"/>
                <a:cs typeface="Calibri"/>
              </a:rPr>
              <a:t> </a:t>
            </a:r>
            <a:r>
              <a:rPr lang="fr-FR" spc="10" dirty="0">
                <a:latin typeface="Calibri"/>
                <a:cs typeface="Calibri"/>
              </a:rPr>
              <a:t>hypotonique</a:t>
            </a:r>
            <a:endParaRPr lang="fr-FR" dirty="0">
              <a:latin typeface="Calibri"/>
              <a:cs typeface="Calibri"/>
            </a:endParaRPr>
          </a:p>
          <a:p>
            <a:pPr marL="1165860" marR="5080" indent="-285750">
              <a:lnSpc>
                <a:spcPts val="1650"/>
              </a:lnSpc>
              <a:spcBef>
                <a:spcPts val="400"/>
              </a:spcBef>
              <a:buFont typeface="Arial" panose="020B0604020202020204" pitchFamily="34" charset="0"/>
              <a:buChar char="•"/>
              <a:tabLst>
                <a:tab pos="1080135" algn="l"/>
              </a:tabLst>
            </a:pPr>
            <a:r>
              <a:rPr lang="fr-FR" spc="-25" dirty="0">
                <a:latin typeface="Calibri"/>
                <a:cs typeface="Calibri"/>
              </a:rPr>
              <a:t>L’eau</a:t>
            </a:r>
            <a:r>
              <a:rPr lang="fr-FR" spc="-85" dirty="0">
                <a:latin typeface="Calibri"/>
                <a:cs typeface="Calibri"/>
              </a:rPr>
              <a:t> </a:t>
            </a:r>
            <a:r>
              <a:rPr lang="fr-FR" spc="30" dirty="0">
                <a:latin typeface="Calibri"/>
                <a:cs typeface="Calibri"/>
              </a:rPr>
              <a:t>se</a:t>
            </a:r>
            <a:r>
              <a:rPr lang="fr-FR" spc="-45" dirty="0">
                <a:latin typeface="Calibri"/>
                <a:cs typeface="Calibri"/>
              </a:rPr>
              <a:t> </a:t>
            </a:r>
            <a:r>
              <a:rPr lang="fr-FR" dirty="0">
                <a:latin typeface="Calibri"/>
                <a:cs typeface="Calibri"/>
              </a:rPr>
              <a:t>déplace</a:t>
            </a:r>
            <a:r>
              <a:rPr lang="fr-FR" spc="30" dirty="0">
                <a:latin typeface="Calibri"/>
                <a:cs typeface="Calibri"/>
              </a:rPr>
              <a:t> </a:t>
            </a:r>
            <a:r>
              <a:rPr lang="fr-FR" spc="5" dirty="0">
                <a:latin typeface="Calibri"/>
                <a:cs typeface="Calibri"/>
              </a:rPr>
              <a:t>dans</a:t>
            </a:r>
            <a:r>
              <a:rPr lang="fr-FR" spc="-40" dirty="0">
                <a:latin typeface="Calibri"/>
                <a:cs typeface="Calibri"/>
              </a:rPr>
              <a:t> </a:t>
            </a:r>
            <a:r>
              <a:rPr lang="fr-FR" spc="-10" dirty="0">
                <a:latin typeface="Calibri"/>
                <a:cs typeface="Calibri"/>
              </a:rPr>
              <a:t>les</a:t>
            </a:r>
            <a:r>
              <a:rPr lang="fr-FR" spc="35" dirty="0">
                <a:latin typeface="Calibri"/>
                <a:cs typeface="Calibri"/>
              </a:rPr>
              <a:t> </a:t>
            </a:r>
            <a:r>
              <a:rPr lang="fr-FR" spc="-10" dirty="0">
                <a:latin typeface="Calibri"/>
                <a:cs typeface="Calibri"/>
              </a:rPr>
              <a:t>cellules</a:t>
            </a:r>
            <a:r>
              <a:rPr lang="fr-FR" spc="110" dirty="0">
                <a:latin typeface="Calibri"/>
                <a:cs typeface="Calibri"/>
              </a:rPr>
              <a:t> </a:t>
            </a:r>
            <a:r>
              <a:rPr lang="fr-FR" spc="10" dirty="0">
                <a:latin typeface="Calibri"/>
                <a:cs typeface="Calibri"/>
              </a:rPr>
              <a:t>qui</a:t>
            </a:r>
            <a:r>
              <a:rPr lang="fr-FR" spc="-30" dirty="0">
                <a:latin typeface="Calibri"/>
                <a:cs typeface="Calibri"/>
              </a:rPr>
              <a:t> </a:t>
            </a:r>
            <a:r>
              <a:rPr lang="fr-FR" dirty="0">
                <a:latin typeface="Calibri"/>
                <a:cs typeface="Calibri"/>
              </a:rPr>
              <a:t>gonflent.</a:t>
            </a:r>
            <a:r>
              <a:rPr lang="fr-FR" spc="-145" dirty="0">
                <a:latin typeface="Calibri"/>
                <a:cs typeface="Calibri"/>
              </a:rPr>
              <a:t> </a:t>
            </a:r>
            <a:r>
              <a:rPr lang="fr-FR" spc="20" dirty="0" err="1">
                <a:latin typeface="Calibri"/>
                <a:cs typeface="Calibri"/>
              </a:rPr>
              <a:t>Csq</a:t>
            </a:r>
            <a:r>
              <a:rPr lang="fr-FR" spc="-15" dirty="0">
                <a:latin typeface="Calibri"/>
                <a:cs typeface="Calibri"/>
              </a:rPr>
              <a:t> </a:t>
            </a:r>
            <a:r>
              <a:rPr lang="fr-FR" spc="20" dirty="0">
                <a:latin typeface="Calibri"/>
                <a:cs typeface="Calibri"/>
              </a:rPr>
              <a:t>grave</a:t>
            </a:r>
            <a:r>
              <a:rPr lang="fr-FR" spc="-114" dirty="0">
                <a:latin typeface="Calibri"/>
                <a:cs typeface="Calibri"/>
              </a:rPr>
              <a:t> </a:t>
            </a:r>
            <a:r>
              <a:rPr lang="fr-FR" spc="5" dirty="0">
                <a:latin typeface="Calibri"/>
                <a:cs typeface="Calibri"/>
              </a:rPr>
              <a:t>cerveau</a:t>
            </a:r>
            <a:r>
              <a:rPr lang="fr-FR" spc="-85" dirty="0">
                <a:latin typeface="Calibri"/>
                <a:cs typeface="Calibri"/>
              </a:rPr>
              <a:t> </a:t>
            </a:r>
            <a:r>
              <a:rPr lang="fr-FR" spc="5" dirty="0">
                <a:latin typeface="Calibri"/>
                <a:cs typeface="Calibri"/>
              </a:rPr>
              <a:t>:</a:t>
            </a:r>
            <a:r>
              <a:rPr lang="fr-FR" spc="-10" dirty="0">
                <a:latin typeface="Calibri"/>
                <a:cs typeface="Calibri"/>
              </a:rPr>
              <a:t> </a:t>
            </a:r>
            <a:r>
              <a:rPr lang="fr-FR" dirty="0">
                <a:latin typeface="Calibri"/>
                <a:cs typeface="Calibri"/>
              </a:rPr>
              <a:t>étourdissement,</a:t>
            </a:r>
            <a:r>
              <a:rPr lang="fr-FR" spc="-70" dirty="0">
                <a:latin typeface="Calibri"/>
                <a:cs typeface="Calibri"/>
              </a:rPr>
              <a:t> </a:t>
            </a:r>
            <a:r>
              <a:rPr lang="fr-FR" spc="5" dirty="0">
                <a:latin typeface="Calibri"/>
                <a:cs typeface="Calibri"/>
              </a:rPr>
              <a:t>coma, </a:t>
            </a:r>
            <a:r>
              <a:rPr lang="fr-FR" spc="-300" dirty="0">
                <a:latin typeface="Calibri"/>
                <a:cs typeface="Calibri"/>
              </a:rPr>
              <a:t> </a:t>
            </a:r>
            <a:r>
              <a:rPr lang="fr-FR" spc="5" dirty="0">
                <a:latin typeface="Calibri"/>
                <a:cs typeface="Calibri"/>
              </a:rPr>
              <a:t>mort.</a:t>
            </a:r>
            <a:endParaRPr lang="fr-FR" dirty="0">
              <a:latin typeface="Calibri"/>
              <a:cs typeface="Calibri"/>
            </a:endParaRPr>
          </a:p>
          <a:p>
            <a:endParaRPr lang="fr-FR" dirty="0"/>
          </a:p>
          <a:p>
            <a:endParaRPr lang="fr-FR" dirty="0"/>
          </a:p>
        </p:txBody>
      </p:sp>
      <p:sp>
        <p:nvSpPr>
          <p:cNvPr id="11" name="Flèche : droite 10">
            <a:extLst>
              <a:ext uri="{FF2B5EF4-FFF2-40B4-BE49-F238E27FC236}">
                <a16:creationId xmlns:a16="http://schemas.microsoft.com/office/drawing/2014/main" id="{27200DE6-307F-41D0-90CD-8A5A3A296013}"/>
              </a:ext>
            </a:extLst>
          </p:cNvPr>
          <p:cNvSpPr/>
          <p:nvPr/>
        </p:nvSpPr>
        <p:spPr>
          <a:xfrm>
            <a:off x="343786" y="4667002"/>
            <a:ext cx="831871" cy="213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0981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CB023-6671-457F-8B1B-456D3C0DFDAF}"/>
              </a:ext>
            </a:extLst>
          </p:cNvPr>
          <p:cNvSpPr>
            <a:spLocks noGrp="1"/>
          </p:cNvSpPr>
          <p:nvPr>
            <p:ph type="title"/>
          </p:nvPr>
        </p:nvSpPr>
        <p:spPr>
          <a:xfrm>
            <a:off x="684211" y="6031872"/>
            <a:ext cx="8534401" cy="595424"/>
          </a:xfrm>
          <a:solidFill>
            <a:schemeClr val="tx2"/>
          </a:solidFill>
        </p:spPr>
        <p:txBody>
          <a:bodyPr>
            <a:normAutofit/>
          </a:bodyPr>
          <a:lstStyle/>
          <a:p>
            <a:pPr algn="ctr"/>
            <a:r>
              <a:rPr lang="fr-FR" sz="2800" dirty="0">
                <a:highlight>
                  <a:srgbClr val="000000"/>
                </a:highlight>
              </a:rPr>
              <a:t>Constituants</a:t>
            </a:r>
          </a:p>
        </p:txBody>
      </p:sp>
      <p:sp>
        <p:nvSpPr>
          <p:cNvPr id="3" name="Espace réservé du texte 2">
            <a:extLst>
              <a:ext uri="{FF2B5EF4-FFF2-40B4-BE49-F238E27FC236}">
                <a16:creationId xmlns:a16="http://schemas.microsoft.com/office/drawing/2014/main" id="{1D620367-F947-412A-94CE-1D51CA77CADA}"/>
              </a:ext>
            </a:extLst>
          </p:cNvPr>
          <p:cNvSpPr>
            <a:spLocks noGrp="1"/>
          </p:cNvSpPr>
          <p:nvPr>
            <p:ph type="body" idx="1"/>
          </p:nvPr>
        </p:nvSpPr>
        <p:spPr>
          <a:xfrm>
            <a:off x="972080" y="1743738"/>
            <a:ext cx="4649787" cy="595424"/>
          </a:xfrm>
        </p:spPr>
        <p:txBody>
          <a:bodyPr/>
          <a:lstStyle/>
          <a:p>
            <a:pPr algn="ctr"/>
            <a:r>
              <a:rPr lang="fr-FR" dirty="0">
                <a:highlight>
                  <a:srgbClr val="000000"/>
                </a:highlight>
              </a:rPr>
              <a:t>URINES </a:t>
            </a:r>
            <a:r>
              <a:rPr lang="fr-FR" sz="1400" dirty="0">
                <a:highlight>
                  <a:srgbClr val="000000"/>
                </a:highlight>
              </a:rPr>
              <a:t>(quantité pour 1000 cm3)</a:t>
            </a:r>
            <a:endParaRPr lang="fr-FR" dirty="0">
              <a:highlight>
                <a:srgbClr val="000000"/>
              </a:highlight>
            </a:endParaRPr>
          </a:p>
        </p:txBody>
      </p:sp>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56D0BB61-9D01-4F17-8E1A-8C496065C3EF}"/>
                  </a:ext>
                </a:extLst>
              </p:cNvPr>
              <p:cNvSpPr>
                <a:spLocks noGrp="1"/>
              </p:cNvSpPr>
              <p:nvPr>
                <p:ph sz="half" idx="2"/>
              </p:nvPr>
            </p:nvSpPr>
            <p:spPr>
              <a:xfrm>
                <a:off x="684211" y="2339162"/>
                <a:ext cx="4937655" cy="3444949"/>
              </a:xfrm>
              <a:solidFill>
                <a:schemeClr val="tx2"/>
              </a:solidFill>
              <a:ln>
                <a:solidFill>
                  <a:schemeClr val="bg1"/>
                </a:solidFill>
              </a:ln>
            </p:spPr>
            <p:txBody>
              <a:bodyPr>
                <a:normAutofit fontScale="62500" lnSpcReduction="20000"/>
              </a:bodyPr>
              <a:lstStyle/>
              <a:p>
                <a:pPr>
                  <a:buFont typeface="Wingdings" panose="05000000000000000000" pitchFamily="2" charset="2"/>
                  <a:buChar char="ü"/>
                </a:pPr>
                <a:r>
                  <a:rPr lang="fr-FR" sz="1800" b="1" dirty="0">
                    <a:solidFill>
                      <a:srgbClr val="FF0000"/>
                    </a:solidFill>
                  </a:rPr>
                  <a:t>Eau………………….950 cm3</a:t>
                </a:r>
              </a:p>
              <a:p>
                <a:pPr>
                  <a:buFont typeface="Wingdings" panose="05000000000000000000" pitchFamily="2" charset="2"/>
                  <a:buChar char="ü"/>
                </a:pPr>
                <a:r>
                  <a:rPr lang="fr-FR" sz="1800" b="1" dirty="0">
                    <a:solidFill>
                      <a:srgbClr val="FF0000"/>
                    </a:solidFill>
                  </a:rPr>
                  <a:t>Protides…………....0</a:t>
                </a:r>
              </a:p>
              <a:p>
                <a:pPr>
                  <a:buFont typeface="Wingdings" panose="05000000000000000000" pitchFamily="2" charset="2"/>
                  <a:buChar char="ü"/>
                </a:pPr>
                <a:r>
                  <a:rPr lang="fr-FR" sz="1800" b="1" dirty="0">
                    <a:solidFill>
                      <a:srgbClr val="FF0000"/>
                    </a:solidFill>
                  </a:rPr>
                  <a:t>Lipides……………..0         </a:t>
                </a:r>
              </a:p>
              <a:p>
                <a:pPr>
                  <a:buFont typeface="Wingdings" panose="05000000000000000000" pitchFamily="2" charset="2"/>
                  <a:buChar char="ü"/>
                </a:pPr>
                <a:r>
                  <a:rPr lang="fr-FR" sz="1800" b="1" dirty="0">
                    <a:solidFill>
                      <a:srgbClr val="FF0000"/>
                    </a:solidFill>
                  </a:rPr>
                  <a:t>Glucides…………..0 </a:t>
                </a:r>
              </a:p>
              <a:p>
                <a:pPr>
                  <a:buFont typeface="Wingdings" panose="05000000000000000000" pitchFamily="2" charset="2"/>
                  <a:buChar char="ü"/>
                </a:pPr>
                <a:r>
                  <a:rPr lang="fr-FR" sz="1800" b="1" dirty="0">
                    <a:solidFill>
                      <a:srgbClr val="FF0000"/>
                    </a:solidFill>
                  </a:rPr>
                  <a:t>Urée</a:t>
                </a:r>
                <a:r>
                  <a:rPr lang="fr-FR" sz="1800" b="1" dirty="0">
                    <a:solidFill>
                      <a:schemeClr val="bg1"/>
                    </a:solidFill>
                  </a:rPr>
                  <a:t>………………..</a:t>
                </a:r>
                <a:r>
                  <a:rPr lang="fr-FR" sz="1800" b="1" dirty="0">
                    <a:solidFill>
                      <a:srgbClr val="FF0000"/>
                    </a:solidFill>
                  </a:rPr>
                  <a:t>25g               </a:t>
                </a:r>
                <a14:m>
                  <m:oMath xmlns:m="http://schemas.openxmlformats.org/officeDocument/2006/math">
                    <m:r>
                      <a:rPr lang="fr-FR" sz="1800" b="1" i="1" smtClean="0">
                        <a:solidFill>
                          <a:srgbClr val="FF0000"/>
                        </a:solidFill>
                        <a:latin typeface="Cambria Math" panose="02040503050406030204" pitchFamily="18" charset="0"/>
                      </a:rPr>
                      <m:t>+  </m:t>
                    </m:r>
                    <m:r>
                      <a:rPr lang="fr-FR" sz="1800" b="1" i="1" smtClean="0">
                        <a:solidFill>
                          <a:srgbClr val="FF0000"/>
                        </a:solidFill>
                        <a:latin typeface="Cambria Math" panose="02040503050406030204" pitchFamily="18" charset="0"/>
                      </a:rPr>
                      <m:t>𝑬𝑨𝑼</m:t>
                    </m:r>
                    <m:r>
                      <a:rPr lang="fr-FR" sz="1800" b="1" i="1" smtClean="0">
                        <a:solidFill>
                          <a:srgbClr val="FF0000"/>
                        </a:solidFill>
                        <a:latin typeface="Cambria Math" panose="02040503050406030204" pitchFamily="18" charset="0"/>
                      </a:rPr>
                      <m:t>=  </m:t>
                    </m:r>
                    <m:r>
                      <a:rPr lang="fr-FR" sz="1800" b="1" i="1" smtClean="0">
                        <a:solidFill>
                          <a:srgbClr val="FF0000"/>
                        </a:solidFill>
                        <a:latin typeface="Cambria Math" panose="02040503050406030204" pitchFamily="18" charset="0"/>
                      </a:rPr>
                      <m:t>𝑼𝑹𝑰𝑵𝑬</m:t>
                    </m:r>
                  </m:oMath>
                </a14:m>
                <a:endParaRPr lang="fr-FR" sz="1800" b="1" dirty="0">
                  <a:solidFill>
                    <a:srgbClr val="FF0000"/>
                  </a:solidFill>
                </a:endParaRPr>
              </a:p>
              <a:p>
                <a:pPr>
                  <a:buFont typeface="Wingdings" panose="05000000000000000000" pitchFamily="2" charset="2"/>
                  <a:buChar char="ü"/>
                </a:pPr>
                <a:r>
                  <a:rPr lang="fr-FR" sz="1800" b="1" dirty="0">
                    <a:solidFill>
                      <a:schemeClr val="bg1"/>
                    </a:solidFill>
                  </a:rPr>
                  <a:t>Acide urique……..0,5g</a:t>
                </a:r>
              </a:p>
              <a:p>
                <a:pPr>
                  <a:buFont typeface="Wingdings" panose="05000000000000000000" pitchFamily="2" charset="2"/>
                  <a:buChar char="ü"/>
                </a:pPr>
                <a:r>
                  <a:rPr lang="fr-FR" sz="1800" b="1" dirty="0">
                    <a:solidFill>
                      <a:schemeClr val="bg1"/>
                    </a:solidFill>
                  </a:rPr>
                  <a:t>Créatinine………...1,5g </a:t>
                </a:r>
              </a:p>
              <a:p>
                <a:pPr>
                  <a:buFont typeface="Wingdings" panose="05000000000000000000" pitchFamily="2" charset="2"/>
                  <a:buChar char="ü"/>
                </a:pPr>
                <a:r>
                  <a:rPr lang="fr-FR" sz="1800" b="1" dirty="0">
                    <a:solidFill>
                      <a:schemeClr val="bg1"/>
                    </a:solidFill>
                  </a:rPr>
                  <a:t>Chlorures………….5 à 15g  </a:t>
                </a:r>
              </a:p>
              <a:p>
                <a:pPr>
                  <a:buFont typeface="Wingdings" panose="05000000000000000000" pitchFamily="2" charset="2"/>
                  <a:buChar char="ü"/>
                </a:pPr>
                <a:r>
                  <a:rPr lang="fr-FR" sz="1800" b="1" dirty="0">
                    <a:solidFill>
                      <a:schemeClr val="bg1"/>
                    </a:solidFill>
                  </a:rPr>
                  <a:t>Sodium................4,5 g     </a:t>
                </a:r>
              </a:p>
              <a:p>
                <a:pPr>
                  <a:buFont typeface="Wingdings" panose="05000000000000000000" pitchFamily="2" charset="2"/>
                  <a:buChar char="ü"/>
                </a:pPr>
                <a:r>
                  <a:rPr lang="fr-FR" sz="1800" b="1" dirty="0">
                    <a:solidFill>
                      <a:schemeClr val="bg1"/>
                    </a:solidFill>
                  </a:rPr>
                  <a:t>Potassium……….1,5g  </a:t>
                </a:r>
              </a:p>
              <a:p>
                <a:pPr>
                  <a:buFont typeface="Wingdings" panose="05000000000000000000" pitchFamily="2" charset="2"/>
                  <a:buChar char="ü"/>
                </a:pPr>
                <a:r>
                  <a:rPr lang="fr-FR" sz="1800" b="1" dirty="0">
                    <a:solidFill>
                      <a:schemeClr val="bg1"/>
                    </a:solidFill>
                  </a:rPr>
                  <a:t>Calcium…………0,15g  </a:t>
                </a:r>
              </a:p>
              <a:p>
                <a:pPr>
                  <a:buFont typeface="Wingdings" panose="05000000000000000000" pitchFamily="2" charset="2"/>
                  <a:buChar char="ü"/>
                </a:pPr>
                <a:r>
                  <a:rPr lang="fr-FR" sz="1800" b="1" dirty="0">
                    <a:solidFill>
                      <a:schemeClr val="bg1"/>
                    </a:solidFill>
                  </a:rPr>
                  <a:t>Acide hippurique ….0,5 g</a:t>
                </a:r>
              </a:p>
              <a:p>
                <a:pPr>
                  <a:buFont typeface="Wingdings" panose="05000000000000000000" pitchFamily="2" charset="2"/>
                  <a:buChar char="ü"/>
                </a:pPr>
                <a:r>
                  <a:rPr lang="fr-FR" sz="1800" b="1" dirty="0">
                    <a:solidFill>
                      <a:schemeClr val="bg1"/>
                    </a:solidFill>
                  </a:rPr>
                  <a:t>Ammoniaque……….1g</a:t>
                </a:r>
              </a:p>
              <a:p>
                <a:pPr>
                  <a:buFont typeface="Wingdings" panose="05000000000000000000" pitchFamily="2" charset="2"/>
                  <a:buChar char="ü"/>
                </a:pPr>
                <a:endParaRPr lang="fr-FR" sz="1800" dirty="0">
                  <a:solidFill>
                    <a:schemeClr val="bg1"/>
                  </a:solidFill>
                </a:endParaRPr>
              </a:p>
            </p:txBody>
          </p:sp>
        </mc:Choice>
        <mc:Fallback xmlns="">
          <p:sp>
            <p:nvSpPr>
              <p:cNvPr id="4" name="Espace réservé du contenu 3">
                <a:extLst>
                  <a:ext uri="{FF2B5EF4-FFF2-40B4-BE49-F238E27FC236}">
                    <a16:creationId xmlns:a16="http://schemas.microsoft.com/office/drawing/2014/main" id="{56D0BB61-9D01-4F17-8E1A-8C496065C3EF}"/>
                  </a:ext>
                </a:extLst>
              </p:cNvPr>
              <p:cNvSpPr>
                <a:spLocks noGrp="1" noRot="1" noChangeAspect="1" noMove="1" noResize="1" noEditPoints="1" noAdjustHandles="1" noChangeArrowheads="1" noChangeShapeType="1" noTextEdit="1"/>
              </p:cNvSpPr>
              <p:nvPr>
                <p:ph sz="half" idx="2"/>
              </p:nvPr>
            </p:nvSpPr>
            <p:spPr>
              <a:xfrm>
                <a:off x="684211" y="2339162"/>
                <a:ext cx="4937655" cy="3444949"/>
              </a:xfrm>
              <a:blipFill>
                <a:blip r:embed="rId2"/>
                <a:stretch>
                  <a:fillRect t="-882"/>
                </a:stretch>
              </a:blipFill>
              <a:ln>
                <a:solidFill>
                  <a:schemeClr val="bg1"/>
                </a:solidFill>
              </a:ln>
            </p:spPr>
            <p:txBody>
              <a:bodyPr/>
              <a:lstStyle/>
              <a:p>
                <a:r>
                  <a:rPr lang="fr-FR">
                    <a:noFill/>
                  </a:rPr>
                  <a:t> </a:t>
                </a:r>
              </a:p>
            </p:txBody>
          </p:sp>
        </mc:Fallback>
      </mc:AlternateContent>
      <p:sp>
        <p:nvSpPr>
          <p:cNvPr id="5" name="Espace réservé du texte 4">
            <a:extLst>
              <a:ext uri="{FF2B5EF4-FFF2-40B4-BE49-F238E27FC236}">
                <a16:creationId xmlns:a16="http://schemas.microsoft.com/office/drawing/2014/main" id="{D8FF5AF0-5397-4881-A491-B0A934686326}"/>
              </a:ext>
            </a:extLst>
          </p:cNvPr>
          <p:cNvSpPr>
            <a:spLocks noGrp="1"/>
          </p:cNvSpPr>
          <p:nvPr>
            <p:ph type="body" sz="quarter" idx="3"/>
          </p:nvPr>
        </p:nvSpPr>
        <p:spPr>
          <a:xfrm>
            <a:off x="6079066" y="1743736"/>
            <a:ext cx="4665134" cy="595425"/>
          </a:xfrm>
        </p:spPr>
        <p:txBody>
          <a:bodyPr/>
          <a:lstStyle/>
          <a:p>
            <a:pPr algn="ctr"/>
            <a:r>
              <a:rPr lang="fr-FR" dirty="0">
                <a:highlight>
                  <a:srgbClr val="000000"/>
                </a:highlight>
              </a:rPr>
              <a:t>PLASMA </a:t>
            </a:r>
            <a:r>
              <a:rPr lang="fr-FR" sz="1400" dirty="0">
                <a:highlight>
                  <a:srgbClr val="000000"/>
                </a:highlight>
              </a:rPr>
              <a:t>(quantité pour 1000cm3)</a:t>
            </a:r>
            <a:endParaRPr lang="fr-FR" dirty="0">
              <a:highlight>
                <a:srgbClr val="000000"/>
              </a:highlight>
            </a:endParaRPr>
          </a:p>
        </p:txBody>
      </p:sp>
      <p:sp>
        <p:nvSpPr>
          <p:cNvPr id="6" name="Espace réservé du contenu 5">
            <a:extLst>
              <a:ext uri="{FF2B5EF4-FFF2-40B4-BE49-F238E27FC236}">
                <a16:creationId xmlns:a16="http://schemas.microsoft.com/office/drawing/2014/main" id="{8C34BBAC-0485-417B-A7FD-0E666F18CCB7}"/>
              </a:ext>
            </a:extLst>
          </p:cNvPr>
          <p:cNvSpPr>
            <a:spLocks noGrp="1"/>
          </p:cNvSpPr>
          <p:nvPr>
            <p:ph sz="quarter" idx="4"/>
          </p:nvPr>
        </p:nvSpPr>
        <p:spPr>
          <a:xfrm>
            <a:off x="5806545" y="2339161"/>
            <a:ext cx="4929188" cy="3444949"/>
          </a:xfrm>
          <a:solidFill>
            <a:schemeClr val="tx2"/>
          </a:solidFill>
          <a:ln>
            <a:solidFill>
              <a:schemeClr val="bg1"/>
            </a:solidFill>
          </a:ln>
        </p:spPr>
        <p:txBody>
          <a:bodyPr>
            <a:normAutofit fontScale="62500" lnSpcReduction="20000"/>
          </a:bodyPr>
          <a:lstStyle/>
          <a:p>
            <a:pPr>
              <a:buFont typeface="Wingdings" panose="05000000000000000000" pitchFamily="2" charset="2"/>
              <a:buChar char="ü"/>
            </a:pPr>
            <a:r>
              <a:rPr lang="fr-FR" sz="1800" b="1" dirty="0"/>
              <a:t>900 cm3</a:t>
            </a:r>
          </a:p>
          <a:p>
            <a:pPr>
              <a:buFont typeface="Wingdings" panose="05000000000000000000" pitchFamily="2" charset="2"/>
              <a:buChar char="ü"/>
            </a:pPr>
            <a:r>
              <a:rPr lang="fr-FR" sz="1800" b="1" dirty="0"/>
              <a:t>75g</a:t>
            </a:r>
          </a:p>
          <a:p>
            <a:pPr>
              <a:buFont typeface="Wingdings" panose="05000000000000000000" pitchFamily="2" charset="2"/>
              <a:buChar char="ü"/>
            </a:pPr>
            <a:r>
              <a:rPr lang="fr-FR" sz="1800" b="1" dirty="0"/>
              <a:t>6 g</a:t>
            </a:r>
          </a:p>
          <a:p>
            <a:pPr>
              <a:buFont typeface="Wingdings" panose="05000000000000000000" pitchFamily="2" charset="2"/>
              <a:buChar char="ü"/>
            </a:pPr>
            <a:r>
              <a:rPr lang="fr-FR" sz="1800" b="1" dirty="0"/>
              <a:t>1g</a:t>
            </a:r>
          </a:p>
          <a:p>
            <a:pPr>
              <a:buFont typeface="Wingdings" panose="05000000000000000000" pitchFamily="2" charset="2"/>
              <a:buChar char="ü"/>
            </a:pPr>
            <a:r>
              <a:rPr lang="fr-FR" sz="1800" b="1" dirty="0"/>
              <a:t>0,25g</a:t>
            </a:r>
          </a:p>
          <a:p>
            <a:pPr>
              <a:buFont typeface="Wingdings" panose="05000000000000000000" pitchFamily="2" charset="2"/>
              <a:buChar char="ü"/>
            </a:pPr>
            <a:r>
              <a:rPr lang="fr-FR" sz="1800" b="1" dirty="0"/>
              <a:t>0,03g</a:t>
            </a:r>
          </a:p>
          <a:p>
            <a:pPr>
              <a:buFont typeface="Wingdings" panose="05000000000000000000" pitchFamily="2" charset="2"/>
              <a:buChar char="ü"/>
            </a:pPr>
            <a:r>
              <a:rPr lang="fr-FR" sz="1800" b="1" dirty="0"/>
              <a:t>0,010g</a:t>
            </a:r>
          </a:p>
          <a:p>
            <a:pPr>
              <a:buFont typeface="Wingdings" panose="05000000000000000000" pitchFamily="2" charset="2"/>
              <a:buChar char="ü"/>
            </a:pPr>
            <a:r>
              <a:rPr lang="fr-FR" sz="1800" b="1" dirty="0"/>
              <a:t>3,65g</a:t>
            </a:r>
          </a:p>
          <a:p>
            <a:pPr>
              <a:buFont typeface="Wingdings" panose="05000000000000000000" pitchFamily="2" charset="2"/>
              <a:buChar char="ü"/>
            </a:pPr>
            <a:r>
              <a:rPr lang="fr-FR" sz="1800" b="1" dirty="0"/>
              <a:t>3,25g</a:t>
            </a:r>
          </a:p>
          <a:p>
            <a:pPr>
              <a:buFont typeface="Wingdings" panose="05000000000000000000" pitchFamily="2" charset="2"/>
              <a:buChar char="ü"/>
            </a:pPr>
            <a:r>
              <a:rPr lang="fr-FR" sz="1800" b="1" dirty="0"/>
              <a:t>0,20g</a:t>
            </a:r>
          </a:p>
          <a:p>
            <a:pPr>
              <a:buFont typeface="Wingdings" panose="05000000000000000000" pitchFamily="2" charset="2"/>
              <a:buChar char="ü"/>
            </a:pPr>
            <a:r>
              <a:rPr lang="fr-FR" sz="1800" b="1" dirty="0"/>
              <a:t>0,10g</a:t>
            </a:r>
          </a:p>
          <a:p>
            <a:pPr>
              <a:buFont typeface="Wingdings" panose="05000000000000000000" pitchFamily="2" charset="2"/>
              <a:buChar char="ü"/>
            </a:pPr>
            <a:r>
              <a:rPr lang="fr-FR" sz="1800" b="1" dirty="0"/>
              <a:t>0g</a:t>
            </a:r>
          </a:p>
          <a:p>
            <a:pPr>
              <a:buFont typeface="Wingdings" panose="05000000000000000000" pitchFamily="2" charset="2"/>
              <a:buChar char="ü"/>
            </a:pPr>
            <a:r>
              <a:rPr lang="fr-FR" sz="1800" b="1" dirty="0"/>
              <a:t>0g</a:t>
            </a:r>
          </a:p>
        </p:txBody>
      </p:sp>
      <p:sp>
        <p:nvSpPr>
          <p:cNvPr id="8" name="ZoneTexte 7">
            <a:extLst>
              <a:ext uri="{FF2B5EF4-FFF2-40B4-BE49-F238E27FC236}">
                <a16:creationId xmlns:a16="http://schemas.microsoft.com/office/drawing/2014/main" id="{E8D59E85-7DD9-42DA-9864-A1FE1E855C1B}"/>
              </a:ext>
            </a:extLst>
          </p:cNvPr>
          <p:cNvSpPr txBox="1"/>
          <p:nvPr/>
        </p:nvSpPr>
        <p:spPr>
          <a:xfrm>
            <a:off x="684211" y="74428"/>
            <a:ext cx="8478395" cy="707886"/>
          </a:xfrm>
          <a:prstGeom prst="rect">
            <a:avLst/>
          </a:prstGeom>
          <a:noFill/>
        </p:spPr>
        <p:txBody>
          <a:bodyPr wrap="square">
            <a:spAutoFit/>
          </a:bodyPr>
          <a:lstStyle/>
          <a:p>
            <a:pPr marL="571500" indent="-571500">
              <a:buFont typeface="+mj-lt"/>
              <a:buAutoNum type="romanUcPeriod"/>
            </a:pPr>
            <a:r>
              <a:rPr lang="fr-FR" sz="4000" b="1" dirty="0">
                <a:solidFill>
                  <a:schemeClr val="bg1"/>
                </a:solidFill>
              </a:rPr>
              <a:t>L’urine</a:t>
            </a:r>
          </a:p>
        </p:txBody>
      </p:sp>
      <p:pic>
        <p:nvPicPr>
          <p:cNvPr id="10" name="Image 9">
            <a:extLst>
              <a:ext uri="{FF2B5EF4-FFF2-40B4-BE49-F238E27FC236}">
                <a16:creationId xmlns:a16="http://schemas.microsoft.com/office/drawing/2014/main" id="{DEDD1B90-B0A6-4AD1-9ABF-2C615C9127BC}"/>
              </a:ext>
            </a:extLst>
          </p:cNvPr>
          <p:cNvPicPr>
            <a:picLocks noChangeAspect="1"/>
          </p:cNvPicPr>
          <p:nvPr/>
        </p:nvPicPr>
        <p:blipFill>
          <a:blip r:embed="rId3"/>
          <a:stretch>
            <a:fillRect/>
          </a:stretch>
        </p:blipFill>
        <p:spPr>
          <a:xfrm>
            <a:off x="26906" y="754911"/>
            <a:ext cx="12138188" cy="906980"/>
          </a:xfrm>
          <a:prstGeom prst="rect">
            <a:avLst/>
          </a:prstGeom>
        </p:spPr>
      </p:pic>
    </p:spTree>
    <p:extLst>
      <p:ext uri="{BB962C8B-B14F-4D97-AF65-F5344CB8AC3E}">
        <p14:creationId xmlns:p14="http://schemas.microsoft.com/office/powerpoint/2010/main" val="354593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D0676C-367C-4EBE-988D-7A40A519E4B5}"/>
              </a:ext>
            </a:extLst>
          </p:cNvPr>
          <p:cNvSpPr>
            <a:spLocks noGrp="1"/>
          </p:cNvSpPr>
          <p:nvPr>
            <p:ph type="title" idx="4294967295"/>
          </p:nvPr>
        </p:nvSpPr>
        <p:spPr>
          <a:xfrm>
            <a:off x="138223" y="329609"/>
            <a:ext cx="12053778" cy="6432698"/>
          </a:xfrm>
        </p:spPr>
        <p:txBody>
          <a:bodyPr>
            <a:normAutofit fontScale="90000"/>
          </a:bodyPr>
          <a:lstStyle/>
          <a:p>
            <a:pPr marL="285750" indent="-285750">
              <a:buFont typeface="Wingdings" panose="05000000000000000000" pitchFamily="2" charset="2"/>
              <a:buChar char="Ø"/>
            </a:pPr>
            <a:r>
              <a:rPr lang="fr-FR" sz="1800" dirty="0">
                <a:solidFill>
                  <a:schemeClr val="bg1"/>
                </a:solidFill>
              </a:rPr>
              <a:t>Le rein </a:t>
            </a:r>
            <a:r>
              <a:rPr lang="fr-FR" sz="1800" b="1" dirty="0">
                <a:solidFill>
                  <a:schemeClr val="bg1"/>
                </a:solidFill>
              </a:rPr>
              <a:t>élimine </a:t>
            </a:r>
            <a:r>
              <a:rPr lang="fr-FR" sz="1800" dirty="0">
                <a:solidFill>
                  <a:schemeClr val="bg1"/>
                </a:solidFill>
              </a:rPr>
              <a:t>en les concentrant </a:t>
            </a:r>
            <a:r>
              <a:rPr lang="fr-FR" sz="1800" b="1" dirty="0">
                <a:solidFill>
                  <a:schemeClr val="bg1"/>
                </a:solidFill>
              </a:rPr>
              <a:t>certains éléments du sang : urée , acide urique, Na, K, chlore et calcium</a:t>
            </a:r>
            <a:br>
              <a:rPr lang="fr-FR" sz="1800" dirty="0">
                <a:solidFill>
                  <a:schemeClr val="bg1"/>
                </a:solidFill>
              </a:rPr>
            </a:br>
            <a:br>
              <a:rPr lang="fr-FR" sz="1800" dirty="0">
                <a:solidFill>
                  <a:schemeClr val="bg1"/>
                </a:solidFill>
              </a:rPr>
            </a:br>
            <a:r>
              <a:rPr lang="fr-FR" sz="1800" dirty="0">
                <a:solidFill>
                  <a:schemeClr val="bg1"/>
                </a:solidFill>
              </a:rPr>
              <a:t>Le rein a des </a:t>
            </a:r>
            <a:r>
              <a:rPr lang="fr-FR" sz="1800" b="1" dirty="0">
                <a:solidFill>
                  <a:schemeClr val="bg1"/>
                </a:solidFill>
              </a:rPr>
              <a:t>fonctions de synthèse</a:t>
            </a:r>
            <a:r>
              <a:rPr lang="fr-FR" sz="1800" dirty="0">
                <a:solidFill>
                  <a:schemeClr val="bg1"/>
                </a:solidFill>
              </a:rPr>
              <a:t> puisque l’urine contient éléments que l’on ne retrouve pas dans le sang: </a:t>
            </a:r>
            <a:r>
              <a:rPr lang="fr-FR" sz="1800" b="1" dirty="0">
                <a:solidFill>
                  <a:schemeClr val="bg1"/>
                </a:solidFill>
              </a:rPr>
              <a:t>ammoniaque , acide hippurique</a:t>
            </a:r>
            <a:br>
              <a:rPr lang="fr-FR" sz="1800" dirty="0">
                <a:solidFill>
                  <a:schemeClr val="bg1"/>
                </a:solidFill>
              </a:rPr>
            </a:br>
            <a:r>
              <a:rPr lang="fr-FR" sz="1800" dirty="0">
                <a:solidFill>
                  <a:schemeClr val="bg1"/>
                </a:solidFill>
              </a:rPr>
              <a:t>L’urée qui est formée dans le foie est un produit de dégradation final des protéines, qui est éliminé en grande quantité chaque jour</a:t>
            </a:r>
            <a:r>
              <a:rPr lang="fr-FR" sz="1400" dirty="0">
                <a:solidFill>
                  <a:schemeClr val="bg1"/>
                </a:solidFill>
              </a:rPr>
              <a:t>.</a:t>
            </a:r>
            <a:br>
              <a:rPr lang="fr-FR" sz="1400" dirty="0">
                <a:solidFill>
                  <a:schemeClr val="bg1"/>
                </a:solidFill>
              </a:rPr>
            </a:br>
            <a:br>
              <a:rPr lang="fr-FR" sz="1400" dirty="0">
                <a:solidFill>
                  <a:schemeClr val="bg1"/>
                </a:solidFill>
              </a:rPr>
            </a:br>
            <a:br>
              <a:rPr lang="fr-FR" sz="1400" dirty="0">
                <a:solidFill>
                  <a:schemeClr val="bg1"/>
                </a:solidFill>
              </a:rPr>
            </a:br>
            <a:r>
              <a:rPr lang="fr-FR" sz="1800" dirty="0">
                <a:solidFill>
                  <a:schemeClr val="bg1"/>
                </a:solidFill>
              </a:rPr>
              <a:t>Sont </a:t>
            </a:r>
            <a:r>
              <a:rPr lang="fr-FR" sz="1800" b="1" dirty="0">
                <a:solidFill>
                  <a:schemeClr val="bg1"/>
                </a:solidFill>
              </a:rPr>
              <a:t>également éliminés en grande quantité d’autres déchets : l’acide urique</a:t>
            </a:r>
            <a:r>
              <a:rPr lang="fr-FR" sz="1800" dirty="0">
                <a:solidFill>
                  <a:schemeClr val="bg1"/>
                </a:solidFill>
              </a:rPr>
              <a:t>, </a:t>
            </a:r>
            <a:r>
              <a:rPr lang="fr-FR" sz="1800" b="1" dirty="0">
                <a:solidFill>
                  <a:schemeClr val="bg1"/>
                </a:solidFill>
              </a:rPr>
              <a:t>la créatinine </a:t>
            </a:r>
            <a:r>
              <a:rPr lang="fr-FR" sz="1800" dirty="0">
                <a:solidFill>
                  <a:schemeClr val="bg1"/>
                </a:solidFill>
              </a:rPr>
              <a:t>qui provient du métabolisme musculaire et des viandes alimentaires</a:t>
            </a:r>
            <a:br>
              <a:rPr lang="fr-FR" sz="1800" dirty="0">
                <a:solidFill>
                  <a:schemeClr val="bg1"/>
                </a:solidFill>
              </a:rPr>
            </a:br>
            <a:br>
              <a:rPr lang="fr-FR" sz="1800" dirty="0">
                <a:solidFill>
                  <a:schemeClr val="bg1"/>
                </a:solidFill>
              </a:rPr>
            </a:br>
            <a:r>
              <a:rPr lang="fr-FR" sz="1800" b="1" dirty="0">
                <a:solidFill>
                  <a:schemeClr val="bg1"/>
                </a:solidFill>
              </a:rPr>
              <a:t>Le pH normal de l’urine </a:t>
            </a:r>
            <a:r>
              <a:rPr lang="fr-FR" sz="1800" dirty="0">
                <a:solidFill>
                  <a:schemeClr val="bg1"/>
                </a:solidFill>
              </a:rPr>
              <a:t>est de 5,8  </a:t>
            </a:r>
            <a:br>
              <a:rPr lang="fr-FR" sz="1800" dirty="0">
                <a:solidFill>
                  <a:schemeClr val="bg1"/>
                </a:solidFill>
              </a:rPr>
            </a:br>
            <a:r>
              <a:rPr lang="fr-FR" sz="1800" dirty="0">
                <a:solidFill>
                  <a:schemeClr val="bg1"/>
                </a:solidFill>
              </a:rPr>
              <a:t>le </a:t>
            </a:r>
            <a:r>
              <a:rPr lang="fr-FR" sz="1800" b="1" dirty="0">
                <a:solidFill>
                  <a:schemeClr val="bg1"/>
                </a:solidFill>
              </a:rPr>
              <a:t>ph sanguin </a:t>
            </a:r>
            <a:r>
              <a:rPr lang="fr-FR" sz="1800" dirty="0">
                <a:solidFill>
                  <a:schemeClr val="bg1"/>
                </a:solidFill>
              </a:rPr>
              <a:t>normal est de 7,4</a:t>
            </a:r>
            <a:br>
              <a:rPr lang="fr-FR" sz="1800" dirty="0">
                <a:solidFill>
                  <a:schemeClr val="bg1"/>
                </a:solidFill>
              </a:rPr>
            </a:br>
            <a:br>
              <a:rPr lang="fr-FR" sz="1800" dirty="0">
                <a:solidFill>
                  <a:schemeClr val="bg1"/>
                </a:solidFill>
              </a:rPr>
            </a:br>
            <a:br>
              <a:rPr lang="fr-FR" sz="1800" dirty="0">
                <a:solidFill>
                  <a:schemeClr val="bg1"/>
                </a:solidFill>
              </a:rPr>
            </a:br>
            <a:r>
              <a:rPr lang="fr-FR" sz="1800" b="0" i="0" dirty="0">
                <a:solidFill>
                  <a:srgbClr val="202122"/>
                </a:solidFill>
                <a:effectLst/>
                <a:latin typeface="Arial" panose="020B0604020202020204" pitchFamily="34" charset="0"/>
              </a:rPr>
              <a:t>Le </a:t>
            </a:r>
            <a:r>
              <a:rPr lang="fr-FR" sz="1800" b="1" i="0" dirty="0">
                <a:solidFill>
                  <a:srgbClr val="202122"/>
                </a:solidFill>
                <a:effectLst/>
                <a:latin typeface="Arial" panose="020B0604020202020204" pitchFamily="34" charset="0"/>
              </a:rPr>
              <a:t>potentiel hydrogène</a:t>
            </a:r>
            <a:r>
              <a:rPr lang="fr-FR" sz="1800" b="0" i="0" dirty="0">
                <a:solidFill>
                  <a:srgbClr val="202122"/>
                </a:solidFill>
                <a:effectLst/>
                <a:latin typeface="Arial" panose="020B0604020202020204" pitchFamily="34" charset="0"/>
              </a:rPr>
              <a:t>, noté </a:t>
            </a:r>
            <a:r>
              <a:rPr lang="fr-FR" sz="1800" b="1" i="0" dirty="0">
                <a:solidFill>
                  <a:srgbClr val="202122"/>
                </a:solidFill>
                <a:effectLst/>
                <a:latin typeface="Arial" panose="020B0604020202020204" pitchFamily="34" charset="0"/>
              </a:rPr>
              <a:t>pH</a:t>
            </a:r>
            <a:r>
              <a:rPr lang="fr-FR" sz="1800" b="0" i="0" dirty="0">
                <a:solidFill>
                  <a:srgbClr val="202122"/>
                </a:solidFill>
                <a:effectLst/>
                <a:latin typeface="Arial" panose="020B0604020202020204" pitchFamily="34" charset="0"/>
              </a:rPr>
              <a:t>, est une mesure de l'</a:t>
            </a:r>
            <a:r>
              <a:rPr lang="fr-FR" sz="1800" b="0" i="0" u="sng" dirty="0">
                <a:solidFill>
                  <a:srgbClr val="FAA700"/>
                </a:solidFill>
                <a:effectLst/>
                <a:latin typeface="Arial" panose="020B0604020202020204" pitchFamily="34" charset="0"/>
                <a:hlinkClick r:id="rId2" tooltip="Activité chimique"/>
              </a:rPr>
              <a:t>activité chimique</a:t>
            </a:r>
            <a:r>
              <a:rPr lang="fr-FR" sz="1800" b="0" i="0" dirty="0">
                <a:solidFill>
                  <a:srgbClr val="202122"/>
                </a:solidFill>
                <a:effectLst/>
                <a:latin typeface="Arial" panose="020B0604020202020204" pitchFamily="34" charset="0"/>
              </a:rPr>
              <a:t> </a:t>
            </a:r>
            <a:br>
              <a:rPr lang="fr-FR" sz="1800" dirty="0">
                <a:solidFill>
                  <a:schemeClr val="bg1"/>
                </a:solidFill>
              </a:rPr>
            </a:br>
            <a:r>
              <a:rPr lang="fr-FR" sz="1800" b="1" dirty="0">
                <a:solidFill>
                  <a:schemeClr val="bg1"/>
                </a:solidFill>
              </a:rPr>
              <a:t>Ph neutre=ph 7</a:t>
            </a:r>
            <a:br>
              <a:rPr lang="fr-FR" sz="1800" b="1" dirty="0">
                <a:solidFill>
                  <a:schemeClr val="bg1"/>
                </a:solidFill>
              </a:rPr>
            </a:br>
            <a:r>
              <a:rPr lang="fr-FR" sz="1600" b="0" i="0" dirty="0">
                <a:solidFill>
                  <a:srgbClr val="202122"/>
                </a:solidFill>
                <a:effectLst/>
                <a:latin typeface="Arial" panose="020B0604020202020204" pitchFamily="34" charset="0"/>
              </a:rPr>
              <a:t>une solution </a:t>
            </a:r>
            <a:r>
              <a:rPr lang="fr-FR" sz="1600" b="1" i="0" dirty="0">
                <a:solidFill>
                  <a:srgbClr val="202122"/>
                </a:solidFill>
                <a:effectLst/>
                <a:latin typeface="Arial" panose="020B0604020202020204" pitchFamily="34" charset="0"/>
              </a:rPr>
              <a:t>de pH &lt; 7 est dite </a:t>
            </a:r>
            <a:r>
              <a:rPr lang="fr-FR" sz="1600" b="1" i="0" u="none" strike="noStrike" dirty="0">
                <a:solidFill>
                  <a:srgbClr val="0645AD"/>
                </a:solidFill>
                <a:effectLst/>
                <a:latin typeface="Arial" panose="020B0604020202020204" pitchFamily="34" charset="0"/>
                <a:hlinkClick r:id="rId3" tooltip="Acide"/>
              </a:rPr>
              <a:t>acide</a:t>
            </a:r>
            <a:r>
              <a:rPr lang="fr-FR" sz="1600" b="1" i="0" dirty="0">
                <a:solidFill>
                  <a:srgbClr val="202122"/>
                </a:solidFill>
                <a:effectLst/>
                <a:latin typeface="Arial" panose="020B0604020202020204" pitchFamily="34" charset="0"/>
              </a:rPr>
              <a:t> </a:t>
            </a:r>
            <a:r>
              <a:rPr lang="fr-FR" sz="1600" b="0" i="0" dirty="0">
                <a:solidFill>
                  <a:srgbClr val="202122"/>
                </a:solidFill>
                <a:effectLst/>
                <a:latin typeface="Arial" panose="020B0604020202020204" pitchFamily="34" charset="0"/>
              </a:rPr>
              <a:t>; plus son pH diminue, plus elle est acide ;</a:t>
            </a:r>
            <a:br>
              <a:rPr lang="fr-FR" sz="1600" b="0" i="0" dirty="0">
                <a:solidFill>
                  <a:srgbClr val="202122"/>
                </a:solidFill>
                <a:effectLst/>
                <a:latin typeface="Arial" panose="020B0604020202020204" pitchFamily="34" charset="0"/>
              </a:rPr>
            </a:br>
            <a:r>
              <a:rPr lang="fr-FR" sz="1600" b="0" i="0" dirty="0">
                <a:solidFill>
                  <a:srgbClr val="202122"/>
                </a:solidFill>
                <a:effectLst/>
                <a:latin typeface="Arial" panose="020B0604020202020204" pitchFamily="34" charset="0"/>
              </a:rPr>
              <a:t>une solution </a:t>
            </a:r>
            <a:r>
              <a:rPr lang="fr-FR" sz="1600" b="1" i="0" dirty="0">
                <a:solidFill>
                  <a:srgbClr val="202122"/>
                </a:solidFill>
                <a:effectLst/>
                <a:latin typeface="Arial" panose="020B0604020202020204" pitchFamily="34" charset="0"/>
              </a:rPr>
              <a:t>de pH &gt; 7 est dite </a:t>
            </a:r>
            <a:r>
              <a:rPr lang="fr-FR" sz="1600" b="1" i="0" u="none" strike="noStrike" dirty="0">
                <a:solidFill>
                  <a:srgbClr val="0645AD"/>
                </a:solidFill>
                <a:effectLst/>
                <a:latin typeface="Arial" panose="020B0604020202020204" pitchFamily="34" charset="0"/>
                <a:hlinkClick r:id="rId4" tooltip="Base (chimie)"/>
              </a:rPr>
              <a:t>basique</a:t>
            </a:r>
            <a:r>
              <a:rPr lang="fr-FR" sz="1600" b="1" i="0" u="none" strike="noStrike" dirty="0">
                <a:solidFill>
                  <a:srgbClr val="0645AD"/>
                </a:solidFill>
                <a:effectLst/>
                <a:latin typeface="Arial" panose="020B0604020202020204" pitchFamily="34" charset="0"/>
              </a:rPr>
              <a:t> ou alcaline</a:t>
            </a:r>
            <a:r>
              <a:rPr lang="fr-FR" sz="1600" b="1" i="0" dirty="0">
                <a:solidFill>
                  <a:srgbClr val="202122"/>
                </a:solidFill>
                <a:effectLst/>
                <a:latin typeface="Arial" panose="020B0604020202020204" pitchFamily="34" charset="0"/>
              </a:rPr>
              <a:t> </a:t>
            </a:r>
            <a:r>
              <a:rPr lang="fr-FR" sz="1600" b="0" i="0" dirty="0">
                <a:solidFill>
                  <a:srgbClr val="202122"/>
                </a:solidFill>
                <a:effectLst/>
                <a:latin typeface="Arial" panose="020B0604020202020204" pitchFamily="34" charset="0"/>
              </a:rPr>
              <a:t>; plus son pH augmente, plus elle est basique.</a:t>
            </a:r>
            <a:br>
              <a:rPr lang="fr-FR" sz="1600" b="0" i="0" dirty="0">
                <a:solidFill>
                  <a:srgbClr val="202122"/>
                </a:solidFill>
                <a:effectLst/>
                <a:latin typeface="Arial" panose="020B0604020202020204" pitchFamily="34" charset="0"/>
              </a:rPr>
            </a:br>
            <a:br>
              <a:rPr lang="fr-FR" sz="1600" dirty="0">
                <a:solidFill>
                  <a:schemeClr val="bg1"/>
                </a:solidFill>
              </a:rPr>
            </a:br>
            <a:br>
              <a:rPr lang="fr-FR" sz="1800" dirty="0">
                <a:solidFill>
                  <a:schemeClr val="bg1"/>
                </a:solidFill>
              </a:rPr>
            </a:br>
            <a:br>
              <a:rPr lang="fr-FR" sz="1800" dirty="0">
                <a:solidFill>
                  <a:schemeClr val="bg1"/>
                </a:solidFill>
              </a:rPr>
            </a:br>
            <a:br>
              <a:rPr lang="fr-FR" sz="1400" dirty="0"/>
            </a:br>
            <a:br>
              <a:rPr lang="fr-FR" sz="1400" dirty="0"/>
            </a:br>
            <a:endParaRPr lang="fr-FR" sz="1400" dirty="0"/>
          </a:p>
        </p:txBody>
      </p:sp>
    </p:spTree>
    <p:extLst>
      <p:ext uri="{BB962C8B-B14F-4D97-AF65-F5344CB8AC3E}">
        <p14:creationId xmlns:p14="http://schemas.microsoft.com/office/powerpoint/2010/main" val="280445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CECB7-5B4F-4784-867B-FC1844719568}"/>
              </a:ext>
            </a:extLst>
          </p:cNvPr>
          <p:cNvSpPr>
            <a:spLocks noGrp="1"/>
          </p:cNvSpPr>
          <p:nvPr>
            <p:ph type="title"/>
          </p:nvPr>
        </p:nvSpPr>
        <p:spPr>
          <a:xfrm>
            <a:off x="1" y="331303"/>
            <a:ext cx="12025422" cy="6388473"/>
          </a:xfrm>
        </p:spPr>
        <p:txBody>
          <a:bodyPr>
            <a:normAutofit fontScale="90000"/>
          </a:bodyPr>
          <a:lstStyle/>
          <a:p>
            <a:r>
              <a:rPr lang="fr-FR" sz="2800" b="1" dirty="0">
                <a:solidFill>
                  <a:schemeClr val="bg1"/>
                </a:solidFill>
              </a:rPr>
              <a:t>2</a:t>
            </a:r>
            <a:r>
              <a:rPr lang="fr-FR" sz="2800" dirty="0">
                <a:solidFill>
                  <a:schemeClr val="bg1"/>
                </a:solidFill>
              </a:rPr>
              <a:t>)</a:t>
            </a:r>
            <a:r>
              <a:rPr lang="fr-FR" sz="2800" b="1" dirty="0">
                <a:solidFill>
                  <a:schemeClr val="bg1"/>
                </a:solidFill>
              </a:rPr>
              <a:t>LA</a:t>
            </a:r>
            <a:r>
              <a:rPr lang="fr-FR" sz="2800" b="1" u="sng" dirty="0">
                <a:solidFill>
                  <a:schemeClr val="bg1"/>
                </a:solidFill>
              </a:rPr>
              <a:t> coloration des urines:</a:t>
            </a:r>
            <a:br>
              <a:rPr lang="fr-FR" sz="2800" b="1" u="sng" dirty="0">
                <a:solidFill>
                  <a:schemeClr val="bg1"/>
                </a:solidFill>
              </a:rPr>
            </a:br>
            <a:br>
              <a:rPr lang="fr-FR" sz="2800" b="1" u="sng" dirty="0">
                <a:solidFill>
                  <a:schemeClr val="bg1"/>
                </a:solidFill>
              </a:rPr>
            </a:br>
            <a:r>
              <a:rPr lang="fr-FR" sz="1800" dirty="0">
                <a:solidFill>
                  <a:schemeClr val="bg1"/>
                </a:solidFill>
              </a:rPr>
              <a:t>elle est un bon indicateur DE la qualité de  NOTRE HYDRATATION</a:t>
            </a:r>
            <a:br>
              <a:rPr lang="fr-FR" sz="2800" b="1" u="sng" dirty="0">
                <a:solidFill>
                  <a:schemeClr val="bg1"/>
                </a:solidFill>
              </a:rPr>
            </a:br>
            <a:r>
              <a:rPr lang="fr-FR" sz="1800" b="1" cap="none" dirty="0">
                <a:solidFill>
                  <a:schemeClr val="bg1"/>
                </a:solidFill>
              </a:rPr>
              <a:t>L’urine</a:t>
            </a:r>
            <a:r>
              <a:rPr lang="fr-FR" sz="1800" cap="none" dirty="0">
                <a:solidFill>
                  <a:schemeClr val="bg1"/>
                </a:solidFill>
              </a:rPr>
              <a:t> </a:t>
            </a:r>
            <a:r>
              <a:rPr lang="fr-FR" sz="1800" dirty="0">
                <a:solidFill>
                  <a:schemeClr val="bg1"/>
                </a:solidFill>
              </a:rPr>
              <a:t>fraichement émise est claire </a:t>
            </a:r>
            <a:r>
              <a:rPr lang="fr-FR" sz="1800" b="1" dirty="0">
                <a:solidFill>
                  <a:schemeClr val="bg1"/>
                </a:solidFill>
              </a:rPr>
              <a:t>de couleur jaune pâle </a:t>
            </a:r>
            <a:r>
              <a:rPr lang="fr-FR" sz="1800" dirty="0">
                <a:solidFill>
                  <a:schemeClr val="bg1"/>
                </a:solidFill>
              </a:rPr>
              <a:t>due à un pigment appelé urochrome et résultant de la destruction de l’hémoglobine</a:t>
            </a:r>
            <a:br>
              <a:rPr lang="fr-FR" sz="1800" dirty="0">
                <a:solidFill>
                  <a:schemeClr val="bg1"/>
                </a:solidFill>
              </a:rPr>
            </a:br>
            <a:r>
              <a:rPr lang="fr-FR" sz="1800" dirty="0">
                <a:solidFill>
                  <a:schemeClr val="bg1"/>
                </a:solidFill>
              </a:rPr>
              <a:t>↑ H2O DANS NOTRE URINE ►dilution de l’urine</a:t>
            </a:r>
            <a:br>
              <a:rPr lang="fr-FR" sz="1800" dirty="0">
                <a:solidFill>
                  <a:schemeClr val="bg1"/>
                </a:solidFill>
              </a:rPr>
            </a:br>
            <a:r>
              <a:rPr lang="fr-FR" sz="1800" dirty="0">
                <a:solidFill>
                  <a:schemeClr val="bg1"/>
                </a:solidFill>
              </a:rPr>
              <a:t>↓ H2O                                    ►concentration de l’urine </a:t>
            </a:r>
            <a:br>
              <a:rPr lang="fr-FR" sz="1800" dirty="0">
                <a:solidFill>
                  <a:schemeClr val="bg1"/>
                </a:solidFill>
              </a:rPr>
            </a:br>
            <a:r>
              <a:rPr lang="fr-FR" sz="1800" dirty="0">
                <a:solidFill>
                  <a:schemeClr val="bg1"/>
                </a:solidFill>
              </a:rPr>
              <a:t> une urine claire = signe d’une bonne hydratation</a:t>
            </a:r>
            <a:br>
              <a:rPr lang="fr-FR" sz="1800" dirty="0">
                <a:solidFill>
                  <a:schemeClr val="bg1"/>
                </a:solidFill>
              </a:rPr>
            </a:br>
            <a:r>
              <a:rPr lang="fr-FR" sz="1800" dirty="0">
                <a:solidFill>
                  <a:schemeClr val="bg1"/>
                </a:solidFill>
              </a:rPr>
              <a:t> une URINE </a:t>
            </a:r>
            <a:r>
              <a:rPr lang="fr-FR" sz="1800" dirty="0" err="1">
                <a:solidFill>
                  <a:schemeClr val="bg1"/>
                </a:solidFill>
              </a:rPr>
              <a:t>FONCée</a:t>
            </a:r>
            <a:r>
              <a:rPr lang="fr-FR" sz="1800" dirty="0">
                <a:solidFill>
                  <a:schemeClr val="bg1"/>
                </a:solidFill>
              </a:rPr>
              <a:t> = signe d’une déshydratation</a:t>
            </a:r>
            <a:br>
              <a:rPr lang="fr-FR" sz="1800" dirty="0">
                <a:solidFill>
                  <a:schemeClr val="bg1"/>
                </a:solidFill>
              </a:rPr>
            </a:br>
            <a:r>
              <a:rPr lang="fr-FR" sz="1800" dirty="0">
                <a:solidFill>
                  <a:schemeClr val="bg1"/>
                </a:solidFill>
              </a:rPr>
              <a:t> </a:t>
            </a:r>
            <a:br>
              <a:rPr lang="fr-FR" sz="1800" dirty="0">
                <a:solidFill>
                  <a:schemeClr val="bg1"/>
                </a:solidFill>
              </a:rPr>
            </a:br>
            <a:br>
              <a:rPr lang="fr-FR" sz="1800" dirty="0">
                <a:solidFill>
                  <a:schemeClr val="bg1"/>
                </a:solidFill>
              </a:rPr>
            </a:br>
            <a:r>
              <a:rPr lang="fr-FR" sz="1800" dirty="0">
                <a:solidFill>
                  <a:schemeClr val="bg1"/>
                </a:solidFill>
              </a:rPr>
              <a:t>        </a:t>
            </a:r>
            <a:r>
              <a:rPr lang="fr-FR" sz="1800" u="sng" dirty="0">
                <a:solidFill>
                  <a:schemeClr val="bg1"/>
                </a:solidFill>
              </a:rPr>
              <a:t>A noter que </a:t>
            </a:r>
            <a:r>
              <a:rPr lang="fr-FR" sz="1800" dirty="0">
                <a:solidFill>
                  <a:schemeClr val="bg1"/>
                </a:solidFill>
              </a:rPr>
              <a:t>:</a:t>
            </a:r>
            <a:br>
              <a:rPr lang="fr-FR" sz="1800" dirty="0">
                <a:solidFill>
                  <a:schemeClr val="bg1"/>
                </a:solidFill>
              </a:rPr>
            </a:br>
            <a:br>
              <a:rPr lang="fr-FR" sz="1800" dirty="0">
                <a:solidFill>
                  <a:schemeClr val="bg1"/>
                </a:solidFill>
              </a:rPr>
            </a:br>
            <a:r>
              <a:rPr lang="fr-FR" sz="1800" dirty="0">
                <a:solidFill>
                  <a:schemeClr val="bg1"/>
                </a:solidFill>
              </a:rPr>
              <a:t>l’apparition d’une </a:t>
            </a:r>
            <a:r>
              <a:rPr lang="fr-FR" sz="1800" b="1" dirty="0">
                <a:solidFill>
                  <a:schemeClr val="bg1"/>
                </a:solidFill>
              </a:rPr>
              <a:t>couleur anormale </a:t>
            </a:r>
            <a:r>
              <a:rPr lang="fr-FR" sz="1800" dirty="0">
                <a:solidFill>
                  <a:schemeClr val="bg1"/>
                </a:solidFill>
              </a:rPr>
              <a:t>comme le rose , le brun et le gris peut découler de l’ingestion de certains aliments (betteraves, rhubarbes…)il en va de même pour certains médicaments ex antibio </a:t>
            </a:r>
            <a:r>
              <a:rPr lang="fr-FR" sz="1800" dirty="0" err="1">
                <a:solidFill>
                  <a:schemeClr val="bg1"/>
                </a:solidFill>
              </a:rPr>
              <a:t>rifampicine,metronidazole,chloroquine</a:t>
            </a:r>
            <a:r>
              <a:rPr lang="fr-FR" sz="1800" dirty="0">
                <a:solidFill>
                  <a:schemeClr val="bg1"/>
                </a:solidFill>
              </a:rPr>
              <a:t> ….</a:t>
            </a:r>
            <a:br>
              <a:rPr lang="fr-FR" sz="1800" dirty="0">
                <a:solidFill>
                  <a:schemeClr val="bg1"/>
                </a:solidFill>
              </a:rPr>
            </a:br>
            <a:br>
              <a:rPr lang="fr-FR" sz="1800" dirty="0">
                <a:solidFill>
                  <a:schemeClr val="bg1"/>
                </a:solidFill>
              </a:rPr>
            </a:br>
            <a:r>
              <a:rPr lang="fr-FR" sz="1800" dirty="0">
                <a:solidFill>
                  <a:schemeClr val="bg1"/>
                </a:solidFill>
              </a:rPr>
              <a:t>Des urines brunâtres ou rougeâtres sont le signe d’un saignement au niveau rénal ou des voies urinaires (hématurie)</a:t>
            </a:r>
            <a:br>
              <a:rPr lang="fr-FR" sz="1800" dirty="0">
                <a:solidFill>
                  <a:schemeClr val="bg1"/>
                </a:solidFill>
              </a:rPr>
            </a:br>
            <a:br>
              <a:rPr lang="fr-FR" sz="1800" dirty="0">
                <a:solidFill>
                  <a:schemeClr val="bg1"/>
                </a:solidFill>
              </a:rPr>
            </a:br>
            <a:r>
              <a:rPr lang="fr-FR" sz="1800" dirty="0">
                <a:solidFill>
                  <a:schemeClr val="bg1"/>
                </a:solidFill>
              </a:rPr>
              <a:t>Des urines troubles, laiteuses ou blanchâtres sont en faveur d’une présence importante de GLOBULES BLANCS =infection</a:t>
            </a:r>
            <a:br>
              <a:rPr lang="fr-FR" sz="1800" dirty="0">
                <a:solidFill>
                  <a:schemeClr val="bg1"/>
                </a:solidFill>
              </a:rPr>
            </a:br>
            <a:br>
              <a:rPr lang="fr-FR" sz="1800" dirty="0">
                <a:solidFill>
                  <a:schemeClr val="bg1"/>
                </a:solidFill>
              </a:rPr>
            </a:br>
            <a:r>
              <a:rPr lang="fr-FR" sz="1800" b="1" dirty="0">
                <a:solidFill>
                  <a:schemeClr val="bg1"/>
                </a:solidFill>
              </a:rPr>
              <a:t>l’urine</a:t>
            </a:r>
            <a:r>
              <a:rPr lang="fr-FR" sz="1800" dirty="0">
                <a:solidFill>
                  <a:schemeClr val="bg1"/>
                </a:solidFill>
              </a:rPr>
              <a:t> qui sort de la vessie est normalement </a:t>
            </a:r>
            <a:r>
              <a:rPr lang="fr-FR" sz="1800" b="1" dirty="0">
                <a:solidFill>
                  <a:schemeClr val="bg1"/>
                </a:solidFill>
              </a:rPr>
              <a:t>stérile </a:t>
            </a:r>
            <a:br>
              <a:rPr lang="fr-FR" sz="1800" dirty="0">
                <a:solidFill>
                  <a:schemeClr val="bg1"/>
                </a:solidFill>
              </a:rPr>
            </a:br>
            <a:endParaRPr lang="fr-FR" sz="1800" dirty="0">
              <a:solidFill>
                <a:schemeClr val="bg1"/>
              </a:solidFill>
            </a:endParaRPr>
          </a:p>
        </p:txBody>
      </p:sp>
      <p:sp>
        <p:nvSpPr>
          <p:cNvPr id="7" name="Triangle isocèle 6">
            <a:extLst>
              <a:ext uri="{FF2B5EF4-FFF2-40B4-BE49-F238E27FC236}">
                <a16:creationId xmlns:a16="http://schemas.microsoft.com/office/drawing/2014/main" id="{E33478C8-24C3-E941-80D2-4E6C608AC8E2}"/>
              </a:ext>
            </a:extLst>
          </p:cNvPr>
          <p:cNvSpPr/>
          <p:nvPr/>
        </p:nvSpPr>
        <p:spPr>
          <a:xfrm>
            <a:off x="158044" y="3428999"/>
            <a:ext cx="237067" cy="194733"/>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633729"/>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4544</TotalTime>
  <Words>3548</Words>
  <Application>Microsoft Office PowerPoint</Application>
  <PresentationFormat>Grand écran</PresentationFormat>
  <Paragraphs>235</Paragraphs>
  <Slides>29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Calibri</vt:lpstr>
      <vt:lpstr>Cambria Math</vt:lpstr>
      <vt:lpstr>Century Gothic</vt:lpstr>
      <vt:lpstr>Georgia</vt:lpstr>
      <vt:lpstr>Microsoft Sans Serif</vt:lpstr>
      <vt:lpstr>Raleway</vt:lpstr>
      <vt:lpstr>Times New Roman</vt:lpstr>
      <vt:lpstr>Wingdings</vt:lpstr>
      <vt:lpstr>Wingdings 3</vt:lpstr>
      <vt:lpstr>Secteur</vt:lpstr>
      <vt:lpstr>Physiologie du rein</vt:lpstr>
      <vt:lpstr>Rappel sur le rein et la formation de l’urine</vt:lpstr>
      <vt:lpstr>Présentation PowerPoint</vt:lpstr>
      <vt:lpstr>Rôle le plus évident du rein : sécrétion d’urine Cette sécrétion n’est que la traduction finale des fonctions du rein qui sont nombreuses Les reins filtrent le volume plasmatique entier d’un individu plus de 60 X/jour</vt:lpstr>
      <vt:lpstr>  Rappel sur les liquides corporels </vt:lpstr>
      <vt:lpstr>Présentation PowerPoint</vt:lpstr>
      <vt:lpstr>Constituants</vt:lpstr>
      <vt:lpstr>Le rein élimine en les concentrant certains éléments du sang : urée , acide urique, Na, K, chlore et calcium  Le rein a des fonctions de synthèse puisque l’urine contient éléments que l’on ne retrouve pas dans le sang: ammoniaque , acide hippurique L’urée qui est formée dans le foie est un produit de dégradation final des protéines, qui est éliminé en grande quantité chaque jour.   Sont également éliminés en grande quantité d’autres déchets : l’acide urique, la créatinine qui provient du métabolisme musculaire et des viandes alimentaires  Le pH normal de l’urine est de 5,8   le ph sanguin normal est de 7,4   Le potentiel hydrogène, noté pH, est une mesure de l'activité chimique  Ph neutre=ph 7 une solution de pH &lt; 7 est dite acide ; plus son pH diminue, plus elle est acide ; une solution de pH &gt; 7 est dite basique ou alcaline ; plus son pH augmente, plus elle est basique.      </vt:lpstr>
      <vt:lpstr>2)LA coloration des urines:  elle est un bon indicateur DE la qualité de  NOTRE HYDRATATION L’urine fraichement émise est claire de couleur jaune pâle due à un pigment appelé urochrome et résultant de la destruction de l’hémoglobine ↑ H2O DANS NOTRE URINE ►dilution de l’urine ↓ H2O                                    ►concentration de l’urine   une urine claire = signe d’une bonne hydratation  une URINE FONCée = signe d’une déshydratation            A noter que :  l’apparition d’une couleur anormale comme le rose , le brun et le gris peut découler de l’ingestion de certains aliments (betteraves, rhubarbes…)il en va de même pour certains médicaments ex antibio rifampicine,metronidazole,chloroquine ….  Des urines brunâtres ou rougeâtres sont le signe d’un saignement au niveau rénal ou des voies urinaires (hématurie)  Des urines troubles, laiteuses ou blanchâtres sont en faveur d’une présence importante de GLOBULES BLANCS =infection  l’urine qui sort de la vessie est normalement stérile  </vt:lpstr>
      <vt:lpstr>II. Mécanisme de la sécrétion urinaire</vt:lpstr>
      <vt:lpstr>       ,      1e processus =création de filtrat par filtration   a) La capsule de Bowmann     = un ultra filtre ne laissant passer que des éléments très petits       </vt:lpstr>
      <vt:lpstr>Pression nette de filtration (pnf)</vt:lpstr>
      <vt:lpstr>Présentation PowerPoint</vt:lpstr>
      <vt:lpstr>Débit de filtration glomérulaire quantité de filtrat formé pat les 2 reins par unité de temps</vt:lpstr>
      <vt:lpstr>2) La réabsorption tubulaire</vt:lpstr>
      <vt:lpstr> La réabsorption tubulaire</vt:lpstr>
      <vt:lpstr>La réabsorption porte inégalement sur les différents constituants de l’urine primitive   -L’eau est réabsorbée à 95%    -Certaines substances sont complètement éliminées ex creatinine,ces substances sont dites sans seuil   -Certaines substances sont totalement réabsorbées ex: glucose n’apparait normalement pas dans les urines   -Certaines substances sont partiellement réabsorbées. Elles sont éliminées qu’au-delà d’un certain seuil. Ex: le sodium, le potassium  </vt:lpstr>
      <vt:lpstr>certaines substances n’ont pas été éliminées dans le filtrat par les petits trous et sont restés dans le sang ,vont être réincorporées dans le filtrat par sécrétion ces substances vont donc être épurées par sécrétion, depuis les capillaires péritubulaires dans le filtrat du tubule contourné: - les déchets, urée, créatinine et certains ions  ces substances ne peuvent pas être totalement filtrées par le sang en raison de la brièveté de leur passage dans le glomérule ou parce que ce sont des molécules trop grandes. Ex: (pénicilline, produit iodé utilisé pour divers examens)  La sécrétion tubulaire des ions hydrogène (H+) est importante dans le maintien de l’homéostasie et du pH du sang Elle s’exerce également sur l’ensemble des électrolytes et joue donc un rôle fondamental sur l’équilibre;  Elle permet d’éliminer les substances nuisibles réabsorbées passivement </vt:lpstr>
      <vt:lpstr>L’eau est filtrée au niveau du glomérule.  Cette filtration s’effectue sous l’action de la pression sanguine. Si la TA diminue, la filtration glomérulaire diminue et cesse complètement si la TA est inférieure à 60 mm Hg. La totalité du sodium plasmatique est filtrée au niveau du glomérule.   1) Rôle du tube proximal  Sa fonction est de réduire le volume de l’urine glomérulaire sans en modifier la composition  beaucoup de substances sont réabsorbées à cet endroit: eau, électrolytes et des nutriments organiques comme le glucose et les acide aminés.   - Sodium: 85% du sodium présent dans le filtrat glomérulaire va être réabsorbé   -Eau: une quantité proportionnelle d’eau accompagne le sodium.    </vt:lpstr>
      <vt:lpstr>     </vt:lpstr>
      <vt:lpstr>C’est à ce niveau que se termine l’élaboration de l’urine définitive sous influence de 2 hormones mais je n’en cite qu’une     ► l’hormone anti diurétique (AdH)  Hormone qui ralentit la production d’urine en diminuant la quantité d’eau H2O l’Action: accroitre sélectivement  la perméabilité à l’eau des parois du tube collecteur  -EX quand manque d’eau détecté dans notre corps suite à un sport, ceci est détecté par notre SNC sous dépendance de l’hypothalamus et l’hypophyse qui vont envoyer une hormone dans le sang, L’ADH va circuler jusqu’au rein à travers les vaisseaux sanguins et venir stimuler la réabsorption d’eau au niveau des tubes collecteurs, sous l’effet de l’ADH, LES MEmBRANES deviennent plus perméables et donc plus d’eau passe du tube au sang et donc l’eau est récupérée , la vessie se remplit moins vite et on perd de l’eau moins rapidement, chose importante quand on est déshydraté Plus on est déshydraté, plus la concentration d’ADH est élevée pour plus stimuler la réabsorption d’eau pour garder l’eau dans le corps et en expulser moins dans l’urine, -A l’inverse SI on est trop hydraté si on a pas un manque d’eau, pas ou peu d’adh qui est stimule ,donc moins de stimulation de réabsorption d’eau  et donc on ne va pas perdre d’eau dans notre tube collecteur et on urine plus souvent   http://youtu.be/XXclj2Zk5MU     </vt:lpstr>
      <vt:lpstr>    1)le chlore Le chlore  ou chlorure de sodium filtré est presque totalement réabsorbé (99%) au niveau du tube proximal , son excès est régulé et éliminé lors de la miction , son dosage dans le sang et les urines permet de suirveiller l’équilibre acido-basique  2) le potassium  Le potassium filtré est totalement réabsorbé par le tube proximal. Le potassium éliminé dans l’urine est exclusivement sécrété par le tube distal.   L’aldostérone stimule la sécrétion du potassium.  - Si la kaliémie augmente cela entraîne une augmentation de la sécrétion d’aldostérone et donc le potassium est éliminé dans les urines  -Si la kaliémie baisse cela entraîne une baisse de la sécrétion d’aldostérone et donc une diminution de la sécrétion tubulaire de potassium  A noter :  le potassium a un rôle majeur dans l’excitabilité neuro musculaire. L’excès ou l’insuffisance de potassium entraîne des troubles graves de la contraction musculaire et de la conduction cardiaque       </vt:lpstr>
      <vt:lpstr>  </vt:lpstr>
      <vt:lpstr>V. REGULATION DE LA FONCTION URINAIRE Le fonctionnement du néphron dépend : - de la circulation sanguine intra rénale et par conséquent de la pression artérielle. - Mais il est également soumis à des influences hormonales:  ►l’hormone anti diurétique (AdH) :   favorise la réabsorption de l’eau par l’organisme et est sécrété par l'hypothalamus, ensuite stockée dans l’hypophyse, avant d’être relâchée dans la circulation en cas de déshydratation  Son rôle:  - contrôler la perte en eau par les reins et de maintenir un taux de sodium constant dans le sang   ►L’aldostérone couplé avec le système rénine(enzyme fabriquée par le rein) angiotensine ( aldostérone est sécrétée par les glandes surrénales), l’aldostérone EST envoyé par le sang va agir sur la réabsorption d’ions  NA +   Son rôle :    -maintenir l’homéostasie hydrosodée, -favorise la réabsorption de na+ au niveau du tubule rénal distal et secréte le potassium dans l’urine afin de maintenir la volémie et la tension artérielle dans les limites physiologiques  Il joue un rôle prépondérant dans la régulation de la pression artérielle   https://youtu.be/iCzg0LMSxr8 </vt:lpstr>
      <vt:lpstr>1)Elimination des déchets  Les déchets solubles de l’organisme ( urée , acide urique, créat…) sont éliminés par le rein qui les concentre   2) Maintien de la constance du milieu intérieur La vie des cellules n’est possible que si le milieu intérieur EST CONSTANT= homéostasie.  Le rein assure cette constance grâce    a)l’équilibre hydrique ►Le rein  maintient stable le capital hydrique de l’organisme. ►LE REIN S’ADAPTE très facilement à la surcharge soit à la restriction hydrique   b)l’équilibre électrolytique  Le rein règle l’élimination de toutes les substances minérales et maintien ainsi la composition du plasma constante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Physiologie du rein</dc:title>
  <dc:creator>AIBECHE Ahmed</dc:creator>
  <cp:lastModifiedBy>SCHAEFFER Marie-Aurélie</cp:lastModifiedBy>
  <cp:revision>112</cp:revision>
  <dcterms:created xsi:type="dcterms:W3CDTF">2021-04-04T08:42:57Z</dcterms:created>
  <dcterms:modified xsi:type="dcterms:W3CDTF">2024-02-16T07:49:26Z</dcterms:modified>
</cp:coreProperties>
</file>