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44" r:id="rId1"/>
  </p:sldMasterIdLst>
  <p:notesMasterIdLst>
    <p:notesMasterId r:id="rId5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1" r:id="rId18"/>
    <p:sldId id="274" r:id="rId19"/>
    <p:sldId id="272" r:id="rId20"/>
    <p:sldId id="275" r:id="rId21"/>
    <p:sldId id="276" r:id="rId22"/>
    <p:sldId id="277" r:id="rId23"/>
    <p:sldId id="312" r:id="rId24"/>
    <p:sldId id="313" r:id="rId25"/>
    <p:sldId id="278" r:id="rId26"/>
    <p:sldId id="280" r:id="rId27"/>
    <p:sldId id="279" r:id="rId28"/>
    <p:sldId id="281" r:id="rId29"/>
    <p:sldId id="282" r:id="rId30"/>
    <p:sldId id="286" r:id="rId31"/>
    <p:sldId id="283" r:id="rId32"/>
    <p:sldId id="298" r:id="rId33"/>
    <p:sldId id="299" r:id="rId34"/>
    <p:sldId id="288" r:id="rId35"/>
    <p:sldId id="284" r:id="rId36"/>
    <p:sldId id="287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7" r:id="rId45"/>
    <p:sldId id="296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8" r:id="rId54"/>
    <p:sldId id="309" r:id="rId55"/>
    <p:sldId id="311" r:id="rId56"/>
    <p:sldId id="314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D9964-8A99-43E2-B674-29FA761977EE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2B3FA-AF7C-4EAD-BC1D-99A07DC49F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78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1EBE-7E7E-468E-ADF6-2F45BD192DA7}" type="datetime1">
              <a:rPr lang="fr-FR" smtClean="0"/>
              <a:t>15/11/2023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06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308B-D1C8-4FC3-B337-79096B7FE69C}" type="datetime1">
              <a:rPr lang="fr-FR" smtClean="0"/>
              <a:t>15/11/2023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21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97B1-C06B-4342-A7C4-71C6A005C3E9}" type="datetime1">
              <a:rPr lang="fr-FR" smtClean="0"/>
              <a:t>15/11/2023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51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B763-36C1-4407-8D0A-3CEA18FC2589}" type="datetime1">
              <a:rPr lang="fr-FR" smtClean="0"/>
              <a:t>15/11/2023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56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DCC5-C4C9-4B34-8F80-28ED504E6F72}" type="datetime1">
              <a:rPr lang="fr-FR" smtClean="0"/>
              <a:t>15/11/2023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72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3495-63EB-4121-92BC-AFEA1B53E6B7}" type="datetime1">
              <a:rPr lang="fr-FR" smtClean="0"/>
              <a:t>15/11/2023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37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D4CF-A914-4D70-A816-F0789142DD15}" type="datetime1">
              <a:rPr lang="fr-FR" smtClean="0"/>
              <a:t>15/11/2023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53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F83C-D63C-42EB-B963-0A738EF1DC9A}" type="datetime1">
              <a:rPr lang="fr-FR" smtClean="0"/>
              <a:t>15/11/2023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53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DCC1-637C-4AE4-A132-FA5C92FC4A14}" type="datetime1">
              <a:rPr lang="fr-FR" smtClean="0"/>
              <a:t>15/11/2023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20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22FEECC-742F-4700-A47D-645E1A9F3671}" type="datetime1">
              <a:rPr lang="fr-FR" smtClean="0"/>
              <a:t>15/11/2023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03482-4903-4A60-90D0-03201AC82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47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110F-C3CB-4519-AF7B-59359B389C1E}" type="datetime1">
              <a:rPr lang="fr-FR" smtClean="0"/>
              <a:t>15/11/2023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10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B121F5-A7AD-4DF8-9A7D-C015673266E7}" type="datetime1">
              <a:rPr lang="fr-FR" smtClean="0"/>
              <a:t>15/11/2023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603482-4903-4A60-90D0-03201AC829E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74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B40D2-BC62-BFDB-0769-D4402F1B5D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fr-FR" b="1">
                <a:solidFill>
                  <a:schemeClr val="tx1"/>
                </a:solidFill>
                <a:latin typeface="+mn-lt"/>
              </a:rPr>
              <a:t>La pompe cardiaque</a:t>
            </a:r>
            <a:br>
              <a:rPr lang="fr-FR" b="1" dirty="0">
                <a:solidFill>
                  <a:schemeClr val="tx1"/>
                </a:solidFill>
                <a:latin typeface="+mn-lt"/>
              </a:rPr>
            </a:br>
            <a:br>
              <a:rPr lang="fr-FR" sz="2000" b="1" dirty="0">
                <a:solidFill>
                  <a:schemeClr val="tx1"/>
                </a:solidFill>
                <a:latin typeface="+mn-lt"/>
              </a:rPr>
            </a:br>
            <a:r>
              <a:rPr lang="fr-FR" sz="2000" b="1" dirty="0">
                <a:solidFill>
                  <a:schemeClr val="tx1"/>
                </a:solidFill>
                <a:latin typeface="+mn-lt"/>
              </a:rPr>
              <a:t>2023</a:t>
            </a:r>
            <a:endParaRPr lang="fr-F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083B99-865A-7B4E-F4AC-3B3A241D4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18"/>
            <a:ext cx="10058400" cy="1643429"/>
          </a:xfrm>
        </p:spPr>
        <p:txBody>
          <a:bodyPr>
            <a:normAutofit fontScale="92500" lnSpcReduction="20000"/>
          </a:bodyPr>
          <a:lstStyle/>
          <a:p>
            <a:pPr algn="ctr"/>
            <a:endParaRPr lang="fr-FR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fr-FR" dirty="0">
                <a:solidFill>
                  <a:schemeClr val="tx1"/>
                </a:solidFill>
                <a:latin typeface="+mn-lt"/>
              </a:rPr>
              <a:t>JOST </a:t>
            </a:r>
            <a:r>
              <a:rPr lang="fr-FR" cap="none" dirty="0">
                <a:solidFill>
                  <a:schemeClr val="tx1"/>
                </a:solidFill>
                <a:latin typeface="+mn-lt"/>
              </a:rPr>
              <a:t>Ludovic, Infirmier en Pratique Avancée (IPA), mention PCS-PPC</a:t>
            </a:r>
          </a:p>
          <a:p>
            <a:pPr algn="ctr"/>
            <a:r>
              <a:rPr lang="fr-FR" cap="none" dirty="0">
                <a:solidFill>
                  <a:schemeClr val="tx1"/>
                </a:solidFill>
                <a:latin typeface="+mn-lt"/>
              </a:rPr>
              <a:t>Président de l’Equipe de Soins Primaires (ESP) de la Zorn</a:t>
            </a:r>
          </a:p>
          <a:p>
            <a:pPr algn="ctr"/>
            <a:r>
              <a:rPr lang="fr-FR" cap="none" dirty="0">
                <a:solidFill>
                  <a:schemeClr val="tx1"/>
                </a:solidFill>
                <a:latin typeface="+mn-lt"/>
              </a:rPr>
              <a:t>Cabinet de cardiologie de Hochfelden</a:t>
            </a:r>
          </a:p>
          <a:p>
            <a:pPr algn="ctr"/>
            <a:endParaRPr lang="fr-F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227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1DF75-117E-2435-2CE3-3809B41D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Quatre cavités : le ventricule droit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D02983-8F9F-0F7F-8B27-BE25C2FDA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Cavité recevant le sang de l’atrium droit,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 par la valve tricuspide.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Ejecte le sang vers les poumons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par la valve pulmonaire.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9E1C51-E528-E95B-D87E-8F4F7B17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9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4BB8EF-A5FA-B634-6F6A-DCE0A74F8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67" y="1879736"/>
            <a:ext cx="6358466" cy="436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11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ABA41-11B3-139C-1883-D32CE5B16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Quatre cavités : l’atrium gauche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F1FFEF-DFEC-3197-8390-0495E93E1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Cavité recevant le sang des poumons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par les quatre veines pulmonaires.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Ejecte le sang vers le ventricule gauche.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par la valve mitrale.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144C47-A49F-46E5-70EC-466E099D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10</a:t>
            </a:fld>
            <a:endParaRPr lang="fr-FR"/>
          </a:p>
        </p:txBody>
      </p:sp>
      <p:pic>
        <p:nvPicPr>
          <p:cNvPr id="6146" name="Picture 2" descr="artère veine coronaire - LAROUSSE">
            <a:extLst>
              <a:ext uri="{FF2B5EF4-FFF2-40B4-BE49-F238E27FC236}">
                <a16:creationId xmlns:a16="http://schemas.microsoft.com/office/drawing/2014/main" id="{6441DA93-6F03-0EB5-82FB-78C2C753E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17" y="1845734"/>
            <a:ext cx="5530850" cy="442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975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10B3C2-1222-CC34-E305-B2025F34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Quatre cavités : le ventricule gauche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7325AE-6BA0-2090-1EE7-C12392B28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>
                <a:solidFill>
                  <a:schemeClr val="tx1"/>
                </a:solidFill>
              </a:rPr>
              <a:t>Cavité recevant le sang de l’atrium gauche,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par la valve mitrale.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Ejecte le sang dans l’organisme,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par la valve aortique.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5C2914-6CA1-1BA1-E1A5-D139DBDF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11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19A10A2-10D0-E4C9-B7BA-A701AE349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1845734"/>
            <a:ext cx="6190192" cy="40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48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7298DA3-7EC7-4E83-08B7-949FCFD4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12</a:t>
            </a:fld>
            <a:endParaRPr lang="fr-FR"/>
          </a:p>
        </p:txBody>
      </p:sp>
      <p:pic>
        <p:nvPicPr>
          <p:cNvPr id="2052" name="Picture 4" descr="Schéma simplifié de la circulation sanguine systémique et pulmonaire.... |  Download Scientific Diagram">
            <a:extLst>
              <a:ext uri="{FF2B5EF4-FFF2-40B4-BE49-F238E27FC236}">
                <a16:creationId xmlns:a16="http://schemas.microsoft.com/office/drawing/2014/main" id="{A3558354-8D8A-20CE-D822-089243CD2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0"/>
            <a:ext cx="5689600" cy="62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617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FF1250-A520-ED9F-B59D-4D9CC5969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Système valvulaire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F3AC0D-40D7-FA6C-CF35-8D8CC386B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Deux valves entre les atriums et les ventricules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Valves atrio-ventriculaires</a:t>
            </a:r>
            <a:r>
              <a:rPr lang="fr-FR" dirty="0">
                <a:solidFill>
                  <a:schemeClr val="tx1"/>
                </a:solidFill>
              </a:rPr>
              <a:t>, reliées aux ventricules par des cordages (piliers).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AV droite : tricuspide, trois feuillets.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AV gauche : mitrale, deux feuillets.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Deux valves entre les ventricules et les artères aortique et pulmonaire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Valves sigmoïdes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S droite : pulmonaire, trois feuillets.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S gauche : aortique, trois feuillets.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BD8B79-FD99-8493-0B21-FC3FD15C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261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80D1B9-151B-D525-EFAF-C5DDAE71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Système valvulaire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0EF6BA-1606-FF9C-3635-B4C02544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14</a:t>
            </a:fld>
            <a:endParaRPr lang="fr-FR"/>
          </a:p>
        </p:txBody>
      </p:sp>
      <p:pic>
        <p:nvPicPr>
          <p:cNvPr id="7170" name="Picture 2" descr="La chirurgie des valves cardiaques et les pathologies traitées - Lyon/Annecy">
            <a:extLst>
              <a:ext uri="{FF2B5EF4-FFF2-40B4-BE49-F238E27FC236}">
                <a16:creationId xmlns:a16="http://schemas.microsoft.com/office/drawing/2014/main" id="{D5C301A5-FAA3-57A7-153B-13536E9270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888" y="1846263"/>
            <a:ext cx="5872223" cy="444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362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2D216A-8AC7-3C20-C0DC-D328EC013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A1ADCB-91D6-B900-9DC8-9BCD731E9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L’endocarde</a:t>
            </a:r>
          </a:p>
          <a:p>
            <a:pPr marL="0" indent="0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Le myocarde</a:t>
            </a:r>
          </a:p>
          <a:p>
            <a:pPr marL="0" indent="0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La cavité péricardique</a:t>
            </a:r>
          </a:p>
          <a:p>
            <a:pPr>
              <a:buFont typeface="Wingdings" panose="05000000000000000000" pitchFamily="2" charset="2"/>
              <a:buChar char="q"/>
            </a:pPr>
            <a:endParaRPr lang="fr-F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La vascularisation</a:t>
            </a:r>
          </a:p>
          <a:p>
            <a:pPr>
              <a:buFont typeface="Wingdings" panose="05000000000000000000" pitchFamily="2" charset="2"/>
              <a:buChar char="q"/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BD3247-C194-D7B4-EEB5-A897488A6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– Structure de la paroi cardiaque et vascularisation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0A40B2-2443-E49A-6F47-8315D281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15</a:t>
            </a:fld>
            <a:endParaRPr lang="fr-FR"/>
          </a:p>
        </p:txBody>
      </p:sp>
      <p:pic>
        <p:nvPicPr>
          <p:cNvPr id="3078" name="Picture 6" descr="Histo cardiovasculaire Flashcards | Chegg.com">
            <a:extLst>
              <a:ext uri="{FF2B5EF4-FFF2-40B4-BE49-F238E27FC236}">
                <a16:creationId xmlns:a16="http://schemas.microsoft.com/office/drawing/2014/main" id="{78B84184-D1C0-3E18-2E88-6D494ADCF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814" y="198860"/>
            <a:ext cx="5674058" cy="32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370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12500B-5849-48E9-7825-A87C694E7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L’endocarde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6A56B4-CA5E-4C6D-73BC-9736646BD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Couche interne, tapisse la totalité des cavités (double couche sur les valves).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Fine couche endothéliale, épaisseur &lt; 1 </a:t>
            </a:r>
            <a:r>
              <a:rPr lang="fr-FR" dirty="0" err="1">
                <a:solidFill>
                  <a:schemeClr val="tx1"/>
                </a:solidFill>
              </a:rPr>
              <a:t>mm.</a:t>
            </a: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Surface lisse, aucun frottement avec le sang, action anti-agrégante.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Non vascularisé.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EC42E3-36B6-E6CB-AACD-3F2ADA83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22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F42207A-7005-31EA-0B5E-96FA038D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17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1BB155-DB9C-2375-14E4-F882C8A66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3" y="321733"/>
            <a:ext cx="10875514" cy="58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45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276DAB-219C-9015-60AB-23A1F04E3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myocarde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FCF5F0-8928-98D1-1009-32FB77136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>
                <a:solidFill>
                  <a:schemeClr val="tx1"/>
                </a:solidFill>
              </a:rPr>
              <a:t>Couche intermédiaire de la paroi, </a:t>
            </a:r>
            <a:r>
              <a:rPr lang="fr-FR" b="1" dirty="0">
                <a:solidFill>
                  <a:schemeClr val="tx1"/>
                </a:solidFill>
              </a:rPr>
              <a:t>active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Epaisseur : VG 8 – 11 mm ; VD 2 – 4 mm ; atriums 1 </a:t>
            </a:r>
            <a:r>
              <a:rPr lang="fr-FR" dirty="0" err="1">
                <a:solidFill>
                  <a:schemeClr val="tx1"/>
                </a:solidFill>
              </a:rPr>
              <a:t>mm.</a:t>
            </a: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Fibres striées cardiaque = singularité, s’entrecroisent et entourent en spirale les cavités.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A cheval entre la musculature lisse (automatisme) et la musculature striée (vitesse).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78FF11-5AD9-0FE8-4AB1-1B19D398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77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C8EDA-DAF9-E150-4FF2-B0F0CEBA8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260557-6E43-4593-F27F-8A981A5E0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– Introduction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– Cavités et système valvulaire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– Structure de la paroi cardiaque et vascularisation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– Cycle cardiaque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– Formation et conduction de l’excitation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– Travail cardiaque et régulation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FF441C-7720-B25F-D3AF-D6F5C095C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SOMMAIRE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08ACED-B4C4-3F8A-06CF-47E9AB2E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406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B98BB63-CE50-5B9A-C92F-593806B0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19</a:t>
            </a:fld>
            <a:endParaRPr lang="fr-FR"/>
          </a:p>
        </p:txBody>
      </p:sp>
      <p:pic>
        <p:nvPicPr>
          <p:cNvPr id="5122" name="Picture 2" descr="Memoire Online - Etude nutritionnelle du Â« garba Â» : aliment de rue à  base de manioc (manihot esculenta crantz, 1766) couramment consommé à  Abidjan (Côte d'Ivoire) - Kouadio Frédéric Koffi">
            <a:extLst>
              <a:ext uri="{FF2B5EF4-FFF2-40B4-BE49-F238E27FC236}">
                <a16:creationId xmlns:a16="http://schemas.microsoft.com/office/drawing/2014/main" id="{512F872F-5F16-7589-305F-2FAB4E0C0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46" y="213782"/>
            <a:ext cx="5602636" cy="321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BC1A40D-0920-D659-BDD7-1774C3956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2072555"/>
            <a:ext cx="6248400" cy="41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1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C1C690-9592-D776-FEFB-6FD5F4CF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La cavité péricardique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C900E5-1679-F6F9-F6A8-0568A29D9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1933"/>
          </a:xfrm>
        </p:spPr>
        <p:txBody>
          <a:bodyPr/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>
                <a:solidFill>
                  <a:schemeClr val="tx1"/>
                </a:solidFill>
              </a:rPr>
              <a:t>Enveloppe de tissu conjonctif constituée de 2 feuillets.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Péricarde séreux : &lt; 1 mm, en contact avec le myocarde, facilite les mouvements du cœur par lubrification (liquide péricardique).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Feuillet viscéral.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Feuillet pariétal.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Péricarde fibreux : &lt; 1 mm, tissu conjonctif résistant.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L’ensemble de ces structures = cavité péricardique (virtuelle).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3B954F-637F-176E-8554-71B494FA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760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CACDBB6-4FBB-9549-338F-D01025178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21</a:t>
            </a:fld>
            <a:endParaRPr lang="fr-FR"/>
          </a:p>
        </p:txBody>
      </p:sp>
      <p:pic>
        <p:nvPicPr>
          <p:cNvPr id="6146" name="Picture 2" descr="C1 - Histologie et embryo 1 Flashcards | Quizlet">
            <a:extLst>
              <a:ext uri="{FF2B5EF4-FFF2-40B4-BE49-F238E27FC236}">
                <a16:creationId xmlns:a16="http://schemas.microsoft.com/office/drawing/2014/main" id="{8E220105-BF33-ED89-A7A8-28F804079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22" y="270934"/>
            <a:ext cx="7893756" cy="592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879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27CE6-2234-91DD-7B46-3BDD159D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 La vascularisation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652A9F-3ED9-61B0-EC12-98442A44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Le cœur est alimenté par les artères coronaires.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Artère coronaire droite : alimente l’</a:t>
            </a:r>
            <a:r>
              <a:rPr lang="fr-FR" dirty="0" err="1">
                <a:solidFill>
                  <a:schemeClr val="tx1"/>
                </a:solidFill>
              </a:rPr>
              <a:t>hémicœur</a:t>
            </a:r>
            <a:r>
              <a:rPr lang="fr-FR" dirty="0">
                <a:solidFill>
                  <a:schemeClr val="tx1"/>
                </a:solidFill>
              </a:rPr>
              <a:t> droit, la paroi postérieure, une partie du septum interventriculaire.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Artère coronaire gauche : alimente l’</a:t>
            </a:r>
            <a:r>
              <a:rPr lang="fr-FR" dirty="0" err="1">
                <a:solidFill>
                  <a:schemeClr val="tx1"/>
                </a:solidFill>
              </a:rPr>
              <a:t>hémicœur</a:t>
            </a:r>
            <a:r>
              <a:rPr lang="fr-FR" dirty="0">
                <a:solidFill>
                  <a:schemeClr val="tx1"/>
                </a:solidFill>
              </a:rPr>
              <a:t> gauche, et la majorité du septum.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Interventriculaire antérieure.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Circonflexe.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FFF42F-238B-D49D-23DA-6CD3A3B3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461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70A46F6-D491-2332-17E9-9B826241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23</a:t>
            </a:fld>
            <a:endParaRPr lang="fr-FR"/>
          </a:p>
        </p:txBody>
      </p:sp>
      <p:pic>
        <p:nvPicPr>
          <p:cNvPr id="12292" name="Picture 4" descr="Les maladies des artères coronaires | adetec-coeur.fr">
            <a:extLst>
              <a:ext uri="{FF2B5EF4-FFF2-40B4-BE49-F238E27FC236}">
                <a16:creationId xmlns:a16="http://schemas.microsoft.com/office/drawing/2014/main" id="{688FDA9F-BEFA-DABB-A0FF-A384D79F0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20" y="0"/>
            <a:ext cx="5829759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576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CD4A08-7876-1CE7-3B5D-4031ECE40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47414D-FBD1-25BA-4176-37CA91B8B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Généralités</a:t>
            </a:r>
          </a:p>
          <a:p>
            <a:pPr>
              <a:buFont typeface="Wingdings" panose="05000000000000000000" pitchFamily="2" charset="2"/>
              <a:buChar char="q"/>
            </a:pPr>
            <a:endParaRPr lang="fr-F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Fréquence cardiaque</a:t>
            </a:r>
          </a:p>
          <a:p>
            <a:pPr marL="0" indent="0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Cycle atrial</a:t>
            </a:r>
          </a:p>
          <a:p>
            <a:pPr marL="0" indent="0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Cycle ventriculaire</a:t>
            </a:r>
          </a:p>
          <a:p>
            <a:pPr>
              <a:buFont typeface="Wingdings" panose="05000000000000000000" pitchFamily="2" charset="2"/>
              <a:buChar char="q"/>
            </a:pPr>
            <a:endParaRPr lang="fr-F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Fonction d’aspiration</a:t>
            </a:r>
          </a:p>
          <a:p>
            <a:pPr marL="0" indent="0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Bruits du cœur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E2A635-02B3-2F8C-C8C3-7CAB21FE2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– Cycle cardiaque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ECE105-EE59-8AF6-45FE-01927637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824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80DC7-3932-83DB-8DFA-9038FDD6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Généralités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1AA5E5-E699-6606-8066-6088F6990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1933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Contraction cardiaque = éjection du sang des ventricules vers les poumons (</a:t>
            </a:r>
            <a:r>
              <a:rPr lang="fr-FR" dirty="0" err="1">
                <a:solidFill>
                  <a:schemeClr val="tx1"/>
                </a:solidFill>
              </a:rPr>
              <a:t>hémicœur</a:t>
            </a:r>
            <a:r>
              <a:rPr lang="fr-FR" dirty="0">
                <a:solidFill>
                  <a:schemeClr val="tx1"/>
                </a:solidFill>
              </a:rPr>
              <a:t> droit) et l’organisme (</a:t>
            </a:r>
            <a:r>
              <a:rPr lang="fr-FR" dirty="0" err="1">
                <a:solidFill>
                  <a:schemeClr val="tx1"/>
                </a:solidFill>
              </a:rPr>
              <a:t>hémicœur</a:t>
            </a:r>
            <a:r>
              <a:rPr lang="fr-FR" dirty="0">
                <a:solidFill>
                  <a:schemeClr val="tx1"/>
                </a:solidFill>
              </a:rPr>
              <a:t> gauche), </a:t>
            </a:r>
            <a:r>
              <a:rPr lang="fr-FR" b="1" dirty="0">
                <a:solidFill>
                  <a:schemeClr val="tx1"/>
                </a:solidFill>
              </a:rPr>
              <a:t>simultanément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L’ouverture/fermeture des valves est rythmées par les pressions dans les quatre cavités cardiaques :			</a:t>
            </a:r>
            <a:r>
              <a:rPr lang="fr-FR" b="1" dirty="0">
                <a:solidFill>
                  <a:schemeClr val="tx1"/>
                </a:solidFill>
              </a:rPr>
              <a:t>P amont &gt; P aval = ouverture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				P amont &lt; P aval = fermeture</a:t>
            </a:r>
          </a:p>
          <a:p>
            <a:pPr marL="0" indent="0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Contraction = systole : 0,25 seconde.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Relaxation = diastole : 0,55 seconde (pour une fréquence à 70 bpm/min).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870811-BC8E-47DD-09B7-79A245C8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165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25CE0A-43A4-1D2F-3922-CC3F15C9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Fréquence cardiaque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64589B-544E-91DB-AC74-AD19ACB59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12120" cy="4470399"/>
          </a:xfrm>
        </p:spPr>
        <p:txBody>
          <a:bodyPr/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Variation constante </a:t>
            </a:r>
            <a:r>
              <a:rPr lang="fr-FR" dirty="0">
                <a:solidFill>
                  <a:schemeClr val="tx1"/>
                </a:solidFill>
              </a:rPr>
              <a:t>: âge, stimuli physique/émotionnel, position dans l’espace, ...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u="sng" dirty="0">
                <a:solidFill>
                  <a:schemeClr val="tx1"/>
                </a:solidFill>
              </a:rPr>
              <a:t>Mais aussi</a:t>
            </a:r>
            <a:r>
              <a:rPr lang="fr-FR" dirty="0">
                <a:solidFill>
                  <a:schemeClr val="tx1"/>
                </a:solidFill>
              </a:rPr>
              <a:t> : fièvre, pathologie, médicaments, …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70 bpm/min (adulte), 140 (nouveau-né), 120 (nourrisson), 100 (jeune enfant), …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u="sng" dirty="0">
                <a:solidFill>
                  <a:schemeClr val="tx1"/>
                </a:solidFill>
              </a:rPr>
              <a:t>FC normale</a:t>
            </a:r>
            <a:r>
              <a:rPr lang="fr-FR" dirty="0">
                <a:solidFill>
                  <a:schemeClr val="tx1"/>
                </a:solidFill>
              </a:rPr>
              <a:t> : 60 – 100 bpm/min ; environ 70 ml/battement/ventricule (soit 5 L/min/circulation).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FC &lt; 60 bpm/min = bradycardie ; FC &gt; 100 bpm/min = tachycardie.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ACE04B-961C-E6AD-9168-069C3C81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520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6596D6-6A57-7590-A340-A53518DE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Cycle atrial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9F855B-63A2-6798-D8FF-85440D185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Systole et diastole atriale, parfaitement coordonnée avec la systole et diastole ventriculaire.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Systole atriale 0,12 – 0,20 seconde avant systole ventriculaire.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Systole atriale = phase de remplissage </a:t>
            </a:r>
            <a:r>
              <a:rPr lang="fr-FR" b="1" dirty="0">
                <a:solidFill>
                  <a:schemeClr val="tx1"/>
                </a:solidFill>
              </a:rPr>
              <a:t>active</a:t>
            </a:r>
            <a:r>
              <a:rPr lang="fr-FR" dirty="0">
                <a:solidFill>
                  <a:schemeClr val="tx1"/>
                </a:solidFill>
              </a:rPr>
              <a:t> des ventricules (+ 10 – 20 % du volume).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u="sng" dirty="0">
                <a:solidFill>
                  <a:schemeClr val="tx1"/>
                </a:solidFill>
              </a:rPr>
              <a:t>Objectif</a:t>
            </a:r>
            <a:r>
              <a:rPr lang="fr-FR" dirty="0">
                <a:solidFill>
                  <a:schemeClr val="tx1"/>
                </a:solidFill>
              </a:rPr>
              <a:t> : performance d’éjection maximale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8C46D0-1A11-28AF-E807-DFC47413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155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EA1D43-CE41-9083-E8CC-F1E5E5B8D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Cycle ventriculaire – systole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5A42E6-DDE9-CDBD-8F90-2AF310C60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3466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u="sng" dirty="0">
                <a:solidFill>
                  <a:schemeClr val="tx1"/>
                </a:solidFill>
              </a:rPr>
              <a:t>Phase de contraction</a:t>
            </a:r>
            <a:r>
              <a:rPr lang="fr-FR" dirty="0">
                <a:solidFill>
                  <a:schemeClr val="tx1"/>
                </a:solidFill>
              </a:rPr>
              <a:t> :</a:t>
            </a:r>
          </a:p>
          <a:p>
            <a:pPr marL="201168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Ventricules remplis.</a:t>
            </a:r>
          </a:p>
          <a:p>
            <a:pPr marL="201168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P ventricules &gt; P atriums ET P ventricules &lt; P aortique et pulmonaire</a:t>
            </a:r>
          </a:p>
          <a:p>
            <a:pPr marL="201168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Toutes les valves sont fermées !</a:t>
            </a:r>
          </a:p>
          <a:p>
            <a:pPr marL="201168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u="sng" dirty="0">
                <a:solidFill>
                  <a:schemeClr val="tx1"/>
                </a:solidFill>
              </a:rPr>
              <a:t>Phase d’éjection</a:t>
            </a:r>
            <a:r>
              <a:rPr lang="fr-FR" dirty="0">
                <a:solidFill>
                  <a:schemeClr val="tx1"/>
                </a:solidFill>
              </a:rPr>
              <a:t> :</a:t>
            </a:r>
          </a:p>
          <a:p>
            <a:pPr marL="201168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P ventricules &gt; P atriums ET aortique + pulmonaire.</a:t>
            </a:r>
          </a:p>
          <a:p>
            <a:pPr marL="201168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= valves atrioventriculaire fermées et valves sigmoïdes ouvertes.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EA238C-B34D-A6AF-8A9F-5DDBB2FF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88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B1476-B169-2A79-EFB6-2BA345C9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E5EEFE-5EB3-DD63-E01E-747B793B9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Généralités</a:t>
            </a:r>
          </a:p>
          <a:p>
            <a:pPr marL="0" indent="0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Deux circulations</a:t>
            </a:r>
          </a:p>
          <a:p>
            <a:pPr marL="0" indent="0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Position et taille du cœur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CF5548-BFDC-9072-E5E6-93D53197C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defTabSz="121898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– Introduction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A76116-A9AC-EBC7-2CCA-E8950EB5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977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049996-5E08-7E84-1903-C6FBA0AD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Cycle ventriculaire – diastole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D32CCC-FF25-7949-EF7B-43064B4BF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u="sng" dirty="0">
                <a:solidFill>
                  <a:schemeClr val="tx1"/>
                </a:solidFill>
              </a:rPr>
              <a:t>Phase de relaxation</a:t>
            </a:r>
            <a:r>
              <a:rPr lang="fr-FR" dirty="0">
                <a:solidFill>
                  <a:schemeClr val="tx1"/>
                </a:solidFill>
              </a:rPr>
              <a:t> :</a:t>
            </a:r>
          </a:p>
          <a:p>
            <a:pPr marL="201168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Fin de la systole.</a:t>
            </a:r>
          </a:p>
          <a:p>
            <a:pPr marL="201168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Toutes les valves sont fermées !</a:t>
            </a:r>
          </a:p>
          <a:p>
            <a:pPr marL="201168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u="sng" dirty="0">
                <a:solidFill>
                  <a:schemeClr val="tx1"/>
                </a:solidFill>
              </a:rPr>
              <a:t>Phase de remplissage</a:t>
            </a:r>
            <a:r>
              <a:rPr lang="fr-FR" dirty="0">
                <a:solidFill>
                  <a:schemeClr val="tx1"/>
                </a:solidFill>
              </a:rPr>
              <a:t> :</a:t>
            </a:r>
          </a:p>
          <a:p>
            <a:pPr marL="201168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P ventricules &lt; P atrium ET aortique + pulmonaire.</a:t>
            </a:r>
          </a:p>
          <a:p>
            <a:pPr marL="201168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Valves atrioventriculaires ouvertes, et valves sigmoïdes fermées.</a:t>
            </a:r>
          </a:p>
          <a:p>
            <a:pPr marL="201168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Cette phase de remplissage est passive.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AA4423-5A48-A3A9-72E2-ADA828C7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204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FB13018-BEF7-9C45-70A1-8B1D164C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30</a:t>
            </a:fld>
            <a:endParaRPr lang="fr-FR"/>
          </a:p>
        </p:txBody>
      </p:sp>
      <p:pic>
        <p:nvPicPr>
          <p:cNvPr id="7170" name="Picture 2" descr="19.3 : Cycle cardiaque - Global">
            <a:extLst>
              <a:ext uri="{FF2B5EF4-FFF2-40B4-BE49-F238E27FC236}">
                <a16:creationId xmlns:a16="http://schemas.microsoft.com/office/drawing/2014/main" id="{1C88413F-B014-ADAC-CE23-B1B75FE99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95" y="0"/>
            <a:ext cx="5779610" cy="629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568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756A659-A55D-60C3-0BF4-56B3B941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31</a:t>
            </a:fld>
            <a:endParaRPr lang="fr-FR"/>
          </a:p>
        </p:txBody>
      </p:sp>
      <p:pic>
        <p:nvPicPr>
          <p:cNvPr id="10242" name="Picture 2" descr="Cycle cardiaque - Knoow">
            <a:extLst>
              <a:ext uri="{FF2B5EF4-FFF2-40B4-BE49-F238E27FC236}">
                <a16:creationId xmlns:a16="http://schemas.microsoft.com/office/drawing/2014/main" id="{2E40BC2C-9D9B-95F2-431C-6554AC8ED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98" y="0"/>
            <a:ext cx="6180603" cy="627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98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31F0DB5-D2D5-C607-5230-2536EE25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32</a:t>
            </a:fld>
            <a:endParaRPr lang="fr-FR"/>
          </a:p>
        </p:txBody>
      </p:sp>
      <p:pic>
        <p:nvPicPr>
          <p:cNvPr id="11266" name="Picture 2" descr="LEXIPatho: Électrocardiogramme (ECG) : indications et interprétations">
            <a:extLst>
              <a:ext uri="{FF2B5EF4-FFF2-40B4-BE49-F238E27FC236}">
                <a16:creationId xmlns:a16="http://schemas.microsoft.com/office/drawing/2014/main" id="{2D0DEB21-4F46-5C57-7AA6-ED1E3D321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0938"/>
            <a:ext cx="12192000" cy="45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626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0CEFD4-0FC5-5CD2-61E3-245F7590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 Fonction d’aspiration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1FAE38-D172-CB4B-334F-452CE9177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Remplissage des cavités cardiaques par pression mais aussi par dépression (aspiration).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Cycle cardiaque = modification du volume des structures.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Phase d’éjection = dilatation atriale = baisse des pressions.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Diastole = dilatation ventriculaire = baisse des pressions.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51407F-E89F-B0CC-0D06-9C00A991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194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8ABF04A-0B54-AE27-4472-B275FA07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34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4D2FDA0-67A7-DBC0-D743-40E70E5E9389}"/>
              </a:ext>
            </a:extLst>
          </p:cNvPr>
          <p:cNvSpPr txBox="1"/>
          <p:nvPr/>
        </p:nvSpPr>
        <p:spPr>
          <a:xfrm>
            <a:off x="3623733" y="3059668"/>
            <a:ext cx="4944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https://www.youtube.com/watch?v=_27iNdTA8ME</a:t>
            </a:r>
          </a:p>
        </p:txBody>
      </p:sp>
    </p:spTree>
    <p:extLst>
      <p:ext uri="{BB962C8B-B14F-4D97-AF65-F5344CB8AC3E}">
        <p14:creationId xmlns:p14="http://schemas.microsoft.com/office/powerpoint/2010/main" val="1321580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418133-EDC7-FBD3-7F03-6D8FB3C9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Bruits du cœur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5820F1-05FE-9B4F-1066-094E3CA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4999"/>
          </a:xfrm>
        </p:spPr>
        <p:txBody>
          <a:bodyPr>
            <a:normAutofit/>
          </a:bodyPr>
          <a:lstStyle/>
          <a:p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Organe bruyant : les sons proviennent de la </a:t>
            </a:r>
            <a:r>
              <a:rPr lang="fr-FR" b="1" dirty="0">
                <a:solidFill>
                  <a:schemeClr val="tx1"/>
                </a:solidFill>
              </a:rPr>
              <a:t>fermeture des valves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Ceci génère des vibrations, audibles avec un stéthoscope (auscultation).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Cœur = 2 pompes = 2 valves/pompe = 2 couples de valves.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Les deux hémicœurs sont synchronisés : les systoles atriales sont simultanées, de même que les systoles ventriculaires.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61D724-1AC5-4BB9-4F70-3C773B1E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857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C09B8-F08E-F578-0B7B-5660D219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Bruits du cœur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DBF74C-1DC5-6154-6B7C-627C68881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Donc 2 bruits : « LUB » puis « DUB », classiquement appelés B1 et B2.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B1 « LUB » = fermeture des valves atrioventriculaires (systole ventriculaire).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B2 « DUB » = fermeture des valves sigmoïdes (diastole ventriculaire).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Parfois B3 et B4, souvent bénins chez les enfants notamment, mais pas toujours...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FD5E75-42EB-2CCA-F15C-B9C17BC0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209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252D0-3F11-0935-A2A8-481BA5EB6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5278D0-CD83-6EFA-34CA-45654429A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594359"/>
            <a:ext cx="6492240" cy="586542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Autonomie cardiaque</a:t>
            </a:r>
          </a:p>
          <a:p>
            <a:pPr marL="0" indent="0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Structures du système cardionecteur</a:t>
            </a:r>
          </a:p>
          <a:p>
            <a:pPr>
              <a:buFont typeface="Wingdings" panose="05000000000000000000" pitchFamily="2" charset="2"/>
              <a:buChar char="q"/>
            </a:pPr>
            <a:endParaRPr lang="fr-F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Pourquoi tant de complexité ?</a:t>
            </a:r>
          </a:p>
          <a:p>
            <a:pPr>
              <a:buFont typeface="Wingdings" panose="05000000000000000000" pitchFamily="2" charset="2"/>
              <a:buChar char="q"/>
            </a:pPr>
            <a:endParaRPr lang="fr-F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Formation de l’excitation</a:t>
            </a:r>
          </a:p>
          <a:p>
            <a:pPr>
              <a:buFont typeface="Wingdings" panose="05000000000000000000" pitchFamily="2" charset="2"/>
              <a:buChar char="q"/>
            </a:pPr>
            <a:endParaRPr lang="fr-F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Loi du « tout ou rien »</a:t>
            </a:r>
          </a:p>
          <a:p>
            <a:pPr>
              <a:buFont typeface="Wingdings" panose="05000000000000000000" pitchFamily="2" charset="2"/>
              <a:buChar char="q"/>
            </a:pPr>
            <a:endParaRPr lang="fr-F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Période réfractaire</a:t>
            </a:r>
          </a:p>
          <a:p>
            <a:pPr>
              <a:buFont typeface="Wingdings" panose="05000000000000000000" pitchFamily="2" charset="2"/>
              <a:buChar char="q"/>
            </a:pPr>
            <a:endParaRPr lang="fr-F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Electrolytes : leur importance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68D6ED-67A5-C77A-39D8-70922AC11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– Formation et conduction de l’excitation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85CEFB-3E43-53FE-8719-62CB557C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035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00FA29-A41E-7368-899F-0B9C533D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 Autonomie cardiaque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07CC80-7462-F6F0-707C-4B76D6A3C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4999"/>
          </a:xfrm>
        </p:spPr>
        <p:txBody>
          <a:bodyPr>
            <a:normAutofit/>
          </a:bodyPr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Le cœur peut continuer à battre en étant totalement déconnecté de l’organisme (s’il est mis dans un liquide nutritif et adapté).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Cœur = organe autonome, qui possède sa propre commande électrique.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Mais régulation possible par le SNC (système sympathique, parasympathique et nerf vague), sans caractère indispensable.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Commande électrique = cellules musculaires spécialisées qui peuvent produire des stimuli électriques (système cardionecteur).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AB30C2-898A-20BC-ABA5-17E0C01F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00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CE1D0E-ECEA-DB52-5CCF-2BB8BB71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Généralités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09D3AF-4829-C876-825A-127C6FF4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Cœur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Muscle creux.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Pompe circulatoire centrale.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Cœur + vaisseaux sanguins = appareil cardiovasculaire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Circulation sanguine.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Apports de dioxygène (O²) + nutriments.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Evacuation du dioxyde de carbone (CO²).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6CE6C4-BB16-1F22-54CF-73AC9576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911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04EDBB-EF41-ABF9-6AF7-B6FED8BA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 Structures du système cardionecteur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B29DA8-F601-EAFF-7ABB-2C5A31551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902200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Nœud sinusal (NS) = chef d’orchestre !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Situé dans la paroi de l’atrium droit, à l’abouchement de la veine cave supérieure.</a:t>
            </a:r>
          </a:p>
          <a:p>
            <a:pPr marL="201168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En temps normal, tous les cycles cardiaques émanent du NS, qui détermine la FC.</a:t>
            </a:r>
          </a:p>
          <a:p>
            <a:pPr marL="201168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= pacemaker naturel.</a:t>
            </a:r>
          </a:p>
          <a:p>
            <a:pPr marL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Nœud atrioventriculaire (NAV) :</a:t>
            </a:r>
          </a:p>
          <a:p>
            <a:pPr marL="201168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Situé dans la paroi séparant l’atrium droit du ventricule droit, près du septum </a:t>
            </a:r>
            <a:r>
              <a:rPr lang="fr-FR" dirty="0" err="1">
                <a:solidFill>
                  <a:schemeClr val="tx1"/>
                </a:solidFill>
              </a:rPr>
              <a:t>interatrial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 marL="201168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Fonction de protection ventriculaire, il filtre les stimuli en provenance des atriums.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E8DDC6-2236-C931-D11E-D1440284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7837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7ECC6B-2365-EF0D-55DA-25934171C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 Structures du système cardionecteur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73266-80AE-F483-E6D4-5CF7797BE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>
                <a:solidFill>
                  <a:schemeClr val="tx1"/>
                </a:solidFill>
              </a:rPr>
              <a:t>Faisceau atrioventriculaire (de </a:t>
            </a:r>
            <a:r>
              <a:rPr lang="fr-FR" dirty="0" err="1">
                <a:solidFill>
                  <a:schemeClr val="tx1"/>
                </a:solidFill>
              </a:rPr>
              <a:t>His</a:t>
            </a:r>
            <a:r>
              <a:rPr lang="fr-FR" dirty="0">
                <a:solidFill>
                  <a:schemeClr val="tx1"/>
                </a:solidFill>
              </a:rPr>
              <a:t>)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Très court, dans le plancher de l’atrium vers le septum inter-ventriculaire.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Constitue le tronc des deux branches ventriculaire.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Branches ventriculaires (de Tawara) : prolongement du tronc dans chaque ventricule : 2 sous branches pour le VG, et une branche pour le VD.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Réseau de Purkinje : maillage électrique du myocarde ventriculaire.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77B568-0EC7-CE59-009D-2EA94F51E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5446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1352C-8238-B6E7-FFFD-5C1B78DF2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 Pourquoi tant de complexité ?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DB3550-8780-BA39-0F2C-36D991BB7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8866"/>
          </a:xfrm>
        </p:spPr>
        <p:txBody>
          <a:bodyPr/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Deux voies de conduction possible : rapide (physiologique) et lente (pathologique).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Voie rapide (</a:t>
            </a:r>
            <a:r>
              <a:rPr lang="fr-FR" b="1" dirty="0">
                <a:solidFill>
                  <a:schemeClr val="tx1"/>
                </a:solidFill>
              </a:rPr>
              <a:t>the best </a:t>
            </a:r>
            <a:r>
              <a:rPr lang="fr-FR" dirty="0">
                <a:solidFill>
                  <a:schemeClr val="tx1"/>
                </a:solidFill>
              </a:rPr>
              <a:t>!): utilise le « câblage électrique » du système cardionecteur.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Viabilité de la synchronisation, donc sommation électrique quasi instantanée 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Efficacité de la fonction pompe.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Voie lente (</a:t>
            </a:r>
            <a:r>
              <a:rPr lang="fr-FR" b="1" dirty="0">
                <a:solidFill>
                  <a:schemeClr val="tx1"/>
                </a:solidFill>
              </a:rPr>
              <a:t>the not </a:t>
            </a:r>
            <a:r>
              <a:rPr lang="fr-FR" b="1" dirty="0" err="1">
                <a:solidFill>
                  <a:schemeClr val="tx1"/>
                </a:solidFill>
              </a:rPr>
              <a:t>so</a:t>
            </a:r>
            <a:r>
              <a:rPr lang="fr-FR" b="1" dirty="0">
                <a:solidFill>
                  <a:schemeClr val="tx1"/>
                </a:solidFill>
              </a:rPr>
              <a:t> best… </a:t>
            </a:r>
            <a:r>
              <a:rPr lang="fr-FR" dirty="0">
                <a:solidFill>
                  <a:schemeClr val="tx1"/>
                </a:solidFill>
              </a:rPr>
              <a:t>) : utilise les cardiomyocytes.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Dépolarisation de proche en proche, d’une zone vers une autre.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Perte de synchronicité, donc d’efficacité, avec remodelage cardiaque à terme.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96F90C-590D-5BEF-1770-E32A9D84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0313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92ECE6-8EA3-040F-07F2-731FABEF7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 Formation de l’excitation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D68E55-440A-F21F-2C8C-2E7DC5989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Potentiel d’action = dépolarisation électrique de la membrane des cellules.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Potentiel de repos des cardiomyocytes : </a:t>
            </a:r>
            <a:r>
              <a:rPr lang="fr-FR" b="1" dirty="0">
                <a:solidFill>
                  <a:schemeClr val="tx1"/>
                </a:solidFill>
              </a:rPr>
              <a:t>stable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Potentiel de repos du système générant l’excitation (NS) : </a:t>
            </a:r>
            <a:r>
              <a:rPr lang="fr-FR" b="1" dirty="0">
                <a:solidFill>
                  <a:schemeClr val="tx1"/>
                </a:solidFill>
              </a:rPr>
              <a:t>instable</a:t>
            </a:r>
            <a:r>
              <a:rPr lang="fr-FR" dirty="0">
                <a:solidFill>
                  <a:schemeClr val="tx1"/>
                </a:solidFill>
              </a:rPr>
              <a:t> = croissance continue après chaque potentiel d’action (</a:t>
            </a:r>
            <a:r>
              <a:rPr lang="fr-FR" dirty="0" err="1">
                <a:solidFill>
                  <a:schemeClr val="tx1"/>
                </a:solidFill>
              </a:rPr>
              <a:t>autodépolarisation</a:t>
            </a:r>
            <a:r>
              <a:rPr lang="fr-FR" dirty="0">
                <a:solidFill>
                  <a:schemeClr val="tx1"/>
                </a:solidFill>
              </a:rPr>
              <a:t> diastolique).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Potentiel de repos -&gt; potentiel d’action -&gt; potentiel de repos 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3F88AE-8191-6AF3-47E6-882C191F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6554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44A24DC-E164-7D39-3ADF-774E5F827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43</a:t>
            </a:fld>
            <a:endParaRPr lang="fr-FR"/>
          </a:p>
        </p:txBody>
      </p:sp>
      <p:pic>
        <p:nvPicPr>
          <p:cNvPr id="9218" name="Picture 2" descr="Potentiel d'action des fibres rapides : e-cardiogram">
            <a:extLst>
              <a:ext uri="{FF2B5EF4-FFF2-40B4-BE49-F238E27FC236}">
                <a16:creationId xmlns:a16="http://schemas.microsoft.com/office/drawing/2014/main" id="{3D8A190D-87A0-E33B-0DF1-48B29428D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22" y="0"/>
            <a:ext cx="8376356" cy="628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66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430FDDE-214D-1C2B-05AF-0905E3B3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44</a:t>
            </a:fld>
            <a:endParaRPr lang="fr-FR"/>
          </a:p>
        </p:txBody>
      </p:sp>
      <p:pic>
        <p:nvPicPr>
          <p:cNvPr id="8194" name="Picture 2" descr="Dépolarisation : e-cardiogram">
            <a:extLst>
              <a:ext uri="{FF2B5EF4-FFF2-40B4-BE49-F238E27FC236}">
                <a16:creationId xmlns:a16="http://schemas.microsoft.com/office/drawing/2014/main" id="{EBB89256-9EC7-1D91-5813-CDB11F783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22" y="0"/>
            <a:ext cx="8376356" cy="628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2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739DED-C4B1-A55D-ED8A-8696A18D8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 Formation de l’excitation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687D6E-4620-DE4B-121F-4B3C1E1AD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4999"/>
          </a:xfrm>
        </p:spPr>
        <p:txBody>
          <a:bodyPr>
            <a:normAutofit/>
          </a:bodyPr>
          <a:lstStyle/>
          <a:p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u="sng" dirty="0">
                <a:solidFill>
                  <a:schemeClr val="tx1"/>
                </a:solidFill>
              </a:rPr>
              <a:t>NS</a:t>
            </a:r>
            <a:r>
              <a:rPr lang="fr-FR" dirty="0">
                <a:solidFill>
                  <a:schemeClr val="tx1"/>
                </a:solidFill>
              </a:rPr>
              <a:t> : lieu ou la dépolarisation diastolique et la repolarisation sont les plus rapides.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chemeClr val="tx1"/>
                </a:solidFill>
              </a:rPr>
              <a:t>	Le plus rapide est celui qui commande !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Le potentiel d’action du NS atteint les centres d’excitations secondaires avant que ces derniers ne soient touchés par leur propre potentiel seuil.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Centres d’excitations secondaires : NAV, faisceau de </a:t>
            </a:r>
            <a:r>
              <a:rPr lang="fr-FR" dirty="0" err="1">
                <a:solidFill>
                  <a:schemeClr val="tx1"/>
                </a:solidFill>
              </a:rPr>
              <a:t>His</a:t>
            </a:r>
            <a:r>
              <a:rPr lang="fr-FR" dirty="0">
                <a:solidFill>
                  <a:schemeClr val="tx1"/>
                </a:solidFill>
              </a:rPr>
              <a:t>, branches ventriculaires, réseau de Purkinje.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04487F-22FC-2A89-267A-A16428B3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2353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FDC23-D437-C62E-5F0E-83C603538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 Loi du « tout ou rien »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DE27AA-C266-C336-4BBF-F45825704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383520" cy="4453466"/>
          </a:xfrm>
        </p:spPr>
        <p:txBody>
          <a:bodyPr/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Différence de fonctionnement entre muscle strié cardiaque et squelettique.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Tous les deux ont un seuil d’excitabilité, qui doit être franchi pour enclencher une dépolarisation.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u="sng" dirty="0">
                <a:solidFill>
                  <a:schemeClr val="tx1"/>
                </a:solidFill>
              </a:rPr>
              <a:t>Muscle strié squelettique</a:t>
            </a:r>
            <a:r>
              <a:rPr lang="fr-FR" dirty="0">
                <a:solidFill>
                  <a:schemeClr val="tx1"/>
                </a:solidFill>
              </a:rPr>
              <a:t> : passer ce seuil, plus la dépolarisation est importante, plus la contraction le sera.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u="sng" dirty="0">
                <a:solidFill>
                  <a:schemeClr val="tx1"/>
                </a:solidFill>
              </a:rPr>
              <a:t>Muscle strié cardiaque</a:t>
            </a:r>
            <a:r>
              <a:rPr lang="fr-FR" dirty="0">
                <a:solidFill>
                  <a:schemeClr val="tx1"/>
                </a:solidFill>
              </a:rPr>
              <a:t> : soit le seuil est franchi, soit il ne l’est pas, mais la contraction sera toujours maximale.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CB7725-B79C-5268-1DD0-3F1E4B0F6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8627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E204F2-FD7E-008B-4885-EDCF7220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 Période réfractaire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B12104-9AC2-2A73-2D3D-05B25725D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u="sng" dirty="0">
                <a:solidFill>
                  <a:schemeClr val="tx1"/>
                </a:solidFill>
              </a:rPr>
              <a:t>Définition</a:t>
            </a:r>
            <a:r>
              <a:rPr lang="fr-FR" dirty="0">
                <a:solidFill>
                  <a:schemeClr val="tx1"/>
                </a:solidFill>
              </a:rPr>
              <a:t> : période d’inexcitabilité qui suit une dépolarisation.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u="sng" dirty="0">
                <a:solidFill>
                  <a:schemeClr val="tx1"/>
                </a:solidFill>
              </a:rPr>
              <a:t>Durée</a:t>
            </a:r>
            <a:r>
              <a:rPr lang="fr-FR" dirty="0">
                <a:solidFill>
                  <a:schemeClr val="tx1"/>
                </a:solidFill>
              </a:rPr>
              <a:t> : environ 0,3 seconde.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u="sng" dirty="0">
                <a:solidFill>
                  <a:schemeClr val="tx1"/>
                </a:solidFill>
              </a:rPr>
              <a:t>Fonction</a:t>
            </a:r>
            <a:r>
              <a:rPr lang="fr-FR" dirty="0">
                <a:solidFill>
                  <a:schemeClr val="tx1"/>
                </a:solidFill>
              </a:rPr>
              <a:t> : protéger le cœur des contractions trop rapprochées, et permet le remplissage diastolique des cavités cardiaques.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Vulnérabilité à la fin de la période réfractaire : excitation à ce moment = troubles du rythme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E3CF1E-228E-284F-FF9E-F79345FD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4207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BE46EA-38FC-170A-CBD4-4EAFF454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 Electrolytes : leur importance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5CD43D-B43B-8DF1-8ECE-B43F2FD23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u="sng" dirty="0">
                <a:solidFill>
                  <a:schemeClr val="tx1"/>
                </a:solidFill>
              </a:rPr>
              <a:t>Le calcium Ca2+ </a:t>
            </a:r>
            <a:r>
              <a:rPr lang="fr-FR" dirty="0">
                <a:solidFill>
                  <a:schemeClr val="tx1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Rôle dans la contraction des fibres musculaires.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Couplage électromécanique : transformation d’une énergie électrique en énergie mécanique.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u="sng" dirty="0">
                <a:solidFill>
                  <a:schemeClr val="tx1"/>
                </a:solidFill>
              </a:rPr>
              <a:t>Le potassium K+ </a:t>
            </a:r>
            <a:r>
              <a:rPr lang="fr-FR" dirty="0">
                <a:solidFill>
                  <a:schemeClr val="tx1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Rôle dans l’excitation des fibres musculaires.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Hypokaliémie = augmentation de l’excitabilité et de sa diffusion.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Hyperkaliémie = toxicité cardiaque nuisant à son activité mécanique, risque d’ACR.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462177-5903-5DDF-45F5-527F7B3D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96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4A9595-2B9D-F95F-DA7D-6CD1A11AA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tabLst/>
              <a:defRPr/>
            </a:pPr>
            <a:r>
              <a:rPr lang="fr-FR" b="1" dirty="0">
                <a:solidFill>
                  <a:schemeClr val="tx1"/>
                </a:solidFill>
                <a:latin typeface="+mn-lt"/>
              </a:rPr>
              <a:t>Deux circulations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0480B8-3659-2C88-C6E7-B570ADBB5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8866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Cœur = 2 pompes, séparées par le septum.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Cœur droit = pompe de la circulation pulmonaire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Retour veineux de l’organisme, sang pauvre en O² et riche en CO².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Acheminé vers les poumons, ou le CO² est évacué et l’O² est capté.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Cœur gauche = pompe de la circulation systémique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Retour veineux des poumons, sang riche en O² et pauvre en CO².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Acheminé vers l’organisme, ou l’O² est libéré et le CO² capté.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9EFE92-37C9-3EE9-D3B2-15CDAE31D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66" y="1801050"/>
            <a:ext cx="3564467" cy="452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2B8E4B-F0FA-FA06-4250-8684569F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2230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320E5E-A412-65CE-CB0F-7656E866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2D8A78-BFF1-18CB-1F82-985B0A1EE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Volume d’éjection et volume par minute</a:t>
            </a:r>
          </a:p>
          <a:p>
            <a:pPr>
              <a:buFont typeface="Wingdings" panose="05000000000000000000" pitchFamily="2" charset="2"/>
              <a:buChar char="q"/>
            </a:pPr>
            <a:endParaRPr lang="fr-F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Régulation du débit cardiaque</a:t>
            </a:r>
          </a:p>
          <a:p>
            <a:pPr>
              <a:buFont typeface="Wingdings" panose="05000000000000000000" pitchFamily="2" charset="2"/>
              <a:buChar char="q"/>
            </a:pPr>
            <a:endParaRPr lang="fr-F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Autres mécanismes</a:t>
            </a:r>
          </a:p>
          <a:p>
            <a:pPr>
              <a:buFont typeface="Wingdings" panose="05000000000000000000" pitchFamily="2" charset="2"/>
              <a:buChar char="q"/>
            </a:pPr>
            <a:endParaRPr lang="fr-F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Vieillissement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C021F2-4A25-9012-22F8-DF448FF49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– Travail cardiaque et régulation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9E012C-9C7C-C8D0-9470-D64FE6F4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8344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D4F99-E4C5-89A5-31B8-60802458A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286603"/>
            <a:ext cx="10608733" cy="1450757"/>
          </a:xfrm>
        </p:spPr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 Volume d’éjection et volume par minute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BF6E1-2232-D10E-4DD0-9A8C5A575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Une contraction cardiaque = un travail cardiaque.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Rapport entre travail cardiaque et temps = débit cardiaque.</a:t>
            </a:r>
          </a:p>
          <a:p>
            <a:pPr marL="0" indent="0" algn="ctr">
              <a:buNone/>
            </a:pPr>
            <a:r>
              <a:rPr lang="fr-FR" dirty="0">
                <a:solidFill>
                  <a:schemeClr val="tx1"/>
                </a:solidFill>
              </a:rPr>
              <a:t>		</a:t>
            </a:r>
            <a:r>
              <a:rPr lang="fr-FR" b="1" u="sng" dirty="0">
                <a:solidFill>
                  <a:schemeClr val="tx1"/>
                </a:solidFill>
              </a:rPr>
              <a:t>D</a:t>
            </a:r>
            <a:r>
              <a:rPr lang="fr-FR" b="1" dirty="0">
                <a:solidFill>
                  <a:schemeClr val="tx1"/>
                </a:solidFill>
              </a:rPr>
              <a:t> (débit cardiaque) = </a:t>
            </a:r>
            <a:r>
              <a:rPr lang="fr-FR" b="1" u="sng" dirty="0">
                <a:solidFill>
                  <a:schemeClr val="tx1"/>
                </a:solidFill>
              </a:rPr>
              <a:t>V</a:t>
            </a:r>
            <a:r>
              <a:rPr lang="fr-FR" b="1" dirty="0">
                <a:solidFill>
                  <a:schemeClr val="tx1"/>
                </a:solidFill>
              </a:rPr>
              <a:t> (volume d’éjection) x </a:t>
            </a:r>
            <a:r>
              <a:rPr lang="fr-FR" b="1" u="sng" dirty="0">
                <a:solidFill>
                  <a:schemeClr val="tx1"/>
                </a:solidFill>
              </a:rPr>
              <a:t>F</a:t>
            </a:r>
            <a:r>
              <a:rPr lang="fr-FR" b="1" dirty="0">
                <a:solidFill>
                  <a:schemeClr val="tx1"/>
                </a:solidFill>
              </a:rPr>
              <a:t> (fréquence cardiaque)</a:t>
            </a:r>
          </a:p>
          <a:p>
            <a:pPr marL="0" indent="0" algn="ctr">
              <a:buNone/>
            </a:pPr>
            <a:r>
              <a:rPr lang="fr-FR" b="1" dirty="0">
                <a:solidFill>
                  <a:schemeClr val="tx1"/>
                </a:solidFill>
              </a:rPr>
              <a:t>D = 70 ml x 70 bpm = 4 900 ml/min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Travail cardiaque pour 5 L/min = 1 – 1,5 Watt.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4A822F-01C7-8912-4538-8DC55EE80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1513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C78B73-3DF0-7801-F16A-1EF80A53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 Régulation du débit cardiaque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7EF8AE-549D-43F2-C1D9-A1DD9E826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8866"/>
          </a:xfrm>
        </p:spPr>
        <p:txBody>
          <a:bodyPr/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u="sng" dirty="0">
                <a:solidFill>
                  <a:schemeClr val="tx1"/>
                </a:solidFill>
              </a:rPr>
              <a:t>Facteurs d’influences du débit</a:t>
            </a:r>
            <a:r>
              <a:rPr lang="fr-FR" dirty="0">
                <a:solidFill>
                  <a:schemeClr val="tx1"/>
                </a:solidFill>
              </a:rPr>
              <a:t>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Précharge</a:t>
            </a:r>
            <a:r>
              <a:rPr lang="fr-FR" dirty="0">
                <a:solidFill>
                  <a:schemeClr val="tx1"/>
                </a:solidFill>
              </a:rPr>
              <a:t> : différentiel entre l’état décontracté et contracté des fibres musculaires cardiaques = capacité à développer une tension active (comme un élastique).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Postcharge</a:t>
            </a:r>
            <a:r>
              <a:rPr lang="fr-FR" dirty="0">
                <a:solidFill>
                  <a:schemeClr val="tx1"/>
                </a:solidFill>
              </a:rPr>
              <a:t> : P aorte à la fin de la diastole = résistance à l’éjection du sang lors de la contraction myocardique.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Contractilité</a:t>
            </a:r>
            <a:r>
              <a:rPr lang="fr-FR" dirty="0">
                <a:solidFill>
                  <a:schemeClr val="tx1"/>
                </a:solidFill>
              </a:rPr>
              <a:t> : capacité du cœur à se contracter (inotropisme).</a:t>
            </a:r>
          </a:p>
          <a:p>
            <a:pPr marL="201168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u="sng" dirty="0">
                <a:solidFill>
                  <a:schemeClr val="tx1"/>
                </a:solidFill>
              </a:rPr>
              <a:t>Autorégulation du volume d’éjection</a:t>
            </a:r>
            <a:r>
              <a:rPr lang="fr-FR" dirty="0">
                <a:solidFill>
                  <a:schemeClr val="tx1"/>
                </a:solidFill>
              </a:rPr>
              <a:t>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Mécanisme de Starling.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Augmentation proportionnelle de la précharge à la postcharge.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Intérêt pour la synchronisation des débits des hémicœurs droit et gauche.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13F975-B2D9-583C-EFF3-E6DFBD9F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7539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A15947-4194-F5CE-70B3-F552BE03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 Régulation du débit cardiaque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AAB082-5481-7F52-727E-76AFD719E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4937760" cy="4470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u="sng" dirty="0">
                <a:solidFill>
                  <a:schemeClr val="tx1"/>
                </a:solidFill>
              </a:rPr>
              <a:t>Système sympathique et parasympathique</a:t>
            </a:r>
            <a:r>
              <a:rPr lang="fr-FR" dirty="0">
                <a:solidFill>
                  <a:schemeClr val="tx1"/>
                </a:solidFill>
              </a:rPr>
              <a:t>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Appartient aux fonctions végétatives.</a:t>
            </a:r>
          </a:p>
          <a:p>
            <a:pPr marL="201168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Adaptation constante du débit aux besoins de l’organisme.</a:t>
            </a:r>
          </a:p>
          <a:p>
            <a:pPr marL="201168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Au repos, D = 5 L/min.</a:t>
            </a:r>
          </a:p>
          <a:p>
            <a:pPr marL="201168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A l’extrême, D = 30 L/min !</a:t>
            </a:r>
          </a:p>
          <a:p>
            <a:pPr marL="201168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S. sympathique : augmente les paramètres.</a:t>
            </a:r>
          </a:p>
          <a:p>
            <a:pPr marL="201168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S. parasympathiques : les diminues.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7C63AE-CFB5-3B8F-B564-6C4424299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470397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Fréquence cardiaque = </a:t>
            </a:r>
            <a:r>
              <a:rPr lang="fr-FR" b="1" dirty="0">
                <a:solidFill>
                  <a:schemeClr val="tx1"/>
                </a:solidFill>
              </a:rPr>
              <a:t>chronotropisme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Force de contraction = </a:t>
            </a:r>
            <a:r>
              <a:rPr lang="fr-FR" b="1" dirty="0">
                <a:solidFill>
                  <a:schemeClr val="tx1"/>
                </a:solidFill>
              </a:rPr>
              <a:t>inotropisme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Excitabilité = </a:t>
            </a:r>
            <a:r>
              <a:rPr lang="fr-FR" b="1" dirty="0" err="1">
                <a:solidFill>
                  <a:schemeClr val="tx1"/>
                </a:solidFill>
              </a:rPr>
              <a:t>bathmotropisme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Vitesse de conduction = </a:t>
            </a:r>
            <a:r>
              <a:rPr lang="fr-FR" b="1" dirty="0" err="1">
                <a:solidFill>
                  <a:schemeClr val="tx1"/>
                </a:solidFill>
              </a:rPr>
              <a:t>dromotropisme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D2194A-2E39-2739-CEE8-06270C007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6549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EED6F9-2300-0B13-03DC-7CD7F10B9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 Autres mécanismes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809383-651F-C04E-F7E2-3EF49A3FB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u="sng" dirty="0">
                <a:solidFill>
                  <a:schemeClr val="tx1"/>
                </a:solidFill>
              </a:rPr>
              <a:t>Régulation hormonale</a:t>
            </a:r>
            <a:r>
              <a:rPr lang="fr-FR" dirty="0">
                <a:solidFill>
                  <a:schemeClr val="tx1"/>
                </a:solidFill>
              </a:rPr>
              <a:t> : cortisol, adrénaline, Brain </a:t>
            </a:r>
            <a:r>
              <a:rPr lang="fr-FR" dirty="0" err="1">
                <a:solidFill>
                  <a:schemeClr val="tx1"/>
                </a:solidFill>
              </a:rPr>
              <a:t>Natriuretic</a:t>
            </a:r>
            <a:r>
              <a:rPr lang="fr-FR" dirty="0">
                <a:solidFill>
                  <a:schemeClr val="tx1"/>
                </a:solidFill>
              </a:rPr>
              <a:t> Peptide (BNP), </a:t>
            </a:r>
            <a:r>
              <a:rPr lang="fr-FR" dirty="0" err="1">
                <a:solidFill>
                  <a:schemeClr val="tx1"/>
                </a:solidFill>
              </a:rPr>
              <a:t>AntiDiuretic</a:t>
            </a:r>
            <a:r>
              <a:rPr lang="fr-FR" dirty="0">
                <a:solidFill>
                  <a:schemeClr val="tx1"/>
                </a:solidFill>
              </a:rPr>
              <a:t> Hormone (ADH), …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u="sng" dirty="0">
                <a:solidFill>
                  <a:schemeClr val="tx1"/>
                </a:solidFill>
              </a:rPr>
              <a:t>Régulation barométrique</a:t>
            </a:r>
            <a:r>
              <a:rPr lang="fr-FR" dirty="0">
                <a:solidFill>
                  <a:schemeClr val="tx1"/>
                </a:solidFill>
              </a:rPr>
              <a:t> : barorécepteurs cardiaques, carotidiens, 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AE409B-1B87-51F7-BC0D-41F8C905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033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57175-CE09-CE2E-A6BD-8C83C05A9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  <a:latin typeface="+mn-lt"/>
              </a:rPr>
              <a:t>Vieillissement</a:t>
            </a:r>
            <a:endParaRPr lang="fr-FR" dirty="0">
              <a:latin typeface="+mn-lt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49474FF-89CC-3B62-4942-2BEEC04B5F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Le processus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0E7914-9548-EC83-EE0B-25E875EEAE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↗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tissu conjonctif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↘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cellules NS et de la réceptivité des cellules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cardiaque (spécifiques au système sympathique).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Altérations dégénératives des valves.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AB0EB1F-BB8A-C4F6-13A1-1CDB47098D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Les conséquences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F21D245C-85BC-784D-2215-6572E209AB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↘ 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inotropisme, </a:t>
            </a:r>
            <a:r>
              <a:rPr lang="fr-FR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dromotropisme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FC, </a:t>
            </a:r>
            <a:r>
              <a:rPr lang="fr-FR" dirty="0">
                <a:solidFill>
                  <a:schemeClr val="tx1"/>
                </a:solidFill>
              </a:rPr>
              <a:t>relaxation diastolique (donc du remplissage).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↗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travail atrial.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Fuite valvulaire.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575335-C71F-256E-B0A6-38F92E26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2057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7E8244-C24D-145E-CE6A-30C5C358CA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n-lt"/>
              </a:rPr>
              <a:t>Merci pour votre attention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F4B423-486E-49D6-F5AD-1506A42BB5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+mn-lt"/>
              </a:rPr>
              <a:t>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376368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7F472-6E4A-9E8D-A47F-5EAB581E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spc="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Position et taille du cœur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7F87F8-0A1F-91EA-2DD2-FABFA879E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31120" cy="4023360"/>
          </a:xfrm>
        </p:spPr>
        <p:txBody>
          <a:bodyPr/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Réside dans le médiastin, position oblique, 2/3 dans la moitié gauche, 1/3 dans la moitié droite.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Situé entre le sternum, les poumons gauche et droit, le diaphragme, l’œsophage et l’aorte.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Taille : équivalente au poing serré.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Poids : environ 300 g.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A2AC16-8535-1B5A-4D83-60F05C18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5</a:t>
            </a:fld>
            <a:endParaRPr lang="fr-FR"/>
          </a:p>
        </p:txBody>
      </p:sp>
      <p:pic>
        <p:nvPicPr>
          <p:cNvPr id="2050" name="Picture 2" descr="Poster Un poing serré haute tenue en signe de protestation. - FR.PIXERS.CH">
            <a:extLst>
              <a:ext uri="{FF2B5EF4-FFF2-40B4-BE49-F238E27FC236}">
                <a16:creationId xmlns:a16="http://schemas.microsoft.com/office/drawing/2014/main" id="{644AA770-96E1-5C1A-73EB-6252C32EE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752" y="3745019"/>
            <a:ext cx="21621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84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6A417F-8C42-5C7A-69DE-A673921B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CA4A7B-3B66-A440-8039-5EA372C57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Quatre cavités</a:t>
            </a:r>
          </a:p>
          <a:p>
            <a:pPr marL="0" indent="0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 Système valvulaire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85DE2F-9D18-239D-1499-624518E7B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– Cavités et système valvulaire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FA6A31-41E5-1405-3478-3F55C343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75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197DB4-F367-546F-F6A7-E391E6E57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Quatre cavités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09BE10-5112-3629-EF26-76C4BBF1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7</a:t>
            </a:fld>
            <a:endParaRPr lang="fr-FR"/>
          </a:p>
        </p:txBody>
      </p:sp>
      <p:pic>
        <p:nvPicPr>
          <p:cNvPr id="3074" name="Picture 2" descr="Le système électrique du coeur - Institut de cardiologie de l'Université  d'Ottawa">
            <a:extLst>
              <a:ext uri="{FF2B5EF4-FFF2-40B4-BE49-F238E27FC236}">
                <a16:creationId xmlns:a16="http://schemas.microsoft.com/office/drawing/2014/main" id="{85DD072B-D2BE-86D3-42F3-469CB34133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33" y="1812396"/>
            <a:ext cx="7509933" cy="439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36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BD6D1-8439-444F-CF32-956942169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Quatre cavités : l’atrium droit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DC7F00-0DAA-FAC8-1D94-6CBF62789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1933"/>
          </a:xfrm>
        </p:spPr>
        <p:txBody>
          <a:bodyPr/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Cavité recevant le sang pauvre en O² et riche en CO² de tout l’organisme.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Par la veine cave supérieure.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Par la veine cave inférieure.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Par le sinus coronaire.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8B0FB3-6C46-6B98-C509-F8397401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3482-4903-4A60-90D0-03201AC829EE}" type="slidenum">
              <a:rPr lang="fr-FR" smtClean="0"/>
              <a:t>8</a:t>
            </a:fld>
            <a:endParaRPr lang="fr-FR"/>
          </a:p>
        </p:txBody>
      </p:sp>
      <p:pic>
        <p:nvPicPr>
          <p:cNvPr id="1026" name="Picture 2" descr="vue interne de l'atrium droit | Vena cava, Nursing students, Nurse">
            <a:extLst>
              <a:ext uri="{FF2B5EF4-FFF2-40B4-BE49-F238E27FC236}">
                <a16:creationId xmlns:a16="http://schemas.microsoft.com/office/drawing/2014/main" id="{74D5DDAF-0FC2-33A7-48A3-181BDDF9A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640296"/>
            <a:ext cx="4815416" cy="366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942506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2510</Words>
  <Application>Microsoft Office PowerPoint</Application>
  <PresentationFormat>Grand écran</PresentationFormat>
  <Paragraphs>475</Paragraphs>
  <Slides>56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0" baseType="lpstr">
      <vt:lpstr>Calibri</vt:lpstr>
      <vt:lpstr>Calibri Light</vt:lpstr>
      <vt:lpstr>Wingdings</vt:lpstr>
      <vt:lpstr>Rétrospective</vt:lpstr>
      <vt:lpstr>La pompe cardiaque  2023</vt:lpstr>
      <vt:lpstr>Présentation PowerPoint</vt:lpstr>
      <vt:lpstr>Présentation PowerPoint</vt:lpstr>
      <vt:lpstr>Généralités</vt:lpstr>
      <vt:lpstr>Deux circulations</vt:lpstr>
      <vt:lpstr>Position et taille du cœur</vt:lpstr>
      <vt:lpstr>Présentation PowerPoint</vt:lpstr>
      <vt:lpstr>Quatre cavités</vt:lpstr>
      <vt:lpstr>Quatre cavités : l’atrium droit</vt:lpstr>
      <vt:lpstr>Quatre cavités : le ventricule droit</vt:lpstr>
      <vt:lpstr>Quatre cavités : l’atrium gauche</vt:lpstr>
      <vt:lpstr>Quatre cavités : le ventricule gauche</vt:lpstr>
      <vt:lpstr>Présentation PowerPoint</vt:lpstr>
      <vt:lpstr> Système valvulaire</vt:lpstr>
      <vt:lpstr> Système valvulaire</vt:lpstr>
      <vt:lpstr>Présentation PowerPoint</vt:lpstr>
      <vt:lpstr>L’endocarde</vt:lpstr>
      <vt:lpstr>Présentation PowerPoint</vt:lpstr>
      <vt:lpstr>Le myocarde</vt:lpstr>
      <vt:lpstr>Présentation PowerPoint</vt:lpstr>
      <vt:lpstr>La cavité péricardique</vt:lpstr>
      <vt:lpstr>Présentation PowerPoint</vt:lpstr>
      <vt:lpstr> La vascularisation</vt:lpstr>
      <vt:lpstr>Présentation PowerPoint</vt:lpstr>
      <vt:lpstr>Présentation PowerPoint</vt:lpstr>
      <vt:lpstr>Généralités</vt:lpstr>
      <vt:lpstr>Fréquence cardiaque</vt:lpstr>
      <vt:lpstr>Cycle atrial</vt:lpstr>
      <vt:lpstr>Cycle ventriculaire – systole</vt:lpstr>
      <vt:lpstr>Cycle ventriculaire – diastole</vt:lpstr>
      <vt:lpstr>Présentation PowerPoint</vt:lpstr>
      <vt:lpstr>Présentation PowerPoint</vt:lpstr>
      <vt:lpstr>Présentation PowerPoint</vt:lpstr>
      <vt:lpstr> Fonction d’aspiration</vt:lpstr>
      <vt:lpstr>Présentation PowerPoint</vt:lpstr>
      <vt:lpstr>Bruits du cœur</vt:lpstr>
      <vt:lpstr>Bruits du cœur</vt:lpstr>
      <vt:lpstr>Présentation PowerPoint</vt:lpstr>
      <vt:lpstr> Autonomie cardiaque</vt:lpstr>
      <vt:lpstr> Structures du système cardionecteur</vt:lpstr>
      <vt:lpstr> Structures du système cardionecteur</vt:lpstr>
      <vt:lpstr> Pourquoi tant de complexité ?</vt:lpstr>
      <vt:lpstr> Formation de l’excitation</vt:lpstr>
      <vt:lpstr>Présentation PowerPoint</vt:lpstr>
      <vt:lpstr>Présentation PowerPoint</vt:lpstr>
      <vt:lpstr> Formation de l’excitation</vt:lpstr>
      <vt:lpstr> Loi du « tout ou rien »</vt:lpstr>
      <vt:lpstr> Période réfractaire</vt:lpstr>
      <vt:lpstr> Electrolytes : leur importance</vt:lpstr>
      <vt:lpstr>Présentation PowerPoint</vt:lpstr>
      <vt:lpstr> Volume d’éjection et volume par minute</vt:lpstr>
      <vt:lpstr> Régulation du débit cardiaque</vt:lpstr>
      <vt:lpstr> Régulation du débit cardiaque</vt:lpstr>
      <vt:lpstr> Autres mécanismes</vt:lpstr>
      <vt:lpstr> Vieillissement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L’appareil cardio-vasculaire  2023</dc:title>
  <dc:creator>Ludovic JOST</dc:creator>
  <cp:lastModifiedBy>Ludovic JOST</cp:lastModifiedBy>
  <cp:revision>7</cp:revision>
  <dcterms:created xsi:type="dcterms:W3CDTF">2023-09-22T11:42:40Z</dcterms:created>
  <dcterms:modified xsi:type="dcterms:W3CDTF">2023-11-15T21:13:08Z</dcterms:modified>
</cp:coreProperties>
</file>