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2.jpg" ContentType="image/jpeg"/>
  <Override PartName="/ppt/notesSlides/notesSlide11.xml" ContentType="application/vnd.openxmlformats-officedocument.presentationml.notesSlide+xml"/>
  <Override PartName="/ppt/media/image3.jpg" ContentType="image/jpe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258" r:id="rId4"/>
    <p:sldId id="327" r:id="rId5"/>
    <p:sldId id="311" r:id="rId6"/>
    <p:sldId id="325" r:id="rId7"/>
    <p:sldId id="324" r:id="rId8"/>
    <p:sldId id="259" r:id="rId9"/>
    <p:sldId id="261" r:id="rId10"/>
    <p:sldId id="262" r:id="rId11"/>
    <p:sldId id="323" r:id="rId12"/>
    <p:sldId id="264" r:id="rId13"/>
    <p:sldId id="265" r:id="rId14"/>
    <p:sldId id="266" r:id="rId15"/>
    <p:sldId id="267" r:id="rId16"/>
    <p:sldId id="269" r:id="rId17"/>
    <p:sldId id="332" r:id="rId18"/>
    <p:sldId id="312" r:id="rId19"/>
    <p:sldId id="271" r:id="rId20"/>
    <p:sldId id="268" r:id="rId21"/>
    <p:sldId id="317" r:id="rId22"/>
    <p:sldId id="270" r:id="rId23"/>
    <p:sldId id="289" r:id="rId24"/>
    <p:sldId id="310" r:id="rId25"/>
    <p:sldId id="293" r:id="rId26"/>
    <p:sldId id="291" r:id="rId27"/>
    <p:sldId id="298" r:id="rId28"/>
    <p:sldId id="272" r:id="rId29"/>
    <p:sldId id="286" r:id="rId30"/>
    <p:sldId id="294" r:id="rId31"/>
    <p:sldId id="290" r:id="rId32"/>
    <p:sldId id="318" r:id="rId33"/>
    <p:sldId id="319" r:id="rId34"/>
    <p:sldId id="292" r:id="rId35"/>
    <p:sldId id="295" r:id="rId36"/>
    <p:sldId id="296" r:id="rId37"/>
    <p:sldId id="274" r:id="rId38"/>
    <p:sldId id="275" r:id="rId39"/>
    <p:sldId id="276" r:id="rId40"/>
    <p:sldId id="299" r:id="rId41"/>
    <p:sldId id="301" r:id="rId42"/>
    <p:sldId id="302" r:id="rId43"/>
    <p:sldId id="303" r:id="rId44"/>
    <p:sldId id="277" r:id="rId45"/>
    <p:sldId id="304" r:id="rId46"/>
    <p:sldId id="281" r:id="rId47"/>
    <p:sldId id="320" r:id="rId48"/>
    <p:sldId id="305" r:id="rId49"/>
    <p:sldId id="306" r:id="rId50"/>
    <p:sldId id="279" r:id="rId51"/>
    <p:sldId id="280" r:id="rId52"/>
    <p:sldId id="308" r:id="rId53"/>
    <p:sldId id="314" r:id="rId54"/>
    <p:sldId id="326" r:id="rId55"/>
    <p:sldId id="315" r:id="rId56"/>
    <p:sldId id="316" r:id="rId57"/>
    <p:sldId id="307" r:id="rId58"/>
    <p:sldId id="283" r:id="rId59"/>
    <p:sldId id="321" r:id="rId60"/>
    <p:sldId id="309" r:id="rId61"/>
    <p:sldId id="322" r:id="rId62"/>
    <p:sldId id="288" r:id="rId63"/>
    <p:sldId id="287" r:id="rId64"/>
    <p:sldId id="328" r:id="rId65"/>
    <p:sldId id="329" r:id="rId66"/>
    <p:sldId id="331" r:id="rId67"/>
    <p:sldId id="313" r:id="rId68"/>
    <p:sldId id="285" r:id="rId69"/>
  </p:sldIdLst>
  <p:sldSz cx="12192000" cy="6858000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.henrion" initials="d" lastIdx="1" clrIdx="0">
    <p:extLst>
      <p:ext uri="{19B8F6BF-5375-455C-9EA6-DF929625EA0E}">
        <p15:presenceInfo xmlns:p15="http://schemas.microsoft.com/office/powerpoint/2012/main" userId="d.henr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30T13:26:53.13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66140-921B-4BAE-8029-B2EED6BBE60E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9F023-A747-46C4-BD97-8D85916BF4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432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58DFA-F8CF-438D-9330-F142BC861805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5C73D-C404-45AB-AFEE-58A058308E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70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Mol%C3%A9cule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B3E312-1635-4543-87B2-36C5B5313C64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1285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Humoral : en lien avec les liquides de l’organisme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5C73D-C404-45AB-AFEE-58A058308EF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79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38F868-5C8D-417C-B0E2-1F0F41C1B418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/>
              <a:t>Localisez l’hypothalamus et indiquez sa principale fonction</a:t>
            </a:r>
          </a:p>
        </p:txBody>
      </p:sp>
    </p:spTree>
    <p:extLst>
      <p:ext uri="{BB962C8B-B14F-4D97-AF65-F5344CB8AC3E}">
        <p14:creationId xmlns:p14="http://schemas.microsoft.com/office/powerpoint/2010/main" val="4015940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Cushing : La manifestation la plus visible chez l'homme est l’apparition d’une obésité chronique de la partie supérieure du corps, un aspect bouffi du visage, des manifestations cutanées et un hirsutisme</a:t>
            </a:r>
          </a:p>
          <a:p>
            <a:endParaRPr lang="fr-FR" dirty="0"/>
          </a:p>
          <a:p>
            <a:r>
              <a:rPr lang="fr-FR" dirty="0"/>
              <a:t>Addison : une asthénie (avec courbatures), une hypotension artérielle (surtout hypotension orthostatique), un amaigrissement (avec anorexie) et une mélanodermie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5C73D-C404-45AB-AFEE-58A058308EF7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20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E392FD-F486-4B45-A3B3-084C1EBE92F1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/>
              <a:t>Nommez l’hormone sécrétée par l’épiphyse. Indiquez 3 de ses effets</a:t>
            </a:r>
          </a:p>
        </p:txBody>
      </p:sp>
    </p:spTree>
    <p:extLst>
      <p:ext uri="{BB962C8B-B14F-4D97-AF65-F5344CB8AC3E}">
        <p14:creationId xmlns:p14="http://schemas.microsoft.com/office/powerpoint/2010/main" val="1242492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FA8BF1-5D09-4885-9029-5EDD1C7FC806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dirty="0"/>
              <a:t>Décrivez sommairement la structure de la thyroïde. Indiquez les 3 principaux effets des hormones qu’elle sécrète. </a:t>
            </a:r>
            <a:r>
              <a:rPr lang="fr-FR" dirty="0"/>
              <a:t>Le </a:t>
            </a:r>
            <a:r>
              <a:rPr lang="fr-FR" b="1" dirty="0"/>
              <a:t>catabolisme</a:t>
            </a:r>
            <a:r>
              <a:rPr lang="fr-FR" dirty="0"/>
              <a:t> est l'ensemble des réactions de dégradations </a:t>
            </a:r>
            <a:r>
              <a:rPr lang="fr-FR" dirty="0">
                <a:hlinkClick r:id="rId3" tooltip="Molécule"/>
              </a:rPr>
              <a:t>moléculaires</a:t>
            </a:r>
            <a:r>
              <a:rPr lang="fr-FR" dirty="0"/>
              <a:t> de l'organisme considéré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40012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D70E04-95D6-4845-9748-26EF57B595CF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62064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B9A8BD-6AAA-404E-9877-8C54860779E8}" type="slidenum">
              <a:rPr lang="fr-FR" altLang="fr-FR"/>
              <a:pPr>
                <a:spcBef>
                  <a:spcPct val="0"/>
                </a:spcBef>
              </a:pPr>
              <a:t>40</a:t>
            </a:fld>
            <a:endParaRPr lang="fr-FR" altLang="fr-FR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>
                <a:latin typeface="Arial" panose="020B0604020202020204" pitchFamily="34" charset="0"/>
              </a:rPr>
              <a:t>Les hormones thyroïdiennes sont fabriquées à partir de l’iode</a:t>
            </a:r>
          </a:p>
          <a:p>
            <a:pPr eaLnBrk="1" hangingPunct="1"/>
            <a:endParaRPr lang="fr-FR" altLang="fr-FR">
              <a:latin typeface="Arial" panose="020B0604020202020204" pitchFamily="34" charset="0"/>
            </a:endParaRPr>
          </a:p>
          <a:p>
            <a:pPr eaLnBrk="1" hangingPunct="1"/>
            <a:r>
              <a:rPr lang="fr-FR" altLang="fr-FR">
                <a:latin typeface="Arial" panose="020B0604020202020204" pitchFamily="34" charset="0"/>
              </a:rPr>
              <a:t>Thyrocalcitonine oucalcitonine est produite par les cellules parafolliculaires</a:t>
            </a:r>
          </a:p>
          <a:p>
            <a:pPr eaLnBrk="1" hangingPunct="1"/>
            <a:endParaRPr lang="fr-FR" altLang="fr-FR">
              <a:latin typeface="Arial" panose="020B0604020202020204" pitchFamily="34" charset="0"/>
            </a:endParaRPr>
          </a:p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08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5AE40B-3551-44FE-96E9-4F59CB1689E5}" type="slidenum">
              <a:rPr lang="fr-FR" altLang="fr-FR"/>
              <a:pPr>
                <a:spcBef>
                  <a:spcPct val="0"/>
                </a:spcBef>
              </a:pPr>
              <a:t>41</a:t>
            </a:fld>
            <a:endParaRPr lang="fr-FR" altLang="fr-FR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  <a:p>
            <a:pPr eaLnBrk="1" hangingPunct="1"/>
            <a:r>
              <a:rPr lang="fr-FR" altLang="fr-FR">
                <a:latin typeface="Arial" panose="020B0604020202020204" pitchFamily="34" charset="0"/>
              </a:rPr>
              <a:t>T3 Et T4 sont issues des cellules folliculaires de la glande thyroïde.</a:t>
            </a:r>
          </a:p>
          <a:p>
            <a:pPr eaLnBrk="1" hangingPunct="1"/>
            <a:endParaRPr lang="fr-FR" altLang="fr-FR">
              <a:latin typeface="Arial" panose="020B0604020202020204" pitchFamily="34" charset="0"/>
            </a:endParaRPr>
          </a:p>
          <a:p>
            <a:pPr eaLnBrk="1" hangingPunct="1"/>
            <a:r>
              <a:rPr lang="fr-FR" altLang="fr-FR">
                <a:latin typeface="Arial" panose="020B0604020202020204" pitchFamily="34" charset="0"/>
              </a:rPr>
              <a:t>Elles accélèrent le métabolisme basal :</a:t>
            </a:r>
          </a:p>
          <a:p>
            <a:pPr eaLnBrk="1" hangingPunct="1"/>
            <a:endParaRPr lang="fr-FR" altLang="fr-FR">
              <a:latin typeface="Arial" panose="020B0604020202020204" pitchFamily="34" charset="0"/>
            </a:endParaRPr>
          </a:p>
          <a:p>
            <a:pPr eaLnBrk="1" hangingPunct="1"/>
            <a:endParaRPr lang="fr-FR" altLang="fr-FR">
              <a:latin typeface="Arial" panose="020B0604020202020204" pitchFamily="34" charset="0"/>
            </a:endParaRPr>
          </a:p>
          <a:p>
            <a:pPr eaLnBrk="1" hangingPunct="1"/>
            <a:endParaRPr lang="fr-FR" altLang="fr-FR">
              <a:latin typeface="Arial" panose="020B0604020202020204" pitchFamily="34" charset="0"/>
            </a:endParaRPr>
          </a:p>
          <a:p>
            <a:pPr eaLnBrk="1" hangingPunct="1"/>
            <a:endParaRPr lang="fr-FR" altLang="fr-FR">
              <a:latin typeface="Arial" panose="020B0604020202020204" pitchFamily="34" charset="0"/>
            </a:endParaRPr>
          </a:p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55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96C7C9-FCC8-44D4-BD18-25000B738156}" type="slidenum">
              <a:rPr lang="fr-FR" altLang="fr-FR"/>
              <a:pPr>
                <a:spcBef>
                  <a:spcPct val="0"/>
                </a:spcBef>
              </a:pPr>
              <a:t>42</a:t>
            </a:fld>
            <a:endParaRPr lang="fr-FR" altLang="fr-F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>
                <a:latin typeface="Arial" panose="020B0604020202020204" pitchFamily="34" charset="0"/>
              </a:rPr>
              <a:t>Cette hormone  a pour effet de réduire la concentration sanguine d’ions de calcium</a:t>
            </a:r>
          </a:p>
        </p:txBody>
      </p:sp>
    </p:spTree>
    <p:extLst>
      <p:ext uri="{BB962C8B-B14F-4D97-AF65-F5344CB8AC3E}">
        <p14:creationId xmlns:p14="http://schemas.microsoft.com/office/powerpoint/2010/main" val="1788533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1CABD-2ED3-4AC3-A3A4-CCA07212444F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/>
              <a:t>Indiquez les deux actions complémentaires de l’hormone sécrétée par les parathyroïdes.</a:t>
            </a:r>
          </a:p>
        </p:txBody>
      </p:sp>
    </p:spTree>
    <p:extLst>
      <p:ext uri="{BB962C8B-B14F-4D97-AF65-F5344CB8AC3E}">
        <p14:creationId xmlns:p14="http://schemas.microsoft.com/office/powerpoint/2010/main" val="240878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5055BD-7FF8-4ED4-AECF-75E86A090AB6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dirty="0"/>
              <a:t>Différenciez les modes de transmission respectifs du système endocrinien et du système nerveux.</a:t>
            </a:r>
          </a:p>
        </p:txBody>
      </p:sp>
    </p:spTree>
    <p:extLst>
      <p:ext uri="{BB962C8B-B14F-4D97-AF65-F5344CB8AC3E}">
        <p14:creationId xmlns:p14="http://schemas.microsoft.com/office/powerpoint/2010/main" val="3635419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C9D2A7-0B57-4B02-A62D-6A6C519736AB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/>
              <a:t>Nommez les hormones sécrétées respectivement par la médullo-surrénale et par la cortico-surrénale</a:t>
            </a:r>
          </a:p>
        </p:txBody>
      </p:sp>
    </p:spTree>
    <p:extLst>
      <p:ext uri="{BB962C8B-B14F-4D97-AF65-F5344CB8AC3E}">
        <p14:creationId xmlns:p14="http://schemas.microsoft.com/office/powerpoint/2010/main" val="677111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FC9FBB-1499-436B-9614-ED9070A1ABA4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874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4E0FBA-4A1A-48C5-A244-AC0517BF91D5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83971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4E0E47-A5E6-4197-85F3-2E604F80A2F1}" type="slidenum">
              <a:rPr lang="fr-FR" altLang="fr-FR" smtClean="0"/>
              <a:pPr>
                <a:spcBef>
                  <a:spcPct val="0"/>
                </a:spcBef>
              </a:pPr>
              <a:t>55</a:t>
            </a:fld>
            <a:endParaRPr lang="fr-FR" altLang="fr-F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>
                <a:latin typeface="Arial" panose="020B0604020202020204" pitchFamily="34" charset="0"/>
              </a:rPr>
              <a:t>Libération d’insuline lorsque la concentration élevée de glucose dans le sang </a:t>
            </a:r>
          </a:p>
          <a:p>
            <a:pPr eaLnBrk="1" hangingPunct="1"/>
            <a:r>
              <a:rPr lang="fr-FR" altLang="fr-FR">
                <a:latin typeface="Arial" panose="020B0604020202020204" pitchFamily="34" charset="0"/>
              </a:rPr>
              <a:t>Stockage de l’excès de glucose dans le foie et les muscles</a:t>
            </a:r>
          </a:p>
          <a:p>
            <a:pPr eaLnBrk="1" hangingPunct="1"/>
            <a:r>
              <a:rPr lang="fr-FR" altLang="fr-FR">
                <a:latin typeface="Arial" panose="020B0604020202020204" pitchFamily="34" charset="0"/>
              </a:rPr>
              <a:t>Si hypoglycémie libération de GLUCAGON</a:t>
            </a:r>
          </a:p>
        </p:txBody>
      </p:sp>
    </p:spTree>
    <p:extLst>
      <p:ext uri="{BB962C8B-B14F-4D97-AF65-F5344CB8AC3E}">
        <p14:creationId xmlns:p14="http://schemas.microsoft.com/office/powerpoint/2010/main" val="33136344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D84E95-4A44-48F3-90E2-B3741FDB7C28}" type="slidenum">
              <a:rPr lang="fr-FR" altLang="fr-FR" smtClean="0"/>
              <a:pPr>
                <a:spcBef>
                  <a:spcPct val="0"/>
                </a:spcBef>
              </a:pPr>
              <a:t>56</a:t>
            </a:fld>
            <a:endParaRPr lang="fr-FR" altLang="fr-FR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>
                <a:latin typeface="Arial" panose="020B0604020202020204" pitchFamily="34" charset="0"/>
              </a:rPr>
              <a:t>Glucagon secrété par le cellules alpha</a:t>
            </a:r>
          </a:p>
          <a:p>
            <a:pPr eaLnBrk="1" hangingPunct="1"/>
            <a:endParaRPr lang="fr-FR" altLang="fr-FR">
              <a:latin typeface="Arial" panose="020B0604020202020204" pitchFamily="34" charset="0"/>
            </a:endParaRPr>
          </a:p>
          <a:p>
            <a:pPr eaLnBrk="1" hangingPunct="1"/>
            <a:r>
              <a:rPr lang="fr-FR" altLang="fr-FR">
                <a:latin typeface="Arial" panose="020B0604020202020204" pitchFamily="34" charset="0"/>
              </a:rPr>
              <a:t>Insuline et glucagon sont 2 hormones antagoniste. </a:t>
            </a:r>
          </a:p>
          <a:p>
            <a:pPr eaLnBrk="1" hangingPunct="1"/>
            <a:endParaRPr lang="fr-FR" altLang="fr-FR">
              <a:latin typeface="Arial" panose="020B0604020202020204" pitchFamily="34" charset="0"/>
            </a:endParaRPr>
          </a:p>
          <a:p>
            <a:pPr eaLnBrk="1" hangingPunct="1"/>
            <a:r>
              <a:rPr lang="fr-FR" altLang="fr-FR">
                <a:latin typeface="Arial" panose="020B0604020202020204" pitchFamily="34" charset="0"/>
              </a:rPr>
              <a:t>Si hyperglycémie libération D’insuline.</a:t>
            </a:r>
          </a:p>
        </p:txBody>
      </p:sp>
    </p:spTree>
    <p:extLst>
      <p:ext uri="{BB962C8B-B14F-4D97-AF65-F5344CB8AC3E}">
        <p14:creationId xmlns:p14="http://schemas.microsoft.com/office/powerpoint/2010/main" val="4291234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CCF90C-2BBA-4F40-8F79-94786A5B1743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/>
              <a:t>Nommez les hormones sécrétées respectivement par les ovaires et les testicules en précisant leurs effets.</a:t>
            </a:r>
          </a:p>
        </p:txBody>
      </p:sp>
    </p:spTree>
    <p:extLst>
      <p:ext uri="{BB962C8B-B14F-4D97-AF65-F5344CB8AC3E}">
        <p14:creationId xmlns:p14="http://schemas.microsoft.com/office/powerpoint/2010/main" val="2933213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CC1C42-B6C1-41A5-BF9E-6F01977E7BC8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dirty="0"/>
              <a:t>Enoncez les 2 principaux rôles du système endocrinien</a:t>
            </a:r>
          </a:p>
        </p:txBody>
      </p:sp>
    </p:spTree>
    <p:extLst>
      <p:ext uri="{BB962C8B-B14F-4D97-AF65-F5344CB8AC3E}">
        <p14:creationId xmlns:p14="http://schemas.microsoft.com/office/powerpoint/2010/main" val="3441254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D9D86C-D46B-420F-9F58-FF6456214CA7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/>
              <a:t>Différenciez glande endocrine et glande exocrine</a:t>
            </a:r>
          </a:p>
        </p:txBody>
      </p:sp>
    </p:spTree>
    <p:extLst>
      <p:ext uri="{BB962C8B-B14F-4D97-AF65-F5344CB8AC3E}">
        <p14:creationId xmlns:p14="http://schemas.microsoft.com/office/powerpoint/2010/main" val="3301944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9DB5B0-EC72-426D-82F5-DAE0B3CDDB9B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4194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BD471F-3456-4954-9378-F2F9882EB8C9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49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405E6C-58AB-4840-AF81-2EA77C44282E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dirty="0"/>
              <a:t>Citez 5 effets des hormones sur l’organisme</a:t>
            </a:r>
          </a:p>
        </p:txBody>
      </p:sp>
    </p:spTree>
    <p:extLst>
      <p:ext uri="{BB962C8B-B14F-4D97-AF65-F5344CB8AC3E}">
        <p14:creationId xmlns:p14="http://schemas.microsoft.com/office/powerpoint/2010/main" val="2583842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9AE0A4-D387-4F0A-9816-E21282671CE1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8660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8D67C9-AB75-4B89-B3F1-9105A621A2FC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1913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E004-1CBA-424E-B0EB-BA78AAB3DCDF}" type="datetime1">
              <a:rPr lang="fr-FR" smtClean="0"/>
              <a:t>16/11/2023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06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ED2B-5B30-4766-8CAB-E8B0670D181A}" type="datetime1">
              <a:rPr lang="fr-FR" smtClean="0"/>
              <a:t>16/11/2023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9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C406-71D6-4C5A-A82E-0D0DDDFCAEA8}" type="datetime1">
              <a:rPr lang="fr-FR" smtClean="0"/>
              <a:t>16/11/2023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86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C71FE-0213-4B49-A095-6FBD8B336B0E}" type="datetime1">
              <a:rPr lang="fr-FR" altLang="fr-FR" smtClean="0"/>
              <a:t>16/11/2023</a:t>
            </a:fld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1046B-11CD-48A7-9ACA-0CE807A5757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298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A1D7-25E3-477A-BA67-FA3A8A2547CF}" type="datetime1">
              <a:rPr lang="fr-FR" smtClean="0"/>
              <a:t>16/11/2023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92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B886-7AA8-442D-AD76-A385B93B7862}" type="datetime1">
              <a:rPr lang="fr-FR" smtClean="0"/>
              <a:t>16/11/2023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85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E3C4-1B4E-4124-A876-DFD1699BD644}" type="datetime1">
              <a:rPr lang="fr-FR" smtClean="0"/>
              <a:t>16/11/2023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45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BBB6-642A-4FE5-9FE7-6072BB1CDD18}" type="datetime1">
              <a:rPr lang="fr-FR" smtClean="0"/>
              <a:t>16/11/2023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5479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6D61-89E2-4FA4-8D5C-2EF4240E2EA3}" type="datetime1">
              <a:rPr lang="fr-FR" smtClean="0"/>
              <a:t>16/11/2023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66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71A1-599F-490B-B25F-45C3F51F695E}" type="datetime1">
              <a:rPr lang="fr-FR" smtClean="0"/>
              <a:t>16/11/2023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74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4DB8-1111-4A6C-B03F-AD865807D511}" type="datetime1">
              <a:rPr lang="fr-FR" smtClean="0"/>
              <a:t>16/11/2023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49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4E5BE61-D464-409D-A76B-D646F2EC78DD}" type="datetime1">
              <a:rPr lang="fr-FR" smtClean="0"/>
              <a:t>16/11/2023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72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622BBB6-642A-4FE5-9FE7-6072BB1CDD18}" type="datetime1">
              <a:rPr lang="fr-FR" smtClean="0"/>
              <a:t>16/11/2023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26EA36D-778D-46D9-8B89-E742CD1263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51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4oDD088EtQ?si=2KlRokp8cfjgOkg1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abete.qc.ca/fr/comprendre-le-diabete/ressources/glossaire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5uyZWi0CSw?si=JNvr-CoI84sB63-d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cancer.fr/content/download/275242/3904803/file/FR_perturbateurs_endocriniens_mel_20191021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4974" y="758826"/>
            <a:ext cx="10540312" cy="2268579"/>
          </a:xfrm>
        </p:spPr>
        <p:txBody>
          <a:bodyPr/>
          <a:lstStyle/>
          <a:p>
            <a:pPr algn="ctr">
              <a:defRPr/>
            </a:pPr>
            <a:r>
              <a:rPr lang="fr-FR" altLang="fr-FR" dirty="0"/>
              <a:t>LE SYSTEME ENDOCRINIEN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82888" y="3429001"/>
            <a:ext cx="6400800" cy="2016126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defRPr/>
            </a:pPr>
            <a:r>
              <a:rPr lang="fr-FR" altLang="fr-FR" sz="3600" b="1" dirty="0"/>
              <a:t>UE 2,2 S1</a:t>
            </a:r>
          </a:p>
          <a:p>
            <a:pPr algn="ctr" fontAlgn="auto">
              <a:defRPr/>
            </a:pPr>
            <a:r>
              <a:rPr lang="fr-FR" altLang="fr-FR" sz="3600" b="1" dirty="0"/>
              <a:t>Promotion 2023 / 2026</a:t>
            </a:r>
          </a:p>
          <a:p>
            <a:pPr algn="ctr" fontAlgn="auto">
              <a:defRPr/>
            </a:pPr>
            <a:r>
              <a:rPr lang="fr-FR" altLang="fr-FR" sz="3600" b="1" dirty="0"/>
              <a:t>2023 / 2024</a:t>
            </a:r>
          </a:p>
          <a:p>
            <a:pPr algn="ctr" fontAlgn="auto">
              <a:defRPr/>
            </a:pPr>
            <a:r>
              <a:rPr lang="fr-FR" altLang="fr-FR" sz="3600" b="1" dirty="0"/>
              <a:t>Daniel Henrion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489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42692" y="423838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glandes endocrines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77330" y="1804087"/>
            <a:ext cx="9984259" cy="417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altLang="fr-FR" sz="2400" dirty="0"/>
              <a:t>Le système endocrinien est constitué de l’ensemble </a:t>
            </a:r>
          </a:p>
          <a:p>
            <a:pPr marL="0" indent="0" algn="ctr">
              <a:buNone/>
            </a:pPr>
            <a:r>
              <a:rPr lang="fr-FR" altLang="fr-FR" sz="2400" dirty="0">
                <a:solidFill>
                  <a:srgbClr val="FF0000"/>
                </a:solidFill>
              </a:rPr>
              <a:t>des glandes endocrines</a:t>
            </a:r>
            <a:r>
              <a:rPr lang="fr-FR" altLang="fr-FR" sz="2400" dirty="0"/>
              <a:t>.</a:t>
            </a:r>
          </a:p>
          <a:p>
            <a:pPr algn="just"/>
            <a:r>
              <a:rPr lang="fr-FR" altLang="fr-FR" sz="2400" dirty="0"/>
              <a:t>Celles-ci assurent la synthèse permanente, le stockage et la libération sur signal des hormones </a:t>
            </a:r>
            <a:r>
              <a:rPr lang="fr-FR" altLang="fr-FR" sz="2400" dirty="0">
                <a:solidFill>
                  <a:srgbClr val="FF0000"/>
                </a:solidFill>
              </a:rPr>
              <a:t>par voie sanguine</a:t>
            </a:r>
            <a:r>
              <a:rPr lang="fr-FR" altLang="fr-FR" sz="2400" dirty="0"/>
              <a:t>, puis par perméabilité tissulaire.</a:t>
            </a:r>
          </a:p>
          <a:p>
            <a:pPr algn="just"/>
            <a:endParaRPr lang="fr-FR" altLang="fr-FR" sz="2400" dirty="0"/>
          </a:p>
          <a:p>
            <a:pPr algn="just"/>
            <a:r>
              <a:rPr lang="fr-FR" altLang="fr-FR" sz="2400" dirty="0"/>
              <a:t>Elles se distinguent ainsi </a:t>
            </a:r>
            <a:r>
              <a:rPr lang="fr-FR" altLang="fr-FR" sz="2400" dirty="0">
                <a:solidFill>
                  <a:srgbClr val="FF0000"/>
                </a:solidFill>
              </a:rPr>
              <a:t>des glandes exocrines </a:t>
            </a:r>
            <a:r>
              <a:rPr lang="fr-FR" altLang="fr-FR" sz="2400" dirty="0"/>
              <a:t>qui assurent la libération du produit de leur sécrétion dans le milieu extérieur (peau, tube digestif…) </a:t>
            </a:r>
            <a:r>
              <a:rPr lang="fr-FR" altLang="fr-FR" sz="2400" dirty="0">
                <a:solidFill>
                  <a:srgbClr val="FF0000"/>
                </a:solidFill>
              </a:rPr>
              <a:t>par voie canalaire.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3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9377" y="137408"/>
            <a:ext cx="9605635" cy="1059305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dirty="0"/>
              <a:t>Les principales glandes endocrines</a:t>
            </a:r>
            <a:br>
              <a:rPr lang="fr-FR" altLang="fr-FR" dirty="0"/>
            </a:br>
            <a:endParaRPr lang="fr-FR" dirty="0"/>
          </a:p>
        </p:txBody>
      </p:sp>
      <p:sp>
        <p:nvSpPr>
          <p:cNvPr id="6" name="object 3"/>
          <p:cNvSpPr txBox="1">
            <a:spLocks noGrp="1"/>
          </p:cNvSpPr>
          <p:nvPr>
            <p:ph sz="half" idx="1"/>
          </p:nvPr>
        </p:nvSpPr>
        <p:spPr>
          <a:xfrm>
            <a:off x="388387" y="1320669"/>
            <a:ext cx="4645152" cy="485979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6700" marR="170815" indent="-254000" algn="just">
              <a:lnSpc>
                <a:spcPct val="99500"/>
              </a:lnSpc>
              <a:spcBef>
                <a:spcPts val="110"/>
              </a:spcBef>
              <a:buClr>
                <a:srgbClr val="A04DA3"/>
              </a:buClr>
              <a:buFont typeface="Georgia"/>
              <a:buChar char="•"/>
              <a:tabLst>
                <a:tab pos="266700" algn="l"/>
              </a:tabLst>
            </a:pPr>
            <a:r>
              <a:rPr sz="1800" b="1" spc="-90" dirty="0">
                <a:latin typeface="Trebuchet MS"/>
                <a:cs typeface="Trebuchet MS"/>
              </a:rPr>
              <a:t>Glande </a:t>
            </a:r>
            <a:r>
              <a:rPr sz="1800" b="1" spc="-100" dirty="0">
                <a:latin typeface="Trebuchet MS"/>
                <a:cs typeface="Trebuchet MS"/>
              </a:rPr>
              <a:t>endocrine </a:t>
            </a:r>
            <a:r>
              <a:rPr sz="1800" spc="-180" dirty="0">
                <a:latin typeface="Trebuchet MS"/>
                <a:cs typeface="Trebuchet MS"/>
              </a:rPr>
              <a:t>: </a:t>
            </a:r>
            <a:r>
              <a:rPr sz="1800" spc="-95" dirty="0">
                <a:latin typeface="Trebuchet MS"/>
                <a:cs typeface="Trebuchet MS"/>
              </a:rPr>
              <a:t>glande qui </a:t>
            </a:r>
            <a:r>
              <a:rPr sz="1800" spc="-85" dirty="0">
                <a:latin typeface="Trebuchet MS"/>
                <a:cs typeface="Trebuchet MS"/>
              </a:rPr>
              <a:t>synthétise  </a:t>
            </a:r>
            <a:r>
              <a:rPr sz="1800" spc="-75" dirty="0">
                <a:latin typeface="Trebuchet MS"/>
                <a:cs typeface="Trebuchet MS"/>
              </a:rPr>
              <a:t>des </a:t>
            </a:r>
            <a:r>
              <a:rPr sz="1800" spc="-80" dirty="0">
                <a:latin typeface="Trebuchet MS"/>
                <a:cs typeface="Trebuchet MS"/>
              </a:rPr>
              <a:t>hormones </a:t>
            </a:r>
            <a:r>
              <a:rPr sz="1800" spc="-65" dirty="0">
                <a:latin typeface="Trebuchet MS"/>
                <a:cs typeface="Trebuchet MS"/>
              </a:rPr>
              <a:t>en </a:t>
            </a:r>
            <a:r>
              <a:rPr sz="1800" spc="-85" dirty="0">
                <a:latin typeface="Trebuchet MS"/>
                <a:cs typeface="Trebuchet MS"/>
              </a:rPr>
              <a:t>les </a:t>
            </a:r>
            <a:r>
              <a:rPr sz="1800" spc="-100" dirty="0">
                <a:latin typeface="Trebuchet MS"/>
                <a:cs typeface="Trebuchet MS"/>
              </a:rPr>
              <a:t>libérant </a:t>
            </a:r>
            <a:r>
              <a:rPr sz="1800" spc="-70" dirty="0">
                <a:latin typeface="Trebuchet MS"/>
                <a:cs typeface="Trebuchet MS"/>
              </a:rPr>
              <a:t>dans </a:t>
            </a:r>
            <a:r>
              <a:rPr sz="1800" spc="-110" dirty="0">
                <a:latin typeface="Trebuchet MS"/>
                <a:cs typeface="Trebuchet MS"/>
              </a:rPr>
              <a:t>le </a:t>
            </a:r>
            <a:r>
              <a:rPr sz="1800" spc="-70" dirty="0">
                <a:latin typeface="Trebuchet MS"/>
                <a:cs typeface="Trebuchet MS"/>
              </a:rPr>
              <a:t>sang  </a:t>
            </a:r>
            <a:r>
              <a:rPr sz="1800" spc="-110" dirty="0">
                <a:latin typeface="Trebuchet MS"/>
                <a:cs typeface="Trebuchet MS"/>
              </a:rPr>
              <a:t>(milieu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intérieur)</a:t>
            </a:r>
            <a:endParaRPr sz="1800" dirty="0">
              <a:latin typeface="Trebuchet MS"/>
              <a:cs typeface="Trebuchet MS"/>
            </a:endParaRPr>
          </a:p>
          <a:p>
            <a:pPr marL="304800">
              <a:lnSpc>
                <a:spcPct val="100000"/>
              </a:lnSpc>
              <a:spcBef>
                <a:spcPts val="340"/>
              </a:spcBef>
              <a:tabLst>
                <a:tab pos="558165" algn="l"/>
              </a:tabLst>
            </a:pP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▫	</a:t>
            </a:r>
            <a:r>
              <a:rPr sz="1600" spc="-80" dirty="0">
                <a:solidFill>
                  <a:srgbClr val="438086"/>
                </a:solidFill>
                <a:latin typeface="Trebuchet MS"/>
                <a:cs typeface="Trebuchet MS"/>
              </a:rPr>
              <a:t>Hypophyse </a:t>
            </a:r>
            <a:r>
              <a:rPr sz="1600" spc="204" dirty="0">
                <a:solidFill>
                  <a:srgbClr val="438086"/>
                </a:solidFill>
                <a:latin typeface="Trebuchet MS"/>
                <a:cs typeface="Trebuchet MS"/>
              </a:rPr>
              <a:t>–</a:t>
            </a:r>
            <a:r>
              <a:rPr sz="1600" spc="-390" dirty="0">
                <a:solidFill>
                  <a:srgbClr val="438086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438086"/>
                </a:solidFill>
                <a:latin typeface="Trebuchet MS"/>
                <a:cs typeface="Trebuchet MS"/>
              </a:rPr>
              <a:t>hypothalamus</a:t>
            </a:r>
            <a:endParaRPr sz="1600" dirty="0">
              <a:latin typeface="Trebuchet MS"/>
              <a:cs typeface="Trebuchet MS"/>
            </a:endParaRPr>
          </a:p>
          <a:p>
            <a:pPr marL="304800">
              <a:lnSpc>
                <a:spcPct val="100000"/>
              </a:lnSpc>
              <a:spcBef>
                <a:spcPts val="280"/>
              </a:spcBef>
              <a:tabLst>
                <a:tab pos="558165" algn="l"/>
              </a:tabLst>
            </a:pP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▫	</a:t>
            </a:r>
            <a:r>
              <a:rPr sz="1600" spc="-80" dirty="0">
                <a:solidFill>
                  <a:srgbClr val="438086"/>
                </a:solidFill>
                <a:latin typeface="Trebuchet MS"/>
                <a:cs typeface="Trebuchet MS"/>
              </a:rPr>
              <a:t>Glande</a:t>
            </a:r>
            <a:r>
              <a:rPr sz="1600" spc="-85" dirty="0">
                <a:solidFill>
                  <a:srgbClr val="438086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438086"/>
                </a:solidFill>
                <a:latin typeface="Trebuchet MS"/>
                <a:cs typeface="Trebuchet MS"/>
              </a:rPr>
              <a:t>thyroïde</a:t>
            </a:r>
            <a:endParaRPr sz="1600" dirty="0">
              <a:latin typeface="Trebuchet MS"/>
              <a:cs typeface="Trebuchet MS"/>
            </a:endParaRPr>
          </a:p>
          <a:p>
            <a:pPr marL="304800">
              <a:lnSpc>
                <a:spcPct val="100000"/>
              </a:lnSpc>
              <a:spcBef>
                <a:spcPts val="280"/>
              </a:spcBef>
              <a:tabLst>
                <a:tab pos="558165" algn="l"/>
              </a:tabLst>
            </a:pP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▫	</a:t>
            </a:r>
            <a:r>
              <a:rPr sz="1600" spc="-80" dirty="0">
                <a:solidFill>
                  <a:srgbClr val="438086"/>
                </a:solidFill>
                <a:latin typeface="Trebuchet MS"/>
                <a:cs typeface="Trebuchet MS"/>
              </a:rPr>
              <a:t>Glande </a:t>
            </a:r>
            <a:r>
              <a:rPr sz="1600" spc="-75" dirty="0">
                <a:solidFill>
                  <a:srgbClr val="438086"/>
                </a:solidFill>
                <a:latin typeface="Trebuchet MS"/>
                <a:cs typeface="Trebuchet MS"/>
              </a:rPr>
              <a:t>parathyroïdienne</a:t>
            </a:r>
            <a:endParaRPr sz="1600" dirty="0">
              <a:latin typeface="Trebuchet MS"/>
              <a:cs typeface="Trebuchet MS"/>
            </a:endParaRPr>
          </a:p>
          <a:p>
            <a:pPr marL="304800">
              <a:lnSpc>
                <a:spcPct val="100000"/>
              </a:lnSpc>
              <a:spcBef>
                <a:spcPts val="280"/>
              </a:spcBef>
              <a:tabLst>
                <a:tab pos="558165" algn="l"/>
              </a:tabLst>
            </a:pPr>
            <a:r>
              <a:rPr sz="1600" dirty="0">
                <a:solidFill>
                  <a:srgbClr val="438086"/>
                </a:solidFill>
                <a:latin typeface="Georgia"/>
                <a:cs typeface="Georgia"/>
              </a:rPr>
              <a:t>▫	</a:t>
            </a:r>
            <a:r>
              <a:rPr sz="1600" spc="-70" dirty="0">
                <a:solidFill>
                  <a:srgbClr val="438086"/>
                </a:solidFill>
                <a:latin typeface="Trebuchet MS"/>
                <a:cs typeface="Trebuchet MS"/>
              </a:rPr>
              <a:t>Glandes</a:t>
            </a:r>
            <a:r>
              <a:rPr sz="1600" spc="-114" dirty="0">
                <a:solidFill>
                  <a:srgbClr val="438086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438086"/>
                </a:solidFill>
                <a:latin typeface="Trebuchet MS"/>
                <a:cs typeface="Trebuchet MS"/>
              </a:rPr>
              <a:t>surrénales</a:t>
            </a:r>
            <a:endParaRPr sz="1600" dirty="0">
              <a:latin typeface="Trebuchet MS"/>
              <a:cs typeface="Trebuchet MS"/>
            </a:endParaRPr>
          </a:p>
          <a:p>
            <a:pPr marL="304800">
              <a:lnSpc>
                <a:spcPct val="100000"/>
              </a:lnSpc>
              <a:spcBef>
                <a:spcPts val="380"/>
              </a:spcBef>
              <a:tabLst>
                <a:tab pos="558165" algn="l"/>
              </a:tabLst>
            </a:pPr>
            <a:endParaRPr sz="2300" dirty="0">
              <a:latin typeface="Times New Roman"/>
              <a:cs typeface="Times New Roman"/>
            </a:endParaRPr>
          </a:p>
          <a:p>
            <a:pPr marL="266700" marR="317500" indent="-254000">
              <a:lnSpc>
                <a:spcPct val="100299"/>
              </a:lnSpc>
              <a:spcBef>
                <a:spcPts val="5"/>
              </a:spcBef>
              <a:buClr>
                <a:srgbClr val="A04DA3"/>
              </a:buClr>
              <a:buFont typeface="Georgia"/>
              <a:buChar char="•"/>
              <a:tabLst>
                <a:tab pos="266065" algn="l"/>
                <a:tab pos="266700" algn="l"/>
              </a:tabLst>
            </a:pPr>
            <a:r>
              <a:rPr sz="1800" b="1" spc="-90" dirty="0">
                <a:latin typeface="Trebuchet MS"/>
                <a:cs typeface="Trebuchet MS"/>
              </a:rPr>
              <a:t>Glande </a:t>
            </a:r>
            <a:r>
              <a:rPr sz="1800" b="1" spc="-125" dirty="0">
                <a:latin typeface="Trebuchet MS"/>
                <a:cs typeface="Trebuchet MS"/>
              </a:rPr>
              <a:t>exocrine </a:t>
            </a:r>
            <a:r>
              <a:rPr sz="1800" spc="-180" dirty="0">
                <a:latin typeface="Trebuchet MS"/>
                <a:cs typeface="Trebuchet MS"/>
              </a:rPr>
              <a:t>: </a:t>
            </a:r>
            <a:r>
              <a:rPr sz="1800" spc="-90" dirty="0">
                <a:latin typeface="Trebuchet MS"/>
                <a:cs typeface="Trebuchet MS"/>
              </a:rPr>
              <a:t>déversent leurs  </a:t>
            </a:r>
            <a:r>
              <a:rPr sz="1800" spc="-85" dirty="0">
                <a:latin typeface="Trebuchet MS"/>
                <a:cs typeface="Trebuchet MS"/>
              </a:rPr>
              <a:t>sécrétions </a:t>
            </a:r>
            <a:r>
              <a:rPr sz="1800" spc="-65" dirty="0">
                <a:latin typeface="Trebuchet MS"/>
                <a:cs typeface="Trebuchet MS"/>
              </a:rPr>
              <a:t>non </a:t>
            </a:r>
            <a:r>
              <a:rPr sz="1800" spc="-80" dirty="0">
                <a:latin typeface="Trebuchet MS"/>
                <a:cs typeface="Trebuchet MS"/>
              </a:rPr>
              <a:t>hormonales </a:t>
            </a:r>
            <a:r>
              <a:rPr sz="1800" spc="-70" dirty="0">
                <a:latin typeface="Trebuchet MS"/>
                <a:cs typeface="Trebuchet MS"/>
              </a:rPr>
              <a:t>dans </a:t>
            </a:r>
            <a:r>
              <a:rPr sz="1800" spc="-90" dirty="0">
                <a:latin typeface="Trebuchet MS"/>
                <a:cs typeface="Trebuchet MS"/>
              </a:rPr>
              <a:t>une  </a:t>
            </a:r>
            <a:r>
              <a:rPr sz="1800" spc="-95" dirty="0">
                <a:latin typeface="Trebuchet MS"/>
                <a:cs typeface="Trebuchet MS"/>
              </a:rPr>
              <a:t>structure </a:t>
            </a:r>
            <a:r>
              <a:rPr sz="1800" spc="-100" dirty="0">
                <a:latin typeface="Trebuchet MS"/>
                <a:cs typeface="Trebuchet MS"/>
              </a:rPr>
              <a:t>tubulaire </a:t>
            </a:r>
            <a:r>
              <a:rPr sz="1800" spc="-55" dirty="0">
                <a:latin typeface="Trebuchet MS"/>
                <a:cs typeface="Trebuchet MS"/>
              </a:rPr>
              <a:t>ou </a:t>
            </a:r>
            <a:r>
              <a:rPr sz="1800" spc="-90" dirty="0">
                <a:latin typeface="Trebuchet MS"/>
                <a:cs typeface="Trebuchet MS"/>
              </a:rPr>
              <a:t>une </a:t>
            </a:r>
            <a:r>
              <a:rPr sz="1800" spc="-95" dirty="0">
                <a:latin typeface="Trebuchet MS"/>
                <a:cs typeface="Trebuchet MS"/>
              </a:rPr>
              <a:t>cavité </a:t>
            </a:r>
            <a:r>
              <a:rPr sz="1800" spc="-110" dirty="0">
                <a:latin typeface="Trebuchet MS"/>
                <a:cs typeface="Trebuchet MS"/>
              </a:rPr>
              <a:t>(milieu  </a:t>
            </a:r>
            <a:r>
              <a:rPr sz="1800" spc="-100" dirty="0">
                <a:latin typeface="Trebuchet MS"/>
                <a:cs typeface="Trebuchet MS"/>
              </a:rPr>
              <a:t>externe)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A04DA3"/>
              </a:buClr>
              <a:buFont typeface="Georgia"/>
              <a:buChar char="•"/>
            </a:pPr>
            <a:endParaRPr sz="2300" dirty="0">
              <a:latin typeface="Times New Roman"/>
              <a:cs typeface="Times New Roman"/>
            </a:endParaRPr>
          </a:p>
          <a:p>
            <a:pPr marL="266700" marR="5080" indent="-254000">
              <a:lnSpc>
                <a:spcPct val="101899"/>
              </a:lnSpc>
              <a:buClr>
                <a:srgbClr val="A04DA3"/>
              </a:buClr>
              <a:buFont typeface="Georgia"/>
              <a:buChar char="•"/>
              <a:tabLst>
                <a:tab pos="266065" algn="l"/>
                <a:tab pos="266700" algn="l"/>
              </a:tabLst>
            </a:pPr>
            <a:r>
              <a:rPr sz="1800" b="1" spc="-100" dirty="0">
                <a:latin typeface="Trebuchet MS"/>
                <a:cs typeface="Trebuchet MS"/>
              </a:rPr>
              <a:t>Glande </a:t>
            </a:r>
            <a:r>
              <a:rPr sz="1800" b="1" spc="-105" dirty="0">
                <a:latin typeface="Trebuchet MS"/>
                <a:cs typeface="Trebuchet MS"/>
              </a:rPr>
              <a:t>mixte </a:t>
            </a:r>
            <a:r>
              <a:rPr sz="1800" b="1" spc="-55" dirty="0">
                <a:latin typeface="Trebuchet MS"/>
                <a:cs typeface="Trebuchet MS"/>
              </a:rPr>
              <a:t>ou </a:t>
            </a:r>
            <a:r>
              <a:rPr sz="1800" b="1" spc="-90" dirty="0">
                <a:latin typeface="Trebuchet MS"/>
                <a:cs typeface="Trebuchet MS"/>
              </a:rPr>
              <a:t>amphicrines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180" dirty="0">
                <a:latin typeface="Trebuchet MS"/>
                <a:cs typeface="Trebuchet MS"/>
              </a:rPr>
              <a:t>: </a:t>
            </a:r>
            <a:r>
              <a:rPr sz="1800" spc="-75" dirty="0">
                <a:latin typeface="Trebuchet MS"/>
                <a:cs typeface="Trebuchet MS"/>
              </a:rPr>
              <a:t>sont </a:t>
            </a:r>
            <a:r>
              <a:rPr sz="1800" spc="-85" dirty="0">
                <a:latin typeface="Trebuchet MS"/>
                <a:cs typeface="Trebuchet MS"/>
              </a:rPr>
              <a:t>à </a:t>
            </a:r>
            <a:r>
              <a:rPr sz="1800" spc="-110" dirty="0">
                <a:latin typeface="Trebuchet MS"/>
                <a:cs typeface="Trebuchet MS"/>
              </a:rPr>
              <a:t>la </a:t>
            </a:r>
            <a:r>
              <a:rPr sz="1800" spc="-95" dirty="0">
                <a:latin typeface="Trebuchet MS"/>
                <a:cs typeface="Trebuchet MS"/>
              </a:rPr>
              <a:t>fois  exo- </a:t>
            </a:r>
            <a:r>
              <a:rPr sz="1800" spc="-100" dirty="0">
                <a:latin typeface="Trebuchet MS"/>
                <a:cs typeface="Trebuchet MS"/>
              </a:rPr>
              <a:t>et</a:t>
            </a:r>
            <a:r>
              <a:rPr sz="1800" spc="-254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endocrines</a:t>
            </a:r>
            <a:endParaRPr sz="1800" dirty="0">
              <a:latin typeface="Trebuchet MS"/>
              <a:cs typeface="Trebuchet MS"/>
            </a:endParaRPr>
          </a:p>
          <a:p>
            <a:pPr marL="304800">
              <a:lnSpc>
                <a:spcPct val="100000"/>
              </a:lnSpc>
              <a:spcBef>
                <a:spcPts val="240"/>
              </a:spcBef>
              <a:tabLst>
                <a:tab pos="558165" algn="l"/>
              </a:tabLst>
            </a:pPr>
            <a:r>
              <a:rPr sz="1800" dirty="0">
                <a:solidFill>
                  <a:srgbClr val="438086"/>
                </a:solidFill>
                <a:latin typeface="Georgia"/>
                <a:cs typeface="Georgia"/>
              </a:rPr>
              <a:t>▫	</a:t>
            </a:r>
            <a:r>
              <a:rPr sz="1800" spc="-95" dirty="0">
                <a:solidFill>
                  <a:srgbClr val="438086"/>
                </a:solidFill>
                <a:latin typeface="Trebuchet MS"/>
                <a:cs typeface="Trebuchet MS"/>
              </a:rPr>
              <a:t>Pancréas, ovaires,</a:t>
            </a:r>
            <a:r>
              <a:rPr sz="1800" spc="-200" dirty="0">
                <a:solidFill>
                  <a:srgbClr val="438086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38086"/>
                </a:solidFill>
                <a:latin typeface="Trebuchet MS"/>
                <a:cs typeface="Trebuchet MS"/>
              </a:rPr>
              <a:t>testicules…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7" name="object 5"/>
          <p:cNvSpPr>
            <a:spLocks noGrp="1"/>
          </p:cNvSpPr>
          <p:nvPr>
            <p:ph sz="half" idx="2"/>
          </p:nvPr>
        </p:nvSpPr>
        <p:spPr>
          <a:xfrm>
            <a:off x="5856791" y="1673127"/>
            <a:ext cx="4768221" cy="4846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2, Les hormones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270" y="1781711"/>
            <a:ext cx="9603275" cy="3976537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Définition</a:t>
            </a:r>
          </a:p>
          <a:p>
            <a:pPr marL="91440" indent="-91440">
              <a:defRPr/>
            </a:pP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lnSpc>
                <a:spcPct val="200000"/>
              </a:lnSpc>
              <a:buNone/>
              <a:defRPr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Molécule secrétée par des glandes endocrines , agissant à distance par voie sanguine sur des récepteurs spécifiques de cellules cibles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368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alt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Les hormones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920374" y="2552357"/>
            <a:ext cx="9603275" cy="4031323"/>
          </a:xfrm>
        </p:spPr>
        <p:txBody>
          <a:bodyPr>
            <a:normAutofit/>
          </a:bodyPr>
          <a:lstStyle/>
          <a:p>
            <a:endParaRPr lang="fr-FR" altLang="fr-FR" dirty="0"/>
          </a:p>
          <a:p>
            <a:r>
              <a:rPr lang="fr-FR" altLang="fr-FR" sz="2400" dirty="0"/>
              <a:t>Messagers chimiques</a:t>
            </a:r>
          </a:p>
          <a:p>
            <a:pPr algn="just"/>
            <a:r>
              <a:rPr lang="fr-FR" altLang="fr-FR" sz="2400" dirty="0"/>
              <a:t>Transmission d’une information d’une glande à une autre glande, un tissu ou un ensemble de tissus (organe)</a:t>
            </a:r>
          </a:p>
          <a:p>
            <a:pPr algn="just"/>
            <a:r>
              <a:rPr lang="fr-FR" altLang="fr-FR" sz="2400" dirty="0"/>
              <a:t>Véhicule = sang (fixation sur des protéines plasmatiques spécifiques)</a:t>
            </a:r>
          </a:p>
          <a:p>
            <a:pPr algn="just"/>
            <a:r>
              <a:rPr lang="fr-FR" altLang="fr-FR" sz="2400" dirty="0"/>
              <a:t>Interaction entre le système nerveux central, les taux sanguins et la sécrétion hormonale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2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4605" y="846138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effets des hormones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14567" y="2605882"/>
            <a:ext cx="9403664" cy="452596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altLang="fr-FR" sz="2400" dirty="0"/>
              <a:t>Elles règlent la composition chimique et le volume du milieu interne (liquide interstitiel).</a:t>
            </a:r>
          </a:p>
          <a:p>
            <a:pPr algn="just">
              <a:lnSpc>
                <a:spcPct val="150000"/>
              </a:lnSpc>
            </a:pPr>
            <a:r>
              <a:rPr lang="fr-FR" altLang="fr-FR" sz="2400" dirty="0"/>
              <a:t>Elles aident à régulariser le métabolisme et l’équilibre énergétique.</a:t>
            </a:r>
          </a:p>
          <a:p>
            <a:pPr algn="just">
              <a:lnSpc>
                <a:spcPct val="150000"/>
              </a:lnSpc>
            </a:pPr>
            <a:r>
              <a:rPr lang="fr-FR" altLang="fr-FR" sz="2400" dirty="0"/>
              <a:t>Elles règlent les contractions des muscles lisses et cardiaque et les sécrétions des glandes.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8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92313" y="188913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r-FR" alt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Les effets des hormones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15546" y="1341439"/>
            <a:ext cx="9406367" cy="492442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altLang="fr-FR" sz="3000" dirty="0"/>
              <a:t>Elle permettent le maintien de l’homéostasie en regard des perturbations du milieu (stress, traumatisme, infection, déshydratation, hémorragie…).</a:t>
            </a:r>
          </a:p>
          <a:p>
            <a:pPr>
              <a:lnSpc>
                <a:spcPct val="150000"/>
              </a:lnSpc>
            </a:pPr>
            <a:r>
              <a:rPr lang="fr-FR" altLang="fr-FR" sz="3000" dirty="0"/>
              <a:t>Elles régularisent certaines activités immunitaires.</a:t>
            </a:r>
          </a:p>
          <a:p>
            <a:pPr>
              <a:lnSpc>
                <a:spcPct val="150000"/>
              </a:lnSpc>
            </a:pPr>
            <a:r>
              <a:rPr lang="fr-FR" altLang="fr-FR" sz="3000" dirty="0"/>
              <a:t>Elles participent à la croissance et au développement.</a:t>
            </a:r>
          </a:p>
          <a:p>
            <a:pPr algn="just">
              <a:lnSpc>
                <a:spcPct val="150000"/>
              </a:lnSpc>
            </a:pPr>
            <a:r>
              <a:rPr lang="fr-FR" altLang="fr-FR" sz="3000" dirty="0"/>
              <a:t>Elles contribuent au processus de base de reproduction et à la lactation.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63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2893" y="725541"/>
            <a:ext cx="8926214" cy="7651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Transmission du message hormonal</a:t>
            </a:r>
          </a:p>
        </p:txBody>
      </p:sp>
      <p:sp>
        <p:nvSpPr>
          <p:cNvPr id="30723" name="Espace réservé du contenu 2"/>
          <p:cNvSpPr>
            <a:spLocks noGrp="1"/>
          </p:cNvSpPr>
          <p:nvPr>
            <p:ph idx="1"/>
          </p:nvPr>
        </p:nvSpPr>
        <p:spPr>
          <a:xfrm>
            <a:off x="830777" y="1721795"/>
            <a:ext cx="10277947" cy="4752975"/>
          </a:xfrm>
          <a:ln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endParaRPr lang="fr-FR" altLang="fr-FR" dirty="0"/>
          </a:p>
          <a:p>
            <a:pPr marL="0" indent="0" algn="ctr">
              <a:buNone/>
            </a:pPr>
            <a:r>
              <a:rPr lang="fr-FR" altLang="fr-FR" sz="2400" dirty="0"/>
              <a:t>Contrôle et régulation des glandes endocrines</a:t>
            </a:r>
          </a:p>
          <a:p>
            <a:pPr marL="0" indent="0" algn="ctr">
              <a:buNone/>
            </a:pPr>
            <a:r>
              <a:rPr lang="fr-FR" altLang="fr-FR" sz="2400" dirty="0"/>
              <a:t>La synthèse et la sécrétion des hormones régit par un mécanisme de rétrocontrôle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sz="2400" dirty="0"/>
              <a:t>Un stimuli déclenche la sécrétion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altLang="fr-FR" sz="2400" dirty="0"/>
              <a:t>L’augmentation de la concentration  en hormone inhibe sa propre libération par la glande endocrine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alt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535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E1452-5988-8CC6-AA0D-CFA440312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536" y="827843"/>
            <a:ext cx="9071346" cy="1188720"/>
          </a:xfrm>
        </p:spPr>
        <p:txBody>
          <a:bodyPr>
            <a:normAutofit/>
          </a:bodyPr>
          <a:lstStyle/>
          <a:p>
            <a:r>
              <a:rPr lang="fr-FR" sz="2400" dirty="0"/>
              <a:t>La production et la libération d'hormones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E1EEC1-1512-48CD-D664-160E7A0CE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sont principalement contrôlées par une rétroaction négative. </a:t>
            </a:r>
          </a:p>
          <a:p>
            <a:r>
              <a:rPr lang="fr-FR" dirty="0"/>
              <a:t>Dans les systèmes de rétroaction négative, un stimulus provoque la libération d'une substance ; une fois que la substance atteint un certain niveau, il envoie un signal qui arrête toute libération ultérieure de la substance. </a:t>
            </a:r>
          </a:p>
          <a:p>
            <a:r>
              <a:rPr lang="fr-FR" dirty="0"/>
              <a:t>De cette manière, la concentration d'hormones dans le sang est maintenue dans une fourchette étroite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27499E-4429-7E99-DD17-2C1DB4DA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728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Principe élémentaire</a:t>
            </a:r>
            <a:b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mécanismes de contrôle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172154" y="2219487"/>
            <a:ext cx="7543800" cy="4272728"/>
          </a:xfrm>
        </p:spPr>
        <p:txBody>
          <a:bodyPr>
            <a:normAutofit/>
          </a:bodyPr>
          <a:lstStyle/>
          <a:p>
            <a:pPr algn="ctr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dirty="0"/>
          </a:p>
          <a:p>
            <a:pPr algn="ctr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fr-FR" altLang="fr-FR" dirty="0"/>
              <a:t>Cellule sécrétrice </a:t>
            </a:r>
          </a:p>
          <a:p>
            <a:pPr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dirty="0"/>
          </a:p>
          <a:p>
            <a:pPr algn="ctr"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dirty="0"/>
          </a:p>
          <a:p>
            <a:pPr algn="ctr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fr-FR" altLang="fr-FR" dirty="0"/>
              <a:t>Hormone</a:t>
            </a:r>
          </a:p>
          <a:p>
            <a:pPr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dirty="0"/>
          </a:p>
          <a:p>
            <a:pPr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dirty="0"/>
          </a:p>
          <a:p>
            <a:pPr algn="ctr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fr-FR" altLang="fr-FR" dirty="0"/>
              <a:t>Organe/Cellule cible</a:t>
            </a:r>
          </a:p>
          <a:p>
            <a:pPr algn="ctr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fr-FR" altLang="fr-FR" dirty="0"/>
              <a:t>							 </a:t>
            </a:r>
          </a:p>
          <a:p>
            <a:pPr algn="ctr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fr-FR" altLang="fr-FR" i="1" dirty="0"/>
              <a:t>Rétroaction</a:t>
            </a:r>
          </a:p>
          <a:p>
            <a:pPr>
              <a:spcAft>
                <a:spcPct val="0"/>
              </a:spcAft>
              <a:buFont typeface="Wingdings" panose="05000000000000000000" pitchFamily="2" charset="2"/>
              <a:buNone/>
            </a:pPr>
            <a:endParaRPr lang="fr-FR" altLang="fr-FR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18</a:t>
            </a:fld>
            <a:endParaRPr lang="fr-FR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 rot="5400000">
            <a:off x="2848790" y="4267894"/>
            <a:ext cx="2232025" cy="661944"/>
          </a:xfrm>
          <a:prstGeom prst="homePlate">
            <a:avLst>
              <a:gd name="adj" fmla="val 29788"/>
            </a:avLst>
          </a:prstGeom>
          <a:solidFill>
            <a:schemeClr val="tx2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r-FR" altLang="fr-FR">
              <a:latin typeface="Garamond" panose="02020404030301010803" pitchFamily="18" charset="0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10800000">
            <a:off x="7828721" y="2633275"/>
            <a:ext cx="1584325" cy="3671887"/>
          </a:xfrm>
          <a:prstGeom prst="curvedRightArrow">
            <a:avLst>
              <a:gd name="adj1" fmla="val 46353"/>
              <a:gd name="adj2" fmla="val 9270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r-FR" altLang="fr-FR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92313" y="47625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Principe élémentaire de transmission du message hormonal</a:t>
            </a:r>
          </a:p>
        </p:txBody>
      </p:sp>
      <p:graphicFrame>
        <p:nvGraphicFramePr>
          <p:cNvPr id="27707" name="Group 5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16271223"/>
              </p:ext>
            </p:extLst>
          </p:nvPr>
        </p:nvGraphicFramePr>
        <p:xfrm>
          <a:off x="1992313" y="2708276"/>
          <a:ext cx="8229600" cy="341164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191198593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166057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865210"/>
                    </a:ext>
                  </a:extLst>
                </a:gridCol>
              </a:tblGrid>
              <a:tr h="1194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sym typeface="Wingdings" panose="05000000000000000000" pitchFamily="2" charset="2"/>
                        </a:rPr>
                        <a:t></a:t>
                      </a:r>
                    </a:p>
                  </a:txBody>
                  <a:tcPr marT="45718" marB="45718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Rétrocontrôle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(Feed-back)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sym typeface="Wingdings" panose="05000000000000000000" pitchFamily="2" charset="2"/>
                        </a:rPr>
                        <a:t>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47896"/>
                  </a:ext>
                </a:extLst>
              </a:tr>
              <a:tr h="11872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Glande sécrétrice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sym typeface="Wingdings" panose="05000000000000000000" pitchFamily="2" charset="2"/>
                        </a:rPr>
                        <a:t>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Récepteurs spécifiques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762625"/>
                  </a:ext>
                </a:extLst>
              </a:tr>
              <a:tr h="95275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 fixation sur des protéines circulantes</a:t>
                      </a:r>
                    </a:p>
                  </a:txBody>
                  <a:tcPr marT="45718" marB="45718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363075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1046B-11CD-48A7-9ACA-0CE807A57572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160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92313" y="377535"/>
            <a:ext cx="7543800" cy="981075"/>
          </a:xfrm>
        </p:spPr>
        <p:txBody>
          <a:bodyPr/>
          <a:lstStyle/>
          <a:p>
            <a:pPr algn="ctr"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Objectifs pédagogiques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781244" y="1725614"/>
            <a:ext cx="9965938" cy="50133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2600" i="1" dirty="0"/>
              <a:t>A l’issue de cet enseignement, l’étudiant sera capable de 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600" i="1" dirty="0"/>
          </a:p>
          <a:p>
            <a:pPr algn="just">
              <a:lnSpc>
                <a:spcPct val="80000"/>
              </a:lnSpc>
            </a:pPr>
            <a:r>
              <a:rPr lang="fr-FR" altLang="fr-FR" sz="2600" dirty="0"/>
              <a:t>Définir les termes suivants : glande endocrine, glande exocrine, glande mixte, hormone.</a:t>
            </a:r>
            <a:endParaRPr lang="fr-FR" altLang="fr-FR" sz="2600" u="sng" dirty="0"/>
          </a:p>
          <a:p>
            <a:pPr algn="just">
              <a:lnSpc>
                <a:spcPct val="80000"/>
              </a:lnSpc>
            </a:pPr>
            <a:r>
              <a:rPr lang="fr-FR" altLang="fr-FR" sz="2600" dirty="0"/>
              <a:t>Localiser et décrire les principales glandes endocrines, leurs mécanismes physiologiques, les hormones qu’elles sécrètent et leurs actions spécifiques </a:t>
            </a:r>
          </a:p>
          <a:p>
            <a:pPr algn="just">
              <a:lnSpc>
                <a:spcPct val="80000"/>
              </a:lnSpc>
            </a:pPr>
            <a:r>
              <a:rPr lang="fr-FR" altLang="fr-FR" sz="2600" dirty="0"/>
              <a:t>Expliquer les principaux mécanismes du système endocrinien, en décrire les composants et leurs rapports anatomiques (hypophyse, hypothalamus, épiphyse, thyroïde, parathyroïdes, pancréas, surrénales, gonades).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36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2196193" y="507413"/>
            <a:ext cx="7886700" cy="13255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grands groupes d’hormones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5083" y="2328904"/>
            <a:ext cx="11269362" cy="4529096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fr-FR" sz="2400" b="1" dirty="0">
                <a:solidFill>
                  <a:schemeClr val="tx1"/>
                </a:solidFill>
              </a:rPr>
              <a:t>Les hormones hydrosolubles </a:t>
            </a:r>
          </a:p>
          <a:p>
            <a:pPr marL="0" indent="0" algn="just">
              <a:buNone/>
              <a:defRPr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Circulent librement dans le sang, Leur durée de vie est courte (en mn)(adrénaline, noradrénaline, mélatonine)</a:t>
            </a:r>
          </a:p>
          <a:p>
            <a:pPr marL="0" indent="0" algn="just">
              <a:buNone/>
              <a:defRPr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plupart des hormones</a:t>
            </a:r>
          </a:p>
          <a:p>
            <a:pPr marL="0" indent="0" algn="ctr">
              <a:buNone/>
              <a:defRPr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hormones liposolubles </a:t>
            </a:r>
          </a:p>
          <a:p>
            <a:pPr marL="0" indent="0">
              <a:buNone/>
              <a:defRPr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Transportées dans le plasma par des protéines. Leur durée de vie se compte en jours. </a:t>
            </a:r>
          </a:p>
          <a:p>
            <a:pPr marL="91440" indent="-91440">
              <a:buFontTx/>
              <a:buChar char="-"/>
              <a:defRPr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hormones stéroïdes (progestérone, testostérone, cortisol, aldostérone)</a:t>
            </a:r>
          </a:p>
          <a:p>
            <a:pPr marL="91440" indent="-91440">
              <a:buFontTx/>
              <a:buChar char="-"/>
              <a:defRPr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hormones thyroïdiennes </a:t>
            </a:r>
          </a:p>
          <a:p>
            <a:pPr marL="514350" indent="-514350" algn="ctr">
              <a:buFont typeface="+mj-lt"/>
              <a:buAutoNum type="arabicPeriod"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500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rythme sécrétoire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r-FR" dirty="0"/>
              <a:t>Rythme pulsatile : rythme de sécrétion de la majorité des H en réponse au rétrocontrôle</a:t>
            </a:r>
          </a:p>
          <a:p>
            <a:pPr>
              <a:lnSpc>
                <a:spcPct val="200000"/>
              </a:lnSpc>
            </a:pPr>
            <a:r>
              <a:rPr lang="fr-FR" dirty="0"/>
              <a:t>Rythme circadien : rythme d’environ 24 h (mélatonine, H surrénales)</a:t>
            </a:r>
          </a:p>
          <a:p>
            <a:pPr>
              <a:lnSpc>
                <a:spcPct val="200000"/>
              </a:lnSpc>
            </a:pPr>
            <a:r>
              <a:rPr lang="fr-FR" dirty="0"/>
              <a:t>Rythme mensuel : H du cycle ovarien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628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7432" y="406018"/>
            <a:ext cx="7543800" cy="981075"/>
          </a:xfrm>
        </p:spPr>
        <p:txBody>
          <a:bodyPr/>
          <a:lstStyle/>
          <a:p>
            <a:pPr algn="ctr"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stimuli</a:t>
            </a:r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>
          <a:xfrm>
            <a:off x="1078372" y="1665686"/>
            <a:ext cx="10385840" cy="43867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altLang="fr-FR" sz="1800" dirty="0"/>
              <a:t>Stimuli humoraux</a:t>
            </a:r>
          </a:p>
          <a:p>
            <a:pPr marL="200025" lvl="1" indent="0">
              <a:buNone/>
            </a:pPr>
            <a:r>
              <a:rPr lang="fr-FR" altLang="fr-FR" dirty="0"/>
              <a:t>La variation de certains ions dans le taux sanguins ou de nutriments provoque la libération d’hormones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altLang="fr-FR" sz="1800" dirty="0"/>
              <a:t>Sécrétion d’insuline par le pancréas en fonction du taux de glucose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altLang="fr-FR" sz="1800" dirty="0"/>
              <a:t>Sécrétion de l’aldostérone par les surrénales en fonctions des ions Na+ et K+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altLang="fr-FR" sz="1800" dirty="0"/>
              <a:t>Sécrétion de parathormone suite à une diminution du Ca+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fr-FR" sz="1800" dirty="0"/>
              <a:t>Stimulus nerveux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altLang="fr-FR" sz="1800" dirty="0"/>
              <a:t>Neurohypophyse sécrète l’ocytocine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altLang="fr-FR" sz="1800" dirty="0"/>
              <a:t>Le SNA stimule la sécrétion d’adrénaline et de Noradrénaline par la surrénale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fr-FR" sz="1800" dirty="0"/>
              <a:t>Stimulus hormonaux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altLang="fr-FR" sz="1800" dirty="0"/>
              <a:t> libération d’hormones en réaction aux boucles de contrôle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422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4284" y="1074221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Le devenir de l’hormone « libre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3139" y="2399784"/>
            <a:ext cx="1105992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800" dirty="0"/>
              <a:t>Captée par les tissus cibles ou elle exerce son action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Dégradée au niveau du foie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Excrétée par les reins (permet d’évaluer le taux de sécrétion d’une H en dosant son taux d’excrétion urinaire)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39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0270" y="1112108"/>
            <a:ext cx="9603275" cy="53134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Les récepteurs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6650" y="2554410"/>
            <a:ext cx="10884252" cy="3351774"/>
          </a:xfrm>
        </p:spPr>
        <p:txBody>
          <a:bodyPr>
            <a:normAutofit/>
          </a:bodyPr>
          <a:lstStyle/>
          <a:p>
            <a:r>
              <a:rPr lang="fr-FR" sz="2800" dirty="0"/>
              <a:t>Les H circulent en même temps dans le sang</a:t>
            </a:r>
          </a:p>
          <a:p>
            <a:r>
              <a:rPr lang="fr-FR" sz="2800" dirty="0"/>
              <a:t>Indispensable que l’H et sa cellule se reconnaissent</a:t>
            </a:r>
          </a:p>
          <a:p>
            <a:r>
              <a:rPr lang="fr-FR" sz="2800" dirty="0"/>
              <a:t>Présence de récepteurs spécifiques sur les cellules cibles </a:t>
            </a:r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747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3, Les principales glandes endocrines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5079" y="2895535"/>
            <a:ext cx="7683843" cy="4351338"/>
          </a:xfrm>
        </p:spPr>
        <p:txBody>
          <a:bodyPr/>
          <a:lstStyle/>
          <a:p>
            <a:r>
              <a:rPr lang="fr-FR" dirty="0"/>
              <a:t>L’hypothalamus</a:t>
            </a:r>
          </a:p>
          <a:p>
            <a:r>
              <a:rPr lang="fr-FR" dirty="0"/>
              <a:t>L’hypophyse</a:t>
            </a:r>
          </a:p>
          <a:p>
            <a:r>
              <a:rPr lang="fr-FR" dirty="0"/>
              <a:t>La thyroïde</a:t>
            </a:r>
          </a:p>
          <a:p>
            <a:r>
              <a:rPr lang="fr-FR" dirty="0"/>
              <a:t>Les parathyroïdes</a:t>
            </a:r>
          </a:p>
          <a:p>
            <a:r>
              <a:rPr lang="fr-FR" dirty="0"/>
              <a:t>Les glandes surrénales</a:t>
            </a:r>
          </a:p>
          <a:p>
            <a:r>
              <a:rPr lang="fr-FR" dirty="0"/>
              <a:t>Le pancréas</a:t>
            </a:r>
          </a:p>
          <a:p>
            <a:r>
              <a:rPr lang="fr-FR" dirty="0"/>
              <a:t>Les gonades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681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4107" y="995321"/>
            <a:ext cx="10515600" cy="1278324"/>
          </a:xfrm>
        </p:spPr>
        <p:txBody>
          <a:bodyPr/>
          <a:lstStyle/>
          <a:p>
            <a:pPr algn="ctr"/>
            <a:r>
              <a:rPr lang="fr-FR" dirty="0"/>
              <a:t>L’axe </a:t>
            </a:r>
            <a:r>
              <a:rPr lang="fr-FR" dirty="0" err="1"/>
              <a:t>hypothalamo</a:t>
            </a:r>
            <a:r>
              <a:rPr lang="fr-FR" dirty="0"/>
              <a:t>-hypophysaire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fr-FR" dirty="0"/>
              <a:t>2 glandes endocrines situées à la base du cerveau</a:t>
            </a:r>
          </a:p>
          <a:p>
            <a:pPr>
              <a:lnSpc>
                <a:spcPct val="200000"/>
              </a:lnSpc>
            </a:pPr>
            <a:r>
              <a:rPr lang="fr-FR" dirty="0"/>
              <a:t>Hypothalamus contrôle le fonctionnement de l’hypophyse</a:t>
            </a:r>
          </a:p>
          <a:p>
            <a:pPr>
              <a:lnSpc>
                <a:spcPct val="200000"/>
              </a:lnSpc>
            </a:pPr>
            <a:r>
              <a:rPr lang="fr-FR" dirty="0"/>
              <a:t>Hypophyse dans la selle turcique entre le cortex et les circuits neuronaux</a:t>
            </a:r>
          </a:p>
          <a:p>
            <a:pPr>
              <a:lnSpc>
                <a:spcPct val="200000"/>
              </a:lnSpc>
            </a:pPr>
            <a:r>
              <a:rPr lang="fr-FR" dirty="0"/>
              <a:t>Relié à l’Hypothalamus par la tige pituitaire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391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97" y="370702"/>
            <a:ext cx="9144000" cy="6203092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842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85103" y="320123"/>
            <a:ext cx="8725329" cy="11255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L’hypothalamus : localisation anatomique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31521" y="2358360"/>
            <a:ext cx="4249738" cy="370046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fr-FR" altLang="fr-FR" dirty="0"/>
              <a:t>	</a:t>
            </a:r>
            <a:r>
              <a:rPr lang="fr-FR" altLang="fr-FR" sz="2300" dirty="0"/>
              <a:t>Situé non loin de la base du cerveau, au niveau de la selle turcique, c’est le principal centre de régulation des fonctions physiologiques.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fr-FR" altLang="fr-FR" sz="2300" dirty="0"/>
              <a:t>   De part et d’autre du 3ème ventricule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28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83" y="1760838"/>
            <a:ext cx="6796217" cy="50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0406" t="16631" r="26433" b="12739"/>
          <a:stretch/>
        </p:blipFill>
        <p:spPr>
          <a:xfrm>
            <a:off x="0" y="25933"/>
            <a:ext cx="12192000" cy="683206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77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alt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Sommaire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30270" y="2171769"/>
            <a:ext cx="9603275" cy="3845972"/>
          </a:xfrm>
        </p:spPr>
        <p:txBody>
          <a:bodyPr>
            <a:normAutofit/>
          </a:bodyPr>
          <a:lstStyle/>
          <a:p>
            <a:r>
              <a:rPr lang="fr-FR" altLang="fr-FR" sz="2400" dirty="0"/>
              <a:t>Définitions</a:t>
            </a:r>
          </a:p>
          <a:p>
            <a:r>
              <a:rPr lang="fr-FR" altLang="fr-FR" sz="2400" dirty="0"/>
              <a:t>Rôle du système endocrinien</a:t>
            </a:r>
          </a:p>
          <a:p>
            <a:r>
              <a:rPr lang="fr-FR" altLang="fr-FR" sz="2400" dirty="0"/>
              <a:t>Les glandes endocrines</a:t>
            </a:r>
          </a:p>
          <a:p>
            <a:r>
              <a:rPr lang="fr-FR" altLang="fr-FR" sz="2400" dirty="0"/>
              <a:t>Les hormones</a:t>
            </a:r>
          </a:p>
          <a:p>
            <a:r>
              <a:rPr lang="fr-FR" altLang="fr-FR" sz="2400" dirty="0"/>
              <a:t>Les effets des hormones</a:t>
            </a:r>
          </a:p>
          <a:p>
            <a:r>
              <a:rPr lang="fr-FR" altLang="fr-FR" sz="2400" dirty="0"/>
              <a:t>La transmission du message hormonal</a:t>
            </a:r>
          </a:p>
          <a:p>
            <a:r>
              <a:rPr lang="fr-FR" altLang="fr-FR" sz="2400" dirty="0"/>
              <a:t>Les principales glandes endocrines</a:t>
            </a:r>
          </a:p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218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45893"/>
            <a:ext cx="10515600" cy="1092972"/>
          </a:xfrm>
        </p:spPr>
        <p:txBody>
          <a:bodyPr/>
          <a:lstStyle/>
          <a:p>
            <a:pPr algn="ctr"/>
            <a:r>
              <a:rPr lang="fr-FR" dirty="0"/>
              <a:t>L’hypothalamus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12" y="2643467"/>
            <a:ext cx="10515600" cy="4351338"/>
          </a:xfrm>
        </p:spPr>
        <p:txBody>
          <a:bodyPr/>
          <a:lstStyle/>
          <a:p>
            <a:r>
              <a:rPr lang="fr-FR" dirty="0"/>
              <a:t>Amas de noyaux gris (corps des neurones)</a:t>
            </a:r>
          </a:p>
          <a:p>
            <a:r>
              <a:rPr lang="fr-FR" dirty="0"/>
              <a:t>Reçoivent des informations de tt le SN et participent à la régulation neurovégétative, endocrinienne et émotionnelle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Neurones sécréteurs de </a:t>
            </a:r>
            <a:r>
              <a:rPr lang="fr-FR" dirty="0" err="1"/>
              <a:t>neurohormones</a:t>
            </a:r>
            <a:r>
              <a:rPr lang="fr-FR" dirty="0"/>
              <a:t> </a:t>
            </a:r>
          </a:p>
          <a:p>
            <a:r>
              <a:rPr lang="fr-FR" dirty="0"/>
              <a:t>Neurohormones transportés le long des axones des nerfs jusqu’à la neurohypophyse </a:t>
            </a:r>
          </a:p>
          <a:p>
            <a:r>
              <a:rPr lang="fr-FR" dirty="0"/>
              <a:t>Déversées dans les capillaires sanguins</a:t>
            </a:r>
          </a:p>
          <a:p>
            <a:pPr marL="0" indent="0">
              <a:buNone/>
            </a:pPr>
            <a:r>
              <a:rPr lang="fr-FR" dirty="0"/>
              <a:t>2.  D’autre noyaux de neurones sécrètent des facteurs d’inhibition ou de sécrétion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658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856220"/>
            <a:ext cx="10515600" cy="969405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L’hypothalamus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2080662"/>
            <a:ext cx="10876005" cy="47234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600" dirty="0"/>
              <a:t>2 types d’hormones secrétées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fr-FR" sz="2600" dirty="0"/>
              <a:t>Hormones qui transitent vers la neurohypophyse ou post hypophyse (lobe postérieur)et qui sont stockées dans celle-ci </a:t>
            </a:r>
          </a:p>
          <a:p>
            <a:pPr marL="971550" lvl="1" indent="-514350">
              <a:lnSpc>
                <a:spcPct val="160000"/>
              </a:lnSpc>
              <a:buFont typeface="+mj-lt"/>
              <a:buAutoNum type="arabicPeriod"/>
            </a:pPr>
            <a:endParaRPr lang="fr-FR" sz="2600" dirty="0"/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fr-FR" sz="2600" dirty="0"/>
              <a:t>Hormones de régulation qui contrôlent la sécrétion des hormones antéhypophysaires ou </a:t>
            </a:r>
            <a:r>
              <a:rPr lang="fr-FR" sz="2600" dirty="0" err="1"/>
              <a:t>adénohypophysaires</a:t>
            </a:r>
            <a:r>
              <a:rPr lang="fr-FR" sz="2600" dirty="0"/>
              <a:t> (lobe antérieur) (inhibition ou sécrétion) (hormones de libération)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416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60362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L’hypothalamus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270" y="1779372"/>
            <a:ext cx="9603275" cy="432486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dirty="0"/>
              <a:t>Régulation de multiples phénomènes physiologiques  : homéothermie, sommeil, réponses émotionnelles, prise de nourriture</a:t>
            </a:r>
          </a:p>
          <a:p>
            <a:pPr>
              <a:lnSpc>
                <a:spcPct val="200000"/>
              </a:lnSpc>
            </a:pPr>
            <a:r>
              <a:rPr lang="fr-FR" dirty="0"/>
              <a:t>Chef d’orchestre des sécrétions endocrines, régule l’activité de l’hypophyse par l’action des facteurs de libération (RH : Releasing Hormone) qui vont permettre la libération des H de l’hypophyse</a:t>
            </a:r>
          </a:p>
          <a:p>
            <a:pPr>
              <a:lnSpc>
                <a:spcPct val="200000"/>
              </a:lnSpc>
            </a:pPr>
            <a:r>
              <a:rPr lang="fr-FR" dirty="0"/>
              <a:t>Produit des H dont certaines sont stockées dans la posthypophyse : Ocytocine et ADH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785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0406" t="16631" r="26433" b="12739"/>
          <a:stretch/>
        </p:blipFill>
        <p:spPr>
          <a:xfrm>
            <a:off x="0" y="25933"/>
            <a:ext cx="12192000" cy="68320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58098" y="1631092"/>
            <a:ext cx="2323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Selle turcique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261286" y="2075935"/>
            <a:ext cx="24714" cy="2496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743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07621"/>
          </a:xfrm>
        </p:spPr>
        <p:txBody>
          <a:bodyPr/>
          <a:lstStyle/>
          <a:p>
            <a:pPr algn="ctr"/>
            <a:r>
              <a:rPr lang="fr-FR" dirty="0"/>
              <a:t>L’hypophyse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436" y="2142961"/>
            <a:ext cx="10515600" cy="5128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Constituée de 2 lobes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  <a:r>
              <a:rPr lang="fr-FR" b="1" dirty="0"/>
              <a:t>lobe antérieur ou antéhypophyse ou adénohypophyse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/>
              <a:t>Hormone de croissance ou somatotropine </a:t>
            </a:r>
            <a:r>
              <a:rPr lang="fr-FR" sz="2000" b="1" dirty="0"/>
              <a:t>(GH) </a:t>
            </a:r>
            <a:r>
              <a:rPr lang="fr-FR" sz="2000" dirty="0"/>
              <a:t>: stimule la croissance des C osseuses et musculaires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/>
              <a:t>Prolactine </a:t>
            </a:r>
            <a:r>
              <a:rPr lang="fr-FR" sz="2000" b="1" dirty="0"/>
              <a:t>PRL</a:t>
            </a:r>
            <a:r>
              <a:rPr lang="fr-FR" sz="2000" dirty="0"/>
              <a:t> : stimule la lactation (glandes mammaires)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b="1" dirty="0"/>
              <a:t>TSH</a:t>
            </a:r>
            <a:r>
              <a:rPr lang="fr-FR" sz="2000" dirty="0"/>
              <a:t> : thyréostimuline, stimule la libération des H thyroïdiennes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b="1" dirty="0"/>
              <a:t>ACTH</a:t>
            </a:r>
            <a:r>
              <a:rPr lang="fr-FR" sz="2000" dirty="0"/>
              <a:t> :  stimule la libération des H glucocorticoïdes (surrénales)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sz="2000" dirty="0"/>
              <a:t>Gonadostimuline : </a:t>
            </a:r>
            <a:r>
              <a:rPr lang="fr-FR" sz="2000" b="1" dirty="0"/>
              <a:t>FSH</a:t>
            </a:r>
            <a:r>
              <a:rPr lang="fr-FR" sz="2000" dirty="0"/>
              <a:t> (folliculostimuline : maturation follicule ovarien et stimule spermatogénèse) et </a:t>
            </a:r>
            <a:r>
              <a:rPr lang="fr-FR" sz="2000" b="1" dirty="0"/>
              <a:t>LH </a:t>
            </a:r>
            <a:r>
              <a:rPr lang="fr-FR" sz="2000" dirty="0"/>
              <a:t>(hormone lutéinisante : déclenche l’ovulation, production d’</a:t>
            </a:r>
            <a:r>
              <a:rPr lang="fr-FR" sz="2000" dirty="0" err="1"/>
              <a:t>oestrogénes</a:t>
            </a:r>
            <a:r>
              <a:rPr lang="fr-FR" sz="2000" dirty="0"/>
              <a:t> et stimule la production de testostérone)</a:t>
            </a:r>
          </a:p>
          <a:p>
            <a:pPr marL="0" indent="0" algn="just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42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L’hypophyse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9325" y="2446638"/>
            <a:ext cx="9603275" cy="395416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fr-FR" sz="2600" b="1" dirty="0"/>
              <a:t>Lobe postérieur ou posthypophyse ou neurohypophyse est une extension de l’hypothalamus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2200" b="1" dirty="0"/>
              <a:t>ADH ou Hormone Anti Diurétique </a:t>
            </a:r>
            <a:r>
              <a:rPr lang="fr-FR" sz="2800" dirty="0"/>
              <a:t>ou vasopressine (réabsorption de l’eau/tissus cibles : tubes rénaux)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2200" b="1" dirty="0"/>
              <a:t>Ocytocine </a:t>
            </a:r>
            <a:r>
              <a:rPr lang="fr-FR" sz="2800" dirty="0"/>
              <a:t>(émission de lait et contraction utérine/tissus cibles : glandes mammaires et utérus))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232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2969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Dysfonctionnements hypophysaire</a:t>
            </a:r>
          </a:p>
        </p:txBody>
      </p:sp>
      <p:graphicFrame>
        <p:nvGraphicFramePr>
          <p:cNvPr id="6" name="Espace réservé du tableau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29720419"/>
              </p:ext>
            </p:extLst>
          </p:nvPr>
        </p:nvGraphicFramePr>
        <p:xfrm>
          <a:off x="0" y="902043"/>
          <a:ext cx="12192000" cy="55623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27308">
                  <a:extLst>
                    <a:ext uri="{9D8B030D-6E8A-4147-A177-3AD203B41FA5}">
                      <a16:colId xmlns:a16="http://schemas.microsoft.com/office/drawing/2014/main" val="2221138327"/>
                    </a:ext>
                  </a:extLst>
                </a:gridCol>
                <a:gridCol w="10064692">
                  <a:extLst>
                    <a:ext uri="{9D8B030D-6E8A-4147-A177-3AD203B41FA5}">
                      <a16:colId xmlns:a16="http://schemas.microsoft.com/office/drawing/2014/main" val="721281235"/>
                    </a:ext>
                  </a:extLst>
                </a:gridCol>
              </a:tblGrid>
              <a:tr h="568411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Hormones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Effets de l’hyposécrétion et de l’hypersécrétion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62859"/>
                  </a:ext>
                </a:extLst>
              </a:tr>
              <a:tr h="96203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 de croissance (GH)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Hyposécrétion : nanisme </a:t>
                      </a:r>
                    </a:p>
                    <a:p>
                      <a:r>
                        <a:rPr lang="fr-FR" dirty="0"/>
                        <a:t>Hypersécrétion : gigantisme chez enfant, acromégalie</a:t>
                      </a:r>
                      <a:r>
                        <a:rPr lang="fr-FR" baseline="0" dirty="0"/>
                        <a:t> chez l’adulte</a:t>
                      </a:r>
                      <a:endParaRPr lang="fr-F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98884"/>
                  </a:ext>
                </a:extLst>
              </a:tr>
              <a:tr h="84571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Prolactine (PRL)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Hyposécrétion : insuffisance de sécrétion lactée chez la femme allaitante</a:t>
                      </a:r>
                    </a:p>
                    <a:p>
                      <a:r>
                        <a:rPr lang="fr-FR" dirty="0"/>
                        <a:t>Hypersécrétion : galactorrhée, aménorrhée, impuissance chez l’homme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057934"/>
                  </a:ext>
                </a:extLst>
              </a:tr>
              <a:tr h="110515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Thyréostimuline (TSH)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Hyposécrétion : crétinisme chez l’enfant, myxœdème chez l’adulte</a:t>
                      </a:r>
                    </a:p>
                    <a:p>
                      <a:r>
                        <a:rPr lang="fr-FR" dirty="0"/>
                        <a:t>Hypersécrétion : exophtalmie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104940"/>
                  </a:ext>
                </a:extLst>
              </a:tr>
              <a:tr h="97586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Corticostimuline</a:t>
                      </a:r>
                    </a:p>
                    <a:p>
                      <a:pPr algn="ctr"/>
                      <a:r>
                        <a:rPr lang="fr-FR" dirty="0"/>
                        <a:t>(ACTH)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Hyposécrétion : maladie d’Addison</a:t>
                      </a:r>
                    </a:p>
                    <a:p>
                      <a:r>
                        <a:rPr lang="fr-FR" dirty="0"/>
                        <a:t>Hypersécrétion : maladie de Cushing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027749"/>
                  </a:ext>
                </a:extLst>
              </a:tr>
              <a:tr h="110515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Gonadostimuline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Hyposécrétion : absence de maturation sexuelle</a:t>
                      </a:r>
                    </a:p>
                    <a:p>
                      <a:r>
                        <a:rPr lang="fr-FR" dirty="0"/>
                        <a:t>Hypersécrétion : pas d’effets importants 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233652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1046B-11CD-48A7-9ACA-0CE807A57572}" type="slidenum">
              <a:rPr lang="fr-FR" altLang="fr-FR" smtClean="0"/>
              <a:pPr>
                <a:defRPr/>
              </a:pPr>
              <a:t>36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2116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L’épiphyse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7352" y="2687638"/>
            <a:ext cx="10404389" cy="452596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altLang="fr-FR" dirty="0"/>
              <a:t>Ou glande pinéale, appendue à la face postérieure du 3</a:t>
            </a:r>
            <a:r>
              <a:rPr lang="fr-FR" altLang="fr-FR" baseline="30000" dirty="0"/>
              <a:t>e</a:t>
            </a:r>
            <a:r>
              <a:rPr lang="fr-FR" altLang="fr-FR" dirty="0"/>
              <a:t> ventricule, son rôle est encore mal connu.</a:t>
            </a:r>
          </a:p>
          <a:p>
            <a:pPr algn="just">
              <a:lnSpc>
                <a:spcPct val="150000"/>
              </a:lnSpc>
            </a:pPr>
            <a:r>
              <a:rPr lang="fr-FR" altLang="fr-FR" dirty="0"/>
              <a:t>Elle synthétise la </a:t>
            </a:r>
            <a:r>
              <a:rPr lang="fr-FR" altLang="fr-FR" b="1" dirty="0"/>
              <a:t>mélatonine</a:t>
            </a:r>
            <a:r>
              <a:rPr lang="fr-FR" altLang="fr-FR" dirty="0"/>
              <a:t>. Cette hormone est dérivée d’un neuromédiateur : </a:t>
            </a:r>
            <a:r>
              <a:rPr lang="fr-FR" altLang="fr-FR" b="1" dirty="0"/>
              <a:t>la sérotonine</a:t>
            </a:r>
          </a:p>
          <a:p>
            <a:pPr algn="just">
              <a:lnSpc>
                <a:spcPct val="150000"/>
              </a:lnSpc>
            </a:pPr>
            <a:r>
              <a:rPr lang="fr-FR" altLang="fr-FR" dirty="0"/>
              <a:t>La lumière diminue la sécrétion de mélatonine, alors que l’obscurité l’augmente. </a:t>
            </a:r>
          </a:p>
          <a:p>
            <a:pPr algn="just">
              <a:lnSpc>
                <a:spcPct val="150000"/>
              </a:lnSpc>
            </a:pPr>
            <a:r>
              <a:rPr lang="fr-FR" dirty="0"/>
              <a:t>Action dans la régulation des comportements, l’humeur, l’anxiété ou encore l’apprentissage</a:t>
            </a:r>
          </a:p>
          <a:p>
            <a:pPr algn="just">
              <a:lnSpc>
                <a:spcPct val="150000"/>
              </a:lnSpc>
            </a:pPr>
            <a:r>
              <a:rPr lang="fr-FR" altLang="fr-FR" dirty="0"/>
              <a:t>Participe à la chronobiologie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94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1007677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thyroïde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965621"/>
            <a:ext cx="10515600" cy="412574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altLang="fr-FR" sz="2400" dirty="0"/>
              <a:t>Située à la face antérieure du cou et formée de 2 lobes, d’un isthme et d’un prolongement appelé pyramide de </a:t>
            </a:r>
            <a:r>
              <a:rPr lang="fr-FR" altLang="fr-FR" sz="2400" dirty="0" err="1"/>
              <a:t>Lalouette</a:t>
            </a:r>
            <a:r>
              <a:rPr lang="fr-FR" altLang="fr-FR" sz="2400" dirty="0"/>
              <a:t>, c’est une des glandes endocrine les plus volumineuses de l’organisme. </a:t>
            </a:r>
          </a:p>
          <a:p>
            <a:pPr algn="just">
              <a:lnSpc>
                <a:spcPct val="150000"/>
              </a:lnSpc>
            </a:pPr>
            <a:r>
              <a:rPr lang="fr-FR" altLang="fr-FR" sz="2400" dirty="0"/>
              <a:t>Elle assure le catabolisme alimentaire des lipides, accélère le métabolisme glucidique et stimule la résorption osseuse par action </a:t>
            </a:r>
            <a:r>
              <a:rPr lang="fr-FR" altLang="fr-FR" sz="2400" dirty="0" err="1"/>
              <a:t>hypocalcémiante</a:t>
            </a:r>
            <a:r>
              <a:rPr lang="fr-FR" altLang="fr-FR" sz="2400" dirty="0"/>
              <a:t>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98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2967335"/>
            <a:ext cx="1865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 b="1" dirty="0">
                <a:latin typeface="Garamond" panose="02020404030301010803" pitchFamily="18" charset="0"/>
              </a:rPr>
              <a:t>La thyroïde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78" y="135924"/>
            <a:ext cx="10128421" cy="672207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1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BD4A1E-1ADB-1024-EB45-19946EE76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89573"/>
            <a:ext cx="7729728" cy="1188720"/>
          </a:xfrm>
        </p:spPr>
        <p:txBody>
          <a:bodyPr/>
          <a:lstStyle/>
          <a:p>
            <a:r>
              <a:rPr lang="fr-FR" dirty="0"/>
              <a:t>Présentation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69A956-237A-3737-D490-BE7A8C404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974841"/>
            <a:ext cx="7729728" cy="1765186"/>
          </a:xfrm>
        </p:spPr>
        <p:txBody>
          <a:bodyPr/>
          <a:lstStyle/>
          <a:p>
            <a:r>
              <a:rPr lang="fr-FR" dirty="0">
                <a:hlinkClick r:id="rId2"/>
              </a:rPr>
              <a:t>https://youtu.be/L4oDD088EtQ?si=2KlRokp8cfjgOkg1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3D1117-074F-1DDF-8D9A-8FFFE9670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257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fr-FR" altLang="fr-FR" dirty="0"/>
              <a:t>La thyroïde</a:t>
            </a:r>
            <a:br>
              <a:rPr lang="fr-FR" altLang="fr-FR" dirty="0"/>
            </a:br>
            <a:br>
              <a:rPr lang="fr-FR" altLang="fr-FR" dirty="0"/>
            </a:br>
            <a:r>
              <a:rPr lang="fr-FR" altLang="fr-FR" dirty="0"/>
              <a:t>hormones secrétées et rôle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003425" y="2771776"/>
            <a:ext cx="9401861" cy="3307748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2800" u="sng" dirty="0"/>
              <a:t>Hormones sécrétées</a:t>
            </a:r>
          </a:p>
          <a:p>
            <a:pPr lvl="2" eaLnBrk="1" hangingPunct="1"/>
            <a:r>
              <a:rPr lang="fr-FR" altLang="fr-FR" sz="2800" dirty="0" err="1"/>
              <a:t>Tétra-iodothyronine</a:t>
            </a:r>
            <a:r>
              <a:rPr lang="fr-FR" altLang="fr-FR" sz="2800" dirty="0"/>
              <a:t> ou Thyroxine =</a:t>
            </a:r>
            <a:r>
              <a:rPr lang="fr-FR" altLang="fr-FR" sz="2800" dirty="0">
                <a:solidFill>
                  <a:srgbClr val="FF0000"/>
                </a:solidFill>
              </a:rPr>
              <a:t>T4</a:t>
            </a:r>
          </a:p>
          <a:p>
            <a:pPr lvl="2" eaLnBrk="1" hangingPunct="1"/>
            <a:r>
              <a:rPr lang="fr-FR" altLang="fr-FR" sz="2800" dirty="0"/>
              <a:t>Tri-</a:t>
            </a:r>
            <a:r>
              <a:rPr lang="fr-FR" altLang="fr-FR" sz="2800" dirty="0" err="1"/>
              <a:t>iodothyronine</a:t>
            </a:r>
            <a:r>
              <a:rPr lang="fr-FR" altLang="fr-FR" sz="2800" dirty="0"/>
              <a:t>=</a:t>
            </a:r>
            <a:r>
              <a:rPr lang="fr-FR" altLang="fr-FR" sz="2800" dirty="0">
                <a:solidFill>
                  <a:srgbClr val="FF0000"/>
                </a:solidFill>
              </a:rPr>
              <a:t>T3</a:t>
            </a:r>
          </a:p>
          <a:p>
            <a:pPr lvl="2" eaLnBrk="1" hangingPunct="1"/>
            <a:r>
              <a:rPr lang="fr-FR" altLang="fr-FR" sz="2800" dirty="0" err="1"/>
              <a:t>Thyrocalcitonine</a:t>
            </a:r>
            <a:r>
              <a:rPr lang="fr-FR" altLang="fr-FR" sz="2800" dirty="0"/>
              <a:t> ou </a:t>
            </a:r>
            <a:r>
              <a:rPr lang="fr-FR" altLang="fr-FR" sz="2800" dirty="0">
                <a:solidFill>
                  <a:srgbClr val="FF0000"/>
                </a:solidFill>
              </a:rPr>
              <a:t>calcitonine</a:t>
            </a:r>
          </a:p>
          <a:p>
            <a:pPr lvl="2" eaLnBrk="1" hangingPunct="1"/>
            <a:endParaRPr lang="fr-FR" altLang="fr-FR" sz="31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402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2624" y="357223"/>
            <a:ext cx="8229600" cy="1027113"/>
          </a:xfrm>
        </p:spPr>
        <p:txBody>
          <a:bodyPr/>
          <a:lstStyle/>
          <a:p>
            <a:pPr algn="ctr" eaLnBrk="1" hangingPunct="1"/>
            <a:r>
              <a:rPr lang="fr-FR" altLang="fr-FR" dirty="0"/>
              <a:t>La thyroïde: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67318" y="1683707"/>
            <a:ext cx="10388535" cy="5113337"/>
          </a:xfrm>
        </p:spPr>
        <p:txBody>
          <a:bodyPr>
            <a:normAutofit lnSpcReduction="10000"/>
          </a:bodyPr>
          <a:lstStyle/>
          <a:p>
            <a:pPr lvl="2" eaLnBrk="1" hangingPunct="1">
              <a:buFont typeface="Wingdings" panose="05000000000000000000" pitchFamily="2" charset="2"/>
              <a:buNone/>
            </a:pPr>
            <a:endParaRPr lang="fr-FR" altLang="fr-FR" sz="2800" dirty="0"/>
          </a:p>
          <a:p>
            <a:pPr eaLnBrk="1" hangingPunct="1"/>
            <a:r>
              <a:rPr lang="fr-FR" altLang="fr-FR" sz="2800" dirty="0"/>
              <a:t>T3 et T4 accélèrent tous les métabolismes :</a:t>
            </a:r>
          </a:p>
          <a:p>
            <a:pPr lvl="2" eaLnBrk="1" hangingPunct="1"/>
            <a:r>
              <a:rPr lang="fr-FR" altLang="fr-FR" sz="2600" dirty="0"/>
              <a:t>Température</a:t>
            </a:r>
          </a:p>
          <a:p>
            <a:pPr lvl="2" eaLnBrk="1" hangingPunct="1"/>
            <a:r>
              <a:rPr lang="fr-FR" altLang="fr-FR" sz="2600" dirty="0"/>
              <a:t>Transit intestinal (stimule le transit)</a:t>
            </a:r>
          </a:p>
          <a:p>
            <a:pPr lvl="2" eaLnBrk="1" hangingPunct="1"/>
            <a:r>
              <a:rPr lang="fr-FR" altLang="fr-FR" sz="2600" dirty="0"/>
              <a:t>Fonctionnement rénal (augmente filtration glomérulaire)</a:t>
            </a:r>
          </a:p>
          <a:p>
            <a:pPr lvl="2" eaLnBrk="1" hangingPunct="1"/>
            <a:r>
              <a:rPr lang="fr-FR" altLang="fr-FR" sz="2600" dirty="0"/>
              <a:t>Rythme cardiaque</a:t>
            </a:r>
          </a:p>
          <a:p>
            <a:pPr lvl="2" eaLnBrk="1" hangingPunct="1"/>
            <a:r>
              <a:rPr lang="fr-FR" altLang="fr-FR" sz="2600" dirty="0"/>
              <a:t>Croissance</a:t>
            </a:r>
          </a:p>
          <a:p>
            <a:pPr lvl="2" eaLnBrk="1" hangingPunct="1"/>
            <a:r>
              <a:rPr lang="fr-FR" altLang="fr-FR" sz="2600" dirty="0"/>
              <a:t>Développement psychique et intellectuel</a:t>
            </a:r>
          </a:p>
          <a:p>
            <a:pPr lvl="2" eaLnBrk="1" hangingPunct="1"/>
            <a:r>
              <a:rPr lang="fr-FR" altLang="fr-FR" sz="2600" dirty="0"/>
              <a:t>Cholestérolémie </a:t>
            </a:r>
          </a:p>
          <a:p>
            <a:pPr lvl="2" eaLnBrk="1" hangingPunct="1"/>
            <a:r>
              <a:rPr lang="fr-FR" altLang="fr-FR" sz="2600" dirty="0"/>
              <a:t>Hyperglycémiantes, hypocholestérolémiantes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70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304055"/>
            <a:ext cx="7729728" cy="118872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4400" dirty="0"/>
              <a:t>La thyroïde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11870" y="1841921"/>
            <a:ext cx="10481059" cy="4392613"/>
          </a:xfrm>
        </p:spPr>
        <p:txBody>
          <a:bodyPr>
            <a:normAutofit/>
          </a:bodyPr>
          <a:lstStyle/>
          <a:p>
            <a:pPr lvl="2" eaLnBrk="1" hangingPunct="1"/>
            <a:r>
              <a:rPr lang="fr-FR" altLang="fr-FR" sz="3600" dirty="0" err="1"/>
              <a:t>Thyrocalcitonine</a:t>
            </a:r>
            <a:r>
              <a:rPr lang="fr-FR" altLang="fr-FR" sz="3600" dirty="0"/>
              <a:t> ou calcitonine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fr-FR" altLang="fr-FR" dirty="0"/>
              <a:t>Hypocalcémiante : fixe le calcium du sang sur le tissu osseux.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altLang="fr-FR" dirty="0"/>
              <a:t>Abaisse le taux sanguin du Ca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altLang="fr-FR" dirty="0"/>
              <a:t>Stimule le captage et l’incorporation du Ca sur la matrice osseuse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altLang="fr-FR" dirty="0"/>
              <a:t>Inhibe la libération du Ca par les os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altLang="fr-FR" dirty="0"/>
              <a:t>Sécrétion régulée par l’hypercalcémie qui provoque son augmentation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236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654908"/>
            <a:ext cx="10972800" cy="762730"/>
          </a:xfrm>
        </p:spPr>
        <p:txBody>
          <a:bodyPr/>
          <a:lstStyle/>
          <a:p>
            <a:pPr algn="ctr"/>
            <a:r>
              <a:rPr lang="fr-FR" dirty="0"/>
              <a:t>Dysfonctionnement thyroïdien </a:t>
            </a:r>
          </a:p>
        </p:txBody>
      </p:sp>
      <p:graphicFrame>
        <p:nvGraphicFramePr>
          <p:cNvPr id="4" name="Espace réservé du tableau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20676894"/>
              </p:ext>
            </p:extLst>
          </p:nvPr>
        </p:nvGraphicFramePr>
        <p:xfrm>
          <a:off x="506627" y="1655804"/>
          <a:ext cx="11195221" cy="5202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797">
                  <a:extLst>
                    <a:ext uri="{9D8B030D-6E8A-4147-A177-3AD203B41FA5}">
                      <a16:colId xmlns:a16="http://schemas.microsoft.com/office/drawing/2014/main" val="2503769111"/>
                    </a:ext>
                  </a:extLst>
                </a:gridCol>
                <a:gridCol w="8221424">
                  <a:extLst>
                    <a:ext uri="{9D8B030D-6E8A-4147-A177-3AD203B41FA5}">
                      <a16:colId xmlns:a16="http://schemas.microsoft.com/office/drawing/2014/main" val="1636954187"/>
                    </a:ext>
                  </a:extLst>
                </a:gridCol>
              </a:tblGrid>
              <a:tr h="1637383">
                <a:tc>
                  <a:txBody>
                    <a:bodyPr/>
                    <a:lstStyle/>
                    <a:p>
                      <a:r>
                        <a:rPr lang="fr-FR" dirty="0"/>
                        <a:t>Hypothyroïdie chez</a:t>
                      </a:r>
                      <a:r>
                        <a:rPr lang="fr-FR" baseline="0" dirty="0"/>
                        <a:t> l’adulte</a:t>
                      </a:r>
                    </a:p>
                    <a:p>
                      <a:r>
                        <a:rPr lang="fr-FR" baseline="0" dirty="0"/>
                        <a:t>myoedème</a:t>
                      </a:r>
                      <a:endParaRPr lang="fr-F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Métabolisme</a:t>
                      </a:r>
                      <a:r>
                        <a:rPr lang="fr-FR" baseline="0" dirty="0"/>
                        <a:t> lent, prise pondérale, fatigabilité, sensations froides, bouffissures de la face, œdème, baisse aptitudes mentales</a:t>
                      </a:r>
                    </a:p>
                    <a:p>
                      <a:r>
                        <a:rPr lang="fr-FR" baseline="0" dirty="0"/>
                        <a:t>Cause : carence en iode </a:t>
                      </a:r>
                      <a:endParaRPr lang="fr-F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11981"/>
                  </a:ext>
                </a:extLst>
              </a:tr>
              <a:tr h="18027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Hypothyroïdie enfant Crétinisme 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Petite taille, proportions corporelles anormales, langue et cou épais, arriération mentale</a:t>
                      </a:r>
                    </a:p>
                    <a:p>
                      <a:r>
                        <a:rPr lang="fr-FR" dirty="0"/>
                        <a:t>Cause : anomalie génétique de la thyroïdes ou des facteurs maternels (carence en iode)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522354"/>
                  </a:ext>
                </a:extLst>
              </a:tr>
              <a:tr h="1762050">
                <a:tc>
                  <a:txBody>
                    <a:bodyPr/>
                    <a:lstStyle/>
                    <a:p>
                      <a:r>
                        <a:rPr lang="fr-FR" dirty="0"/>
                        <a:t>Hyper</a:t>
                      </a:r>
                      <a:r>
                        <a:rPr lang="fr-FR" baseline="0" dirty="0"/>
                        <a:t>thyroïdie chez l’adulte</a:t>
                      </a:r>
                    </a:p>
                    <a:p>
                      <a:r>
                        <a:rPr lang="fr-FR" baseline="0" dirty="0"/>
                        <a:t>Maladie de Basedow</a:t>
                      </a:r>
                      <a:endParaRPr lang="fr-F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Augmentation de volume</a:t>
                      </a:r>
                      <a:r>
                        <a:rPr lang="fr-FR" baseline="0" dirty="0"/>
                        <a:t> de la thyroïde (goitre), accélération des métabolismes, perte pondérale, augmentation de la nervosité, exophtalmie</a:t>
                      </a:r>
                    </a:p>
                    <a:p>
                      <a:r>
                        <a:rPr lang="fr-FR" baseline="0" dirty="0"/>
                        <a:t>Cause : maladie auto immune</a:t>
                      </a:r>
                      <a:endParaRPr lang="fr-F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334297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1046B-11CD-48A7-9ACA-0CE807A57572}" type="slidenum">
              <a:rPr lang="fr-FR" altLang="fr-FR" smtClean="0"/>
              <a:pPr>
                <a:defRPr/>
              </a:pPr>
              <a:t>43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711100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parathyroïdes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67318" y="2718759"/>
            <a:ext cx="8711341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altLang="fr-FR" dirty="0"/>
              <a:t>Situées en adhérence sur la face postérieure de la thyroïde, elles sont au nombre de 4 (2 sur chaque lobe thyroïdien). Ce sont les plus petites glandes de l’organisme. </a:t>
            </a:r>
          </a:p>
          <a:p>
            <a:pPr algn="just">
              <a:lnSpc>
                <a:spcPct val="150000"/>
              </a:lnSpc>
            </a:pPr>
            <a:r>
              <a:rPr lang="fr-FR" altLang="fr-FR" dirty="0"/>
              <a:t>Sécrétion </a:t>
            </a:r>
            <a:r>
              <a:rPr lang="fr-FR" altLang="fr-FR" b="1" dirty="0"/>
              <a:t>PTH (parathormone)</a:t>
            </a:r>
          </a:p>
          <a:p>
            <a:pPr algn="just">
              <a:lnSpc>
                <a:spcPct val="150000"/>
              </a:lnSpc>
            </a:pPr>
            <a:r>
              <a:rPr lang="fr-FR" altLang="fr-FR" dirty="0"/>
              <a:t>Elles exercent une action </a:t>
            </a:r>
            <a:r>
              <a:rPr lang="fr-FR" altLang="fr-FR" b="1" dirty="0" err="1"/>
              <a:t>hypercalcémiante</a:t>
            </a:r>
            <a:r>
              <a:rPr lang="fr-FR" altLang="fr-FR" dirty="0"/>
              <a:t> et </a:t>
            </a:r>
            <a:r>
              <a:rPr lang="fr-FR" altLang="fr-FR" b="1" dirty="0"/>
              <a:t>hypo-</a:t>
            </a:r>
            <a:r>
              <a:rPr lang="fr-FR" altLang="fr-FR" b="1" dirty="0" err="1"/>
              <a:t>phosphorémiante</a:t>
            </a:r>
            <a:endParaRPr lang="fr-FR" altLang="fr-FR" b="1" dirty="0"/>
          </a:p>
          <a:p>
            <a:pPr algn="just">
              <a:lnSpc>
                <a:spcPct val="150000"/>
              </a:lnSpc>
            </a:pPr>
            <a:r>
              <a:rPr lang="fr-FR" altLang="fr-FR" dirty="0"/>
              <a:t> régulation du taux de Ca indispensable à la transmission nerveuse, contractions musculaires et à la coagulation sanguine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44</a:t>
            </a:fld>
            <a:endParaRPr lang="fr-FR"/>
          </a:p>
        </p:txBody>
      </p:sp>
      <p:pic>
        <p:nvPicPr>
          <p:cNvPr id="1331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2" r="32585" b="82454"/>
          <a:stretch>
            <a:fillRect/>
          </a:stretch>
        </p:blipFill>
        <p:spPr bwMode="auto">
          <a:xfrm>
            <a:off x="9986963" y="4826774"/>
            <a:ext cx="1366837" cy="12922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2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58305"/>
            <a:ext cx="10972800" cy="845281"/>
          </a:xfrm>
        </p:spPr>
        <p:txBody>
          <a:bodyPr/>
          <a:lstStyle/>
          <a:p>
            <a:pPr algn="ctr"/>
            <a:r>
              <a:rPr lang="fr-FR" dirty="0"/>
              <a:t>Dysfonctionnement parathyroïde </a:t>
            </a:r>
          </a:p>
        </p:txBody>
      </p:sp>
      <p:graphicFrame>
        <p:nvGraphicFramePr>
          <p:cNvPr id="4" name="Espace réservé du tableau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04107612"/>
              </p:ext>
            </p:extLst>
          </p:nvPr>
        </p:nvGraphicFramePr>
        <p:xfrm>
          <a:off x="0" y="1334813"/>
          <a:ext cx="12192000" cy="5523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504">
                  <a:extLst>
                    <a:ext uri="{9D8B030D-6E8A-4147-A177-3AD203B41FA5}">
                      <a16:colId xmlns:a16="http://schemas.microsoft.com/office/drawing/2014/main" val="1062057552"/>
                    </a:ext>
                  </a:extLst>
                </a:gridCol>
                <a:gridCol w="9203496">
                  <a:extLst>
                    <a:ext uri="{9D8B030D-6E8A-4147-A177-3AD203B41FA5}">
                      <a16:colId xmlns:a16="http://schemas.microsoft.com/office/drawing/2014/main" val="251278075"/>
                    </a:ext>
                  </a:extLst>
                </a:gridCol>
              </a:tblGrid>
              <a:tr h="2529171">
                <a:tc>
                  <a:txBody>
                    <a:bodyPr/>
                    <a:lstStyle/>
                    <a:p>
                      <a:r>
                        <a:rPr lang="fr-FR" dirty="0"/>
                        <a:t>Hypoparathyroidie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Hypocalcémie et réduction activité nerveuse, réflexes anormaux, faiblesse muscles squelettiques</a:t>
                      </a:r>
                      <a:r>
                        <a:rPr lang="fr-FR" baseline="0" dirty="0"/>
                        <a:t> </a:t>
                      </a:r>
                    </a:p>
                    <a:p>
                      <a:endParaRPr lang="fr-FR" baseline="0" dirty="0"/>
                    </a:p>
                    <a:p>
                      <a:r>
                        <a:rPr lang="fr-FR" baseline="0" dirty="0"/>
                        <a:t>Cause : lésions parathyroïdes</a:t>
                      </a:r>
                      <a:endParaRPr lang="fr-F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385604"/>
                  </a:ext>
                </a:extLst>
              </a:tr>
              <a:tr h="2994016">
                <a:tc>
                  <a:txBody>
                    <a:bodyPr/>
                    <a:lstStyle/>
                    <a:p>
                      <a:r>
                        <a:rPr lang="fr-FR" dirty="0"/>
                        <a:t>Hyperparathyroïdie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Hypercalcémie, accroit excitabilité des neurones , spasmes, convulsions, décalcification osseuse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Cause : tumeur glande parathyroïde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501597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1046B-11CD-48A7-9ACA-0CE807A57572}" type="slidenum">
              <a:rPr lang="fr-FR" altLang="fr-FR" smtClean="0"/>
              <a:pPr>
                <a:defRPr/>
              </a:pPr>
              <a:t>45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87591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344715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fr-FR" alt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glandes surrénales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12057" y="2372496"/>
            <a:ext cx="10515600" cy="3633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altLang="fr-FR" dirty="0"/>
              <a:t>2 capsules situées au voisinage du pôle de chaque rein </a:t>
            </a:r>
          </a:p>
          <a:p>
            <a:pPr algn="just">
              <a:lnSpc>
                <a:spcPct val="150000"/>
              </a:lnSpc>
            </a:pPr>
            <a:r>
              <a:rPr lang="fr-FR" altLang="fr-FR" dirty="0"/>
              <a:t>4 à 5 cm de long sur 2 à 4 cm de large (</a:t>
            </a:r>
            <a:r>
              <a:rPr lang="en-US" altLang="fr-FR" dirty="0"/>
              <a:t>~6 g)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fr-FR" dirty="0" err="1"/>
              <a:t>En</a:t>
            </a:r>
            <a:r>
              <a:rPr lang="en-US" altLang="fr-FR" dirty="0"/>
              <a:t> 2 </a:t>
            </a:r>
            <a:r>
              <a:rPr lang="en-US" altLang="fr-FR" dirty="0" err="1"/>
              <a:t>régions</a:t>
            </a:r>
            <a:r>
              <a:rPr lang="en-US" altLang="fr-FR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altLang="fr-FR" b="1" dirty="0"/>
              <a:t>périphérique : </a:t>
            </a:r>
            <a:r>
              <a:rPr lang="en-US" altLang="fr-FR" dirty="0"/>
              <a:t>la </a:t>
            </a:r>
            <a:r>
              <a:rPr lang="en-US" altLang="fr-FR" b="1" dirty="0" err="1"/>
              <a:t>cortico-surrénale</a:t>
            </a:r>
            <a:r>
              <a:rPr lang="en-US" altLang="fr-FR" dirty="0"/>
              <a:t> (</a:t>
            </a:r>
            <a:r>
              <a:rPr lang="en-US" altLang="fr-FR" dirty="0" err="1"/>
              <a:t>jaunâtre</a:t>
            </a:r>
            <a:r>
              <a:rPr lang="en-US" altLang="fr-FR" dirty="0"/>
              <a:t>, </a:t>
            </a:r>
            <a:r>
              <a:rPr lang="en-US" altLang="fr-FR" dirty="0" err="1"/>
              <a:t>ferme</a:t>
            </a:r>
            <a:r>
              <a:rPr lang="en-US" altLang="fr-FR" dirty="0"/>
              <a:t>) </a:t>
            </a:r>
            <a:r>
              <a:rPr lang="en-US" altLang="fr-FR" dirty="0">
                <a:sym typeface="Wingdings" panose="05000000000000000000" pitchFamily="2" charset="2"/>
              </a:rPr>
              <a:t> </a:t>
            </a:r>
            <a:r>
              <a:rPr lang="en-US" altLang="fr-FR" dirty="0" err="1">
                <a:sym typeface="Wingdings" panose="05000000000000000000" pitchFamily="2" charset="2"/>
              </a:rPr>
              <a:t>sécrétion</a:t>
            </a:r>
            <a:r>
              <a:rPr lang="en-US" altLang="fr-FR" dirty="0">
                <a:sym typeface="Wingdings" panose="05000000000000000000" pitchFamily="2" charset="2"/>
              </a:rPr>
              <a:t> des </a:t>
            </a:r>
            <a:r>
              <a:rPr lang="en-US" altLang="fr-FR" dirty="0" err="1">
                <a:sym typeface="Wingdings" panose="05000000000000000000" pitchFamily="2" charset="2"/>
              </a:rPr>
              <a:t>gluco</a:t>
            </a:r>
            <a:r>
              <a:rPr lang="en-US" altLang="fr-FR" dirty="0">
                <a:sym typeface="Wingdings" panose="05000000000000000000" pitchFamily="2" charset="2"/>
              </a:rPr>
              <a:t> et </a:t>
            </a:r>
            <a:r>
              <a:rPr lang="en-US" altLang="fr-FR" dirty="0" err="1">
                <a:sym typeface="Wingdings" panose="05000000000000000000" pitchFamily="2" charset="2"/>
              </a:rPr>
              <a:t>minéralocorticoïdes</a:t>
            </a:r>
            <a:endParaRPr lang="en-US" altLang="fr-FR" dirty="0"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altLang="fr-FR" b="1" dirty="0" err="1"/>
              <a:t>centrale</a:t>
            </a:r>
            <a:r>
              <a:rPr lang="en-US" altLang="fr-FR" b="1" dirty="0"/>
              <a:t> : </a:t>
            </a:r>
            <a:r>
              <a:rPr lang="en-US" altLang="fr-FR" dirty="0"/>
              <a:t>la </a:t>
            </a:r>
            <a:r>
              <a:rPr lang="en-US" altLang="fr-FR" b="1" dirty="0" err="1"/>
              <a:t>médullo-surrénale</a:t>
            </a:r>
            <a:r>
              <a:rPr lang="en-US" altLang="fr-FR" dirty="0"/>
              <a:t> (rouge, </a:t>
            </a:r>
            <a:r>
              <a:rPr lang="en-US" altLang="fr-FR" dirty="0" err="1"/>
              <a:t>molle</a:t>
            </a:r>
            <a:r>
              <a:rPr lang="en-US" altLang="fr-FR" dirty="0"/>
              <a:t> et friable) </a:t>
            </a:r>
            <a:r>
              <a:rPr lang="en-US" altLang="fr-FR" dirty="0">
                <a:sym typeface="Wingdings" panose="05000000000000000000" pitchFamily="2" charset="2"/>
              </a:rPr>
              <a:t> </a:t>
            </a:r>
            <a:r>
              <a:rPr lang="en-US" altLang="fr-FR" dirty="0" err="1">
                <a:sym typeface="Wingdings" panose="05000000000000000000" pitchFamily="2" charset="2"/>
              </a:rPr>
              <a:t>sécrétion</a:t>
            </a:r>
            <a:r>
              <a:rPr lang="en-US" altLang="fr-FR" dirty="0">
                <a:sym typeface="Wingdings" panose="05000000000000000000" pitchFamily="2" charset="2"/>
              </a:rPr>
              <a:t> des </a:t>
            </a:r>
            <a:r>
              <a:rPr lang="en-US" altLang="fr-FR" dirty="0" err="1">
                <a:sym typeface="Wingdings" panose="05000000000000000000" pitchFamily="2" charset="2"/>
              </a:rPr>
              <a:t>catécholamines</a:t>
            </a:r>
            <a:r>
              <a:rPr lang="en-US" altLang="fr-FR" dirty="0">
                <a:sym typeface="Wingdings" panose="05000000000000000000" pitchFamily="2" charset="2"/>
              </a:rPr>
              <a:t> (</a:t>
            </a:r>
            <a:r>
              <a:rPr lang="en-US" altLang="fr-FR" dirty="0" err="1">
                <a:sym typeface="Wingdings" panose="05000000000000000000" pitchFamily="2" charset="2"/>
              </a:rPr>
              <a:t>adrénaline</a:t>
            </a:r>
            <a:r>
              <a:rPr lang="en-US" altLang="fr-FR" dirty="0">
                <a:sym typeface="Wingdings" panose="05000000000000000000" pitchFamily="2" charset="2"/>
              </a:rPr>
              <a:t>, </a:t>
            </a:r>
            <a:r>
              <a:rPr lang="en-US" altLang="fr-FR" dirty="0" err="1">
                <a:sym typeface="Wingdings" panose="05000000000000000000" pitchFamily="2" charset="2"/>
              </a:rPr>
              <a:t>noradrénaline</a:t>
            </a:r>
            <a:r>
              <a:rPr lang="en-US" altLang="fr-FR" dirty="0">
                <a:sym typeface="Wingdings" panose="05000000000000000000" pitchFamily="2" charset="2"/>
              </a:rPr>
              <a:t>)</a:t>
            </a:r>
          </a:p>
          <a:p>
            <a:pPr algn="just"/>
            <a:endParaRPr lang="en-US" altLang="fr-FR" dirty="0">
              <a:sym typeface="Wingdings" panose="05000000000000000000" pitchFamily="2" charset="2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64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764265"/>
          </a:xfrm>
        </p:spPr>
        <p:txBody>
          <a:bodyPr/>
          <a:lstStyle/>
          <a:p>
            <a:pPr algn="ctr"/>
            <a:r>
              <a:rPr lang="fr-FR" dirty="0"/>
              <a:t>Les glandes surrénales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17" y="2638425"/>
            <a:ext cx="4135966" cy="3101975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4915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4696" y="866303"/>
            <a:ext cx="9520158" cy="1049235"/>
          </a:xfrm>
        </p:spPr>
        <p:txBody>
          <a:bodyPr/>
          <a:lstStyle/>
          <a:p>
            <a:pPr algn="ctr"/>
            <a:r>
              <a:rPr lang="fr-FR" dirty="0"/>
              <a:t>Glandes surrénales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9240" y="2749005"/>
            <a:ext cx="9833520" cy="4683210"/>
          </a:xfrm>
        </p:spPr>
        <p:txBody>
          <a:bodyPr>
            <a:normAutofit/>
          </a:bodyPr>
          <a:lstStyle/>
          <a:p>
            <a:r>
              <a:rPr lang="fr-FR" b="1" dirty="0"/>
              <a:t>Corticosurrénales </a:t>
            </a:r>
            <a:r>
              <a:rPr lang="fr-FR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b="1" dirty="0"/>
              <a:t>Glucocorticoïdes (cortisol) : </a:t>
            </a:r>
            <a:r>
              <a:rPr lang="fr-FR" dirty="0"/>
              <a:t>favorisent la néoglucogenèse et l’hyperglycémie, mobilisent les graisses en vus du métabolisme énergétique, réduisent la réponse inflammatoires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dirty="0"/>
              <a:t>Minéralocorticoides (aldostérone) </a:t>
            </a:r>
            <a:r>
              <a:rPr lang="fr-FR" dirty="0"/>
              <a:t>exerce un contrôle sur le tubule rénal régule la concentration dans le sang du Na+ et K+ et sur l’ion H, rôle majeur dans le métabolisme : équilibre hydroélectrique du sang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dirty="0"/>
              <a:t>Androgènes (Testostérone) : </a:t>
            </a:r>
            <a:r>
              <a:rPr lang="fr-FR" dirty="0"/>
              <a:t>mais de manière secondaire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/>
          </a:p>
          <a:p>
            <a:r>
              <a:rPr lang="fr-FR" b="1" dirty="0"/>
              <a:t>Médullosurrénales : sécrète adrénaline et noradrénaline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Actions sur la glycémie, la </a:t>
            </a:r>
            <a:r>
              <a:rPr lang="fr-FR" dirty="0" err="1"/>
              <a:t>fqce</a:t>
            </a:r>
            <a:r>
              <a:rPr lang="fr-FR" dirty="0"/>
              <a:t> cardiaque, la dérivation du sang vers le cœur, l’encéphale et les muscles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Réactions brèves, H dites du « stress » pour répondre à des situations de fuite ou de combat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4936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0154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Dysfonctionnements des glandes surrénales</a:t>
            </a:r>
          </a:p>
        </p:txBody>
      </p:sp>
      <p:graphicFrame>
        <p:nvGraphicFramePr>
          <p:cNvPr id="4" name="Espace réservé du tableau 3">
            <a:extLst>
              <a:ext uri="{FF2B5EF4-FFF2-40B4-BE49-F238E27FC236}">
                <a16:creationId xmlns:a16="http://schemas.microsoft.com/office/drawing/2014/main" id="{6554FE01-E037-411D-A316-2EACFBDD4F57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36214219"/>
              </p:ext>
            </p:extLst>
          </p:nvPr>
        </p:nvGraphicFramePr>
        <p:xfrm>
          <a:off x="0" y="1080654"/>
          <a:ext cx="12191999" cy="5806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9203">
                  <a:extLst>
                    <a:ext uri="{9D8B030D-6E8A-4147-A177-3AD203B41FA5}">
                      <a16:colId xmlns:a16="http://schemas.microsoft.com/office/drawing/2014/main" val="846697004"/>
                    </a:ext>
                  </a:extLst>
                </a:gridCol>
                <a:gridCol w="7752796">
                  <a:extLst>
                    <a:ext uri="{9D8B030D-6E8A-4147-A177-3AD203B41FA5}">
                      <a16:colId xmlns:a16="http://schemas.microsoft.com/office/drawing/2014/main" val="3829995056"/>
                    </a:ext>
                  </a:extLst>
                </a:gridCol>
              </a:tblGrid>
              <a:tr h="1412298">
                <a:tc>
                  <a:txBody>
                    <a:bodyPr/>
                    <a:lstStyle/>
                    <a:p>
                      <a:r>
                        <a:rPr lang="fr-FR" dirty="0"/>
                        <a:t>Hypersécrétion des glucocorticoïdes</a:t>
                      </a:r>
                    </a:p>
                    <a:p>
                      <a:r>
                        <a:rPr lang="fr-FR" dirty="0"/>
                        <a:t>Maladie de Cushing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Obésité du tronc, hypertension, ostéoporose, hirsutisme, labilité émotionnelle, dépression, insomnie, troubles de la mémoire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Causes : tumeur de l’hypophyse libérant l’ACTH ou par une tumeur des surrénales ou une utilisation chronique des glucocorticoïdes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216580"/>
                  </a:ext>
                </a:extLst>
              </a:tr>
              <a:tr h="1519109">
                <a:tc>
                  <a:txBody>
                    <a:bodyPr/>
                    <a:lstStyle/>
                    <a:p>
                      <a:r>
                        <a:rPr lang="fr-FR" dirty="0"/>
                        <a:t>Hyposécrétion des glucocorticoïdes</a:t>
                      </a:r>
                    </a:p>
                    <a:p>
                      <a:r>
                        <a:rPr lang="fr-FR" dirty="0"/>
                        <a:t>Maladie d’Addison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Perte pondérale, diminution du taux de glucose et de Na+ et une augmentation du K+, déshydratation, hypotension grave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648299"/>
                  </a:ext>
                </a:extLst>
              </a:tr>
              <a:tr h="1412298">
                <a:tc>
                  <a:txBody>
                    <a:bodyPr/>
                    <a:lstStyle/>
                    <a:p>
                      <a:r>
                        <a:rPr lang="fr-FR" dirty="0"/>
                        <a:t>Hypersécrétion des minéralocorticoïdes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Hypertension et œdème causés par la rétention excessive de Na+ et de l’eau, excrétion accélérée des ions K+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Cause : adénome de la surrénale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724921"/>
                  </a:ext>
                </a:extLst>
              </a:tr>
              <a:tr h="1412298">
                <a:tc>
                  <a:txBody>
                    <a:bodyPr/>
                    <a:lstStyle/>
                    <a:p>
                      <a:r>
                        <a:rPr lang="fr-FR" dirty="0"/>
                        <a:t>Hyposécrétion des minéralocorticoïdes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Insuffisance en minéralocorticoïdes et en glucocorticoïdes: idem maladie d’ Addison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510705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1046B-11CD-48A7-9ACA-0CE807A57572}" type="slidenum">
              <a:rPr lang="fr-FR" altLang="fr-FR" smtClean="0"/>
              <a:pPr>
                <a:defRPr/>
              </a:pPr>
              <a:t>49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115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08344" y="816616"/>
            <a:ext cx="12400344" cy="1856246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Le système endocrinien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0190" y="2976268"/>
            <a:ext cx="9603275" cy="3390410"/>
          </a:xfrm>
        </p:spPr>
        <p:txBody>
          <a:bodyPr/>
          <a:lstStyle/>
          <a:p>
            <a:r>
              <a:rPr lang="fr-FR" sz="2400" dirty="0"/>
              <a:t>Système de régulation majeur de l’organisme</a:t>
            </a:r>
          </a:p>
          <a:p>
            <a:r>
              <a:rPr lang="fr-FR" sz="2400" dirty="0"/>
              <a:t>Glandes endocrines sont situées à différents endroits de l’organisme</a:t>
            </a:r>
          </a:p>
          <a:p>
            <a:r>
              <a:rPr lang="fr-FR" sz="2400" dirty="0"/>
              <a:t>Produisent des hormones </a:t>
            </a:r>
          </a:p>
          <a:p>
            <a:r>
              <a:rPr lang="fr-FR" sz="2400" dirty="0"/>
              <a:t>Déversent directement dans le sang</a:t>
            </a:r>
          </a:p>
          <a:p>
            <a:r>
              <a:rPr lang="fr-FR" sz="2400" dirty="0"/>
              <a:t>Action sur des tissus spécifiques  avec des cellules cibles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472607" y="1919589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dirty="0"/>
              <a:t>Introduction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21645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55908" y="562119"/>
            <a:ext cx="9520158" cy="1049235"/>
          </a:xfrm>
        </p:spPr>
        <p:txBody>
          <a:bodyPr/>
          <a:lstStyle/>
          <a:p>
            <a:pPr algn="ctr"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pancréas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21373" y="2389159"/>
            <a:ext cx="9873049" cy="4534931"/>
          </a:xfrm>
        </p:spPr>
        <p:txBody>
          <a:bodyPr>
            <a:noAutofit/>
          </a:bodyPr>
          <a:lstStyle/>
          <a:p>
            <a:r>
              <a:rPr lang="fr-FR" altLang="fr-FR" sz="2400" dirty="0"/>
              <a:t>Situé en arrière de l’estomac</a:t>
            </a:r>
          </a:p>
          <a:p>
            <a:pPr algn="just"/>
            <a:r>
              <a:rPr lang="fr-FR" altLang="fr-FR" sz="2400" dirty="0"/>
              <a:t>Double fonction : exocrine (appareil digestif) et endocrine (sécrétion hormonale)</a:t>
            </a:r>
          </a:p>
          <a:p>
            <a:pPr algn="just"/>
            <a:r>
              <a:rPr lang="fr-FR" altLang="fr-FR" sz="2400" dirty="0"/>
              <a:t>Régulation glycémique : sécrétion de </a:t>
            </a:r>
            <a:r>
              <a:rPr lang="fr-FR" altLang="fr-FR" sz="2400" b="1" dirty="0"/>
              <a:t>l’insuline et du glucagon </a:t>
            </a:r>
            <a:r>
              <a:rPr lang="fr-FR" altLang="fr-FR" sz="2400" dirty="0"/>
              <a:t>respectivement par les cellules Bêta  et Alpha2 des Îlots de Langerhans et de </a:t>
            </a:r>
            <a:r>
              <a:rPr lang="fr-FR" altLang="fr-FR" sz="2400" b="1" dirty="0"/>
              <a:t>la somatostatine par les cellules delta</a:t>
            </a:r>
          </a:p>
          <a:p>
            <a:pPr algn="just"/>
            <a:r>
              <a:rPr lang="fr-FR" altLang="fr-FR" sz="2400" dirty="0"/>
              <a:t>Interaction entre la glycémie et les neuromédiateurs du système nerveux autonome (action sympathique)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67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277957" y="1052378"/>
            <a:ext cx="3768983" cy="10417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FR" alt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Rapports anatomiques du pancréas</a:t>
            </a:r>
          </a:p>
        </p:txBody>
      </p:sp>
      <p:pic>
        <p:nvPicPr>
          <p:cNvPr id="21508" name="Picture 4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709718" cy="4686132"/>
          </a:xfr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51</a:t>
            </a:fld>
            <a:endParaRPr lang="fr-FR"/>
          </a:p>
        </p:txBody>
      </p:sp>
      <p:pic>
        <p:nvPicPr>
          <p:cNvPr id="1026" name="Picture 2" descr="RÃ©sultat de recherche d'images pour &quot;pancrÃ©as&quot;">
            <a:extLst>
              <a:ext uri="{FF2B5EF4-FFF2-40B4-BE49-F238E27FC236}">
                <a16:creationId xmlns:a16="http://schemas.microsoft.com/office/drawing/2014/main" id="{FAFEB0B5-5555-45AF-A228-20C4DAC48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18" y="3146544"/>
            <a:ext cx="5482282" cy="371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3"/>
          <p:cNvSpPr/>
          <p:nvPr/>
        </p:nvSpPr>
        <p:spPr>
          <a:xfrm>
            <a:off x="2268638" y="4686132"/>
            <a:ext cx="3092361" cy="2235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33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DFEAFC-7B93-4BDC-849C-853691AB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92" y="194920"/>
            <a:ext cx="9520158" cy="761522"/>
          </a:xfrm>
        </p:spPr>
        <p:txBody>
          <a:bodyPr/>
          <a:lstStyle/>
          <a:p>
            <a:pPr algn="ctr"/>
            <a:r>
              <a:rPr lang="fr-FR" dirty="0"/>
              <a:t>Fonctions endocrines du pancréas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D843E9-DD70-4430-9F8C-06DD7214E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718" y="1181562"/>
            <a:ext cx="10107032" cy="4873250"/>
          </a:xfrm>
        </p:spPr>
        <p:txBody>
          <a:bodyPr>
            <a:normAutofit/>
          </a:bodyPr>
          <a:lstStyle/>
          <a:p>
            <a:r>
              <a:rPr lang="fr-FR" sz="2400" b="1" dirty="0"/>
              <a:t>Le glucagon : </a:t>
            </a:r>
          </a:p>
          <a:p>
            <a:pPr marL="0" indent="0">
              <a:buNone/>
            </a:pPr>
            <a:r>
              <a:rPr lang="fr-FR" sz="2400" dirty="0"/>
              <a:t>Libéré quand le glucose sanguin est bas, ce qui provoque une conversion du glycogène du foie en glucose (glycogénolyse) et formation du glucose à partir des triglycérides (néoglucogénèse), le foie déverse le glucose dans la circulation sanguine et la glycémie s’élève</a:t>
            </a:r>
          </a:p>
          <a:p>
            <a:r>
              <a:rPr lang="fr-FR" sz="2400" b="1" dirty="0"/>
              <a:t>L’insuline :</a:t>
            </a:r>
          </a:p>
          <a:p>
            <a:pPr marL="0" indent="0">
              <a:buNone/>
            </a:pPr>
            <a:r>
              <a:rPr lang="fr-FR" sz="2400" dirty="0"/>
              <a:t>Libérée quand le glucose sanguin est élevé, elle retire le glucose du sang pour produire de l’énergie et le converti en glycogène ou en graisse en vue de stockage,</a:t>
            </a:r>
          </a:p>
          <a:p>
            <a:r>
              <a:rPr lang="fr-FR" sz="2400" b="1" dirty="0"/>
              <a:t>La somatostatine </a:t>
            </a:r>
            <a:r>
              <a:rPr lang="fr-FR" sz="2400" dirty="0"/>
              <a:t>: inhibe la sécrétion d’insuline et de glucagon, ralentie l’absorption des nutriments,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7940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/>
              <a:t>Le pancréas : </a:t>
            </a:r>
            <a:br>
              <a:rPr lang="fr-FR" altLang="fr-FR"/>
            </a:br>
            <a:r>
              <a:rPr lang="fr-FR" altLang="fr-FR"/>
              <a:t>hormones secrétées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783906" y="2656677"/>
            <a:ext cx="9603275" cy="3808901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fr-FR" altLang="fr-FR" dirty="0"/>
              <a:t>La fonction endocrine  est assurée par les îlots de </a:t>
            </a:r>
            <a:r>
              <a:rPr lang="fr-FR" altLang="fr-FR" dirty="0" err="1"/>
              <a:t>langerhans</a:t>
            </a:r>
            <a:r>
              <a:rPr lang="fr-FR" altLang="fr-FR" dirty="0"/>
              <a:t> </a:t>
            </a:r>
          </a:p>
          <a:p>
            <a:pPr lvl="2">
              <a:lnSpc>
                <a:spcPct val="200000"/>
              </a:lnSpc>
            </a:pPr>
            <a:r>
              <a:rPr lang="fr-FR" altLang="fr-FR" dirty="0"/>
              <a:t>Les cellules  Béta sécrètent :</a:t>
            </a:r>
          </a:p>
          <a:p>
            <a:pPr marL="914400" lvl="2" indent="0" eaLnBrk="1" hangingPunct="1">
              <a:lnSpc>
                <a:spcPct val="200000"/>
              </a:lnSpc>
              <a:buNone/>
            </a:pPr>
            <a:r>
              <a:rPr lang="fr-FR" altLang="fr-FR" b="1" dirty="0"/>
              <a:t>	L’INSULINE</a:t>
            </a:r>
          </a:p>
          <a:p>
            <a:pPr lvl="2">
              <a:lnSpc>
                <a:spcPct val="200000"/>
              </a:lnSpc>
            </a:pPr>
            <a:r>
              <a:rPr lang="fr-FR" altLang="fr-FR" dirty="0"/>
              <a:t>les cellules alpha secrètent :</a:t>
            </a:r>
          </a:p>
          <a:p>
            <a:pPr marL="914400" lvl="2" indent="0" eaLnBrk="1" hangingPunct="1">
              <a:lnSpc>
                <a:spcPct val="200000"/>
              </a:lnSpc>
              <a:buNone/>
            </a:pPr>
            <a:r>
              <a:rPr lang="fr-FR" altLang="fr-FR" b="1" dirty="0"/>
              <a:t>	LE GLUCAGON</a:t>
            </a:r>
          </a:p>
          <a:p>
            <a:pPr lvl="2" eaLnBrk="1" hangingPunct="1">
              <a:lnSpc>
                <a:spcPct val="200000"/>
              </a:lnSpc>
            </a:pPr>
            <a:r>
              <a:rPr lang="fr-FR" altLang="fr-FR" sz="1800" dirty="0"/>
              <a:t>Les cellules delta sécrètent : </a:t>
            </a:r>
          </a:p>
          <a:p>
            <a:pPr marL="914400" lvl="2" indent="0" eaLnBrk="1" hangingPunct="1">
              <a:lnSpc>
                <a:spcPct val="200000"/>
              </a:lnSpc>
              <a:buNone/>
            </a:pPr>
            <a:r>
              <a:rPr lang="fr-FR" altLang="fr-FR" b="1" dirty="0"/>
              <a:t>	LA SOMATOSTATINE (inhibiteur H de croissance)</a:t>
            </a:r>
          </a:p>
          <a:p>
            <a:pPr lvl="2" eaLnBrk="1" hangingPunct="1"/>
            <a:endParaRPr lang="fr-FR" altLang="fr-FR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6592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708077-A457-426F-B545-29C19821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405" y="512462"/>
            <a:ext cx="8911687" cy="1280890"/>
          </a:xfrm>
        </p:spPr>
        <p:txBody>
          <a:bodyPr/>
          <a:lstStyle/>
          <a:p>
            <a:pPr algn="ctr"/>
            <a:r>
              <a:rPr lang="fr-FR" dirty="0"/>
              <a:t>L’insuline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72CF81-568A-4B7D-8AC1-24F34995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405" y="2133600"/>
            <a:ext cx="9643207" cy="3777622"/>
          </a:xfrm>
        </p:spPr>
        <p:txBody>
          <a:bodyPr>
            <a:normAutofit/>
          </a:bodyPr>
          <a:lstStyle/>
          <a:p>
            <a:r>
              <a:rPr lang="fr-FR" sz="2400" dirty="0">
                <a:hlinkClick r:id="rId2"/>
              </a:rPr>
              <a:t>hormone</a:t>
            </a:r>
            <a:r>
              <a:rPr lang="fr-FR" sz="2400" dirty="0"/>
              <a:t> naturellement produite par le pancréas par des cellules spécialisées situées dans les îlots de Langerhans (cellules Béta). </a:t>
            </a:r>
          </a:p>
          <a:p>
            <a:r>
              <a:rPr lang="fr-FR" sz="2400" dirty="0"/>
              <a:t>Elle permet au glucose d’entrer dans les cellules du corps. </a:t>
            </a:r>
          </a:p>
          <a:p>
            <a:r>
              <a:rPr lang="fr-FR" sz="2400" dirty="0"/>
              <a:t>Celles-ci utiliseront le glucose comme source d’énergie </a:t>
            </a:r>
          </a:p>
          <a:p>
            <a:r>
              <a:rPr lang="fr-FR" sz="2400" dirty="0"/>
              <a:t>ou le mettront en réserve dans le foie et les muscles pour une utilisation future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DB1C24-E683-479D-92AE-B77705D5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3321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dirty="0"/>
              <a:t>Le pancréas :</a:t>
            </a:r>
            <a:br>
              <a:rPr lang="fr-FR" altLang="fr-FR" dirty="0"/>
            </a:br>
            <a:r>
              <a:rPr lang="fr-FR" altLang="fr-FR" dirty="0"/>
              <a:t>hormone secrétée et action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400433" y="2240692"/>
            <a:ext cx="8229600" cy="4471988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fr-FR" altLang="fr-FR" sz="2800" b="1" dirty="0"/>
              <a:t>L’INSULINE </a:t>
            </a:r>
          </a:p>
          <a:p>
            <a:pPr lvl="1" eaLnBrk="1" hangingPunct="1"/>
            <a:r>
              <a:rPr lang="fr-FR" altLang="fr-FR" sz="2800" dirty="0"/>
              <a:t>Favorise le stockage du glucose sous forme de glycogène </a:t>
            </a:r>
          </a:p>
          <a:p>
            <a:pPr lvl="1" eaLnBrk="1" hangingPunct="1"/>
            <a:r>
              <a:rPr lang="fr-FR" altLang="fr-FR" sz="2800" dirty="0"/>
              <a:t>Effet hypoglycémiant,</a:t>
            </a:r>
          </a:p>
          <a:p>
            <a:pPr lvl="1"/>
            <a:r>
              <a:rPr lang="fr-FR" sz="2800" dirty="0"/>
              <a:t>le principal régulateur de la </a:t>
            </a:r>
            <a:r>
              <a:rPr lang="fr-FR" sz="2800" dirty="0" err="1"/>
              <a:t>lipogénèse</a:t>
            </a:r>
            <a:endParaRPr lang="fr-FR" sz="2800" dirty="0"/>
          </a:p>
          <a:p>
            <a:pPr lvl="1"/>
            <a:r>
              <a:rPr lang="fr-FR" altLang="fr-FR" sz="2800" dirty="0"/>
              <a:t>Hypoglycémie inhibe la libération d’insuline. </a:t>
            </a:r>
          </a:p>
          <a:p>
            <a:pPr lvl="1"/>
            <a:endParaRPr lang="fr-FR" alt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7530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fr-FR" altLang="fr-FR"/>
              <a:t>Le pancréas :</a:t>
            </a:r>
            <a:br>
              <a:rPr lang="fr-FR" altLang="fr-FR"/>
            </a:br>
            <a:r>
              <a:rPr lang="fr-FR" altLang="fr-FR"/>
              <a:t>hormone secrétée et action</a:t>
            </a:r>
            <a:r>
              <a:rPr lang="fr-FR" altLang="fr-FR" sz="4000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32005" y="2443618"/>
            <a:ext cx="10799804" cy="3294576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fr-FR" altLang="fr-FR" sz="3200" b="1" dirty="0"/>
              <a:t>Le GLUCAGON</a:t>
            </a:r>
          </a:p>
          <a:p>
            <a:pPr lvl="1" eaLnBrk="1" hangingPunct="1"/>
            <a:r>
              <a:rPr lang="fr-FR" altLang="fr-FR" sz="2800" dirty="0"/>
              <a:t>Agit sur les hépatocytes </a:t>
            </a:r>
          </a:p>
          <a:p>
            <a:pPr lvl="1" eaLnBrk="1" hangingPunct="1"/>
            <a:r>
              <a:rPr lang="fr-FR" altLang="fr-FR" sz="2800" dirty="0"/>
              <a:t>Libère le glucose stocké</a:t>
            </a:r>
          </a:p>
          <a:p>
            <a:pPr lvl="1" eaLnBrk="1" hangingPunct="1"/>
            <a:r>
              <a:rPr lang="fr-FR" altLang="fr-FR" sz="2800" dirty="0"/>
              <a:t>Effet hyperglycémiant</a:t>
            </a:r>
          </a:p>
          <a:p>
            <a:pPr lvl="1" eaLnBrk="1" hangingPunct="1"/>
            <a:r>
              <a:rPr lang="fr-FR" altLang="fr-FR" sz="2800" dirty="0"/>
              <a:t>Hyperglycémie inhibe la libération de glucagon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0481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670323-A6C7-4E5D-864D-986907A3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70990"/>
          </a:xfrm>
        </p:spPr>
        <p:txBody>
          <a:bodyPr/>
          <a:lstStyle/>
          <a:p>
            <a:pPr algn="ctr"/>
            <a:r>
              <a:rPr lang="fr-FR" dirty="0"/>
              <a:t>Dysfonctionnements du pancréas endocrine</a:t>
            </a:r>
          </a:p>
        </p:txBody>
      </p:sp>
      <p:graphicFrame>
        <p:nvGraphicFramePr>
          <p:cNvPr id="4" name="Espace réservé du tableau 3">
            <a:extLst>
              <a:ext uri="{FF2B5EF4-FFF2-40B4-BE49-F238E27FC236}">
                <a16:creationId xmlns:a16="http://schemas.microsoft.com/office/drawing/2014/main" id="{98788B3A-C4A9-4320-88CE-52807F7A4E38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49846345"/>
              </p:ext>
            </p:extLst>
          </p:nvPr>
        </p:nvGraphicFramePr>
        <p:xfrm>
          <a:off x="0" y="1365852"/>
          <a:ext cx="12192000" cy="5492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151">
                  <a:extLst>
                    <a:ext uri="{9D8B030D-6E8A-4147-A177-3AD203B41FA5}">
                      <a16:colId xmlns:a16="http://schemas.microsoft.com/office/drawing/2014/main" val="2918767702"/>
                    </a:ext>
                  </a:extLst>
                </a:gridCol>
                <a:gridCol w="9864849">
                  <a:extLst>
                    <a:ext uri="{9D8B030D-6E8A-4147-A177-3AD203B41FA5}">
                      <a16:colId xmlns:a16="http://schemas.microsoft.com/office/drawing/2014/main" val="2169959761"/>
                    </a:ext>
                  </a:extLst>
                </a:gridCol>
              </a:tblGrid>
              <a:tr h="2746074">
                <a:tc>
                  <a:txBody>
                    <a:bodyPr/>
                    <a:lstStyle/>
                    <a:p>
                      <a:r>
                        <a:rPr lang="fr-FR" dirty="0"/>
                        <a:t>Diabète sucré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Une glycémie élevée après le repas avec 3 signes majeurs</a:t>
                      </a:r>
                    </a:p>
                    <a:p>
                      <a:r>
                        <a:rPr lang="fr-FR" dirty="0"/>
                        <a:t>Polyurie, polydipsie, polyphagie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Causes :</a:t>
                      </a:r>
                    </a:p>
                    <a:p>
                      <a:r>
                        <a:rPr lang="fr-FR" dirty="0"/>
                        <a:t>absence d’insuline(diabète type 1)</a:t>
                      </a:r>
                    </a:p>
                    <a:p>
                      <a:r>
                        <a:rPr lang="fr-FR" dirty="0"/>
                        <a:t>Insuffisance ou inefficacité de l’insuline (diabète type 2)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81098"/>
                  </a:ext>
                </a:extLst>
              </a:tr>
              <a:tr h="2746074">
                <a:tc>
                  <a:txBody>
                    <a:bodyPr/>
                    <a:lstStyle/>
                    <a:p>
                      <a:r>
                        <a:rPr lang="fr-FR" dirty="0"/>
                        <a:t>Hyperinsulinisme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Sécrétion excessive d’insuline causant une hypoglycémie, provoque anxiété, nervosité, sensation de faiblesse, insuffisance apport de glucose à l’encéphale suscite désorientation, convulsions, inconscience et mort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Cause : tumeur des îlots pancréatiques ou une dose excessive d’insuline chez un diabétique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558187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1046B-11CD-48A7-9ACA-0CE807A57572}" type="slidenum">
              <a:rPr lang="fr-FR" altLang="fr-FR" smtClean="0"/>
              <a:pPr>
                <a:defRPr/>
              </a:pPr>
              <a:t>57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23968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51985" y="361856"/>
            <a:ext cx="9056687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gonades : les ovaires et les testicules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76856" y="1730692"/>
            <a:ext cx="10282066" cy="48529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altLang="fr-FR" sz="2400" b="1" dirty="0"/>
              <a:t>Les Ovaires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altLang="fr-FR" sz="2400" dirty="0"/>
              <a:t>sécrètent  </a:t>
            </a:r>
          </a:p>
          <a:p>
            <a:pPr algn="just">
              <a:lnSpc>
                <a:spcPct val="150000"/>
              </a:lnSpc>
            </a:pPr>
            <a:r>
              <a:rPr lang="fr-FR" altLang="fr-FR" sz="2400" dirty="0"/>
              <a:t>les œstrogènes : régulent le cycle menstruel</a:t>
            </a:r>
          </a:p>
          <a:p>
            <a:pPr algn="just">
              <a:lnSpc>
                <a:spcPct val="150000"/>
              </a:lnSpc>
            </a:pPr>
            <a:r>
              <a:rPr lang="fr-FR" altLang="fr-FR" sz="2400" dirty="0"/>
              <a:t>la progestérone : préparation de l’utérus à l’accueil de l’ovule fécondé </a:t>
            </a:r>
          </a:p>
          <a:p>
            <a:pPr algn="just">
              <a:lnSpc>
                <a:spcPct val="150000"/>
              </a:lnSpc>
            </a:pPr>
            <a:r>
              <a:rPr lang="fr-FR" altLang="fr-FR" sz="2400" dirty="0"/>
              <a:t>les androgènes (analogues de la testostérone),  impact sur l’activité sexuelle et sur le développement des caractères sexuels secondaires féminins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5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 dirty="0"/>
              <a:t>Les Testicules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altLang="fr-FR" dirty="0"/>
              <a:t>sécrètent la testostérone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altLang="fr-FR" dirty="0"/>
              <a:t>le développement des caractères masculins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altLang="fr-FR" dirty="0"/>
              <a:t>la fabrication des spermatozoïdes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altLang="fr-FR" dirty="0"/>
              <a:t>impact sur l’activité sexuelle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altLang="fr-FR" dirty="0"/>
              <a:t>Apparition des caractères sexuels secondaires masculins à l’adolescence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alt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66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CB0C3-9DDD-48BD-AEFC-ECC8356CC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623" y="181613"/>
            <a:ext cx="8911687" cy="68418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Généralités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3D8C4E-7E59-4824-8B10-CD2A5B5CC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877" y="1152907"/>
            <a:ext cx="10463603" cy="5190979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Rôle du SE : coordination de processus lents et constants d’adaptation aux variations du milieu</a:t>
            </a:r>
          </a:p>
          <a:p>
            <a:pPr lvl="1"/>
            <a:r>
              <a:rPr lang="fr-FR" dirty="0"/>
              <a:t>Reproduction</a:t>
            </a:r>
          </a:p>
          <a:p>
            <a:pPr lvl="1"/>
            <a:r>
              <a:rPr lang="fr-FR" dirty="0"/>
              <a:t>Croissance et développement</a:t>
            </a:r>
          </a:p>
          <a:p>
            <a:pPr lvl="1"/>
            <a:r>
              <a:rPr lang="fr-FR" dirty="0"/>
              <a:t>Equilibre hydrique et ionique</a:t>
            </a:r>
          </a:p>
          <a:p>
            <a:pPr lvl="1"/>
            <a:r>
              <a:rPr lang="fr-FR" dirty="0"/>
              <a:t>Production des GR</a:t>
            </a:r>
          </a:p>
          <a:p>
            <a:pPr lvl="1"/>
            <a:r>
              <a:rPr lang="fr-FR" dirty="0"/>
              <a:t>Régulation du stress</a:t>
            </a:r>
          </a:p>
          <a:p>
            <a:pPr lvl="1"/>
            <a:r>
              <a:rPr lang="fr-FR" dirty="0"/>
              <a:t>Régulation circulation, digestion</a:t>
            </a:r>
          </a:p>
          <a:p>
            <a:pPr lvl="1"/>
            <a:r>
              <a:rPr lang="fr-FR" dirty="0"/>
              <a:t>Métabolisme énergétique</a:t>
            </a:r>
          </a:p>
          <a:p>
            <a:r>
              <a:rPr lang="fr-FR" b="1" dirty="0"/>
              <a:t>SE formé par </a:t>
            </a:r>
          </a:p>
          <a:p>
            <a:pPr lvl="1"/>
            <a:r>
              <a:rPr lang="fr-FR" b="1" dirty="0"/>
              <a:t>Glandes endocrines</a:t>
            </a:r>
          </a:p>
          <a:p>
            <a:pPr lvl="2"/>
            <a:r>
              <a:rPr lang="fr-FR" dirty="0"/>
              <a:t>Petites dimensions</a:t>
            </a:r>
          </a:p>
          <a:p>
            <a:pPr lvl="2"/>
            <a:r>
              <a:rPr lang="fr-FR" dirty="0"/>
              <a:t>Disséminées dans l’organisme</a:t>
            </a:r>
          </a:p>
          <a:p>
            <a:pPr lvl="1"/>
            <a:r>
              <a:rPr lang="fr-FR" b="1" dirty="0"/>
              <a:t>Tissus endocrines</a:t>
            </a:r>
          </a:p>
          <a:p>
            <a:pPr lvl="2"/>
            <a:r>
              <a:rPr lang="fr-FR" dirty="0"/>
              <a:t>Cellules endocrines disséminées dans des organes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7C0422-DA56-4E3B-9CE4-735A3069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8099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FCA07-8A82-431F-A389-70632D91B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286957"/>
            <a:ext cx="9603275" cy="71483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Le thymus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F91F32-D269-4483-A967-EB6B1ECD9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632" y="2656702"/>
            <a:ext cx="9928005" cy="3150973"/>
          </a:xfrm>
        </p:spPr>
        <p:txBody>
          <a:bodyPr>
            <a:normAutofit/>
          </a:bodyPr>
          <a:lstStyle/>
          <a:p>
            <a:r>
              <a:rPr lang="fr-FR" sz="2800" dirty="0"/>
              <a:t>En arrière du sternum</a:t>
            </a:r>
          </a:p>
          <a:p>
            <a:r>
              <a:rPr lang="fr-FR" sz="2800" dirty="0"/>
              <a:t>Développé chez l’enfant, s’atrophie chez adulte</a:t>
            </a:r>
          </a:p>
          <a:p>
            <a:r>
              <a:rPr lang="fr-FR" sz="2800" dirty="0"/>
              <a:t>Rôle dans l’établissement de l’immunité par la maturation des éléments lymphoïdes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3438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Autres hormones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270" y="2113005"/>
            <a:ext cx="9603275" cy="3353340"/>
          </a:xfrm>
        </p:spPr>
        <p:txBody>
          <a:bodyPr>
            <a:noAutofit/>
          </a:bodyPr>
          <a:lstStyle/>
          <a:p>
            <a:pPr lvl="1">
              <a:lnSpc>
                <a:spcPct val="200000"/>
              </a:lnSpc>
            </a:pPr>
            <a:r>
              <a:rPr lang="fr-FR" sz="1400" b="1" dirty="0"/>
              <a:t>Le rein : 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fr-FR" sz="1400" b="1" dirty="0"/>
              <a:t>	</a:t>
            </a:r>
            <a:r>
              <a:rPr lang="fr-FR" sz="1400" dirty="0"/>
              <a:t>érythropoïétine (augmente production érythrocytes)</a:t>
            </a:r>
          </a:p>
          <a:p>
            <a:pPr lvl="1">
              <a:lnSpc>
                <a:spcPct val="200000"/>
              </a:lnSpc>
            </a:pPr>
            <a:r>
              <a:rPr lang="fr-FR" sz="1400" b="1" dirty="0"/>
              <a:t>Le tube digestif </a:t>
            </a:r>
            <a:r>
              <a:rPr lang="fr-FR" sz="1400" dirty="0"/>
              <a:t>: 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fr-FR" sz="1400" dirty="0"/>
              <a:t>	les </a:t>
            </a:r>
            <a:r>
              <a:rPr lang="fr-FR" sz="1400" dirty="0" err="1"/>
              <a:t>incrétines</a:t>
            </a:r>
            <a:r>
              <a:rPr lang="fr-FR" sz="1400" dirty="0"/>
              <a:t> , libérés par la présence des aliments, stimulent la sécrétion d’insuline, limitent la prise alimentaire</a:t>
            </a:r>
          </a:p>
          <a:p>
            <a:pPr lvl="1">
              <a:lnSpc>
                <a:spcPct val="200000"/>
              </a:lnSpc>
            </a:pPr>
            <a:r>
              <a:rPr lang="fr-FR" sz="1400" b="1" dirty="0"/>
              <a:t>Le foie 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fr-FR" sz="1400" dirty="0"/>
              <a:t>	l’</a:t>
            </a:r>
            <a:r>
              <a:rPr lang="fr-FR" sz="1400" dirty="0" err="1"/>
              <a:t>hepcidine</a:t>
            </a:r>
            <a:r>
              <a:rPr lang="fr-FR" sz="1400" dirty="0"/>
              <a:t> : régulation du fer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5655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64" y="0"/>
            <a:ext cx="8618838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1243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" y="142186"/>
            <a:ext cx="12156711" cy="6715813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4049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8C9D30-8112-FC00-E482-9A7492D3E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Résumé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DC00F5-51EB-060D-D8A7-AA81883A6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353391"/>
            <a:ext cx="7729728" cy="3101983"/>
          </a:xfrm>
        </p:spPr>
        <p:txBody>
          <a:bodyPr/>
          <a:lstStyle/>
          <a:p>
            <a:r>
              <a:rPr lang="fr-FR" dirty="0">
                <a:hlinkClick r:id="rId2"/>
              </a:rPr>
              <a:t>https://youtu.be/Y5uyZWi0CSw?si=JNvr-CoI84sB63-d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972D24-0FE5-69B0-73C6-C29BF1F7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6289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D0B8F-8C51-69BE-B9C3-63A23E9D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Qu’est-ce qu’un perturbateur endocrinien ?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73A992-4521-0FD1-0B04-F8438FC38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066" y="2735082"/>
            <a:ext cx="8803868" cy="3482838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fr-FR" dirty="0"/>
              <a:t>Un Perturbateur Endocrinien (PE) est, selon l’Organisation Mondiale de la Santé (OMS), une substance chimique d’origine naturelle ou synthétique, étrangère à l’organisme et susceptible d’interférer avec le fonctionnement du </a:t>
            </a:r>
            <a:r>
              <a:rPr lang="fr-FR" b="1" dirty="0"/>
              <a:t>système endocrinien</a:t>
            </a:r>
            <a:r>
              <a:rPr lang="fr-FR" dirty="0"/>
              <a:t>, c’est-à-dire des cellules et organes impliqués dans la production des hormones et leur action sur les cellules dites « cibles » via des récepteurs. Les PE dérèglent le fonctionnement hormonal des organismes vivants, et ont ainsi des effets néfastes sur l’environnement et sur la santé humaine.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7CBFE0-14A4-AEBC-5287-56113734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7039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3932EE0-A03A-762F-A234-CA1A3279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66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4C0999-0FA3-3139-285D-041D73201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868" y="0"/>
            <a:ext cx="3860264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80B6751-BE99-8B98-292E-DA2C31E8279B}"/>
              </a:ext>
            </a:extLst>
          </p:cNvPr>
          <p:cNvSpPr txBox="1"/>
          <p:nvPr/>
        </p:nvSpPr>
        <p:spPr>
          <a:xfrm>
            <a:off x="236376" y="1903445"/>
            <a:ext cx="3860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Fiche repère : les perturbateurs endocrinien / Institut National Du cancer / Septembre 2019</a:t>
            </a:r>
          </a:p>
          <a:p>
            <a:r>
              <a:rPr lang="fr-FR" dirty="0"/>
              <a:t> </a:t>
            </a:r>
            <a:r>
              <a:rPr lang="fr-FR" dirty="0">
                <a:hlinkClick r:id="rId3"/>
              </a:rPr>
              <a:t>https://www.e-cancer.fr/content/download/275242/3904803/file/FR_perturbateurs_endocriniens_mel_20191021.pdf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4372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0270" y="1249887"/>
            <a:ext cx="9603275" cy="64069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Bibliographie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4203" y="3187887"/>
            <a:ext cx="9934892" cy="349070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dirty="0"/>
              <a:t>Manuel d’anatomie et de physiologie – </a:t>
            </a:r>
            <a:r>
              <a:rPr lang="fr-FR" dirty="0" err="1"/>
              <a:t>Sy</a:t>
            </a:r>
            <a:r>
              <a:rPr lang="fr-FR" dirty="0"/>
              <a:t> Nguyen/</a:t>
            </a:r>
            <a:r>
              <a:rPr lang="fr-FR" dirty="0" err="1"/>
              <a:t>Redha</a:t>
            </a:r>
            <a:r>
              <a:rPr lang="fr-FR" dirty="0"/>
              <a:t> Bourouina – Editions Lamarre</a:t>
            </a:r>
          </a:p>
          <a:p>
            <a:pPr>
              <a:lnSpc>
                <a:spcPct val="200000"/>
              </a:lnSpc>
            </a:pPr>
            <a:r>
              <a:rPr lang="fr-FR" dirty="0"/>
              <a:t>Les fondamentaux par l’image UE 2,1 et 2,2 – </a:t>
            </a:r>
            <a:r>
              <a:rPr lang="fr-FR" dirty="0" err="1"/>
              <a:t>Sup’FOUCHER</a:t>
            </a:r>
            <a:endParaRPr lang="fr-FR" dirty="0"/>
          </a:p>
          <a:p>
            <a:pPr>
              <a:lnSpc>
                <a:spcPct val="200000"/>
              </a:lnSpc>
            </a:pPr>
            <a:r>
              <a:rPr lang="fr-FR" dirty="0"/>
              <a:t>Le système endocrinien – M Lionel Meyer – </a:t>
            </a:r>
            <a:r>
              <a:rPr lang="fr-FR" dirty="0" err="1"/>
              <a:t>Unistra</a:t>
            </a:r>
            <a:r>
              <a:rPr lang="fr-FR" dirty="0"/>
              <a:t> </a:t>
            </a:r>
          </a:p>
          <a:p>
            <a:pPr>
              <a:lnSpc>
                <a:spcPct val="200000"/>
              </a:lnSpc>
            </a:pPr>
            <a:r>
              <a:rPr lang="fr-FR" dirty="0"/>
              <a:t>Biologie fondamentale – Cycles de la vie et grandes fonctions – Référence IFSI - Vuibert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077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5816" y="2467232"/>
            <a:ext cx="8229600" cy="2146300"/>
          </a:xfrm>
        </p:spPr>
        <p:txBody>
          <a:bodyPr/>
          <a:lstStyle/>
          <a:p>
            <a:pPr algn="ctr">
              <a:defRPr/>
            </a:pPr>
            <a:r>
              <a:rPr lang="fr-FR" altLang="fr-FR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questions ?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10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860B39-5F0B-477A-9014-42175E54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644" y="848107"/>
            <a:ext cx="9800711" cy="1280890"/>
          </a:xfrm>
        </p:spPr>
        <p:txBody>
          <a:bodyPr/>
          <a:lstStyle/>
          <a:p>
            <a:pPr algn="ctr"/>
            <a:r>
              <a:rPr lang="fr-FR"/>
              <a:t>Systèmes </a:t>
            </a:r>
            <a:r>
              <a:rPr lang="fr-FR" dirty="0"/>
              <a:t>de communication de l’organisme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2C5CFC-78C8-41B6-A1DA-F672CE511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519" y="2780714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/>
              <a:t>Différence entre </a:t>
            </a:r>
          </a:p>
          <a:p>
            <a:pPr lvl="1"/>
            <a:r>
              <a:rPr lang="fr-FR" sz="3800" dirty="0"/>
              <a:t>système nerveux </a:t>
            </a:r>
          </a:p>
          <a:p>
            <a:pPr lvl="1"/>
            <a:r>
              <a:rPr lang="fr-FR" sz="3800" dirty="0"/>
              <a:t>système endocrinien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93902F-00C0-4E27-8704-BF26A617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84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31374" y="797611"/>
            <a:ext cx="7886700" cy="1047750"/>
          </a:xfrm>
        </p:spPr>
        <p:txBody>
          <a:bodyPr/>
          <a:lstStyle/>
          <a:p>
            <a:pPr algn="ctr"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Définition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58509" y="2445042"/>
            <a:ext cx="10466173" cy="4764088"/>
          </a:xfrm>
        </p:spPr>
        <p:txBody>
          <a:bodyPr>
            <a:normAutofit/>
          </a:bodyPr>
          <a:lstStyle/>
          <a:p>
            <a:pPr algn="just"/>
            <a:r>
              <a:rPr lang="fr-FR" altLang="fr-FR" sz="2400" dirty="0"/>
              <a:t>C’est </a:t>
            </a:r>
            <a:r>
              <a:rPr lang="fr-FR" altLang="fr-FR" sz="2400" b="1" dirty="0"/>
              <a:t>un des systèmes de communication de l’organisme</a:t>
            </a:r>
            <a:r>
              <a:rPr lang="fr-FR" altLang="fr-FR" sz="2400" dirty="0"/>
              <a:t>. Il agit en interaction avec le système nerveux.</a:t>
            </a:r>
          </a:p>
          <a:p>
            <a:pPr algn="just"/>
            <a:r>
              <a:rPr lang="fr-FR" altLang="fr-FR" sz="2400" dirty="0"/>
              <a:t>Système nerveux = transmission rapide d’un message électrique par axone, synapse, dendrites.</a:t>
            </a:r>
          </a:p>
          <a:p>
            <a:pPr algn="just"/>
            <a:r>
              <a:rPr lang="fr-FR" altLang="fr-FR" sz="2400" dirty="0"/>
              <a:t>Système endocrinien = transmission lente et continue d’un message chimique par le sang.</a:t>
            </a:r>
          </a:p>
          <a:p>
            <a:pPr algn="just"/>
            <a:r>
              <a:rPr lang="fr-FR" altLang="fr-FR" sz="2400" dirty="0"/>
              <a:t>Il comprends le cerveau, les glandes endocrines, les hormones qu’elles sécrètent et les récepteurs hormonaux (organes et cellules).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6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20465" y="771696"/>
            <a:ext cx="8229600" cy="11064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Rôle du système endocrinien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16693" y="2265359"/>
            <a:ext cx="9233372" cy="4535229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fr-FR" altLang="fr-FR" sz="2400" i="1" dirty="0"/>
              <a:t>Il permet :</a:t>
            </a:r>
          </a:p>
          <a:p>
            <a:pPr>
              <a:buFont typeface="Wingdings" panose="05000000000000000000" pitchFamily="2" charset="2"/>
              <a:buNone/>
            </a:pPr>
            <a:endParaRPr lang="fr-FR" altLang="fr-FR" sz="2400" i="1" dirty="0"/>
          </a:p>
          <a:p>
            <a:pPr algn="just"/>
            <a:r>
              <a:rPr lang="fr-FR" altLang="fr-FR" sz="2400" dirty="0"/>
              <a:t>de réguler la croissance et le développement à tous les âges de la vie (de la croissance fœtale au vieillissement)</a:t>
            </a:r>
          </a:p>
          <a:p>
            <a:pPr algn="just"/>
            <a:endParaRPr lang="fr-FR" altLang="fr-FR" sz="2400" dirty="0"/>
          </a:p>
          <a:p>
            <a:pPr algn="just"/>
            <a:r>
              <a:rPr lang="fr-FR" altLang="fr-FR" sz="2400" dirty="0"/>
              <a:t>à l’organisme de s’adapter aux changements de situations (physiologie/ pathologie), garantissant ainsi l’homéostasie de l’individu.</a:t>
            </a:r>
          </a:p>
          <a:p>
            <a:pPr>
              <a:buFont typeface="Wingdings" panose="05000000000000000000" pitchFamily="2" charset="2"/>
              <a:buNone/>
            </a:pPr>
            <a:endParaRPr lang="fr-FR" altLang="fr-FR" dirty="0"/>
          </a:p>
          <a:p>
            <a:endParaRPr lang="fr-FR" alt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A36D-778D-46D9-8B89-E742CD12632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5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theme/theme1.xml><?xml version="1.0" encoding="utf-8"?>
<a:theme xmlns:a="http://schemas.openxmlformats.org/drawingml/2006/main" name="Colis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107</TotalTime>
  <Words>3474</Words>
  <Application>Microsoft Office PowerPoint</Application>
  <PresentationFormat>Grand écran</PresentationFormat>
  <Paragraphs>527</Paragraphs>
  <Slides>68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68</vt:i4>
      </vt:variant>
    </vt:vector>
  </HeadingPairs>
  <TitlesOfParts>
    <vt:vector size="77" baseType="lpstr">
      <vt:lpstr>Arial</vt:lpstr>
      <vt:lpstr>Calibri</vt:lpstr>
      <vt:lpstr>Garamond</vt:lpstr>
      <vt:lpstr>Georgia</vt:lpstr>
      <vt:lpstr>Gill Sans MT</vt:lpstr>
      <vt:lpstr>Times New Roman</vt:lpstr>
      <vt:lpstr>Trebuchet MS</vt:lpstr>
      <vt:lpstr>Wingdings</vt:lpstr>
      <vt:lpstr>Colis</vt:lpstr>
      <vt:lpstr>LE SYSTEME ENDOCRINIEN</vt:lpstr>
      <vt:lpstr>Objectifs pédagogiques</vt:lpstr>
      <vt:lpstr>Sommaire </vt:lpstr>
      <vt:lpstr>Présentation </vt:lpstr>
      <vt:lpstr>Le système endocrinien  </vt:lpstr>
      <vt:lpstr>Généralités </vt:lpstr>
      <vt:lpstr>Systèmes de communication de l’organisme</vt:lpstr>
      <vt:lpstr>Définition </vt:lpstr>
      <vt:lpstr>Rôle du système endocrinien</vt:lpstr>
      <vt:lpstr>Les glandes endocrines</vt:lpstr>
      <vt:lpstr>Les principales glandes endocrines </vt:lpstr>
      <vt:lpstr>2, Les hormones</vt:lpstr>
      <vt:lpstr>Les hormones</vt:lpstr>
      <vt:lpstr>Les effets des hormones </vt:lpstr>
      <vt:lpstr>Les effets des hormones </vt:lpstr>
      <vt:lpstr>Transmission du message hormonal</vt:lpstr>
      <vt:lpstr>La production et la libération d'hormones </vt:lpstr>
      <vt:lpstr>Principe élémentaire les mécanismes de contrôle </vt:lpstr>
      <vt:lpstr>Principe élémentaire de transmission du message hormonal</vt:lpstr>
      <vt:lpstr>2 grands groupes d’hormones</vt:lpstr>
      <vt:lpstr>Le rythme sécrétoire</vt:lpstr>
      <vt:lpstr>Les stimuli</vt:lpstr>
      <vt:lpstr>Le devenir de l’hormone « libre »</vt:lpstr>
      <vt:lpstr>Les récepteurs</vt:lpstr>
      <vt:lpstr>3, Les principales glandes endocrines</vt:lpstr>
      <vt:lpstr>L’axe hypothalamo-hypophysaire</vt:lpstr>
      <vt:lpstr>Présentation PowerPoint</vt:lpstr>
      <vt:lpstr>L’hypothalamus : localisation anatomique</vt:lpstr>
      <vt:lpstr>Présentation PowerPoint</vt:lpstr>
      <vt:lpstr>L’hypothalamus</vt:lpstr>
      <vt:lpstr>L’hypothalamus</vt:lpstr>
      <vt:lpstr>L’hypothalamus</vt:lpstr>
      <vt:lpstr>Présentation PowerPoint</vt:lpstr>
      <vt:lpstr>L’hypophyse</vt:lpstr>
      <vt:lpstr>L’hypophyse</vt:lpstr>
      <vt:lpstr>Dysfonctionnements hypophysaire</vt:lpstr>
      <vt:lpstr>L’épiphyse</vt:lpstr>
      <vt:lpstr>La thyroïde</vt:lpstr>
      <vt:lpstr>Présentation PowerPoint</vt:lpstr>
      <vt:lpstr>La thyroïde  hormones secrétées et rôle</vt:lpstr>
      <vt:lpstr>La thyroïde:</vt:lpstr>
      <vt:lpstr>La thyroïde</vt:lpstr>
      <vt:lpstr>Dysfonctionnement thyroïdien </vt:lpstr>
      <vt:lpstr>Les parathyroïdes</vt:lpstr>
      <vt:lpstr>Dysfonctionnement parathyroïde </vt:lpstr>
      <vt:lpstr>Les glandes surrénales</vt:lpstr>
      <vt:lpstr>Les glandes surrénales</vt:lpstr>
      <vt:lpstr>Glandes surrénales</vt:lpstr>
      <vt:lpstr>Dysfonctionnements des glandes surrénales</vt:lpstr>
      <vt:lpstr>Le pancréas</vt:lpstr>
      <vt:lpstr>Rapports anatomiques du pancréas</vt:lpstr>
      <vt:lpstr>Fonctions endocrines du pancréas</vt:lpstr>
      <vt:lpstr>Le pancréas :  hormones secrétées</vt:lpstr>
      <vt:lpstr>L’insuline </vt:lpstr>
      <vt:lpstr>Le pancréas : hormone secrétée et action</vt:lpstr>
      <vt:lpstr>Le pancréas : hormone secrétée et action </vt:lpstr>
      <vt:lpstr>Dysfonctionnements du pancréas endocrine</vt:lpstr>
      <vt:lpstr>Les gonades : les ovaires et les testicules</vt:lpstr>
      <vt:lpstr>Les Testicules </vt:lpstr>
      <vt:lpstr>Le thymus</vt:lpstr>
      <vt:lpstr>Autres hormones</vt:lpstr>
      <vt:lpstr>Présentation PowerPoint</vt:lpstr>
      <vt:lpstr>Présentation PowerPoint</vt:lpstr>
      <vt:lpstr>Résumé </vt:lpstr>
      <vt:lpstr>Qu’est-ce qu’un perturbateur endocrinien ? </vt:lpstr>
      <vt:lpstr>Présentation PowerPoint</vt:lpstr>
      <vt:lpstr>Bibliographie </vt:lpstr>
      <vt:lpstr>Des 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SYSTEME ENDOCRINIEN</dc:title>
  <dc:creator>d.henrion</dc:creator>
  <cp:lastModifiedBy>daniel henrion</cp:lastModifiedBy>
  <cp:revision>179</cp:revision>
  <cp:lastPrinted>2021-12-01T11:22:09Z</cp:lastPrinted>
  <dcterms:created xsi:type="dcterms:W3CDTF">2018-10-24T10:57:15Z</dcterms:created>
  <dcterms:modified xsi:type="dcterms:W3CDTF">2023-11-16T16:14:00Z</dcterms:modified>
</cp:coreProperties>
</file>