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86"/>
  </p:notesMasterIdLst>
  <p:sldIdLst>
    <p:sldId id="256" r:id="rId2"/>
    <p:sldId id="413" r:id="rId3"/>
    <p:sldId id="417" r:id="rId4"/>
    <p:sldId id="260" r:id="rId5"/>
    <p:sldId id="262" r:id="rId6"/>
    <p:sldId id="263" r:id="rId7"/>
    <p:sldId id="264" r:id="rId8"/>
    <p:sldId id="265" r:id="rId9"/>
    <p:sldId id="266" r:id="rId10"/>
    <p:sldId id="267" r:id="rId11"/>
    <p:sldId id="274" r:id="rId12"/>
    <p:sldId id="383" r:id="rId13"/>
    <p:sldId id="269" r:id="rId14"/>
    <p:sldId id="270" r:id="rId15"/>
    <p:sldId id="271" r:id="rId16"/>
    <p:sldId id="272" r:id="rId17"/>
    <p:sldId id="546" r:id="rId18"/>
    <p:sldId id="401" r:id="rId19"/>
    <p:sldId id="414" r:id="rId20"/>
    <p:sldId id="506" r:id="rId21"/>
    <p:sldId id="507" r:id="rId22"/>
    <p:sldId id="508" r:id="rId23"/>
    <p:sldId id="415" r:id="rId24"/>
    <p:sldId id="551" r:id="rId25"/>
    <p:sldId id="547" r:id="rId26"/>
    <p:sldId id="549" r:id="rId27"/>
    <p:sldId id="510" r:id="rId28"/>
    <p:sldId id="416" r:id="rId29"/>
    <p:sldId id="419" r:id="rId30"/>
    <p:sldId id="511" r:id="rId31"/>
    <p:sldId id="550" r:id="rId32"/>
    <p:sldId id="512" r:id="rId33"/>
    <p:sldId id="513" r:id="rId34"/>
    <p:sldId id="381" r:id="rId35"/>
    <p:sldId id="420" r:id="rId36"/>
    <p:sldId id="504" r:id="rId37"/>
    <p:sldId id="421" r:id="rId38"/>
    <p:sldId id="422" r:id="rId39"/>
    <p:sldId id="514" r:id="rId40"/>
    <p:sldId id="515" r:id="rId41"/>
    <p:sldId id="423" r:id="rId42"/>
    <p:sldId id="516" r:id="rId43"/>
    <p:sldId id="424" r:id="rId44"/>
    <p:sldId id="519" r:id="rId45"/>
    <p:sldId id="425" r:id="rId46"/>
    <p:sldId id="518" r:id="rId47"/>
    <p:sldId id="426" r:id="rId48"/>
    <p:sldId id="428" r:id="rId49"/>
    <p:sldId id="509" r:id="rId50"/>
    <p:sldId id="523" r:id="rId51"/>
    <p:sldId id="524" r:id="rId52"/>
    <p:sldId id="525" r:id="rId53"/>
    <p:sldId id="526" r:id="rId54"/>
    <p:sldId id="527" r:id="rId55"/>
    <p:sldId id="528" r:id="rId56"/>
    <p:sldId id="529" r:id="rId57"/>
    <p:sldId id="530" r:id="rId58"/>
    <p:sldId id="531" r:id="rId59"/>
    <p:sldId id="532" r:id="rId60"/>
    <p:sldId id="533" r:id="rId61"/>
    <p:sldId id="534" r:id="rId62"/>
    <p:sldId id="535" r:id="rId63"/>
    <p:sldId id="536" r:id="rId64"/>
    <p:sldId id="548" r:id="rId65"/>
    <p:sldId id="429" r:id="rId66"/>
    <p:sldId id="537" r:id="rId67"/>
    <p:sldId id="538" r:id="rId68"/>
    <p:sldId id="539" r:id="rId69"/>
    <p:sldId id="540" r:id="rId70"/>
    <p:sldId id="541" r:id="rId71"/>
    <p:sldId id="430" r:id="rId72"/>
    <p:sldId id="552" r:id="rId73"/>
    <p:sldId id="431" r:id="rId74"/>
    <p:sldId id="432" r:id="rId75"/>
    <p:sldId id="520" r:id="rId76"/>
    <p:sldId id="544" r:id="rId77"/>
    <p:sldId id="542" r:id="rId78"/>
    <p:sldId id="543" r:id="rId79"/>
    <p:sldId id="433" r:id="rId80"/>
    <p:sldId id="555" r:id="rId81"/>
    <p:sldId id="554" r:id="rId82"/>
    <p:sldId id="522" r:id="rId83"/>
    <p:sldId id="553" r:id="rId84"/>
    <p:sldId id="521"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53" autoAdjust="0"/>
    <p:restoredTop sz="92025" autoAdjust="0"/>
  </p:normalViewPr>
  <p:slideViewPr>
    <p:cSldViewPr snapToGrid="0">
      <p:cViewPr varScale="1">
        <p:scale>
          <a:sx n="76" d="100"/>
          <a:sy n="76" d="100"/>
        </p:scale>
        <p:origin x="132" y="24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A3907-15B3-435A-A4D9-AAF68F16C3A7}" type="datetimeFigureOut">
              <a:rPr lang="fr-FR" smtClean="0"/>
              <a:t>17/10/2023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8422D-42D2-4D2B-BD8C-08CC6A32610A}" type="slidenum">
              <a:rPr lang="fr-FR" smtClean="0"/>
              <a:t>‹N°›</a:t>
            </a:fld>
            <a:endParaRPr lang="fr-FR"/>
          </a:p>
        </p:txBody>
      </p:sp>
    </p:spTree>
    <p:extLst>
      <p:ext uri="{BB962C8B-B14F-4D97-AF65-F5344CB8AC3E}">
        <p14:creationId xmlns:p14="http://schemas.microsoft.com/office/powerpoint/2010/main" val="142471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34E05A3A-8191-4CAF-B775-1342F440A94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F54C2180-4ECD-4F31-8FB3-42C2D49AE6A5}" type="slidenum">
              <a:rPr lang="en-GB" altLang="fr-FR"/>
              <a:pPr>
                <a:spcBef>
                  <a:spcPct val="0"/>
                </a:spcBef>
              </a:pPr>
              <a:t>1</a:t>
            </a:fld>
            <a:endParaRPr lang="en-GB" altLang="fr-FR"/>
          </a:p>
        </p:txBody>
      </p:sp>
      <p:sp>
        <p:nvSpPr>
          <p:cNvPr id="5123" name="Text Box 1">
            <a:extLst>
              <a:ext uri="{FF2B5EF4-FFF2-40B4-BE49-F238E27FC236}">
                <a16:creationId xmlns:a16="http://schemas.microsoft.com/office/drawing/2014/main" id="{6CC0D212-FE13-410E-A4F1-17C9C50BAD6F}"/>
              </a:ext>
            </a:extLst>
          </p:cNvPr>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5124" name="Rectangle 2">
            <a:extLst>
              <a:ext uri="{FF2B5EF4-FFF2-40B4-BE49-F238E27FC236}">
                <a16:creationId xmlns:a16="http://schemas.microsoft.com/office/drawing/2014/main" id="{103CFA08-0A0E-475A-A740-FC07C1D35E9F}"/>
              </a:ext>
            </a:extLst>
          </p:cNvPr>
          <p:cNvSpPr>
            <a:spLocks noGrp="1" noChangeArrowheads="1"/>
          </p:cNvSpPr>
          <p:nvPr>
            <p:ph type="body"/>
          </p:nvPr>
        </p:nvSpPr>
        <p:spPr>
          <a:xfrm>
            <a:off x="666750" y="4716463"/>
            <a:ext cx="5327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a:latin typeface="Times New Roman" panose="02020603050405020304" pitchFamily="18" charset="0"/>
              </a:rPr>
              <a:t>Centre de régulation et de communication de l’organisme (pensées, actions, émotions)</a:t>
            </a:r>
          </a:p>
          <a:p>
            <a:r>
              <a:rPr lang="fr-FR" altLang="fr-FR">
                <a:latin typeface="Times New Roman" panose="02020603050405020304" pitchFamily="18" charset="0"/>
              </a:rPr>
              <a:t>SN partage avec le système endocrinien la tâche de maintenir l’homéostasie</a:t>
            </a:r>
          </a:p>
          <a:p>
            <a:r>
              <a:rPr lang="fr-FR" altLang="fr-FR">
                <a:latin typeface="Gill Sans MT" panose="020B0502020104020203" pitchFamily="34" charset="0"/>
              </a:rPr>
              <a:t>Grâce à un réseau complexe de communication, il coordonne son fonctionnement global</a:t>
            </a:r>
            <a:endParaRPr lang="fr-FR" altLang="fr-F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2">
            <a:extLst>
              <a:ext uri="{FF2B5EF4-FFF2-40B4-BE49-F238E27FC236}">
                <a16:creationId xmlns:a16="http://schemas.microsoft.com/office/drawing/2014/main" id="{8A038E3E-A78C-434E-BC58-6749A674D7A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6561BB13-84D0-49D8-A189-D3CFF95BD9AC}" type="slidenum">
              <a:rPr lang="en-GB" altLang="fr-FR">
                <a:solidFill>
                  <a:srgbClr val="000000"/>
                </a:solidFill>
                <a:latin typeface="Times New Roman" panose="02020603050405020304" pitchFamily="18" charset="0"/>
              </a:rPr>
              <a:pPr eaLnBrk="1" hangingPunct="1"/>
              <a:t>10</a:t>
            </a:fld>
            <a:endParaRPr lang="en-GB" altLang="fr-FR">
              <a:solidFill>
                <a:srgbClr val="000000"/>
              </a:solidFill>
              <a:latin typeface="Times New Roman" panose="02020603050405020304" pitchFamily="18" charset="0"/>
            </a:endParaRPr>
          </a:p>
        </p:txBody>
      </p:sp>
      <p:sp>
        <p:nvSpPr>
          <p:cNvPr id="115715" name="Text Box 1">
            <a:extLst>
              <a:ext uri="{FF2B5EF4-FFF2-40B4-BE49-F238E27FC236}">
                <a16:creationId xmlns:a16="http://schemas.microsoft.com/office/drawing/2014/main" id="{2E7ADEE6-6B66-466C-8A92-A99D4AC74BE5}"/>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5716" name="Rectangle 2">
            <a:extLst>
              <a:ext uri="{FF2B5EF4-FFF2-40B4-BE49-F238E27FC236}">
                <a16:creationId xmlns:a16="http://schemas.microsoft.com/office/drawing/2014/main" id="{FC3FE190-8F56-459B-BFB8-C30C7844ADD4}"/>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2">
            <a:extLst>
              <a:ext uri="{FF2B5EF4-FFF2-40B4-BE49-F238E27FC236}">
                <a16:creationId xmlns:a16="http://schemas.microsoft.com/office/drawing/2014/main" id="{22700A15-A579-4979-8BDD-B1D3A4836CC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767F4B28-1087-4AB4-8FEB-E73789288BD0}" type="slidenum">
              <a:rPr lang="en-GB" altLang="fr-FR">
                <a:solidFill>
                  <a:srgbClr val="000000"/>
                </a:solidFill>
                <a:latin typeface="Times New Roman" panose="02020603050405020304" pitchFamily="18" charset="0"/>
              </a:rPr>
              <a:pPr eaLnBrk="1" hangingPunct="1"/>
              <a:t>11</a:t>
            </a:fld>
            <a:endParaRPr lang="en-GB" altLang="fr-FR">
              <a:solidFill>
                <a:srgbClr val="000000"/>
              </a:solidFill>
              <a:latin typeface="Times New Roman" panose="02020603050405020304" pitchFamily="18" charset="0"/>
            </a:endParaRPr>
          </a:p>
        </p:txBody>
      </p:sp>
      <p:sp>
        <p:nvSpPr>
          <p:cNvPr id="116739" name="Text Box 1">
            <a:extLst>
              <a:ext uri="{FF2B5EF4-FFF2-40B4-BE49-F238E27FC236}">
                <a16:creationId xmlns:a16="http://schemas.microsoft.com/office/drawing/2014/main" id="{95CCF7A6-81A1-44EA-950B-0A5544D9C126}"/>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6740" name="Rectangle 2">
            <a:extLst>
              <a:ext uri="{FF2B5EF4-FFF2-40B4-BE49-F238E27FC236}">
                <a16:creationId xmlns:a16="http://schemas.microsoft.com/office/drawing/2014/main" id="{D318DFCE-B60D-4FC1-A5E0-777C2BAB08C7}"/>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2">
            <a:extLst>
              <a:ext uri="{FF2B5EF4-FFF2-40B4-BE49-F238E27FC236}">
                <a16:creationId xmlns:a16="http://schemas.microsoft.com/office/drawing/2014/main" id="{041D6FB4-EBDE-4469-9D34-1FD53CC56F6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7AE40694-C926-4E87-B4A6-7563D9C915EB}" type="slidenum">
              <a:rPr lang="en-GB" altLang="fr-FR">
                <a:solidFill>
                  <a:srgbClr val="000000"/>
                </a:solidFill>
                <a:latin typeface="Times New Roman" panose="02020603050405020304" pitchFamily="18" charset="0"/>
              </a:rPr>
              <a:pPr eaLnBrk="1" hangingPunct="1"/>
              <a:t>13</a:t>
            </a:fld>
            <a:endParaRPr lang="en-GB" altLang="fr-FR">
              <a:solidFill>
                <a:srgbClr val="000000"/>
              </a:solidFill>
              <a:latin typeface="Times New Roman" panose="02020603050405020304" pitchFamily="18" charset="0"/>
            </a:endParaRPr>
          </a:p>
        </p:txBody>
      </p:sp>
      <p:sp>
        <p:nvSpPr>
          <p:cNvPr id="117763" name="Text Box 1">
            <a:extLst>
              <a:ext uri="{FF2B5EF4-FFF2-40B4-BE49-F238E27FC236}">
                <a16:creationId xmlns:a16="http://schemas.microsoft.com/office/drawing/2014/main" id="{EF12752E-7DD0-486D-8CE0-FC5FD1ADF651}"/>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7764" name="Rectangle 2">
            <a:extLst>
              <a:ext uri="{FF2B5EF4-FFF2-40B4-BE49-F238E27FC236}">
                <a16:creationId xmlns:a16="http://schemas.microsoft.com/office/drawing/2014/main" id="{88E68555-069B-469B-B667-4714AFD00C2C}"/>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2">
            <a:extLst>
              <a:ext uri="{FF2B5EF4-FFF2-40B4-BE49-F238E27FC236}">
                <a16:creationId xmlns:a16="http://schemas.microsoft.com/office/drawing/2014/main" id="{6BA66D16-0AFD-4C6A-8C28-67DBD8D13FE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8196E178-5655-4236-8A1E-C1FC2C7B0953}" type="slidenum">
              <a:rPr lang="en-GB" altLang="fr-FR">
                <a:solidFill>
                  <a:srgbClr val="000000"/>
                </a:solidFill>
                <a:latin typeface="Times New Roman" panose="02020603050405020304" pitchFamily="18" charset="0"/>
              </a:rPr>
              <a:pPr eaLnBrk="1" hangingPunct="1"/>
              <a:t>14</a:t>
            </a:fld>
            <a:endParaRPr lang="en-GB" altLang="fr-FR">
              <a:solidFill>
                <a:srgbClr val="000000"/>
              </a:solidFill>
              <a:latin typeface="Times New Roman" panose="02020603050405020304" pitchFamily="18" charset="0"/>
            </a:endParaRPr>
          </a:p>
        </p:txBody>
      </p:sp>
      <p:sp>
        <p:nvSpPr>
          <p:cNvPr id="118787" name="Text Box 1">
            <a:extLst>
              <a:ext uri="{FF2B5EF4-FFF2-40B4-BE49-F238E27FC236}">
                <a16:creationId xmlns:a16="http://schemas.microsoft.com/office/drawing/2014/main" id="{825A378D-C4CA-4457-BF3E-38E6D551D1CA}"/>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8788" name="Rectangle 2">
            <a:extLst>
              <a:ext uri="{FF2B5EF4-FFF2-40B4-BE49-F238E27FC236}">
                <a16:creationId xmlns:a16="http://schemas.microsoft.com/office/drawing/2014/main" id="{54AF24F3-737B-49BF-9BC1-0FDA7FC41321}"/>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2">
            <a:extLst>
              <a:ext uri="{FF2B5EF4-FFF2-40B4-BE49-F238E27FC236}">
                <a16:creationId xmlns:a16="http://schemas.microsoft.com/office/drawing/2014/main" id="{F31B97EE-A663-411D-9CAE-D8C8B6BD2A7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2C16E78A-E23D-4A30-9054-E3EC07CCAE7A}" type="slidenum">
              <a:rPr lang="en-GB" altLang="fr-FR">
                <a:solidFill>
                  <a:srgbClr val="000000"/>
                </a:solidFill>
                <a:latin typeface="Times New Roman" panose="02020603050405020304" pitchFamily="18" charset="0"/>
              </a:rPr>
              <a:pPr eaLnBrk="1" hangingPunct="1"/>
              <a:t>15</a:t>
            </a:fld>
            <a:endParaRPr lang="en-GB" altLang="fr-FR">
              <a:solidFill>
                <a:srgbClr val="000000"/>
              </a:solidFill>
              <a:latin typeface="Times New Roman" panose="02020603050405020304" pitchFamily="18" charset="0"/>
            </a:endParaRPr>
          </a:p>
        </p:txBody>
      </p:sp>
      <p:sp>
        <p:nvSpPr>
          <p:cNvPr id="119811" name="Text Box 1">
            <a:extLst>
              <a:ext uri="{FF2B5EF4-FFF2-40B4-BE49-F238E27FC236}">
                <a16:creationId xmlns:a16="http://schemas.microsoft.com/office/drawing/2014/main" id="{F1C884B9-AEBD-486B-ACD6-2C58768B739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9812" name="Rectangle 2">
            <a:extLst>
              <a:ext uri="{FF2B5EF4-FFF2-40B4-BE49-F238E27FC236}">
                <a16:creationId xmlns:a16="http://schemas.microsoft.com/office/drawing/2014/main" id="{34E85095-8A20-4DDC-A66D-E13641E34998}"/>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2">
            <a:extLst>
              <a:ext uri="{FF2B5EF4-FFF2-40B4-BE49-F238E27FC236}">
                <a16:creationId xmlns:a16="http://schemas.microsoft.com/office/drawing/2014/main" id="{90DA761E-22A7-43D5-98B0-7284CC42AC5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A586C5AA-D7BD-4E7A-BF6F-DC77CFB88444}" type="slidenum">
              <a:rPr lang="en-GB" altLang="fr-FR">
                <a:solidFill>
                  <a:srgbClr val="000000"/>
                </a:solidFill>
                <a:latin typeface="Times New Roman" panose="02020603050405020304" pitchFamily="18" charset="0"/>
              </a:rPr>
              <a:pPr eaLnBrk="1" hangingPunct="1"/>
              <a:t>16</a:t>
            </a:fld>
            <a:endParaRPr lang="en-GB" altLang="fr-FR">
              <a:solidFill>
                <a:srgbClr val="000000"/>
              </a:solidFill>
              <a:latin typeface="Times New Roman" panose="02020603050405020304" pitchFamily="18" charset="0"/>
            </a:endParaRPr>
          </a:p>
        </p:txBody>
      </p:sp>
      <p:sp>
        <p:nvSpPr>
          <p:cNvPr id="120835" name="Text Box 1">
            <a:extLst>
              <a:ext uri="{FF2B5EF4-FFF2-40B4-BE49-F238E27FC236}">
                <a16:creationId xmlns:a16="http://schemas.microsoft.com/office/drawing/2014/main" id="{958509AE-B325-467C-BC26-5915A60466F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20836" name="Rectangle 2">
            <a:extLst>
              <a:ext uri="{FF2B5EF4-FFF2-40B4-BE49-F238E27FC236}">
                <a16:creationId xmlns:a16="http://schemas.microsoft.com/office/drawing/2014/main" id="{BD9E998B-548C-4574-8CD9-55C76ABA95B0}"/>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1A5DCAA-1749-45AD-941E-AF16E9183CFA}"/>
              </a:ext>
            </a:extLst>
          </p:cNvPr>
          <p:cNvSpPr>
            <a:spLocks noGrp="1" noRot="1" noChangeAspect="1" noTextEdit="1"/>
          </p:cNvSpPr>
          <p:nvPr>
            <p:ph type="sldImg"/>
          </p:nvPr>
        </p:nvSpPr>
        <p:spPr>
          <a:ln/>
        </p:spPr>
      </p:sp>
      <p:sp>
        <p:nvSpPr>
          <p:cNvPr id="11267" name="Espace réservé des notes 2">
            <a:extLst>
              <a:ext uri="{FF2B5EF4-FFF2-40B4-BE49-F238E27FC236}">
                <a16:creationId xmlns:a16="http://schemas.microsoft.com/office/drawing/2014/main" id="{78AB1C31-BD38-4F4B-B6F7-E76844F854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11268" name="Espace réservé du numéro de diapositive 3">
            <a:extLst>
              <a:ext uri="{FF2B5EF4-FFF2-40B4-BE49-F238E27FC236}">
                <a16:creationId xmlns:a16="http://schemas.microsoft.com/office/drawing/2014/main" id="{C4FEAACA-77B8-4BBC-B8AD-BE234348741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11D0D7A9-70C0-49EE-AFF9-58F25BD11DB7}" type="slidenum">
              <a:rPr lang="en-GB" altLang="fr-FR"/>
              <a:pPr>
                <a:spcBef>
                  <a:spcPct val="0"/>
                </a:spcBef>
              </a:pPr>
              <a:t>17</a:t>
            </a:fld>
            <a:endParaRPr lang="en-GB"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4883586B-5BDB-43DA-8E09-93AE194DE92C}"/>
              </a:ext>
            </a:extLst>
          </p:cNvPr>
          <p:cNvSpPr>
            <a:spLocks noGrp="1" noRot="1" noChangeAspect="1" noTextEdit="1"/>
          </p:cNvSpPr>
          <p:nvPr>
            <p:ph type="sldImg"/>
          </p:nvPr>
        </p:nvSpPr>
        <p:spPr>
          <a:ln/>
        </p:spPr>
      </p:sp>
      <p:sp>
        <p:nvSpPr>
          <p:cNvPr id="13315" name="Espace réservé des commentaires 2">
            <a:extLst>
              <a:ext uri="{FF2B5EF4-FFF2-40B4-BE49-F238E27FC236}">
                <a16:creationId xmlns:a16="http://schemas.microsoft.com/office/drawing/2014/main" id="{21681B6E-1A1B-47B1-9DF5-B49CABBF98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altLang="fr-FR">
                <a:latin typeface="Times New Roman" panose="02020603050405020304" pitchFamily="18" charset="0"/>
              </a:rPr>
              <a:t>Informations sur les changements qui se produisent à l’intérieur et à l’extérieur de l’organisme (STIMULI = information sensorielle)</a:t>
            </a:r>
          </a:p>
          <a:p>
            <a:r>
              <a:rPr lang="fr-FR" altLang="fr-FR">
                <a:latin typeface="Times New Roman" panose="02020603050405020304" pitchFamily="18" charset="0"/>
              </a:rPr>
              <a:t>Traite les stimuli et détermine l’action à entreprendre à tout moment (PROCESSUS D’INTEGRATION)</a:t>
            </a:r>
          </a:p>
          <a:p>
            <a:r>
              <a:rPr lang="fr-FR" altLang="fr-FR">
                <a:latin typeface="Times New Roman" panose="02020603050405020304" pitchFamily="18" charset="0"/>
              </a:rPr>
              <a:t>Fournit une réponse motrice (commande) qui active les muscles et les glandes</a:t>
            </a:r>
          </a:p>
          <a:p>
            <a:endParaRPr lang="fr-FR" altLang="fr-FR">
              <a:latin typeface="Times New Roman" panose="02020603050405020304" pitchFamily="18" charset="0"/>
            </a:endParaRPr>
          </a:p>
          <a:p>
            <a:endParaRPr lang="fr-FR" altLang="fr-FR">
              <a:latin typeface="Times New Roman" panose="02020603050405020304" pitchFamily="18" charset="0"/>
            </a:endParaRPr>
          </a:p>
        </p:txBody>
      </p:sp>
      <p:sp>
        <p:nvSpPr>
          <p:cNvPr id="13316" name="Espace réservé du numéro de diapositive 3">
            <a:extLst>
              <a:ext uri="{FF2B5EF4-FFF2-40B4-BE49-F238E27FC236}">
                <a16:creationId xmlns:a16="http://schemas.microsoft.com/office/drawing/2014/main" id="{762021B5-E35E-4903-9584-3D98024D776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0E0441D-F549-4117-A3EB-C23C82B9E913}" type="slidenum">
              <a:rPr lang="fr-FR" altLang="fr-FR"/>
              <a:pPr>
                <a:spcBef>
                  <a:spcPct val="0"/>
                </a:spcBef>
              </a:pPr>
              <a:t>18</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E393BDC1-34DA-4FD1-8CDA-C45EBEBC2BCA}"/>
              </a:ext>
            </a:extLst>
          </p:cNvPr>
          <p:cNvSpPr>
            <a:spLocks noGrp="1" noRot="1" noChangeAspect="1" noTextEdit="1"/>
          </p:cNvSpPr>
          <p:nvPr>
            <p:ph type="sldImg"/>
          </p:nvPr>
        </p:nvSpPr>
        <p:spPr>
          <a:ln/>
        </p:spPr>
      </p:sp>
      <p:sp>
        <p:nvSpPr>
          <p:cNvPr id="15363" name="Espace réservé des commentaires 2">
            <a:extLst>
              <a:ext uri="{FF2B5EF4-FFF2-40B4-BE49-F238E27FC236}">
                <a16:creationId xmlns:a16="http://schemas.microsoft.com/office/drawing/2014/main" id="{5B131D3F-9009-418D-9065-4B20224FCC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On a longtemps comparé le SNC à un central téléphonique où un très grand nombre d’appels convergent vers l’intérieur et vers l’extérieur. De nos jours, on a plutôt tendance à le comparer à un ordinateur.</a:t>
            </a:r>
          </a:p>
          <a:p>
            <a:endParaRPr lang="fr-FR" altLang="fr-FR">
              <a:latin typeface="Times New Roman" panose="02020603050405020304" pitchFamily="18" charset="0"/>
            </a:endParaRPr>
          </a:p>
          <a:p>
            <a:r>
              <a:rPr lang="fr-FR" altLang="fr-FR">
                <a:latin typeface="Times New Roman" panose="02020603050405020304" pitchFamily="18" charset="0"/>
              </a:rPr>
              <a:t>La céphalisation s’est produite au cours de l’évolution du cerveau. Il y a eu élaboration de la partie antérieure du SNC et accroissement du nombre de neurones dans la tête.</a:t>
            </a:r>
          </a:p>
        </p:txBody>
      </p:sp>
      <p:sp>
        <p:nvSpPr>
          <p:cNvPr id="15364" name="Espace réservé du numéro de diapositive 3">
            <a:extLst>
              <a:ext uri="{FF2B5EF4-FFF2-40B4-BE49-F238E27FC236}">
                <a16:creationId xmlns:a16="http://schemas.microsoft.com/office/drawing/2014/main" id="{1FA35155-9977-4CE9-AA52-BD903C2F6044}"/>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184292B-7965-4A80-8798-FDC12FD2803B}" type="slidenum">
              <a:rPr lang="en-GB" altLang="fr-FR"/>
              <a:pPr>
                <a:spcBef>
                  <a:spcPct val="0"/>
                </a:spcBef>
              </a:pPr>
              <a:t>19</a:t>
            </a:fld>
            <a:endParaRPr lang="en-GB"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4">
            <a:extLst>
              <a:ext uri="{FF2B5EF4-FFF2-40B4-BE49-F238E27FC236}">
                <a16:creationId xmlns:a16="http://schemas.microsoft.com/office/drawing/2014/main" id="{9251E167-C815-40B8-AB0E-F9BC11407C8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ADFDE0A-F3CD-4C68-B7AA-BB2B80367F87}" type="slidenum">
              <a:rPr lang="en-GB" altLang="fr-FR">
                <a:ea typeface="Arial Unicode MS" pitchFamily="34" charset="-128"/>
              </a:rPr>
              <a:pPr>
                <a:spcBef>
                  <a:spcPct val="0"/>
                </a:spcBef>
              </a:pPr>
              <a:t>20</a:t>
            </a:fld>
            <a:endParaRPr lang="en-GB" altLang="fr-FR">
              <a:ea typeface="Arial Unicode MS" pitchFamily="34" charset="-128"/>
            </a:endParaRPr>
          </a:p>
        </p:txBody>
      </p:sp>
      <p:sp>
        <p:nvSpPr>
          <p:cNvPr id="17411" name="Text Box 1">
            <a:extLst>
              <a:ext uri="{FF2B5EF4-FFF2-40B4-BE49-F238E27FC236}">
                <a16:creationId xmlns:a16="http://schemas.microsoft.com/office/drawing/2014/main" id="{D7887097-CD42-422D-83B2-C97272DB8B91}"/>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7412" name="Rectangle 2">
            <a:extLst>
              <a:ext uri="{FF2B5EF4-FFF2-40B4-BE49-F238E27FC236}">
                <a16:creationId xmlns:a16="http://schemas.microsoft.com/office/drawing/2014/main" id="{2BC0BD29-EEDA-4CA0-94C7-CC793B58804D}"/>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126F8B67-7AA2-4F39-A0AB-7E0AB518437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4EA8ECE-86A1-4B5A-85E9-532240F82696}" type="slidenum">
              <a:rPr lang="en-GB" altLang="fr-FR"/>
              <a:pPr>
                <a:spcBef>
                  <a:spcPct val="0"/>
                </a:spcBef>
              </a:pPr>
              <a:t>2</a:t>
            </a:fld>
            <a:endParaRPr lang="en-GB" altLang="fr-FR"/>
          </a:p>
        </p:txBody>
      </p:sp>
      <p:sp>
        <p:nvSpPr>
          <p:cNvPr id="7171" name="Text Box 1">
            <a:extLst>
              <a:ext uri="{FF2B5EF4-FFF2-40B4-BE49-F238E27FC236}">
                <a16:creationId xmlns:a16="http://schemas.microsoft.com/office/drawing/2014/main" id="{EB856A9E-81B7-416E-A98E-7A62EA246856}"/>
              </a:ext>
            </a:extLst>
          </p:cNvPr>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7172" name="Rectangle 2">
            <a:extLst>
              <a:ext uri="{FF2B5EF4-FFF2-40B4-BE49-F238E27FC236}">
                <a16:creationId xmlns:a16="http://schemas.microsoft.com/office/drawing/2014/main" id="{2D96D63D-9B94-47E7-9710-6FAA09D8F5C1}"/>
              </a:ext>
            </a:extLst>
          </p:cNvPr>
          <p:cNvSpPr>
            <a:spLocks noGrp="1" noChangeArrowheads="1"/>
          </p:cNvSpPr>
          <p:nvPr>
            <p:ph type="body"/>
          </p:nvPr>
        </p:nvSpPr>
        <p:spPr>
          <a:xfrm>
            <a:off x="666750" y="4716463"/>
            <a:ext cx="5327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1000"/>
              </a:spcBef>
              <a:buClr>
                <a:srgbClr val="FFFFFF"/>
              </a:buClr>
            </a:pPr>
            <a:r>
              <a:rPr lang="fr-FR" altLang="fr-FR">
                <a:latin typeface="Arial" panose="020B0604020202020204" pitchFamily="34" charset="0"/>
              </a:rPr>
              <a:t>1. Régularise les différents paramètres internes du corps afin d'assurer son homéostasie </a:t>
            </a:r>
          </a:p>
          <a:p>
            <a:pPr>
              <a:spcBef>
                <a:spcPts val="1000"/>
              </a:spcBef>
              <a:buClr>
                <a:srgbClr val="FFFFFF"/>
              </a:buClr>
            </a:pPr>
            <a:r>
              <a:rPr lang="fr-FR" altLang="fr-FR">
                <a:latin typeface="Arial" panose="020B0604020202020204" pitchFamily="34" charset="0"/>
              </a:rPr>
              <a:t>2. Permet à l'organisme de s'adapter rapidement aux variations du milieu externe (physico-chimique et social)</a:t>
            </a:r>
          </a:p>
          <a:p>
            <a:pPr>
              <a:spcBef>
                <a:spcPts val="1000"/>
              </a:spcBef>
              <a:buClr>
                <a:srgbClr val="FFFFFF"/>
              </a:buClr>
            </a:pPr>
            <a:r>
              <a:rPr lang="fr-FR" altLang="fr-FR">
                <a:latin typeface="Arial" panose="020B0604020202020204" pitchFamily="34" charset="0"/>
              </a:rPr>
              <a:t>3. Module la sexualité et la reproduction humaine</a:t>
            </a:r>
          </a:p>
          <a:p>
            <a:pPr>
              <a:spcBef>
                <a:spcPts val="1000"/>
              </a:spcBef>
              <a:buClr>
                <a:srgbClr val="FFFFFF"/>
              </a:buClr>
            </a:pPr>
            <a:r>
              <a:rPr lang="fr-FR" altLang="fr-FR">
                <a:latin typeface="Arial" panose="020B0604020202020204" pitchFamily="34" charset="0"/>
              </a:rPr>
              <a:t>4. Permet des mouvements de grande précision afin d'effectuer des tâches compliquées</a:t>
            </a:r>
          </a:p>
          <a:p>
            <a:pPr>
              <a:spcBef>
                <a:spcPts val="1000"/>
              </a:spcBef>
              <a:buClr>
                <a:srgbClr val="FFFFFF"/>
              </a:buClr>
            </a:pPr>
            <a:r>
              <a:rPr lang="fr-FR" altLang="fr-FR">
                <a:latin typeface="Arial" panose="020B0604020202020204" pitchFamily="34" charset="0"/>
              </a:rPr>
              <a:t>5. Génère des processus complexes (pensée, les émotions, l'intelligence, la conscience, le langage, le plaisir et la mémoire nerveuse</a:t>
            </a:r>
          </a:p>
          <a:p>
            <a:pPr>
              <a:spcBef>
                <a:spcPts val="1000"/>
              </a:spcBef>
              <a:buClr>
                <a:srgbClr val="FFFFFF"/>
              </a:buClr>
            </a:pPr>
            <a:r>
              <a:rPr lang="fr-FR" altLang="fr-FR">
                <a:latin typeface="Arial" panose="020B0604020202020204" pitchFamily="34" charset="0"/>
              </a:rPr>
              <a:t>6. Assure l'apprentissage et les comportements</a:t>
            </a:r>
          </a:p>
          <a:p>
            <a:endParaRPr lang="fr-FR" altLang="fr-FR">
              <a:latin typeface="Times New Roman" panose="02020603050405020304" pitchFamily="18" charset="0"/>
            </a:endParaRPr>
          </a:p>
          <a:p>
            <a:pPr>
              <a:spcBef>
                <a:spcPts val="1000"/>
              </a:spcBef>
              <a:buClr>
                <a:srgbClr val="FFFFFF"/>
              </a:buClr>
            </a:pPr>
            <a:endParaRPr lang="fr-FR" altLang="fr-FR">
              <a:latin typeface="Arial" panose="020B0604020202020204" pitchFamily="34" charset="0"/>
            </a:endParaRPr>
          </a:p>
          <a:p>
            <a:endParaRPr lang="fr-FR" altLang="fr-FR">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4">
            <a:extLst>
              <a:ext uri="{FF2B5EF4-FFF2-40B4-BE49-F238E27FC236}">
                <a16:creationId xmlns:a16="http://schemas.microsoft.com/office/drawing/2014/main" id="{5E65FF99-2B91-46BE-B676-7B6E5A4260F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FE1640E-8361-42D9-8750-70FE6AACBA86}" type="slidenum">
              <a:rPr lang="en-GB" altLang="fr-FR">
                <a:ea typeface="Arial Unicode MS" pitchFamily="34" charset="-128"/>
              </a:rPr>
              <a:pPr>
                <a:spcBef>
                  <a:spcPct val="0"/>
                </a:spcBef>
              </a:pPr>
              <a:t>21</a:t>
            </a:fld>
            <a:endParaRPr lang="en-GB" altLang="fr-FR">
              <a:ea typeface="Arial Unicode MS" pitchFamily="34" charset="-128"/>
            </a:endParaRPr>
          </a:p>
        </p:txBody>
      </p:sp>
      <p:sp>
        <p:nvSpPr>
          <p:cNvPr id="19459" name="Text Box 1">
            <a:extLst>
              <a:ext uri="{FF2B5EF4-FFF2-40B4-BE49-F238E27FC236}">
                <a16:creationId xmlns:a16="http://schemas.microsoft.com/office/drawing/2014/main" id="{34BB1B8A-88F8-4F19-AD85-793EADC0190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9460" name="Rectangle 2">
            <a:extLst>
              <a:ext uri="{FF2B5EF4-FFF2-40B4-BE49-F238E27FC236}">
                <a16:creationId xmlns:a16="http://schemas.microsoft.com/office/drawing/2014/main" id="{AD7F4FBA-3375-4B37-91A0-CDA10AAD56F2}"/>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4">
            <a:extLst>
              <a:ext uri="{FF2B5EF4-FFF2-40B4-BE49-F238E27FC236}">
                <a16:creationId xmlns:a16="http://schemas.microsoft.com/office/drawing/2014/main" id="{AB8E2D5A-853E-465C-9AFE-AA8437A2E15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3EB9802-10B3-48C9-841F-066F5C8735E7}" type="slidenum">
              <a:rPr lang="en-GB" altLang="fr-FR">
                <a:ea typeface="Arial Unicode MS" pitchFamily="34" charset="-128"/>
              </a:rPr>
              <a:pPr>
                <a:spcBef>
                  <a:spcPct val="0"/>
                </a:spcBef>
              </a:pPr>
              <a:t>22</a:t>
            </a:fld>
            <a:endParaRPr lang="en-GB" altLang="fr-FR">
              <a:ea typeface="Arial Unicode MS" pitchFamily="34" charset="-128"/>
            </a:endParaRPr>
          </a:p>
        </p:txBody>
      </p:sp>
      <p:sp>
        <p:nvSpPr>
          <p:cNvPr id="21507" name="Text Box 1">
            <a:extLst>
              <a:ext uri="{FF2B5EF4-FFF2-40B4-BE49-F238E27FC236}">
                <a16:creationId xmlns:a16="http://schemas.microsoft.com/office/drawing/2014/main" id="{CA6F2F95-7006-4093-A752-887CE9317337}"/>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21508" name="Rectangle 2">
            <a:extLst>
              <a:ext uri="{FF2B5EF4-FFF2-40B4-BE49-F238E27FC236}">
                <a16:creationId xmlns:a16="http://schemas.microsoft.com/office/drawing/2014/main" id="{468391EA-2025-47B8-9B08-76F89B0D787B}"/>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70DA6DFB-D187-478F-A9D0-C8B906B04791}"/>
              </a:ext>
            </a:extLst>
          </p:cNvPr>
          <p:cNvSpPr>
            <a:spLocks noGrp="1" noRot="1" noChangeAspect="1" noTextEdit="1"/>
          </p:cNvSpPr>
          <p:nvPr>
            <p:ph type="sldImg"/>
          </p:nvPr>
        </p:nvSpPr>
        <p:spPr>
          <a:ln/>
        </p:spPr>
      </p:sp>
      <p:sp>
        <p:nvSpPr>
          <p:cNvPr id="23555" name="Espace réservé des commentaires 2">
            <a:extLst>
              <a:ext uri="{FF2B5EF4-FFF2-40B4-BE49-F238E27FC236}">
                <a16:creationId xmlns:a16="http://schemas.microsoft.com/office/drawing/2014/main" id="{E2236D2F-FB9F-405B-B23C-5212B50621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Bien à l’abri dans la boite crânienne (boite inextensible), l’encéphale est constitué du cerveau, du cervelet et du tronc cérébral.</a:t>
            </a:r>
          </a:p>
          <a:p>
            <a:endParaRPr lang="fr-FR" altLang="fr-FR">
              <a:latin typeface="Times New Roman" panose="02020603050405020304" pitchFamily="18" charset="0"/>
            </a:endParaRPr>
          </a:p>
          <a:p>
            <a:r>
              <a:rPr lang="fr-FR" altLang="fr-FR">
                <a:latin typeface="Times New Roman" panose="02020603050405020304" pitchFamily="18" charset="0"/>
              </a:rPr>
              <a:t>Le cerveau, principale structure de l’encéphale, se présente comme une masse de tissu gris rosâtre grosses comme 2 poings.</a:t>
            </a:r>
          </a:p>
          <a:p>
            <a:r>
              <a:rPr lang="fr-FR" altLang="fr-FR">
                <a:latin typeface="Times New Roman" panose="02020603050405020304" pitchFamily="18" charset="0"/>
              </a:rPr>
              <a:t>Il est plissé comme une noix.</a:t>
            </a:r>
          </a:p>
          <a:p>
            <a:endParaRPr lang="fr-FR" altLang="fr-FR">
              <a:latin typeface="Times New Roman" panose="02020603050405020304" pitchFamily="18" charset="0"/>
            </a:endParaRPr>
          </a:p>
          <a:p>
            <a:r>
              <a:rPr lang="fr-FR" altLang="fr-FR">
                <a:latin typeface="Times New Roman" panose="02020603050405020304" pitchFamily="18" charset="0"/>
              </a:rPr>
              <a:t>Le poids de l’encéphale est d’environ 1600g chez l’homme et 1450g chez la femme (taille équivalente car proportionnelle à la masse corporelle).</a:t>
            </a:r>
          </a:p>
        </p:txBody>
      </p:sp>
      <p:sp>
        <p:nvSpPr>
          <p:cNvPr id="23556" name="Espace réservé du numéro de diapositive 3">
            <a:extLst>
              <a:ext uri="{FF2B5EF4-FFF2-40B4-BE49-F238E27FC236}">
                <a16:creationId xmlns:a16="http://schemas.microsoft.com/office/drawing/2014/main" id="{3238FBD8-4CF5-45F5-85FB-41CDB2DD397F}"/>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F9B00059-F9F8-42B6-9F93-DEA0423DC795}" type="slidenum">
              <a:rPr lang="en-GB" altLang="fr-FR"/>
              <a:pPr>
                <a:spcBef>
                  <a:spcPct val="0"/>
                </a:spcBef>
              </a:pPr>
              <a:t>23</a:t>
            </a:fld>
            <a:endParaRPr lang="en-GB"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6647DC7D-640D-4B62-85F2-63A329280FBA}"/>
              </a:ext>
            </a:extLst>
          </p:cNvPr>
          <p:cNvSpPr>
            <a:spLocks noGrp="1" noRot="1" noChangeAspect="1" noTextEdit="1"/>
          </p:cNvSpPr>
          <p:nvPr>
            <p:ph type="sldImg"/>
          </p:nvPr>
        </p:nvSpPr>
        <p:spPr>
          <a:ln/>
        </p:spPr>
      </p:sp>
      <p:sp>
        <p:nvSpPr>
          <p:cNvPr id="29699" name="Espace réservé des notes 2">
            <a:extLst>
              <a:ext uri="{FF2B5EF4-FFF2-40B4-BE49-F238E27FC236}">
                <a16:creationId xmlns:a16="http://schemas.microsoft.com/office/drawing/2014/main" id="{E7999679-2A01-4FCC-A5D2-8860231571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latin typeface="Times New Roman" panose="02020603050405020304" pitchFamily="18" charset="0"/>
              </a:rPr>
              <a:t>2% du poids du corps</a:t>
            </a:r>
          </a:p>
        </p:txBody>
      </p:sp>
      <p:sp>
        <p:nvSpPr>
          <p:cNvPr id="29700" name="Espace réservé du numéro de diapositive 3">
            <a:extLst>
              <a:ext uri="{FF2B5EF4-FFF2-40B4-BE49-F238E27FC236}">
                <a16:creationId xmlns:a16="http://schemas.microsoft.com/office/drawing/2014/main" id="{7907958E-9D10-4722-978A-FB79D7EDBCE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BFE6504-E0E9-4EE0-93A9-750B05E8C825}" type="slidenum">
              <a:rPr lang="en-GB" altLang="fr-FR"/>
              <a:pPr>
                <a:spcBef>
                  <a:spcPct val="0"/>
                </a:spcBef>
              </a:pPr>
              <a:t>25</a:t>
            </a:fld>
            <a:endParaRPr lang="en-GB"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4">
            <a:extLst>
              <a:ext uri="{FF2B5EF4-FFF2-40B4-BE49-F238E27FC236}">
                <a16:creationId xmlns:a16="http://schemas.microsoft.com/office/drawing/2014/main" id="{57B71E97-0417-4D4B-A3AE-91698FD563D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7EA65EA-B337-4C9A-8D8E-4566390F2117}" type="slidenum">
              <a:rPr lang="en-GB" altLang="fr-FR">
                <a:ea typeface="Arial Unicode MS" pitchFamily="34" charset="-128"/>
              </a:rPr>
              <a:pPr>
                <a:spcBef>
                  <a:spcPct val="0"/>
                </a:spcBef>
              </a:pPr>
              <a:t>27</a:t>
            </a:fld>
            <a:endParaRPr lang="en-GB" altLang="fr-FR">
              <a:ea typeface="Arial Unicode MS" pitchFamily="34" charset="-128"/>
            </a:endParaRPr>
          </a:p>
        </p:txBody>
      </p:sp>
      <p:sp>
        <p:nvSpPr>
          <p:cNvPr id="27651" name="Text Box 1">
            <a:extLst>
              <a:ext uri="{FF2B5EF4-FFF2-40B4-BE49-F238E27FC236}">
                <a16:creationId xmlns:a16="http://schemas.microsoft.com/office/drawing/2014/main" id="{5E674109-3B8D-4C27-9703-760FBE801B2E}"/>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27652" name="Rectangle 2">
            <a:extLst>
              <a:ext uri="{FF2B5EF4-FFF2-40B4-BE49-F238E27FC236}">
                <a16:creationId xmlns:a16="http://schemas.microsoft.com/office/drawing/2014/main" id="{C8596DB8-CAC3-4B33-AF4D-8AE07D2CA1E8}"/>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59C72306-69F7-4D57-8784-FFDC18EA948F}"/>
              </a:ext>
            </a:extLst>
          </p:cNvPr>
          <p:cNvSpPr>
            <a:spLocks noGrp="1" noRot="1" noChangeAspect="1" noTextEdit="1"/>
          </p:cNvSpPr>
          <p:nvPr>
            <p:ph type="sldImg"/>
          </p:nvPr>
        </p:nvSpPr>
        <p:spPr>
          <a:ln/>
        </p:spPr>
      </p:sp>
      <p:sp>
        <p:nvSpPr>
          <p:cNvPr id="25603" name="Espace réservé des commentaires 2">
            <a:extLst>
              <a:ext uri="{FF2B5EF4-FFF2-40B4-BE49-F238E27FC236}">
                <a16:creationId xmlns:a16="http://schemas.microsoft.com/office/drawing/2014/main" id="{728D3F31-03A3-41B7-BE2F-DAA72CEE24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Les hémisphères cérébraux composent la partie supérieure de l’encéphale et environ 80% de la masse de l’encéphale.</a:t>
            </a:r>
          </a:p>
          <a:p>
            <a:r>
              <a:rPr lang="fr-FR" altLang="fr-FR">
                <a:latin typeface="Times New Roman" panose="02020603050405020304" pitchFamily="18" charset="0"/>
              </a:rPr>
              <a:t>Ils couvrent le diencéphale et le sommet du tronc cérébral un peu comme le chapeau d’un champignon en couronne le pied.</a:t>
            </a:r>
          </a:p>
          <a:p>
            <a:r>
              <a:rPr lang="fr-FR" altLang="fr-FR">
                <a:latin typeface="Times New Roman" panose="02020603050405020304" pitchFamily="18" charset="0"/>
              </a:rPr>
              <a:t>Les hémisphères sont unis l’un à l’autre par 2 ponts de susbtances blanches : </a:t>
            </a:r>
            <a:r>
              <a:rPr lang="fr-FR" altLang="fr-FR" b="1">
                <a:latin typeface="Times New Roman" panose="02020603050405020304" pitchFamily="18" charset="0"/>
              </a:rPr>
              <a:t>le corps calleux </a:t>
            </a:r>
            <a:r>
              <a:rPr lang="fr-FR" altLang="fr-FR">
                <a:latin typeface="Times New Roman" panose="02020603050405020304" pitchFamily="18" charset="0"/>
              </a:rPr>
              <a:t>et </a:t>
            </a:r>
            <a:r>
              <a:rPr lang="fr-FR" altLang="fr-FR" b="1">
                <a:latin typeface="Times New Roman" panose="02020603050405020304" pitchFamily="18" charset="0"/>
              </a:rPr>
              <a:t>le trigone.</a:t>
            </a:r>
            <a:endParaRPr lang="fr-FR" altLang="fr-FR">
              <a:latin typeface="Times New Roman" panose="02020603050405020304" pitchFamily="18" charset="0"/>
            </a:endParaRPr>
          </a:p>
          <a:p>
            <a:endParaRPr lang="fr-FR" altLang="fr-FR">
              <a:latin typeface="Times New Roman" panose="02020603050405020304" pitchFamily="18" charset="0"/>
            </a:endParaRPr>
          </a:p>
          <a:p>
            <a:r>
              <a:rPr lang="fr-FR" altLang="fr-FR">
                <a:latin typeface="Times New Roman" panose="02020603050405020304" pitchFamily="18" charset="0"/>
              </a:rPr>
              <a:t>La surface des hémisphères cérébraux (ou cortex) est presque entièrement parcourue de saillies de tissus appelée </a:t>
            </a:r>
            <a:r>
              <a:rPr lang="fr-FR" altLang="fr-FR" b="1" u="sng">
                <a:latin typeface="Times New Roman" panose="02020603050405020304" pitchFamily="18" charset="0"/>
              </a:rPr>
              <a:t>circonvolutions</a:t>
            </a:r>
            <a:r>
              <a:rPr lang="fr-FR" altLang="fr-FR">
                <a:latin typeface="Times New Roman" panose="02020603050405020304" pitchFamily="18" charset="0"/>
              </a:rPr>
              <a:t>. Ces circonvolutions sont séparées par des rainures.</a:t>
            </a:r>
          </a:p>
          <a:p>
            <a:r>
              <a:rPr lang="fr-FR" altLang="fr-FR">
                <a:latin typeface="Times New Roman" panose="02020603050405020304" pitchFamily="18" charset="0"/>
              </a:rPr>
              <a:t>On parle de fissures (profondes) et de sillons (superficielles). Ces fissures servent essentiellement à se repérer anatomiquement.</a:t>
            </a:r>
          </a:p>
          <a:p>
            <a:endParaRPr lang="fr-FR" altLang="fr-FR">
              <a:latin typeface="Times New Roman" panose="02020603050405020304" pitchFamily="18" charset="0"/>
            </a:endParaRPr>
          </a:p>
          <a:p>
            <a:r>
              <a:rPr lang="fr-FR" altLang="fr-FR">
                <a:latin typeface="Times New Roman" panose="02020603050405020304" pitchFamily="18" charset="0"/>
              </a:rPr>
              <a:t>La fissure longitudinale du cerveau sépare les 2 hémisphères cérébraux.</a:t>
            </a:r>
          </a:p>
          <a:p>
            <a:r>
              <a:rPr lang="fr-FR" altLang="fr-FR">
                <a:latin typeface="Times New Roman" panose="02020603050405020304" pitchFamily="18" charset="0"/>
              </a:rPr>
              <a:t>La fissure transverse du cerveau sépare les hémisphères cérébraux du cervelet.</a:t>
            </a:r>
          </a:p>
        </p:txBody>
      </p:sp>
      <p:sp>
        <p:nvSpPr>
          <p:cNvPr id="25604" name="Espace réservé du numéro de diapositive 3">
            <a:extLst>
              <a:ext uri="{FF2B5EF4-FFF2-40B4-BE49-F238E27FC236}">
                <a16:creationId xmlns:a16="http://schemas.microsoft.com/office/drawing/2014/main" id="{1A206EA6-686C-46AA-88BC-47A9E1AC4C8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50EA970-EB41-4A78-8B2C-36C01E04B3B8}" type="slidenum">
              <a:rPr lang="en-GB" altLang="fr-FR"/>
              <a:pPr>
                <a:spcBef>
                  <a:spcPct val="0"/>
                </a:spcBef>
              </a:pPr>
              <a:t>28</a:t>
            </a:fld>
            <a:endParaRPr lang="en-GB"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BFB99F78-49A7-4727-85D4-BF52BC2BACED}"/>
              </a:ext>
            </a:extLst>
          </p:cNvPr>
          <p:cNvSpPr>
            <a:spLocks noGrp="1" noRot="1" noChangeAspect="1" noTextEdit="1"/>
          </p:cNvSpPr>
          <p:nvPr>
            <p:ph type="sldImg"/>
          </p:nvPr>
        </p:nvSpPr>
        <p:spPr>
          <a:ln/>
        </p:spPr>
      </p:sp>
      <p:sp>
        <p:nvSpPr>
          <p:cNvPr id="31747" name="Espace réservé des commentaires 2">
            <a:extLst>
              <a:ext uri="{FF2B5EF4-FFF2-40B4-BE49-F238E27FC236}">
                <a16:creationId xmlns:a16="http://schemas.microsoft.com/office/drawing/2014/main" id="{EC0C1A17-27C3-4AB9-94F3-25E8B44AEB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latin typeface="Times New Roman" panose="02020603050405020304" pitchFamily="18" charset="0"/>
              </a:rPr>
              <a:t>Le cortex cérébral est le sommet hiérarchique du système nerveux.</a:t>
            </a:r>
          </a:p>
          <a:p>
            <a:r>
              <a:rPr lang="fr-FR" altLang="fr-FR" dirty="0">
                <a:latin typeface="Times New Roman" panose="02020603050405020304" pitchFamily="18" charset="0"/>
              </a:rPr>
              <a:t>C’est lui qui nous fournit nos facultés de perception, de communication, de mémorisation, de compréhension, de jugement et d’accomplissement des mouvements volontaires.</a:t>
            </a:r>
          </a:p>
          <a:p>
            <a:r>
              <a:rPr lang="fr-FR" altLang="fr-FR" dirty="0">
                <a:latin typeface="Times New Roman" panose="02020603050405020304" pitchFamily="18" charset="0"/>
              </a:rPr>
              <a:t>Toutes ces facultés relèvent du comportement conscient ou consciente.</a:t>
            </a:r>
          </a:p>
          <a:p>
            <a:endParaRPr lang="fr-FR" altLang="fr-FR" dirty="0">
              <a:latin typeface="Times New Roman" panose="02020603050405020304" pitchFamily="18" charset="0"/>
            </a:endParaRPr>
          </a:p>
          <a:p>
            <a:r>
              <a:rPr lang="fr-FR" altLang="fr-FR" dirty="0">
                <a:latin typeface="Times New Roman" panose="02020603050405020304" pitchFamily="18" charset="0"/>
              </a:rPr>
              <a:t>Il renferme 3 types d’aires fonctionnelles : les aires motrices (fonction motrice volontaire), les aires sensitives (perception sensorielle somatique et autonomes) et les aires associatives (intégration des informations sensorielles.</a:t>
            </a:r>
          </a:p>
          <a:p>
            <a:endParaRPr lang="fr-FR" altLang="fr-FR" dirty="0">
              <a:latin typeface="Times New Roman" panose="02020603050405020304" pitchFamily="18" charset="0"/>
            </a:endParaRPr>
          </a:p>
          <a:p>
            <a:r>
              <a:rPr lang="fr-FR" altLang="fr-FR" dirty="0">
                <a:latin typeface="Times New Roman" panose="02020603050405020304" pitchFamily="18" charset="0"/>
              </a:rPr>
              <a:t>Aucune aire fonctionnelle du cortex n’agit seule.</a:t>
            </a:r>
          </a:p>
        </p:txBody>
      </p:sp>
      <p:sp>
        <p:nvSpPr>
          <p:cNvPr id="31748" name="Espace réservé du numéro de diapositive 3">
            <a:extLst>
              <a:ext uri="{FF2B5EF4-FFF2-40B4-BE49-F238E27FC236}">
                <a16:creationId xmlns:a16="http://schemas.microsoft.com/office/drawing/2014/main" id="{AD9D25AA-AC17-46AA-95D5-5A69A82237AB}"/>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DFB8CDD-29CB-4F24-9FDE-B95680343164}" type="slidenum">
              <a:rPr lang="en-GB" altLang="fr-FR"/>
              <a:pPr>
                <a:spcBef>
                  <a:spcPct val="0"/>
                </a:spcBef>
              </a:pPr>
              <a:t>29</a:t>
            </a:fld>
            <a:endParaRPr lang="en-GB"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4">
            <a:extLst>
              <a:ext uri="{FF2B5EF4-FFF2-40B4-BE49-F238E27FC236}">
                <a16:creationId xmlns:a16="http://schemas.microsoft.com/office/drawing/2014/main" id="{DB464FB6-37A2-4C0C-AE6F-F4489B4CF93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71138E1-D048-4C21-8937-D69B7B0FFEC3}" type="slidenum">
              <a:rPr lang="en-GB" altLang="fr-FR">
                <a:ea typeface="Arial Unicode MS" pitchFamily="34" charset="-128"/>
              </a:rPr>
              <a:pPr>
                <a:spcBef>
                  <a:spcPct val="0"/>
                </a:spcBef>
              </a:pPr>
              <a:t>30</a:t>
            </a:fld>
            <a:endParaRPr lang="en-GB" altLang="fr-FR">
              <a:ea typeface="Arial Unicode MS" pitchFamily="34" charset="-128"/>
            </a:endParaRPr>
          </a:p>
        </p:txBody>
      </p:sp>
      <p:sp>
        <p:nvSpPr>
          <p:cNvPr id="33795" name="Text Box 1">
            <a:extLst>
              <a:ext uri="{FF2B5EF4-FFF2-40B4-BE49-F238E27FC236}">
                <a16:creationId xmlns:a16="http://schemas.microsoft.com/office/drawing/2014/main" id="{0420A5A9-6E84-424F-859A-F6597226610E}"/>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33796" name="Rectangle 2">
            <a:extLst>
              <a:ext uri="{FF2B5EF4-FFF2-40B4-BE49-F238E27FC236}">
                <a16:creationId xmlns:a16="http://schemas.microsoft.com/office/drawing/2014/main" id="{3C0FCD01-3AD9-4ECB-A27B-1AD84312DED5}"/>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4">
            <a:extLst>
              <a:ext uri="{FF2B5EF4-FFF2-40B4-BE49-F238E27FC236}">
                <a16:creationId xmlns:a16="http://schemas.microsoft.com/office/drawing/2014/main" id="{6EF84D8D-5EE6-4C58-9FEB-84AFF201AD6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F19A267-7485-4FD2-8E11-E218E962DBED}" type="slidenum">
              <a:rPr lang="en-GB" altLang="fr-FR">
                <a:ea typeface="Arial Unicode MS" pitchFamily="34" charset="-128"/>
              </a:rPr>
              <a:pPr>
                <a:spcBef>
                  <a:spcPct val="0"/>
                </a:spcBef>
              </a:pPr>
              <a:t>32</a:t>
            </a:fld>
            <a:endParaRPr lang="en-GB" altLang="fr-FR">
              <a:ea typeface="Arial Unicode MS" pitchFamily="34" charset="-128"/>
            </a:endParaRPr>
          </a:p>
        </p:txBody>
      </p:sp>
      <p:sp>
        <p:nvSpPr>
          <p:cNvPr id="35843" name="Text Box 1">
            <a:extLst>
              <a:ext uri="{FF2B5EF4-FFF2-40B4-BE49-F238E27FC236}">
                <a16:creationId xmlns:a16="http://schemas.microsoft.com/office/drawing/2014/main" id="{54C7BA41-394C-4E61-A708-616D4D47E31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35844" name="Rectangle 2">
            <a:extLst>
              <a:ext uri="{FF2B5EF4-FFF2-40B4-BE49-F238E27FC236}">
                <a16:creationId xmlns:a16="http://schemas.microsoft.com/office/drawing/2014/main" id="{F01CCC92-1229-4F4D-B33C-4EB4CF106549}"/>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4">
            <a:extLst>
              <a:ext uri="{FF2B5EF4-FFF2-40B4-BE49-F238E27FC236}">
                <a16:creationId xmlns:a16="http://schemas.microsoft.com/office/drawing/2014/main" id="{EBBD4FAE-F83A-4394-AE64-83566093451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C3EFD3B-94C6-4E01-9F8C-50499D1E462A}" type="slidenum">
              <a:rPr lang="en-GB" altLang="fr-FR">
                <a:ea typeface="Arial Unicode MS" pitchFamily="34" charset="-128"/>
              </a:rPr>
              <a:pPr>
                <a:spcBef>
                  <a:spcPct val="0"/>
                </a:spcBef>
              </a:pPr>
              <a:t>33</a:t>
            </a:fld>
            <a:endParaRPr lang="en-GB" altLang="fr-FR">
              <a:ea typeface="Arial Unicode MS" pitchFamily="34" charset="-128"/>
            </a:endParaRPr>
          </a:p>
        </p:txBody>
      </p:sp>
      <p:sp>
        <p:nvSpPr>
          <p:cNvPr id="37891" name="Text Box 1">
            <a:extLst>
              <a:ext uri="{FF2B5EF4-FFF2-40B4-BE49-F238E27FC236}">
                <a16:creationId xmlns:a16="http://schemas.microsoft.com/office/drawing/2014/main" id="{3E46C5FF-6558-45DB-9A4A-06FAB7153B91}"/>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37892" name="Rectangle 2">
            <a:extLst>
              <a:ext uri="{FF2B5EF4-FFF2-40B4-BE49-F238E27FC236}">
                <a16:creationId xmlns:a16="http://schemas.microsoft.com/office/drawing/2014/main" id="{2D11B199-6461-411B-B788-F683FAC55420}"/>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2">
            <a:extLst>
              <a:ext uri="{FF2B5EF4-FFF2-40B4-BE49-F238E27FC236}">
                <a16:creationId xmlns:a16="http://schemas.microsoft.com/office/drawing/2014/main" id="{C8F95A72-E13F-4CC9-B1D6-5C8FA7AF38F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16F18B9-865D-4961-A6CC-18827D631751}" type="slidenum">
              <a:rPr lang="en-GB" altLang="fr-FR"/>
              <a:pPr>
                <a:spcBef>
                  <a:spcPct val="0"/>
                </a:spcBef>
              </a:pPr>
              <a:t>3</a:t>
            </a:fld>
            <a:endParaRPr lang="en-GB" altLang="fr-FR"/>
          </a:p>
        </p:txBody>
      </p:sp>
      <p:sp>
        <p:nvSpPr>
          <p:cNvPr id="9219" name="Text Box 1">
            <a:extLst>
              <a:ext uri="{FF2B5EF4-FFF2-40B4-BE49-F238E27FC236}">
                <a16:creationId xmlns:a16="http://schemas.microsoft.com/office/drawing/2014/main" id="{BE9E9B3C-BE62-46DE-8930-FDB80DE4D336}"/>
              </a:ext>
            </a:extLst>
          </p:cNvPr>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9220" name="Rectangle 2">
            <a:extLst>
              <a:ext uri="{FF2B5EF4-FFF2-40B4-BE49-F238E27FC236}">
                <a16:creationId xmlns:a16="http://schemas.microsoft.com/office/drawing/2014/main" id="{6BB43CA5-E8A1-45B9-8807-862A6101617A}"/>
              </a:ext>
            </a:extLst>
          </p:cNvPr>
          <p:cNvSpPr>
            <a:spLocks noGrp="1" noChangeArrowheads="1"/>
          </p:cNvSpPr>
          <p:nvPr>
            <p:ph type="body"/>
          </p:nvPr>
        </p:nvSpPr>
        <p:spPr>
          <a:xfrm>
            <a:off x="666750" y="4716463"/>
            <a:ext cx="5327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dirty="0">
                <a:latin typeface="Times New Roman" panose="02020603050405020304" pitchFamily="18" charset="0"/>
              </a:rPr>
              <a:t>Le SNC comporte l’encéphale et la moelle épinière</a:t>
            </a:r>
          </a:p>
          <a:p>
            <a:endParaRPr lang="fr-FR" altLang="fr-FR" dirty="0">
              <a:latin typeface="Times New Roman" panose="02020603050405020304" pitchFamily="18" charset="0"/>
            </a:endParaRPr>
          </a:p>
          <a:p>
            <a:r>
              <a:rPr lang="fr-FR" altLang="fr-FR" dirty="0">
                <a:latin typeface="Times New Roman" panose="02020603050405020304" pitchFamily="18" charset="0"/>
              </a:rPr>
              <a:t>La séparation entre SNC et SNP est arbitraire ; elle vise à simplifier l’étude de cette structure complexe.</a:t>
            </a:r>
          </a:p>
          <a:p>
            <a:r>
              <a:rPr lang="fr-FR" altLang="fr-FR" dirty="0">
                <a:latin typeface="Times New Roman" panose="02020603050405020304" pitchFamily="18" charset="0"/>
              </a:rPr>
              <a:t>Les 2 systèmes sont étroitement intriqués et ne peuvent être dissociés sur le plan fonctionnel.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a:extLst>
              <a:ext uri="{FF2B5EF4-FFF2-40B4-BE49-F238E27FC236}">
                <a16:creationId xmlns:a16="http://schemas.microsoft.com/office/drawing/2014/main" id="{ACF20977-CAC8-4D8A-8497-978E3873415A}"/>
              </a:ext>
            </a:extLst>
          </p:cNvPr>
          <p:cNvSpPr>
            <a:spLocks noGrp="1" noRot="1" noChangeAspect="1" noTextEdit="1"/>
          </p:cNvSpPr>
          <p:nvPr>
            <p:ph type="sldImg"/>
          </p:nvPr>
        </p:nvSpPr>
        <p:spPr>
          <a:xfrm>
            <a:off x="379413" y="685800"/>
            <a:ext cx="6089650" cy="3425825"/>
          </a:xfrm>
          <a:noFill/>
          <a:ln/>
          <a:extLst>
            <a:ext uri="{909E8E84-426E-40DD-AFC4-6F175D3DCCD1}">
              <a14:hiddenFill xmlns:a14="http://schemas.microsoft.com/office/drawing/2010/main">
                <a:solidFill>
                  <a:srgbClr val="FFFFFF"/>
                </a:solidFill>
              </a14:hiddenFill>
            </a:ext>
          </a:extLst>
        </p:spPr>
      </p:sp>
      <p:sp>
        <p:nvSpPr>
          <p:cNvPr id="112643" name="Espace réservé des commentaires 2">
            <a:extLst>
              <a:ext uri="{FF2B5EF4-FFF2-40B4-BE49-F238E27FC236}">
                <a16:creationId xmlns:a16="http://schemas.microsoft.com/office/drawing/2014/main" id="{C9C332E1-3F0E-421E-96FA-2F4A79D8B7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latin typeface="Times New Roman" panose="02020603050405020304" pitchFamily="18" charset="0"/>
            </a:endParaRPr>
          </a:p>
        </p:txBody>
      </p:sp>
      <p:sp>
        <p:nvSpPr>
          <p:cNvPr id="112644" name="Espace réservé du numéro de diapositive 3">
            <a:extLst>
              <a:ext uri="{FF2B5EF4-FFF2-40B4-BE49-F238E27FC236}">
                <a16:creationId xmlns:a16="http://schemas.microsoft.com/office/drawing/2014/main" id="{E29E0C66-D7AE-421A-90DA-46EABA2139D7}"/>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F505EDE7-ED64-4231-B194-29F39A0F9ACE}" type="slidenum">
              <a:rPr lang="fr-FR" altLang="fr-FR">
                <a:solidFill>
                  <a:srgbClr val="000000"/>
                </a:solidFill>
                <a:latin typeface="Times New Roman" panose="02020603050405020304" pitchFamily="18" charset="0"/>
              </a:rPr>
              <a:pPr eaLnBrk="1" hangingPunct="1"/>
              <a:t>34</a:t>
            </a:fld>
            <a:endParaRPr lang="fr-FR" altLang="fr-F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12115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D52B1DB6-FAA1-4728-98E1-DF66A9E21351}"/>
              </a:ext>
            </a:extLst>
          </p:cNvPr>
          <p:cNvSpPr>
            <a:spLocks noGrp="1" noRot="1" noChangeAspect="1" noTextEdit="1"/>
          </p:cNvSpPr>
          <p:nvPr>
            <p:ph type="sldImg"/>
          </p:nvPr>
        </p:nvSpPr>
        <p:spPr>
          <a:ln/>
        </p:spPr>
      </p:sp>
      <p:sp>
        <p:nvSpPr>
          <p:cNvPr id="39939" name="Espace réservé des commentaires 2">
            <a:extLst>
              <a:ext uri="{FF2B5EF4-FFF2-40B4-BE49-F238E27FC236}">
                <a16:creationId xmlns:a16="http://schemas.microsoft.com/office/drawing/2014/main" id="{C85A7CE6-1C2D-4A37-A663-80D67CFD83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400" b="1">
                <a:latin typeface="Times New Roman" panose="02020603050405020304" pitchFamily="18" charset="0"/>
              </a:rPr>
              <a:t>Les aires motrices ou aires corticales régissent les fonctions motrices.</a:t>
            </a:r>
          </a:p>
          <a:p>
            <a:r>
              <a:rPr lang="fr-FR" altLang="fr-FR">
                <a:latin typeface="Times New Roman" panose="02020603050405020304" pitchFamily="18" charset="0"/>
              </a:rPr>
              <a:t>Elles sont situées dans la partie postérieure des lobes frontaux.</a:t>
            </a:r>
          </a:p>
          <a:p>
            <a:endParaRPr lang="fr-FR" altLang="fr-FR">
              <a:latin typeface="Times New Roman" panose="02020603050405020304" pitchFamily="18" charset="0"/>
            </a:endParaRPr>
          </a:p>
          <a:p>
            <a:r>
              <a:rPr lang="fr-FR" altLang="fr-FR">
                <a:latin typeface="Times New Roman" panose="02020603050405020304" pitchFamily="18" charset="0"/>
              </a:rPr>
              <a:t>On y retrouve :</a:t>
            </a:r>
          </a:p>
          <a:p>
            <a:pPr>
              <a:buFontTx/>
              <a:buChar char="-"/>
            </a:pPr>
            <a:r>
              <a:rPr lang="fr-FR" altLang="fr-FR">
                <a:latin typeface="Times New Roman" panose="02020603050405020304" pitchFamily="18" charset="0"/>
              </a:rPr>
              <a:t>l’aire motrice primaire (si lésion, paralysie des muscles squelettiques)</a:t>
            </a:r>
          </a:p>
          <a:p>
            <a:pPr>
              <a:buFontTx/>
              <a:buChar char="-"/>
            </a:pPr>
            <a:r>
              <a:rPr lang="fr-FR" altLang="fr-FR">
                <a:latin typeface="Times New Roman" panose="02020603050405020304" pitchFamily="18" charset="0"/>
              </a:rPr>
              <a:t>L’aire pré-motrice (qui permet des habiletés motrices apprises de manière répétitives telles que la pratique d’un instrument de musique ou la dactylographie).</a:t>
            </a:r>
          </a:p>
          <a:p>
            <a:pPr>
              <a:buFontTx/>
              <a:buChar char="-"/>
            </a:pPr>
            <a:r>
              <a:rPr lang="fr-FR" altLang="fr-FR">
                <a:latin typeface="Times New Roman" panose="02020603050405020304" pitchFamily="18" charset="0"/>
              </a:rPr>
              <a:t>L’aire motrice du langage (aire de Broca)</a:t>
            </a:r>
          </a:p>
          <a:p>
            <a:pPr>
              <a:buFontTx/>
              <a:buChar char="-"/>
            </a:pPr>
            <a:r>
              <a:rPr lang="fr-FR" altLang="fr-FR">
                <a:latin typeface="Times New Roman" panose="02020603050405020304" pitchFamily="18" charset="0"/>
              </a:rPr>
              <a:t>L’aire oculo-motrice frontale (commande des mouvements volontaires des yeux.</a:t>
            </a:r>
          </a:p>
          <a:p>
            <a:pPr>
              <a:buFontTx/>
              <a:buChar char="-"/>
            </a:pPr>
            <a:endParaRPr lang="fr-FR" altLang="fr-FR">
              <a:latin typeface="Times New Roman" panose="02020603050405020304" pitchFamily="18" charset="0"/>
            </a:endParaRPr>
          </a:p>
          <a:p>
            <a:pPr>
              <a:buFontTx/>
              <a:buNone/>
            </a:pPr>
            <a:r>
              <a:rPr lang="fr-FR" altLang="fr-FR" sz="1400" b="1">
                <a:latin typeface="Times New Roman" panose="02020603050405020304" pitchFamily="18" charset="0"/>
              </a:rPr>
              <a:t>Les aires sensitives</a:t>
            </a:r>
          </a:p>
          <a:p>
            <a:pPr>
              <a:buFontTx/>
              <a:buNone/>
            </a:pPr>
            <a:r>
              <a:rPr lang="fr-FR" altLang="fr-FR">
                <a:latin typeface="Times New Roman" panose="02020603050405020304" pitchFamily="18" charset="0"/>
              </a:rPr>
              <a:t>Contrairement aux aires motrices qui sont limitées au lobe frontal, les aires reliées à la conscience des sensations sont situées dans les lobes pariétal, temporal et occipital.</a:t>
            </a:r>
          </a:p>
          <a:p>
            <a:pPr>
              <a:buFontTx/>
              <a:buNone/>
            </a:pPr>
            <a:endParaRPr lang="fr-FR" altLang="fr-FR">
              <a:latin typeface="Times New Roman" panose="02020603050405020304" pitchFamily="18" charset="0"/>
            </a:endParaRPr>
          </a:p>
          <a:p>
            <a:pPr>
              <a:buFontTx/>
              <a:buNone/>
            </a:pPr>
            <a:r>
              <a:rPr lang="fr-FR" altLang="fr-FR" sz="1400" b="1">
                <a:latin typeface="Times New Roman" panose="02020603050405020304" pitchFamily="18" charset="0"/>
              </a:rPr>
              <a:t>Les aires associatives</a:t>
            </a:r>
          </a:p>
          <a:p>
            <a:pPr>
              <a:buFontTx/>
              <a:buNone/>
            </a:pPr>
            <a:r>
              <a:rPr lang="fr-FR" altLang="fr-FR">
                <a:latin typeface="Times New Roman" panose="02020603050405020304" pitchFamily="18" charset="0"/>
              </a:rPr>
              <a:t>Elles comptent toutes les aires corticales qui ne sont pas qualifiées de primaires</a:t>
            </a:r>
          </a:p>
          <a:p>
            <a:endParaRPr lang="fr-FR" altLang="fr-FR">
              <a:latin typeface="Times New Roman" panose="02020603050405020304" pitchFamily="18" charset="0"/>
            </a:endParaRPr>
          </a:p>
        </p:txBody>
      </p:sp>
      <p:sp>
        <p:nvSpPr>
          <p:cNvPr id="39940" name="Espace réservé du numéro de diapositive 3">
            <a:extLst>
              <a:ext uri="{FF2B5EF4-FFF2-40B4-BE49-F238E27FC236}">
                <a16:creationId xmlns:a16="http://schemas.microsoft.com/office/drawing/2014/main" id="{7C5D2FB8-EDCF-4A65-BD75-F92C992B9B0C}"/>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6ACCB0F-4713-4FC4-B123-64E53DAC0A85}" type="slidenum">
              <a:rPr lang="en-GB" altLang="fr-FR"/>
              <a:pPr>
                <a:spcBef>
                  <a:spcPct val="0"/>
                </a:spcBef>
              </a:pPr>
              <a:t>35</a:t>
            </a:fld>
            <a:endParaRPr lang="en-GB"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DCCEF435-3AF6-4F11-8B54-C47BFDF322BD}"/>
              </a:ext>
            </a:extLst>
          </p:cNvPr>
          <p:cNvSpPr>
            <a:spLocks noGrp="1" noRot="1" noChangeAspect="1" noTextEdit="1"/>
          </p:cNvSpPr>
          <p:nvPr>
            <p:ph type="sldImg"/>
          </p:nvPr>
        </p:nvSpPr>
        <p:spPr>
          <a:ln/>
        </p:spPr>
      </p:sp>
      <p:sp>
        <p:nvSpPr>
          <p:cNvPr id="41987" name="Espace réservé des notes 2">
            <a:extLst>
              <a:ext uri="{FF2B5EF4-FFF2-40B4-BE49-F238E27FC236}">
                <a16:creationId xmlns:a16="http://schemas.microsoft.com/office/drawing/2014/main" id="{C5BBA889-AB12-49C3-9DC2-83BA70B24F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41988" name="Espace réservé du numéro de diapositive 3">
            <a:extLst>
              <a:ext uri="{FF2B5EF4-FFF2-40B4-BE49-F238E27FC236}">
                <a16:creationId xmlns:a16="http://schemas.microsoft.com/office/drawing/2014/main" id="{8F971300-67C1-4ED3-AA11-81E3AC628D8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1963B9C-6E48-4CFB-9AA1-7D5CE0666FF6}" type="slidenum">
              <a:rPr lang="en-GB" altLang="fr-FR"/>
              <a:pPr>
                <a:spcBef>
                  <a:spcPct val="0"/>
                </a:spcBef>
              </a:pPr>
              <a:t>36</a:t>
            </a:fld>
            <a:endParaRPr lang="en-GB"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6B649F14-6D7E-4FD6-BF9D-CB1E581CBD0E}"/>
              </a:ext>
            </a:extLst>
          </p:cNvPr>
          <p:cNvSpPr>
            <a:spLocks noGrp="1" noRot="1" noChangeAspect="1" noTextEdit="1"/>
          </p:cNvSpPr>
          <p:nvPr>
            <p:ph type="sldImg"/>
          </p:nvPr>
        </p:nvSpPr>
        <p:spPr>
          <a:ln/>
        </p:spPr>
      </p:sp>
      <p:sp>
        <p:nvSpPr>
          <p:cNvPr id="44035" name="Espace réservé des commentaires 2">
            <a:extLst>
              <a:ext uri="{FF2B5EF4-FFF2-40B4-BE49-F238E27FC236}">
                <a16:creationId xmlns:a16="http://schemas.microsoft.com/office/drawing/2014/main" id="{CC7CF34D-6A42-4E4D-8A11-D25F1F43DF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Cette substance est composée en grande partie de neurofibres myélinisées regroupées en faisceaux.</a:t>
            </a:r>
          </a:p>
          <a:p>
            <a:endParaRPr lang="fr-FR" altLang="fr-FR">
              <a:latin typeface="Times New Roman" panose="02020603050405020304" pitchFamily="18" charset="0"/>
            </a:endParaRPr>
          </a:p>
          <a:p>
            <a:r>
              <a:rPr lang="fr-FR" altLang="fr-FR">
                <a:latin typeface="Times New Roman" panose="02020603050405020304" pitchFamily="18" charset="0"/>
              </a:rPr>
              <a:t>Les noyaux gris centraux se trouves au cœur de la substance blanche cérébrale de chaque hémisphère.</a:t>
            </a:r>
          </a:p>
          <a:p>
            <a:r>
              <a:rPr lang="fr-FR" altLang="fr-FR">
                <a:latin typeface="Times New Roman" panose="02020603050405020304" pitchFamily="18" charset="0"/>
              </a:rPr>
              <a:t>Ils reçoivent une grand nombre d’informations sensorielles de l’ensemble du cortex cérébral et des autres noyaux sous corticaux. Ils influent sur les mouvements musculaires dirigés par l’aire motrice primaire mais n’ont aucune liaison directe avec les voies motrices.</a:t>
            </a:r>
          </a:p>
          <a:p>
            <a:r>
              <a:rPr lang="fr-FR" altLang="fr-FR">
                <a:latin typeface="Times New Roman" panose="02020603050405020304" pitchFamily="18" charset="0"/>
              </a:rPr>
              <a:t>Ils semblent jouer un rôle important dans le déclenchement et la régulation des mouvements, surtout en ce qui concerne les mouvement relativement lents et soutenus pou les mouvements stéréotypés.</a:t>
            </a:r>
          </a:p>
          <a:p>
            <a:r>
              <a:rPr lang="fr-FR" altLang="fr-FR">
                <a:latin typeface="Times New Roman" panose="02020603050405020304" pitchFamily="18" charset="0"/>
              </a:rPr>
              <a:t>Des lésions des noyaux gris centraux provoquent des perturbations de la posture et du tonus musculaire, des mouvements involontaires tels que tremblements, lenteur anormale des mouvements..</a:t>
            </a:r>
          </a:p>
        </p:txBody>
      </p:sp>
      <p:sp>
        <p:nvSpPr>
          <p:cNvPr id="44036" name="Espace réservé du numéro de diapositive 3">
            <a:extLst>
              <a:ext uri="{FF2B5EF4-FFF2-40B4-BE49-F238E27FC236}">
                <a16:creationId xmlns:a16="http://schemas.microsoft.com/office/drawing/2014/main" id="{7731E057-6EA5-4714-9B9A-AD472855BBAA}"/>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389B1EA-6CEA-443B-8E46-4E77766B3D0C}" type="slidenum">
              <a:rPr lang="en-GB" altLang="fr-FR"/>
              <a:pPr>
                <a:spcBef>
                  <a:spcPct val="0"/>
                </a:spcBef>
              </a:pPr>
              <a:t>37</a:t>
            </a:fld>
            <a:endParaRPr lang="en-GB"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F33DC3E6-E3BB-4B83-A49E-D5A11BBB0B90}"/>
              </a:ext>
            </a:extLst>
          </p:cNvPr>
          <p:cNvSpPr>
            <a:spLocks noGrp="1" noRot="1" noChangeAspect="1" noTextEdit="1"/>
          </p:cNvSpPr>
          <p:nvPr>
            <p:ph type="sldImg"/>
          </p:nvPr>
        </p:nvSpPr>
        <p:spPr>
          <a:ln/>
        </p:spPr>
      </p:sp>
      <p:sp>
        <p:nvSpPr>
          <p:cNvPr id="46083" name="Espace réservé des commentaires 2">
            <a:extLst>
              <a:ext uri="{FF2B5EF4-FFF2-40B4-BE49-F238E27FC236}">
                <a16:creationId xmlns:a16="http://schemas.microsoft.com/office/drawing/2014/main" id="{5475436A-C373-4BD1-836F-B5C1C145A0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Le diencéphale est recouvert des hémisphères cérébraux et est composé essentiellement de 3 structures : le thalamus, l’hypothalamus et l’</a:t>
            </a:r>
            <a:r>
              <a:rPr lang="fr-FR" altLang="ja-JP">
                <a:latin typeface="Times New Roman" panose="02020603050405020304" pitchFamily="18" charset="0"/>
              </a:rPr>
              <a:t>épithalamus.</a:t>
            </a:r>
          </a:p>
          <a:p>
            <a:endParaRPr lang="fr-FR" altLang="fr-FR">
              <a:latin typeface="Times New Roman" panose="02020603050405020304" pitchFamily="18" charset="0"/>
            </a:endParaRPr>
          </a:p>
        </p:txBody>
      </p:sp>
      <p:sp>
        <p:nvSpPr>
          <p:cNvPr id="46084" name="Espace réservé du numéro de diapositive 3">
            <a:extLst>
              <a:ext uri="{FF2B5EF4-FFF2-40B4-BE49-F238E27FC236}">
                <a16:creationId xmlns:a16="http://schemas.microsoft.com/office/drawing/2014/main" id="{3BB42BBE-D6E6-4F8D-9ACC-4A973E509230}"/>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46D31DA-6D92-45B6-99F4-2A5BB66C0DB9}" type="slidenum">
              <a:rPr lang="en-GB" altLang="fr-FR"/>
              <a:pPr>
                <a:spcBef>
                  <a:spcPct val="0"/>
                </a:spcBef>
              </a:pPr>
              <a:t>38</a:t>
            </a:fld>
            <a:endParaRPr lang="en-GB"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4">
            <a:extLst>
              <a:ext uri="{FF2B5EF4-FFF2-40B4-BE49-F238E27FC236}">
                <a16:creationId xmlns:a16="http://schemas.microsoft.com/office/drawing/2014/main" id="{83651D65-B6A4-4D67-86C3-144FF68CA08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5C3EDC5-8C68-4F4F-9256-DB1A095C158E}" type="slidenum">
              <a:rPr lang="en-GB" altLang="fr-FR">
                <a:ea typeface="Arial Unicode MS" pitchFamily="34" charset="-128"/>
              </a:rPr>
              <a:pPr>
                <a:spcBef>
                  <a:spcPct val="0"/>
                </a:spcBef>
              </a:pPr>
              <a:t>39</a:t>
            </a:fld>
            <a:endParaRPr lang="en-GB" altLang="fr-FR">
              <a:ea typeface="Arial Unicode MS" pitchFamily="34" charset="-128"/>
            </a:endParaRPr>
          </a:p>
        </p:txBody>
      </p:sp>
      <p:sp>
        <p:nvSpPr>
          <p:cNvPr id="48131" name="Text Box 1">
            <a:extLst>
              <a:ext uri="{FF2B5EF4-FFF2-40B4-BE49-F238E27FC236}">
                <a16:creationId xmlns:a16="http://schemas.microsoft.com/office/drawing/2014/main" id="{79EBC7AA-C0C2-4178-840B-04130B049BED}"/>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48132" name="Rectangle 2">
            <a:extLst>
              <a:ext uri="{FF2B5EF4-FFF2-40B4-BE49-F238E27FC236}">
                <a16:creationId xmlns:a16="http://schemas.microsoft.com/office/drawing/2014/main" id="{F1DBFA74-79F5-4526-9AF4-46AFD6E0D386}"/>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4">
            <a:extLst>
              <a:ext uri="{FF2B5EF4-FFF2-40B4-BE49-F238E27FC236}">
                <a16:creationId xmlns:a16="http://schemas.microsoft.com/office/drawing/2014/main" id="{528C667A-F9ED-4864-AADD-2600881154E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54096CC-687B-4D4D-A91D-1ECBBA146BB1}" type="slidenum">
              <a:rPr lang="en-GB" altLang="fr-FR">
                <a:ea typeface="Arial Unicode MS" pitchFamily="34" charset="-128"/>
              </a:rPr>
              <a:pPr>
                <a:spcBef>
                  <a:spcPct val="0"/>
                </a:spcBef>
              </a:pPr>
              <a:t>40</a:t>
            </a:fld>
            <a:endParaRPr lang="en-GB" altLang="fr-FR">
              <a:ea typeface="Arial Unicode MS" pitchFamily="34" charset="-128"/>
            </a:endParaRPr>
          </a:p>
        </p:txBody>
      </p:sp>
      <p:sp>
        <p:nvSpPr>
          <p:cNvPr id="50179" name="Text Box 1">
            <a:extLst>
              <a:ext uri="{FF2B5EF4-FFF2-40B4-BE49-F238E27FC236}">
                <a16:creationId xmlns:a16="http://schemas.microsoft.com/office/drawing/2014/main" id="{0013A3FA-C064-462B-8F0B-7D471D5DD6CF}"/>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50180" name="Rectangle 2">
            <a:extLst>
              <a:ext uri="{FF2B5EF4-FFF2-40B4-BE49-F238E27FC236}">
                <a16:creationId xmlns:a16="http://schemas.microsoft.com/office/drawing/2014/main" id="{D93E6FB3-D010-4D8A-BB4F-4B7C7386CFB1}"/>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AFB52E4A-9985-4A1A-A794-96C83B645868}"/>
              </a:ext>
            </a:extLst>
          </p:cNvPr>
          <p:cNvSpPr>
            <a:spLocks noGrp="1" noRot="1" noChangeAspect="1" noTextEdit="1"/>
          </p:cNvSpPr>
          <p:nvPr>
            <p:ph type="sldImg"/>
          </p:nvPr>
        </p:nvSpPr>
        <p:spPr>
          <a:ln/>
        </p:spPr>
      </p:sp>
      <p:sp>
        <p:nvSpPr>
          <p:cNvPr id="52227" name="Espace réservé des commentaires 2">
            <a:extLst>
              <a:ext uri="{FF2B5EF4-FFF2-40B4-BE49-F238E27FC236}">
                <a16:creationId xmlns:a16="http://schemas.microsoft.com/office/drawing/2014/main" id="{EA33BEA0-1B24-4599-BFDD-ADFEABB9E7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400" b="1">
                <a:latin typeface="Times New Roman" panose="02020603050405020304" pitchFamily="18" charset="0"/>
              </a:rPr>
              <a:t>Thalamus</a:t>
            </a:r>
          </a:p>
          <a:p>
            <a:r>
              <a:rPr lang="fr-FR" altLang="fr-FR">
                <a:latin typeface="Times New Roman" panose="02020603050405020304" pitchFamily="18" charset="0"/>
              </a:rPr>
              <a:t>Il est de forme ovoïde et représente 80% du diencéphale.</a:t>
            </a:r>
          </a:p>
          <a:p>
            <a:r>
              <a:rPr lang="fr-FR" altLang="fr-FR">
                <a:latin typeface="Times New Roman" panose="02020603050405020304" pitchFamily="18" charset="0"/>
              </a:rPr>
              <a:t>Il comprend de nombreux noyaux aux fonctions spécifiques. Ils sont considérés comme des relais pour les informations sensitives.</a:t>
            </a:r>
          </a:p>
          <a:p>
            <a:r>
              <a:rPr lang="fr-FR" altLang="fr-FR">
                <a:latin typeface="Times New Roman" panose="02020603050405020304" pitchFamily="18" charset="0"/>
              </a:rPr>
              <a:t>La quasi-totalité des influx nerveux envoyés au cortex cérébral passent part les noyaux hypothalamiques.</a:t>
            </a:r>
          </a:p>
          <a:p>
            <a:r>
              <a:rPr lang="fr-FR" altLang="fr-FR">
                <a:latin typeface="Times New Roman" panose="02020603050405020304" pitchFamily="18" charset="0"/>
              </a:rPr>
              <a:t>Il joue un rôle essentiel dans la </a:t>
            </a:r>
            <a:r>
              <a:rPr lang="fr-FR" altLang="fr-FR" b="1">
                <a:latin typeface="Times New Roman" panose="02020603050405020304" pitchFamily="18" charset="0"/>
              </a:rPr>
              <a:t>sensibilité</a:t>
            </a:r>
            <a:r>
              <a:rPr lang="fr-FR" altLang="fr-FR">
                <a:latin typeface="Times New Roman" panose="02020603050405020304" pitchFamily="18" charset="0"/>
              </a:rPr>
              <a:t>, ma </a:t>
            </a:r>
            <a:r>
              <a:rPr lang="fr-FR" altLang="fr-FR" b="1">
                <a:latin typeface="Times New Roman" panose="02020603050405020304" pitchFamily="18" charset="0"/>
              </a:rPr>
              <a:t>motricité</a:t>
            </a:r>
            <a:r>
              <a:rPr lang="fr-FR" altLang="fr-FR">
                <a:latin typeface="Times New Roman" panose="02020603050405020304" pitchFamily="18" charset="0"/>
              </a:rPr>
              <a:t>, l’</a:t>
            </a:r>
            <a:r>
              <a:rPr lang="fr-FR" altLang="ja-JP" b="1">
                <a:latin typeface="Times New Roman" panose="02020603050405020304" pitchFamily="18" charset="0"/>
              </a:rPr>
              <a:t>excitation corticale </a:t>
            </a:r>
            <a:r>
              <a:rPr lang="fr-FR" altLang="ja-JP">
                <a:latin typeface="Times New Roman" panose="02020603050405020304" pitchFamily="18" charset="0"/>
              </a:rPr>
              <a:t>et la </a:t>
            </a:r>
            <a:r>
              <a:rPr lang="fr-FR" altLang="ja-JP" b="1">
                <a:latin typeface="Times New Roman" panose="02020603050405020304" pitchFamily="18" charset="0"/>
              </a:rPr>
              <a:t>mémoire</a:t>
            </a:r>
            <a:r>
              <a:rPr lang="fr-FR" altLang="ja-JP">
                <a:latin typeface="Times New Roman" panose="02020603050405020304" pitchFamily="18" charset="0"/>
              </a:rPr>
              <a:t>.</a:t>
            </a:r>
          </a:p>
          <a:p>
            <a:endParaRPr lang="fr-FR" altLang="fr-FR">
              <a:latin typeface="Times New Roman" panose="02020603050405020304" pitchFamily="18" charset="0"/>
            </a:endParaRPr>
          </a:p>
          <a:p>
            <a:r>
              <a:rPr lang="fr-FR" altLang="fr-FR">
                <a:latin typeface="Times New Roman" panose="02020603050405020304" pitchFamily="18" charset="0"/>
              </a:rPr>
              <a:t>Il a un rôle de tri des informations.</a:t>
            </a:r>
          </a:p>
          <a:p>
            <a:endParaRPr lang="fr-FR" altLang="fr-FR">
              <a:latin typeface="Times New Roman" panose="02020603050405020304" pitchFamily="18" charset="0"/>
            </a:endParaRPr>
          </a:p>
          <a:p>
            <a:endParaRPr lang="fr-FR" altLang="fr-FR">
              <a:latin typeface="Times New Roman" panose="02020603050405020304" pitchFamily="18" charset="0"/>
            </a:endParaRPr>
          </a:p>
        </p:txBody>
      </p:sp>
      <p:sp>
        <p:nvSpPr>
          <p:cNvPr id="52228" name="Espace réservé du numéro de diapositive 3">
            <a:extLst>
              <a:ext uri="{FF2B5EF4-FFF2-40B4-BE49-F238E27FC236}">
                <a16:creationId xmlns:a16="http://schemas.microsoft.com/office/drawing/2014/main" id="{FEA22871-1267-4D12-98CD-8CD1AB6E49CB}"/>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E103993-33BA-4AD7-A5D5-2A956AA47487}" type="slidenum">
              <a:rPr lang="en-GB" altLang="fr-FR"/>
              <a:pPr>
                <a:spcBef>
                  <a:spcPct val="0"/>
                </a:spcBef>
              </a:pPr>
              <a:t>41</a:t>
            </a:fld>
            <a:endParaRPr lang="en-GB"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794C8B05-6EE1-4C1C-87B9-0C830E048043}"/>
              </a:ext>
            </a:extLst>
          </p:cNvPr>
          <p:cNvSpPr>
            <a:spLocks noGrp="1" noRot="1" noChangeAspect="1" noTextEdit="1"/>
          </p:cNvSpPr>
          <p:nvPr>
            <p:ph type="sldImg"/>
          </p:nvPr>
        </p:nvSpPr>
        <p:spPr>
          <a:ln/>
        </p:spPr>
      </p:sp>
      <p:sp>
        <p:nvSpPr>
          <p:cNvPr id="54275" name="Espace réservé des notes 2">
            <a:extLst>
              <a:ext uri="{FF2B5EF4-FFF2-40B4-BE49-F238E27FC236}">
                <a16:creationId xmlns:a16="http://schemas.microsoft.com/office/drawing/2014/main" id="{7177DAE2-9C01-4A81-AE94-EC4B4943C0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54276" name="Espace réservé du numéro de diapositive 3">
            <a:extLst>
              <a:ext uri="{FF2B5EF4-FFF2-40B4-BE49-F238E27FC236}">
                <a16:creationId xmlns:a16="http://schemas.microsoft.com/office/drawing/2014/main" id="{4CEFCDB7-E1E3-43CD-B689-947DC4DB7B6C}"/>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5325622-A09C-4AC9-92DA-5B314B9BA7A5}" type="slidenum">
              <a:rPr lang="en-GB" altLang="fr-FR"/>
              <a:pPr>
                <a:spcBef>
                  <a:spcPct val="0"/>
                </a:spcBef>
              </a:pPr>
              <a:t>42</a:t>
            </a:fld>
            <a:endParaRPr lang="en-GB" alt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27CAF4EB-16F9-43FD-81C1-9AA287B73993}"/>
              </a:ext>
            </a:extLst>
          </p:cNvPr>
          <p:cNvSpPr>
            <a:spLocks noGrp="1" noRot="1" noChangeAspect="1" noTextEdit="1"/>
          </p:cNvSpPr>
          <p:nvPr>
            <p:ph type="sldImg"/>
          </p:nvPr>
        </p:nvSpPr>
        <p:spPr>
          <a:ln/>
        </p:spPr>
      </p:sp>
      <p:sp>
        <p:nvSpPr>
          <p:cNvPr id="56323" name="Espace réservé des commentaires 2">
            <a:extLst>
              <a:ext uri="{FF2B5EF4-FFF2-40B4-BE49-F238E27FC236}">
                <a16:creationId xmlns:a16="http://schemas.microsoft.com/office/drawing/2014/main" id="{20527061-97AB-41AD-ABFB-0869CCF454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a:latin typeface="Times New Roman" panose="02020603050405020304" pitchFamily="18" charset="0"/>
              </a:rPr>
              <a:t>Hypothalamus</a:t>
            </a:r>
          </a:p>
          <a:p>
            <a:r>
              <a:rPr lang="fr-FR" altLang="fr-FR">
                <a:latin typeface="Times New Roman" panose="02020603050405020304" pitchFamily="18" charset="0"/>
              </a:rPr>
              <a:t>Il couronne le tronc cérébral. Il est le principal centre de régulation des fonctions physiologiques et il est essentiel au maitien de l’homéostasie. La plupart des organes du corps se trouvent sous son influence.</a:t>
            </a:r>
          </a:p>
          <a:p>
            <a:endParaRPr lang="fr-FR" altLang="fr-FR">
              <a:latin typeface="Times New Roman" panose="02020603050405020304" pitchFamily="18" charset="0"/>
            </a:endParaRPr>
          </a:p>
          <a:p>
            <a:r>
              <a:rPr lang="en-GB" altLang="fr-FR">
                <a:latin typeface="Times New Roman" panose="02020603050405020304" pitchFamily="18" charset="0"/>
              </a:rPr>
              <a:t>Contrôle de tous les organes végétatifs par le SNA </a:t>
            </a:r>
            <a:endParaRPr lang="fr-FR" altLang="fr-FR">
              <a:latin typeface="Times New Roman" panose="02020603050405020304" pitchFamily="18" charset="0"/>
            </a:endParaRPr>
          </a:p>
          <a:p>
            <a:r>
              <a:rPr lang="en-GB" altLang="fr-FR">
                <a:latin typeface="Times New Roman" panose="02020603050405020304" pitchFamily="18" charset="0"/>
              </a:rPr>
              <a:t>Contrôle du système hormonal</a:t>
            </a:r>
            <a:endParaRPr lang="fr-FR" altLang="fr-FR">
              <a:latin typeface="Times New Roman" panose="02020603050405020304" pitchFamily="18" charset="0"/>
            </a:endParaRPr>
          </a:p>
          <a:p>
            <a:r>
              <a:rPr lang="en-GB" altLang="fr-FR">
                <a:latin typeface="Times New Roman" panose="02020603050405020304" pitchFamily="18" charset="0"/>
              </a:rPr>
              <a:t>Contrôle de la fonction sexuelle</a:t>
            </a:r>
            <a:endParaRPr lang="fr-FR" altLang="fr-FR">
              <a:latin typeface="Times New Roman" panose="02020603050405020304" pitchFamily="18" charset="0"/>
            </a:endParaRPr>
          </a:p>
          <a:p>
            <a:r>
              <a:rPr lang="en-GB" altLang="fr-FR">
                <a:latin typeface="Times New Roman" panose="02020603050405020304" pitchFamily="18" charset="0"/>
              </a:rPr>
              <a:t>Thermorégulation</a:t>
            </a:r>
            <a:endParaRPr lang="fr-FR" altLang="fr-FR">
              <a:latin typeface="Times New Roman" panose="02020603050405020304" pitchFamily="18" charset="0"/>
            </a:endParaRPr>
          </a:p>
          <a:p>
            <a:r>
              <a:rPr lang="en-GB" altLang="fr-FR">
                <a:latin typeface="Times New Roman" panose="02020603050405020304" pitchFamily="18" charset="0"/>
              </a:rPr>
              <a:t>Régulation de la faim et de la soif</a:t>
            </a:r>
            <a:endParaRPr lang="fr-FR" altLang="fr-FR">
              <a:latin typeface="Times New Roman" panose="02020603050405020304" pitchFamily="18" charset="0"/>
            </a:endParaRPr>
          </a:p>
          <a:p>
            <a:r>
              <a:rPr lang="en-GB" altLang="fr-FR">
                <a:latin typeface="Times New Roman" panose="02020603050405020304" pitchFamily="18" charset="0"/>
              </a:rPr>
              <a:t>Régulation cycle veille-sommeil</a:t>
            </a:r>
            <a:endParaRPr lang="fr-FR" altLang="fr-FR">
              <a:latin typeface="Times New Roman" panose="02020603050405020304" pitchFamily="18" charset="0"/>
            </a:endParaRPr>
          </a:p>
          <a:p>
            <a:r>
              <a:rPr lang="en-GB" altLang="fr-FR">
                <a:latin typeface="Times New Roman" panose="02020603050405020304" pitchFamily="18" charset="0"/>
              </a:rPr>
              <a:t>Rôle dans les émotions</a:t>
            </a:r>
            <a:endParaRPr lang="fr-FR" altLang="fr-FR">
              <a:latin typeface="Times New Roman" panose="02020603050405020304" pitchFamily="18" charset="0"/>
            </a:endParaRPr>
          </a:p>
          <a:p>
            <a:endParaRPr lang="fr-FR" altLang="fr-FR">
              <a:latin typeface="Times New Roman" panose="02020603050405020304" pitchFamily="18" charset="0"/>
            </a:endParaRPr>
          </a:p>
          <a:p>
            <a:endParaRPr lang="fr-FR" altLang="fr-FR">
              <a:latin typeface="Times New Roman" panose="02020603050405020304" pitchFamily="18" charset="0"/>
            </a:endParaRPr>
          </a:p>
        </p:txBody>
      </p:sp>
      <p:sp>
        <p:nvSpPr>
          <p:cNvPr id="56324" name="Espace réservé du numéro de diapositive 3">
            <a:extLst>
              <a:ext uri="{FF2B5EF4-FFF2-40B4-BE49-F238E27FC236}">
                <a16:creationId xmlns:a16="http://schemas.microsoft.com/office/drawing/2014/main" id="{9169D86A-139C-4630-8BE9-66CBD6766E19}"/>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F2A8D56-CBF1-4A7D-8BCE-DD5AA17DEB26}" type="slidenum">
              <a:rPr lang="en-GB" altLang="fr-FR"/>
              <a:pPr>
                <a:spcBef>
                  <a:spcPct val="0"/>
                </a:spcBef>
              </a:pPr>
              <a:t>43</a:t>
            </a:fld>
            <a:endParaRPr lang="en-GB"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2">
            <a:extLst>
              <a:ext uri="{FF2B5EF4-FFF2-40B4-BE49-F238E27FC236}">
                <a16:creationId xmlns:a16="http://schemas.microsoft.com/office/drawing/2014/main" id="{9707FFC4-EEE8-48A3-A0F0-2636D0B16FD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672C38D1-4678-4D5D-AD75-B53A0B22397A}" type="slidenum">
              <a:rPr lang="en-GB" altLang="fr-FR">
                <a:solidFill>
                  <a:srgbClr val="000000"/>
                </a:solidFill>
                <a:latin typeface="Times New Roman" panose="02020603050405020304" pitchFamily="18" charset="0"/>
              </a:rPr>
              <a:pPr eaLnBrk="1" hangingPunct="1"/>
              <a:t>4</a:t>
            </a:fld>
            <a:endParaRPr lang="en-GB" altLang="fr-FR">
              <a:solidFill>
                <a:srgbClr val="000000"/>
              </a:solidFill>
              <a:latin typeface="Times New Roman" panose="02020603050405020304" pitchFamily="18" charset="0"/>
            </a:endParaRPr>
          </a:p>
        </p:txBody>
      </p:sp>
      <p:sp>
        <p:nvSpPr>
          <p:cNvPr id="107523" name="Text Box 1">
            <a:extLst>
              <a:ext uri="{FF2B5EF4-FFF2-40B4-BE49-F238E27FC236}">
                <a16:creationId xmlns:a16="http://schemas.microsoft.com/office/drawing/2014/main" id="{57BF6921-DC4D-4F14-9361-971335562961}"/>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07524" name="Rectangle 2">
            <a:extLst>
              <a:ext uri="{FF2B5EF4-FFF2-40B4-BE49-F238E27FC236}">
                <a16:creationId xmlns:a16="http://schemas.microsoft.com/office/drawing/2014/main" id="{5A73FFDC-24E4-4730-8668-E3AAA9A4B556}"/>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4">
            <a:extLst>
              <a:ext uri="{FF2B5EF4-FFF2-40B4-BE49-F238E27FC236}">
                <a16:creationId xmlns:a16="http://schemas.microsoft.com/office/drawing/2014/main" id="{A05D12AD-6C31-49E1-AC8F-17E6B2DA580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F6E7027D-45F9-4110-A901-F6C08F0BE8BA}" type="slidenum">
              <a:rPr lang="en-GB" altLang="fr-FR">
                <a:ea typeface="Arial Unicode MS" pitchFamily="34" charset="-128"/>
              </a:rPr>
              <a:pPr>
                <a:spcBef>
                  <a:spcPct val="0"/>
                </a:spcBef>
              </a:pPr>
              <a:t>44</a:t>
            </a:fld>
            <a:endParaRPr lang="en-GB" altLang="fr-FR">
              <a:ea typeface="Arial Unicode MS" pitchFamily="34" charset="-128"/>
            </a:endParaRPr>
          </a:p>
        </p:txBody>
      </p:sp>
      <p:sp>
        <p:nvSpPr>
          <p:cNvPr id="58371" name="Text Box 1">
            <a:extLst>
              <a:ext uri="{FF2B5EF4-FFF2-40B4-BE49-F238E27FC236}">
                <a16:creationId xmlns:a16="http://schemas.microsoft.com/office/drawing/2014/main" id="{EAABC9DE-4C18-4CB7-97E6-813FB92ACB20}"/>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58372" name="Rectangle 2">
            <a:extLst>
              <a:ext uri="{FF2B5EF4-FFF2-40B4-BE49-F238E27FC236}">
                <a16:creationId xmlns:a16="http://schemas.microsoft.com/office/drawing/2014/main" id="{1ADD564C-E48D-488C-A69A-88AE16B5EB1E}"/>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C3EC080C-3787-4784-8D48-3C162C1434B7}"/>
              </a:ext>
            </a:extLst>
          </p:cNvPr>
          <p:cNvSpPr>
            <a:spLocks noGrp="1" noRot="1" noChangeAspect="1" noTextEdit="1"/>
          </p:cNvSpPr>
          <p:nvPr>
            <p:ph type="sldImg"/>
          </p:nvPr>
        </p:nvSpPr>
        <p:spPr>
          <a:ln/>
        </p:spPr>
      </p:sp>
      <p:sp>
        <p:nvSpPr>
          <p:cNvPr id="60419" name="Espace réservé des commentaires 2">
            <a:extLst>
              <a:ext uri="{FF2B5EF4-FFF2-40B4-BE49-F238E27FC236}">
                <a16:creationId xmlns:a16="http://schemas.microsoft.com/office/drawing/2014/main" id="{8EDD7860-D6CA-499C-8B6C-C6BE2DD515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a:latin typeface="Times New Roman" panose="02020603050405020304" pitchFamily="18" charset="0"/>
              </a:rPr>
              <a:t>L’</a:t>
            </a:r>
            <a:r>
              <a:rPr lang="fr-FR" altLang="ja-JP" b="1" dirty="0">
                <a:latin typeface="Times New Roman" panose="02020603050405020304" pitchFamily="18" charset="0"/>
              </a:rPr>
              <a:t>épithalamus</a:t>
            </a:r>
          </a:p>
          <a:p>
            <a:r>
              <a:rPr lang="fr-FR" altLang="fr-FR" dirty="0">
                <a:latin typeface="Times New Roman" panose="02020603050405020304" pitchFamily="18" charset="0"/>
              </a:rPr>
              <a:t>C’est la partie postérieure du diencéphale ; il forme le toit du 3</a:t>
            </a:r>
            <a:r>
              <a:rPr lang="fr-FR" altLang="fr-FR" baseline="30000" dirty="0">
                <a:latin typeface="Times New Roman" panose="02020603050405020304" pitchFamily="18" charset="0"/>
              </a:rPr>
              <a:t>ème</a:t>
            </a:r>
            <a:r>
              <a:rPr lang="fr-FR" altLang="fr-FR" dirty="0">
                <a:latin typeface="Times New Roman" panose="02020603050405020304" pitchFamily="18" charset="0"/>
              </a:rPr>
              <a:t> ventricule.</a:t>
            </a:r>
          </a:p>
          <a:p>
            <a:r>
              <a:rPr lang="fr-FR" altLang="fr-FR" dirty="0">
                <a:latin typeface="Times New Roman" panose="02020603050405020304" pitchFamily="18" charset="0"/>
              </a:rPr>
              <a:t>On retrouve à son extrémité postérieure la glande pinéale.</a:t>
            </a:r>
          </a:p>
          <a:p>
            <a:r>
              <a:rPr lang="en-GB" altLang="fr-FR" dirty="0">
                <a:latin typeface="Times New Roman" panose="02020603050405020304" pitchFamily="18" charset="0"/>
              </a:rPr>
              <a:t> </a:t>
            </a:r>
            <a:endParaRPr lang="fr-FR" altLang="fr-FR" dirty="0">
              <a:latin typeface="Times New Roman" panose="02020603050405020304" pitchFamily="18" charset="0"/>
            </a:endParaRPr>
          </a:p>
          <a:p>
            <a:r>
              <a:rPr lang="en-GB" altLang="fr-FR" dirty="0">
                <a:latin typeface="Times New Roman" panose="02020603050405020304" pitchFamily="18" charset="0"/>
              </a:rPr>
              <a:t>Hormone endocrine</a:t>
            </a:r>
            <a:endParaRPr lang="fr-FR" altLang="fr-FR" dirty="0">
              <a:latin typeface="Times New Roman" panose="02020603050405020304" pitchFamily="18" charset="0"/>
            </a:endParaRPr>
          </a:p>
          <a:p>
            <a:r>
              <a:rPr lang="en-GB" altLang="fr-FR" dirty="0" err="1">
                <a:latin typeface="Times New Roman" panose="02020603050405020304" pitchFamily="18" charset="0"/>
              </a:rPr>
              <a:t>Sécrète</a:t>
            </a:r>
            <a:r>
              <a:rPr lang="en-GB" altLang="fr-FR" dirty="0">
                <a:latin typeface="Times New Roman" panose="02020603050405020304" pitchFamily="18" charset="0"/>
              </a:rPr>
              <a:t> l</a:t>
            </a:r>
            <a:r>
              <a:rPr lang="fr-FR" altLang="fr-FR" dirty="0">
                <a:latin typeface="Times New Roman" panose="02020603050405020304" pitchFamily="18" charset="0"/>
              </a:rPr>
              <a:t>’</a:t>
            </a:r>
            <a:r>
              <a:rPr lang="en-GB" altLang="ja-JP" dirty="0">
                <a:latin typeface="Times New Roman" panose="02020603050405020304" pitchFamily="18" charset="0"/>
              </a:rPr>
              <a:t>hormone </a:t>
            </a:r>
            <a:r>
              <a:rPr lang="en-GB" altLang="ja-JP" dirty="0" err="1">
                <a:latin typeface="Times New Roman" panose="02020603050405020304" pitchFamily="18" charset="0"/>
              </a:rPr>
              <a:t>mélatonine</a:t>
            </a:r>
            <a:endParaRPr lang="fr-FR" altLang="ja-JP" dirty="0">
              <a:latin typeface="Times New Roman" panose="02020603050405020304" pitchFamily="18" charset="0"/>
            </a:endParaRPr>
          </a:p>
          <a:p>
            <a:r>
              <a:rPr lang="en-GB" altLang="fr-FR" dirty="0" err="1">
                <a:latin typeface="Times New Roman" panose="02020603050405020304" pitchFamily="18" charset="0"/>
              </a:rPr>
              <a:t>Rôle</a:t>
            </a:r>
            <a:r>
              <a:rPr lang="en-GB" altLang="fr-FR" dirty="0">
                <a:latin typeface="Times New Roman" panose="02020603050405020304" pitchFamily="18" charset="0"/>
              </a:rPr>
              <a:t> dans la </a:t>
            </a:r>
            <a:r>
              <a:rPr lang="en-GB" altLang="fr-FR" dirty="0" err="1">
                <a:latin typeface="Times New Roman" panose="02020603050405020304" pitchFamily="18" charset="0"/>
              </a:rPr>
              <a:t>régulation</a:t>
            </a:r>
            <a:r>
              <a:rPr lang="en-GB" altLang="fr-FR" dirty="0">
                <a:latin typeface="Times New Roman" panose="02020603050405020304" pitchFamily="18" charset="0"/>
              </a:rPr>
              <a:t> du cycle </a:t>
            </a:r>
            <a:r>
              <a:rPr lang="en-GB" altLang="fr-FR" dirty="0" err="1">
                <a:latin typeface="Times New Roman" panose="02020603050405020304" pitchFamily="18" charset="0"/>
              </a:rPr>
              <a:t>circadien</a:t>
            </a:r>
            <a:r>
              <a:rPr lang="en-GB" altLang="fr-FR" dirty="0">
                <a:latin typeface="Times New Roman" panose="02020603050405020304" pitchFamily="18" charset="0"/>
              </a:rPr>
              <a:t> et </a:t>
            </a:r>
            <a:r>
              <a:rPr lang="en-GB" altLang="fr-FR" dirty="0" err="1">
                <a:latin typeface="Times New Roman" panose="02020603050405020304" pitchFamily="18" charset="0"/>
              </a:rPr>
              <a:t>annuel</a:t>
            </a:r>
            <a:endParaRPr lang="fr-FR" altLang="fr-FR" dirty="0">
              <a:latin typeface="Times New Roman" panose="02020603050405020304" pitchFamily="18" charset="0"/>
            </a:endParaRPr>
          </a:p>
          <a:p>
            <a:r>
              <a:rPr lang="fr-FR" altLang="fr-FR" dirty="0">
                <a:latin typeface="Times New Roman" panose="02020603050405020304" pitchFamily="18" charset="0"/>
              </a:rPr>
              <a:t> </a:t>
            </a:r>
          </a:p>
          <a:p>
            <a:endParaRPr lang="fr-FR" altLang="fr-FR" dirty="0">
              <a:latin typeface="Times New Roman" panose="02020603050405020304" pitchFamily="18" charset="0"/>
            </a:endParaRPr>
          </a:p>
          <a:p>
            <a:endParaRPr lang="fr-FR" altLang="fr-FR" dirty="0">
              <a:latin typeface="Times New Roman" panose="02020603050405020304" pitchFamily="18" charset="0"/>
            </a:endParaRPr>
          </a:p>
        </p:txBody>
      </p:sp>
      <p:sp>
        <p:nvSpPr>
          <p:cNvPr id="60420" name="Espace réservé du numéro de diapositive 3">
            <a:extLst>
              <a:ext uri="{FF2B5EF4-FFF2-40B4-BE49-F238E27FC236}">
                <a16:creationId xmlns:a16="http://schemas.microsoft.com/office/drawing/2014/main" id="{6BC17E3D-F710-4C00-AED4-5CBB1CB25457}"/>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2C37EAA-A6AC-4DEC-86C6-9B145AEDA88E}" type="slidenum">
              <a:rPr lang="en-GB" altLang="fr-FR"/>
              <a:pPr>
                <a:spcBef>
                  <a:spcPct val="0"/>
                </a:spcBef>
              </a:pPr>
              <a:t>45</a:t>
            </a:fld>
            <a:endParaRPr lang="en-GB" alt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BB334ED3-F70A-40D1-B1E3-C3A64D35B678}"/>
              </a:ext>
            </a:extLst>
          </p:cNvPr>
          <p:cNvSpPr>
            <a:spLocks noGrp="1" noRot="1" noChangeAspect="1" noTextEdit="1"/>
          </p:cNvSpPr>
          <p:nvPr>
            <p:ph type="sldImg"/>
          </p:nvPr>
        </p:nvSpPr>
        <p:spPr>
          <a:ln/>
        </p:spPr>
      </p:sp>
      <p:sp>
        <p:nvSpPr>
          <p:cNvPr id="62467" name="Espace réservé des notes 2">
            <a:extLst>
              <a:ext uri="{FF2B5EF4-FFF2-40B4-BE49-F238E27FC236}">
                <a16:creationId xmlns:a16="http://schemas.microsoft.com/office/drawing/2014/main" id="{7623CB33-0600-4041-8829-D645232108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62468" name="Espace réservé du numéro de diapositive 3">
            <a:extLst>
              <a:ext uri="{FF2B5EF4-FFF2-40B4-BE49-F238E27FC236}">
                <a16:creationId xmlns:a16="http://schemas.microsoft.com/office/drawing/2014/main" id="{2ECCF5B2-0D0B-40DB-AF12-8B0E8CB5E024}"/>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B1E094E-9C33-453D-8791-F3D9CA33A7FF}" type="slidenum">
              <a:rPr lang="en-GB" altLang="fr-FR"/>
              <a:pPr>
                <a:spcBef>
                  <a:spcPct val="0"/>
                </a:spcBef>
              </a:pPr>
              <a:t>46</a:t>
            </a:fld>
            <a:endParaRPr lang="en-GB" alt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B7E6E724-3A2A-4865-975E-FCA4DF45A539}"/>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id="{EE2F0DF2-96F7-49E1-8DF3-56B4C1313D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De haut en bas, le tronc cérébral est composé du </a:t>
            </a:r>
            <a:r>
              <a:rPr lang="fr-FR" altLang="fr-FR" b="1">
                <a:latin typeface="Times New Roman" panose="02020603050405020304" pitchFamily="18" charset="0"/>
              </a:rPr>
              <a:t>mésencéphale</a:t>
            </a:r>
            <a:r>
              <a:rPr lang="fr-FR" altLang="fr-FR">
                <a:latin typeface="Times New Roman" panose="02020603050405020304" pitchFamily="18" charset="0"/>
              </a:rPr>
              <a:t>, du </a:t>
            </a:r>
            <a:r>
              <a:rPr lang="fr-FR" altLang="fr-FR" b="1">
                <a:latin typeface="Times New Roman" panose="02020603050405020304" pitchFamily="18" charset="0"/>
              </a:rPr>
              <a:t>pont de Varole </a:t>
            </a:r>
            <a:r>
              <a:rPr lang="fr-FR" altLang="fr-FR">
                <a:latin typeface="Times New Roman" panose="02020603050405020304" pitchFamily="18" charset="0"/>
              </a:rPr>
              <a:t>et du </a:t>
            </a:r>
            <a:r>
              <a:rPr lang="fr-FR" altLang="fr-FR" b="1">
                <a:latin typeface="Times New Roman" panose="02020603050405020304" pitchFamily="18" charset="0"/>
              </a:rPr>
              <a:t>bulbe rachidien.</a:t>
            </a:r>
          </a:p>
          <a:p>
            <a:r>
              <a:rPr lang="fr-FR" altLang="fr-FR">
                <a:latin typeface="Times New Roman" panose="02020603050405020304" pitchFamily="18" charset="0"/>
              </a:rPr>
              <a:t>Chacune de ces régions mesure environ 2,5cm. Il est semblable à la moelle épinière du côté histologique.</a:t>
            </a:r>
          </a:p>
          <a:p>
            <a:endParaRPr lang="fr-FR" altLang="fr-FR">
              <a:latin typeface="Times New Roman" panose="02020603050405020304" pitchFamily="18" charset="0"/>
            </a:endParaRPr>
          </a:p>
          <a:p>
            <a:r>
              <a:rPr lang="fr-FR" altLang="fr-FR">
                <a:latin typeface="Times New Roman" panose="02020603050405020304" pitchFamily="18" charset="0"/>
              </a:rPr>
              <a:t>Les centres du tronc cérébral produisent les comportements automatiques et immuables requis pour la survie (respiration et du rythme cardiaque, la localisation des sons, etc) mais aussi un centre de contrôle de la douleur).</a:t>
            </a:r>
          </a:p>
          <a:p>
            <a:endParaRPr lang="fr-FR" altLang="fr-FR">
              <a:latin typeface="Times New Roman" panose="02020603050405020304" pitchFamily="18" charset="0"/>
            </a:endParaRPr>
          </a:p>
          <a:p>
            <a:r>
              <a:rPr lang="fr-FR" altLang="fr-FR">
                <a:latin typeface="Times New Roman" panose="02020603050405020304" pitchFamily="18" charset="0"/>
              </a:rPr>
              <a:t>Placé entre le cerveau et la moelle épinière, le tronc cérébral constitue un passage pour les faisceaux ascendants et descendants qui relient les centres supérieurs et inférieurs.</a:t>
            </a:r>
          </a:p>
        </p:txBody>
      </p:sp>
      <p:sp>
        <p:nvSpPr>
          <p:cNvPr id="64516" name="Espace réservé du numéro de diapositive 3">
            <a:extLst>
              <a:ext uri="{FF2B5EF4-FFF2-40B4-BE49-F238E27FC236}">
                <a16:creationId xmlns:a16="http://schemas.microsoft.com/office/drawing/2014/main" id="{5DAEC299-2BBA-4551-AF60-E7EBD748CF3E}"/>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E421151-8639-4347-B407-FFC9ED2ED57A}" type="slidenum">
              <a:rPr lang="en-GB" altLang="fr-FR"/>
              <a:pPr>
                <a:spcBef>
                  <a:spcPct val="0"/>
                </a:spcBef>
              </a:pPr>
              <a:t>47</a:t>
            </a:fld>
            <a:endParaRPr lang="en-GB" alt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D1456284-7084-4C4F-A982-19AC19122B17}"/>
              </a:ext>
            </a:extLst>
          </p:cNvPr>
          <p:cNvSpPr>
            <a:spLocks noGrp="1" noRot="1" noChangeAspect="1" noTextEdit="1"/>
          </p:cNvSpPr>
          <p:nvPr>
            <p:ph type="sldImg"/>
          </p:nvPr>
        </p:nvSpPr>
        <p:spPr>
          <a:ln/>
        </p:spPr>
      </p:sp>
      <p:sp>
        <p:nvSpPr>
          <p:cNvPr id="66563" name="Espace réservé des commentaires 2">
            <a:extLst>
              <a:ext uri="{FF2B5EF4-FFF2-40B4-BE49-F238E27FC236}">
                <a16:creationId xmlns:a16="http://schemas.microsoft.com/office/drawing/2014/main" id="{D71E62BC-21C9-4677-9335-5ED19A2342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a:latin typeface="Times New Roman" panose="02020603050405020304" pitchFamily="18" charset="0"/>
              </a:rPr>
              <a:t>Le pont de Varole</a:t>
            </a:r>
          </a:p>
          <a:p>
            <a:r>
              <a:rPr lang="fr-FR" altLang="fr-FR">
                <a:latin typeface="Times New Roman" panose="02020603050405020304" pitchFamily="18" charset="0"/>
              </a:rPr>
              <a:t>Il aide le bulbe rachidien à réguler la fréquence respiratoire.</a:t>
            </a:r>
          </a:p>
          <a:p>
            <a:r>
              <a:rPr lang="fr-FR" altLang="fr-FR">
                <a:latin typeface="Times New Roman" panose="02020603050405020304" pitchFamily="18" charset="0"/>
              </a:rPr>
              <a:t>Il a des centres reflexes qui permettent les mouvements de la tête</a:t>
            </a:r>
          </a:p>
          <a:p>
            <a:endParaRPr lang="fr-FR" altLang="fr-FR">
              <a:latin typeface="Times New Roman" panose="02020603050405020304" pitchFamily="18" charset="0"/>
            </a:endParaRPr>
          </a:p>
          <a:p>
            <a:r>
              <a:rPr lang="fr-FR" altLang="fr-FR" b="1">
                <a:latin typeface="Times New Roman" panose="02020603050405020304" pitchFamily="18" charset="0"/>
              </a:rPr>
              <a:t>Bulbe rachidien</a:t>
            </a:r>
          </a:p>
          <a:p>
            <a:r>
              <a:rPr lang="fr-FR" altLang="fr-FR">
                <a:latin typeface="Times New Roman" panose="02020603050405020304" pitchFamily="18" charset="0"/>
              </a:rPr>
              <a:t>Il s’unit à la moelle épinière à la hauteur du trou occipital.</a:t>
            </a:r>
          </a:p>
          <a:p>
            <a:r>
              <a:rPr lang="fr-FR" altLang="fr-FR">
                <a:latin typeface="Times New Roman" panose="02020603050405020304" pitchFamily="18" charset="0"/>
              </a:rPr>
              <a:t>Juste au-dessus de la jonction du bulbe rachidien et de la moelle épinière, la plupart des faisceaux bifurquent vers le côté opposé avant de poursuivre leur descente dans la moëlle épinière : </a:t>
            </a:r>
            <a:r>
              <a:rPr lang="fr-FR" altLang="fr-FR" b="1">
                <a:latin typeface="Times New Roman" panose="02020603050405020304" pitchFamily="18" charset="0"/>
              </a:rPr>
              <a:t>c’est la décussassion des pyramides.</a:t>
            </a:r>
            <a:endParaRPr lang="fr-FR" altLang="fr-FR">
              <a:latin typeface="Times New Roman" panose="02020603050405020304" pitchFamily="18" charset="0"/>
            </a:endParaRPr>
          </a:p>
          <a:p>
            <a:r>
              <a:rPr lang="fr-FR" altLang="fr-FR">
                <a:latin typeface="Times New Roman" panose="02020603050405020304" pitchFamily="18" charset="0"/>
              </a:rPr>
              <a:t> </a:t>
            </a:r>
          </a:p>
          <a:p>
            <a:r>
              <a:rPr lang="fr-FR" altLang="fr-FR">
                <a:latin typeface="Times New Roman" panose="02020603050405020304" pitchFamily="18" charset="0"/>
              </a:rPr>
              <a:t>Le centre cardiaque – adapte la force et la fréquence des contractions cardiaques aux besoins de l’organisme</a:t>
            </a:r>
          </a:p>
          <a:p>
            <a:r>
              <a:rPr lang="fr-FR" altLang="fr-FR">
                <a:latin typeface="Times New Roman" panose="02020603050405020304" pitchFamily="18" charset="0"/>
              </a:rPr>
              <a:t>Le centre vasomoteur – règle la pression artérielle en agissant sur les muscles lisses de la paroi vasculaire</a:t>
            </a:r>
          </a:p>
          <a:p>
            <a:r>
              <a:rPr lang="fr-FR" altLang="fr-FR">
                <a:latin typeface="Times New Roman" panose="02020603050405020304" pitchFamily="18" charset="0"/>
              </a:rPr>
              <a:t>Les centres respiratoires – régissent le rythme et l’amplitude de la respiration</a:t>
            </a:r>
          </a:p>
          <a:p>
            <a:r>
              <a:rPr lang="fr-FR" altLang="fr-FR">
                <a:latin typeface="Times New Roman" panose="02020603050405020304" pitchFamily="18" charset="0"/>
              </a:rPr>
              <a:t>D’autres centres gèrent des activités telles : vomissements, hoquet, déglutition, toux, éternuement, cornéen, palpébral …</a:t>
            </a:r>
          </a:p>
          <a:p>
            <a:endParaRPr lang="fr-FR" altLang="fr-FR">
              <a:latin typeface="Times New Roman" panose="02020603050405020304" pitchFamily="18" charset="0"/>
            </a:endParaRPr>
          </a:p>
          <a:p>
            <a:endParaRPr lang="fr-FR" altLang="fr-FR">
              <a:latin typeface="Times New Roman" panose="02020603050405020304" pitchFamily="18" charset="0"/>
            </a:endParaRPr>
          </a:p>
        </p:txBody>
      </p:sp>
      <p:sp>
        <p:nvSpPr>
          <p:cNvPr id="66564" name="Espace réservé du numéro de diapositive 3">
            <a:extLst>
              <a:ext uri="{FF2B5EF4-FFF2-40B4-BE49-F238E27FC236}">
                <a16:creationId xmlns:a16="http://schemas.microsoft.com/office/drawing/2014/main" id="{17070B1F-32CC-417D-AAF2-2C7A30C3BB5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CE59B9E-393E-4701-9E37-B2AA78704126}" type="slidenum">
              <a:rPr lang="en-GB" altLang="fr-FR"/>
              <a:pPr>
                <a:spcBef>
                  <a:spcPct val="0"/>
                </a:spcBef>
              </a:pPr>
              <a:t>48</a:t>
            </a:fld>
            <a:endParaRPr lang="en-GB" alt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F8ED24E8-1660-47BD-B764-78A1590909D7}"/>
              </a:ext>
            </a:extLst>
          </p:cNvPr>
          <p:cNvSpPr>
            <a:spLocks noGrp="1" noRot="1" noChangeAspect="1" noTextEdit="1"/>
          </p:cNvSpPr>
          <p:nvPr>
            <p:ph type="sldImg"/>
          </p:nvPr>
        </p:nvSpPr>
        <p:spPr>
          <a:ln/>
        </p:spPr>
      </p:sp>
      <p:sp>
        <p:nvSpPr>
          <p:cNvPr id="68611" name="Espace réservé des notes 2">
            <a:extLst>
              <a:ext uri="{FF2B5EF4-FFF2-40B4-BE49-F238E27FC236}">
                <a16:creationId xmlns:a16="http://schemas.microsoft.com/office/drawing/2014/main" id="{C50040D1-FF4B-4A38-A6AD-EE00AF3DA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68612" name="Espace réservé du numéro de diapositive 3">
            <a:extLst>
              <a:ext uri="{FF2B5EF4-FFF2-40B4-BE49-F238E27FC236}">
                <a16:creationId xmlns:a16="http://schemas.microsoft.com/office/drawing/2014/main" id="{34AC1AB1-4C9B-4C01-8C50-00E49206610C}"/>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FECF4732-22CB-4332-A2FE-5B441928103D}" type="slidenum">
              <a:rPr lang="en-GB" altLang="fr-FR"/>
              <a:pPr>
                <a:spcBef>
                  <a:spcPct val="0"/>
                </a:spcBef>
              </a:pPr>
              <a:t>49</a:t>
            </a:fld>
            <a:endParaRPr lang="en-GB" alt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4">
            <a:extLst>
              <a:ext uri="{FF2B5EF4-FFF2-40B4-BE49-F238E27FC236}">
                <a16:creationId xmlns:a16="http://schemas.microsoft.com/office/drawing/2014/main" id="{008F289E-5FF2-4838-87AA-D45429C5D72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F6E8526-AD76-4B3E-AB6D-042D6FFB5F48}" type="slidenum">
              <a:rPr lang="en-GB" altLang="fr-FR">
                <a:ea typeface="Arial Unicode MS" pitchFamily="34" charset="-128"/>
              </a:rPr>
              <a:pPr>
                <a:spcBef>
                  <a:spcPct val="0"/>
                </a:spcBef>
              </a:pPr>
              <a:t>50</a:t>
            </a:fld>
            <a:endParaRPr lang="en-GB" altLang="fr-FR">
              <a:ea typeface="Arial Unicode MS" pitchFamily="34" charset="-128"/>
            </a:endParaRPr>
          </a:p>
        </p:txBody>
      </p:sp>
      <p:sp>
        <p:nvSpPr>
          <p:cNvPr id="70659" name="Text Box 1">
            <a:extLst>
              <a:ext uri="{FF2B5EF4-FFF2-40B4-BE49-F238E27FC236}">
                <a16:creationId xmlns:a16="http://schemas.microsoft.com/office/drawing/2014/main" id="{27969BA0-DA09-4C9B-85FA-735A41834DE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70660" name="Rectangle 2">
            <a:extLst>
              <a:ext uri="{FF2B5EF4-FFF2-40B4-BE49-F238E27FC236}">
                <a16:creationId xmlns:a16="http://schemas.microsoft.com/office/drawing/2014/main" id="{AA5FB2CA-D220-4D72-959A-12F9EAFC7291}"/>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4">
            <a:extLst>
              <a:ext uri="{FF2B5EF4-FFF2-40B4-BE49-F238E27FC236}">
                <a16:creationId xmlns:a16="http://schemas.microsoft.com/office/drawing/2014/main" id="{B87C6806-335E-4331-9D17-CBDE43A53FF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26BABA98-68A5-41AC-8992-78A70CDDCE51}" type="slidenum">
              <a:rPr lang="en-GB" altLang="fr-FR">
                <a:ea typeface="Arial Unicode MS" pitchFamily="34" charset="-128"/>
              </a:rPr>
              <a:pPr>
                <a:spcBef>
                  <a:spcPct val="0"/>
                </a:spcBef>
              </a:pPr>
              <a:t>51</a:t>
            </a:fld>
            <a:endParaRPr lang="en-GB" altLang="fr-FR">
              <a:ea typeface="Arial Unicode MS" pitchFamily="34" charset="-128"/>
            </a:endParaRPr>
          </a:p>
        </p:txBody>
      </p:sp>
      <p:sp>
        <p:nvSpPr>
          <p:cNvPr id="72707" name="Text Box 1">
            <a:extLst>
              <a:ext uri="{FF2B5EF4-FFF2-40B4-BE49-F238E27FC236}">
                <a16:creationId xmlns:a16="http://schemas.microsoft.com/office/drawing/2014/main" id="{741310B6-F3DC-404E-A68A-829B718BD60E}"/>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72708" name="Rectangle 2">
            <a:extLst>
              <a:ext uri="{FF2B5EF4-FFF2-40B4-BE49-F238E27FC236}">
                <a16:creationId xmlns:a16="http://schemas.microsoft.com/office/drawing/2014/main" id="{1A3E859F-54A2-4680-B6DA-3E400578D935}"/>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4">
            <a:extLst>
              <a:ext uri="{FF2B5EF4-FFF2-40B4-BE49-F238E27FC236}">
                <a16:creationId xmlns:a16="http://schemas.microsoft.com/office/drawing/2014/main" id="{64F367F3-35E1-47C5-AEE9-229B7F3DD90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06E986E-CB5B-4D4B-9C50-FD30F4DF0B1E}" type="slidenum">
              <a:rPr lang="en-GB" altLang="fr-FR">
                <a:ea typeface="Arial Unicode MS" pitchFamily="34" charset="-128"/>
              </a:rPr>
              <a:pPr>
                <a:spcBef>
                  <a:spcPct val="0"/>
                </a:spcBef>
              </a:pPr>
              <a:t>52</a:t>
            </a:fld>
            <a:endParaRPr lang="en-GB" altLang="fr-FR">
              <a:ea typeface="Arial Unicode MS" pitchFamily="34" charset="-128"/>
            </a:endParaRPr>
          </a:p>
        </p:txBody>
      </p:sp>
      <p:sp>
        <p:nvSpPr>
          <p:cNvPr id="74755" name="Text Box 1">
            <a:extLst>
              <a:ext uri="{FF2B5EF4-FFF2-40B4-BE49-F238E27FC236}">
                <a16:creationId xmlns:a16="http://schemas.microsoft.com/office/drawing/2014/main" id="{51655D55-6452-4669-832D-AC523B30E8A0}"/>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74756" name="Rectangle 2">
            <a:extLst>
              <a:ext uri="{FF2B5EF4-FFF2-40B4-BE49-F238E27FC236}">
                <a16:creationId xmlns:a16="http://schemas.microsoft.com/office/drawing/2014/main" id="{49FDE76B-1B7A-4C91-B95E-6E33B4EE9E1D}"/>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4">
            <a:extLst>
              <a:ext uri="{FF2B5EF4-FFF2-40B4-BE49-F238E27FC236}">
                <a16:creationId xmlns:a16="http://schemas.microsoft.com/office/drawing/2014/main" id="{149B6D46-3979-49DD-BC67-C5862B895A2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121F8A63-1C08-47D5-B474-66FD2F43BB0C}" type="slidenum">
              <a:rPr lang="en-GB" altLang="fr-FR">
                <a:ea typeface="Arial Unicode MS" pitchFamily="34" charset="-128"/>
              </a:rPr>
              <a:pPr>
                <a:spcBef>
                  <a:spcPct val="0"/>
                </a:spcBef>
              </a:pPr>
              <a:t>53</a:t>
            </a:fld>
            <a:endParaRPr lang="en-GB" altLang="fr-FR">
              <a:ea typeface="Arial Unicode MS" pitchFamily="34" charset="-128"/>
            </a:endParaRPr>
          </a:p>
        </p:txBody>
      </p:sp>
      <p:sp>
        <p:nvSpPr>
          <p:cNvPr id="76803" name="Rectangle 1">
            <a:extLst>
              <a:ext uri="{FF2B5EF4-FFF2-40B4-BE49-F238E27FC236}">
                <a16:creationId xmlns:a16="http://schemas.microsoft.com/office/drawing/2014/main" id="{96ADBBD4-F484-48A5-AF16-8BEFF2F1D0A2}"/>
              </a:ext>
            </a:extLst>
          </p:cNvPr>
          <p:cNvSpPr>
            <a:spLocks noGrp="1" noRot="1" noChangeAspect="1" noChangeArrowheads="1" noTextEdit="1"/>
          </p:cNvSpPr>
          <p:nvPr>
            <p:ph type="sldImg"/>
          </p:nvPr>
        </p:nvSpPr>
        <p:spPr>
          <a:xfrm>
            <a:off x="377825" y="685800"/>
            <a:ext cx="6091238" cy="3427413"/>
          </a:xfrm>
          <a:ln/>
        </p:spPr>
      </p:sp>
      <p:sp>
        <p:nvSpPr>
          <p:cNvPr id="76804" name="Rectangle 2">
            <a:extLst>
              <a:ext uri="{FF2B5EF4-FFF2-40B4-BE49-F238E27FC236}">
                <a16:creationId xmlns:a16="http://schemas.microsoft.com/office/drawing/2014/main" id="{A0CE1FF5-B44A-4444-A647-6CB6C91E9C72}"/>
              </a:ext>
            </a:extLst>
          </p:cNvPr>
          <p:cNvSpPr>
            <a:spLocks noGrp="1" noChangeArrowheads="1"/>
          </p:cNvSpPr>
          <p:nvPr>
            <p:ph type="body" idx="1"/>
          </p:nvPr>
        </p:nvSpPr>
        <p:spPr>
          <a:xfrm>
            <a:off x="914400" y="4343400"/>
            <a:ext cx="50180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2">
            <a:extLst>
              <a:ext uri="{FF2B5EF4-FFF2-40B4-BE49-F238E27FC236}">
                <a16:creationId xmlns:a16="http://schemas.microsoft.com/office/drawing/2014/main" id="{67C37931-8A77-4276-88DB-91EB25B2A86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A01C1D8B-7B99-458C-AA84-0DD9829C228F}" type="slidenum">
              <a:rPr lang="en-GB" altLang="fr-FR">
                <a:solidFill>
                  <a:srgbClr val="000000"/>
                </a:solidFill>
                <a:latin typeface="Times New Roman" panose="02020603050405020304" pitchFamily="18" charset="0"/>
              </a:rPr>
              <a:pPr eaLnBrk="1" hangingPunct="1"/>
              <a:t>5</a:t>
            </a:fld>
            <a:endParaRPr lang="en-GB" altLang="fr-FR">
              <a:solidFill>
                <a:srgbClr val="000000"/>
              </a:solidFill>
              <a:latin typeface="Times New Roman" panose="02020603050405020304" pitchFamily="18" charset="0"/>
            </a:endParaRPr>
          </a:p>
        </p:txBody>
      </p:sp>
      <p:sp>
        <p:nvSpPr>
          <p:cNvPr id="109571" name="Text Box 1">
            <a:extLst>
              <a:ext uri="{FF2B5EF4-FFF2-40B4-BE49-F238E27FC236}">
                <a16:creationId xmlns:a16="http://schemas.microsoft.com/office/drawing/2014/main" id="{68F6593A-A3C9-4589-81EE-655F78DC526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09572" name="Rectangle 2">
            <a:extLst>
              <a:ext uri="{FF2B5EF4-FFF2-40B4-BE49-F238E27FC236}">
                <a16:creationId xmlns:a16="http://schemas.microsoft.com/office/drawing/2014/main" id="{13A10FD1-B659-4F02-9C28-526D8C7C5C41}"/>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4">
            <a:extLst>
              <a:ext uri="{FF2B5EF4-FFF2-40B4-BE49-F238E27FC236}">
                <a16:creationId xmlns:a16="http://schemas.microsoft.com/office/drawing/2014/main" id="{A1FF41CA-8E85-4F1F-A469-024AEF28859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BB4AFD2-6CC4-4681-AB39-E6EF19E6A8FD}" type="slidenum">
              <a:rPr lang="en-GB" altLang="fr-FR">
                <a:ea typeface="Arial Unicode MS" pitchFamily="34" charset="-128"/>
              </a:rPr>
              <a:pPr>
                <a:spcBef>
                  <a:spcPct val="0"/>
                </a:spcBef>
              </a:pPr>
              <a:t>54</a:t>
            </a:fld>
            <a:endParaRPr lang="en-GB" altLang="fr-FR">
              <a:ea typeface="Arial Unicode MS" pitchFamily="34" charset="-128"/>
            </a:endParaRPr>
          </a:p>
        </p:txBody>
      </p:sp>
      <p:sp>
        <p:nvSpPr>
          <p:cNvPr id="78851" name="Text Box 1">
            <a:extLst>
              <a:ext uri="{FF2B5EF4-FFF2-40B4-BE49-F238E27FC236}">
                <a16:creationId xmlns:a16="http://schemas.microsoft.com/office/drawing/2014/main" id="{34EEDB41-CFB5-4F02-8A49-EF49D1E0F970}"/>
              </a:ext>
            </a:extLst>
          </p:cNvPr>
          <p:cNvSpPr txBox="1">
            <a:spLocks noChangeArrowheads="1"/>
          </p:cNvSpPr>
          <p:nvPr/>
        </p:nvSpPr>
        <p:spPr bwMode="auto">
          <a:xfrm>
            <a:off x="1143000" y="685800"/>
            <a:ext cx="45656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78852" name="Rectangle 2">
            <a:extLst>
              <a:ext uri="{FF2B5EF4-FFF2-40B4-BE49-F238E27FC236}">
                <a16:creationId xmlns:a16="http://schemas.microsoft.com/office/drawing/2014/main" id="{B333E5D1-B4D0-4454-BDD0-940DB3D925F0}"/>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4">
            <a:extLst>
              <a:ext uri="{FF2B5EF4-FFF2-40B4-BE49-F238E27FC236}">
                <a16:creationId xmlns:a16="http://schemas.microsoft.com/office/drawing/2014/main" id="{DDCCCBA0-A514-4387-ABC6-1E5DA0DD85E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7F6E737-2F5E-44F3-8A85-8C48EE7F23E0}" type="slidenum">
              <a:rPr lang="en-GB" altLang="fr-FR">
                <a:ea typeface="Arial Unicode MS" pitchFamily="34" charset="-128"/>
              </a:rPr>
              <a:pPr>
                <a:spcBef>
                  <a:spcPct val="0"/>
                </a:spcBef>
              </a:pPr>
              <a:t>55</a:t>
            </a:fld>
            <a:endParaRPr lang="en-GB" altLang="fr-FR">
              <a:ea typeface="Arial Unicode MS" pitchFamily="34" charset="-128"/>
            </a:endParaRPr>
          </a:p>
        </p:txBody>
      </p:sp>
      <p:sp>
        <p:nvSpPr>
          <p:cNvPr id="80899" name="Text Box 1">
            <a:extLst>
              <a:ext uri="{FF2B5EF4-FFF2-40B4-BE49-F238E27FC236}">
                <a16:creationId xmlns:a16="http://schemas.microsoft.com/office/drawing/2014/main" id="{36F7472E-B31E-4547-99F0-74C9F20F1286}"/>
              </a:ext>
            </a:extLst>
          </p:cNvPr>
          <p:cNvSpPr txBox="1">
            <a:spLocks noChangeArrowheads="1"/>
          </p:cNvSpPr>
          <p:nvPr/>
        </p:nvSpPr>
        <p:spPr bwMode="auto">
          <a:xfrm>
            <a:off x="1143000" y="685800"/>
            <a:ext cx="45656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80900" name="Rectangle 2">
            <a:extLst>
              <a:ext uri="{FF2B5EF4-FFF2-40B4-BE49-F238E27FC236}">
                <a16:creationId xmlns:a16="http://schemas.microsoft.com/office/drawing/2014/main" id="{AEF2C8F8-D5A9-4CDB-8A75-8667957EDA9A}"/>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4">
            <a:extLst>
              <a:ext uri="{FF2B5EF4-FFF2-40B4-BE49-F238E27FC236}">
                <a16:creationId xmlns:a16="http://schemas.microsoft.com/office/drawing/2014/main" id="{BCCF9C63-BF0E-47E4-99D7-FF07D6250A2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E852FF6-01D6-4F1D-A006-DEC9ACD7ACC7}" type="slidenum">
              <a:rPr lang="en-GB" altLang="fr-FR">
                <a:ea typeface="Arial Unicode MS" pitchFamily="34" charset="-128"/>
              </a:rPr>
              <a:pPr>
                <a:spcBef>
                  <a:spcPct val="0"/>
                </a:spcBef>
              </a:pPr>
              <a:t>56</a:t>
            </a:fld>
            <a:endParaRPr lang="en-GB" altLang="fr-FR">
              <a:ea typeface="Arial Unicode MS" pitchFamily="34" charset="-128"/>
            </a:endParaRPr>
          </a:p>
        </p:txBody>
      </p:sp>
      <p:sp>
        <p:nvSpPr>
          <p:cNvPr id="82947" name="Text Box 1">
            <a:extLst>
              <a:ext uri="{FF2B5EF4-FFF2-40B4-BE49-F238E27FC236}">
                <a16:creationId xmlns:a16="http://schemas.microsoft.com/office/drawing/2014/main" id="{C7F44CA4-78F7-495B-9030-DF627ADD58D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82948" name="Rectangle 2">
            <a:extLst>
              <a:ext uri="{FF2B5EF4-FFF2-40B4-BE49-F238E27FC236}">
                <a16:creationId xmlns:a16="http://schemas.microsoft.com/office/drawing/2014/main" id="{DD022A2B-C0AD-4012-A7DB-8F26321300D5}"/>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4">
            <a:extLst>
              <a:ext uri="{FF2B5EF4-FFF2-40B4-BE49-F238E27FC236}">
                <a16:creationId xmlns:a16="http://schemas.microsoft.com/office/drawing/2014/main" id="{02F55187-DD90-4043-A27B-D6CF933BE2C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C051C00-DA8B-4DB9-9596-15641C15A9AA}" type="slidenum">
              <a:rPr lang="en-GB" altLang="fr-FR">
                <a:ea typeface="Arial Unicode MS" pitchFamily="34" charset="-128"/>
              </a:rPr>
              <a:pPr>
                <a:spcBef>
                  <a:spcPct val="0"/>
                </a:spcBef>
              </a:pPr>
              <a:t>57</a:t>
            </a:fld>
            <a:endParaRPr lang="en-GB" altLang="fr-FR">
              <a:ea typeface="Arial Unicode MS" pitchFamily="34" charset="-128"/>
            </a:endParaRPr>
          </a:p>
        </p:txBody>
      </p:sp>
      <p:sp>
        <p:nvSpPr>
          <p:cNvPr id="84995" name="Text Box 1">
            <a:extLst>
              <a:ext uri="{FF2B5EF4-FFF2-40B4-BE49-F238E27FC236}">
                <a16:creationId xmlns:a16="http://schemas.microsoft.com/office/drawing/2014/main" id="{DA74795E-D45F-4D2A-98CA-F9B244922673}"/>
              </a:ext>
            </a:extLst>
          </p:cNvPr>
          <p:cNvSpPr txBox="1">
            <a:spLocks noChangeArrowheads="1"/>
          </p:cNvSpPr>
          <p:nvPr/>
        </p:nvSpPr>
        <p:spPr bwMode="auto">
          <a:xfrm>
            <a:off x="1143000" y="685800"/>
            <a:ext cx="45656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84996" name="Rectangle 2">
            <a:extLst>
              <a:ext uri="{FF2B5EF4-FFF2-40B4-BE49-F238E27FC236}">
                <a16:creationId xmlns:a16="http://schemas.microsoft.com/office/drawing/2014/main" id="{00E00946-D446-4124-85C0-93BD1D4061A0}"/>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4">
            <a:extLst>
              <a:ext uri="{FF2B5EF4-FFF2-40B4-BE49-F238E27FC236}">
                <a16:creationId xmlns:a16="http://schemas.microsoft.com/office/drawing/2014/main" id="{64406634-25F9-47F1-B02B-F140A984963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6BEE1B1C-F0A1-433F-9FA6-73CC09144A40}" type="slidenum">
              <a:rPr lang="en-GB" altLang="fr-FR">
                <a:ea typeface="Arial Unicode MS" pitchFamily="34" charset="-128"/>
              </a:rPr>
              <a:pPr>
                <a:spcBef>
                  <a:spcPct val="0"/>
                </a:spcBef>
              </a:pPr>
              <a:t>58</a:t>
            </a:fld>
            <a:endParaRPr lang="en-GB" altLang="fr-FR">
              <a:ea typeface="Arial Unicode MS" pitchFamily="34" charset="-128"/>
            </a:endParaRPr>
          </a:p>
        </p:txBody>
      </p:sp>
      <p:sp>
        <p:nvSpPr>
          <p:cNvPr id="87043" name="Text Box 1">
            <a:extLst>
              <a:ext uri="{FF2B5EF4-FFF2-40B4-BE49-F238E27FC236}">
                <a16:creationId xmlns:a16="http://schemas.microsoft.com/office/drawing/2014/main" id="{281C92B6-0989-490A-B216-BCB6735E4B53}"/>
              </a:ext>
            </a:extLst>
          </p:cNvPr>
          <p:cNvSpPr txBox="1">
            <a:spLocks noChangeArrowheads="1"/>
          </p:cNvSpPr>
          <p:nvPr/>
        </p:nvSpPr>
        <p:spPr bwMode="auto">
          <a:xfrm>
            <a:off x="1143000" y="685800"/>
            <a:ext cx="45656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87044" name="Rectangle 2">
            <a:extLst>
              <a:ext uri="{FF2B5EF4-FFF2-40B4-BE49-F238E27FC236}">
                <a16:creationId xmlns:a16="http://schemas.microsoft.com/office/drawing/2014/main" id="{DA7B6BDF-4E8F-439F-9AC8-DF2CED0B006C}"/>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4">
            <a:extLst>
              <a:ext uri="{FF2B5EF4-FFF2-40B4-BE49-F238E27FC236}">
                <a16:creationId xmlns:a16="http://schemas.microsoft.com/office/drawing/2014/main" id="{AD873F87-F759-4F5B-AC64-FC9DA7DEA02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424F5F7-793D-4DA1-8EFC-91BAD701389A}" type="slidenum">
              <a:rPr lang="en-GB" altLang="fr-FR">
                <a:ea typeface="Arial Unicode MS" pitchFamily="34" charset="-128"/>
              </a:rPr>
              <a:pPr>
                <a:spcBef>
                  <a:spcPct val="0"/>
                </a:spcBef>
              </a:pPr>
              <a:t>59</a:t>
            </a:fld>
            <a:endParaRPr lang="en-GB" altLang="fr-FR">
              <a:ea typeface="Arial Unicode MS" pitchFamily="34" charset="-128"/>
            </a:endParaRPr>
          </a:p>
        </p:txBody>
      </p:sp>
      <p:sp>
        <p:nvSpPr>
          <p:cNvPr id="89091" name="Text Box 1">
            <a:extLst>
              <a:ext uri="{FF2B5EF4-FFF2-40B4-BE49-F238E27FC236}">
                <a16:creationId xmlns:a16="http://schemas.microsoft.com/office/drawing/2014/main" id="{BCD51001-6714-48A1-8BCC-42D0719E2CC4}"/>
              </a:ext>
            </a:extLst>
          </p:cNvPr>
          <p:cNvSpPr txBox="1">
            <a:spLocks noChangeArrowheads="1"/>
          </p:cNvSpPr>
          <p:nvPr/>
        </p:nvSpPr>
        <p:spPr bwMode="auto">
          <a:xfrm>
            <a:off x="1143000" y="685800"/>
            <a:ext cx="45656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89092" name="Rectangle 2">
            <a:extLst>
              <a:ext uri="{FF2B5EF4-FFF2-40B4-BE49-F238E27FC236}">
                <a16:creationId xmlns:a16="http://schemas.microsoft.com/office/drawing/2014/main" id="{88E269B8-C016-4404-AA8A-9C4A1396DD94}"/>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4">
            <a:extLst>
              <a:ext uri="{FF2B5EF4-FFF2-40B4-BE49-F238E27FC236}">
                <a16:creationId xmlns:a16="http://schemas.microsoft.com/office/drawing/2014/main" id="{1723C190-D7B4-48B2-921F-3334B5F40D1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EDFA4FC-BF04-4EE3-AE80-EB046D3FD119}" type="slidenum">
              <a:rPr lang="en-GB" altLang="fr-FR">
                <a:ea typeface="Arial Unicode MS" pitchFamily="34" charset="-128"/>
              </a:rPr>
              <a:pPr>
                <a:spcBef>
                  <a:spcPct val="0"/>
                </a:spcBef>
              </a:pPr>
              <a:t>60</a:t>
            </a:fld>
            <a:endParaRPr lang="en-GB" altLang="fr-FR">
              <a:ea typeface="Arial Unicode MS" pitchFamily="34" charset="-128"/>
            </a:endParaRPr>
          </a:p>
        </p:txBody>
      </p:sp>
      <p:sp>
        <p:nvSpPr>
          <p:cNvPr id="91139" name="Text Box 1">
            <a:extLst>
              <a:ext uri="{FF2B5EF4-FFF2-40B4-BE49-F238E27FC236}">
                <a16:creationId xmlns:a16="http://schemas.microsoft.com/office/drawing/2014/main" id="{F3472585-44A6-4F7F-AF15-F99DABA7D0BC}"/>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91140" name="Rectangle 2">
            <a:extLst>
              <a:ext uri="{FF2B5EF4-FFF2-40B4-BE49-F238E27FC236}">
                <a16:creationId xmlns:a16="http://schemas.microsoft.com/office/drawing/2014/main" id="{B4B2111C-41FD-4280-A40F-308E4C0452CA}"/>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4">
            <a:extLst>
              <a:ext uri="{FF2B5EF4-FFF2-40B4-BE49-F238E27FC236}">
                <a16:creationId xmlns:a16="http://schemas.microsoft.com/office/drawing/2014/main" id="{485E6240-D330-4D6D-B659-C06438E91B4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4E7868E-5F43-494F-BEEB-F96A91EC56E7}" type="slidenum">
              <a:rPr lang="en-GB" altLang="fr-FR">
                <a:ea typeface="Arial Unicode MS" pitchFamily="34" charset="-128"/>
              </a:rPr>
              <a:pPr>
                <a:spcBef>
                  <a:spcPct val="0"/>
                </a:spcBef>
              </a:pPr>
              <a:t>61</a:t>
            </a:fld>
            <a:endParaRPr lang="en-GB" altLang="fr-FR">
              <a:ea typeface="Arial Unicode MS" pitchFamily="34" charset="-128"/>
            </a:endParaRPr>
          </a:p>
        </p:txBody>
      </p:sp>
      <p:sp>
        <p:nvSpPr>
          <p:cNvPr id="93187" name="Text Box 1">
            <a:extLst>
              <a:ext uri="{FF2B5EF4-FFF2-40B4-BE49-F238E27FC236}">
                <a16:creationId xmlns:a16="http://schemas.microsoft.com/office/drawing/2014/main" id="{DBEFF96B-2974-4F79-B6AD-FFBC94BC1E56}"/>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93188" name="Rectangle 2">
            <a:extLst>
              <a:ext uri="{FF2B5EF4-FFF2-40B4-BE49-F238E27FC236}">
                <a16:creationId xmlns:a16="http://schemas.microsoft.com/office/drawing/2014/main" id="{490E647D-CEE6-46D8-905E-0AEA96D80373}"/>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4">
            <a:extLst>
              <a:ext uri="{FF2B5EF4-FFF2-40B4-BE49-F238E27FC236}">
                <a16:creationId xmlns:a16="http://schemas.microsoft.com/office/drawing/2014/main" id="{675AE891-992E-4972-BE68-951F4FD2556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DF0C724-5E89-4970-9065-108987D79F60}" type="slidenum">
              <a:rPr lang="en-GB" altLang="fr-FR">
                <a:ea typeface="Arial Unicode MS" pitchFamily="34" charset="-128"/>
              </a:rPr>
              <a:pPr>
                <a:spcBef>
                  <a:spcPct val="0"/>
                </a:spcBef>
              </a:pPr>
              <a:t>62</a:t>
            </a:fld>
            <a:endParaRPr lang="en-GB" altLang="fr-FR">
              <a:ea typeface="Arial Unicode MS" pitchFamily="34" charset="-128"/>
            </a:endParaRPr>
          </a:p>
        </p:txBody>
      </p:sp>
      <p:sp>
        <p:nvSpPr>
          <p:cNvPr id="95235" name="Text Box 1">
            <a:extLst>
              <a:ext uri="{FF2B5EF4-FFF2-40B4-BE49-F238E27FC236}">
                <a16:creationId xmlns:a16="http://schemas.microsoft.com/office/drawing/2014/main" id="{0599AE4A-1B65-47A6-8DDB-888619C60036}"/>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95236" name="Rectangle 2">
            <a:extLst>
              <a:ext uri="{FF2B5EF4-FFF2-40B4-BE49-F238E27FC236}">
                <a16:creationId xmlns:a16="http://schemas.microsoft.com/office/drawing/2014/main" id="{899E1160-94CE-4126-A53F-8141158FB874}"/>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4">
            <a:extLst>
              <a:ext uri="{FF2B5EF4-FFF2-40B4-BE49-F238E27FC236}">
                <a16:creationId xmlns:a16="http://schemas.microsoft.com/office/drawing/2014/main" id="{A2C0A325-B56D-4E3D-A65A-9DC087FAB16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4BBC8F5-39D5-4F64-A468-0F961D485FCC}" type="slidenum">
              <a:rPr lang="en-GB" altLang="fr-FR">
                <a:ea typeface="Arial Unicode MS" pitchFamily="34" charset="-128"/>
              </a:rPr>
              <a:pPr>
                <a:spcBef>
                  <a:spcPct val="0"/>
                </a:spcBef>
              </a:pPr>
              <a:t>63</a:t>
            </a:fld>
            <a:endParaRPr lang="en-GB" altLang="fr-FR">
              <a:ea typeface="Arial Unicode MS" pitchFamily="34" charset="-128"/>
            </a:endParaRPr>
          </a:p>
        </p:txBody>
      </p:sp>
      <p:sp>
        <p:nvSpPr>
          <p:cNvPr id="97283" name="Text Box 1">
            <a:extLst>
              <a:ext uri="{FF2B5EF4-FFF2-40B4-BE49-F238E27FC236}">
                <a16:creationId xmlns:a16="http://schemas.microsoft.com/office/drawing/2014/main" id="{CA0CA4DB-A1C7-4964-B055-58F92A5E4DA7}"/>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97284" name="Rectangle 2">
            <a:extLst>
              <a:ext uri="{FF2B5EF4-FFF2-40B4-BE49-F238E27FC236}">
                <a16:creationId xmlns:a16="http://schemas.microsoft.com/office/drawing/2014/main" id="{D4894A73-8360-41B6-89CE-A22DDFDFB186}"/>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2">
            <a:extLst>
              <a:ext uri="{FF2B5EF4-FFF2-40B4-BE49-F238E27FC236}">
                <a16:creationId xmlns:a16="http://schemas.microsoft.com/office/drawing/2014/main" id="{54A008DA-E6BB-4D4D-90C4-2F24E2A086B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F942A76A-EC79-4ADB-B095-E719E7483FAF}" type="slidenum">
              <a:rPr lang="en-GB" altLang="fr-FR">
                <a:solidFill>
                  <a:srgbClr val="000000"/>
                </a:solidFill>
                <a:latin typeface="Times New Roman" panose="02020603050405020304" pitchFamily="18" charset="0"/>
              </a:rPr>
              <a:pPr eaLnBrk="1" hangingPunct="1"/>
              <a:t>6</a:t>
            </a:fld>
            <a:endParaRPr lang="en-GB" altLang="fr-FR">
              <a:solidFill>
                <a:srgbClr val="000000"/>
              </a:solidFill>
              <a:latin typeface="Times New Roman" panose="02020603050405020304" pitchFamily="18" charset="0"/>
            </a:endParaRPr>
          </a:p>
        </p:txBody>
      </p:sp>
      <p:sp>
        <p:nvSpPr>
          <p:cNvPr id="110595" name="Text Box 1">
            <a:extLst>
              <a:ext uri="{FF2B5EF4-FFF2-40B4-BE49-F238E27FC236}">
                <a16:creationId xmlns:a16="http://schemas.microsoft.com/office/drawing/2014/main" id="{17545FE9-CD61-4C45-ADA2-D61F7BFA2EC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0596" name="Rectangle 2">
            <a:extLst>
              <a:ext uri="{FF2B5EF4-FFF2-40B4-BE49-F238E27FC236}">
                <a16:creationId xmlns:a16="http://schemas.microsoft.com/office/drawing/2014/main" id="{64619115-234A-4298-A7EA-B2CD47A0FEF0}"/>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4">
            <a:extLst>
              <a:ext uri="{FF2B5EF4-FFF2-40B4-BE49-F238E27FC236}">
                <a16:creationId xmlns:a16="http://schemas.microsoft.com/office/drawing/2014/main" id="{754EDA54-5C6F-4670-93FA-7704174C467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2B6E7F0E-57BA-488D-A02B-E64C8D04520B}" type="slidenum">
              <a:rPr lang="en-GB" altLang="fr-FR">
                <a:ea typeface="Arial Unicode MS" pitchFamily="34" charset="-128"/>
              </a:rPr>
              <a:pPr>
                <a:spcBef>
                  <a:spcPct val="0"/>
                </a:spcBef>
              </a:pPr>
              <a:t>64</a:t>
            </a:fld>
            <a:endParaRPr lang="en-GB" altLang="fr-FR">
              <a:ea typeface="Arial Unicode MS" pitchFamily="34" charset="-128"/>
            </a:endParaRPr>
          </a:p>
        </p:txBody>
      </p:sp>
      <p:sp>
        <p:nvSpPr>
          <p:cNvPr id="99331" name="Text Box 1">
            <a:extLst>
              <a:ext uri="{FF2B5EF4-FFF2-40B4-BE49-F238E27FC236}">
                <a16:creationId xmlns:a16="http://schemas.microsoft.com/office/drawing/2014/main" id="{7E94FF87-6B9D-4248-8E5A-261942626CE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99332" name="Rectangle 2">
            <a:extLst>
              <a:ext uri="{FF2B5EF4-FFF2-40B4-BE49-F238E27FC236}">
                <a16:creationId xmlns:a16="http://schemas.microsoft.com/office/drawing/2014/main" id="{93A1239F-0C9F-41F0-B728-8D8A9AC9FD38}"/>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a:extLst>
              <a:ext uri="{FF2B5EF4-FFF2-40B4-BE49-F238E27FC236}">
                <a16:creationId xmlns:a16="http://schemas.microsoft.com/office/drawing/2014/main" id="{DCBCB560-9EAD-41E3-BE13-43BB317907AE}"/>
              </a:ext>
            </a:extLst>
          </p:cNvPr>
          <p:cNvSpPr>
            <a:spLocks noGrp="1" noRot="1" noChangeAspect="1" noTextEdit="1"/>
          </p:cNvSpPr>
          <p:nvPr>
            <p:ph type="sldImg"/>
          </p:nvPr>
        </p:nvSpPr>
        <p:spPr>
          <a:ln/>
        </p:spPr>
      </p:sp>
      <p:sp>
        <p:nvSpPr>
          <p:cNvPr id="101379" name="Espace réservé des commentaires 2">
            <a:extLst>
              <a:ext uri="{FF2B5EF4-FFF2-40B4-BE49-F238E27FC236}">
                <a16:creationId xmlns:a16="http://schemas.microsoft.com/office/drawing/2014/main" id="{9C2CADFF-7AB9-4F1F-8C58-29954119AE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r>
              <a:rPr lang="en-GB" altLang="fr-FR">
                <a:latin typeface="Calibri" panose="020F0502020204030204" pitchFamily="34" charset="0"/>
              </a:rPr>
              <a:t>Le Cervelet est la partie de l</a:t>
            </a:r>
            <a:r>
              <a:rPr lang="ja-JP" altLang="en-GB">
                <a:latin typeface="Calibri" panose="020F0502020204030204" pitchFamily="34" charset="0"/>
              </a:rPr>
              <a:t>’</a:t>
            </a:r>
            <a:r>
              <a:rPr lang="en-GB" altLang="ja-JP">
                <a:latin typeface="Calibri" panose="020F0502020204030204" pitchFamily="34" charset="0"/>
              </a:rPr>
              <a:t>encéphale située à la base du crâne,en arrière du cerveau et responsable de la coordination de l</a:t>
            </a:r>
            <a:r>
              <a:rPr lang="ja-JP" altLang="en-GB">
                <a:latin typeface="Calibri" panose="020F0502020204030204" pitchFamily="34" charset="0"/>
              </a:rPr>
              <a:t>’</a:t>
            </a:r>
            <a:r>
              <a:rPr lang="en-GB" altLang="ja-JP">
                <a:latin typeface="Calibri" panose="020F0502020204030204" pitchFamily="34" charset="0"/>
              </a:rPr>
              <a:t>activité musculaire nécessaire à l</a:t>
            </a:r>
            <a:r>
              <a:rPr lang="ja-JP" altLang="en-GB">
                <a:latin typeface="Calibri" panose="020F0502020204030204" pitchFamily="34" charset="0"/>
              </a:rPr>
              <a:t>’</a:t>
            </a:r>
            <a:r>
              <a:rPr lang="en-GB" altLang="ja-JP">
                <a:latin typeface="Calibri" panose="020F0502020204030204" pitchFamily="34" charset="0"/>
              </a:rPr>
              <a:t>équilibre et aux mouvements.</a:t>
            </a:r>
          </a:p>
          <a:p>
            <a:pPr eaLnBrk="1" hangingPunct="1">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r>
              <a:rPr lang="en-GB" altLang="fr-FR">
                <a:latin typeface="Calibri" panose="020F0502020204030204" pitchFamily="34" charset="0"/>
              </a:rPr>
              <a:t>Sa forme évoque celle d</a:t>
            </a:r>
            <a:r>
              <a:rPr lang="ja-JP" altLang="en-GB">
                <a:latin typeface="Calibri" panose="020F0502020204030204" pitchFamily="34" charset="0"/>
              </a:rPr>
              <a:t>’</a:t>
            </a:r>
            <a:r>
              <a:rPr lang="en-GB" altLang="ja-JP">
                <a:latin typeface="Calibri" panose="020F0502020204030204" pitchFamily="34" charset="0"/>
              </a:rPr>
              <a:t>un choux fleur. Il s</a:t>
            </a:r>
            <a:r>
              <a:rPr lang="ja-JP" altLang="en-GB">
                <a:latin typeface="Calibri" panose="020F0502020204030204" pitchFamily="34" charset="0"/>
              </a:rPr>
              <a:t>’</a:t>
            </a:r>
            <a:r>
              <a:rPr lang="en-GB" altLang="ja-JP">
                <a:latin typeface="Calibri" panose="020F0502020204030204" pitchFamily="34" charset="0"/>
              </a:rPr>
              <a:t>agit de la plus grande partie de l</a:t>
            </a:r>
            <a:r>
              <a:rPr lang="ja-JP" altLang="en-GB">
                <a:latin typeface="Calibri" panose="020F0502020204030204" pitchFamily="34" charset="0"/>
              </a:rPr>
              <a:t>’</a:t>
            </a:r>
            <a:r>
              <a:rPr lang="en-GB" altLang="ja-JP">
                <a:latin typeface="Calibri" panose="020F0502020204030204" pitchFamily="34" charset="0"/>
              </a:rPr>
              <a:t>encéphale puisqu</a:t>
            </a:r>
            <a:r>
              <a:rPr lang="ja-JP" altLang="en-GB">
                <a:latin typeface="Calibri" panose="020F0502020204030204" pitchFamily="34" charset="0"/>
              </a:rPr>
              <a:t>’</a:t>
            </a:r>
            <a:r>
              <a:rPr lang="en-GB" altLang="ja-JP">
                <a:latin typeface="Calibri" panose="020F0502020204030204" pitchFamily="34" charset="0"/>
              </a:rPr>
              <a:t>il représente environ 11% de sa masse.</a:t>
            </a:r>
          </a:p>
          <a:p>
            <a:pPr eaLnBrk="1" hangingPunct="1">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endParaRPr lang="en-GB" altLang="fr-FR">
              <a:latin typeface="Calibri" panose="020F0502020204030204" pitchFamily="34" charset="0"/>
            </a:endParaRPr>
          </a:p>
          <a:p>
            <a:pPr eaLnBrk="1" hangingPunct="1">
              <a:spcBef>
                <a:spcPts val="700"/>
              </a:spcBef>
              <a:buClr>
                <a:srgbClr val="FFFFFF"/>
              </a:buClr>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r>
              <a:rPr lang="en-GB" altLang="fr-FR">
                <a:latin typeface="Calibri" panose="020F0502020204030204" pitchFamily="34" charset="0"/>
              </a:rPr>
              <a:t>Il reçoit les infos de l</a:t>
            </a:r>
            <a:r>
              <a:rPr lang="ja-JP" altLang="en-GB">
                <a:latin typeface="Calibri" panose="020F0502020204030204" pitchFamily="34" charset="0"/>
              </a:rPr>
              <a:t>’</a:t>
            </a:r>
            <a:r>
              <a:rPr lang="en-GB" altLang="ja-JP">
                <a:latin typeface="Calibri" panose="020F0502020204030204" pitchFamily="34" charset="0"/>
              </a:rPr>
              <a:t>oreille interne et participe ainsi à l</a:t>
            </a:r>
            <a:r>
              <a:rPr lang="ja-JP" altLang="en-GB">
                <a:latin typeface="Calibri" panose="020F0502020204030204" pitchFamily="34" charset="0"/>
              </a:rPr>
              <a:t>’</a:t>
            </a:r>
            <a:r>
              <a:rPr lang="en-GB" altLang="ja-JP">
                <a:latin typeface="Calibri" panose="020F0502020204030204" pitchFamily="34" charset="0"/>
              </a:rPr>
              <a:t>équilibration </a:t>
            </a:r>
          </a:p>
          <a:p>
            <a:pPr eaLnBrk="1" hangingPunct="1">
              <a:spcBef>
                <a:spcPts val="700"/>
              </a:spcBef>
              <a:buClr>
                <a:srgbClr val="FFFFFF"/>
              </a:buClr>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r>
              <a:rPr lang="en-GB" altLang="fr-FR">
                <a:latin typeface="Calibri" panose="020F0502020204030204" pitchFamily="34" charset="0"/>
              </a:rPr>
              <a:t>Il contrôle le tonus musculaire de posture grâce aux infos de la proprioceptivité,et empêche ainsi la chute </a:t>
            </a:r>
          </a:p>
          <a:p>
            <a:pPr eaLnBrk="1" hangingPunct="1">
              <a:spcBef>
                <a:spcPts val="700"/>
              </a:spcBef>
              <a:buClr>
                <a:srgbClr val="FFFFFF"/>
              </a:buClr>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r>
              <a:rPr lang="en-GB" altLang="fr-FR">
                <a:latin typeface="Calibri" panose="020F0502020204030204" pitchFamily="34" charset="0"/>
              </a:rPr>
              <a:t>Coordonne les mouvements volontaires </a:t>
            </a:r>
          </a:p>
          <a:p>
            <a:pPr eaLnBrk="1" hangingPunct="1">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endParaRPr lang="en-GB" altLang="fr-FR">
              <a:latin typeface="Calibri" panose="020F0502020204030204" pitchFamily="34" charset="0"/>
            </a:endParaRPr>
          </a:p>
          <a:p>
            <a:pPr>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endParaRPr lang="fr-FR" altLang="fr-FR">
              <a:latin typeface="Times New Roman" panose="02020603050405020304" pitchFamily="18" charset="0"/>
            </a:endParaRPr>
          </a:p>
        </p:txBody>
      </p:sp>
      <p:sp>
        <p:nvSpPr>
          <p:cNvPr id="101380" name="Espace réservé du numéro de diapositive 3">
            <a:extLst>
              <a:ext uri="{FF2B5EF4-FFF2-40B4-BE49-F238E27FC236}">
                <a16:creationId xmlns:a16="http://schemas.microsoft.com/office/drawing/2014/main" id="{496D7096-B30A-472B-AFD8-B52A8587C41C}"/>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6021658-9697-4FE1-8A34-2625FB73BF43}" type="slidenum">
              <a:rPr lang="en-GB" altLang="fr-FR"/>
              <a:pPr>
                <a:spcBef>
                  <a:spcPct val="0"/>
                </a:spcBef>
              </a:pPr>
              <a:t>65</a:t>
            </a:fld>
            <a:endParaRPr lang="en-GB" alt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4">
            <a:extLst>
              <a:ext uri="{FF2B5EF4-FFF2-40B4-BE49-F238E27FC236}">
                <a16:creationId xmlns:a16="http://schemas.microsoft.com/office/drawing/2014/main" id="{24C4E90F-335F-401F-B134-7CE370721FE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39B6519-7EC7-43DD-9988-788E41C5332C}" type="slidenum">
              <a:rPr lang="en-GB" altLang="fr-FR">
                <a:ea typeface="Arial Unicode MS" pitchFamily="34" charset="-128"/>
              </a:rPr>
              <a:pPr>
                <a:spcBef>
                  <a:spcPct val="0"/>
                </a:spcBef>
              </a:pPr>
              <a:t>66</a:t>
            </a:fld>
            <a:endParaRPr lang="en-GB" altLang="fr-FR">
              <a:ea typeface="Arial Unicode MS" pitchFamily="34" charset="-128"/>
            </a:endParaRPr>
          </a:p>
        </p:txBody>
      </p:sp>
      <p:sp>
        <p:nvSpPr>
          <p:cNvPr id="103427" name="Text Box 1">
            <a:extLst>
              <a:ext uri="{FF2B5EF4-FFF2-40B4-BE49-F238E27FC236}">
                <a16:creationId xmlns:a16="http://schemas.microsoft.com/office/drawing/2014/main" id="{DACF0F69-E4D1-4FB0-9C47-677AFC11A60F}"/>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03428" name="Rectangle 2">
            <a:extLst>
              <a:ext uri="{FF2B5EF4-FFF2-40B4-BE49-F238E27FC236}">
                <a16:creationId xmlns:a16="http://schemas.microsoft.com/office/drawing/2014/main" id="{EDBB6BD0-3E17-426B-876D-176D03D2D313}"/>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4">
            <a:extLst>
              <a:ext uri="{FF2B5EF4-FFF2-40B4-BE49-F238E27FC236}">
                <a16:creationId xmlns:a16="http://schemas.microsoft.com/office/drawing/2014/main" id="{5978B998-62CF-475F-87AE-AF5C03B4AE9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FF32210-1C42-4C89-91BF-757F05FBE903}" type="slidenum">
              <a:rPr lang="en-GB" altLang="fr-FR">
                <a:ea typeface="Arial Unicode MS" pitchFamily="34" charset="-128"/>
              </a:rPr>
              <a:pPr>
                <a:spcBef>
                  <a:spcPct val="0"/>
                </a:spcBef>
              </a:pPr>
              <a:t>67</a:t>
            </a:fld>
            <a:endParaRPr lang="en-GB" altLang="fr-FR">
              <a:ea typeface="Arial Unicode MS" pitchFamily="34" charset="-128"/>
            </a:endParaRPr>
          </a:p>
        </p:txBody>
      </p:sp>
      <p:sp>
        <p:nvSpPr>
          <p:cNvPr id="105475" name="Text Box 1">
            <a:extLst>
              <a:ext uri="{FF2B5EF4-FFF2-40B4-BE49-F238E27FC236}">
                <a16:creationId xmlns:a16="http://schemas.microsoft.com/office/drawing/2014/main" id="{3FFE8D88-34D9-44BA-82B0-3DDC12B4A99C}"/>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05476" name="Rectangle 2">
            <a:extLst>
              <a:ext uri="{FF2B5EF4-FFF2-40B4-BE49-F238E27FC236}">
                <a16:creationId xmlns:a16="http://schemas.microsoft.com/office/drawing/2014/main" id="{9517F649-6FFD-4EF5-8A61-06DA7B3F70A1}"/>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4">
            <a:extLst>
              <a:ext uri="{FF2B5EF4-FFF2-40B4-BE49-F238E27FC236}">
                <a16:creationId xmlns:a16="http://schemas.microsoft.com/office/drawing/2014/main" id="{D7F77D06-43CE-4CA5-812D-4EBF8B38540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65F5095-D695-4772-9A5C-EA8A1A7C57F7}" type="slidenum">
              <a:rPr lang="en-GB" altLang="fr-FR">
                <a:ea typeface="Arial Unicode MS" pitchFamily="34" charset="-128"/>
              </a:rPr>
              <a:pPr>
                <a:spcBef>
                  <a:spcPct val="0"/>
                </a:spcBef>
              </a:pPr>
              <a:t>68</a:t>
            </a:fld>
            <a:endParaRPr lang="en-GB" altLang="fr-FR">
              <a:ea typeface="Arial Unicode MS" pitchFamily="34" charset="-128"/>
            </a:endParaRPr>
          </a:p>
        </p:txBody>
      </p:sp>
      <p:sp>
        <p:nvSpPr>
          <p:cNvPr id="107523" name="Text Box 1">
            <a:extLst>
              <a:ext uri="{FF2B5EF4-FFF2-40B4-BE49-F238E27FC236}">
                <a16:creationId xmlns:a16="http://schemas.microsoft.com/office/drawing/2014/main" id="{163AD692-F9A8-4A96-B296-CCDDF47AB26D}"/>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07524" name="Rectangle 2">
            <a:extLst>
              <a:ext uri="{FF2B5EF4-FFF2-40B4-BE49-F238E27FC236}">
                <a16:creationId xmlns:a16="http://schemas.microsoft.com/office/drawing/2014/main" id="{AB495FAA-DB30-480E-8A02-82BBFF1B31B7}"/>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4">
            <a:extLst>
              <a:ext uri="{FF2B5EF4-FFF2-40B4-BE49-F238E27FC236}">
                <a16:creationId xmlns:a16="http://schemas.microsoft.com/office/drawing/2014/main" id="{6CA7C3F6-3903-4E24-BAAE-ECDAA3A18DD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D415329-F07E-4863-9A10-CFDFCC368870}" type="slidenum">
              <a:rPr lang="en-GB" altLang="fr-FR">
                <a:ea typeface="Arial Unicode MS" pitchFamily="34" charset="-128"/>
              </a:rPr>
              <a:pPr>
                <a:spcBef>
                  <a:spcPct val="0"/>
                </a:spcBef>
              </a:pPr>
              <a:t>69</a:t>
            </a:fld>
            <a:endParaRPr lang="en-GB" altLang="fr-FR">
              <a:ea typeface="Arial Unicode MS" pitchFamily="34" charset="-128"/>
            </a:endParaRPr>
          </a:p>
        </p:txBody>
      </p:sp>
      <p:sp>
        <p:nvSpPr>
          <p:cNvPr id="109571" name="Text Box 1">
            <a:extLst>
              <a:ext uri="{FF2B5EF4-FFF2-40B4-BE49-F238E27FC236}">
                <a16:creationId xmlns:a16="http://schemas.microsoft.com/office/drawing/2014/main" id="{B8F6C5B4-5D22-4CF9-B85F-698FED94F8A8}"/>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09572" name="Rectangle 2">
            <a:extLst>
              <a:ext uri="{FF2B5EF4-FFF2-40B4-BE49-F238E27FC236}">
                <a16:creationId xmlns:a16="http://schemas.microsoft.com/office/drawing/2014/main" id="{7E4DD9A3-8B8D-40DB-9244-55C778140B19}"/>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4">
            <a:extLst>
              <a:ext uri="{FF2B5EF4-FFF2-40B4-BE49-F238E27FC236}">
                <a16:creationId xmlns:a16="http://schemas.microsoft.com/office/drawing/2014/main" id="{9B63772D-45BF-4946-BA63-025179C4CAA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3ED2EA3-03F5-4968-B084-9C7A4E423FD7}" type="slidenum">
              <a:rPr lang="en-GB" altLang="fr-FR">
                <a:ea typeface="Arial Unicode MS" pitchFamily="34" charset="-128"/>
              </a:rPr>
              <a:pPr>
                <a:spcBef>
                  <a:spcPct val="0"/>
                </a:spcBef>
              </a:pPr>
              <a:t>70</a:t>
            </a:fld>
            <a:endParaRPr lang="en-GB" altLang="fr-FR">
              <a:ea typeface="Arial Unicode MS" pitchFamily="34" charset="-128"/>
            </a:endParaRPr>
          </a:p>
        </p:txBody>
      </p:sp>
      <p:sp>
        <p:nvSpPr>
          <p:cNvPr id="111619" name="Text Box 1">
            <a:extLst>
              <a:ext uri="{FF2B5EF4-FFF2-40B4-BE49-F238E27FC236}">
                <a16:creationId xmlns:a16="http://schemas.microsoft.com/office/drawing/2014/main" id="{E767E090-3F6D-464A-8408-D158896966C1}"/>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11620" name="Rectangle 2">
            <a:extLst>
              <a:ext uri="{FF2B5EF4-FFF2-40B4-BE49-F238E27FC236}">
                <a16:creationId xmlns:a16="http://schemas.microsoft.com/office/drawing/2014/main" id="{DFA00B46-9FD3-492F-AA5D-EE8D50950FBB}"/>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a:extLst>
              <a:ext uri="{FF2B5EF4-FFF2-40B4-BE49-F238E27FC236}">
                <a16:creationId xmlns:a16="http://schemas.microsoft.com/office/drawing/2014/main" id="{96C0FA2B-08F3-43EC-97F4-AAF626C45494}"/>
              </a:ext>
            </a:extLst>
          </p:cNvPr>
          <p:cNvSpPr>
            <a:spLocks noGrp="1" noRot="1" noChangeAspect="1" noTextEdit="1"/>
          </p:cNvSpPr>
          <p:nvPr>
            <p:ph type="sldImg"/>
          </p:nvPr>
        </p:nvSpPr>
        <p:spPr>
          <a:ln/>
        </p:spPr>
      </p:sp>
      <p:sp>
        <p:nvSpPr>
          <p:cNvPr id="113667" name="Espace réservé des commentaires 2">
            <a:extLst>
              <a:ext uri="{FF2B5EF4-FFF2-40B4-BE49-F238E27FC236}">
                <a16:creationId xmlns:a16="http://schemas.microsoft.com/office/drawing/2014/main" id="{3CC14455-F2A0-47EE-B45B-A0DA9EE90E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Le tissu nerveux est fragile, une pression même légère peut endommager les neurones irremplaçables dont il est composé.</a:t>
            </a:r>
          </a:p>
          <a:p>
            <a:endParaRPr lang="fr-FR" altLang="fr-FR">
              <a:latin typeface="Times New Roman" panose="02020603050405020304" pitchFamily="18" charset="0"/>
            </a:endParaRPr>
          </a:p>
          <a:p>
            <a:r>
              <a:rPr lang="fr-FR" altLang="fr-FR">
                <a:latin typeface="Times New Roman" panose="02020603050405020304" pitchFamily="18" charset="0"/>
              </a:rPr>
              <a:t>L’encéphale est abrité par une boite osseuse (le crâne), des membranes (les méninges) et un coussin aqueux (le LCR)</a:t>
            </a:r>
          </a:p>
          <a:p>
            <a:r>
              <a:rPr lang="fr-FR" altLang="fr-FR">
                <a:latin typeface="Times New Roman" panose="02020603050405020304" pitchFamily="18" charset="0"/>
              </a:rPr>
              <a:t>Il est également protégé des substances nuisibles présentes dans le sang par la barrière hémato-encéphalique. Il s’agit d’un filtre extrêmement sélectif à travers lequel les nutriments du cerveau sont transmis et les déchets sont éliminés.</a:t>
            </a:r>
          </a:p>
        </p:txBody>
      </p:sp>
      <p:sp>
        <p:nvSpPr>
          <p:cNvPr id="113668" name="Espace réservé du numéro de diapositive 3">
            <a:extLst>
              <a:ext uri="{FF2B5EF4-FFF2-40B4-BE49-F238E27FC236}">
                <a16:creationId xmlns:a16="http://schemas.microsoft.com/office/drawing/2014/main" id="{C9B27AC0-A7F2-41CA-825D-082B33B46EC4}"/>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05B53D7-8B09-4F33-9F4B-EE2A1EC1CE5F}" type="slidenum">
              <a:rPr lang="en-GB" altLang="fr-FR"/>
              <a:pPr>
                <a:spcBef>
                  <a:spcPct val="0"/>
                </a:spcBef>
              </a:pPr>
              <a:t>71</a:t>
            </a:fld>
            <a:endParaRPr lang="en-GB" alt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a:extLst>
              <a:ext uri="{FF2B5EF4-FFF2-40B4-BE49-F238E27FC236}">
                <a16:creationId xmlns:a16="http://schemas.microsoft.com/office/drawing/2014/main" id="{04E9CE34-7AE5-451D-A73F-B6F52F319509}"/>
              </a:ext>
            </a:extLst>
          </p:cNvPr>
          <p:cNvSpPr>
            <a:spLocks noGrp="1" noRot="1" noChangeAspect="1" noTextEdit="1"/>
          </p:cNvSpPr>
          <p:nvPr>
            <p:ph type="sldImg"/>
          </p:nvPr>
        </p:nvSpPr>
        <p:spPr>
          <a:ln/>
        </p:spPr>
      </p:sp>
      <p:sp>
        <p:nvSpPr>
          <p:cNvPr id="115715" name="Espace réservé des commentaires 2">
            <a:extLst>
              <a:ext uri="{FF2B5EF4-FFF2-40B4-BE49-F238E27FC236}">
                <a16:creationId xmlns:a16="http://schemas.microsoft.com/office/drawing/2014/main" id="{5BB97C77-1714-4CE4-B2AF-B405C01986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Les méninges sont 3 membranes de tissus conjonctif : la dure-mère, l’arachnoïde et la pie-mère</a:t>
            </a:r>
          </a:p>
          <a:p>
            <a:r>
              <a:rPr lang="fr-FR" altLang="fr-FR">
                <a:latin typeface="Times New Roman" panose="02020603050405020304" pitchFamily="18" charset="0"/>
              </a:rPr>
              <a:t>Ces membranes recouvrent et protègent le NCS. Elles protègent également les vaisseaux sanguins.</a:t>
            </a:r>
          </a:p>
          <a:p>
            <a:r>
              <a:rPr lang="fr-FR" altLang="fr-FR">
                <a:latin typeface="Times New Roman" panose="02020603050405020304" pitchFamily="18" charset="0"/>
              </a:rPr>
              <a:t>Les méninges contiennent une partie du LCR et forment des cloisons à l’intérieur du crâne.</a:t>
            </a:r>
          </a:p>
          <a:p>
            <a:endParaRPr lang="fr-FR" altLang="fr-FR">
              <a:latin typeface="Times New Roman" panose="02020603050405020304" pitchFamily="18" charset="0"/>
            </a:endParaRPr>
          </a:p>
        </p:txBody>
      </p:sp>
      <p:sp>
        <p:nvSpPr>
          <p:cNvPr id="115716" name="Espace réservé du numéro de diapositive 3">
            <a:extLst>
              <a:ext uri="{FF2B5EF4-FFF2-40B4-BE49-F238E27FC236}">
                <a16:creationId xmlns:a16="http://schemas.microsoft.com/office/drawing/2014/main" id="{9C77DC74-F068-4B62-B77C-802AEF411B6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CBA8065-AAEE-4DFC-B522-E6EA6DDE326B}" type="slidenum">
              <a:rPr lang="en-GB" altLang="fr-FR"/>
              <a:pPr>
                <a:spcBef>
                  <a:spcPct val="0"/>
                </a:spcBef>
              </a:pPr>
              <a:t>73</a:t>
            </a:fld>
            <a:endParaRPr lang="en-GB" alt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a:extLst>
              <a:ext uri="{FF2B5EF4-FFF2-40B4-BE49-F238E27FC236}">
                <a16:creationId xmlns:a16="http://schemas.microsoft.com/office/drawing/2014/main" id="{F9E73EA0-5A90-40F4-93BF-7E8BEB28395E}"/>
              </a:ext>
            </a:extLst>
          </p:cNvPr>
          <p:cNvSpPr>
            <a:spLocks noGrp="1" noRot="1" noChangeAspect="1" noTextEdit="1"/>
          </p:cNvSpPr>
          <p:nvPr>
            <p:ph type="sldImg"/>
          </p:nvPr>
        </p:nvSpPr>
        <p:spPr>
          <a:ln/>
        </p:spPr>
      </p:sp>
      <p:sp>
        <p:nvSpPr>
          <p:cNvPr id="117763" name="Espace réservé des commentaires 2">
            <a:extLst>
              <a:ext uri="{FF2B5EF4-FFF2-40B4-BE49-F238E27FC236}">
                <a16:creationId xmlns:a16="http://schemas.microsoft.com/office/drawing/2014/main" id="{306D304B-00CE-4DD2-A7C6-2C0884BA84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On le trouve à l’intérieur et autour de l’encéphale et la moelle épinière.</a:t>
            </a:r>
          </a:p>
          <a:p>
            <a:r>
              <a:rPr lang="fr-FR" altLang="fr-FR">
                <a:latin typeface="Times New Roman" panose="02020603050405020304" pitchFamily="18" charset="0"/>
              </a:rPr>
              <a:t>Il constitue un coussin aqueux pour les organes du SNC. En flottant dans le LCR, l’encéphale perd 97% de son poids et évite ainsi de s’</a:t>
            </a:r>
            <a:r>
              <a:rPr lang="fr-FR" altLang="ja-JP">
                <a:latin typeface="Times New Roman" panose="02020603050405020304" pitchFamily="18" charset="0"/>
              </a:rPr>
              <a:t>éffondrer sous son propre poids.</a:t>
            </a:r>
          </a:p>
          <a:p>
            <a:r>
              <a:rPr lang="fr-FR" altLang="fr-FR">
                <a:latin typeface="Times New Roman" panose="02020603050405020304" pitchFamily="18" charset="0"/>
              </a:rPr>
              <a:t>Il protège contre les coups et autres traumatismes et permet de nourrir le cerveau.</a:t>
            </a:r>
          </a:p>
          <a:p>
            <a:endParaRPr lang="fr-FR" altLang="fr-FR">
              <a:latin typeface="Times New Roman" panose="02020603050405020304" pitchFamily="18" charset="0"/>
            </a:endParaRPr>
          </a:p>
          <a:p>
            <a:r>
              <a:rPr lang="fr-FR" altLang="fr-FR">
                <a:latin typeface="Times New Roman" panose="02020603050405020304" pitchFamily="18" charset="0"/>
              </a:rPr>
              <a:t>Il est élaboré par les plexus choroïdes.</a:t>
            </a:r>
          </a:p>
          <a:p>
            <a:r>
              <a:rPr lang="fr-FR" altLang="fr-FR">
                <a:latin typeface="Times New Roman" panose="02020603050405020304" pitchFamily="18" charset="0"/>
              </a:rPr>
              <a:t>Le volume total est d’environ 150mL qui est remplacé toutes les 3 ou 4 heures.</a:t>
            </a:r>
          </a:p>
          <a:p>
            <a:r>
              <a:rPr lang="fr-FR" altLang="fr-FR">
                <a:latin typeface="Times New Roman" panose="02020603050405020304" pitchFamily="18" charset="0"/>
              </a:rPr>
              <a:t>Il se forme donc quotidiennement entre 900 et 1200 mL de LCR.</a:t>
            </a:r>
          </a:p>
        </p:txBody>
      </p:sp>
      <p:sp>
        <p:nvSpPr>
          <p:cNvPr id="117764" name="Espace réservé du numéro de diapositive 3">
            <a:extLst>
              <a:ext uri="{FF2B5EF4-FFF2-40B4-BE49-F238E27FC236}">
                <a16:creationId xmlns:a16="http://schemas.microsoft.com/office/drawing/2014/main" id="{BEF4BF87-7D29-41BF-89BB-53D22AEA243B}"/>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5D4BC48-7B20-46E7-95B7-1A00CB38A0D2}" type="slidenum">
              <a:rPr lang="en-GB" altLang="fr-FR"/>
              <a:pPr>
                <a:spcBef>
                  <a:spcPct val="0"/>
                </a:spcBef>
              </a:pPr>
              <a:t>74</a:t>
            </a:fld>
            <a:endParaRPr lang="en-GB"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2">
            <a:extLst>
              <a:ext uri="{FF2B5EF4-FFF2-40B4-BE49-F238E27FC236}">
                <a16:creationId xmlns:a16="http://schemas.microsoft.com/office/drawing/2014/main" id="{79592634-1E73-4D43-889E-AC21724D9FB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340CFE90-9CDB-4AA1-92F2-D32B43413725}" type="slidenum">
              <a:rPr lang="en-GB" altLang="fr-FR">
                <a:solidFill>
                  <a:srgbClr val="000000"/>
                </a:solidFill>
                <a:latin typeface="Times New Roman" panose="02020603050405020304" pitchFamily="18" charset="0"/>
              </a:rPr>
              <a:pPr eaLnBrk="1" hangingPunct="1"/>
              <a:t>7</a:t>
            </a:fld>
            <a:endParaRPr lang="en-GB" altLang="fr-FR">
              <a:solidFill>
                <a:srgbClr val="000000"/>
              </a:solidFill>
              <a:latin typeface="Times New Roman" panose="02020603050405020304" pitchFamily="18" charset="0"/>
            </a:endParaRPr>
          </a:p>
        </p:txBody>
      </p:sp>
      <p:sp>
        <p:nvSpPr>
          <p:cNvPr id="111619" name="Text Box 1">
            <a:extLst>
              <a:ext uri="{FF2B5EF4-FFF2-40B4-BE49-F238E27FC236}">
                <a16:creationId xmlns:a16="http://schemas.microsoft.com/office/drawing/2014/main" id="{EE6606C5-A5A3-4500-9EEB-D91664309A35}"/>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1620" name="Rectangle 2">
            <a:extLst>
              <a:ext uri="{FF2B5EF4-FFF2-40B4-BE49-F238E27FC236}">
                <a16:creationId xmlns:a16="http://schemas.microsoft.com/office/drawing/2014/main" id="{900761D1-731A-464E-841F-00F744E95655}"/>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4">
            <a:extLst>
              <a:ext uri="{FF2B5EF4-FFF2-40B4-BE49-F238E27FC236}">
                <a16:creationId xmlns:a16="http://schemas.microsoft.com/office/drawing/2014/main" id="{CF706953-2F97-4DAC-BC2C-8E22D46E0CC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24A51D0C-DC32-48AC-BD0C-7EA89BFE780F}" type="slidenum">
              <a:rPr lang="en-GB" altLang="fr-FR">
                <a:ea typeface="Arial Unicode MS" pitchFamily="34" charset="-128"/>
              </a:rPr>
              <a:pPr>
                <a:spcBef>
                  <a:spcPct val="0"/>
                </a:spcBef>
              </a:pPr>
              <a:t>75</a:t>
            </a:fld>
            <a:endParaRPr lang="en-GB" altLang="fr-FR">
              <a:ea typeface="Arial Unicode MS" pitchFamily="34" charset="-128"/>
            </a:endParaRPr>
          </a:p>
        </p:txBody>
      </p:sp>
      <p:sp>
        <p:nvSpPr>
          <p:cNvPr id="119811" name="Text Box 1">
            <a:extLst>
              <a:ext uri="{FF2B5EF4-FFF2-40B4-BE49-F238E27FC236}">
                <a16:creationId xmlns:a16="http://schemas.microsoft.com/office/drawing/2014/main" id="{B9D1144B-E89B-4F96-A66E-1177403B38C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19812" name="Rectangle 2">
            <a:extLst>
              <a:ext uri="{FF2B5EF4-FFF2-40B4-BE49-F238E27FC236}">
                <a16:creationId xmlns:a16="http://schemas.microsoft.com/office/drawing/2014/main" id="{7305BEAF-2C85-423E-B3E7-855D6BE45B1C}"/>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a:extLst>
              <a:ext uri="{FF2B5EF4-FFF2-40B4-BE49-F238E27FC236}">
                <a16:creationId xmlns:a16="http://schemas.microsoft.com/office/drawing/2014/main" id="{F1668C37-E0AC-43A6-96AD-2CE9D35C4618}"/>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2400">
              <a:solidFill>
                <a:schemeClr val="bg1"/>
              </a:solidFill>
              <a:cs typeface="Times New Roman" panose="02020603050405020304" pitchFamily="18" charset="0"/>
            </a:endParaRPr>
          </a:p>
        </p:txBody>
      </p:sp>
      <p:sp>
        <p:nvSpPr>
          <p:cNvPr id="121859" name="Rectangle 2">
            <a:extLst>
              <a:ext uri="{FF2B5EF4-FFF2-40B4-BE49-F238E27FC236}">
                <a16:creationId xmlns:a16="http://schemas.microsoft.com/office/drawing/2014/main" id="{90578B09-DBDF-44B1-A5D0-F41CC4573289}"/>
              </a:ext>
            </a:extLst>
          </p:cNvPr>
          <p:cNvSpPr>
            <a:spLocks noGrp="1" noChangeArrowheads="1"/>
          </p:cNvSpPr>
          <p:nvPr>
            <p:ph type="body"/>
          </p:nvPr>
        </p:nvSpPr>
        <p:spPr>
          <a:xfrm>
            <a:off x="685800" y="4343400"/>
            <a:ext cx="54816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a:extLst>
              <a:ext uri="{FF2B5EF4-FFF2-40B4-BE49-F238E27FC236}">
                <a16:creationId xmlns:a16="http://schemas.microsoft.com/office/drawing/2014/main" id="{861F581A-78AF-4E95-B405-24B7294E54A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2400">
              <a:solidFill>
                <a:schemeClr val="bg1"/>
              </a:solidFill>
              <a:cs typeface="Times New Roman" panose="02020603050405020304" pitchFamily="18" charset="0"/>
            </a:endParaRPr>
          </a:p>
        </p:txBody>
      </p:sp>
      <p:sp>
        <p:nvSpPr>
          <p:cNvPr id="123907" name="Rectangle 2">
            <a:extLst>
              <a:ext uri="{FF2B5EF4-FFF2-40B4-BE49-F238E27FC236}">
                <a16:creationId xmlns:a16="http://schemas.microsoft.com/office/drawing/2014/main" id="{2617C49F-FEC2-4A43-A2FF-849738AC3734}"/>
              </a:ext>
            </a:extLst>
          </p:cNvPr>
          <p:cNvSpPr>
            <a:spLocks noGrp="1" noChangeArrowheads="1"/>
          </p:cNvSpPr>
          <p:nvPr>
            <p:ph type="body"/>
          </p:nvPr>
        </p:nvSpPr>
        <p:spPr>
          <a:xfrm>
            <a:off x="685800" y="4343400"/>
            <a:ext cx="54816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a:extLst>
              <a:ext uri="{FF2B5EF4-FFF2-40B4-BE49-F238E27FC236}">
                <a16:creationId xmlns:a16="http://schemas.microsoft.com/office/drawing/2014/main" id="{325E1636-FAC0-4660-B2D7-837E49917AE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2400">
              <a:solidFill>
                <a:schemeClr val="bg1"/>
              </a:solidFill>
              <a:cs typeface="Times New Roman" panose="02020603050405020304" pitchFamily="18" charset="0"/>
            </a:endParaRPr>
          </a:p>
        </p:txBody>
      </p:sp>
      <p:sp>
        <p:nvSpPr>
          <p:cNvPr id="125955" name="Rectangle 2">
            <a:extLst>
              <a:ext uri="{FF2B5EF4-FFF2-40B4-BE49-F238E27FC236}">
                <a16:creationId xmlns:a16="http://schemas.microsoft.com/office/drawing/2014/main" id="{200C61B1-EECB-462D-8ADC-C02319B2CFC8}"/>
              </a:ext>
            </a:extLst>
          </p:cNvPr>
          <p:cNvSpPr>
            <a:spLocks noGrp="1" noChangeArrowheads="1"/>
          </p:cNvSpPr>
          <p:nvPr>
            <p:ph type="body"/>
          </p:nvPr>
        </p:nvSpPr>
        <p:spPr>
          <a:xfrm>
            <a:off x="685800" y="4343400"/>
            <a:ext cx="54816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a:extLst>
              <a:ext uri="{FF2B5EF4-FFF2-40B4-BE49-F238E27FC236}">
                <a16:creationId xmlns:a16="http://schemas.microsoft.com/office/drawing/2014/main" id="{CF7B8B09-6DAB-4258-BBDA-33C9AF001DA0}"/>
              </a:ext>
            </a:extLst>
          </p:cNvPr>
          <p:cNvSpPr>
            <a:spLocks noGrp="1" noRot="1" noChangeAspect="1" noTextEdit="1"/>
          </p:cNvSpPr>
          <p:nvPr>
            <p:ph type="sldImg"/>
          </p:nvPr>
        </p:nvSpPr>
        <p:spPr>
          <a:ln/>
        </p:spPr>
      </p:sp>
      <p:sp>
        <p:nvSpPr>
          <p:cNvPr id="128003" name="Espace réservé des commentaires 2">
            <a:extLst>
              <a:ext uri="{FF2B5EF4-FFF2-40B4-BE49-F238E27FC236}">
                <a16:creationId xmlns:a16="http://schemas.microsoft.com/office/drawing/2014/main" id="{46AB29B7-FA60-48AF-B89D-934311C853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Times New Roman" panose="02020603050405020304" pitchFamily="18" charset="0"/>
              </a:rPr>
              <a:t>La vascularisation artérielle du cerveau est assurée par 2 systèmes complémentaires : </a:t>
            </a:r>
            <a:r>
              <a:rPr lang="fr-FR" altLang="fr-FR" b="1">
                <a:latin typeface="Times New Roman" panose="02020603050405020304" pitchFamily="18" charset="0"/>
              </a:rPr>
              <a:t>carotidien et vertébral</a:t>
            </a:r>
            <a:endParaRPr lang="fr-FR" altLang="fr-FR">
              <a:latin typeface="Times New Roman" panose="02020603050405020304" pitchFamily="18" charset="0"/>
            </a:endParaRPr>
          </a:p>
          <a:p>
            <a:r>
              <a:rPr lang="fr-FR" altLang="fr-FR">
                <a:latin typeface="Times New Roman" panose="02020603050405020304" pitchFamily="18" charset="0"/>
              </a:rPr>
              <a:t>Le système carotidien irrigue la plus grande part de l’encéphale.</a:t>
            </a:r>
          </a:p>
          <a:p>
            <a:r>
              <a:rPr lang="fr-FR" altLang="fr-FR">
                <a:latin typeface="Times New Roman" panose="02020603050405020304" pitchFamily="18" charset="0"/>
              </a:rPr>
              <a:t>Le système vertébral se distribue au contenu de la fosse postérieure et de la moelle.</a:t>
            </a:r>
          </a:p>
          <a:p>
            <a:endParaRPr lang="fr-FR" altLang="fr-FR">
              <a:latin typeface="Times New Roman" panose="02020603050405020304" pitchFamily="18" charset="0"/>
            </a:endParaRPr>
          </a:p>
          <a:p>
            <a:r>
              <a:rPr lang="fr-FR" altLang="fr-FR">
                <a:latin typeface="Times New Roman" panose="02020603050405020304" pitchFamily="18" charset="0"/>
              </a:rPr>
              <a:t>Les deux systèmes sont reliés par des ponts anastomotiques qui encadrent la selle turcique en dessinant un </a:t>
            </a:r>
            <a:r>
              <a:rPr lang="fr-FR" altLang="fr-FR" b="1">
                <a:latin typeface="Times New Roman" panose="02020603050405020304" pitchFamily="18" charset="0"/>
              </a:rPr>
              <a:t>polygone dit de Willis</a:t>
            </a:r>
            <a:endParaRPr lang="fr-FR" altLang="fr-FR">
              <a:latin typeface="Times New Roman" panose="02020603050405020304" pitchFamily="18" charset="0"/>
            </a:endParaRPr>
          </a:p>
          <a:p>
            <a:r>
              <a:rPr lang="fr-FR" altLang="fr-FR" b="1">
                <a:latin typeface="Times New Roman" panose="02020603050405020304" pitchFamily="18" charset="0"/>
              </a:rPr>
              <a:t>L’artère vertébrale</a:t>
            </a:r>
            <a:r>
              <a:rPr lang="fr-FR" altLang="fr-FR">
                <a:latin typeface="Times New Roman" panose="02020603050405020304" pitchFamily="18" charset="0"/>
              </a:rPr>
              <a:t> irrigue la portion postérieure de l’encéphale et en partie la moelle</a:t>
            </a:r>
          </a:p>
          <a:p>
            <a:r>
              <a:rPr lang="fr-FR" altLang="fr-FR" b="1">
                <a:latin typeface="Times New Roman" panose="02020603050405020304" pitchFamily="18" charset="0"/>
              </a:rPr>
              <a:t>L’artère cérébrale antérieure</a:t>
            </a:r>
            <a:r>
              <a:rPr lang="fr-FR" altLang="fr-FR">
                <a:latin typeface="Times New Roman" panose="02020603050405020304" pitchFamily="18" charset="0"/>
              </a:rPr>
              <a:t> irrigue la face médiale </a:t>
            </a:r>
            <a:r>
              <a:rPr lang="fr-FR" altLang="fr-FR" b="1">
                <a:latin typeface="Times New Roman" panose="02020603050405020304" pitchFamily="18" charset="0"/>
              </a:rPr>
              <a:t>de l’hémisphère</a:t>
            </a:r>
            <a:endParaRPr lang="fr-FR" altLang="fr-FR">
              <a:latin typeface="Times New Roman" panose="02020603050405020304" pitchFamily="18" charset="0"/>
            </a:endParaRPr>
          </a:p>
          <a:p>
            <a:r>
              <a:rPr lang="fr-FR" altLang="fr-FR" b="1">
                <a:latin typeface="Times New Roman" panose="02020603050405020304" pitchFamily="18" charset="0"/>
              </a:rPr>
              <a:t>L’artère cérébrale moyenne, dite sylvienne, </a:t>
            </a:r>
            <a:r>
              <a:rPr lang="fr-FR" altLang="fr-FR">
                <a:latin typeface="Times New Roman" panose="02020603050405020304" pitchFamily="18" charset="0"/>
              </a:rPr>
              <a:t>est la plus volumineuse des artères corticales, elle irrigue la face latérale des lobes frontal et temporal</a:t>
            </a:r>
          </a:p>
          <a:p>
            <a:r>
              <a:rPr lang="fr-FR" altLang="fr-FR" b="1">
                <a:latin typeface="Times New Roman" panose="02020603050405020304" pitchFamily="18" charset="0"/>
              </a:rPr>
              <a:t>L’artère cérébrale moyenne, dite sylvienne, </a:t>
            </a:r>
            <a:r>
              <a:rPr lang="fr-FR" altLang="fr-FR">
                <a:latin typeface="Times New Roman" panose="02020603050405020304" pitchFamily="18" charset="0"/>
              </a:rPr>
              <a:t>est la plus volumineuse des artères corticales, elle irrigue la face latérale des lobes frontal et temporal</a:t>
            </a:r>
          </a:p>
          <a:p>
            <a:r>
              <a:rPr lang="fr-FR" altLang="fr-FR" b="1">
                <a:latin typeface="Times New Roman" panose="02020603050405020304" pitchFamily="18" charset="0"/>
              </a:rPr>
              <a:t>L’artère cérébrale postérieure, i</a:t>
            </a:r>
            <a:r>
              <a:rPr lang="fr-FR" altLang="fr-FR">
                <a:latin typeface="Times New Roman" panose="02020603050405020304" pitchFamily="18" charset="0"/>
              </a:rPr>
              <a:t>ssue du système vertébral, elle assure la vascularisation des lobes occipital et temporal.</a:t>
            </a:r>
          </a:p>
          <a:p>
            <a:endParaRPr lang="fr-FR" altLang="fr-FR">
              <a:latin typeface="Times New Roman" panose="02020603050405020304" pitchFamily="18" charset="0"/>
            </a:endParaRPr>
          </a:p>
          <a:p>
            <a:r>
              <a:rPr lang="fr-FR" altLang="fr-FR">
                <a:latin typeface="Times New Roman" panose="02020603050405020304" pitchFamily="18" charset="0"/>
              </a:rPr>
              <a:t> </a:t>
            </a:r>
          </a:p>
          <a:p>
            <a:endParaRPr lang="fr-FR" altLang="fr-FR">
              <a:latin typeface="Times New Roman" panose="02020603050405020304" pitchFamily="18" charset="0"/>
            </a:endParaRPr>
          </a:p>
        </p:txBody>
      </p:sp>
      <p:sp>
        <p:nvSpPr>
          <p:cNvPr id="128004" name="Espace réservé du numéro de diapositive 3">
            <a:extLst>
              <a:ext uri="{FF2B5EF4-FFF2-40B4-BE49-F238E27FC236}">
                <a16:creationId xmlns:a16="http://schemas.microsoft.com/office/drawing/2014/main" id="{D27A3619-4DE4-4ABA-8BCF-63C2CFA73129}"/>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7A08CA2-6B85-43A2-A8A1-3DADA3529F7E}" type="slidenum">
              <a:rPr lang="en-GB" altLang="fr-FR"/>
              <a:pPr>
                <a:spcBef>
                  <a:spcPct val="0"/>
                </a:spcBef>
              </a:pPr>
              <a:t>79</a:t>
            </a:fld>
            <a:endParaRPr lang="en-GB" alt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a:extLst>
              <a:ext uri="{FF2B5EF4-FFF2-40B4-BE49-F238E27FC236}">
                <a16:creationId xmlns:a16="http://schemas.microsoft.com/office/drawing/2014/main" id="{E55DA5E8-359A-4922-8D15-FCCD179165A3}"/>
              </a:ext>
            </a:extLst>
          </p:cNvPr>
          <p:cNvSpPr>
            <a:spLocks noGrp="1" noRot="1" noChangeAspect="1" noTextEdit="1"/>
          </p:cNvSpPr>
          <p:nvPr>
            <p:ph type="sldImg"/>
          </p:nvPr>
        </p:nvSpPr>
        <p:spPr>
          <a:ln/>
        </p:spPr>
      </p:sp>
      <p:sp>
        <p:nvSpPr>
          <p:cNvPr id="130051" name="Espace réservé des notes 2">
            <a:extLst>
              <a:ext uri="{FF2B5EF4-FFF2-40B4-BE49-F238E27FC236}">
                <a16:creationId xmlns:a16="http://schemas.microsoft.com/office/drawing/2014/main" id="{2058AE54-2094-44B1-B435-C2137E0991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130052" name="Espace réservé du numéro de diapositive 3">
            <a:extLst>
              <a:ext uri="{FF2B5EF4-FFF2-40B4-BE49-F238E27FC236}">
                <a16:creationId xmlns:a16="http://schemas.microsoft.com/office/drawing/2014/main" id="{2E4270A7-A848-462D-9E73-A11F2ADEC2C8}"/>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E049152-1BDF-4B08-842E-F1B5F56404A0}" type="slidenum">
              <a:rPr lang="en-GB" altLang="fr-FR"/>
              <a:pPr>
                <a:spcBef>
                  <a:spcPct val="0"/>
                </a:spcBef>
              </a:pPr>
              <a:t>82</a:t>
            </a:fld>
            <a:endParaRPr lang="en-GB" alt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4">
            <a:extLst>
              <a:ext uri="{FF2B5EF4-FFF2-40B4-BE49-F238E27FC236}">
                <a16:creationId xmlns:a16="http://schemas.microsoft.com/office/drawing/2014/main" id="{03335D67-C74F-49C2-9FFB-0E669FDC7C6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5FD42EA-20D2-4F68-94A6-E18057E5E089}" type="slidenum">
              <a:rPr lang="en-GB" altLang="fr-FR">
                <a:ea typeface="Arial Unicode MS" pitchFamily="34" charset="-128"/>
              </a:rPr>
              <a:pPr>
                <a:spcBef>
                  <a:spcPct val="0"/>
                </a:spcBef>
              </a:pPr>
              <a:t>84</a:t>
            </a:fld>
            <a:endParaRPr lang="en-GB" altLang="fr-FR">
              <a:ea typeface="Arial Unicode MS" pitchFamily="34" charset="-128"/>
            </a:endParaRPr>
          </a:p>
        </p:txBody>
      </p:sp>
      <p:sp>
        <p:nvSpPr>
          <p:cNvPr id="132099" name="Text Box 1">
            <a:extLst>
              <a:ext uri="{FF2B5EF4-FFF2-40B4-BE49-F238E27FC236}">
                <a16:creationId xmlns:a16="http://schemas.microsoft.com/office/drawing/2014/main" id="{A78E62BC-92C8-4E85-B7C4-F57A474D6106}"/>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fr-FR" altLang="fr-FR" sz="1800">
              <a:solidFill>
                <a:schemeClr val="tx1"/>
              </a:solidFill>
              <a:latin typeface="Calibri" panose="020F0502020204030204" pitchFamily="34" charset="0"/>
            </a:endParaRPr>
          </a:p>
        </p:txBody>
      </p:sp>
      <p:sp>
        <p:nvSpPr>
          <p:cNvPr id="132100" name="Rectangle 2">
            <a:extLst>
              <a:ext uri="{FF2B5EF4-FFF2-40B4-BE49-F238E27FC236}">
                <a16:creationId xmlns:a16="http://schemas.microsoft.com/office/drawing/2014/main" id="{49293D46-901D-44A2-97DD-7DE3230D3708}"/>
              </a:ext>
            </a:extLst>
          </p:cNvPr>
          <p:cNvSpPr>
            <a:spLocks noGrp="1" noChangeArrowheads="1"/>
          </p:cNvSpPr>
          <p:nvPr>
            <p:ph type="body"/>
          </p:nvPr>
        </p:nvSpPr>
        <p:spPr>
          <a:xfrm>
            <a:off x="914400" y="4343400"/>
            <a:ext cx="5018088"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2">
            <a:extLst>
              <a:ext uri="{FF2B5EF4-FFF2-40B4-BE49-F238E27FC236}">
                <a16:creationId xmlns:a16="http://schemas.microsoft.com/office/drawing/2014/main" id="{D5224CC2-4E10-484E-8958-BF4FDF4864A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734C875B-7372-4A28-B2FB-6D04D9ACB51A}" type="slidenum">
              <a:rPr lang="en-GB" altLang="fr-FR">
                <a:solidFill>
                  <a:srgbClr val="000000"/>
                </a:solidFill>
                <a:latin typeface="Times New Roman" panose="02020603050405020304" pitchFamily="18" charset="0"/>
              </a:rPr>
              <a:pPr eaLnBrk="1" hangingPunct="1"/>
              <a:t>8</a:t>
            </a:fld>
            <a:endParaRPr lang="en-GB" altLang="fr-FR">
              <a:solidFill>
                <a:srgbClr val="000000"/>
              </a:solidFill>
              <a:latin typeface="Times New Roman" panose="02020603050405020304" pitchFamily="18" charset="0"/>
            </a:endParaRPr>
          </a:p>
        </p:txBody>
      </p:sp>
      <p:sp>
        <p:nvSpPr>
          <p:cNvPr id="113667" name="Text Box 1">
            <a:extLst>
              <a:ext uri="{FF2B5EF4-FFF2-40B4-BE49-F238E27FC236}">
                <a16:creationId xmlns:a16="http://schemas.microsoft.com/office/drawing/2014/main" id="{E35C3415-AD96-4CB8-B836-646F165839E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3668" name="Rectangle 2">
            <a:extLst>
              <a:ext uri="{FF2B5EF4-FFF2-40B4-BE49-F238E27FC236}">
                <a16:creationId xmlns:a16="http://schemas.microsoft.com/office/drawing/2014/main" id="{02F1865D-0F62-4B10-B230-0E15009B853F}"/>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2">
            <a:extLst>
              <a:ext uri="{FF2B5EF4-FFF2-40B4-BE49-F238E27FC236}">
                <a16:creationId xmlns:a16="http://schemas.microsoft.com/office/drawing/2014/main" id="{BF3D0A6D-A6B1-4E16-AAEA-3AEE24EF054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Unicode MS" charset="0"/>
              </a:defRPr>
            </a:lvl9pPr>
          </a:lstStyle>
          <a:p>
            <a:pPr eaLnBrk="1" hangingPunct="1"/>
            <a:fld id="{AA7475AD-6D55-4EF0-B65B-FC3345095243}" type="slidenum">
              <a:rPr lang="en-GB" altLang="fr-FR">
                <a:solidFill>
                  <a:srgbClr val="000000"/>
                </a:solidFill>
                <a:latin typeface="Times New Roman" panose="02020603050405020304" pitchFamily="18" charset="0"/>
              </a:rPr>
              <a:pPr eaLnBrk="1" hangingPunct="1"/>
              <a:t>9</a:t>
            </a:fld>
            <a:endParaRPr lang="en-GB" altLang="fr-FR">
              <a:solidFill>
                <a:srgbClr val="000000"/>
              </a:solidFill>
              <a:latin typeface="Times New Roman" panose="02020603050405020304" pitchFamily="18" charset="0"/>
            </a:endParaRPr>
          </a:p>
        </p:txBody>
      </p:sp>
      <p:sp>
        <p:nvSpPr>
          <p:cNvPr id="114691" name="Text Box 1">
            <a:extLst>
              <a:ext uri="{FF2B5EF4-FFF2-40B4-BE49-F238E27FC236}">
                <a16:creationId xmlns:a16="http://schemas.microsoft.com/office/drawing/2014/main" id="{A3FAECCF-9B82-414F-A9E9-76C19FDB765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fr-FR" altLang="fr-FR"/>
          </a:p>
        </p:txBody>
      </p:sp>
      <p:sp>
        <p:nvSpPr>
          <p:cNvPr id="114692" name="Rectangle 2">
            <a:extLst>
              <a:ext uri="{FF2B5EF4-FFF2-40B4-BE49-F238E27FC236}">
                <a16:creationId xmlns:a16="http://schemas.microsoft.com/office/drawing/2014/main" id="{A4BBEE95-C6CA-4635-8B19-FA172D833687}"/>
              </a:ext>
            </a:extLst>
          </p:cNvPr>
          <p:cNvSpPr>
            <a:spLocks noGrp="1" noChangeArrowheads="1"/>
          </p:cNvSpPr>
          <p:nvPr>
            <p:ph type="body"/>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46E160-399E-4BF8-881C-27391EE7AE3C}"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F6AD2A-2188-415B-9DE5-ADC70F53AF71}"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40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46E160-399E-4BF8-881C-27391EE7AE3C}"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253910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46E160-399E-4BF8-881C-27391EE7AE3C}"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1333826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914401" y="1766889"/>
            <a:ext cx="10350500" cy="1728787"/>
          </a:xfrm>
        </p:spPr>
        <p:txBody>
          <a:bodyPr/>
          <a:lstStyle/>
          <a:p>
            <a:r>
              <a:rPr lang="fr-FR"/>
              <a:t>Cliquez pour modifier le style du titre</a:t>
            </a:r>
          </a:p>
        </p:txBody>
      </p:sp>
      <p:sp>
        <p:nvSpPr>
          <p:cNvPr id="3" name="Date Placeholder 3">
            <a:extLst>
              <a:ext uri="{FF2B5EF4-FFF2-40B4-BE49-F238E27FC236}">
                <a16:creationId xmlns:a16="http://schemas.microsoft.com/office/drawing/2014/main" id="{BCD19B63-4BFE-44C9-9962-631E7590F619}"/>
              </a:ext>
            </a:extLst>
          </p:cNvPr>
          <p:cNvSpPr>
            <a:spLocks noGrp="1"/>
          </p:cNvSpPr>
          <p:nvPr>
            <p:ph type="dt" sz="half" idx="10"/>
          </p:nvPr>
        </p:nvSpPr>
        <p:spPr/>
        <p:txBody>
          <a:bodyPr/>
          <a:lstStyle>
            <a:lvl1pPr>
              <a:defRPr/>
            </a:lvl1pPr>
          </a:lstStyle>
          <a:p>
            <a:pPr>
              <a:defRPr/>
            </a:pPr>
            <a:endParaRPr lang="fr-FR"/>
          </a:p>
        </p:txBody>
      </p:sp>
      <p:sp>
        <p:nvSpPr>
          <p:cNvPr id="4" name="Footer Placeholder 4">
            <a:extLst>
              <a:ext uri="{FF2B5EF4-FFF2-40B4-BE49-F238E27FC236}">
                <a16:creationId xmlns:a16="http://schemas.microsoft.com/office/drawing/2014/main" id="{59545095-3E9E-472D-8AD2-5446A3F14AF5}"/>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7DDFF76C-FDF1-4576-8856-C324658CB6D3}"/>
              </a:ext>
            </a:extLst>
          </p:cNvPr>
          <p:cNvSpPr>
            <a:spLocks noGrp="1"/>
          </p:cNvSpPr>
          <p:nvPr>
            <p:ph type="sldNum" sz="quarter" idx="12"/>
          </p:nvPr>
        </p:nvSpPr>
        <p:spPr/>
        <p:txBody>
          <a:bodyPr/>
          <a:lstStyle>
            <a:lvl1pPr>
              <a:defRPr/>
            </a:lvl1pPr>
          </a:lstStyle>
          <a:p>
            <a:fld id="{3EF43086-5D8F-470D-B0BB-2C03658A0A07}" type="slidenum">
              <a:rPr lang="fr-FR" altLang="fr-FR"/>
              <a:pPr/>
              <a:t>‹N°›</a:t>
            </a:fld>
            <a:endParaRPr lang="fr-FR" altLang="fr-FR"/>
          </a:p>
        </p:txBody>
      </p:sp>
    </p:spTree>
    <p:extLst>
      <p:ext uri="{BB962C8B-B14F-4D97-AF65-F5344CB8AC3E}">
        <p14:creationId xmlns:p14="http://schemas.microsoft.com/office/powerpoint/2010/main" val="333702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46E160-399E-4BF8-881C-27391EE7AE3C}"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311307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446E160-399E-4BF8-881C-27391EE7AE3C}"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F6AD2A-2188-415B-9DE5-ADC70F53AF71}"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02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46E160-399E-4BF8-881C-27391EE7AE3C}"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285469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46E160-399E-4BF8-881C-27391EE7AE3C}" type="datetimeFigureOut">
              <a:rPr lang="fr-FR" smtClean="0"/>
              <a:t>17/10/2023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302738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46E160-399E-4BF8-881C-27391EE7AE3C}" type="datetimeFigureOut">
              <a:rPr lang="fr-FR" smtClean="0"/>
              <a:t>17/10/2023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176075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446E160-399E-4BF8-881C-27391EE7AE3C}" type="datetimeFigureOut">
              <a:rPr lang="fr-FR" smtClean="0"/>
              <a:t>17/10/2023</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219869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46E160-399E-4BF8-881C-27391EE7AE3C}" type="datetimeFigureOut">
              <a:rPr lang="fr-FR" smtClean="0"/>
              <a:t>17/10/2023</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F6AD2A-2188-415B-9DE5-ADC70F53AF71}" type="slidenum">
              <a:rPr lang="fr-FR" smtClean="0"/>
              <a:t>‹N°›</a:t>
            </a:fld>
            <a:endParaRPr lang="fr-FR"/>
          </a:p>
        </p:txBody>
      </p:sp>
    </p:spTree>
    <p:extLst>
      <p:ext uri="{BB962C8B-B14F-4D97-AF65-F5344CB8AC3E}">
        <p14:creationId xmlns:p14="http://schemas.microsoft.com/office/powerpoint/2010/main" val="365276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446E160-399E-4BF8-881C-27391EE7AE3C}"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F6AD2A-2188-415B-9DE5-ADC70F53AF71}" type="slidenum">
              <a:rPr lang="fr-FR" smtClean="0"/>
              <a:t>‹N°›</a:t>
            </a:fld>
            <a:endParaRPr lang="fr-FR"/>
          </a:p>
        </p:txBody>
      </p:sp>
    </p:spTree>
    <p:extLst>
      <p:ext uri="{BB962C8B-B14F-4D97-AF65-F5344CB8AC3E}">
        <p14:creationId xmlns:p14="http://schemas.microsoft.com/office/powerpoint/2010/main" val="256093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46E160-399E-4BF8-881C-27391EE7AE3C}" type="datetimeFigureOut">
              <a:rPr lang="fr-FR" smtClean="0"/>
              <a:t>17/10/2023</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F6AD2A-2188-415B-9DE5-ADC70F53AF71}"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184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lecerveau.mcgill.ca/flash/a/a_01/a_01_cr/a_01_cr_ana/a_01_cr_ana.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ecerveau.mcgill.ca/flash/a/a_01/a_01_cr/a_01_cr_ana/a_01_cr_ana.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ecerveau.mcgill.ca/flash/d/d_07/d_07_p/d_07_p_tra/d_07_p_tra.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lecerveau.mcgill.ca/flash/i/i_01/i_01_s/i_01_s_ana/i_01_s_ana.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r.wikipedia.org/wiki/H%C3%A9misph%C3%A8res_c%C3%A9r%C3%A9braux" TargetMode="External"/><Relationship Id="rId7" Type="http://schemas.openxmlformats.org/officeDocument/2006/relationships/hyperlink" Target="https://fr.wikipedia.org/wiki/%C3%89pithalamus" TargetMode="External"/><Relationship Id="rId2" Type="http://schemas.openxmlformats.org/officeDocument/2006/relationships/hyperlink" Target="https://fr.wikipedia.org/wiki/T%C3%A9lenc%C3%A9phale" TargetMode="External"/><Relationship Id="rId1" Type="http://schemas.openxmlformats.org/officeDocument/2006/relationships/slideLayout" Target="../slideLayouts/slideLayout2.xml"/><Relationship Id="rId6" Type="http://schemas.openxmlformats.org/officeDocument/2006/relationships/hyperlink" Target="https://fr.wikipedia.org/wiki/Hypothalamus" TargetMode="External"/><Relationship Id="rId5" Type="http://schemas.openxmlformats.org/officeDocument/2006/relationships/hyperlink" Target="https://fr.wikipedia.org/wiki/Thalamus" TargetMode="External"/><Relationship Id="rId4" Type="http://schemas.openxmlformats.org/officeDocument/2006/relationships/hyperlink" Target="https://fr.wikipedia.org/wiki/Dienc%C3%A9phal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dictionnaire-biologie.com/biologie/definition_108.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4ED98024-22F8-4619-9EDC-CB6D06C98838}"/>
              </a:ext>
            </a:extLst>
          </p:cNvPr>
          <p:cNvSpPr>
            <a:spLocks noGrp="1" noChangeArrowheads="1"/>
          </p:cNvSpPr>
          <p:nvPr>
            <p:ph type="title"/>
          </p:nvPr>
        </p:nvSpPr>
        <p:spPr>
          <a:xfrm>
            <a:off x="2046289" y="136525"/>
            <a:ext cx="8366125" cy="1905000"/>
          </a:xfrm>
        </p:spPr>
        <p:txBody>
          <a:bodyPr rtlCol="0">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6600" dirty="0">
                <a:solidFill>
                  <a:schemeClr val="tx1">
                    <a:lumMod val="75000"/>
                    <a:lumOff val="25000"/>
                  </a:schemeClr>
                </a:solidFill>
                <a:effectLst>
                  <a:outerShdw blurRad="38100" dist="38100" dir="2700000" algn="tl">
                    <a:srgbClr val="C0C0C0"/>
                  </a:outerShdw>
                </a:effectLst>
                <a:latin typeface="Gill Sans MT" panose="020B0502020104020203" pitchFamily="34" charset="0"/>
              </a:rPr>
              <a:t>Le système nerveux</a:t>
            </a:r>
          </a:p>
        </p:txBody>
      </p:sp>
      <p:sp>
        <p:nvSpPr>
          <p:cNvPr id="17410" name="Espace réservé du numéro de diapositive 4">
            <a:extLst>
              <a:ext uri="{FF2B5EF4-FFF2-40B4-BE49-F238E27FC236}">
                <a16:creationId xmlns:a16="http://schemas.microsoft.com/office/drawing/2014/main" id="{EF2F3F7B-77A8-43FA-8409-F02A13C1C3A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a:defRPr/>
            </a:pPr>
            <a:r>
              <a:rPr lang="fr-FR" altLang="fr-FR" dirty="0">
                <a:solidFill>
                  <a:schemeClr val="tx1">
                    <a:tint val="75000"/>
                  </a:schemeClr>
                </a:solidFill>
                <a:latin typeface="+mn-lt"/>
              </a:rPr>
              <a:t>1</a:t>
            </a:r>
          </a:p>
        </p:txBody>
      </p:sp>
      <p:sp>
        <p:nvSpPr>
          <p:cNvPr id="4102" name="ZoneTexte 1">
            <a:extLst>
              <a:ext uri="{FF2B5EF4-FFF2-40B4-BE49-F238E27FC236}">
                <a16:creationId xmlns:a16="http://schemas.microsoft.com/office/drawing/2014/main" id="{EFEA40A9-496B-4E19-AB69-1083967B4E1C}"/>
              </a:ext>
            </a:extLst>
          </p:cNvPr>
          <p:cNvSpPr txBox="1">
            <a:spLocks noChangeArrowheads="1"/>
          </p:cNvSpPr>
          <p:nvPr/>
        </p:nvSpPr>
        <p:spPr bwMode="auto">
          <a:xfrm>
            <a:off x="2640014" y="3141663"/>
            <a:ext cx="37977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800" dirty="0"/>
              <a:t>UE U2,2 S1</a:t>
            </a:r>
          </a:p>
          <a:p>
            <a:pPr algn="ctr" eaLnBrk="1" hangingPunct="1"/>
            <a:r>
              <a:rPr lang="fr-FR" altLang="fr-FR" sz="2800" dirty="0"/>
              <a:t>Cycles de la vie et grandes fonctions</a:t>
            </a:r>
          </a:p>
          <a:p>
            <a:pPr algn="ctr" eaLnBrk="1" hangingPunct="1"/>
            <a:r>
              <a:rPr lang="fr-FR" altLang="fr-FR" sz="2800" dirty="0"/>
              <a:t>2023/2024</a:t>
            </a:r>
          </a:p>
          <a:p>
            <a:pPr algn="ctr" eaLnBrk="1" hangingPunct="1"/>
            <a:r>
              <a:rPr lang="fr-FR" altLang="fr-FR" sz="2800" dirty="0"/>
              <a:t>PROMOTION 2023 /2026</a:t>
            </a:r>
          </a:p>
          <a:p>
            <a:pPr algn="ctr" eaLnBrk="1" hangingPunct="1"/>
            <a:r>
              <a:rPr lang="fr-FR" altLang="fr-FR" sz="2800"/>
              <a:t>Daniel HENRION</a:t>
            </a:r>
            <a:endParaRPr lang="fr-FR" altLang="fr-FR" sz="2800" dirty="0"/>
          </a:p>
        </p:txBody>
      </p:sp>
      <p:pic>
        <p:nvPicPr>
          <p:cNvPr id="128002" name="Picture 2" descr="Système nerveux sympathique - Vulgaris Médical">
            <a:extLst>
              <a:ext uri="{FF2B5EF4-FFF2-40B4-BE49-F238E27FC236}">
                <a16:creationId xmlns:a16="http://schemas.microsoft.com/office/drawing/2014/main" id="{4A429424-22FE-4B8E-A430-8E4DDC455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446" y="1727200"/>
            <a:ext cx="3486338" cy="421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4B87C1C6-A012-442B-99F5-20F9D9643202}"/>
              </a:ext>
            </a:extLst>
          </p:cNvPr>
          <p:cNvSpPr>
            <a:spLocks noGrp="1"/>
          </p:cNvSpPr>
          <p:nvPr>
            <p:ph type="sldNum" sz="quarter" idx="12"/>
          </p:nvPr>
        </p:nvSpPr>
        <p:spPr/>
        <p:txBody>
          <a:bodyPr/>
          <a:lstStyle/>
          <a:p>
            <a:fld id="{B68F3889-9DC3-42A7-A71E-B2C466C3403E}" type="slidenum">
              <a:rPr lang="fr-FR" altLang="fr-FR"/>
              <a:pPr/>
              <a:t>10</a:t>
            </a:fld>
            <a:endParaRPr lang="fr-FR" altLang="fr-FR"/>
          </a:p>
        </p:txBody>
      </p:sp>
      <p:pic>
        <p:nvPicPr>
          <p:cNvPr id="16387" name="Picture 1">
            <a:extLst>
              <a:ext uri="{FF2B5EF4-FFF2-40B4-BE49-F238E27FC236}">
                <a16:creationId xmlns:a16="http://schemas.microsoft.com/office/drawing/2014/main" id="{3AC5372F-A965-46AD-9BB2-CAA7117C7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1"/>
            <a:ext cx="63246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2" name="Rectangle 2">
            <a:extLst>
              <a:ext uri="{FF2B5EF4-FFF2-40B4-BE49-F238E27FC236}">
                <a16:creationId xmlns:a16="http://schemas.microsoft.com/office/drawing/2014/main" id="{4A5E4A0D-06CA-440E-9675-927B5EC24260}"/>
              </a:ext>
            </a:extLst>
          </p:cNvPr>
          <p:cNvSpPr>
            <a:spLocks noChangeArrowheads="1"/>
          </p:cNvSpPr>
          <p:nvPr/>
        </p:nvSpPr>
        <p:spPr bwMode="auto">
          <a:xfrm>
            <a:off x="3505201" y="1143001"/>
            <a:ext cx="5417165" cy="586957"/>
          </a:xfrm>
          <a:prstGeom prst="rect">
            <a:avLst/>
          </a:prstGeom>
          <a:noFill/>
          <a:ln w="9360">
            <a:solidFill>
              <a:srgbClr val="FFFFFF"/>
            </a:solidFill>
            <a:miter lim="800000"/>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a:solidFill>
                  <a:srgbClr val="FFFFFF"/>
                </a:solidFill>
                <a:effectLst>
                  <a:outerShdw blurRad="38100" dist="38100" dir="2700000" algn="tl">
                    <a:srgbClr val="000000"/>
                  </a:outerShdw>
                </a:effectLst>
                <a:latin typeface="Times New Roman" pitchFamily="16" charset="0"/>
              </a:rPr>
              <a:t>Maintien les fonctions animales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34407ED-A5E1-4C1B-AE45-60EB0C60B639}"/>
              </a:ext>
            </a:extLst>
          </p:cNvPr>
          <p:cNvSpPr>
            <a:spLocks noGrp="1" noChangeArrowheads="1"/>
          </p:cNvSpPr>
          <p:nvPr>
            <p:ph type="title"/>
          </p:nvPr>
        </p:nvSpPr>
        <p:spPr>
          <a:xfrm>
            <a:off x="2133600" y="111125"/>
            <a:ext cx="7772400" cy="769938"/>
          </a:xfrm>
        </p:spPr>
        <p:txBody>
          <a:bodyPr>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t>un cerveau « </a:t>
            </a:r>
            <a:r>
              <a:rPr lang="fr-FR" b="1" dirty="0">
                <a:solidFill>
                  <a:srgbClr val="CCCCFF"/>
                </a:solidFill>
                <a:cs typeface="Arial" charset="0"/>
                <a:hlinkClick r:id="rId3"/>
              </a:rPr>
              <a:t>limbique</a:t>
            </a:r>
            <a:r>
              <a:rPr lang="fr-FR" dirty="0"/>
              <a:t> »,</a:t>
            </a:r>
          </a:p>
        </p:txBody>
      </p:sp>
      <p:sp>
        <p:nvSpPr>
          <p:cNvPr id="17411" name="Rectangle 2">
            <a:extLst>
              <a:ext uri="{FF2B5EF4-FFF2-40B4-BE49-F238E27FC236}">
                <a16:creationId xmlns:a16="http://schemas.microsoft.com/office/drawing/2014/main" id="{A5BFE75E-BDC5-4CD9-B272-A85A6BBBCF5F}"/>
              </a:ext>
            </a:extLst>
          </p:cNvPr>
          <p:cNvSpPr>
            <a:spLocks noGrp="1" noChangeArrowheads="1"/>
          </p:cNvSpPr>
          <p:nvPr>
            <p:ph idx="1"/>
          </p:nvPr>
        </p:nvSpPr>
        <p:spPr>
          <a:xfrm>
            <a:off x="537410" y="1624264"/>
            <a:ext cx="11117179" cy="5526088"/>
          </a:xfrm>
        </p:spPr>
        <p:txBody>
          <a:bodyPr/>
          <a:lstStyle/>
          <a:p>
            <a:pPr>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t>apparu avec </a:t>
            </a:r>
            <a:r>
              <a:rPr lang="fr-FR" altLang="fr-FR" b="1" dirty="0"/>
              <a:t>les premiers mammifères</a:t>
            </a:r>
            <a:r>
              <a:rPr lang="fr-FR" altLang="fr-FR" dirty="0"/>
              <a:t>, capable de mémoriser les comportements agréables ou désagréables, et par conséquent responsable chez l’humain de ce que nous appelons les émotions. </a:t>
            </a:r>
          </a:p>
          <a:p>
            <a:pPr algn="ctr">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t>Il comprend</a:t>
            </a:r>
          </a:p>
          <a:p>
            <a:pPr>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a:t>l’hippocampe,</a:t>
            </a:r>
          </a:p>
          <a:p>
            <a:pPr>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a:t>l’amygdale cérébelleuse </a:t>
            </a:r>
          </a:p>
          <a:p>
            <a:pPr>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dirty="0"/>
              <a:t>l’hypothalamus.</a:t>
            </a:r>
          </a:p>
          <a:p>
            <a:pPr>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t> C’est le siège de nos jugements de valeur, souvent inconscients, qui exercent une grande influence sur notre comportement et de la mémoire. </a:t>
            </a:r>
          </a:p>
        </p:txBody>
      </p:sp>
      <p:sp>
        <p:nvSpPr>
          <p:cNvPr id="5" name="Espace réservé du numéro de diapositive 5">
            <a:extLst>
              <a:ext uri="{FF2B5EF4-FFF2-40B4-BE49-F238E27FC236}">
                <a16:creationId xmlns:a16="http://schemas.microsoft.com/office/drawing/2014/main" id="{8EA5F951-CCBD-4013-A07E-AED6A826B44D}"/>
              </a:ext>
            </a:extLst>
          </p:cNvPr>
          <p:cNvSpPr>
            <a:spLocks noGrp="1"/>
          </p:cNvSpPr>
          <p:nvPr>
            <p:ph type="sldNum" sz="quarter" idx="12"/>
          </p:nvPr>
        </p:nvSpPr>
        <p:spPr/>
        <p:txBody>
          <a:bodyPr/>
          <a:lstStyle/>
          <a:p>
            <a:fld id="{770D860B-17D7-47A7-988A-F4500EAAF067}" type="slidenum">
              <a:rPr lang="fr-FR" altLang="fr-FR"/>
              <a:pPr/>
              <a:t>11</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DB51B20C-29B7-422E-82BC-0D7317FCE89E}"/>
              </a:ext>
            </a:extLst>
          </p:cNvPr>
          <p:cNvSpPr>
            <a:spLocks noGrp="1"/>
          </p:cNvSpPr>
          <p:nvPr>
            <p:ph type="title"/>
          </p:nvPr>
        </p:nvSpPr>
        <p:spPr/>
        <p:txBody>
          <a:bodyPr/>
          <a:lstStyle/>
          <a:p>
            <a:pPr algn="ctr"/>
            <a:r>
              <a:rPr lang="fr-FR" altLang="fr-FR"/>
              <a:t>un cerveau « </a:t>
            </a:r>
            <a:r>
              <a:rPr lang="fr-FR" altLang="fr-FR" b="1">
                <a:solidFill>
                  <a:srgbClr val="CCCCFF"/>
                </a:solidFill>
                <a:cs typeface="Arial" panose="020B0604020202020204" pitchFamily="34" charset="0"/>
                <a:hlinkClick r:id="rId2"/>
              </a:rPr>
              <a:t>limbique</a:t>
            </a:r>
            <a:r>
              <a:rPr lang="fr-FR" altLang="fr-FR"/>
              <a:t> »,</a:t>
            </a:r>
          </a:p>
        </p:txBody>
      </p:sp>
      <p:pic>
        <p:nvPicPr>
          <p:cNvPr id="18435" name="Picture 1">
            <a:extLst>
              <a:ext uri="{FF2B5EF4-FFF2-40B4-BE49-F238E27FC236}">
                <a16:creationId xmlns:a16="http://schemas.microsoft.com/office/drawing/2014/main" id="{528F6A1D-3625-44EC-A8E3-F4DD07DD9D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291221" y="1846263"/>
            <a:ext cx="5669884" cy="402272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E9118175-B509-4C00-9754-E90AE57EC0E4}"/>
              </a:ext>
            </a:extLst>
          </p:cNvPr>
          <p:cNvSpPr>
            <a:spLocks noGrp="1" noChangeArrowheads="1"/>
          </p:cNvSpPr>
          <p:nvPr>
            <p:ph type="title"/>
          </p:nvPr>
        </p:nvSpPr>
        <p:spPr>
          <a:xfrm>
            <a:off x="2209800" y="304800"/>
            <a:ext cx="7772400" cy="144780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t>Le néo cortex</a:t>
            </a:r>
          </a:p>
        </p:txBody>
      </p:sp>
      <p:sp>
        <p:nvSpPr>
          <p:cNvPr id="19459" name="Rectangle 2">
            <a:extLst>
              <a:ext uri="{FF2B5EF4-FFF2-40B4-BE49-F238E27FC236}">
                <a16:creationId xmlns:a16="http://schemas.microsoft.com/office/drawing/2014/main" id="{56744657-7E13-4AF4-B8C0-1F09BFC3DDF4}"/>
              </a:ext>
            </a:extLst>
          </p:cNvPr>
          <p:cNvSpPr>
            <a:spLocks noGrp="1" noChangeArrowheads="1"/>
          </p:cNvSpPr>
          <p:nvPr>
            <p:ph idx="1"/>
          </p:nvPr>
        </p:nvSpPr>
        <p:spPr>
          <a:xfrm>
            <a:off x="838200" y="2235617"/>
            <a:ext cx="10026315" cy="4303295"/>
          </a:xfrm>
        </p:spPr>
        <p:txBody>
          <a:bodyPr/>
          <a:lstStyle/>
          <a:p>
            <a:pPr>
              <a:lnSpc>
                <a:spcPct val="150000"/>
              </a:lnSpc>
              <a:spcBef>
                <a:spcPts val="9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a:t>   un « </a:t>
            </a:r>
            <a:r>
              <a:rPr lang="fr-FR" altLang="fr-FR" sz="3600" b="1" dirty="0" err="1"/>
              <a:t>néo-cortex</a:t>
            </a:r>
            <a:r>
              <a:rPr lang="fr-FR" altLang="fr-FR" sz="3600" dirty="0"/>
              <a:t> », qui prend de l’importance chez les primates et culmine chez l’humain avec nos deux gros hémisphères cérébraux qui prennent une importance démesurée. </a:t>
            </a:r>
          </a:p>
        </p:txBody>
      </p:sp>
      <p:sp>
        <p:nvSpPr>
          <p:cNvPr id="5" name="Espace réservé du numéro de diapositive 5">
            <a:extLst>
              <a:ext uri="{FF2B5EF4-FFF2-40B4-BE49-F238E27FC236}">
                <a16:creationId xmlns:a16="http://schemas.microsoft.com/office/drawing/2014/main" id="{E7EC5FC0-DC18-492B-9928-CFD8BEF62BAE}"/>
              </a:ext>
            </a:extLst>
          </p:cNvPr>
          <p:cNvSpPr>
            <a:spLocks noGrp="1"/>
          </p:cNvSpPr>
          <p:nvPr>
            <p:ph type="sldNum" sz="quarter" idx="12"/>
          </p:nvPr>
        </p:nvSpPr>
        <p:spPr/>
        <p:txBody>
          <a:bodyPr/>
          <a:lstStyle/>
          <a:p>
            <a:fld id="{4B21C519-F64C-489D-BB07-06019C48DF49}" type="slidenum">
              <a:rPr lang="fr-FR" altLang="fr-FR"/>
              <a:pPr/>
              <a:t>13</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0D4DD819-96A4-479B-B3ED-3EC5D90FF5A6}"/>
              </a:ext>
            </a:extLst>
          </p:cNvPr>
          <p:cNvSpPr>
            <a:spLocks noGrp="1" noChangeArrowheads="1"/>
          </p:cNvSpPr>
          <p:nvPr>
            <p:ph type="title"/>
          </p:nvPr>
        </p:nvSpPr>
        <p:spPr>
          <a:xfrm>
            <a:off x="2024063" y="500063"/>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t>Développement du néo cortex</a:t>
            </a:r>
          </a:p>
        </p:txBody>
      </p:sp>
      <p:pic>
        <p:nvPicPr>
          <p:cNvPr id="20484" name="Picture 8" descr="http://www.radioanatomie.com/99_images/25_os/01_profil/os_crane_profil.jpg">
            <a:extLst>
              <a:ext uri="{FF2B5EF4-FFF2-40B4-BE49-F238E27FC236}">
                <a16:creationId xmlns:a16="http://schemas.microsoft.com/office/drawing/2014/main" id="{0E4A4FC7-7582-4124-9983-54E8CCBAE8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1188" y="2500313"/>
            <a:ext cx="3810000" cy="3333750"/>
          </a:xfrm>
          <a:noFill/>
        </p:spPr>
      </p:pic>
      <p:sp>
        <p:nvSpPr>
          <p:cNvPr id="7" name="Espace réservé du numéro de diapositive 5">
            <a:extLst>
              <a:ext uri="{FF2B5EF4-FFF2-40B4-BE49-F238E27FC236}">
                <a16:creationId xmlns:a16="http://schemas.microsoft.com/office/drawing/2014/main" id="{9A524E8D-3EC6-4A8A-90D2-AC604C1DF93E}"/>
              </a:ext>
            </a:extLst>
          </p:cNvPr>
          <p:cNvSpPr>
            <a:spLocks noGrp="1"/>
          </p:cNvSpPr>
          <p:nvPr>
            <p:ph type="sldNum" sz="quarter" idx="12"/>
          </p:nvPr>
        </p:nvSpPr>
        <p:spPr/>
        <p:txBody>
          <a:bodyPr/>
          <a:lstStyle/>
          <a:p>
            <a:fld id="{E30E1B23-83EE-4ACF-B596-B6E329A0A540}" type="slidenum">
              <a:rPr lang="fr-FR" altLang="fr-FR"/>
              <a:pPr/>
              <a:t>14</a:t>
            </a:fld>
            <a:endParaRPr lang="fr-FR" altLang="fr-FR"/>
          </a:p>
        </p:txBody>
      </p:sp>
      <p:pic>
        <p:nvPicPr>
          <p:cNvPr id="20485" name="Picture 10" descr="http://martinon.wifeo.com/images/crane-20neandertal.gif">
            <a:extLst>
              <a:ext uri="{FF2B5EF4-FFF2-40B4-BE49-F238E27FC236}">
                <a16:creationId xmlns:a16="http://schemas.microsoft.com/office/drawing/2014/main" id="{156C7981-DBE5-4AA0-8A22-B3D115EC5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5" y="2714625"/>
            <a:ext cx="38163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1872DF93-9C7F-497D-BA71-F4DE1D8FBBF8}"/>
              </a:ext>
            </a:extLst>
          </p:cNvPr>
          <p:cNvSpPr>
            <a:spLocks noGrp="1" noChangeArrowheads="1"/>
          </p:cNvSpPr>
          <p:nvPr>
            <p:ph type="title"/>
          </p:nvPr>
        </p:nvSpPr>
        <p:spPr>
          <a:xfrm>
            <a:off x="1952625" y="571500"/>
            <a:ext cx="8229600" cy="114300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5400" b="1"/>
              <a:t>le néocortex</a:t>
            </a:r>
          </a:p>
        </p:txBody>
      </p:sp>
      <p:sp>
        <p:nvSpPr>
          <p:cNvPr id="21507" name="Rectangle 2">
            <a:extLst>
              <a:ext uri="{FF2B5EF4-FFF2-40B4-BE49-F238E27FC236}">
                <a16:creationId xmlns:a16="http://schemas.microsoft.com/office/drawing/2014/main" id="{02E72D26-8AF1-4141-98C8-92E6F5E79ED6}"/>
              </a:ext>
            </a:extLst>
          </p:cNvPr>
          <p:cNvSpPr>
            <a:spLocks noGrp="1" noChangeArrowheads="1"/>
          </p:cNvSpPr>
          <p:nvPr>
            <p:ph idx="1"/>
          </p:nvPr>
        </p:nvSpPr>
        <p:spPr>
          <a:xfrm>
            <a:off x="1981200" y="1600200"/>
            <a:ext cx="8229600" cy="4495800"/>
          </a:xfrm>
        </p:spPr>
        <p:txBody>
          <a:bodyPr>
            <a:normAutofit/>
          </a:bodyPr>
          <a:lstStyle/>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000" b="1"/>
              <a:t>Représente</a:t>
            </a: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4000"/>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000" b="1"/>
              <a:t>20 % du poids du cerveau d’une musaraigne</a:t>
            </a:r>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4000" b="1"/>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000" b="1"/>
              <a:t>80 % de celui de l’humain !</a:t>
            </a:r>
            <a:r>
              <a:rPr lang="fr-FR" altLang="fr-FR" sz="4000"/>
              <a:t> </a:t>
            </a:r>
          </a:p>
        </p:txBody>
      </p:sp>
      <p:sp>
        <p:nvSpPr>
          <p:cNvPr id="5" name="Espace réservé du numéro de diapositive 5">
            <a:extLst>
              <a:ext uri="{FF2B5EF4-FFF2-40B4-BE49-F238E27FC236}">
                <a16:creationId xmlns:a16="http://schemas.microsoft.com/office/drawing/2014/main" id="{FE3A2BAF-3DDB-4681-89DE-81D7FFFBD96C}"/>
              </a:ext>
            </a:extLst>
          </p:cNvPr>
          <p:cNvSpPr>
            <a:spLocks noGrp="1"/>
          </p:cNvSpPr>
          <p:nvPr>
            <p:ph type="sldNum" sz="quarter" idx="12"/>
          </p:nvPr>
        </p:nvSpPr>
        <p:spPr/>
        <p:txBody>
          <a:bodyPr/>
          <a:lstStyle/>
          <a:p>
            <a:fld id="{CDBDE905-0D01-4090-A5B2-BD0536D32F1C}" type="slidenum">
              <a:rPr lang="fr-FR" altLang="fr-FR"/>
              <a:pPr/>
              <a:t>15</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283461A3-65F5-4079-B956-00808253A666}"/>
              </a:ext>
            </a:extLst>
          </p:cNvPr>
          <p:cNvSpPr>
            <a:spLocks noGrp="1" noChangeArrowheads="1"/>
          </p:cNvSpPr>
          <p:nvPr>
            <p:ph type="title"/>
          </p:nvPr>
        </p:nvSpPr>
        <p:spPr>
          <a:xfrm>
            <a:off x="2209800" y="228600"/>
            <a:ext cx="7772400" cy="106680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t>Le néo cortex</a:t>
            </a:r>
          </a:p>
        </p:txBody>
      </p:sp>
      <p:sp>
        <p:nvSpPr>
          <p:cNvPr id="22531" name="Rectangle 2">
            <a:extLst>
              <a:ext uri="{FF2B5EF4-FFF2-40B4-BE49-F238E27FC236}">
                <a16:creationId xmlns:a16="http://schemas.microsoft.com/office/drawing/2014/main" id="{569A6682-2FF5-4782-AE92-AEB83731AE3E}"/>
              </a:ext>
            </a:extLst>
          </p:cNvPr>
          <p:cNvSpPr>
            <a:spLocks noGrp="1" noChangeArrowheads="1"/>
          </p:cNvSpPr>
          <p:nvPr>
            <p:ph idx="1"/>
          </p:nvPr>
        </p:nvSpPr>
        <p:spPr>
          <a:xfrm>
            <a:off x="2209800" y="1484314"/>
            <a:ext cx="7772400" cy="5026025"/>
          </a:xfrm>
        </p:spPr>
        <p:txBody>
          <a:bodyPr/>
          <a:lstStyle/>
          <a:p>
            <a:pPr marL="333375" indent="-333375">
              <a:spcBef>
                <a:spcPts val="700"/>
              </a:spcBef>
              <a:buClr>
                <a:srgbClr val="FF9900"/>
              </a:buClr>
              <a:buSzPct val="8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a:latin typeface="Arial" panose="020B0604020202020204" pitchFamily="34" charset="0"/>
              </a:rPr>
              <a:t> le langage, </a:t>
            </a:r>
          </a:p>
          <a:p>
            <a:pPr marL="333375" indent="-333375">
              <a:spcBef>
                <a:spcPts val="700"/>
              </a:spcBef>
              <a:buClr>
                <a:srgbClr val="FF9900"/>
              </a:buClr>
              <a:buSzPct val="8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a:latin typeface="Arial" panose="020B0604020202020204" pitchFamily="34" charset="0"/>
              </a:rPr>
              <a:t> la pensée abstraite, </a:t>
            </a:r>
          </a:p>
          <a:p>
            <a:pPr marL="333375" indent="-333375">
              <a:spcBef>
                <a:spcPts val="700"/>
              </a:spcBef>
              <a:buClr>
                <a:srgbClr val="FF9900"/>
              </a:buClr>
              <a:buSzPct val="8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a:latin typeface="Arial" panose="020B0604020202020204" pitchFamily="34" charset="0"/>
              </a:rPr>
              <a:t> l’imagination, </a:t>
            </a:r>
          </a:p>
          <a:p>
            <a:pPr marL="333375" indent="-333375">
              <a:spcBef>
                <a:spcPts val="700"/>
              </a:spcBef>
              <a:buClr>
                <a:srgbClr val="FF9900"/>
              </a:buClr>
              <a:buSzPct val="8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a:latin typeface="Arial" panose="020B0604020202020204" pitchFamily="34" charset="0"/>
              </a:rPr>
              <a:t> la conscience. </a:t>
            </a:r>
          </a:p>
          <a:p>
            <a:pPr marL="333375" indent="-333375">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altLang="fr-FR">
              <a:latin typeface="Arial" panose="020B0604020202020204" pitchFamily="34" charset="0"/>
            </a:endParaRPr>
          </a:p>
          <a:p>
            <a:pPr marL="333375" indent="-333375">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a:latin typeface="Arial" panose="020B0604020202020204" pitchFamily="34" charset="0"/>
              </a:rPr>
              <a:t>Le néocortex est souple et a des </a:t>
            </a:r>
            <a:r>
              <a:rPr lang="fr-FR" altLang="fr-FR">
                <a:solidFill>
                  <a:srgbClr val="CCCCFF"/>
                </a:solidFill>
                <a:latin typeface="Arial" panose="020B0604020202020204" pitchFamily="34" charset="0"/>
                <a:cs typeface="Arial" panose="020B0604020202020204" pitchFamily="34" charset="0"/>
                <a:hlinkClick r:id="rId3"/>
              </a:rPr>
              <a:t>capacités d’apprentissage</a:t>
            </a:r>
            <a:r>
              <a:rPr lang="fr-FR" altLang="fr-FR">
                <a:latin typeface="Arial" panose="020B0604020202020204" pitchFamily="34" charset="0"/>
              </a:rPr>
              <a:t> quasi infinies.</a:t>
            </a:r>
          </a:p>
          <a:p>
            <a:pPr marL="333375" indent="-333375">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altLang="fr-FR">
              <a:latin typeface="Arial" panose="020B0604020202020204" pitchFamily="34" charset="0"/>
            </a:endParaRPr>
          </a:p>
          <a:p>
            <a:pPr marL="333375" indent="-333375">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a:latin typeface="Arial" panose="020B0604020202020204" pitchFamily="34" charset="0"/>
              </a:rPr>
              <a:t>C’est aussi grâce au néo- cortex que peut se constituer </a:t>
            </a:r>
            <a:r>
              <a:rPr lang="fr-FR" altLang="fr-FR">
                <a:solidFill>
                  <a:srgbClr val="CCCCFF"/>
                </a:solidFill>
                <a:latin typeface="Arial" panose="020B0604020202020204" pitchFamily="34" charset="0"/>
                <a:cs typeface="Arial" panose="020B0604020202020204" pitchFamily="34" charset="0"/>
                <a:hlinkClick r:id="rId4"/>
              </a:rPr>
              <a:t>la culture</a:t>
            </a:r>
            <a:r>
              <a:rPr lang="fr-FR" altLang="fr-FR">
                <a:latin typeface="Arial" panose="020B0604020202020204" pitchFamily="34" charset="0"/>
              </a:rPr>
              <a:t>. </a:t>
            </a:r>
          </a:p>
          <a:p>
            <a:pPr marL="333375" indent="-333375">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altLang="fr-FR">
              <a:latin typeface="Arial" panose="020B0604020202020204" pitchFamily="34" charset="0"/>
            </a:endParaRPr>
          </a:p>
        </p:txBody>
      </p:sp>
      <p:sp>
        <p:nvSpPr>
          <p:cNvPr id="5" name="Espace réservé du numéro de diapositive 5">
            <a:extLst>
              <a:ext uri="{FF2B5EF4-FFF2-40B4-BE49-F238E27FC236}">
                <a16:creationId xmlns:a16="http://schemas.microsoft.com/office/drawing/2014/main" id="{B282EADD-EC60-48D9-A89B-F3D067858550}"/>
              </a:ext>
            </a:extLst>
          </p:cNvPr>
          <p:cNvSpPr>
            <a:spLocks noGrp="1"/>
          </p:cNvSpPr>
          <p:nvPr>
            <p:ph type="sldNum" sz="quarter" idx="12"/>
          </p:nvPr>
        </p:nvSpPr>
        <p:spPr/>
        <p:txBody>
          <a:bodyPr/>
          <a:lstStyle/>
          <a:p>
            <a:fld id="{5C99B143-5C14-42D9-A1D6-547BC87A4E19}" type="slidenum">
              <a:rPr lang="fr-FR" altLang="fr-FR"/>
              <a:pPr/>
              <a:t>16</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EA9C4-23ED-428B-B049-528C3A9A7E0D}"/>
              </a:ext>
            </a:extLst>
          </p:cNvPr>
          <p:cNvSpPr>
            <a:spLocks noGrp="1"/>
          </p:cNvSpPr>
          <p:nvPr>
            <p:ph type="title"/>
          </p:nvPr>
        </p:nvSpPr>
        <p:spPr/>
        <p:txBody>
          <a:bodyPr rtlCol="0">
            <a:normAutofit/>
          </a:bodyPr>
          <a:lstStyle/>
          <a:p>
            <a:pPr algn="ctr">
              <a:defRPr/>
            </a:pPr>
            <a:r>
              <a:rPr lang="fr-FR" dirty="0">
                <a:solidFill>
                  <a:schemeClr val="tx1">
                    <a:lumMod val="75000"/>
                    <a:lumOff val="25000"/>
                  </a:schemeClr>
                </a:solidFill>
              </a:rPr>
              <a:t>Les fonctions du système nerveux</a:t>
            </a:r>
          </a:p>
        </p:txBody>
      </p:sp>
      <p:sp>
        <p:nvSpPr>
          <p:cNvPr id="16387" name="Espace réservé du contenu 2">
            <a:extLst>
              <a:ext uri="{FF2B5EF4-FFF2-40B4-BE49-F238E27FC236}">
                <a16:creationId xmlns:a16="http://schemas.microsoft.com/office/drawing/2014/main" id="{9DD3EFE0-1E48-425B-A1A1-2F18E937ADB7}"/>
              </a:ext>
            </a:extLst>
          </p:cNvPr>
          <p:cNvSpPr>
            <a:spLocks noGrp="1"/>
          </p:cNvSpPr>
          <p:nvPr>
            <p:ph idx="1"/>
          </p:nvPr>
        </p:nvSpPr>
        <p:spPr>
          <a:xfrm>
            <a:off x="1527048" y="1846264"/>
            <a:ext cx="10012679" cy="4391025"/>
          </a:xfrm>
        </p:spPr>
        <p:txBody>
          <a:bodyPr rtlCol="0">
            <a:normAutofit/>
          </a:bodyPr>
          <a:lstStyle/>
          <a:p>
            <a:pPr algn="ctr">
              <a:defRPr/>
            </a:pPr>
            <a:r>
              <a:rPr lang="fr-FR" altLang="fr-FR" dirty="0"/>
              <a:t>Il a 3 fonctions de base :</a:t>
            </a:r>
          </a:p>
          <a:p>
            <a:pPr algn="ctr">
              <a:defRPr/>
            </a:pPr>
            <a:endParaRPr lang="fr-FR" altLang="fr-FR" sz="1200" dirty="0"/>
          </a:p>
          <a:p>
            <a:pPr lvl="1" algn="just">
              <a:defRPr/>
            </a:pPr>
            <a:r>
              <a:rPr lang="fr-FR" altLang="fr-FR" u="sng" dirty="0"/>
              <a:t>Une fonction relative à la sensibilité</a:t>
            </a:r>
            <a:r>
              <a:rPr lang="fr-FR" altLang="fr-FR" dirty="0"/>
              <a:t> : qui permet de détecter tous changements dans l'environnement, tant dans le milieu interne que dans le milieu externe.</a:t>
            </a:r>
          </a:p>
          <a:p>
            <a:pPr lvl="1" algn="just">
              <a:defRPr/>
            </a:pPr>
            <a:endParaRPr lang="fr-FR" altLang="fr-FR" dirty="0"/>
          </a:p>
          <a:p>
            <a:pPr lvl="1" algn="just">
              <a:defRPr/>
            </a:pPr>
            <a:r>
              <a:rPr lang="fr-FR" altLang="fr-FR" u="sng" dirty="0"/>
              <a:t>Une fonction d'intégration</a:t>
            </a:r>
            <a:r>
              <a:rPr lang="fr-FR" altLang="fr-FR" dirty="0"/>
              <a:t> : permet d'analyser et d'interpréter ces modifications environnementales.</a:t>
            </a:r>
          </a:p>
          <a:p>
            <a:pPr lvl="1" algn="just">
              <a:defRPr/>
            </a:pPr>
            <a:endParaRPr lang="fr-FR" altLang="fr-FR" dirty="0"/>
          </a:p>
          <a:p>
            <a:pPr lvl="1" algn="just">
              <a:defRPr/>
            </a:pPr>
            <a:r>
              <a:rPr lang="fr-FR" altLang="fr-FR" u="sng" dirty="0"/>
              <a:t>Une fonction motrice</a:t>
            </a:r>
            <a:r>
              <a:rPr lang="fr-FR" altLang="fr-FR" dirty="0"/>
              <a:t> : réagit à l'intégration en ordonnant une activité = la contraction musculaire et la sécrétion glandulaire, par exemple</a:t>
            </a:r>
          </a:p>
        </p:txBody>
      </p:sp>
      <p:sp>
        <p:nvSpPr>
          <p:cNvPr id="4" name="Espace réservé du pied de page 3">
            <a:extLst>
              <a:ext uri="{FF2B5EF4-FFF2-40B4-BE49-F238E27FC236}">
                <a16:creationId xmlns:a16="http://schemas.microsoft.com/office/drawing/2014/main" id="{68E573E3-790A-4302-9AD5-668EF82679B7}"/>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23F215C9-16D5-45BD-8C90-3ABB0CB29D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4AB2EE5-6BFA-44E5-A334-0F3C34185598}" type="slidenum">
              <a:rPr lang="fr-FR" altLang="fr-FR">
                <a:solidFill>
                  <a:srgbClr val="898989"/>
                </a:solidFill>
              </a:rPr>
              <a:pPr/>
              <a:t>17</a:t>
            </a:fld>
            <a:endParaRPr lang="fr-FR" altLang="fr-FR">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E5607-9505-4AB2-A0A2-114EA24C4C5B}"/>
              </a:ext>
            </a:extLst>
          </p:cNvPr>
          <p:cNvSpPr>
            <a:spLocks noGrp="1"/>
          </p:cNvSpPr>
          <p:nvPr>
            <p:ph type="title"/>
          </p:nvPr>
        </p:nvSpPr>
        <p:spPr>
          <a:xfrm>
            <a:off x="2073276" y="730251"/>
            <a:ext cx="8042275" cy="714375"/>
          </a:xfrm>
        </p:spPr>
        <p:txBody>
          <a:bodyPr rtlCol="0">
            <a:normAutofit fontScale="90000"/>
          </a:bodyPr>
          <a:lstStyle/>
          <a:p>
            <a:pPr algn="ctr">
              <a:defRPr/>
            </a:pPr>
            <a:r>
              <a:rPr lang="fr-FR" dirty="0">
                <a:solidFill>
                  <a:schemeClr val="tx1">
                    <a:lumMod val="75000"/>
                    <a:lumOff val="25000"/>
                  </a:schemeClr>
                </a:solidFill>
              </a:rPr>
              <a:t>Organisation</a:t>
            </a:r>
          </a:p>
        </p:txBody>
      </p:sp>
      <p:sp>
        <p:nvSpPr>
          <p:cNvPr id="12291" name="Espace réservé du contenu 2">
            <a:extLst>
              <a:ext uri="{FF2B5EF4-FFF2-40B4-BE49-F238E27FC236}">
                <a16:creationId xmlns:a16="http://schemas.microsoft.com/office/drawing/2014/main" id="{D748EEC4-90CC-4F92-979B-0585271B90A5}"/>
              </a:ext>
            </a:extLst>
          </p:cNvPr>
          <p:cNvSpPr>
            <a:spLocks noGrp="1"/>
          </p:cNvSpPr>
          <p:nvPr>
            <p:ph idx="1"/>
          </p:nvPr>
        </p:nvSpPr>
        <p:spPr/>
        <p:txBody>
          <a:bodyPr/>
          <a:lstStyle/>
          <a:p>
            <a:pPr marL="0" indent="0">
              <a:buNone/>
            </a:pPr>
            <a:endParaRPr lang="fr-FR" altLang="fr-FR"/>
          </a:p>
          <a:p>
            <a:pPr marL="0" indent="0">
              <a:buNone/>
            </a:pPr>
            <a:endParaRPr lang="fr-FR" altLang="fr-FR"/>
          </a:p>
        </p:txBody>
      </p:sp>
      <p:sp>
        <p:nvSpPr>
          <p:cNvPr id="3" name="Espace réservé du pied de page 2">
            <a:extLst>
              <a:ext uri="{FF2B5EF4-FFF2-40B4-BE49-F238E27FC236}">
                <a16:creationId xmlns:a16="http://schemas.microsoft.com/office/drawing/2014/main" id="{DE4D809D-02E0-43F5-ACED-9669126C2F06}"/>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668217C6-F85C-4F28-AEF9-E588386034A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BAED49C-5006-4943-A974-712603D90C59}" type="slidenum">
              <a:rPr lang="fr-FR" altLang="fr-FR">
                <a:solidFill>
                  <a:srgbClr val="898989"/>
                </a:solidFill>
              </a:rPr>
              <a:pPr/>
              <a:t>18</a:t>
            </a:fld>
            <a:endParaRPr lang="fr-FR" altLang="fr-FR">
              <a:solidFill>
                <a:srgbClr val="898989"/>
              </a:solidFill>
            </a:endParaRPr>
          </a:p>
        </p:txBody>
      </p:sp>
      <p:sp>
        <p:nvSpPr>
          <p:cNvPr id="12294" name="ZoneTexte 31">
            <a:extLst>
              <a:ext uri="{FF2B5EF4-FFF2-40B4-BE49-F238E27FC236}">
                <a16:creationId xmlns:a16="http://schemas.microsoft.com/office/drawing/2014/main" id="{E2948CF7-CA73-4D8B-B291-6C0CD95EA8CE}"/>
              </a:ext>
            </a:extLst>
          </p:cNvPr>
          <p:cNvSpPr txBox="1">
            <a:spLocks noChangeArrowheads="1"/>
          </p:cNvSpPr>
          <p:nvPr/>
        </p:nvSpPr>
        <p:spPr bwMode="auto">
          <a:xfrm>
            <a:off x="6975476" y="1881188"/>
            <a:ext cx="184731" cy="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sp>
        <p:nvSpPr>
          <p:cNvPr id="12295" name="ZoneTexte 10">
            <a:extLst>
              <a:ext uri="{FF2B5EF4-FFF2-40B4-BE49-F238E27FC236}">
                <a16:creationId xmlns:a16="http://schemas.microsoft.com/office/drawing/2014/main" id="{6ADE3BA7-0115-429D-8110-A6B0634CF426}"/>
              </a:ext>
            </a:extLst>
          </p:cNvPr>
          <p:cNvSpPr txBox="1">
            <a:spLocks noChangeArrowheads="1"/>
          </p:cNvSpPr>
          <p:nvPr/>
        </p:nvSpPr>
        <p:spPr bwMode="auto">
          <a:xfrm>
            <a:off x="2855913" y="1989139"/>
            <a:ext cx="76009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a:p>
            <a:pPr eaLnBrk="1" hangingPunct="1">
              <a:lnSpc>
                <a:spcPct val="71000"/>
              </a:lnSpc>
              <a:buClr>
                <a:srgbClr val="000000"/>
              </a:buClr>
              <a:buSzPct val="100000"/>
              <a:buFont typeface="Times New Roman" panose="02020603050405020304" pitchFamily="18" charset="0"/>
              <a:buNone/>
            </a:pPr>
            <a:endParaRPr lang="fr-FR" altLang="fr-FR">
              <a:solidFill>
                <a:srgbClr val="000000"/>
              </a:solidFill>
            </a:endParaRPr>
          </a:p>
          <a:p>
            <a:pPr eaLnBrk="1" hangingPunct="1">
              <a:lnSpc>
                <a:spcPct val="71000"/>
              </a:lnSpc>
              <a:buClr>
                <a:srgbClr val="000000"/>
              </a:buClr>
              <a:buSzPct val="100000"/>
              <a:buFont typeface="Times New Roman" panose="02020603050405020304" pitchFamily="18" charset="0"/>
              <a:buNone/>
            </a:pPr>
            <a:r>
              <a:rPr lang="fr-FR" altLang="fr-FR" sz="3200">
                <a:solidFill>
                  <a:srgbClr val="000000"/>
                </a:solidFill>
              </a:rPr>
              <a:t>Réception de l’information</a:t>
            </a:r>
          </a:p>
          <a:p>
            <a:pPr eaLnBrk="1" hangingPunct="1">
              <a:lnSpc>
                <a:spcPct val="71000"/>
              </a:lnSpc>
              <a:buClr>
                <a:srgbClr val="000000"/>
              </a:buClr>
              <a:buSzPct val="100000"/>
              <a:buFont typeface="Times New Roman" panose="02020603050405020304" pitchFamily="18" charset="0"/>
              <a:buNone/>
            </a:pPr>
            <a:endParaRPr lang="fr-FR" altLang="fr-FR">
              <a:solidFill>
                <a:srgbClr val="000000"/>
              </a:solidFill>
            </a:endParaRPr>
          </a:p>
          <a:p>
            <a:pPr eaLnBrk="1" hangingPunct="1">
              <a:lnSpc>
                <a:spcPct val="71000"/>
              </a:lnSpc>
              <a:buClr>
                <a:srgbClr val="000000"/>
              </a:buClr>
              <a:buSzPct val="100000"/>
              <a:buFont typeface="Times New Roman" panose="02020603050405020304" pitchFamily="18" charset="0"/>
              <a:buNone/>
            </a:pPr>
            <a:endParaRPr lang="fr-FR" altLang="fr-FR" sz="3200">
              <a:solidFill>
                <a:srgbClr val="000000"/>
              </a:solidFill>
            </a:endParaRPr>
          </a:p>
          <a:p>
            <a:pPr eaLnBrk="1" hangingPunct="1">
              <a:lnSpc>
                <a:spcPct val="71000"/>
              </a:lnSpc>
              <a:buClr>
                <a:srgbClr val="000000"/>
              </a:buClr>
              <a:buSzPct val="100000"/>
              <a:buFont typeface="Times New Roman" panose="02020603050405020304" pitchFamily="18" charset="0"/>
              <a:buNone/>
            </a:pPr>
            <a:r>
              <a:rPr lang="fr-FR" altLang="fr-FR" sz="3200">
                <a:solidFill>
                  <a:srgbClr val="000000"/>
                </a:solidFill>
              </a:rPr>
              <a:t>Traitement de l’information</a:t>
            </a:r>
          </a:p>
          <a:p>
            <a:pPr eaLnBrk="1" hangingPunct="1">
              <a:lnSpc>
                <a:spcPct val="71000"/>
              </a:lnSpc>
              <a:buClr>
                <a:srgbClr val="000000"/>
              </a:buClr>
              <a:buSzPct val="100000"/>
              <a:buFont typeface="Times New Roman" panose="02020603050405020304" pitchFamily="18" charset="0"/>
              <a:buNone/>
            </a:pPr>
            <a:endParaRPr lang="fr-FR" altLang="fr-FR">
              <a:solidFill>
                <a:srgbClr val="000000"/>
              </a:solidFill>
            </a:endParaRPr>
          </a:p>
          <a:p>
            <a:pPr eaLnBrk="1" hangingPunct="1">
              <a:lnSpc>
                <a:spcPct val="71000"/>
              </a:lnSpc>
              <a:buClr>
                <a:srgbClr val="000000"/>
              </a:buClr>
              <a:buSzPct val="100000"/>
              <a:buFont typeface="Times New Roman" panose="02020603050405020304" pitchFamily="18" charset="0"/>
              <a:buNone/>
            </a:pPr>
            <a:endParaRPr lang="fr-FR" altLang="fr-FR" sz="3200">
              <a:solidFill>
                <a:srgbClr val="000000"/>
              </a:solidFill>
            </a:endParaRPr>
          </a:p>
          <a:p>
            <a:pPr eaLnBrk="1" hangingPunct="1">
              <a:lnSpc>
                <a:spcPct val="71000"/>
              </a:lnSpc>
              <a:buClr>
                <a:srgbClr val="000000"/>
              </a:buClr>
              <a:buSzPct val="100000"/>
              <a:buFont typeface="Times New Roman" panose="02020603050405020304" pitchFamily="18" charset="0"/>
              <a:buNone/>
            </a:pPr>
            <a:r>
              <a:rPr lang="fr-FR" altLang="fr-FR" sz="3200">
                <a:solidFill>
                  <a:srgbClr val="000000"/>
                </a:solidFill>
              </a:rPr>
              <a:t>Fourniture d’une réponse motrice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2">
            <a:extLst>
              <a:ext uri="{FF2B5EF4-FFF2-40B4-BE49-F238E27FC236}">
                <a16:creationId xmlns:a16="http://schemas.microsoft.com/office/drawing/2014/main" id="{F76072C7-3B97-4531-BF50-B211CEA0F02B}"/>
              </a:ext>
            </a:extLst>
          </p:cNvPr>
          <p:cNvSpPr>
            <a:spLocks noGrp="1"/>
          </p:cNvSpPr>
          <p:nvPr>
            <p:ph type="title"/>
          </p:nvPr>
        </p:nvSpPr>
        <p:spPr>
          <a:xfrm>
            <a:off x="2309813" y="322265"/>
            <a:ext cx="7543800" cy="847346"/>
          </a:xfrm>
        </p:spPr>
        <p:txBody>
          <a:bodyPr rtlCol="0">
            <a:normAutofit/>
          </a:bodyPr>
          <a:lstStyle/>
          <a:p>
            <a:pPr>
              <a:defRPr/>
            </a:pPr>
            <a:r>
              <a:rPr lang="fr-FR" altLang="fr-FR" dirty="0">
                <a:solidFill>
                  <a:schemeClr val="tx1">
                    <a:lumMod val="75000"/>
                    <a:lumOff val="25000"/>
                  </a:schemeClr>
                </a:solidFill>
              </a:rPr>
              <a:t>2.Système Nerveux Central</a:t>
            </a:r>
          </a:p>
        </p:txBody>
      </p:sp>
      <p:sp>
        <p:nvSpPr>
          <p:cNvPr id="2" name="Espace réservé du pied de page 1">
            <a:extLst>
              <a:ext uri="{FF2B5EF4-FFF2-40B4-BE49-F238E27FC236}">
                <a16:creationId xmlns:a16="http://schemas.microsoft.com/office/drawing/2014/main" id="{98865D79-72AC-4FB4-8E2F-B2A894ACFBD3}"/>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58981CCE-FD0D-4207-810A-6A5802FB881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0CA499B-7376-4568-95AB-BDF1FF2CA92C}" type="slidenum">
              <a:rPr lang="fr-FR" altLang="fr-FR">
                <a:solidFill>
                  <a:srgbClr val="898989"/>
                </a:solidFill>
              </a:rPr>
              <a:pPr/>
              <a:t>19</a:t>
            </a:fld>
            <a:endParaRPr lang="fr-FR" altLang="fr-FR">
              <a:solidFill>
                <a:srgbClr val="898989"/>
              </a:solidFill>
            </a:endParaRPr>
          </a:p>
        </p:txBody>
      </p:sp>
      <p:pic>
        <p:nvPicPr>
          <p:cNvPr id="2050" name="Picture 2" descr="Résultat d’images pour data center">
            <a:extLst>
              <a:ext uri="{FF2B5EF4-FFF2-40B4-BE49-F238E27FC236}">
                <a16:creationId xmlns:a16="http://schemas.microsoft.com/office/drawing/2014/main" id="{C0488C41-40C3-4123-BB23-77771615E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4" y="1399032"/>
            <a:ext cx="5297178" cy="32925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1A0B357-3A5C-437A-9766-35F4099C5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423" y="3023613"/>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a:extLst>
              <a:ext uri="{FF2B5EF4-FFF2-40B4-BE49-F238E27FC236}">
                <a16:creationId xmlns:a16="http://schemas.microsoft.com/office/drawing/2014/main" id="{D7FC0C64-9745-4786-8E42-60791A7E6F44}"/>
              </a:ext>
            </a:extLst>
          </p:cNvPr>
          <p:cNvSpPr>
            <a:spLocks noGrp="1"/>
          </p:cNvSpPr>
          <p:nvPr>
            <p:ph type="title"/>
          </p:nvPr>
        </p:nvSpPr>
        <p:spPr>
          <a:xfrm>
            <a:off x="2135189" y="981075"/>
            <a:ext cx="9133175" cy="3816350"/>
          </a:xfrm>
        </p:spPr>
        <p:txBody>
          <a:bodyPr rtlCol="0">
            <a:normAutofit/>
          </a:bodyPr>
          <a:lstStyle/>
          <a:p>
            <a:pPr>
              <a:defRPr/>
            </a:pPr>
            <a:r>
              <a:rPr lang="fr-FR" altLang="fr-FR" sz="3600" dirty="0">
                <a:solidFill>
                  <a:schemeClr val="tx1">
                    <a:lumMod val="75000"/>
                    <a:lumOff val="25000"/>
                  </a:schemeClr>
                </a:solidFill>
              </a:rPr>
              <a:t>Le système nerveux (SN) est composé :</a:t>
            </a:r>
            <a:br>
              <a:rPr lang="fr-FR" altLang="fr-FR" sz="3600" dirty="0">
                <a:solidFill>
                  <a:schemeClr val="tx1">
                    <a:lumMod val="75000"/>
                    <a:lumOff val="25000"/>
                  </a:schemeClr>
                </a:solidFill>
              </a:rPr>
            </a:br>
            <a:br>
              <a:rPr lang="fr-FR" altLang="fr-FR" sz="3600" dirty="0">
                <a:solidFill>
                  <a:schemeClr val="tx1">
                    <a:lumMod val="75000"/>
                    <a:lumOff val="25000"/>
                  </a:schemeClr>
                </a:solidFill>
              </a:rPr>
            </a:br>
            <a:r>
              <a:rPr lang="fr-FR" altLang="fr-FR" sz="3600" dirty="0">
                <a:solidFill>
                  <a:schemeClr val="tx1">
                    <a:lumMod val="75000"/>
                    <a:lumOff val="25000"/>
                  </a:schemeClr>
                </a:solidFill>
              </a:rPr>
              <a:t>- du système nerveux central</a:t>
            </a:r>
            <a:br>
              <a:rPr lang="fr-FR" altLang="fr-FR" sz="3600" dirty="0">
                <a:solidFill>
                  <a:schemeClr val="tx1">
                    <a:lumMod val="75000"/>
                    <a:lumOff val="25000"/>
                  </a:schemeClr>
                </a:solidFill>
              </a:rPr>
            </a:br>
            <a:r>
              <a:rPr lang="fr-FR" altLang="fr-FR" sz="3600" dirty="0">
                <a:solidFill>
                  <a:schemeClr val="tx1">
                    <a:lumMod val="75000"/>
                    <a:lumOff val="25000"/>
                  </a:schemeClr>
                </a:solidFill>
              </a:rPr>
              <a:t>- du système nerveux périphérique</a:t>
            </a:r>
            <a:br>
              <a:rPr lang="fr-FR" altLang="fr-FR" sz="3600" dirty="0">
                <a:solidFill>
                  <a:schemeClr val="tx1">
                    <a:lumMod val="75000"/>
                    <a:lumOff val="25000"/>
                  </a:schemeClr>
                </a:solidFill>
              </a:rPr>
            </a:br>
            <a:r>
              <a:rPr lang="fr-FR" altLang="fr-FR" sz="3600" dirty="0">
                <a:solidFill>
                  <a:schemeClr val="tx1">
                    <a:lumMod val="75000"/>
                    <a:lumOff val="25000"/>
                  </a:schemeClr>
                </a:solidFill>
              </a:rPr>
              <a:t>- du système nerveux autonome ou végétatif</a:t>
            </a:r>
          </a:p>
        </p:txBody>
      </p:sp>
      <p:sp>
        <p:nvSpPr>
          <p:cNvPr id="2" name="Espace réservé du pied de page 1">
            <a:extLst>
              <a:ext uri="{FF2B5EF4-FFF2-40B4-BE49-F238E27FC236}">
                <a16:creationId xmlns:a16="http://schemas.microsoft.com/office/drawing/2014/main" id="{5A3EC9D6-04E9-4B10-9BC6-7EDF190FEC75}"/>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B4845F76-2888-434F-9417-DBC08365023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86166F1-B59E-47A2-B177-E8A8482E853B}" type="slidenum">
              <a:rPr lang="fr-FR" altLang="fr-FR">
                <a:solidFill>
                  <a:srgbClr val="898989"/>
                </a:solidFill>
              </a:rPr>
              <a:pPr/>
              <a:t>2</a:t>
            </a:fld>
            <a:endParaRPr lang="fr-FR" altLang="fr-FR">
              <a:solidFill>
                <a:srgbClr val="89898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5DF578D8-A0DD-4330-B756-F6154CDE3989}"/>
              </a:ext>
            </a:extLst>
          </p:cNvPr>
          <p:cNvSpPr>
            <a:spLocks noGrp="1" noChangeArrowheads="1"/>
          </p:cNvSpPr>
          <p:nvPr>
            <p:ph type="title"/>
          </p:nvPr>
        </p:nvSpPr>
        <p:spPr>
          <a:xfrm>
            <a:off x="2209800" y="609600"/>
            <a:ext cx="7772400" cy="1143000"/>
          </a:xfrm>
        </p:spPr>
        <p:txBody>
          <a:bodyPr rtlCol="0">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sz="4000" dirty="0">
                <a:solidFill>
                  <a:schemeClr val="tx1">
                    <a:lumMod val="75000"/>
                    <a:lumOff val="25000"/>
                  </a:schemeClr>
                </a:solidFill>
              </a:rPr>
              <a:t>Le </a:t>
            </a:r>
            <a:r>
              <a:rPr lang="en-GB" altLang="fr-FR" sz="4000" dirty="0" err="1">
                <a:solidFill>
                  <a:schemeClr val="tx1">
                    <a:lumMod val="75000"/>
                    <a:lumOff val="25000"/>
                  </a:schemeClr>
                </a:solidFill>
              </a:rPr>
              <a:t>système</a:t>
            </a:r>
            <a:r>
              <a:rPr lang="en-GB" altLang="fr-FR" sz="4000" dirty="0">
                <a:solidFill>
                  <a:schemeClr val="tx1">
                    <a:lumMod val="75000"/>
                    <a:lumOff val="25000"/>
                  </a:schemeClr>
                </a:solidFill>
              </a:rPr>
              <a:t> nerveux central (SNC)</a:t>
            </a:r>
          </a:p>
        </p:txBody>
      </p:sp>
      <p:sp>
        <p:nvSpPr>
          <p:cNvPr id="16387" name="Rectangle 2">
            <a:extLst>
              <a:ext uri="{FF2B5EF4-FFF2-40B4-BE49-F238E27FC236}">
                <a16:creationId xmlns:a16="http://schemas.microsoft.com/office/drawing/2014/main" id="{6993D217-F549-454D-B238-D56463B268C1}"/>
              </a:ext>
            </a:extLst>
          </p:cNvPr>
          <p:cNvSpPr>
            <a:spLocks noGrp="1" noChangeArrowheads="1"/>
          </p:cNvSpPr>
          <p:nvPr>
            <p:ph idx="1"/>
          </p:nvPr>
        </p:nvSpPr>
        <p:spPr>
          <a:xfrm>
            <a:off x="1620253" y="1981200"/>
            <a:ext cx="9272336" cy="4375150"/>
          </a:xfrm>
        </p:spPr>
        <p:txBody>
          <a:bodyPr/>
          <a:lstStyle/>
          <a:p>
            <a:pPr>
              <a:spcBef>
                <a:spcPts val="700"/>
              </a:spcBef>
              <a:buNone/>
              <a:tabLst>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pPr>
            <a:r>
              <a:rPr lang="en-GB" altLang="fr-FR" dirty="0" err="1"/>
              <a:t>constitué</a:t>
            </a:r>
            <a:r>
              <a:rPr lang="en-GB" altLang="fr-FR" dirty="0"/>
              <a:t> par </a:t>
            </a:r>
          </a:p>
          <a:p>
            <a:pPr>
              <a:spcBef>
                <a:spcPts val="700"/>
              </a:spcBef>
              <a:buNone/>
              <a:tabLst>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pPr>
            <a:endParaRPr lang="en-GB" altLang="fr-FR" dirty="0"/>
          </a:p>
          <a:p>
            <a:pPr marL="730250" lvl="1" indent="-273050">
              <a:buClr>
                <a:srgbClr val="FFFFFF"/>
              </a:buClr>
              <a:tabLst>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pPr>
            <a:r>
              <a:rPr lang="en-GB" altLang="fr-FR" dirty="0" err="1"/>
              <a:t>l’encéphale</a:t>
            </a:r>
            <a:r>
              <a:rPr lang="en-GB" altLang="fr-FR" dirty="0"/>
              <a:t> (ppt 1)</a:t>
            </a:r>
          </a:p>
          <a:p>
            <a:pPr>
              <a:spcBef>
                <a:spcPts val="700"/>
              </a:spcBef>
              <a:buNone/>
              <a:tabLst>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pPr>
            <a:endParaRPr lang="en-GB" altLang="fr-FR" dirty="0"/>
          </a:p>
          <a:p>
            <a:pPr marL="730250" lvl="1" indent="-273050">
              <a:buClr>
                <a:srgbClr val="FFFFFF"/>
              </a:buClr>
              <a:tabLst>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pPr>
            <a:r>
              <a:rPr lang="en-GB" altLang="fr-FR" dirty="0"/>
              <a:t>la </a:t>
            </a:r>
            <a:r>
              <a:rPr lang="en-GB" altLang="fr-FR" dirty="0" err="1"/>
              <a:t>moelle</a:t>
            </a:r>
            <a:r>
              <a:rPr lang="en-GB" altLang="fr-FR" dirty="0"/>
              <a:t> </a:t>
            </a:r>
            <a:r>
              <a:rPr lang="en-GB" altLang="fr-FR" dirty="0" err="1"/>
              <a:t>épinière</a:t>
            </a:r>
            <a:r>
              <a:rPr lang="en-GB" altLang="fr-FR" dirty="0"/>
              <a:t> (ppt 2)</a:t>
            </a:r>
          </a:p>
          <a:p>
            <a:pPr>
              <a:buNone/>
              <a:tabLst>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pPr>
            <a:endParaRPr lang="en-GB" altLang="fr-FR" dirty="0"/>
          </a:p>
        </p:txBody>
      </p:sp>
      <p:sp>
        <p:nvSpPr>
          <p:cNvPr id="3" name="Espace réservé du pied de page 2">
            <a:extLst>
              <a:ext uri="{FF2B5EF4-FFF2-40B4-BE49-F238E27FC236}">
                <a16:creationId xmlns:a16="http://schemas.microsoft.com/office/drawing/2014/main" id="{D777D10D-B335-49A3-9FCE-F5D49D62EBBD}"/>
              </a:ext>
            </a:extLst>
          </p:cNvPr>
          <p:cNvSpPr>
            <a:spLocks noGrp="1"/>
          </p:cNvSpPr>
          <p:nvPr>
            <p:ph type="ftr" sz="quarter" idx="11"/>
          </p:nvPr>
        </p:nvSpPr>
        <p:spPr/>
        <p:txBody>
          <a:bodyPr/>
          <a:lstStyle/>
          <a:p>
            <a:pPr>
              <a:defRPr/>
            </a:pPr>
            <a:endParaRPr lang="fr-FR"/>
          </a:p>
        </p:txBody>
      </p:sp>
      <p:sp>
        <p:nvSpPr>
          <p:cNvPr id="2" name="Espace réservé du numéro de diapositive 5">
            <a:extLst>
              <a:ext uri="{FF2B5EF4-FFF2-40B4-BE49-F238E27FC236}">
                <a16:creationId xmlns:a16="http://schemas.microsoft.com/office/drawing/2014/main" id="{35AC8CC7-0041-4A18-8B74-8416D7EBF0E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5578EFA-52FF-412E-9864-098F11ADEAA3}" type="slidenum">
              <a:rPr lang="en-GB" altLang="fr-FR">
                <a:solidFill>
                  <a:srgbClr val="898989"/>
                </a:solidFill>
              </a:rPr>
              <a:pPr/>
              <a:t>20</a:t>
            </a:fld>
            <a:endParaRPr lang="en-GB" altLang="fr-FR">
              <a:solidFill>
                <a:srgbClr val="898989"/>
              </a:solidFill>
            </a:endParaRPr>
          </a:p>
        </p:txBody>
      </p:sp>
      <p:pic>
        <p:nvPicPr>
          <p:cNvPr id="16390" name="Picture 3">
            <a:extLst>
              <a:ext uri="{FF2B5EF4-FFF2-40B4-BE49-F238E27FC236}">
                <a16:creationId xmlns:a16="http://schemas.microsoft.com/office/drawing/2014/main" id="{1C8D9833-C6CA-4DEA-9596-0B9E9129B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147" y="1981200"/>
            <a:ext cx="40386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4AFF348C-A2CF-467A-92DA-810DCC7A0AA9}"/>
              </a:ext>
            </a:extLst>
          </p:cNvPr>
          <p:cNvSpPr>
            <a:spLocks noGrp="1" noChangeArrowheads="1"/>
          </p:cNvSpPr>
          <p:nvPr>
            <p:ph type="title"/>
          </p:nvPr>
        </p:nvSpPr>
        <p:spPr>
          <a:xfrm>
            <a:off x="2208213" y="404813"/>
            <a:ext cx="7772400" cy="814387"/>
          </a:xfrm>
        </p:spPr>
        <p:txBody>
          <a:bodyPr rtlCol="0">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sz="4000" dirty="0">
                <a:solidFill>
                  <a:schemeClr val="tx1">
                    <a:lumMod val="75000"/>
                    <a:lumOff val="25000"/>
                  </a:schemeClr>
                </a:solidFill>
              </a:rPr>
              <a:t>2, Le </a:t>
            </a:r>
            <a:r>
              <a:rPr lang="en-GB" altLang="fr-FR" sz="4000" dirty="0" err="1">
                <a:solidFill>
                  <a:schemeClr val="tx1">
                    <a:lumMod val="75000"/>
                    <a:lumOff val="25000"/>
                  </a:schemeClr>
                </a:solidFill>
              </a:rPr>
              <a:t>système</a:t>
            </a:r>
            <a:r>
              <a:rPr lang="en-GB" altLang="fr-FR" sz="4000" dirty="0">
                <a:solidFill>
                  <a:schemeClr val="tx1">
                    <a:lumMod val="75000"/>
                    <a:lumOff val="25000"/>
                  </a:schemeClr>
                </a:solidFill>
              </a:rPr>
              <a:t> </a:t>
            </a:r>
            <a:r>
              <a:rPr lang="en-GB" altLang="fr-FR" sz="4000" dirty="0" err="1">
                <a:solidFill>
                  <a:schemeClr val="tx1">
                    <a:lumMod val="75000"/>
                    <a:lumOff val="25000"/>
                  </a:schemeClr>
                </a:solidFill>
              </a:rPr>
              <a:t>nerveux</a:t>
            </a:r>
            <a:r>
              <a:rPr lang="en-GB" altLang="fr-FR" sz="4000" dirty="0">
                <a:solidFill>
                  <a:schemeClr val="tx1">
                    <a:lumMod val="75000"/>
                    <a:lumOff val="25000"/>
                  </a:schemeClr>
                </a:solidFill>
              </a:rPr>
              <a:t> central (SNC)</a:t>
            </a:r>
          </a:p>
        </p:txBody>
      </p:sp>
      <p:sp>
        <p:nvSpPr>
          <p:cNvPr id="8194" name="Rectangle 2">
            <a:extLst>
              <a:ext uri="{FF2B5EF4-FFF2-40B4-BE49-F238E27FC236}">
                <a16:creationId xmlns:a16="http://schemas.microsoft.com/office/drawing/2014/main" id="{7DD167DF-21F0-446B-93F1-8FCC3069BB0F}"/>
              </a:ext>
            </a:extLst>
          </p:cNvPr>
          <p:cNvSpPr>
            <a:spLocks noGrp="1" noChangeArrowheads="1"/>
          </p:cNvSpPr>
          <p:nvPr>
            <p:ph idx="1"/>
          </p:nvPr>
        </p:nvSpPr>
        <p:spPr>
          <a:xfrm>
            <a:off x="1888958" y="1547813"/>
            <a:ext cx="7772400" cy="4475163"/>
          </a:xfrm>
        </p:spPr>
        <p:txBody>
          <a:bodyPr rtlCol="0">
            <a:normAutofit fontScale="85000" lnSpcReduction="20000"/>
          </a:bodyPr>
          <a:lstStyle/>
          <a:p>
            <a:pPr marL="1244600" lvl="2" indent="-330200">
              <a:lnSpc>
                <a:spcPct val="80000"/>
              </a:lnSpc>
              <a:spcBef>
                <a:spcPts val="700"/>
              </a:spcBef>
              <a:buClr>
                <a:srgbClr val="FFFFFF"/>
              </a:buCl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sz="2800" b="1" dirty="0">
                <a:solidFill>
                  <a:schemeClr val="tx1">
                    <a:lumMod val="75000"/>
                    <a:lumOff val="25000"/>
                  </a:schemeClr>
                </a:solidFill>
              </a:rPr>
              <a:t>2,1 </a:t>
            </a:r>
            <a:r>
              <a:rPr lang="en-GB" sz="2800" b="1" dirty="0" err="1">
                <a:solidFill>
                  <a:schemeClr val="tx1">
                    <a:lumMod val="75000"/>
                    <a:lumOff val="25000"/>
                  </a:schemeClr>
                </a:solidFill>
              </a:rPr>
              <a:t>Encéphale</a:t>
            </a:r>
            <a:endParaRPr lang="en-GB" sz="2800" b="1" dirty="0">
              <a:solidFill>
                <a:schemeClr val="tx1">
                  <a:lumMod val="75000"/>
                  <a:lumOff val="25000"/>
                </a:schemeClr>
              </a:solidFill>
            </a:endParaRPr>
          </a:p>
          <a:p>
            <a:pPr marL="91440" indent="-91440">
              <a:lnSpc>
                <a:spcPct val="80000"/>
              </a:lnSpc>
              <a:spcBef>
                <a:spcPts val="50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endParaRPr lang="en-GB" dirty="0">
              <a:solidFill>
                <a:schemeClr val="tx1">
                  <a:lumMod val="75000"/>
                  <a:lumOff val="25000"/>
                </a:schemeClr>
              </a:solidFill>
            </a:endParaRPr>
          </a:p>
          <a:p>
            <a:pPr marL="91440" indent="-91440" algn="just">
              <a:lnSpc>
                <a:spcPct val="80000"/>
              </a:lnSpc>
              <a:spcBef>
                <a:spcPts val="45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sz="1800" dirty="0">
                <a:solidFill>
                  <a:schemeClr val="tx1">
                    <a:lumMod val="75000"/>
                    <a:lumOff val="25000"/>
                  </a:schemeClr>
                </a:solidFill>
              </a:rPr>
              <a:t>    2,1,1 </a:t>
            </a:r>
            <a:r>
              <a:rPr lang="en-GB" sz="1800" dirty="0" err="1">
                <a:solidFill>
                  <a:schemeClr val="tx1">
                    <a:lumMod val="75000"/>
                    <a:lumOff val="25000"/>
                  </a:schemeClr>
                </a:solidFill>
              </a:rPr>
              <a:t>Cerveau</a:t>
            </a:r>
            <a:endParaRPr lang="en-GB" sz="1800" dirty="0">
              <a:solidFill>
                <a:schemeClr val="tx1">
                  <a:lumMod val="75000"/>
                  <a:lumOff val="25000"/>
                </a:schemeClr>
              </a:solidFill>
            </a:endParaRPr>
          </a:p>
          <a:p>
            <a:pPr marL="1663700" lvl="3" indent="-292100" algn="just">
              <a:lnSpc>
                <a:spcPct val="80000"/>
              </a:lnSpc>
              <a:spcBef>
                <a:spcPts val="400"/>
              </a:spcBef>
              <a:buClr>
                <a:srgbClr val="FFFFFF"/>
              </a:buCl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dirty="0" err="1">
                <a:solidFill>
                  <a:schemeClr val="tx1">
                    <a:lumMod val="75000"/>
                    <a:lumOff val="25000"/>
                  </a:schemeClr>
                </a:solidFill>
              </a:rPr>
              <a:t>Télencéphale</a:t>
            </a:r>
            <a:r>
              <a:rPr lang="en-GB" dirty="0">
                <a:solidFill>
                  <a:schemeClr val="tx1">
                    <a:lumMod val="75000"/>
                    <a:lumOff val="25000"/>
                  </a:schemeClr>
                </a:solidFill>
              </a:rPr>
              <a:t> ( </a:t>
            </a:r>
            <a:r>
              <a:rPr lang="en-GB" dirty="0" err="1">
                <a:solidFill>
                  <a:schemeClr val="tx1">
                    <a:lumMod val="75000"/>
                    <a:lumOff val="25000"/>
                  </a:schemeClr>
                </a:solidFill>
              </a:rPr>
              <a:t>Hémisphères</a:t>
            </a:r>
            <a:r>
              <a:rPr lang="en-GB" dirty="0">
                <a:solidFill>
                  <a:schemeClr val="tx1">
                    <a:lumMod val="75000"/>
                    <a:lumOff val="25000"/>
                  </a:schemeClr>
                </a:solidFill>
              </a:rPr>
              <a:t> </a:t>
            </a:r>
            <a:r>
              <a:rPr lang="en-GB" dirty="0" err="1">
                <a:solidFill>
                  <a:schemeClr val="tx1">
                    <a:lumMod val="75000"/>
                    <a:lumOff val="25000"/>
                  </a:schemeClr>
                </a:solidFill>
              </a:rPr>
              <a:t>cérébraux</a:t>
            </a:r>
            <a:r>
              <a:rPr lang="en-GB" dirty="0">
                <a:solidFill>
                  <a:schemeClr val="tx1">
                    <a:lumMod val="75000"/>
                    <a:lumOff val="25000"/>
                  </a:schemeClr>
                </a:solidFill>
              </a:rPr>
              <a:t>)</a:t>
            </a:r>
          </a:p>
          <a:p>
            <a:pPr marL="1663700" lvl="3" indent="-292100" algn="just">
              <a:lnSpc>
                <a:spcPct val="80000"/>
              </a:lnSpc>
              <a:spcBef>
                <a:spcPts val="400"/>
              </a:spcBef>
              <a:buClr>
                <a:srgbClr val="FFFFFF"/>
              </a:buCl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dirty="0">
                <a:solidFill>
                  <a:schemeClr val="tx1">
                    <a:lumMod val="75000"/>
                    <a:lumOff val="25000"/>
                  </a:schemeClr>
                </a:solidFill>
              </a:rPr>
              <a:t>Diencéphale (Hypothalamus, </a:t>
            </a:r>
            <a:r>
              <a:rPr lang="en-GB" dirty="0" err="1">
                <a:solidFill>
                  <a:schemeClr val="tx1">
                    <a:lumMod val="75000"/>
                    <a:lumOff val="25000"/>
                  </a:schemeClr>
                </a:solidFill>
              </a:rPr>
              <a:t>thalamus,épithalamus</a:t>
            </a:r>
            <a:r>
              <a:rPr lang="en-GB" dirty="0">
                <a:solidFill>
                  <a:schemeClr val="tx1">
                    <a:lumMod val="75000"/>
                    <a:lumOff val="25000"/>
                  </a:schemeClr>
                </a:solidFill>
              </a:rPr>
              <a:t>)</a:t>
            </a:r>
          </a:p>
          <a:p>
            <a:pPr marL="91440" indent="-91440" algn="just">
              <a:lnSpc>
                <a:spcPct val="80000"/>
              </a:lnSpc>
              <a:spcBef>
                <a:spcPts val="40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endParaRPr lang="en-GB" sz="1800" dirty="0">
              <a:solidFill>
                <a:schemeClr val="tx1">
                  <a:lumMod val="75000"/>
                  <a:lumOff val="25000"/>
                </a:schemeClr>
              </a:solidFill>
            </a:endParaRPr>
          </a:p>
          <a:p>
            <a:pPr marL="91440" indent="-91440" algn="just">
              <a:lnSpc>
                <a:spcPct val="80000"/>
              </a:lnSpc>
              <a:spcBef>
                <a:spcPts val="40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sz="1800" dirty="0">
                <a:solidFill>
                  <a:schemeClr val="tx1">
                    <a:lumMod val="75000"/>
                    <a:lumOff val="25000"/>
                  </a:schemeClr>
                </a:solidFill>
              </a:rPr>
              <a:t>	2.1,2 </a:t>
            </a:r>
            <a:r>
              <a:rPr lang="en-GB" sz="1800" dirty="0" err="1">
                <a:solidFill>
                  <a:schemeClr val="tx1">
                    <a:lumMod val="75000"/>
                    <a:lumOff val="25000"/>
                  </a:schemeClr>
                </a:solidFill>
              </a:rPr>
              <a:t>Tronc</a:t>
            </a:r>
            <a:r>
              <a:rPr lang="en-GB" sz="1800" dirty="0">
                <a:solidFill>
                  <a:schemeClr val="tx1">
                    <a:lumMod val="75000"/>
                    <a:lumOff val="25000"/>
                  </a:schemeClr>
                </a:solidFill>
              </a:rPr>
              <a:t> </a:t>
            </a:r>
            <a:r>
              <a:rPr lang="en-GB" sz="1800" dirty="0" err="1">
                <a:solidFill>
                  <a:schemeClr val="tx1">
                    <a:lumMod val="75000"/>
                    <a:lumOff val="25000"/>
                  </a:schemeClr>
                </a:solidFill>
              </a:rPr>
              <a:t>cérébral</a:t>
            </a:r>
            <a:endParaRPr lang="en-GB" sz="1800" dirty="0">
              <a:solidFill>
                <a:schemeClr val="tx1">
                  <a:lumMod val="75000"/>
                  <a:lumOff val="25000"/>
                </a:schemeClr>
              </a:solidFill>
            </a:endParaRPr>
          </a:p>
          <a:p>
            <a:pPr marL="1663700" lvl="3" indent="-292100" algn="just">
              <a:lnSpc>
                <a:spcPct val="80000"/>
              </a:lnSpc>
              <a:spcBef>
                <a:spcPts val="400"/>
              </a:spcBef>
              <a:buClr>
                <a:srgbClr val="FFFFFF"/>
              </a:buClr>
              <a:buFont typeface="Times New Roman" pitchFamily="16" charset="0"/>
              <a:buChar cha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dirty="0" err="1">
                <a:solidFill>
                  <a:schemeClr val="tx1">
                    <a:lumMod val="75000"/>
                    <a:lumOff val="25000"/>
                  </a:schemeClr>
                </a:solidFill>
              </a:rPr>
              <a:t>Mésencéphale</a:t>
            </a:r>
            <a:r>
              <a:rPr lang="en-GB" dirty="0">
                <a:solidFill>
                  <a:schemeClr val="tx1">
                    <a:lumMod val="75000"/>
                    <a:lumOff val="25000"/>
                  </a:schemeClr>
                </a:solidFill>
              </a:rPr>
              <a:t> </a:t>
            </a:r>
          </a:p>
          <a:p>
            <a:pPr marL="1663700" lvl="3" indent="-292100" algn="just">
              <a:lnSpc>
                <a:spcPct val="80000"/>
              </a:lnSpc>
              <a:spcBef>
                <a:spcPts val="400"/>
              </a:spcBef>
              <a:buClr>
                <a:srgbClr val="FFFFFF"/>
              </a:buClr>
              <a:buFont typeface="Times New Roman" pitchFamily="16" charset="0"/>
              <a:buChar cha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dirty="0">
                <a:solidFill>
                  <a:schemeClr val="tx1">
                    <a:lumMod val="75000"/>
                    <a:lumOff val="25000"/>
                  </a:schemeClr>
                </a:solidFill>
              </a:rPr>
              <a:t>Pont de </a:t>
            </a:r>
            <a:r>
              <a:rPr lang="en-GB" dirty="0" err="1">
                <a:solidFill>
                  <a:schemeClr val="tx1">
                    <a:lumMod val="75000"/>
                    <a:lumOff val="25000"/>
                  </a:schemeClr>
                </a:solidFill>
              </a:rPr>
              <a:t>varole</a:t>
            </a:r>
            <a:r>
              <a:rPr lang="en-GB" dirty="0">
                <a:solidFill>
                  <a:schemeClr val="tx1">
                    <a:lumMod val="75000"/>
                    <a:lumOff val="25000"/>
                  </a:schemeClr>
                </a:solidFill>
              </a:rPr>
              <a:t> </a:t>
            </a:r>
            <a:r>
              <a:rPr lang="en-GB" dirty="0" err="1">
                <a:solidFill>
                  <a:schemeClr val="tx1">
                    <a:lumMod val="75000"/>
                    <a:lumOff val="25000"/>
                  </a:schemeClr>
                </a:solidFill>
              </a:rPr>
              <a:t>ou</a:t>
            </a:r>
            <a:r>
              <a:rPr lang="en-GB" dirty="0">
                <a:solidFill>
                  <a:schemeClr val="tx1">
                    <a:lumMod val="75000"/>
                    <a:lumOff val="25000"/>
                  </a:schemeClr>
                </a:solidFill>
              </a:rPr>
              <a:t> </a:t>
            </a:r>
            <a:r>
              <a:rPr lang="en-GB" dirty="0" err="1">
                <a:solidFill>
                  <a:schemeClr val="tx1">
                    <a:lumMod val="75000"/>
                    <a:lumOff val="25000"/>
                  </a:schemeClr>
                </a:solidFill>
              </a:rPr>
              <a:t>protubérance</a:t>
            </a:r>
            <a:r>
              <a:rPr lang="en-GB" dirty="0">
                <a:solidFill>
                  <a:schemeClr val="tx1">
                    <a:lumMod val="75000"/>
                    <a:lumOff val="25000"/>
                  </a:schemeClr>
                </a:solidFill>
              </a:rPr>
              <a:t> </a:t>
            </a:r>
            <a:r>
              <a:rPr lang="en-GB" dirty="0" err="1">
                <a:solidFill>
                  <a:schemeClr val="tx1">
                    <a:lumMod val="75000"/>
                    <a:lumOff val="25000"/>
                  </a:schemeClr>
                </a:solidFill>
              </a:rPr>
              <a:t>annulaire</a:t>
            </a:r>
            <a:endParaRPr lang="en-GB" dirty="0">
              <a:solidFill>
                <a:schemeClr val="tx1">
                  <a:lumMod val="75000"/>
                  <a:lumOff val="25000"/>
                </a:schemeClr>
              </a:solidFill>
            </a:endParaRPr>
          </a:p>
          <a:p>
            <a:pPr marL="1663700" lvl="3" indent="-292100" algn="just">
              <a:lnSpc>
                <a:spcPct val="80000"/>
              </a:lnSpc>
              <a:spcBef>
                <a:spcPts val="400"/>
              </a:spcBef>
              <a:buClr>
                <a:srgbClr val="FFFFFF"/>
              </a:buClr>
              <a:buFont typeface="Times New Roman" pitchFamily="16" charset="0"/>
              <a:buChar cha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dirty="0" err="1">
                <a:solidFill>
                  <a:schemeClr val="tx1">
                    <a:lumMod val="75000"/>
                    <a:lumOff val="25000"/>
                  </a:schemeClr>
                </a:solidFill>
              </a:rPr>
              <a:t>Bulbe</a:t>
            </a:r>
            <a:r>
              <a:rPr lang="en-GB" dirty="0">
                <a:solidFill>
                  <a:schemeClr val="tx1">
                    <a:lumMod val="75000"/>
                    <a:lumOff val="25000"/>
                  </a:schemeClr>
                </a:solidFill>
              </a:rPr>
              <a:t> </a:t>
            </a:r>
            <a:r>
              <a:rPr lang="en-GB" dirty="0" err="1">
                <a:solidFill>
                  <a:schemeClr val="tx1">
                    <a:lumMod val="75000"/>
                    <a:lumOff val="25000"/>
                  </a:schemeClr>
                </a:solidFill>
              </a:rPr>
              <a:t>rachidien</a:t>
            </a:r>
            <a:endParaRPr lang="en-GB" dirty="0">
              <a:solidFill>
                <a:schemeClr val="tx1">
                  <a:lumMod val="75000"/>
                  <a:lumOff val="25000"/>
                </a:schemeClr>
              </a:solidFill>
            </a:endParaRPr>
          </a:p>
          <a:p>
            <a:pPr marL="91440" indent="-91440" algn="just">
              <a:lnSpc>
                <a:spcPct val="80000"/>
              </a:lnSpc>
              <a:spcBef>
                <a:spcPts val="35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endParaRPr lang="en-GB" sz="1800" dirty="0">
              <a:solidFill>
                <a:schemeClr val="tx1">
                  <a:lumMod val="75000"/>
                  <a:lumOff val="25000"/>
                </a:schemeClr>
              </a:solidFill>
            </a:endParaRPr>
          </a:p>
          <a:p>
            <a:pPr marL="91440" indent="-91440" algn="just">
              <a:lnSpc>
                <a:spcPct val="80000"/>
              </a:lnSpc>
              <a:spcBef>
                <a:spcPts val="45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sz="1800" dirty="0">
                <a:solidFill>
                  <a:schemeClr val="tx1">
                    <a:lumMod val="75000"/>
                    <a:lumOff val="25000"/>
                  </a:schemeClr>
                </a:solidFill>
              </a:rPr>
              <a:t>	 2,1,3. </a:t>
            </a:r>
            <a:r>
              <a:rPr lang="en-GB" sz="1800" dirty="0" err="1">
                <a:solidFill>
                  <a:schemeClr val="tx1">
                    <a:lumMod val="75000"/>
                    <a:lumOff val="25000"/>
                  </a:schemeClr>
                </a:solidFill>
              </a:rPr>
              <a:t>Cervelet</a:t>
            </a:r>
            <a:endParaRPr lang="en-GB" sz="1800" dirty="0">
              <a:solidFill>
                <a:schemeClr val="tx1">
                  <a:lumMod val="75000"/>
                  <a:lumOff val="25000"/>
                </a:schemeClr>
              </a:solidFill>
            </a:endParaRPr>
          </a:p>
          <a:p>
            <a:pPr marL="91440" indent="-91440">
              <a:lnSpc>
                <a:spcPct val="80000"/>
              </a:lnSpc>
              <a:spcBef>
                <a:spcPts val="50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endParaRPr lang="en-GB" dirty="0">
              <a:solidFill>
                <a:schemeClr val="tx1">
                  <a:lumMod val="75000"/>
                  <a:lumOff val="25000"/>
                </a:schemeClr>
              </a:solidFill>
            </a:endParaRPr>
          </a:p>
          <a:p>
            <a:pPr marL="1244600" lvl="2" indent="-330200">
              <a:lnSpc>
                <a:spcPct val="80000"/>
              </a:lnSpc>
              <a:spcBef>
                <a:spcPts val="700"/>
              </a:spcBef>
              <a:buClr>
                <a:srgbClr val="FFFFFF"/>
              </a:buCl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sz="2800" b="1" dirty="0">
                <a:solidFill>
                  <a:schemeClr val="tx1">
                    <a:lumMod val="75000"/>
                    <a:lumOff val="25000"/>
                  </a:schemeClr>
                </a:solidFill>
              </a:rPr>
              <a:t>2,2 la protection de </a:t>
            </a:r>
            <a:r>
              <a:rPr lang="en-GB" sz="2800" b="1" dirty="0" err="1">
                <a:solidFill>
                  <a:schemeClr val="tx1">
                    <a:lumMod val="75000"/>
                    <a:lumOff val="25000"/>
                  </a:schemeClr>
                </a:solidFill>
              </a:rPr>
              <a:t>l’encéphale</a:t>
            </a:r>
            <a:endParaRPr lang="en-GB" sz="2800" b="1" dirty="0">
              <a:solidFill>
                <a:schemeClr val="tx1">
                  <a:lumMod val="75000"/>
                  <a:lumOff val="25000"/>
                </a:schemeClr>
              </a:solidFill>
            </a:endParaRPr>
          </a:p>
          <a:p>
            <a:pPr marL="1244600" lvl="2" indent="-330200">
              <a:lnSpc>
                <a:spcPct val="80000"/>
              </a:lnSpc>
              <a:spcBef>
                <a:spcPts val="700"/>
              </a:spcBef>
              <a:buClr>
                <a:srgbClr val="FFFFFF"/>
              </a:buCl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sz="2800" b="1" dirty="0">
                <a:solidFill>
                  <a:schemeClr val="tx1">
                    <a:lumMod val="75000"/>
                    <a:lumOff val="25000"/>
                  </a:schemeClr>
                </a:solidFill>
              </a:rPr>
              <a:t>2,3 la vascularisation de </a:t>
            </a:r>
            <a:r>
              <a:rPr lang="en-GB" sz="2800" b="1" dirty="0" err="1">
                <a:solidFill>
                  <a:schemeClr val="tx1">
                    <a:lumMod val="75000"/>
                    <a:lumOff val="25000"/>
                  </a:schemeClr>
                </a:solidFill>
              </a:rPr>
              <a:t>l’encéphale</a:t>
            </a:r>
            <a:endParaRPr lang="en-GB" sz="2800" b="1" dirty="0">
              <a:solidFill>
                <a:schemeClr val="tx1">
                  <a:lumMod val="75000"/>
                  <a:lumOff val="25000"/>
                </a:schemeClr>
              </a:solidFill>
            </a:endParaRPr>
          </a:p>
          <a:p>
            <a:pPr marL="1244600" lvl="2" indent="-330200">
              <a:lnSpc>
                <a:spcPct val="80000"/>
              </a:lnSpc>
              <a:spcBef>
                <a:spcPts val="700"/>
              </a:spcBef>
              <a:buClr>
                <a:srgbClr val="FFFFFF"/>
              </a:buClr>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r>
              <a:rPr lang="en-GB" sz="2800" b="1" dirty="0">
                <a:solidFill>
                  <a:schemeClr val="tx1">
                    <a:lumMod val="75000"/>
                    <a:lumOff val="25000"/>
                  </a:schemeClr>
                </a:solidFill>
              </a:rPr>
              <a:t>2,4 la </a:t>
            </a:r>
            <a:r>
              <a:rPr lang="en-GB" sz="2800" b="1" dirty="0" err="1">
                <a:solidFill>
                  <a:schemeClr val="tx1">
                    <a:lumMod val="75000"/>
                    <a:lumOff val="25000"/>
                  </a:schemeClr>
                </a:solidFill>
              </a:rPr>
              <a:t>barrière</a:t>
            </a:r>
            <a:r>
              <a:rPr lang="en-GB" sz="2800" b="1" dirty="0">
                <a:solidFill>
                  <a:schemeClr val="tx1">
                    <a:lumMod val="75000"/>
                    <a:lumOff val="25000"/>
                  </a:schemeClr>
                </a:solidFill>
              </a:rPr>
              <a:t> </a:t>
            </a:r>
            <a:r>
              <a:rPr lang="en-GB" sz="2800" b="1" dirty="0" err="1">
                <a:solidFill>
                  <a:schemeClr val="tx1">
                    <a:lumMod val="75000"/>
                    <a:lumOff val="25000"/>
                  </a:schemeClr>
                </a:solidFill>
              </a:rPr>
              <a:t>hémato</a:t>
            </a:r>
            <a:r>
              <a:rPr lang="en-GB" sz="2800" b="1" dirty="0">
                <a:solidFill>
                  <a:schemeClr val="tx1">
                    <a:lumMod val="75000"/>
                    <a:lumOff val="25000"/>
                  </a:schemeClr>
                </a:solidFill>
              </a:rPr>
              <a:t> </a:t>
            </a:r>
            <a:r>
              <a:rPr lang="en-GB" sz="2800" b="1" dirty="0" err="1">
                <a:solidFill>
                  <a:schemeClr val="tx1">
                    <a:lumMod val="75000"/>
                    <a:lumOff val="25000"/>
                  </a:schemeClr>
                </a:solidFill>
              </a:rPr>
              <a:t>encéphalique</a:t>
            </a:r>
            <a:endParaRPr lang="en-GB" sz="2800" b="1" dirty="0">
              <a:solidFill>
                <a:schemeClr val="tx1">
                  <a:lumMod val="75000"/>
                  <a:lumOff val="25000"/>
                </a:schemeClr>
              </a:solidFill>
            </a:endParaRPr>
          </a:p>
          <a:p>
            <a:pPr marL="91440" indent="-91440">
              <a:lnSpc>
                <a:spcPct val="80000"/>
              </a:lnSpc>
              <a:spcBef>
                <a:spcPts val="700"/>
              </a:spcBef>
              <a:buNone/>
              <a:tabLst>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 pos="9085263" algn="l"/>
                <a:tab pos="9534525" algn="l"/>
                <a:tab pos="9983788" algn="l"/>
              </a:tabLst>
              <a:defRPr/>
            </a:pPr>
            <a:endParaRPr lang="en-GB" b="1" dirty="0">
              <a:solidFill>
                <a:schemeClr val="tx1">
                  <a:lumMod val="75000"/>
                  <a:lumOff val="25000"/>
                </a:schemeClr>
              </a:solidFill>
              <a:effectLst>
                <a:outerShdw blurRad="38100" dist="38100" dir="2700000" algn="tl">
                  <a:srgbClr val="000000"/>
                </a:outerShdw>
              </a:effectLst>
            </a:endParaRPr>
          </a:p>
        </p:txBody>
      </p:sp>
      <p:sp>
        <p:nvSpPr>
          <p:cNvPr id="3" name="Espace réservé du pied de page 2">
            <a:extLst>
              <a:ext uri="{FF2B5EF4-FFF2-40B4-BE49-F238E27FC236}">
                <a16:creationId xmlns:a16="http://schemas.microsoft.com/office/drawing/2014/main" id="{810D939E-202E-437A-ADBB-7E1625861F0C}"/>
              </a:ext>
            </a:extLst>
          </p:cNvPr>
          <p:cNvSpPr>
            <a:spLocks noGrp="1"/>
          </p:cNvSpPr>
          <p:nvPr>
            <p:ph type="ftr" sz="quarter" idx="11"/>
          </p:nvPr>
        </p:nvSpPr>
        <p:spPr/>
        <p:txBody>
          <a:bodyPr/>
          <a:lstStyle/>
          <a:p>
            <a:pPr>
              <a:defRPr/>
            </a:pPr>
            <a:endParaRPr lang="fr-FR"/>
          </a:p>
        </p:txBody>
      </p:sp>
      <p:sp>
        <p:nvSpPr>
          <p:cNvPr id="2" name="Espace réservé du numéro de diapositive 5">
            <a:extLst>
              <a:ext uri="{FF2B5EF4-FFF2-40B4-BE49-F238E27FC236}">
                <a16:creationId xmlns:a16="http://schemas.microsoft.com/office/drawing/2014/main" id="{4BF1AF93-CB6C-4E7D-AC7A-6551F99456A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C144F1A-2437-44CB-A0A5-1217217E2621}" type="slidenum">
              <a:rPr lang="en-GB" altLang="fr-FR">
                <a:solidFill>
                  <a:srgbClr val="898989"/>
                </a:solidFill>
              </a:rPr>
              <a:pPr/>
              <a:t>21</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D0D5D281-3D60-4764-9737-DE00FDD9F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7200"/>
            <a:ext cx="59436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2">
            <a:extLst>
              <a:ext uri="{FF2B5EF4-FFF2-40B4-BE49-F238E27FC236}">
                <a16:creationId xmlns:a16="http://schemas.microsoft.com/office/drawing/2014/main" id="{A8D5E46C-D257-4928-909F-6835A6D105D6}"/>
              </a:ext>
            </a:extLst>
          </p:cNvPr>
          <p:cNvGrpSpPr>
            <a:grpSpLocks/>
          </p:cNvGrpSpPr>
          <p:nvPr/>
        </p:nvGrpSpPr>
        <p:grpSpPr bwMode="auto">
          <a:xfrm>
            <a:off x="2057401" y="457201"/>
            <a:ext cx="7542213" cy="2360613"/>
            <a:chOff x="336" y="288"/>
            <a:chExt cx="4751" cy="1487"/>
          </a:xfrm>
        </p:grpSpPr>
        <p:sp>
          <p:nvSpPr>
            <p:cNvPr id="20510" name="Text Box 3">
              <a:extLst>
                <a:ext uri="{FF2B5EF4-FFF2-40B4-BE49-F238E27FC236}">
                  <a16:creationId xmlns:a16="http://schemas.microsoft.com/office/drawing/2014/main" id="{B10B1833-EBBB-4BE8-ADC9-3083D0BB583A}"/>
                </a:ext>
              </a:extLst>
            </p:cNvPr>
            <p:cNvSpPr txBox="1">
              <a:spLocks noChangeArrowheads="1"/>
            </p:cNvSpPr>
            <p:nvPr/>
          </p:nvSpPr>
          <p:spPr bwMode="auto">
            <a:xfrm>
              <a:off x="336" y="288"/>
              <a:ext cx="129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Télencéphale</a:t>
              </a:r>
            </a:p>
          </p:txBody>
        </p:sp>
        <p:grpSp>
          <p:nvGrpSpPr>
            <p:cNvPr id="20511" name="Group 4">
              <a:extLst>
                <a:ext uri="{FF2B5EF4-FFF2-40B4-BE49-F238E27FC236}">
                  <a16:creationId xmlns:a16="http://schemas.microsoft.com/office/drawing/2014/main" id="{03E4DE3E-BF9B-4D4A-82D6-0AAD6B937D64}"/>
                </a:ext>
              </a:extLst>
            </p:cNvPr>
            <p:cNvGrpSpPr>
              <a:grpSpLocks/>
            </p:cNvGrpSpPr>
            <p:nvPr/>
          </p:nvGrpSpPr>
          <p:grpSpPr bwMode="auto">
            <a:xfrm>
              <a:off x="1728" y="480"/>
              <a:ext cx="3359" cy="1295"/>
              <a:chOff x="1728" y="480"/>
              <a:chExt cx="3359" cy="1295"/>
            </a:xfrm>
          </p:grpSpPr>
          <p:sp>
            <p:nvSpPr>
              <p:cNvPr id="20512" name="Line 5">
                <a:extLst>
                  <a:ext uri="{FF2B5EF4-FFF2-40B4-BE49-F238E27FC236}">
                    <a16:creationId xmlns:a16="http://schemas.microsoft.com/office/drawing/2014/main" id="{60040015-C003-4B21-B9C0-D4FE4CAA0C53}"/>
                  </a:ext>
                </a:extLst>
              </p:cNvPr>
              <p:cNvSpPr>
                <a:spLocks noChangeShapeType="1"/>
              </p:cNvSpPr>
              <p:nvPr/>
            </p:nvSpPr>
            <p:spPr bwMode="auto">
              <a:xfrm>
                <a:off x="1728" y="480"/>
                <a:ext cx="1152" cy="1296"/>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13" name="Line 6">
                <a:extLst>
                  <a:ext uri="{FF2B5EF4-FFF2-40B4-BE49-F238E27FC236}">
                    <a16:creationId xmlns:a16="http://schemas.microsoft.com/office/drawing/2014/main" id="{EDF7C154-2804-49C4-AB19-8B17AA623DA9}"/>
                  </a:ext>
                </a:extLst>
              </p:cNvPr>
              <p:cNvSpPr>
                <a:spLocks noChangeShapeType="1"/>
              </p:cNvSpPr>
              <p:nvPr/>
            </p:nvSpPr>
            <p:spPr bwMode="auto">
              <a:xfrm>
                <a:off x="1728" y="480"/>
                <a:ext cx="3360" cy="96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14" name="Line 7">
                <a:extLst>
                  <a:ext uri="{FF2B5EF4-FFF2-40B4-BE49-F238E27FC236}">
                    <a16:creationId xmlns:a16="http://schemas.microsoft.com/office/drawing/2014/main" id="{12974C08-E1D4-4719-B94C-86BFFDD6E519}"/>
                  </a:ext>
                </a:extLst>
              </p:cNvPr>
              <p:cNvSpPr>
                <a:spLocks noChangeShapeType="1"/>
              </p:cNvSpPr>
              <p:nvPr/>
            </p:nvSpPr>
            <p:spPr bwMode="auto">
              <a:xfrm>
                <a:off x="1728" y="480"/>
                <a:ext cx="1392" cy="72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15" name="Line 8">
                <a:extLst>
                  <a:ext uri="{FF2B5EF4-FFF2-40B4-BE49-F238E27FC236}">
                    <a16:creationId xmlns:a16="http://schemas.microsoft.com/office/drawing/2014/main" id="{53CB46DA-DF99-4330-B038-E16E684A0E9A}"/>
                  </a:ext>
                </a:extLst>
              </p:cNvPr>
              <p:cNvSpPr>
                <a:spLocks noChangeShapeType="1"/>
              </p:cNvSpPr>
              <p:nvPr/>
            </p:nvSpPr>
            <p:spPr bwMode="auto">
              <a:xfrm>
                <a:off x="1728" y="480"/>
                <a:ext cx="2304" cy="288"/>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nvGrpSpPr>
          <p:cNvPr id="4" name="Group 9">
            <a:extLst>
              <a:ext uri="{FF2B5EF4-FFF2-40B4-BE49-F238E27FC236}">
                <a16:creationId xmlns:a16="http://schemas.microsoft.com/office/drawing/2014/main" id="{31A86FA0-5C26-4DA0-977E-079C960DE7E4}"/>
              </a:ext>
            </a:extLst>
          </p:cNvPr>
          <p:cNvGrpSpPr>
            <a:grpSpLocks/>
          </p:cNvGrpSpPr>
          <p:nvPr/>
        </p:nvGrpSpPr>
        <p:grpSpPr bwMode="auto">
          <a:xfrm>
            <a:off x="1670051" y="2892425"/>
            <a:ext cx="6710363" cy="3505200"/>
            <a:chOff x="92" y="1822"/>
            <a:chExt cx="4227" cy="2208"/>
          </a:xfrm>
        </p:grpSpPr>
        <p:grpSp>
          <p:nvGrpSpPr>
            <p:cNvPr id="20495" name="Group 10">
              <a:extLst>
                <a:ext uri="{FF2B5EF4-FFF2-40B4-BE49-F238E27FC236}">
                  <a16:creationId xmlns:a16="http://schemas.microsoft.com/office/drawing/2014/main" id="{AE750D69-F53A-4DEE-84AB-76305F674E25}"/>
                </a:ext>
              </a:extLst>
            </p:cNvPr>
            <p:cNvGrpSpPr>
              <a:grpSpLocks/>
            </p:cNvGrpSpPr>
            <p:nvPr/>
          </p:nvGrpSpPr>
          <p:grpSpPr bwMode="auto">
            <a:xfrm>
              <a:off x="240" y="1822"/>
              <a:ext cx="4079" cy="336"/>
              <a:chOff x="240" y="1822"/>
              <a:chExt cx="4079" cy="336"/>
            </a:xfrm>
          </p:grpSpPr>
          <p:sp>
            <p:nvSpPr>
              <p:cNvPr id="20507" name="Oval 11">
                <a:extLst>
                  <a:ext uri="{FF2B5EF4-FFF2-40B4-BE49-F238E27FC236}">
                    <a16:creationId xmlns:a16="http://schemas.microsoft.com/office/drawing/2014/main" id="{B3385E69-6C90-42CF-98AF-A66D371586D6}"/>
                  </a:ext>
                </a:extLst>
              </p:cNvPr>
              <p:cNvSpPr>
                <a:spLocks noChangeArrowheads="1"/>
              </p:cNvSpPr>
              <p:nvPr/>
            </p:nvSpPr>
            <p:spPr bwMode="auto">
              <a:xfrm>
                <a:off x="3744" y="1822"/>
                <a:ext cx="576" cy="336"/>
              </a:xfrm>
              <a:prstGeom prst="ellipse">
                <a:avLst/>
              </a:prstGeom>
              <a:noFill/>
              <a:ln w="3816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20508" name="Text Box 12">
                <a:extLst>
                  <a:ext uri="{FF2B5EF4-FFF2-40B4-BE49-F238E27FC236}">
                    <a16:creationId xmlns:a16="http://schemas.microsoft.com/office/drawing/2014/main" id="{783629E3-877A-42A2-9FFC-7E68BE91B371}"/>
                  </a:ext>
                </a:extLst>
              </p:cNvPr>
              <p:cNvSpPr txBox="1">
                <a:spLocks noChangeArrowheads="1"/>
              </p:cNvSpPr>
              <p:nvPr/>
            </p:nvSpPr>
            <p:spPr bwMode="auto">
              <a:xfrm>
                <a:off x="240" y="1870"/>
                <a:ext cx="144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Mésencéphale</a:t>
                </a:r>
              </a:p>
            </p:txBody>
          </p:sp>
          <p:sp>
            <p:nvSpPr>
              <p:cNvPr id="20509" name="Line 13">
                <a:extLst>
                  <a:ext uri="{FF2B5EF4-FFF2-40B4-BE49-F238E27FC236}">
                    <a16:creationId xmlns:a16="http://schemas.microsoft.com/office/drawing/2014/main" id="{F4C5EDEE-C527-4BEA-8D6E-A570D6C10124}"/>
                  </a:ext>
                </a:extLst>
              </p:cNvPr>
              <p:cNvSpPr>
                <a:spLocks noChangeShapeType="1"/>
              </p:cNvSpPr>
              <p:nvPr/>
            </p:nvSpPr>
            <p:spPr bwMode="auto">
              <a:xfrm>
                <a:off x="1584" y="2014"/>
                <a:ext cx="2160" cy="1"/>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20496" name="Group 14">
              <a:extLst>
                <a:ext uri="{FF2B5EF4-FFF2-40B4-BE49-F238E27FC236}">
                  <a16:creationId xmlns:a16="http://schemas.microsoft.com/office/drawing/2014/main" id="{07CE739A-9C46-40BE-9A72-76AC383EE3BF}"/>
                </a:ext>
              </a:extLst>
            </p:cNvPr>
            <p:cNvGrpSpPr>
              <a:grpSpLocks/>
            </p:cNvGrpSpPr>
            <p:nvPr/>
          </p:nvGrpSpPr>
          <p:grpSpPr bwMode="auto">
            <a:xfrm>
              <a:off x="240" y="2346"/>
              <a:ext cx="3695" cy="1147"/>
              <a:chOff x="240" y="2346"/>
              <a:chExt cx="3695" cy="1147"/>
            </a:xfrm>
          </p:grpSpPr>
          <p:sp>
            <p:nvSpPr>
              <p:cNvPr id="20503" name="Text Box 15">
                <a:extLst>
                  <a:ext uri="{FF2B5EF4-FFF2-40B4-BE49-F238E27FC236}">
                    <a16:creationId xmlns:a16="http://schemas.microsoft.com/office/drawing/2014/main" id="{99C85C92-8E43-45D3-A2B0-A22109F4E4DB}"/>
                  </a:ext>
                </a:extLst>
              </p:cNvPr>
              <p:cNvSpPr txBox="1">
                <a:spLocks noChangeArrowheads="1"/>
              </p:cNvSpPr>
              <p:nvPr/>
            </p:nvSpPr>
            <p:spPr bwMode="auto">
              <a:xfrm>
                <a:off x="240" y="2350"/>
                <a:ext cx="158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Pont de Varole (protubérance)</a:t>
                </a:r>
              </a:p>
            </p:txBody>
          </p:sp>
          <p:sp>
            <p:nvSpPr>
              <p:cNvPr id="20504" name="Text Box 16">
                <a:extLst>
                  <a:ext uri="{FF2B5EF4-FFF2-40B4-BE49-F238E27FC236}">
                    <a16:creationId xmlns:a16="http://schemas.microsoft.com/office/drawing/2014/main" id="{C49E994D-5616-444A-9BD3-D4D414E1CC4E}"/>
                  </a:ext>
                </a:extLst>
              </p:cNvPr>
              <p:cNvSpPr txBox="1">
                <a:spLocks noChangeArrowheads="1"/>
              </p:cNvSpPr>
              <p:nvPr/>
            </p:nvSpPr>
            <p:spPr bwMode="auto">
              <a:xfrm>
                <a:off x="240" y="2974"/>
                <a:ext cx="139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Bulbe rachidien</a:t>
                </a:r>
              </a:p>
            </p:txBody>
          </p:sp>
          <p:sp>
            <p:nvSpPr>
              <p:cNvPr id="20505" name="Line 17">
                <a:extLst>
                  <a:ext uri="{FF2B5EF4-FFF2-40B4-BE49-F238E27FC236}">
                    <a16:creationId xmlns:a16="http://schemas.microsoft.com/office/drawing/2014/main" id="{63FC0146-98F2-447B-B60D-0AE88F680484}"/>
                  </a:ext>
                </a:extLst>
              </p:cNvPr>
              <p:cNvSpPr>
                <a:spLocks noChangeShapeType="1"/>
              </p:cNvSpPr>
              <p:nvPr/>
            </p:nvSpPr>
            <p:spPr bwMode="auto">
              <a:xfrm flipV="1">
                <a:off x="1680" y="2345"/>
                <a:ext cx="2160" cy="202"/>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06" name="Line 18">
                <a:extLst>
                  <a:ext uri="{FF2B5EF4-FFF2-40B4-BE49-F238E27FC236}">
                    <a16:creationId xmlns:a16="http://schemas.microsoft.com/office/drawing/2014/main" id="{59BB436C-2A57-4BA2-95CE-8A331C278FD7}"/>
                  </a:ext>
                </a:extLst>
              </p:cNvPr>
              <p:cNvSpPr>
                <a:spLocks noChangeShapeType="1"/>
              </p:cNvSpPr>
              <p:nvPr/>
            </p:nvSpPr>
            <p:spPr bwMode="auto">
              <a:xfrm flipV="1">
                <a:off x="1296" y="2729"/>
                <a:ext cx="2640" cy="49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0497" name="Text Box 19">
              <a:extLst>
                <a:ext uri="{FF2B5EF4-FFF2-40B4-BE49-F238E27FC236}">
                  <a16:creationId xmlns:a16="http://schemas.microsoft.com/office/drawing/2014/main" id="{C8D5C7FD-3894-407C-9374-8BE24437D14C}"/>
                </a:ext>
              </a:extLst>
            </p:cNvPr>
            <p:cNvSpPr txBox="1">
              <a:spLocks noChangeArrowheads="1"/>
            </p:cNvSpPr>
            <p:nvPr/>
          </p:nvSpPr>
          <p:spPr bwMode="auto">
            <a:xfrm>
              <a:off x="816" y="3460"/>
              <a:ext cx="244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Ces trois structures forment le tronc cérébral </a:t>
              </a:r>
            </a:p>
          </p:txBody>
        </p:sp>
        <p:sp>
          <p:nvSpPr>
            <p:cNvPr id="20498" name="Line 20">
              <a:extLst>
                <a:ext uri="{FF2B5EF4-FFF2-40B4-BE49-F238E27FC236}">
                  <a16:creationId xmlns:a16="http://schemas.microsoft.com/office/drawing/2014/main" id="{A1FD1628-571E-4F6B-879C-4BE71AC8AA6D}"/>
                </a:ext>
              </a:extLst>
            </p:cNvPr>
            <p:cNvSpPr>
              <a:spLocks noChangeShapeType="1"/>
            </p:cNvSpPr>
            <p:nvPr/>
          </p:nvSpPr>
          <p:spPr bwMode="auto">
            <a:xfrm>
              <a:off x="240" y="1918"/>
              <a:ext cx="1" cy="1584"/>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20499" name="Line 21">
              <a:extLst>
                <a:ext uri="{FF2B5EF4-FFF2-40B4-BE49-F238E27FC236}">
                  <a16:creationId xmlns:a16="http://schemas.microsoft.com/office/drawing/2014/main" id="{B8A07A63-4134-4711-BE57-D8115E4F1ED4}"/>
                </a:ext>
              </a:extLst>
            </p:cNvPr>
            <p:cNvSpPr>
              <a:spLocks noChangeShapeType="1"/>
            </p:cNvSpPr>
            <p:nvPr/>
          </p:nvSpPr>
          <p:spPr bwMode="auto">
            <a:xfrm>
              <a:off x="96" y="2734"/>
              <a:ext cx="1" cy="1296"/>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grpSp>
          <p:nvGrpSpPr>
            <p:cNvPr id="20500" name="Group 22">
              <a:extLst>
                <a:ext uri="{FF2B5EF4-FFF2-40B4-BE49-F238E27FC236}">
                  <a16:creationId xmlns:a16="http://schemas.microsoft.com/office/drawing/2014/main" id="{DB3F4E61-77BC-4124-901C-30F1332824C5}"/>
                </a:ext>
              </a:extLst>
            </p:cNvPr>
            <p:cNvGrpSpPr>
              <a:grpSpLocks/>
            </p:cNvGrpSpPr>
            <p:nvPr/>
          </p:nvGrpSpPr>
          <p:grpSpPr bwMode="auto">
            <a:xfrm>
              <a:off x="92" y="2734"/>
              <a:ext cx="627" cy="1296"/>
              <a:chOff x="92" y="2734"/>
              <a:chExt cx="627" cy="1296"/>
            </a:xfrm>
          </p:grpSpPr>
          <p:sp>
            <p:nvSpPr>
              <p:cNvPr id="20501" name="Line 23">
                <a:extLst>
                  <a:ext uri="{FF2B5EF4-FFF2-40B4-BE49-F238E27FC236}">
                    <a16:creationId xmlns:a16="http://schemas.microsoft.com/office/drawing/2014/main" id="{CE524C07-604D-4A3E-B386-B945F9E9B6C9}"/>
                  </a:ext>
                </a:extLst>
              </p:cNvPr>
              <p:cNvSpPr>
                <a:spLocks noChangeShapeType="1"/>
              </p:cNvSpPr>
              <p:nvPr/>
            </p:nvSpPr>
            <p:spPr bwMode="auto">
              <a:xfrm flipH="1">
                <a:off x="91" y="2734"/>
                <a:ext cx="154" cy="1"/>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20502" name="Line 24">
                <a:extLst>
                  <a:ext uri="{FF2B5EF4-FFF2-40B4-BE49-F238E27FC236}">
                    <a16:creationId xmlns:a16="http://schemas.microsoft.com/office/drawing/2014/main" id="{25ACDE00-0313-4101-8317-790C2413009D}"/>
                  </a:ext>
                </a:extLst>
              </p:cNvPr>
              <p:cNvSpPr>
                <a:spLocks noChangeShapeType="1"/>
              </p:cNvSpPr>
              <p:nvPr/>
            </p:nvSpPr>
            <p:spPr bwMode="auto">
              <a:xfrm>
                <a:off x="96" y="4030"/>
                <a:ext cx="624" cy="1"/>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8" name="Group 25">
            <a:extLst>
              <a:ext uri="{FF2B5EF4-FFF2-40B4-BE49-F238E27FC236}">
                <a16:creationId xmlns:a16="http://schemas.microsoft.com/office/drawing/2014/main" id="{EB63DFA0-D03B-4A41-A141-E443F8C8F993}"/>
              </a:ext>
            </a:extLst>
          </p:cNvPr>
          <p:cNvGrpSpPr>
            <a:grpSpLocks/>
          </p:cNvGrpSpPr>
          <p:nvPr/>
        </p:nvGrpSpPr>
        <p:grpSpPr bwMode="auto">
          <a:xfrm>
            <a:off x="8458201" y="4108450"/>
            <a:ext cx="1446213" cy="2141538"/>
            <a:chOff x="4368" y="2588"/>
            <a:chExt cx="911" cy="1349"/>
          </a:xfrm>
        </p:grpSpPr>
        <p:sp>
          <p:nvSpPr>
            <p:cNvPr id="20493" name="Text Box 26">
              <a:extLst>
                <a:ext uri="{FF2B5EF4-FFF2-40B4-BE49-F238E27FC236}">
                  <a16:creationId xmlns:a16="http://schemas.microsoft.com/office/drawing/2014/main" id="{C6AA2C26-7B87-4648-9664-B35B7C3E4AE0}"/>
                </a:ext>
              </a:extLst>
            </p:cNvPr>
            <p:cNvSpPr txBox="1">
              <a:spLocks noChangeArrowheads="1"/>
            </p:cNvSpPr>
            <p:nvPr/>
          </p:nvSpPr>
          <p:spPr bwMode="auto">
            <a:xfrm>
              <a:off x="4368" y="3648"/>
              <a:ext cx="91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Cervelet</a:t>
              </a:r>
            </a:p>
          </p:txBody>
        </p:sp>
        <p:sp>
          <p:nvSpPr>
            <p:cNvPr id="20494" name="Line 27">
              <a:extLst>
                <a:ext uri="{FF2B5EF4-FFF2-40B4-BE49-F238E27FC236}">
                  <a16:creationId xmlns:a16="http://schemas.microsoft.com/office/drawing/2014/main" id="{519E3E79-29C3-41EA-B610-CB6A1CEC1143}"/>
                </a:ext>
              </a:extLst>
            </p:cNvPr>
            <p:cNvSpPr>
              <a:spLocks noChangeShapeType="1"/>
            </p:cNvSpPr>
            <p:nvPr/>
          </p:nvSpPr>
          <p:spPr bwMode="auto">
            <a:xfrm flipV="1">
              <a:off x="4656" y="2587"/>
              <a:ext cx="1" cy="1066"/>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9" name="Group 28">
            <a:extLst>
              <a:ext uri="{FF2B5EF4-FFF2-40B4-BE49-F238E27FC236}">
                <a16:creationId xmlns:a16="http://schemas.microsoft.com/office/drawing/2014/main" id="{F5D7D4EC-9A43-4B75-9611-BF2BE9820744}"/>
              </a:ext>
            </a:extLst>
          </p:cNvPr>
          <p:cNvGrpSpPr>
            <a:grpSpLocks/>
          </p:cNvGrpSpPr>
          <p:nvPr/>
        </p:nvGrpSpPr>
        <p:grpSpPr bwMode="auto">
          <a:xfrm>
            <a:off x="2209801" y="1676401"/>
            <a:ext cx="6234113" cy="1789113"/>
            <a:chOff x="432" y="1056"/>
            <a:chExt cx="3927" cy="1127"/>
          </a:xfrm>
        </p:grpSpPr>
        <p:sp>
          <p:nvSpPr>
            <p:cNvPr id="20489" name="Text Box 29">
              <a:extLst>
                <a:ext uri="{FF2B5EF4-FFF2-40B4-BE49-F238E27FC236}">
                  <a16:creationId xmlns:a16="http://schemas.microsoft.com/office/drawing/2014/main" id="{FAF14B11-0B29-4B83-AC4B-16AFB1147A60}"/>
                </a:ext>
              </a:extLst>
            </p:cNvPr>
            <p:cNvSpPr txBox="1">
              <a:spLocks noChangeArrowheads="1"/>
            </p:cNvSpPr>
            <p:nvPr/>
          </p:nvSpPr>
          <p:spPr bwMode="auto">
            <a:xfrm>
              <a:off x="432" y="1056"/>
              <a:ext cx="124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Diencéphale</a:t>
              </a:r>
            </a:p>
          </p:txBody>
        </p:sp>
        <p:grpSp>
          <p:nvGrpSpPr>
            <p:cNvPr id="20490" name="Group 30">
              <a:extLst>
                <a:ext uri="{FF2B5EF4-FFF2-40B4-BE49-F238E27FC236}">
                  <a16:creationId xmlns:a16="http://schemas.microsoft.com/office/drawing/2014/main" id="{21AA3A7C-B71D-4BA5-A807-3F90559850FF}"/>
                </a:ext>
              </a:extLst>
            </p:cNvPr>
            <p:cNvGrpSpPr>
              <a:grpSpLocks/>
            </p:cNvGrpSpPr>
            <p:nvPr/>
          </p:nvGrpSpPr>
          <p:grpSpPr bwMode="auto">
            <a:xfrm>
              <a:off x="1632" y="1200"/>
              <a:ext cx="2727" cy="983"/>
              <a:chOff x="1632" y="1200"/>
              <a:chExt cx="2727" cy="983"/>
            </a:xfrm>
          </p:grpSpPr>
          <p:sp>
            <p:nvSpPr>
              <p:cNvPr id="20491" name="Line 31">
                <a:extLst>
                  <a:ext uri="{FF2B5EF4-FFF2-40B4-BE49-F238E27FC236}">
                    <a16:creationId xmlns:a16="http://schemas.microsoft.com/office/drawing/2014/main" id="{850561F6-C3FB-4742-9739-729EC6D73CFF}"/>
                  </a:ext>
                </a:extLst>
              </p:cNvPr>
              <p:cNvSpPr>
                <a:spLocks noChangeShapeType="1"/>
              </p:cNvSpPr>
              <p:nvPr/>
            </p:nvSpPr>
            <p:spPr bwMode="auto">
              <a:xfrm>
                <a:off x="1632" y="1200"/>
                <a:ext cx="1968" cy="624"/>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492" name="Freeform 32">
                <a:extLst>
                  <a:ext uri="{FF2B5EF4-FFF2-40B4-BE49-F238E27FC236}">
                    <a16:creationId xmlns:a16="http://schemas.microsoft.com/office/drawing/2014/main" id="{2D15BB2A-2884-4C20-A32E-B5D87AE5F756}"/>
                  </a:ext>
                </a:extLst>
              </p:cNvPr>
              <p:cNvSpPr>
                <a:spLocks noChangeArrowheads="1"/>
              </p:cNvSpPr>
              <p:nvPr/>
            </p:nvSpPr>
            <p:spPr bwMode="auto">
              <a:xfrm>
                <a:off x="3496" y="1584"/>
                <a:ext cx="864" cy="600"/>
              </a:xfrm>
              <a:custGeom>
                <a:avLst/>
                <a:gdLst>
                  <a:gd name="T0" fmla="*/ 536 w 864"/>
                  <a:gd name="T1" fmla="*/ 288 h 600"/>
                  <a:gd name="T2" fmla="*/ 824 w 864"/>
                  <a:gd name="T3" fmla="*/ 288 h 600"/>
                  <a:gd name="T4" fmla="*/ 776 w 864"/>
                  <a:gd name="T5" fmla="*/ 96 h 600"/>
                  <a:gd name="T6" fmla="*/ 392 w 864"/>
                  <a:gd name="T7" fmla="*/ 0 h 600"/>
                  <a:gd name="T8" fmla="*/ 104 w 864"/>
                  <a:gd name="T9" fmla="*/ 96 h 600"/>
                  <a:gd name="T10" fmla="*/ 152 w 864"/>
                  <a:gd name="T11" fmla="*/ 192 h 600"/>
                  <a:gd name="T12" fmla="*/ 8 w 864"/>
                  <a:gd name="T13" fmla="*/ 480 h 600"/>
                  <a:gd name="T14" fmla="*/ 104 w 864"/>
                  <a:gd name="T15" fmla="*/ 576 h 600"/>
                  <a:gd name="T16" fmla="*/ 296 w 864"/>
                  <a:gd name="T17" fmla="*/ 336 h 600"/>
                  <a:gd name="T18" fmla="*/ 536 w 864"/>
                  <a:gd name="T19" fmla="*/ 288 h 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4"/>
                  <a:gd name="T31" fmla="*/ 0 h 600"/>
                  <a:gd name="T32" fmla="*/ 864 w 864"/>
                  <a:gd name="T33" fmla="*/ 600 h 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4" h="600">
                    <a:moveTo>
                      <a:pt x="536" y="288"/>
                    </a:moveTo>
                    <a:cubicBezTo>
                      <a:pt x="624" y="280"/>
                      <a:pt x="784" y="320"/>
                      <a:pt x="824" y="288"/>
                    </a:cubicBezTo>
                    <a:cubicBezTo>
                      <a:pt x="864" y="256"/>
                      <a:pt x="848" y="144"/>
                      <a:pt x="776" y="96"/>
                    </a:cubicBezTo>
                    <a:cubicBezTo>
                      <a:pt x="704" y="48"/>
                      <a:pt x="504" y="0"/>
                      <a:pt x="392" y="0"/>
                    </a:cubicBezTo>
                    <a:cubicBezTo>
                      <a:pt x="280" y="0"/>
                      <a:pt x="144" y="64"/>
                      <a:pt x="104" y="96"/>
                    </a:cubicBezTo>
                    <a:cubicBezTo>
                      <a:pt x="64" y="128"/>
                      <a:pt x="168" y="128"/>
                      <a:pt x="152" y="192"/>
                    </a:cubicBezTo>
                    <a:cubicBezTo>
                      <a:pt x="136" y="256"/>
                      <a:pt x="16" y="416"/>
                      <a:pt x="8" y="480"/>
                    </a:cubicBezTo>
                    <a:cubicBezTo>
                      <a:pt x="0" y="544"/>
                      <a:pt x="56" y="600"/>
                      <a:pt x="104" y="576"/>
                    </a:cubicBezTo>
                    <a:cubicBezTo>
                      <a:pt x="152" y="552"/>
                      <a:pt x="224" y="384"/>
                      <a:pt x="296" y="336"/>
                    </a:cubicBezTo>
                    <a:cubicBezTo>
                      <a:pt x="368" y="288"/>
                      <a:pt x="448" y="296"/>
                      <a:pt x="536" y="288"/>
                    </a:cubicBezTo>
                    <a:close/>
                  </a:path>
                </a:pathLst>
              </a:custGeom>
              <a:noFill/>
              <a:ln w="3816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sp>
        <p:nvSpPr>
          <p:cNvPr id="3" name="Espace réservé du pied de page 2">
            <a:extLst>
              <a:ext uri="{FF2B5EF4-FFF2-40B4-BE49-F238E27FC236}">
                <a16:creationId xmlns:a16="http://schemas.microsoft.com/office/drawing/2014/main" id="{47663B47-D5AA-4957-9A81-75B26C10FCD3}"/>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894E3283-E3E5-4464-9409-E7CD7D14824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AC648DE-4F0C-41C6-B71C-98D5B5D285A2}" type="slidenum">
              <a:rPr lang="fr-FR" altLang="fr-FR">
                <a:solidFill>
                  <a:srgbClr val="898989"/>
                </a:solidFill>
              </a:rPr>
              <a:pPr/>
              <a:t>22</a:t>
            </a:fld>
            <a:endParaRPr lang="fr-FR" altLang="fr-FR">
              <a:solidFill>
                <a:srgbClr val="898989"/>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left)">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9"/>
                                        </p:tgtEl>
                                        <p:attrNameLst>
                                          <p:attrName>style.visibility</p:attrName>
                                        </p:attrNameLst>
                                      </p:cBhvr>
                                      <p:to>
                                        <p:strVal val="visible"/>
                                      </p:to>
                                    </p:set>
                                    <p:animEffect transition="in" filter="wipe(left)">
                                      <p:cBhvr additive="repl">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additive="repl">
                                        <p:cTn id="16" dur="1" fill="hold">
                                          <p:stCondLst>
                                            <p:cond delay="0"/>
                                          </p:stCondLst>
                                        </p:cTn>
                                        <p:tgtEl>
                                          <p:spTgt spid="8"/>
                                        </p:tgtEl>
                                        <p:attrNameLst>
                                          <p:attrName>style.visibility</p:attrName>
                                        </p:attrNameLst>
                                      </p:cBhvr>
                                      <p:to>
                                        <p:strVal val="visible"/>
                                      </p:to>
                                    </p:set>
                                    <p:anim calcmode="lin" valueType="num">
                                      <p:cBhvr additive="repl">
                                        <p:cTn id="17" dur="500" fill="hold"/>
                                        <p:tgtEl>
                                          <p:spTgt spid="8"/>
                                        </p:tgtEl>
                                        <p:attrNameLst>
                                          <p:attrName>ppt_x</p:attrName>
                                        </p:attrNameLst>
                                      </p:cBhvr>
                                      <p:tavLst>
                                        <p:tav tm="100000">
                                          <p:val>
                                            <p:strVal val="1+#ppt_w/2"/>
                                          </p:val>
                                        </p:tav>
                                        <p:tav>
                                          <p:val>
                                            <p:strVal val="#ppt_x"/>
                                          </p:val>
                                        </p:tav>
                                      </p:tavLst>
                                    </p:anim>
                                    <p:anim calcmode="lin" valueType="num">
                                      <p:cBhvr additive="repl">
                                        <p:cTn id="18" dur="500" fill="hold"/>
                                        <p:tgtEl>
                                          <p:spTgt spid="8"/>
                                        </p:tgtEl>
                                        <p:attrNameLst>
                                          <p:attrName>ppt_y</p:attrName>
                                        </p:attrNameLst>
                                      </p:cBhvr>
                                      <p:tavLst>
                                        <p:tav tm="100000">
                                          <p:val>
                                            <p:strVal val="#ppt_y"/>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additive="repl">
                                        <p:cTn id="22" dur="1" fill="hold">
                                          <p:stCondLst>
                                            <p:cond delay="0"/>
                                          </p:stCondLst>
                                        </p:cTn>
                                        <p:tgtEl>
                                          <p:spTgt spid="4"/>
                                        </p:tgtEl>
                                        <p:attrNameLst>
                                          <p:attrName>style.visibility</p:attrName>
                                        </p:attrNameLst>
                                      </p:cBhvr>
                                      <p:to>
                                        <p:strVal val="visible"/>
                                      </p:to>
                                    </p:set>
                                    <p:animEffect transition="in" filter="wipe(left)">
                                      <p:cBhvr additive="repl">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2">
            <a:extLst>
              <a:ext uri="{FF2B5EF4-FFF2-40B4-BE49-F238E27FC236}">
                <a16:creationId xmlns:a16="http://schemas.microsoft.com/office/drawing/2014/main" id="{061A74D2-45C0-42F3-A086-73C233DD2EF5}"/>
              </a:ext>
            </a:extLst>
          </p:cNvPr>
          <p:cNvSpPr>
            <a:spLocks noGrp="1"/>
          </p:cNvSpPr>
          <p:nvPr>
            <p:ph type="title"/>
          </p:nvPr>
        </p:nvSpPr>
        <p:spPr/>
        <p:txBody>
          <a:bodyPr rtlCol="0">
            <a:normAutofit/>
          </a:bodyPr>
          <a:lstStyle/>
          <a:p>
            <a:pPr algn="ctr">
              <a:defRPr/>
            </a:pPr>
            <a:r>
              <a:rPr lang="fr-FR" altLang="fr-FR" b="1" dirty="0">
                <a:solidFill>
                  <a:schemeClr val="tx1">
                    <a:lumMod val="75000"/>
                    <a:lumOff val="25000"/>
                  </a:schemeClr>
                </a:solidFill>
              </a:rPr>
              <a:t>Système Nerveux Central</a:t>
            </a:r>
            <a:br>
              <a:rPr lang="fr-FR" altLang="fr-FR" b="1" dirty="0">
                <a:solidFill>
                  <a:schemeClr val="tx1">
                    <a:lumMod val="75000"/>
                    <a:lumOff val="25000"/>
                  </a:schemeClr>
                </a:solidFill>
              </a:rPr>
            </a:br>
            <a:r>
              <a:rPr lang="fr-FR" altLang="fr-FR" b="1" dirty="0">
                <a:solidFill>
                  <a:schemeClr val="tx1">
                    <a:lumMod val="75000"/>
                    <a:lumOff val="25000"/>
                  </a:schemeClr>
                </a:solidFill>
              </a:rPr>
              <a:t>2.1 Encéphale</a:t>
            </a:r>
          </a:p>
        </p:txBody>
      </p:sp>
      <p:pic>
        <p:nvPicPr>
          <p:cNvPr id="22531" name="Espace réservé du contenu 6">
            <a:extLst>
              <a:ext uri="{FF2B5EF4-FFF2-40B4-BE49-F238E27FC236}">
                <a16:creationId xmlns:a16="http://schemas.microsoft.com/office/drawing/2014/main" id="{9ED8C91A-8A98-43C3-96B1-6EF37A948B60}"/>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198598" y="2396729"/>
            <a:ext cx="5419033" cy="3452528"/>
          </a:xfrm>
        </p:spPr>
      </p:pic>
      <p:sp>
        <p:nvSpPr>
          <p:cNvPr id="2" name="Espace réservé du pied de page 1">
            <a:extLst>
              <a:ext uri="{FF2B5EF4-FFF2-40B4-BE49-F238E27FC236}">
                <a16:creationId xmlns:a16="http://schemas.microsoft.com/office/drawing/2014/main" id="{69BB79C6-5FA0-4EA8-B9BB-07F6E33105EF}"/>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7733B8EC-9E16-4CEA-A2B5-F3E1A63B195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BF33176-1DA0-463C-AF3B-9A3DCA626661}" type="slidenum">
              <a:rPr lang="fr-FR" altLang="fr-FR">
                <a:solidFill>
                  <a:srgbClr val="898989"/>
                </a:solidFill>
              </a:rPr>
              <a:pPr/>
              <a:t>23</a:t>
            </a:fld>
            <a:endParaRPr lang="fr-FR" altLang="fr-FR">
              <a:solidFill>
                <a:srgbClr val="898989"/>
              </a:solidFill>
            </a:endParaRPr>
          </a:p>
        </p:txBody>
      </p:sp>
      <p:sp>
        <p:nvSpPr>
          <p:cNvPr id="22534" name="ZoneTexte 3">
            <a:extLst>
              <a:ext uri="{FF2B5EF4-FFF2-40B4-BE49-F238E27FC236}">
                <a16:creationId xmlns:a16="http://schemas.microsoft.com/office/drawing/2014/main" id="{1B832058-E0DA-41FB-A3A2-CB9FC312563F}"/>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50E2E-E77E-4838-9831-5F9CC8D2234A}"/>
              </a:ext>
            </a:extLst>
          </p:cNvPr>
          <p:cNvSpPr>
            <a:spLocks noGrp="1"/>
          </p:cNvSpPr>
          <p:nvPr>
            <p:ph type="title"/>
          </p:nvPr>
        </p:nvSpPr>
        <p:spPr>
          <a:xfrm>
            <a:off x="1465520" y="397023"/>
            <a:ext cx="10515600" cy="1123434"/>
          </a:xfrm>
        </p:spPr>
        <p:txBody>
          <a:bodyPr/>
          <a:lstStyle/>
          <a:p>
            <a:pPr algn="ctr"/>
            <a:r>
              <a:rPr lang="fr-FR" dirty="0"/>
              <a:t>L’encéphale</a:t>
            </a:r>
          </a:p>
        </p:txBody>
      </p:sp>
      <p:pic>
        <p:nvPicPr>
          <p:cNvPr id="5" name="Image 11">
            <a:extLst>
              <a:ext uri="{FF2B5EF4-FFF2-40B4-BE49-F238E27FC236}">
                <a16:creationId xmlns:a16="http://schemas.microsoft.com/office/drawing/2014/main" id="{82D60E40-4C26-4CB6-BA72-41BBB05E7B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732" y="1846263"/>
            <a:ext cx="5004861"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243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CBE21-E7D7-409D-A580-3ED773B37A90}"/>
              </a:ext>
            </a:extLst>
          </p:cNvPr>
          <p:cNvSpPr>
            <a:spLocks noGrp="1"/>
          </p:cNvSpPr>
          <p:nvPr>
            <p:ph type="title"/>
          </p:nvPr>
        </p:nvSpPr>
        <p:spPr/>
        <p:txBody>
          <a:bodyPr rtlCol="0">
            <a:normAutofit/>
          </a:bodyPr>
          <a:lstStyle/>
          <a:p>
            <a:pPr algn="ctr">
              <a:defRPr/>
            </a:pPr>
            <a:r>
              <a:rPr lang="fr-FR" b="1" dirty="0">
                <a:solidFill>
                  <a:schemeClr val="tx1">
                    <a:lumMod val="75000"/>
                    <a:lumOff val="25000"/>
                  </a:schemeClr>
                </a:solidFill>
              </a:rPr>
              <a:t>2.1.1 Le cerveau</a:t>
            </a:r>
          </a:p>
        </p:txBody>
      </p:sp>
      <p:sp>
        <p:nvSpPr>
          <p:cNvPr id="28675" name="Espace réservé du contenu 2">
            <a:extLst>
              <a:ext uri="{FF2B5EF4-FFF2-40B4-BE49-F238E27FC236}">
                <a16:creationId xmlns:a16="http://schemas.microsoft.com/office/drawing/2014/main" id="{79B671DA-EAFC-46EC-9926-76AFD7CF1BB3}"/>
              </a:ext>
            </a:extLst>
          </p:cNvPr>
          <p:cNvSpPr>
            <a:spLocks noGrp="1"/>
          </p:cNvSpPr>
          <p:nvPr>
            <p:ph idx="1"/>
          </p:nvPr>
        </p:nvSpPr>
        <p:spPr>
          <a:xfrm>
            <a:off x="2346325" y="2565400"/>
            <a:ext cx="7543800" cy="3303588"/>
          </a:xfrm>
        </p:spPr>
        <p:txBody>
          <a:bodyPr/>
          <a:lstStyle/>
          <a:p>
            <a:pPr algn="ctr">
              <a:buFont typeface="Wingdings" panose="05000000000000000000" pitchFamily="2" charset="2"/>
              <a:buChar char="Ø"/>
            </a:pPr>
            <a:r>
              <a:rPr lang="fr-FR" altLang="fr-FR" sz="4000"/>
              <a:t>   1500 g chez l’homme</a:t>
            </a:r>
          </a:p>
          <a:p>
            <a:pPr algn="ctr">
              <a:buFont typeface="Wingdings" panose="05000000000000000000" pitchFamily="2" charset="2"/>
              <a:buChar char="Ø"/>
            </a:pPr>
            <a:endParaRPr lang="fr-FR" altLang="fr-FR" sz="4000"/>
          </a:p>
          <a:p>
            <a:pPr algn="ctr">
              <a:buFont typeface="Wingdings" panose="05000000000000000000" pitchFamily="2" charset="2"/>
              <a:buChar char="Ø"/>
            </a:pPr>
            <a:r>
              <a:rPr lang="fr-FR" altLang="fr-FR" sz="3600"/>
              <a:t> 1300 g chez la femme</a:t>
            </a:r>
          </a:p>
        </p:txBody>
      </p:sp>
      <p:sp>
        <p:nvSpPr>
          <p:cNvPr id="4" name="Espace réservé du pied de page 3">
            <a:extLst>
              <a:ext uri="{FF2B5EF4-FFF2-40B4-BE49-F238E27FC236}">
                <a16:creationId xmlns:a16="http://schemas.microsoft.com/office/drawing/2014/main" id="{B0841F54-5C23-49BE-97C3-9EB360FB0951}"/>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C1406022-1EBE-4EE0-B6A8-D3B9389D754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2D3C64-D0C8-46C1-A45E-C730459B008A}" type="slidenum">
              <a:rPr lang="fr-FR" altLang="fr-FR">
                <a:solidFill>
                  <a:srgbClr val="898989"/>
                </a:solidFill>
              </a:rPr>
              <a:pPr/>
              <a:t>25</a:t>
            </a:fld>
            <a:endParaRPr lang="fr-FR" altLang="fr-FR">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389B9-0C65-4BAA-AF79-4E148B88FDF8}"/>
              </a:ext>
            </a:extLst>
          </p:cNvPr>
          <p:cNvSpPr>
            <a:spLocks noGrp="1"/>
          </p:cNvSpPr>
          <p:nvPr>
            <p:ph type="title"/>
          </p:nvPr>
        </p:nvSpPr>
        <p:spPr>
          <a:xfrm>
            <a:off x="838200" y="365125"/>
            <a:ext cx="10515600" cy="698131"/>
          </a:xfrm>
        </p:spPr>
        <p:txBody>
          <a:bodyPr>
            <a:normAutofit fontScale="90000"/>
          </a:bodyPr>
          <a:lstStyle/>
          <a:p>
            <a:pPr algn="ctr"/>
            <a:r>
              <a:rPr lang="fr-FR" dirty="0">
                <a:solidFill>
                  <a:srgbClr val="202122"/>
                </a:solidFill>
                <a:latin typeface="Arial" panose="020B0604020202020204" pitchFamily="34" charset="0"/>
              </a:rPr>
              <a:t>Le </a:t>
            </a:r>
            <a:r>
              <a:rPr lang="fr-FR" b="1" dirty="0">
                <a:solidFill>
                  <a:srgbClr val="202122"/>
                </a:solidFill>
                <a:latin typeface="Arial" panose="020B0604020202020204" pitchFamily="34" charset="0"/>
              </a:rPr>
              <a:t>cerveau</a:t>
            </a:r>
            <a:r>
              <a:rPr lang="fr-FR" dirty="0">
                <a:solidFill>
                  <a:srgbClr val="202122"/>
                </a:solidFill>
                <a:latin typeface="Arial" panose="020B0604020202020204" pitchFamily="34" charset="0"/>
              </a:rPr>
              <a:t> </a:t>
            </a:r>
            <a:endParaRPr lang="fr-FR" dirty="0"/>
          </a:p>
        </p:txBody>
      </p:sp>
      <p:sp>
        <p:nvSpPr>
          <p:cNvPr id="3" name="Espace réservé du contenu 2">
            <a:extLst>
              <a:ext uri="{FF2B5EF4-FFF2-40B4-BE49-F238E27FC236}">
                <a16:creationId xmlns:a16="http://schemas.microsoft.com/office/drawing/2014/main" id="{AB34581C-AC9C-438E-83E1-89A3A36501F1}"/>
              </a:ext>
            </a:extLst>
          </p:cNvPr>
          <p:cNvSpPr>
            <a:spLocks noGrp="1"/>
          </p:cNvSpPr>
          <p:nvPr>
            <p:ph idx="1"/>
          </p:nvPr>
        </p:nvSpPr>
        <p:spPr>
          <a:xfrm>
            <a:off x="1945758" y="1265274"/>
            <a:ext cx="9408041" cy="5227601"/>
          </a:xfrm>
        </p:spPr>
        <p:txBody>
          <a:bodyPr>
            <a:normAutofit fontScale="70000" lnSpcReduction="20000"/>
          </a:bodyPr>
          <a:lstStyle/>
          <a:p>
            <a:pPr marL="0" indent="0" algn="ctr">
              <a:lnSpc>
                <a:spcPct val="200000"/>
              </a:lnSpc>
              <a:buNone/>
            </a:pPr>
            <a:r>
              <a:rPr lang="fr-FR" b="0" i="0" dirty="0">
                <a:effectLst/>
                <a:latin typeface="Arial" panose="020B0604020202020204" pitchFamily="34" charset="0"/>
              </a:rPr>
              <a:t> </a:t>
            </a:r>
            <a:r>
              <a:rPr lang="fr-FR" sz="2900" b="0" i="0" dirty="0">
                <a:effectLst/>
                <a:latin typeface="Arial" panose="020B0604020202020204" pitchFamily="34" charset="0"/>
              </a:rPr>
              <a:t>comprend </a:t>
            </a:r>
          </a:p>
          <a:p>
            <a:pPr>
              <a:lnSpc>
                <a:spcPct val="200000"/>
              </a:lnSpc>
            </a:pPr>
            <a:r>
              <a:rPr lang="fr-FR" sz="2900" dirty="0">
                <a:latin typeface="Arial" panose="020B0604020202020204" pitchFamily="34" charset="0"/>
              </a:rPr>
              <a:t>le </a:t>
            </a:r>
            <a:r>
              <a:rPr lang="fr-FR" sz="2900" dirty="0">
                <a:solidFill>
                  <a:srgbClr val="FF0000"/>
                </a:solidFill>
                <a:latin typeface="Arial" panose="020B0604020202020204" pitchFamily="34" charset="0"/>
                <a:hlinkClick r:id="rId2" tooltip="Télencéphale">
                  <a:extLst>
                    <a:ext uri="{A12FA001-AC4F-418D-AE19-62706E023703}">
                      <ahyp:hlinkClr xmlns:ahyp="http://schemas.microsoft.com/office/drawing/2018/hyperlinkcolor" val="tx"/>
                    </a:ext>
                  </a:extLst>
                </a:hlinkClick>
              </a:rPr>
              <a:t>télencéphale</a:t>
            </a:r>
            <a:r>
              <a:rPr lang="fr-FR" sz="2900" dirty="0">
                <a:solidFill>
                  <a:srgbClr val="FF0000"/>
                </a:solidFill>
                <a:latin typeface="Arial" panose="020B0604020202020204" pitchFamily="34" charset="0"/>
              </a:rPr>
              <a:t> </a:t>
            </a:r>
            <a:r>
              <a:rPr lang="fr-FR" sz="2900" dirty="0">
                <a:latin typeface="Arial" panose="020B0604020202020204" pitchFamily="34" charset="0"/>
              </a:rPr>
              <a:t>constitué des</a:t>
            </a:r>
          </a:p>
          <a:p>
            <a:pPr lvl="1">
              <a:lnSpc>
                <a:spcPct val="200000"/>
              </a:lnSpc>
            </a:pPr>
            <a:r>
              <a:rPr lang="fr-FR" sz="2900" b="0" i="0" dirty="0">
                <a:effectLst/>
                <a:latin typeface="Arial" panose="020B0604020202020204" pitchFamily="34" charset="0"/>
              </a:rPr>
              <a:t>deux </a:t>
            </a:r>
            <a:r>
              <a:rPr lang="fr-FR" sz="2900" b="0" i="0" strike="noStrike" dirty="0">
                <a:effectLst/>
                <a:latin typeface="Arial" panose="020B0604020202020204" pitchFamily="34" charset="0"/>
                <a:hlinkClick r:id="rId3" tooltip="Hémisphères cérébraux">
                  <a:extLst>
                    <a:ext uri="{A12FA001-AC4F-418D-AE19-62706E023703}">
                      <ahyp:hlinkClr xmlns:ahyp="http://schemas.microsoft.com/office/drawing/2018/hyperlinkcolor" val="tx"/>
                    </a:ext>
                  </a:extLst>
                </a:hlinkClick>
              </a:rPr>
              <a:t>hémisphères cérébraux</a:t>
            </a:r>
            <a:r>
              <a:rPr lang="fr-FR" sz="2900" b="0" i="0" dirty="0">
                <a:effectLst/>
                <a:latin typeface="Arial" panose="020B0604020202020204" pitchFamily="34" charset="0"/>
              </a:rPr>
              <a:t> </a:t>
            </a:r>
          </a:p>
          <a:p>
            <a:pPr lvl="1">
              <a:lnSpc>
                <a:spcPct val="200000"/>
              </a:lnSpc>
            </a:pPr>
            <a:r>
              <a:rPr lang="fr-FR" sz="2900" b="0" i="0" dirty="0">
                <a:effectLst/>
                <a:latin typeface="Arial" panose="020B0604020202020204" pitchFamily="34" charset="0"/>
              </a:rPr>
              <a:t>de structures associées) </a:t>
            </a:r>
          </a:p>
          <a:p>
            <a:pPr>
              <a:lnSpc>
                <a:spcPct val="200000"/>
              </a:lnSpc>
            </a:pPr>
            <a:r>
              <a:rPr lang="fr-FR" sz="2900" b="0" i="0" dirty="0">
                <a:effectLst/>
                <a:latin typeface="Arial" panose="020B0604020202020204" pitchFamily="34" charset="0"/>
              </a:rPr>
              <a:t>le </a:t>
            </a:r>
            <a:r>
              <a:rPr lang="fr-FR" sz="2900" b="0" i="0" strike="noStrike" dirty="0">
                <a:solidFill>
                  <a:srgbClr val="FF0000"/>
                </a:solidFill>
                <a:effectLst/>
                <a:latin typeface="Arial" panose="020B0604020202020204" pitchFamily="34" charset="0"/>
                <a:hlinkClick r:id="rId4" tooltip="Diencéphale">
                  <a:extLst>
                    <a:ext uri="{A12FA001-AC4F-418D-AE19-62706E023703}">
                      <ahyp:hlinkClr xmlns:ahyp="http://schemas.microsoft.com/office/drawing/2018/hyperlinkcolor" val="tx"/>
                    </a:ext>
                  </a:extLst>
                </a:hlinkClick>
              </a:rPr>
              <a:t>diencéphale</a:t>
            </a:r>
            <a:r>
              <a:rPr lang="fr-FR" sz="2900" b="0" i="0" dirty="0">
                <a:effectLst/>
                <a:latin typeface="Arial" panose="020B0604020202020204" pitchFamily="34" charset="0"/>
              </a:rPr>
              <a:t> constitués des </a:t>
            </a:r>
          </a:p>
          <a:p>
            <a:pPr lvl="1">
              <a:lnSpc>
                <a:spcPct val="200000"/>
              </a:lnSpc>
            </a:pPr>
            <a:r>
              <a:rPr lang="fr-FR" sz="2900" b="0" i="0" strike="noStrike" dirty="0">
                <a:effectLst/>
                <a:latin typeface="Arial" panose="020B0604020202020204" pitchFamily="34" charset="0"/>
                <a:hlinkClick r:id="rId5" tooltip="Thalamus">
                  <a:extLst>
                    <a:ext uri="{A12FA001-AC4F-418D-AE19-62706E023703}">
                      <ahyp:hlinkClr xmlns:ahyp="http://schemas.microsoft.com/office/drawing/2018/hyperlinkcolor" val="tx"/>
                    </a:ext>
                  </a:extLst>
                </a:hlinkClick>
              </a:rPr>
              <a:t>thalamus</a:t>
            </a:r>
            <a:r>
              <a:rPr lang="fr-FR" sz="2900" b="0" i="0" dirty="0">
                <a:effectLst/>
                <a:latin typeface="Arial" panose="020B0604020202020204" pitchFamily="34" charset="0"/>
              </a:rPr>
              <a:t>, </a:t>
            </a:r>
          </a:p>
          <a:p>
            <a:pPr lvl="1">
              <a:lnSpc>
                <a:spcPct val="200000"/>
              </a:lnSpc>
            </a:pPr>
            <a:r>
              <a:rPr lang="fr-FR" sz="2900" b="0" i="0" strike="noStrike" dirty="0">
                <a:effectLst/>
                <a:latin typeface="Arial" panose="020B0604020202020204" pitchFamily="34" charset="0"/>
                <a:hlinkClick r:id="rId6" tooltip="Hypothalamus">
                  <a:extLst>
                    <a:ext uri="{A12FA001-AC4F-418D-AE19-62706E023703}">
                      <ahyp:hlinkClr xmlns:ahyp="http://schemas.microsoft.com/office/drawing/2018/hyperlinkcolor" val="tx"/>
                    </a:ext>
                  </a:extLst>
                </a:hlinkClick>
              </a:rPr>
              <a:t>hypothalamus</a:t>
            </a:r>
            <a:r>
              <a:rPr lang="fr-FR" sz="2900" b="0" i="0" dirty="0">
                <a:effectLst/>
                <a:latin typeface="Arial" panose="020B0604020202020204" pitchFamily="34" charset="0"/>
              </a:rPr>
              <a:t>, </a:t>
            </a:r>
          </a:p>
          <a:p>
            <a:pPr lvl="1">
              <a:lnSpc>
                <a:spcPct val="200000"/>
              </a:lnSpc>
            </a:pPr>
            <a:r>
              <a:rPr lang="fr-FR" sz="2900" b="0" i="0" strike="noStrike" dirty="0">
                <a:effectLst/>
                <a:latin typeface="Arial" panose="020B0604020202020204" pitchFamily="34" charset="0"/>
                <a:hlinkClick r:id="rId7" tooltip="Épithalamus">
                  <a:extLst>
                    <a:ext uri="{A12FA001-AC4F-418D-AE19-62706E023703}">
                      <ahyp:hlinkClr xmlns:ahyp="http://schemas.microsoft.com/office/drawing/2018/hyperlinkcolor" val="tx"/>
                    </a:ext>
                  </a:extLst>
                </a:hlinkClick>
              </a:rPr>
              <a:t>épithalamus</a:t>
            </a:r>
            <a:r>
              <a:rPr lang="fr-FR" sz="2900" b="0" i="0" dirty="0">
                <a:effectLst/>
                <a:latin typeface="Arial" panose="020B0604020202020204" pitchFamily="34" charset="0"/>
              </a:rPr>
              <a:t> </a:t>
            </a:r>
            <a:endParaRPr lang="fr-FR" sz="2900" dirty="0"/>
          </a:p>
        </p:txBody>
      </p:sp>
    </p:spTree>
    <p:extLst>
      <p:ext uri="{BB962C8B-B14F-4D97-AF65-F5344CB8AC3E}">
        <p14:creationId xmlns:p14="http://schemas.microsoft.com/office/powerpoint/2010/main" val="2233365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a:extLst>
              <a:ext uri="{FF2B5EF4-FFF2-40B4-BE49-F238E27FC236}">
                <a16:creationId xmlns:a16="http://schemas.microsoft.com/office/drawing/2014/main" id="{D4819ED6-183E-45DD-AE2D-E0919E89B653}"/>
              </a:ext>
            </a:extLst>
          </p:cNvPr>
          <p:cNvSpPr>
            <a:spLocks noGrp="1" noChangeArrowheads="1"/>
          </p:cNvSpPr>
          <p:nvPr>
            <p:ph type="title"/>
          </p:nvPr>
        </p:nvSpPr>
        <p:spPr>
          <a:xfrm>
            <a:off x="2209800" y="609600"/>
            <a:ext cx="7772400" cy="1143000"/>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chemeClr val="tx1">
                    <a:lumMod val="75000"/>
                    <a:lumOff val="25000"/>
                  </a:schemeClr>
                </a:solidFill>
              </a:rPr>
              <a:t>2,1,1 Le </a:t>
            </a:r>
            <a:r>
              <a:rPr lang="en-GB" b="1" dirty="0" err="1">
                <a:solidFill>
                  <a:schemeClr val="tx1">
                    <a:lumMod val="75000"/>
                    <a:lumOff val="25000"/>
                  </a:schemeClr>
                </a:solidFill>
              </a:rPr>
              <a:t>cerveau</a:t>
            </a:r>
            <a:br>
              <a:rPr lang="en-GB" b="1" dirty="0">
                <a:solidFill>
                  <a:schemeClr val="tx1">
                    <a:lumMod val="75000"/>
                    <a:lumOff val="25000"/>
                  </a:schemeClr>
                </a:solidFill>
              </a:rPr>
            </a:br>
            <a:r>
              <a:rPr lang="en-GB" sz="2800" b="1" dirty="0">
                <a:solidFill>
                  <a:schemeClr val="tx1">
                    <a:lumMod val="75000"/>
                    <a:lumOff val="25000"/>
                  </a:schemeClr>
                </a:solidFill>
              </a:rPr>
              <a:t>configuration </a:t>
            </a:r>
            <a:r>
              <a:rPr lang="en-GB" sz="2800" b="1" dirty="0" err="1">
                <a:solidFill>
                  <a:schemeClr val="tx1">
                    <a:lumMod val="75000"/>
                    <a:lumOff val="25000"/>
                  </a:schemeClr>
                </a:solidFill>
              </a:rPr>
              <a:t>externe</a:t>
            </a:r>
            <a:endParaRPr lang="en-GB" sz="2800" b="1" dirty="0">
              <a:solidFill>
                <a:schemeClr val="tx1">
                  <a:lumMod val="75000"/>
                  <a:lumOff val="25000"/>
                </a:schemeClr>
              </a:solidFill>
            </a:endParaRPr>
          </a:p>
        </p:txBody>
      </p:sp>
      <p:sp>
        <p:nvSpPr>
          <p:cNvPr id="32771" name="Rectangle 2">
            <a:extLst>
              <a:ext uri="{FF2B5EF4-FFF2-40B4-BE49-F238E27FC236}">
                <a16:creationId xmlns:a16="http://schemas.microsoft.com/office/drawing/2014/main" id="{30B786C0-16CF-47C6-BBFB-F0851D278B4E}"/>
              </a:ext>
            </a:extLst>
          </p:cNvPr>
          <p:cNvSpPr>
            <a:spLocks noGrp="1" noChangeArrowheads="1"/>
          </p:cNvSpPr>
          <p:nvPr>
            <p:ph idx="1"/>
          </p:nvPr>
        </p:nvSpPr>
        <p:spPr>
          <a:xfrm>
            <a:off x="228600" y="1981200"/>
            <a:ext cx="11701129" cy="4114800"/>
          </a:xfrm>
        </p:spPr>
        <p:txBody>
          <a:bodyPr rtlCol="0">
            <a:normAutofit/>
          </a:bodyPr>
          <a:lstStyle/>
          <a:p>
            <a:pPr marL="330200" indent="-330200">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sz="2400" dirty="0"/>
              <a:t>Le </a:t>
            </a:r>
            <a:r>
              <a:rPr lang="en-GB" altLang="fr-FR" sz="2400" dirty="0" err="1"/>
              <a:t>cerveau</a:t>
            </a:r>
            <a:r>
              <a:rPr lang="en-GB" altLang="fr-FR" sz="2400" dirty="0"/>
              <a:t> </a:t>
            </a:r>
            <a:r>
              <a:rPr lang="en-GB" altLang="fr-FR" sz="2400" dirty="0" err="1"/>
              <a:t>proprement</a:t>
            </a:r>
            <a:r>
              <a:rPr lang="en-GB" altLang="fr-FR" sz="2400" dirty="0"/>
              <a:t> </a:t>
            </a:r>
            <a:r>
              <a:rPr lang="en-GB" altLang="fr-FR" sz="2400" dirty="0" err="1"/>
              <a:t>dit</a:t>
            </a:r>
            <a:r>
              <a:rPr lang="en-GB" altLang="fr-FR" sz="2400" dirty="0"/>
              <a:t> </a:t>
            </a:r>
            <a:r>
              <a:rPr lang="en-GB" altLang="fr-FR" sz="2400" dirty="0" err="1"/>
              <a:t>est</a:t>
            </a:r>
            <a:r>
              <a:rPr lang="en-GB" altLang="fr-FR" sz="2400" dirty="0"/>
              <a:t> </a:t>
            </a:r>
            <a:r>
              <a:rPr lang="en-GB" altLang="fr-FR" sz="2400" dirty="0" err="1"/>
              <a:t>formé</a:t>
            </a:r>
            <a:r>
              <a:rPr lang="en-GB" altLang="fr-FR" sz="2400" dirty="0"/>
              <a:t> de 2 </a:t>
            </a:r>
            <a:r>
              <a:rPr lang="en-GB" altLang="fr-FR" sz="2400" dirty="0" err="1"/>
              <a:t>hémisphères</a:t>
            </a:r>
            <a:r>
              <a:rPr lang="en-GB" altLang="fr-FR" sz="2400" dirty="0"/>
              <a:t> </a:t>
            </a:r>
            <a:r>
              <a:rPr lang="en-GB" altLang="fr-FR" sz="2400" dirty="0" err="1"/>
              <a:t>cérébraux,d’aspect</a:t>
            </a:r>
            <a:r>
              <a:rPr lang="en-GB" altLang="fr-FR" sz="2400" dirty="0"/>
              <a:t> </a:t>
            </a:r>
            <a:r>
              <a:rPr lang="en-GB" altLang="fr-FR" sz="2400" dirty="0" err="1"/>
              <a:t>plissée</a:t>
            </a:r>
            <a:r>
              <a:rPr lang="en-GB" altLang="fr-FR" sz="2400" dirty="0"/>
              <a:t> </a:t>
            </a:r>
            <a:r>
              <a:rPr lang="en-GB" altLang="fr-FR" sz="2400" dirty="0" err="1"/>
              <a:t>dont</a:t>
            </a:r>
            <a:r>
              <a:rPr lang="en-GB" altLang="fr-FR" sz="2400" dirty="0"/>
              <a:t> la substance </a:t>
            </a:r>
            <a:r>
              <a:rPr lang="en-GB" altLang="fr-FR" sz="2400" dirty="0" err="1"/>
              <a:t>blanche,interne,est</a:t>
            </a:r>
            <a:r>
              <a:rPr lang="en-GB" altLang="fr-FR" sz="2400" dirty="0"/>
              <a:t> </a:t>
            </a:r>
            <a:r>
              <a:rPr lang="en-GB" altLang="fr-FR" sz="2400" dirty="0" err="1"/>
              <a:t>recouverte</a:t>
            </a:r>
            <a:r>
              <a:rPr lang="en-GB" altLang="fr-FR" sz="2400" dirty="0"/>
              <a:t> d’un cortex </a:t>
            </a:r>
            <a:r>
              <a:rPr lang="en-GB" altLang="fr-FR" sz="2400" dirty="0" err="1"/>
              <a:t>cérébral</a:t>
            </a:r>
            <a:r>
              <a:rPr lang="en-GB" altLang="fr-FR" sz="2400" dirty="0"/>
              <a:t> </a:t>
            </a:r>
            <a:r>
              <a:rPr lang="en-GB" altLang="fr-FR" sz="2400" dirty="0" err="1"/>
              <a:t>gris</a:t>
            </a:r>
            <a:r>
              <a:rPr lang="en-GB" altLang="fr-FR" sz="2400" dirty="0"/>
              <a:t> </a:t>
            </a:r>
            <a:r>
              <a:rPr lang="en-GB" altLang="fr-FR" sz="2400" dirty="0" err="1"/>
              <a:t>d’épaisseur</a:t>
            </a:r>
            <a:r>
              <a:rPr lang="en-GB" altLang="fr-FR" sz="2400" dirty="0"/>
              <a:t> variable.</a:t>
            </a:r>
          </a:p>
          <a:p>
            <a:pPr marL="330200" indent="-330200">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fr-FR" sz="2400" dirty="0"/>
          </a:p>
          <a:p>
            <a:pPr marL="330200" indent="-330200">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sz="2400" dirty="0"/>
              <a:t>Il </a:t>
            </a:r>
            <a:r>
              <a:rPr lang="en-GB" altLang="fr-FR" sz="2400" dirty="0" err="1"/>
              <a:t>existe</a:t>
            </a:r>
            <a:r>
              <a:rPr lang="en-GB" altLang="fr-FR" sz="2400" dirty="0"/>
              <a:t> 3 </a:t>
            </a:r>
            <a:r>
              <a:rPr lang="en-GB" altLang="fr-FR" sz="2400" dirty="0" err="1"/>
              <a:t>sillons</a:t>
            </a:r>
            <a:r>
              <a:rPr lang="en-GB" altLang="fr-FR" sz="2400" dirty="0"/>
              <a:t> plus </a:t>
            </a:r>
            <a:r>
              <a:rPr lang="en-GB" altLang="fr-FR" sz="2400" dirty="0" err="1"/>
              <a:t>accentués</a:t>
            </a:r>
            <a:r>
              <a:rPr lang="en-GB" altLang="fr-FR" sz="2400" dirty="0"/>
              <a:t> (la </a:t>
            </a:r>
            <a:r>
              <a:rPr lang="en-GB" altLang="fr-FR" sz="2400" dirty="0" err="1"/>
              <a:t>scissure</a:t>
            </a:r>
            <a:r>
              <a:rPr lang="en-GB" altLang="fr-FR" sz="2400" dirty="0"/>
              <a:t> de </a:t>
            </a:r>
            <a:r>
              <a:rPr lang="en-GB" altLang="fr-FR" sz="2400" dirty="0" err="1"/>
              <a:t>sylvius</a:t>
            </a:r>
            <a:r>
              <a:rPr lang="en-GB" altLang="fr-FR" sz="2400" dirty="0"/>
              <a:t>, </a:t>
            </a:r>
            <a:r>
              <a:rPr lang="en-GB" altLang="fr-FR" sz="2400" dirty="0" err="1"/>
              <a:t>sillon</a:t>
            </a:r>
            <a:r>
              <a:rPr lang="en-GB" altLang="fr-FR" sz="2400" dirty="0"/>
              <a:t> de Rolando, </a:t>
            </a:r>
            <a:r>
              <a:rPr lang="en-GB" altLang="fr-FR" sz="2400" dirty="0" err="1"/>
              <a:t>sillon</a:t>
            </a:r>
            <a:r>
              <a:rPr lang="en-GB" altLang="fr-FR" sz="2400" dirty="0"/>
              <a:t> </a:t>
            </a:r>
            <a:r>
              <a:rPr lang="en-GB" altLang="fr-FR" sz="2400" dirty="0" err="1"/>
              <a:t>perpendiculaire</a:t>
            </a:r>
            <a:r>
              <a:rPr lang="en-GB" altLang="fr-FR" sz="2400" dirty="0"/>
              <a:t>) qui </a:t>
            </a:r>
            <a:r>
              <a:rPr lang="en-GB" altLang="fr-FR" sz="2400" dirty="0" err="1"/>
              <a:t>divisent</a:t>
            </a:r>
            <a:r>
              <a:rPr lang="en-GB" altLang="fr-FR" sz="2400" dirty="0"/>
              <a:t> </a:t>
            </a:r>
            <a:r>
              <a:rPr lang="en-GB" altLang="fr-FR" sz="2400" dirty="0" err="1"/>
              <a:t>chaque</a:t>
            </a:r>
            <a:r>
              <a:rPr lang="en-GB" altLang="fr-FR" sz="2400" dirty="0"/>
              <a:t> </a:t>
            </a:r>
            <a:r>
              <a:rPr lang="en-GB" altLang="fr-FR" sz="2400" dirty="0" err="1"/>
              <a:t>hémisphère</a:t>
            </a:r>
            <a:r>
              <a:rPr lang="en-GB" altLang="fr-FR" sz="2400" dirty="0"/>
              <a:t> </a:t>
            </a:r>
          </a:p>
          <a:p>
            <a:pPr marL="330200" indent="-330200">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sz="2400" dirty="0" err="1"/>
              <a:t>en</a:t>
            </a:r>
            <a:r>
              <a:rPr lang="en-GB" altLang="fr-FR" sz="2400" dirty="0"/>
              <a:t> 4 lobes (</a:t>
            </a:r>
            <a:r>
              <a:rPr lang="en-GB" altLang="fr-FR" sz="2400" dirty="0" err="1"/>
              <a:t>frontal,temporal,pariétal,occipital</a:t>
            </a:r>
            <a:r>
              <a:rPr lang="en-GB" altLang="fr-FR" sz="2400" dirty="0"/>
              <a:t>) </a:t>
            </a:r>
            <a:r>
              <a:rPr lang="en-GB" altLang="fr-FR" sz="2400" dirty="0" err="1"/>
              <a:t>chacun</a:t>
            </a:r>
            <a:r>
              <a:rPr lang="en-GB" altLang="fr-FR" sz="2400" dirty="0"/>
              <a:t> </a:t>
            </a:r>
            <a:r>
              <a:rPr lang="en-GB" altLang="fr-FR" sz="2400" dirty="0" err="1"/>
              <a:t>comprenant</a:t>
            </a:r>
            <a:r>
              <a:rPr lang="en-GB" altLang="fr-FR" sz="2400" dirty="0"/>
              <a:t> un </a:t>
            </a:r>
            <a:r>
              <a:rPr lang="en-GB" altLang="fr-FR" sz="2400" dirty="0" err="1"/>
              <a:t>certains</a:t>
            </a:r>
            <a:r>
              <a:rPr lang="en-GB" altLang="fr-FR" sz="2400" dirty="0"/>
              <a:t> </a:t>
            </a:r>
            <a:r>
              <a:rPr lang="en-GB" altLang="fr-FR" sz="2400" dirty="0" err="1"/>
              <a:t>nombre</a:t>
            </a:r>
            <a:r>
              <a:rPr lang="en-GB" altLang="fr-FR" sz="2400" dirty="0"/>
              <a:t> de </a:t>
            </a:r>
            <a:r>
              <a:rPr lang="en-GB" altLang="fr-FR" sz="2400" dirty="0" err="1"/>
              <a:t>circonvolutions</a:t>
            </a:r>
            <a:r>
              <a:rPr lang="en-GB" altLang="fr-FR" sz="2400" dirty="0"/>
              <a:t>.</a:t>
            </a:r>
          </a:p>
        </p:txBody>
      </p:sp>
      <p:sp>
        <p:nvSpPr>
          <p:cNvPr id="10242" name="Espace réservé du numéro de diapositive 5">
            <a:extLst>
              <a:ext uri="{FF2B5EF4-FFF2-40B4-BE49-F238E27FC236}">
                <a16:creationId xmlns:a16="http://schemas.microsoft.com/office/drawing/2014/main" id="{370C1DB9-ECC0-4646-90F6-E7A0D20BE18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6D99949-42AE-408F-93FF-0E42C0D3503D}" type="slidenum">
              <a:rPr lang="en-GB" altLang="fr-FR">
                <a:solidFill>
                  <a:srgbClr val="898989"/>
                </a:solidFill>
              </a:rPr>
              <a:pPr/>
              <a:t>27</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2">
            <a:extLst>
              <a:ext uri="{FF2B5EF4-FFF2-40B4-BE49-F238E27FC236}">
                <a16:creationId xmlns:a16="http://schemas.microsoft.com/office/drawing/2014/main" id="{5DD8630E-55BF-4307-A764-65CA4A1C6C69}"/>
              </a:ext>
            </a:extLst>
          </p:cNvPr>
          <p:cNvSpPr>
            <a:spLocks noGrp="1"/>
          </p:cNvSpPr>
          <p:nvPr>
            <p:ph type="title"/>
          </p:nvPr>
        </p:nvSpPr>
        <p:spPr/>
        <p:txBody>
          <a:bodyPr rtlCol="0">
            <a:normAutofit/>
          </a:bodyPr>
          <a:lstStyle/>
          <a:p>
            <a:pPr algn="ctr">
              <a:defRPr/>
            </a:pPr>
            <a:r>
              <a:rPr lang="fr-FR" altLang="fr-FR" dirty="0">
                <a:solidFill>
                  <a:schemeClr val="tx1">
                    <a:lumMod val="75000"/>
                    <a:lumOff val="25000"/>
                  </a:schemeClr>
                </a:solidFill>
              </a:rPr>
              <a:t>Hémisphères cérébraux</a:t>
            </a:r>
          </a:p>
        </p:txBody>
      </p:sp>
      <p:sp>
        <p:nvSpPr>
          <p:cNvPr id="2" name="Espace réservé du pied de page 1">
            <a:extLst>
              <a:ext uri="{FF2B5EF4-FFF2-40B4-BE49-F238E27FC236}">
                <a16:creationId xmlns:a16="http://schemas.microsoft.com/office/drawing/2014/main" id="{DD6763C4-E6DE-4FF9-8EFC-8B3ABF9CBCC9}"/>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A3009CEB-A9E9-44EF-B12B-A1F44277688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19E044F-3FAE-48BF-8DB4-05B0283313F9}" type="slidenum">
              <a:rPr lang="fr-FR" altLang="fr-FR">
                <a:solidFill>
                  <a:srgbClr val="898989"/>
                </a:solidFill>
              </a:rPr>
              <a:pPr/>
              <a:t>28</a:t>
            </a:fld>
            <a:endParaRPr lang="fr-FR" altLang="fr-FR">
              <a:solidFill>
                <a:srgbClr val="898989"/>
              </a:solidFill>
            </a:endParaRPr>
          </a:p>
        </p:txBody>
      </p:sp>
      <p:sp>
        <p:nvSpPr>
          <p:cNvPr id="24582" name="ZoneTexte 3">
            <a:extLst>
              <a:ext uri="{FF2B5EF4-FFF2-40B4-BE49-F238E27FC236}">
                <a16:creationId xmlns:a16="http://schemas.microsoft.com/office/drawing/2014/main" id="{F0CF3084-008D-4BBB-A8BB-87003DFEAE9B}"/>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6" name="Image 5">
            <a:extLst>
              <a:ext uri="{FF2B5EF4-FFF2-40B4-BE49-F238E27FC236}">
                <a16:creationId xmlns:a16="http://schemas.microsoft.com/office/drawing/2014/main" id="{F504C318-C379-43BC-8DAF-5ABE88BA1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1591" y="2095408"/>
            <a:ext cx="5446802" cy="462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2">
            <a:extLst>
              <a:ext uri="{FF2B5EF4-FFF2-40B4-BE49-F238E27FC236}">
                <a16:creationId xmlns:a16="http://schemas.microsoft.com/office/drawing/2014/main" id="{BD058508-1295-4ED3-85D1-CBFEDC0B7DAC}"/>
              </a:ext>
            </a:extLst>
          </p:cNvPr>
          <p:cNvSpPr>
            <a:spLocks noGrp="1"/>
          </p:cNvSpPr>
          <p:nvPr>
            <p:ph type="title"/>
          </p:nvPr>
        </p:nvSpPr>
        <p:spPr>
          <a:xfrm>
            <a:off x="2346325" y="287338"/>
            <a:ext cx="7543800" cy="1054100"/>
          </a:xfrm>
        </p:spPr>
        <p:txBody>
          <a:bodyPr rtlCol="0">
            <a:normAutofit/>
          </a:bodyPr>
          <a:lstStyle/>
          <a:p>
            <a:pPr algn="ctr">
              <a:defRPr/>
            </a:pPr>
            <a:r>
              <a:rPr lang="fr-FR" altLang="fr-FR" dirty="0">
                <a:solidFill>
                  <a:schemeClr val="tx1">
                    <a:lumMod val="75000"/>
                    <a:lumOff val="25000"/>
                  </a:schemeClr>
                </a:solidFill>
              </a:rPr>
              <a:t>Le cortex cérébral</a:t>
            </a:r>
          </a:p>
        </p:txBody>
      </p:sp>
      <p:sp>
        <p:nvSpPr>
          <p:cNvPr id="30723" name="Espace réservé du contenu 10">
            <a:extLst>
              <a:ext uri="{FF2B5EF4-FFF2-40B4-BE49-F238E27FC236}">
                <a16:creationId xmlns:a16="http://schemas.microsoft.com/office/drawing/2014/main" id="{0C7097E8-646F-4998-9336-95C19D05A7B1}"/>
              </a:ext>
            </a:extLst>
          </p:cNvPr>
          <p:cNvSpPr>
            <a:spLocks noGrp="1"/>
          </p:cNvSpPr>
          <p:nvPr>
            <p:ph idx="1"/>
          </p:nvPr>
        </p:nvSpPr>
        <p:spPr>
          <a:xfrm>
            <a:off x="838200" y="1341438"/>
            <a:ext cx="10515600" cy="5014912"/>
          </a:xfrm>
        </p:spPr>
        <p:txBody>
          <a:bodyPr/>
          <a:lstStyle/>
          <a:p>
            <a:endParaRPr lang="fr-FR" altLang="fr-FR" dirty="0"/>
          </a:p>
        </p:txBody>
      </p:sp>
      <p:sp>
        <p:nvSpPr>
          <p:cNvPr id="2" name="Espace réservé du pied de page 1">
            <a:extLst>
              <a:ext uri="{FF2B5EF4-FFF2-40B4-BE49-F238E27FC236}">
                <a16:creationId xmlns:a16="http://schemas.microsoft.com/office/drawing/2014/main" id="{74F8D9C9-D8C6-4458-9E21-B60DDD4F16CF}"/>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B5869859-8330-4802-BB3F-E38DC22B7A7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D7CFE1B-FD10-4F6F-A821-1CA7C385C4B2}" type="slidenum">
              <a:rPr lang="fr-FR" altLang="fr-FR">
                <a:solidFill>
                  <a:srgbClr val="898989"/>
                </a:solidFill>
              </a:rPr>
              <a:pPr/>
              <a:t>29</a:t>
            </a:fld>
            <a:endParaRPr lang="fr-FR" altLang="fr-FR">
              <a:solidFill>
                <a:srgbClr val="898989"/>
              </a:solidFill>
            </a:endParaRPr>
          </a:p>
        </p:txBody>
      </p:sp>
      <p:sp>
        <p:nvSpPr>
          <p:cNvPr id="30726" name="ZoneTexte 3">
            <a:extLst>
              <a:ext uri="{FF2B5EF4-FFF2-40B4-BE49-F238E27FC236}">
                <a16:creationId xmlns:a16="http://schemas.microsoft.com/office/drawing/2014/main" id="{5531D416-10EE-4EFB-870C-8D345A3A2FED}"/>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30727" name="Image 5">
            <a:extLst>
              <a:ext uri="{FF2B5EF4-FFF2-40B4-BE49-F238E27FC236}">
                <a16:creationId xmlns:a16="http://schemas.microsoft.com/office/drawing/2014/main" id="{12978D55-240D-4FDF-95C2-CD07E8DE7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2097088"/>
            <a:ext cx="57562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1816F0B-A993-4D30-95F0-B8CEE9425125}"/>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0C9A6F3C-62C6-45F9-9449-F31DDA5EE62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905B22-1022-4A57-B0B8-E5097AD8D7D3}" type="slidenum">
              <a:rPr lang="fr-FR" altLang="fr-FR">
                <a:solidFill>
                  <a:srgbClr val="898989"/>
                </a:solidFill>
              </a:rPr>
              <a:pPr/>
              <a:t>3</a:t>
            </a:fld>
            <a:endParaRPr lang="fr-FR" altLang="fr-FR">
              <a:solidFill>
                <a:srgbClr val="898989"/>
              </a:solidFill>
            </a:endParaRPr>
          </a:p>
        </p:txBody>
      </p:sp>
      <p:pic>
        <p:nvPicPr>
          <p:cNvPr id="1026" name="Picture 2" descr="Afficher l’image source">
            <a:extLst>
              <a:ext uri="{FF2B5EF4-FFF2-40B4-BE49-F238E27FC236}">
                <a16:creationId xmlns:a16="http://schemas.microsoft.com/office/drawing/2014/main" id="{595CFE44-6A7F-4E79-B046-BF58D2687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3" y="0"/>
            <a:ext cx="59451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5">
            <a:extLst>
              <a:ext uri="{FF2B5EF4-FFF2-40B4-BE49-F238E27FC236}">
                <a16:creationId xmlns:a16="http://schemas.microsoft.com/office/drawing/2014/main" id="{190389EF-7CD2-47DF-9460-39883370718F}"/>
              </a:ext>
            </a:extLst>
          </p:cNvPr>
          <p:cNvSpPr>
            <a:spLocks noGrp="1"/>
          </p:cNvSpPr>
          <p:nvPr>
            <p:ph type="title"/>
          </p:nvPr>
        </p:nvSpPr>
        <p:spPr/>
        <p:txBody>
          <a:bodyPr rtlCol="0">
            <a:normAutofit/>
          </a:bodyPr>
          <a:lstStyle/>
          <a:p>
            <a:pPr algn="ctr">
              <a:defRPr/>
            </a:pPr>
            <a:r>
              <a:rPr lang="fr-FR" altLang="fr-FR" sz="3600" dirty="0">
                <a:solidFill>
                  <a:schemeClr val="tx1">
                    <a:lumMod val="75000"/>
                    <a:lumOff val="25000"/>
                  </a:schemeClr>
                </a:solidFill>
              </a:rPr>
              <a:t>Configuration interne</a:t>
            </a:r>
          </a:p>
        </p:txBody>
      </p:sp>
      <p:sp>
        <p:nvSpPr>
          <p:cNvPr id="38915" name="Rectangle 2">
            <a:extLst>
              <a:ext uri="{FF2B5EF4-FFF2-40B4-BE49-F238E27FC236}">
                <a16:creationId xmlns:a16="http://schemas.microsoft.com/office/drawing/2014/main" id="{A0055ECE-8C30-4276-8302-A27FC64B8DF7}"/>
              </a:ext>
            </a:extLst>
          </p:cNvPr>
          <p:cNvSpPr>
            <a:spLocks noGrp="1" noChangeArrowheads="1"/>
          </p:cNvSpPr>
          <p:nvPr>
            <p:ph idx="1"/>
          </p:nvPr>
        </p:nvSpPr>
        <p:spPr>
          <a:xfrm>
            <a:off x="1297173" y="1476227"/>
            <a:ext cx="10377376" cy="5016648"/>
          </a:xfrm>
        </p:spPr>
        <p:txBody>
          <a:bodyPr rtlCol="0">
            <a:normAutofit/>
          </a:bodyPr>
          <a:lstStyle/>
          <a:p>
            <a:pPr fontAlgn="auto">
              <a:lnSpc>
                <a:spcPct val="160000"/>
              </a:lnSpc>
              <a:defRPr/>
            </a:pPr>
            <a:r>
              <a:rPr lang="en-GB" altLang="fr-FR" dirty="0" err="1"/>
              <a:t>Chaque</a:t>
            </a:r>
            <a:r>
              <a:rPr lang="en-GB" altLang="fr-FR" dirty="0"/>
              <a:t> </a:t>
            </a:r>
            <a:r>
              <a:rPr lang="en-GB" altLang="fr-FR" dirty="0" err="1"/>
              <a:t>hémisphère</a:t>
            </a:r>
            <a:r>
              <a:rPr lang="en-GB" altLang="fr-FR" dirty="0"/>
              <a:t> </a:t>
            </a:r>
            <a:r>
              <a:rPr lang="en-GB" altLang="fr-FR" dirty="0" err="1"/>
              <a:t>abrite</a:t>
            </a:r>
            <a:r>
              <a:rPr lang="en-GB" altLang="fr-FR" dirty="0"/>
              <a:t> le </a:t>
            </a:r>
            <a:r>
              <a:rPr lang="en-GB" altLang="fr-FR" dirty="0" err="1"/>
              <a:t>système</a:t>
            </a:r>
            <a:r>
              <a:rPr lang="en-GB" altLang="fr-FR" dirty="0"/>
              <a:t> </a:t>
            </a:r>
            <a:r>
              <a:rPr lang="en-GB" altLang="fr-FR" dirty="0" err="1"/>
              <a:t>ventriculaire</a:t>
            </a:r>
            <a:r>
              <a:rPr lang="en-GB" altLang="fr-FR" dirty="0"/>
              <a:t> de </a:t>
            </a:r>
            <a:r>
              <a:rPr lang="en-GB" altLang="fr-FR" dirty="0" err="1"/>
              <a:t>forme</a:t>
            </a:r>
            <a:r>
              <a:rPr lang="en-GB" altLang="fr-FR" dirty="0"/>
              <a:t> </a:t>
            </a:r>
            <a:r>
              <a:rPr lang="en-GB" altLang="fr-FR" dirty="0" err="1"/>
              <a:t>complexe</a:t>
            </a:r>
            <a:r>
              <a:rPr lang="en-GB" altLang="fr-FR" dirty="0"/>
              <a:t>:</a:t>
            </a:r>
          </a:p>
          <a:p>
            <a:pPr marL="457200" lvl="1" indent="0" fontAlgn="auto">
              <a:lnSpc>
                <a:spcPct val="160000"/>
              </a:lnSpc>
              <a:buNone/>
              <a:defRPr/>
            </a:pPr>
            <a:r>
              <a:rPr lang="en-GB" altLang="fr-FR" dirty="0" err="1"/>
              <a:t>c’est</a:t>
            </a:r>
            <a:r>
              <a:rPr lang="en-GB" altLang="fr-FR" dirty="0"/>
              <a:t> </a:t>
            </a:r>
            <a:r>
              <a:rPr lang="en-GB" altLang="fr-FR" dirty="0" err="1"/>
              <a:t>une</a:t>
            </a:r>
            <a:r>
              <a:rPr lang="en-GB" altLang="fr-FR" dirty="0"/>
              <a:t> </a:t>
            </a:r>
            <a:r>
              <a:rPr lang="en-GB" altLang="fr-FR" dirty="0" err="1"/>
              <a:t>cavité</a:t>
            </a:r>
            <a:r>
              <a:rPr lang="en-GB" altLang="fr-FR" dirty="0"/>
              <a:t> </a:t>
            </a:r>
            <a:r>
              <a:rPr lang="en-GB" altLang="fr-FR" dirty="0" err="1"/>
              <a:t>remplie</a:t>
            </a:r>
            <a:r>
              <a:rPr lang="en-GB" altLang="fr-FR" dirty="0"/>
              <a:t> de LCR </a:t>
            </a:r>
            <a:r>
              <a:rPr lang="en-GB" altLang="fr-FR" dirty="0" err="1"/>
              <a:t>dont</a:t>
            </a:r>
            <a:r>
              <a:rPr lang="en-GB" altLang="fr-FR" dirty="0"/>
              <a:t> </a:t>
            </a:r>
            <a:r>
              <a:rPr lang="en-GB" altLang="fr-FR" dirty="0" err="1"/>
              <a:t>l’excès</a:t>
            </a:r>
            <a:r>
              <a:rPr lang="en-GB" altLang="fr-FR" dirty="0"/>
              <a:t> par obstacle à son </a:t>
            </a:r>
            <a:r>
              <a:rPr lang="en-GB" altLang="fr-FR" dirty="0" err="1"/>
              <a:t>écoulement</a:t>
            </a:r>
            <a:r>
              <a:rPr lang="en-GB" altLang="fr-FR" dirty="0"/>
              <a:t> </a:t>
            </a:r>
            <a:r>
              <a:rPr lang="en-GB" altLang="fr-FR" dirty="0" err="1"/>
              <a:t>entraînera</a:t>
            </a:r>
            <a:r>
              <a:rPr lang="en-GB" altLang="fr-FR" dirty="0"/>
              <a:t> </a:t>
            </a:r>
            <a:r>
              <a:rPr lang="en-GB" altLang="fr-FR" dirty="0" err="1"/>
              <a:t>une</a:t>
            </a:r>
            <a:r>
              <a:rPr lang="en-GB" altLang="fr-FR" dirty="0"/>
              <a:t> dilatation </a:t>
            </a:r>
            <a:r>
              <a:rPr lang="en-GB" altLang="fr-FR" dirty="0" err="1"/>
              <a:t>ventriculaire</a:t>
            </a:r>
            <a:r>
              <a:rPr lang="en-GB" altLang="fr-FR" dirty="0"/>
              <a:t> </a:t>
            </a:r>
            <a:r>
              <a:rPr lang="en-GB" altLang="fr-FR" dirty="0" err="1"/>
              <a:t>appelée</a:t>
            </a:r>
            <a:r>
              <a:rPr lang="en-GB" altLang="fr-FR" dirty="0"/>
              <a:t> </a:t>
            </a:r>
            <a:r>
              <a:rPr lang="en-GB" altLang="fr-FR" dirty="0" err="1"/>
              <a:t>hydrocéphalie</a:t>
            </a:r>
            <a:r>
              <a:rPr lang="en-GB" altLang="fr-FR" dirty="0"/>
              <a:t> qui </a:t>
            </a:r>
            <a:r>
              <a:rPr lang="en-GB" altLang="fr-FR" dirty="0" err="1"/>
              <a:t>comprimera</a:t>
            </a:r>
            <a:r>
              <a:rPr lang="en-GB" altLang="fr-FR" dirty="0"/>
              <a:t> </a:t>
            </a:r>
            <a:r>
              <a:rPr lang="en-GB" altLang="fr-FR" dirty="0" err="1"/>
              <a:t>progressivement</a:t>
            </a:r>
            <a:r>
              <a:rPr lang="en-GB" altLang="fr-FR" dirty="0"/>
              <a:t> les structures </a:t>
            </a:r>
            <a:r>
              <a:rPr lang="en-GB" altLang="fr-FR" dirty="0" err="1"/>
              <a:t>cérébrales</a:t>
            </a:r>
            <a:r>
              <a:rPr lang="en-GB" altLang="fr-FR" dirty="0"/>
              <a:t>.</a:t>
            </a:r>
          </a:p>
          <a:p>
            <a:pPr lvl="1" fontAlgn="auto">
              <a:lnSpc>
                <a:spcPct val="160000"/>
              </a:lnSpc>
              <a:defRPr/>
            </a:pPr>
            <a:endParaRPr lang="en-GB" altLang="fr-FR" dirty="0"/>
          </a:p>
          <a:p>
            <a:pPr fontAlgn="auto">
              <a:lnSpc>
                <a:spcPct val="160000"/>
              </a:lnSpc>
              <a:defRPr/>
            </a:pPr>
            <a:r>
              <a:rPr lang="en-GB" altLang="fr-FR" dirty="0"/>
              <a:t>Les </a:t>
            </a:r>
            <a:r>
              <a:rPr lang="en-GB" altLang="fr-FR" dirty="0" err="1"/>
              <a:t>hémisphères</a:t>
            </a:r>
            <a:r>
              <a:rPr lang="en-GB" altLang="fr-FR" dirty="0"/>
              <a:t> </a:t>
            </a:r>
            <a:r>
              <a:rPr lang="en-GB" altLang="fr-FR" dirty="0" err="1"/>
              <a:t>sont</a:t>
            </a:r>
            <a:r>
              <a:rPr lang="en-GB" altLang="fr-FR" dirty="0"/>
              <a:t> </a:t>
            </a:r>
            <a:r>
              <a:rPr lang="en-GB" altLang="fr-FR" dirty="0" err="1"/>
              <a:t>unis</a:t>
            </a:r>
            <a:r>
              <a:rPr lang="en-GB" altLang="fr-FR" dirty="0"/>
              <a:t> </a:t>
            </a:r>
            <a:r>
              <a:rPr lang="en-GB" altLang="fr-FR" dirty="0" err="1"/>
              <a:t>l’un</a:t>
            </a:r>
            <a:r>
              <a:rPr lang="en-GB" altLang="fr-FR" dirty="0"/>
              <a:t> à </a:t>
            </a:r>
            <a:r>
              <a:rPr lang="en-GB" altLang="fr-FR" dirty="0" err="1"/>
              <a:t>l’autre</a:t>
            </a:r>
            <a:r>
              <a:rPr lang="en-GB" altLang="fr-FR" dirty="0"/>
              <a:t> par 2 </a:t>
            </a:r>
            <a:r>
              <a:rPr lang="en-GB" altLang="fr-FR" dirty="0" err="1"/>
              <a:t>ponts</a:t>
            </a:r>
            <a:r>
              <a:rPr lang="en-GB" altLang="fr-FR" dirty="0"/>
              <a:t> de substances blanches : le corps </a:t>
            </a:r>
            <a:r>
              <a:rPr lang="en-GB" altLang="fr-FR" dirty="0" err="1"/>
              <a:t>calleux</a:t>
            </a:r>
            <a:r>
              <a:rPr lang="en-GB" altLang="fr-FR" dirty="0"/>
              <a:t> et le trigone.</a:t>
            </a:r>
          </a:p>
        </p:txBody>
      </p:sp>
      <p:sp>
        <p:nvSpPr>
          <p:cNvPr id="15364" name="Espace réservé du numéro de diapositive 5">
            <a:extLst>
              <a:ext uri="{FF2B5EF4-FFF2-40B4-BE49-F238E27FC236}">
                <a16:creationId xmlns:a16="http://schemas.microsoft.com/office/drawing/2014/main" id="{CF66E743-9FB2-431F-A915-DE3C9C3E25E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58975A6-EFEA-4883-AE32-9039494D6122}" type="slidenum">
              <a:rPr lang="en-GB" altLang="fr-FR">
                <a:solidFill>
                  <a:srgbClr val="898989"/>
                </a:solidFill>
              </a:rPr>
              <a:pPr/>
              <a:t>30</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43EA3-1C60-44F6-9B24-18835CA7BC21}"/>
              </a:ext>
            </a:extLst>
          </p:cNvPr>
          <p:cNvSpPr>
            <a:spLocks noGrp="1"/>
          </p:cNvSpPr>
          <p:nvPr>
            <p:ph type="title"/>
          </p:nvPr>
        </p:nvSpPr>
        <p:spPr/>
        <p:txBody>
          <a:bodyPr/>
          <a:lstStyle/>
          <a:p>
            <a:pPr algn="ctr"/>
            <a:r>
              <a:rPr lang="fr-FR" dirty="0"/>
              <a:t>Le corps calleux </a:t>
            </a:r>
          </a:p>
        </p:txBody>
      </p:sp>
      <p:pic>
        <p:nvPicPr>
          <p:cNvPr id="4" name="Picture 3">
            <a:extLst>
              <a:ext uri="{FF2B5EF4-FFF2-40B4-BE49-F238E27FC236}">
                <a16:creationId xmlns:a16="http://schemas.microsoft.com/office/drawing/2014/main" id="{6C3D9BE6-2DAE-41AA-AE29-C249A0C89E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22336" y="1846263"/>
            <a:ext cx="240765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7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42EF8312-649C-42F4-B808-E6202459B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2">
            <a:extLst>
              <a:ext uri="{FF2B5EF4-FFF2-40B4-BE49-F238E27FC236}">
                <a16:creationId xmlns:a16="http://schemas.microsoft.com/office/drawing/2014/main" id="{CB54BD2F-7085-400E-A685-66D98D17959C}"/>
              </a:ext>
            </a:extLst>
          </p:cNvPr>
          <p:cNvGrpSpPr>
            <a:grpSpLocks/>
          </p:cNvGrpSpPr>
          <p:nvPr/>
        </p:nvGrpSpPr>
        <p:grpSpPr bwMode="auto">
          <a:xfrm>
            <a:off x="5327651" y="152401"/>
            <a:ext cx="5110163" cy="2513013"/>
            <a:chOff x="2396" y="96"/>
            <a:chExt cx="3219" cy="1583"/>
          </a:xfrm>
        </p:grpSpPr>
        <p:grpSp>
          <p:nvGrpSpPr>
            <p:cNvPr id="34835" name="Group 3">
              <a:extLst>
                <a:ext uri="{FF2B5EF4-FFF2-40B4-BE49-F238E27FC236}">
                  <a16:creationId xmlns:a16="http://schemas.microsoft.com/office/drawing/2014/main" id="{7D76BBBE-9D1D-4069-A1A5-3D8203A3486D}"/>
                </a:ext>
              </a:extLst>
            </p:cNvPr>
            <p:cNvGrpSpPr>
              <a:grpSpLocks/>
            </p:cNvGrpSpPr>
            <p:nvPr/>
          </p:nvGrpSpPr>
          <p:grpSpPr bwMode="auto">
            <a:xfrm>
              <a:off x="2396" y="1056"/>
              <a:ext cx="2931" cy="623"/>
              <a:chOff x="2396" y="1056"/>
              <a:chExt cx="2931" cy="623"/>
            </a:xfrm>
          </p:grpSpPr>
          <p:sp>
            <p:nvSpPr>
              <p:cNvPr id="34837" name="Text Box 4">
                <a:extLst>
                  <a:ext uri="{FF2B5EF4-FFF2-40B4-BE49-F238E27FC236}">
                    <a16:creationId xmlns:a16="http://schemas.microsoft.com/office/drawing/2014/main" id="{5D55733D-2837-4CEA-B97C-5D37DEA3E2CC}"/>
                  </a:ext>
                </a:extLst>
              </p:cNvPr>
              <p:cNvSpPr txBox="1">
                <a:spLocks noChangeArrowheads="1"/>
              </p:cNvSpPr>
              <p:nvPr/>
            </p:nvSpPr>
            <p:spPr bwMode="auto">
              <a:xfrm>
                <a:off x="3744" y="1056"/>
                <a:ext cx="158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Foramen interventriculaire</a:t>
                </a:r>
              </a:p>
            </p:txBody>
          </p:sp>
          <p:sp>
            <p:nvSpPr>
              <p:cNvPr id="34838" name="Line 5">
                <a:extLst>
                  <a:ext uri="{FF2B5EF4-FFF2-40B4-BE49-F238E27FC236}">
                    <a16:creationId xmlns:a16="http://schemas.microsoft.com/office/drawing/2014/main" id="{9934B4B0-121A-4FA1-965F-3344AC7F1ADC}"/>
                  </a:ext>
                </a:extLst>
              </p:cNvPr>
              <p:cNvSpPr>
                <a:spLocks noChangeShapeType="1"/>
              </p:cNvSpPr>
              <p:nvPr/>
            </p:nvSpPr>
            <p:spPr bwMode="auto">
              <a:xfrm flipH="1">
                <a:off x="2395" y="1296"/>
                <a:ext cx="1354" cy="384"/>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34836" name="Text Box 6">
              <a:extLst>
                <a:ext uri="{FF2B5EF4-FFF2-40B4-BE49-F238E27FC236}">
                  <a16:creationId xmlns:a16="http://schemas.microsoft.com/office/drawing/2014/main" id="{95D7B0DD-D651-4DB4-A169-EF3778B1FC32}"/>
                </a:ext>
              </a:extLst>
            </p:cNvPr>
            <p:cNvSpPr txBox="1">
              <a:spLocks noChangeArrowheads="1"/>
            </p:cNvSpPr>
            <p:nvPr/>
          </p:nvSpPr>
          <p:spPr bwMode="auto">
            <a:xfrm>
              <a:off x="3792" y="96"/>
              <a:ext cx="1824" cy="923"/>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pPr>
              <a:r>
                <a:rPr lang="en-GB" altLang="fr-FR">
                  <a:solidFill>
                    <a:srgbClr val="000000"/>
                  </a:solidFill>
                  <a:latin typeface="Arial" panose="020B0604020202020204" pitchFamily="34" charset="0"/>
                  <a:ea typeface="Arial Unicode MS" pitchFamily="34" charset="-128"/>
                </a:rPr>
                <a:t>Les ventricules  1 et 2</a:t>
              </a:r>
              <a:r>
                <a:rPr lang="en-GB" altLang="fr-FR">
                  <a:solidFill>
                    <a:srgbClr val="FFFFFF"/>
                  </a:solidFill>
                  <a:latin typeface="Arial" panose="020B0604020202020204" pitchFamily="34" charset="0"/>
                  <a:ea typeface="Arial Unicode MS" pitchFamily="34" charset="-128"/>
                </a:rPr>
                <a:t> </a:t>
              </a:r>
              <a:r>
                <a:rPr lang="en-GB" altLang="fr-FR">
                  <a:solidFill>
                    <a:srgbClr val="000000"/>
                  </a:solidFill>
                  <a:latin typeface="Arial" panose="020B0604020202020204" pitchFamily="34" charset="0"/>
                  <a:ea typeface="Arial Unicode MS" pitchFamily="34" charset="-128"/>
                </a:rPr>
                <a:t>communiquent avec le 3 par de petites ouvertures, les foramens interventriculaires.</a:t>
              </a:r>
            </a:p>
          </p:txBody>
        </p:sp>
      </p:grpSp>
      <p:grpSp>
        <p:nvGrpSpPr>
          <p:cNvPr id="4" name="Group 7">
            <a:extLst>
              <a:ext uri="{FF2B5EF4-FFF2-40B4-BE49-F238E27FC236}">
                <a16:creationId xmlns:a16="http://schemas.microsoft.com/office/drawing/2014/main" id="{BF51020C-B6A7-4E44-825A-314D1DC23A8B}"/>
              </a:ext>
            </a:extLst>
          </p:cNvPr>
          <p:cNvGrpSpPr>
            <a:grpSpLocks/>
          </p:cNvGrpSpPr>
          <p:nvPr/>
        </p:nvGrpSpPr>
        <p:grpSpPr bwMode="auto">
          <a:xfrm>
            <a:off x="4718051" y="2590801"/>
            <a:ext cx="5643563" cy="1966913"/>
            <a:chOff x="2012" y="1632"/>
            <a:chExt cx="3555" cy="1239"/>
          </a:xfrm>
        </p:grpSpPr>
        <p:grpSp>
          <p:nvGrpSpPr>
            <p:cNvPr id="34831" name="Group 8">
              <a:extLst>
                <a:ext uri="{FF2B5EF4-FFF2-40B4-BE49-F238E27FC236}">
                  <a16:creationId xmlns:a16="http://schemas.microsoft.com/office/drawing/2014/main" id="{ABB6EA58-6D42-460B-ADA5-2B1B8FBA4117}"/>
                </a:ext>
              </a:extLst>
            </p:cNvPr>
            <p:cNvGrpSpPr>
              <a:grpSpLocks/>
            </p:cNvGrpSpPr>
            <p:nvPr/>
          </p:nvGrpSpPr>
          <p:grpSpPr bwMode="auto">
            <a:xfrm>
              <a:off x="2012" y="1964"/>
              <a:ext cx="3459" cy="907"/>
              <a:chOff x="2012" y="1964"/>
              <a:chExt cx="3459" cy="907"/>
            </a:xfrm>
          </p:grpSpPr>
          <p:sp>
            <p:nvSpPr>
              <p:cNvPr id="34833" name="Line 9">
                <a:extLst>
                  <a:ext uri="{FF2B5EF4-FFF2-40B4-BE49-F238E27FC236}">
                    <a16:creationId xmlns:a16="http://schemas.microsoft.com/office/drawing/2014/main" id="{3FA42BDB-C535-4CDA-B9D0-5F817389D6A2}"/>
                  </a:ext>
                </a:extLst>
              </p:cNvPr>
              <p:cNvSpPr>
                <a:spLocks noChangeShapeType="1"/>
              </p:cNvSpPr>
              <p:nvPr/>
            </p:nvSpPr>
            <p:spPr bwMode="auto">
              <a:xfrm flipH="1" flipV="1">
                <a:off x="2011" y="1963"/>
                <a:ext cx="1930" cy="73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34" name="Text Box 10">
                <a:extLst>
                  <a:ext uri="{FF2B5EF4-FFF2-40B4-BE49-F238E27FC236}">
                    <a16:creationId xmlns:a16="http://schemas.microsoft.com/office/drawing/2014/main" id="{BC1F194C-5D78-4389-BD64-C8A9F4D8AC2E}"/>
                  </a:ext>
                </a:extLst>
              </p:cNvPr>
              <p:cNvSpPr txBox="1">
                <a:spLocks noChangeArrowheads="1"/>
              </p:cNvSpPr>
              <p:nvPr/>
            </p:nvSpPr>
            <p:spPr bwMode="auto">
              <a:xfrm>
                <a:off x="3984" y="2352"/>
                <a:ext cx="148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Aqueduc de Sylvius</a:t>
                </a:r>
              </a:p>
            </p:txBody>
          </p:sp>
        </p:grpSp>
        <p:sp>
          <p:nvSpPr>
            <p:cNvPr id="34832" name="Text Box 11">
              <a:extLst>
                <a:ext uri="{FF2B5EF4-FFF2-40B4-BE49-F238E27FC236}">
                  <a16:creationId xmlns:a16="http://schemas.microsoft.com/office/drawing/2014/main" id="{7B260B57-7A7C-4A5F-A5B7-96700B9C4BC8}"/>
                </a:ext>
              </a:extLst>
            </p:cNvPr>
            <p:cNvSpPr txBox="1">
              <a:spLocks noChangeArrowheads="1"/>
            </p:cNvSpPr>
            <p:nvPr/>
          </p:nvSpPr>
          <p:spPr bwMode="auto">
            <a:xfrm>
              <a:off x="3744" y="1632"/>
              <a:ext cx="1824" cy="578"/>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pPr>
              <a:r>
                <a:rPr lang="en-GB" altLang="fr-FR">
                  <a:solidFill>
                    <a:srgbClr val="000000"/>
                  </a:solidFill>
                  <a:latin typeface="Arial" panose="020B0604020202020204" pitchFamily="34" charset="0"/>
                  <a:ea typeface="Arial Unicode MS" pitchFamily="34" charset="-128"/>
                </a:rPr>
                <a:t>Le ventricule 3 communique avec le 4 par l'aqueduc de Sylvius.</a:t>
              </a:r>
            </a:p>
          </p:txBody>
        </p:sp>
      </p:grpSp>
      <p:grpSp>
        <p:nvGrpSpPr>
          <p:cNvPr id="6" name="Group 12">
            <a:extLst>
              <a:ext uri="{FF2B5EF4-FFF2-40B4-BE49-F238E27FC236}">
                <a16:creationId xmlns:a16="http://schemas.microsoft.com/office/drawing/2014/main" id="{91263544-B335-4EC5-9B83-CDDE77FC08DE}"/>
              </a:ext>
            </a:extLst>
          </p:cNvPr>
          <p:cNvGrpSpPr>
            <a:grpSpLocks/>
          </p:cNvGrpSpPr>
          <p:nvPr/>
        </p:nvGrpSpPr>
        <p:grpSpPr bwMode="auto">
          <a:xfrm>
            <a:off x="4108451" y="3727450"/>
            <a:ext cx="6253163" cy="2903538"/>
            <a:chOff x="1628" y="2348"/>
            <a:chExt cx="3939" cy="1829"/>
          </a:xfrm>
        </p:grpSpPr>
        <p:sp>
          <p:nvSpPr>
            <p:cNvPr id="34826" name="Text Box 13">
              <a:extLst>
                <a:ext uri="{FF2B5EF4-FFF2-40B4-BE49-F238E27FC236}">
                  <a16:creationId xmlns:a16="http://schemas.microsoft.com/office/drawing/2014/main" id="{63C2B075-EB5B-43CA-8404-C9E0455974B6}"/>
                </a:ext>
              </a:extLst>
            </p:cNvPr>
            <p:cNvSpPr txBox="1">
              <a:spLocks noChangeArrowheads="1"/>
            </p:cNvSpPr>
            <p:nvPr/>
          </p:nvSpPr>
          <p:spPr bwMode="auto">
            <a:xfrm>
              <a:off x="2400" y="3888"/>
              <a:ext cx="225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Vers la surface du SNC</a:t>
              </a:r>
            </a:p>
          </p:txBody>
        </p:sp>
        <p:sp>
          <p:nvSpPr>
            <p:cNvPr id="34827" name="Line 14">
              <a:extLst>
                <a:ext uri="{FF2B5EF4-FFF2-40B4-BE49-F238E27FC236}">
                  <a16:creationId xmlns:a16="http://schemas.microsoft.com/office/drawing/2014/main" id="{2B09A15F-9216-40B0-8EED-E06A3E60549B}"/>
                </a:ext>
              </a:extLst>
            </p:cNvPr>
            <p:cNvSpPr>
              <a:spLocks noChangeShapeType="1"/>
            </p:cNvSpPr>
            <p:nvPr/>
          </p:nvSpPr>
          <p:spPr bwMode="auto">
            <a:xfrm flipH="1" flipV="1">
              <a:off x="1627" y="2491"/>
              <a:ext cx="1018" cy="1402"/>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28" name="Text Box 15">
              <a:extLst>
                <a:ext uri="{FF2B5EF4-FFF2-40B4-BE49-F238E27FC236}">
                  <a16:creationId xmlns:a16="http://schemas.microsoft.com/office/drawing/2014/main" id="{FB408CD4-FE41-44E0-BF24-B166BFF14354}"/>
                </a:ext>
              </a:extLst>
            </p:cNvPr>
            <p:cNvSpPr txBox="1">
              <a:spLocks noChangeArrowheads="1"/>
            </p:cNvSpPr>
            <p:nvPr/>
          </p:nvSpPr>
          <p:spPr bwMode="auto">
            <a:xfrm>
              <a:off x="3504" y="2928"/>
              <a:ext cx="2064" cy="923"/>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pPr>
              <a:r>
                <a:rPr lang="en-GB" altLang="fr-FR">
                  <a:solidFill>
                    <a:srgbClr val="000000"/>
                  </a:solidFill>
                  <a:latin typeface="Arial" panose="020B0604020202020204" pitchFamily="34" charset="0"/>
                  <a:ea typeface="Arial Unicode MS" pitchFamily="34" charset="-128"/>
                </a:rPr>
                <a:t>De petits conduits permettent au liquide du ventricule 4 de se répandre à la surface de l'encéphale (dans l'espace sous-arachnoïdien).</a:t>
              </a:r>
            </a:p>
          </p:txBody>
        </p:sp>
        <p:sp>
          <p:nvSpPr>
            <p:cNvPr id="34829" name="Line 16">
              <a:extLst>
                <a:ext uri="{FF2B5EF4-FFF2-40B4-BE49-F238E27FC236}">
                  <a16:creationId xmlns:a16="http://schemas.microsoft.com/office/drawing/2014/main" id="{7ABABBEF-4901-4147-95C4-9A2CC05B0795}"/>
                </a:ext>
              </a:extLst>
            </p:cNvPr>
            <p:cNvSpPr>
              <a:spLocks noChangeShapeType="1"/>
            </p:cNvSpPr>
            <p:nvPr/>
          </p:nvSpPr>
          <p:spPr bwMode="auto">
            <a:xfrm flipH="1" flipV="1">
              <a:off x="1723" y="2347"/>
              <a:ext cx="922" cy="1546"/>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30" name="Line 17">
              <a:extLst>
                <a:ext uri="{FF2B5EF4-FFF2-40B4-BE49-F238E27FC236}">
                  <a16:creationId xmlns:a16="http://schemas.microsoft.com/office/drawing/2014/main" id="{56B881D0-95A9-47C0-8BC3-B31192DBFECE}"/>
                </a:ext>
              </a:extLst>
            </p:cNvPr>
            <p:cNvSpPr>
              <a:spLocks noChangeShapeType="1"/>
            </p:cNvSpPr>
            <p:nvPr/>
          </p:nvSpPr>
          <p:spPr bwMode="auto">
            <a:xfrm flipH="1" flipV="1">
              <a:off x="1915" y="2443"/>
              <a:ext cx="730" cy="145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7" name="Group 18">
            <a:extLst>
              <a:ext uri="{FF2B5EF4-FFF2-40B4-BE49-F238E27FC236}">
                <a16:creationId xmlns:a16="http://schemas.microsoft.com/office/drawing/2014/main" id="{68BF6C71-6DD4-488A-9C3B-8DF7574C85E4}"/>
              </a:ext>
            </a:extLst>
          </p:cNvPr>
          <p:cNvGrpSpPr>
            <a:grpSpLocks/>
          </p:cNvGrpSpPr>
          <p:nvPr/>
        </p:nvGrpSpPr>
        <p:grpSpPr bwMode="auto">
          <a:xfrm>
            <a:off x="1752601" y="4106863"/>
            <a:ext cx="4189413" cy="2749550"/>
            <a:chOff x="144" y="2587"/>
            <a:chExt cx="2639" cy="1732"/>
          </a:xfrm>
        </p:grpSpPr>
        <p:sp>
          <p:nvSpPr>
            <p:cNvPr id="34823" name="Text Box 19">
              <a:extLst>
                <a:ext uri="{FF2B5EF4-FFF2-40B4-BE49-F238E27FC236}">
                  <a16:creationId xmlns:a16="http://schemas.microsoft.com/office/drawing/2014/main" id="{C188952F-8455-4FB0-AF59-FC82D5AF462E}"/>
                </a:ext>
              </a:extLst>
            </p:cNvPr>
            <p:cNvSpPr txBox="1">
              <a:spLocks noChangeArrowheads="1"/>
            </p:cNvSpPr>
            <p:nvPr/>
          </p:nvSpPr>
          <p:spPr bwMode="auto">
            <a:xfrm>
              <a:off x="336" y="3407"/>
              <a:ext cx="244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Canal de l’épendyme</a:t>
              </a:r>
            </a:p>
          </p:txBody>
        </p:sp>
        <p:sp>
          <p:nvSpPr>
            <p:cNvPr id="34824" name="Line 20">
              <a:extLst>
                <a:ext uri="{FF2B5EF4-FFF2-40B4-BE49-F238E27FC236}">
                  <a16:creationId xmlns:a16="http://schemas.microsoft.com/office/drawing/2014/main" id="{1FF01944-8AC7-450F-B52D-A3687956250C}"/>
                </a:ext>
              </a:extLst>
            </p:cNvPr>
            <p:cNvSpPr>
              <a:spLocks noChangeShapeType="1"/>
            </p:cNvSpPr>
            <p:nvPr/>
          </p:nvSpPr>
          <p:spPr bwMode="auto">
            <a:xfrm flipH="1" flipV="1">
              <a:off x="1339" y="2586"/>
              <a:ext cx="250" cy="826"/>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25" name="Text Box 21">
              <a:extLst>
                <a:ext uri="{FF2B5EF4-FFF2-40B4-BE49-F238E27FC236}">
                  <a16:creationId xmlns:a16="http://schemas.microsoft.com/office/drawing/2014/main" id="{5C334FBE-61EA-4F0B-B73A-F29113703456}"/>
                </a:ext>
              </a:extLst>
            </p:cNvPr>
            <p:cNvSpPr txBox="1">
              <a:spLocks noChangeArrowheads="1"/>
            </p:cNvSpPr>
            <p:nvPr/>
          </p:nvSpPr>
          <p:spPr bwMode="auto">
            <a:xfrm>
              <a:off x="144" y="3742"/>
              <a:ext cx="2160" cy="578"/>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pPr>
              <a:r>
                <a:rPr lang="en-GB" altLang="fr-FR">
                  <a:solidFill>
                    <a:srgbClr val="000000"/>
                  </a:solidFill>
                  <a:latin typeface="Arial" panose="020B0604020202020204" pitchFamily="34" charset="0"/>
                  <a:ea typeface="Arial Unicode MS" pitchFamily="34" charset="-128"/>
                </a:rPr>
                <a:t>Le ventricule 4 se poursuit dans la moelle épinière par le canal de l'épendyme.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left)">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
                                        </p:tgtEl>
                                        <p:attrNameLst>
                                          <p:attrName>style.visibility</p:attrName>
                                        </p:attrNameLst>
                                      </p:cBhvr>
                                      <p:to>
                                        <p:strVal val="visible"/>
                                      </p:to>
                                    </p:set>
                                    <p:animEffect transition="in" filter="wipe(left)">
                                      <p:cBhvr additive="repl">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6"/>
                                        </p:tgtEl>
                                        <p:attrNameLst>
                                          <p:attrName>style.visibility</p:attrName>
                                        </p:attrNameLst>
                                      </p:cBhvr>
                                      <p:to>
                                        <p:strVal val="visible"/>
                                      </p:to>
                                    </p:set>
                                    <p:animEffect transition="in" filter="wipe(down)">
                                      <p:cBhvr additive="repl">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additive="repl">
                                        <p:cTn id="21" dur="1" fill="hold">
                                          <p:stCondLst>
                                            <p:cond delay="0"/>
                                          </p:stCondLst>
                                        </p:cTn>
                                        <p:tgtEl>
                                          <p:spTgt spid="7"/>
                                        </p:tgtEl>
                                        <p:attrNameLst>
                                          <p:attrName>style.visibility</p:attrName>
                                        </p:attrNameLst>
                                      </p:cBhvr>
                                      <p:to>
                                        <p:strVal val="visible"/>
                                      </p:to>
                                    </p:set>
                                    <p:animEffect transition="in" filter="wipe(down)">
                                      <p:cBhvr additive="repl">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5">
            <a:extLst>
              <a:ext uri="{FF2B5EF4-FFF2-40B4-BE49-F238E27FC236}">
                <a16:creationId xmlns:a16="http://schemas.microsoft.com/office/drawing/2014/main" id="{15B5E4C2-3399-461C-B59D-9B6F59B32F6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8F92E0D-BC8E-4302-886E-4579C8669AED}" type="slidenum">
              <a:rPr lang="en-GB" altLang="fr-FR">
                <a:solidFill>
                  <a:srgbClr val="898989"/>
                </a:solidFill>
              </a:rPr>
              <a:pPr/>
              <a:t>33</a:t>
            </a:fld>
            <a:endParaRPr lang="en-GB" altLang="fr-FR">
              <a:solidFill>
                <a:srgbClr val="898989"/>
              </a:solidFill>
            </a:endParaRPr>
          </a:p>
        </p:txBody>
      </p:sp>
      <p:pic>
        <p:nvPicPr>
          <p:cNvPr id="36867" name="Picture 3">
            <a:extLst>
              <a:ext uri="{FF2B5EF4-FFF2-40B4-BE49-F238E27FC236}">
                <a16:creationId xmlns:a16="http://schemas.microsoft.com/office/drawing/2014/main" id="{D7572016-F823-4816-AD23-4FD00078B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38" y="908051"/>
            <a:ext cx="729615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DA72CA52-1804-420B-8C08-DB679A776589}"/>
              </a:ext>
            </a:extLst>
          </p:cNvPr>
          <p:cNvSpPr>
            <a:spLocks noGrp="1"/>
          </p:cNvSpPr>
          <p:nvPr>
            <p:ph type="title"/>
          </p:nvPr>
        </p:nvSpPr>
        <p:spPr>
          <a:xfrm>
            <a:off x="1666875" y="0"/>
            <a:ext cx="8858250" cy="1143000"/>
          </a:xfrm>
        </p:spPr>
        <p:txBody>
          <a:bodyPr/>
          <a:lstStyle/>
          <a:p>
            <a:pPr algn="ctr"/>
            <a:r>
              <a:rPr lang="fr-FR" altLang="fr-FR"/>
              <a:t>Aires corticales</a:t>
            </a:r>
          </a:p>
        </p:txBody>
      </p:sp>
      <p:sp>
        <p:nvSpPr>
          <p:cNvPr id="13315" name="Espace réservé du contenu 2">
            <a:extLst>
              <a:ext uri="{FF2B5EF4-FFF2-40B4-BE49-F238E27FC236}">
                <a16:creationId xmlns:a16="http://schemas.microsoft.com/office/drawing/2014/main" id="{99B9405E-4DB7-40FD-A2B1-3EAA98FCEAF0}"/>
              </a:ext>
            </a:extLst>
          </p:cNvPr>
          <p:cNvSpPr>
            <a:spLocks noGrp="1"/>
          </p:cNvSpPr>
          <p:nvPr>
            <p:ph idx="1"/>
          </p:nvPr>
        </p:nvSpPr>
        <p:spPr>
          <a:xfrm>
            <a:off x="1308936" y="1143000"/>
            <a:ext cx="9216189" cy="5205663"/>
          </a:xfrm>
        </p:spPr>
        <p:txBody>
          <a:bodyPr>
            <a:normAutofit/>
          </a:bodyPr>
          <a:lstStyle/>
          <a:p>
            <a:pPr>
              <a:lnSpc>
                <a:spcPct val="150000"/>
              </a:lnSpc>
              <a:buFont typeface="Arial" panose="020B0604020202020204" pitchFamily="34" charset="0"/>
              <a:buChar char="•"/>
            </a:pPr>
            <a:r>
              <a:rPr lang="fr-FR" altLang="fr-FR" dirty="0"/>
              <a:t>Chaque fonction est élaborée par une </a:t>
            </a:r>
            <a:r>
              <a:rPr lang="fr-FR" altLang="fr-FR" b="1" dirty="0"/>
              <a:t>aire</a:t>
            </a:r>
            <a:r>
              <a:rPr lang="fr-FR" altLang="fr-FR" dirty="0"/>
              <a:t> du cortex</a:t>
            </a:r>
          </a:p>
          <a:p>
            <a:pPr lvl="1">
              <a:lnSpc>
                <a:spcPct val="150000"/>
              </a:lnSpc>
              <a:buFont typeface="Arial" panose="020B0604020202020204" pitchFamily="34" charset="0"/>
              <a:buChar char="–"/>
            </a:pPr>
            <a:r>
              <a:rPr lang="fr-FR" altLang="fr-FR" dirty="0"/>
              <a:t>Mouvements volontaires : aire motrice (partie postérieure du lobe frontal)</a:t>
            </a:r>
          </a:p>
          <a:p>
            <a:pPr lvl="1">
              <a:lnSpc>
                <a:spcPct val="150000"/>
              </a:lnSpc>
              <a:buFont typeface="Arial" panose="020B0604020202020204" pitchFamily="34" charset="0"/>
              <a:buChar char="–"/>
            </a:pPr>
            <a:r>
              <a:rPr lang="fr-FR" altLang="fr-FR" dirty="0"/>
              <a:t>Sensations : aire sensitive (partie antérieure du lobe pariétal</a:t>
            </a:r>
          </a:p>
          <a:p>
            <a:pPr lvl="1">
              <a:lnSpc>
                <a:spcPct val="150000"/>
              </a:lnSpc>
              <a:buFont typeface="Arial" panose="020B0604020202020204" pitchFamily="34" charset="0"/>
              <a:buChar char="–"/>
            </a:pPr>
            <a:r>
              <a:rPr lang="fr-FR" altLang="fr-FR" dirty="0"/>
              <a:t>Intégration du schéma corporel : lobe pariétal de l’hémisphère</a:t>
            </a:r>
          </a:p>
          <a:p>
            <a:pPr lvl="1">
              <a:lnSpc>
                <a:spcPct val="150000"/>
              </a:lnSpc>
              <a:buFont typeface="Arial" panose="020B0604020202020204" pitchFamily="34" charset="0"/>
              <a:buChar char="–"/>
            </a:pPr>
            <a:r>
              <a:rPr lang="fr-FR" altLang="fr-FR" dirty="0"/>
              <a:t>Langage : lobe pariétal de l’hémisphère</a:t>
            </a:r>
          </a:p>
          <a:p>
            <a:pPr lvl="1">
              <a:lnSpc>
                <a:spcPct val="150000"/>
              </a:lnSpc>
              <a:buFont typeface="Arial" panose="020B0604020202020204" pitchFamily="34" charset="0"/>
              <a:buChar char="–"/>
            </a:pPr>
            <a:r>
              <a:rPr lang="fr-FR" altLang="fr-FR" dirty="0"/>
              <a:t>Vision : lobe occipital</a:t>
            </a:r>
          </a:p>
          <a:p>
            <a:pPr>
              <a:lnSpc>
                <a:spcPct val="150000"/>
              </a:lnSpc>
              <a:buFont typeface="Arial" panose="020B0604020202020204" pitchFamily="34" charset="0"/>
              <a:buChar char="•"/>
            </a:pPr>
            <a:r>
              <a:rPr lang="fr-FR" altLang="fr-FR" dirty="0"/>
              <a:t>On peut donc discerner la localisation d’une lésion (tumeur, infarctus) en fonction des symptômes neurologiques</a:t>
            </a:r>
          </a:p>
        </p:txBody>
      </p:sp>
    </p:spTree>
    <p:extLst>
      <p:ext uri="{BB962C8B-B14F-4D97-AF65-F5344CB8AC3E}">
        <p14:creationId xmlns:p14="http://schemas.microsoft.com/office/powerpoint/2010/main" val="823428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2">
            <a:extLst>
              <a:ext uri="{FF2B5EF4-FFF2-40B4-BE49-F238E27FC236}">
                <a16:creationId xmlns:a16="http://schemas.microsoft.com/office/drawing/2014/main" id="{074B7D2F-8111-4F1D-AC22-3003CB235D93}"/>
              </a:ext>
            </a:extLst>
          </p:cNvPr>
          <p:cNvSpPr>
            <a:spLocks noGrp="1"/>
          </p:cNvSpPr>
          <p:nvPr>
            <p:ph type="title"/>
          </p:nvPr>
        </p:nvSpPr>
        <p:spPr>
          <a:xfrm>
            <a:off x="2346325" y="287339"/>
            <a:ext cx="7543800" cy="839787"/>
          </a:xfrm>
        </p:spPr>
        <p:txBody>
          <a:bodyPr rtlCol="0">
            <a:normAutofit/>
          </a:bodyPr>
          <a:lstStyle/>
          <a:p>
            <a:pPr>
              <a:defRPr/>
            </a:pPr>
            <a:r>
              <a:rPr lang="fr-FR" altLang="fr-FR" dirty="0">
                <a:solidFill>
                  <a:schemeClr val="tx1">
                    <a:lumMod val="75000"/>
                    <a:lumOff val="25000"/>
                  </a:schemeClr>
                </a:solidFill>
              </a:rPr>
              <a:t>Aires sensitives &amp; motrices</a:t>
            </a:r>
          </a:p>
        </p:txBody>
      </p:sp>
      <p:sp>
        <p:nvSpPr>
          <p:cNvPr id="38915" name="Espace réservé du contenu 10">
            <a:extLst>
              <a:ext uri="{FF2B5EF4-FFF2-40B4-BE49-F238E27FC236}">
                <a16:creationId xmlns:a16="http://schemas.microsoft.com/office/drawing/2014/main" id="{7C64C049-883B-4D16-B8CF-BF5511E86CBF}"/>
              </a:ext>
            </a:extLst>
          </p:cNvPr>
          <p:cNvSpPr>
            <a:spLocks noGrp="1"/>
          </p:cNvSpPr>
          <p:nvPr>
            <p:ph idx="1"/>
          </p:nvPr>
        </p:nvSpPr>
        <p:spPr/>
        <p:txBody>
          <a:bodyPr/>
          <a:lstStyle/>
          <a:p>
            <a:endParaRPr lang="fr-FR" altLang="fr-FR" dirty="0"/>
          </a:p>
        </p:txBody>
      </p:sp>
      <p:sp>
        <p:nvSpPr>
          <p:cNvPr id="2" name="Espace réservé du pied de page 1">
            <a:extLst>
              <a:ext uri="{FF2B5EF4-FFF2-40B4-BE49-F238E27FC236}">
                <a16:creationId xmlns:a16="http://schemas.microsoft.com/office/drawing/2014/main" id="{A18DFE47-8E5E-4AE9-9117-D75E0C634150}"/>
              </a:ext>
            </a:extLst>
          </p:cNvPr>
          <p:cNvSpPr>
            <a:spLocks noGrp="1"/>
          </p:cNvSpPr>
          <p:nvPr>
            <p:ph type="ftr" sz="quarter" idx="11"/>
          </p:nvPr>
        </p:nvSpPr>
        <p:spPr/>
        <p:txBody>
          <a:bodyPr/>
          <a:lstStyle/>
          <a:p>
            <a:pPr>
              <a:defRPr/>
            </a:pPr>
            <a:endParaRPr lang="fr-FR" dirty="0"/>
          </a:p>
        </p:txBody>
      </p:sp>
      <p:sp>
        <p:nvSpPr>
          <p:cNvPr id="3" name="Espace réservé du numéro de diapositive 2">
            <a:extLst>
              <a:ext uri="{FF2B5EF4-FFF2-40B4-BE49-F238E27FC236}">
                <a16:creationId xmlns:a16="http://schemas.microsoft.com/office/drawing/2014/main" id="{7C355313-BF87-41FD-8051-4F9BD32FF25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9D627EF-039B-4BCD-83ED-9553E01B2FA3}" type="slidenum">
              <a:rPr lang="fr-FR" altLang="fr-FR">
                <a:solidFill>
                  <a:srgbClr val="898989"/>
                </a:solidFill>
              </a:rPr>
              <a:pPr/>
              <a:t>35</a:t>
            </a:fld>
            <a:endParaRPr lang="fr-FR" altLang="fr-FR">
              <a:solidFill>
                <a:srgbClr val="898989"/>
              </a:solidFill>
            </a:endParaRPr>
          </a:p>
        </p:txBody>
      </p:sp>
      <p:sp>
        <p:nvSpPr>
          <p:cNvPr id="38918" name="ZoneTexte 3">
            <a:extLst>
              <a:ext uri="{FF2B5EF4-FFF2-40B4-BE49-F238E27FC236}">
                <a16:creationId xmlns:a16="http://schemas.microsoft.com/office/drawing/2014/main" id="{213D4199-3AF1-48C3-A7C4-C2171835244B}"/>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7" name="Image 6">
            <a:extLst>
              <a:ext uri="{FF2B5EF4-FFF2-40B4-BE49-F238E27FC236}">
                <a16:creationId xmlns:a16="http://schemas.microsoft.com/office/drawing/2014/main" id="{84936C4E-EDB0-4EBC-B84F-D9424CA2A008}"/>
              </a:ext>
            </a:extLst>
          </p:cNvPr>
          <p:cNvPicPr>
            <a:picLocks noChangeAspect="1"/>
          </p:cNvPicPr>
          <p:nvPr/>
        </p:nvPicPr>
        <p:blipFill>
          <a:blip r:embed="rId3"/>
          <a:stretch>
            <a:fillRect/>
          </a:stretch>
        </p:blipFill>
        <p:spPr>
          <a:xfrm>
            <a:off x="1185863" y="1594644"/>
            <a:ext cx="5335586" cy="4665193"/>
          </a:xfrm>
          <a:prstGeom prst="rect">
            <a:avLst/>
          </a:prstGeom>
          <a:noFill/>
          <a:ln>
            <a:noFill/>
          </a:ln>
        </p:spPr>
        <p:style>
          <a:lnRef idx="2">
            <a:schemeClr val="accent1"/>
          </a:lnRef>
          <a:fillRef idx="1">
            <a:schemeClr val="lt1"/>
          </a:fillRef>
          <a:effectRef idx="0">
            <a:schemeClr val="accent1"/>
          </a:effectRef>
          <a:fontRef idx="minor">
            <a:schemeClr val="dk1"/>
          </a:fontRef>
        </p:style>
      </p:pic>
      <p:pic>
        <p:nvPicPr>
          <p:cNvPr id="8" name="Image 7">
            <a:extLst>
              <a:ext uri="{FF2B5EF4-FFF2-40B4-BE49-F238E27FC236}">
                <a16:creationId xmlns:a16="http://schemas.microsoft.com/office/drawing/2014/main" id="{0587FE28-5BD8-40F6-AC1B-455A94BCD679}"/>
              </a:ext>
            </a:extLst>
          </p:cNvPr>
          <p:cNvPicPr>
            <a:picLocks noChangeAspect="1"/>
          </p:cNvPicPr>
          <p:nvPr/>
        </p:nvPicPr>
        <p:blipFill>
          <a:blip r:embed="rId4"/>
          <a:stretch>
            <a:fillRect/>
          </a:stretch>
        </p:blipFill>
        <p:spPr>
          <a:xfrm>
            <a:off x="6521449" y="1646238"/>
            <a:ext cx="4773392" cy="4530725"/>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EC4A3-483E-4701-8C7A-E2199BA8C28E}"/>
              </a:ext>
            </a:extLst>
          </p:cNvPr>
          <p:cNvSpPr>
            <a:spLocks noGrp="1"/>
          </p:cNvSpPr>
          <p:nvPr>
            <p:ph type="title"/>
          </p:nvPr>
        </p:nvSpPr>
        <p:spPr>
          <a:xfrm>
            <a:off x="2424113" y="333375"/>
            <a:ext cx="7543800" cy="971550"/>
          </a:xfrm>
        </p:spPr>
        <p:txBody>
          <a:bodyPr rtlCol="0">
            <a:normAutofit/>
          </a:bodyPr>
          <a:lstStyle/>
          <a:p>
            <a:pPr algn="ctr">
              <a:defRPr/>
            </a:pPr>
            <a:r>
              <a:rPr lang="fr-FR" dirty="0">
                <a:solidFill>
                  <a:schemeClr val="tx1">
                    <a:lumMod val="75000"/>
                    <a:lumOff val="25000"/>
                  </a:schemeClr>
                </a:solidFill>
              </a:rPr>
              <a:t>Aires </a:t>
            </a:r>
          </a:p>
        </p:txBody>
      </p:sp>
      <p:pic>
        <p:nvPicPr>
          <p:cNvPr id="40963" name="Picture 7" descr="http://www.cours-pharmacie.com/images/cerveau-aires-fonctionnelles.jpg">
            <a:extLst>
              <a:ext uri="{FF2B5EF4-FFF2-40B4-BE49-F238E27FC236}">
                <a16:creationId xmlns:a16="http://schemas.microsoft.com/office/drawing/2014/main" id="{78CEA70E-E0ED-4F82-84F5-B75D8CF5E1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817813" y="1971675"/>
            <a:ext cx="6616700" cy="3771900"/>
          </a:xfrm>
          <a:noFill/>
        </p:spPr>
      </p:pic>
      <p:sp>
        <p:nvSpPr>
          <p:cNvPr id="5" name="Espace réservé du pied de page 4">
            <a:extLst>
              <a:ext uri="{FF2B5EF4-FFF2-40B4-BE49-F238E27FC236}">
                <a16:creationId xmlns:a16="http://schemas.microsoft.com/office/drawing/2014/main" id="{C8366710-B902-4902-B335-FAAC48180B3E}"/>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5396F3E6-7EA8-4EE7-8E16-012AD2FF0EB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6C8B4C7-FFDC-45C9-9886-8841394952F6}" type="slidenum">
              <a:rPr lang="fr-FR" altLang="fr-FR">
                <a:solidFill>
                  <a:srgbClr val="898989"/>
                </a:solidFill>
              </a:rPr>
              <a:pPr/>
              <a:t>36</a:t>
            </a:fld>
            <a:endParaRPr lang="fr-FR" altLang="fr-FR">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a:extLst>
              <a:ext uri="{FF2B5EF4-FFF2-40B4-BE49-F238E27FC236}">
                <a16:creationId xmlns:a16="http://schemas.microsoft.com/office/drawing/2014/main" id="{1EDB7B21-6CA8-4EAE-B16F-91FBB2E64414}"/>
              </a:ext>
            </a:extLst>
          </p:cNvPr>
          <p:cNvSpPr>
            <a:spLocks noGrp="1"/>
          </p:cNvSpPr>
          <p:nvPr>
            <p:ph type="title"/>
          </p:nvPr>
        </p:nvSpPr>
        <p:spPr>
          <a:xfrm>
            <a:off x="2073276" y="836613"/>
            <a:ext cx="8042275" cy="2520950"/>
          </a:xfrm>
        </p:spPr>
        <p:txBody>
          <a:bodyPr rtlCol="0" anchor="t">
            <a:normAutofit/>
          </a:bodyPr>
          <a:lstStyle/>
          <a:p>
            <a:pPr algn="ctr">
              <a:defRPr/>
            </a:pPr>
            <a:r>
              <a:rPr lang="fr-FR" altLang="fr-FR" b="1" dirty="0">
                <a:solidFill>
                  <a:schemeClr val="tx1">
                    <a:lumMod val="75000"/>
                    <a:lumOff val="25000"/>
                  </a:schemeClr>
                </a:solidFill>
              </a:rPr>
              <a:t>Système Nerveux Central</a:t>
            </a:r>
            <a:br>
              <a:rPr lang="fr-FR" altLang="fr-FR" b="1" dirty="0">
                <a:solidFill>
                  <a:schemeClr val="tx1">
                    <a:lumMod val="75000"/>
                    <a:lumOff val="25000"/>
                  </a:schemeClr>
                </a:solidFill>
              </a:rPr>
            </a:br>
            <a:r>
              <a:rPr lang="fr-FR" altLang="fr-FR" dirty="0">
                <a:solidFill>
                  <a:schemeClr val="tx1">
                    <a:lumMod val="75000"/>
                    <a:lumOff val="25000"/>
                  </a:schemeClr>
                </a:solidFill>
              </a:rPr>
              <a:t>Substance blanche</a:t>
            </a:r>
            <a:br>
              <a:rPr lang="fr-FR" altLang="fr-FR" dirty="0">
                <a:solidFill>
                  <a:schemeClr val="tx1">
                    <a:lumMod val="75000"/>
                    <a:lumOff val="25000"/>
                  </a:schemeClr>
                </a:solidFill>
              </a:rPr>
            </a:br>
            <a:r>
              <a:rPr lang="fr-FR" altLang="fr-FR" dirty="0">
                <a:solidFill>
                  <a:schemeClr val="tx1">
                    <a:lumMod val="75000"/>
                    <a:lumOff val="25000"/>
                  </a:schemeClr>
                </a:solidFill>
              </a:rPr>
              <a:t>Noyaux gris centraux</a:t>
            </a:r>
          </a:p>
        </p:txBody>
      </p:sp>
      <p:sp>
        <p:nvSpPr>
          <p:cNvPr id="2" name="Espace réservé du pied de page 1">
            <a:extLst>
              <a:ext uri="{FF2B5EF4-FFF2-40B4-BE49-F238E27FC236}">
                <a16:creationId xmlns:a16="http://schemas.microsoft.com/office/drawing/2014/main" id="{1CD83402-7BBB-4F85-92D3-02DA2914DA17}"/>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3C8A62FA-07BF-4FFD-988A-836E06C41FF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B262EF2-4257-4754-96EA-E30561B50751}" type="slidenum">
              <a:rPr lang="fr-FR" altLang="fr-FR">
                <a:solidFill>
                  <a:srgbClr val="898989"/>
                </a:solidFill>
              </a:rPr>
              <a:pPr/>
              <a:t>37</a:t>
            </a:fld>
            <a:endParaRPr lang="fr-FR" altLang="fr-FR">
              <a:solidFill>
                <a:srgbClr val="898989"/>
              </a:solidFill>
            </a:endParaRPr>
          </a:p>
        </p:txBody>
      </p:sp>
      <p:sp>
        <p:nvSpPr>
          <p:cNvPr id="43013" name="ZoneTexte 3">
            <a:extLst>
              <a:ext uri="{FF2B5EF4-FFF2-40B4-BE49-F238E27FC236}">
                <a16:creationId xmlns:a16="http://schemas.microsoft.com/office/drawing/2014/main" id="{F28B69B0-713F-403E-9F78-0EBC73744445}"/>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43014" name="Image 7">
            <a:extLst>
              <a:ext uri="{FF2B5EF4-FFF2-40B4-BE49-F238E27FC236}">
                <a16:creationId xmlns:a16="http://schemas.microsoft.com/office/drawing/2014/main" id="{F544552A-2F3D-460E-AA8C-C56252F8C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3786188"/>
            <a:ext cx="655161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2">
            <a:extLst>
              <a:ext uri="{FF2B5EF4-FFF2-40B4-BE49-F238E27FC236}">
                <a16:creationId xmlns:a16="http://schemas.microsoft.com/office/drawing/2014/main" id="{5396E63B-386D-4A56-A4A4-8502B81C79CA}"/>
              </a:ext>
            </a:extLst>
          </p:cNvPr>
          <p:cNvSpPr>
            <a:spLocks noGrp="1"/>
          </p:cNvSpPr>
          <p:nvPr>
            <p:ph type="title"/>
          </p:nvPr>
        </p:nvSpPr>
        <p:spPr>
          <a:xfrm>
            <a:off x="2073276" y="107951"/>
            <a:ext cx="8042275" cy="1736725"/>
          </a:xfrm>
        </p:spPr>
        <p:txBody>
          <a:bodyPr rtlCol="0" anchor="t">
            <a:normAutofit/>
          </a:bodyPr>
          <a:lstStyle/>
          <a:p>
            <a:pPr algn="ctr">
              <a:defRPr/>
            </a:pPr>
            <a:r>
              <a:rPr lang="fr-FR" altLang="fr-FR" b="1" dirty="0">
                <a:solidFill>
                  <a:schemeClr val="tx1">
                    <a:lumMod val="75000"/>
                    <a:lumOff val="25000"/>
                  </a:schemeClr>
                </a:solidFill>
              </a:rPr>
              <a:t>L’encéphale</a:t>
            </a:r>
            <a:br>
              <a:rPr lang="fr-FR" altLang="fr-FR" b="1" dirty="0">
                <a:solidFill>
                  <a:schemeClr val="tx1">
                    <a:lumMod val="75000"/>
                    <a:lumOff val="25000"/>
                  </a:schemeClr>
                </a:solidFill>
              </a:rPr>
            </a:br>
            <a:r>
              <a:rPr lang="fr-FR" altLang="fr-FR" dirty="0">
                <a:solidFill>
                  <a:schemeClr val="tx1">
                    <a:lumMod val="75000"/>
                    <a:lumOff val="25000"/>
                  </a:schemeClr>
                </a:solidFill>
              </a:rPr>
              <a:t>Le diencéphale</a:t>
            </a:r>
          </a:p>
        </p:txBody>
      </p:sp>
      <p:sp>
        <p:nvSpPr>
          <p:cNvPr id="2" name="Espace réservé du pied de page 1">
            <a:extLst>
              <a:ext uri="{FF2B5EF4-FFF2-40B4-BE49-F238E27FC236}">
                <a16:creationId xmlns:a16="http://schemas.microsoft.com/office/drawing/2014/main" id="{CED20077-6CA9-4953-9E07-93547E6E9B3C}"/>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180E99EC-0957-4003-8EA1-DE56478B98F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E8BE04B-5B99-454A-AA2A-33096B0A0228}" type="slidenum">
              <a:rPr lang="fr-FR" altLang="fr-FR">
                <a:solidFill>
                  <a:srgbClr val="898989"/>
                </a:solidFill>
              </a:rPr>
              <a:pPr/>
              <a:t>38</a:t>
            </a:fld>
            <a:endParaRPr lang="fr-FR" altLang="fr-FR">
              <a:solidFill>
                <a:srgbClr val="898989"/>
              </a:solidFill>
            </a:endParaRPr>
          </a:p>
        </p:txBody>
      </p:sp>
      <p:sp>
        <p:nvSpPr>
          <p:cNvPr id="45061" name="ZoneTexte 3">
            <a:extLst>
              <a:ext uri="{FF2B5EF4-FFF2-40B4-BE49-F238E27FC236}">
                <a16:creationId xmlns:a16="http://schemas.microsoft.com/office/drawing/2014/main" id="{4D69A971-09B5-46C9-8022-DF02F7031E36}"/>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45062" name="Image 4">
            <a:extLst>
              <a:ext uri="{FF2B5EF4-FFF2-40B4-BE49-F238E27FC236}">
                <a16:creationId xmlns:a16="http://schemas.microsoft.com/office/drawing/2014/main" id="{21E23E67-57E7-4DEF-904C-CB9D14373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730376"/>
            <a:ext cx="7270750"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9">
            <a:extLst>
              <a:ext uri="{FF2B5EF4-FFF2-40B4-BE49-F238E27FC236}">
                <a16:creationId xmlns:a16="http://schemas.microsoft.com/office/drawing/2014/main" id="{DC73BA56-9C18-4683-911C-F336174BB87E}"/>
              </a:ext>
            </a:extLst>
          </p:cNvPr>
          <p:cNvSpPr>
            <a:spLocks noChangeArrowheads="1"/>
          </p:cNvSpPr>
          <p:nvPr/>
        </p:nvSpPr>
        <p:spPr bwMode="auto">
          <a:xfrm rot="19080000">
            <a:off x="6188076" y="4173539"/>
            <a:ext cx="485775" cy="338137"/>
          </a:xfrm>
          <a:prstGeom prst="ellipse">
            <a:avLst/>
          </a:prstGeom>
          <a:noFill/>
          <a:ln w="381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6" name="Oval 9">
            <a:extLst>
              <a:ext uri="{FF2B5EF4-FFF2-40B4-BE49-F238E27FC236}">
                <a16:creationId xmlns:a16="http://schemas.microsoft.com/office/drawing/2014/main" id="{455E7003-ADA3-4C81-9EB0-AAA1FD5127DA}"/>
              </a:ext>
            </a:extLst>
          </p:cNvPr>
          <p:cNvSpPr>
            <a:spLocks noChangeArrowheads="1"/>
          </p:cNvSpPr>
          <p:nvPr/>
        </p:nvSpPr>
        <p:spPr bwMode="auto">
          <a:xfrm rot="21234360">
            <a:off x="5289550" y="3763964"/>
            <a:ext cx="922338" cy="581025"/>
          </a:xfrm>
          <a:prstGeom prst="ellipse">
            <a:avLst/>
          </a:prstGeom>
          <a:noFill/>
          <a:ln w="381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7" name="Oval 9">
            <a:extLst>
              <a:ext uri="{FF2B5EF4-FFF2-40B4-BE49-F238E27FC236}">
                <a16:creationId xmlns:a16="http://schemas.microsoft.com/office/drawing/2014/main" id="{F3DA3FB4-4B07-498E-90D4-BF162820BC96}"/>
              </a:ext>
            </a:extLst>
          </p:cNvPr>
          <p:cNvSpPr>
            <a:spLocks noChangeArrowheads="1"/>
          </p:cNvSpPr>
          <p:nvPr/>
        </p:nvSpPr>
        <p:spPr bwMode="auto">
          <a:xfrm rot="19207309">
            <a:off x="4927600" y="4075114"/>
            <a:ext cx="922338" cy="636587"/>
          </a:xfrm>
          <a:prstGeom prst="ellipse">
            <a:avLst/>
          </a:prstGeom>
          <a:noFill/>
          <a:ln w="381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 calcmode="lin" valueType="num">
                                      <p:cBhvr additive="repl">
                                        <p:cTn id="7" dur="500" fill="hold"/>
                                        <p:tgtEl>
                                          <p:spTgt spid="6"/>
                                        </p:tgtEl>
                                        <p:attrNameLst>
                                          <p:attrName>ppt_x</p:attrName>
                                        </p:attrNameLst>
                                      </p:cBhvr>
                                      <p:tavLst>
                                        <p:tav tm="100000">
                                          <p:val>
                                            <p:strVal val="1+#ppt_w/2"/>
                                          </p:val>
                                        </p:tav>
                                        <p:tav>
                                          <p:val>
                                            <p:strVal val="#ppt_x"/>
                                          </p:val>
                                        </p:tav>
                                      </p:tavLst>
                                    </p:anim>
                                    <p:anim calcmode="lin" valueType="num">
                                      <p:cBhvr additive="repl">
                                        <p:cTn id="8" dur="500" fill="hold"/>
                                        <p:tgtEl>
                                          <p:spTgt spid="6"/>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additive="repl">
                                        <p:cTn id="12" dur="1" fill="hold">
                                          <p:stCondLst>
                                            <p:cond delay="0"/>
                                          </p:stCondLst>
                                        </p:cTn>
                                        <p:tgtEl>
                                          <p:spTgt spid="7"/>
                                        </p:tgtEl>
                                        <p:attrNameLst>
                                          <p:attrName>style.visibility</p:attrName>
                                        </p:attrNameLst>
                                      </p:cBhvr>
                                      <p:to>
                                        <p:strVal val="visible"/>
                                      </p:to>
                                    </p:set>
                                    <p:anim calcmode="lin" valueType="num">
                                      <p:cBhvr additive="repl">
                                        <p:cTn id="13" dur="500" fill="hold"/>
                                        <p:tgtEl>
                                          <p:spTgt spid="7"/>
                                        </p:tgtEl>
                                        <p:attrNameLst>
                                          <p:attrName>ppt_x</p:attrName>
                                        </p:attrNameLst>
                                      </p:cBhvr>
                                      <p:tavLst>
                                        <p:tav tm="100000">
                                          <p:val>
                                            <p:strVal val="1+#ppt_w/2"/>
                                          </p:val>
                                        </p:tav>
                                        <p:tav>
                                          <p:val>
                                            <p:strVal val="#ppt_x"/>
                                          </p:val>
                                        </p:tav>
                                      </p:tavLst>
                                    </p:anim>
                                    <p:anim calcmode="lin" valueType="num">
                                      <p:cBhvr additive="repl">
                                        <p:cTn id="14" dur="500" fill="hold"/>
                                        <p:tgtEl>
                                          <p:spTgt spid="7"/>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additive="repl">
                                        <p:cTn id="18" dur="1" fill="hold">
                                          <p:stCondLst>
                                            <p:cond delay="0"/>
                                          </p:stCondLst>
                                        </p:cTn>
                                        <p:tgtEl>
                                          <p:spTgt spid="5"/>
                                        </p:tgtEl>
                                        <p:attrNameLst>
                                          <p:attrName>style.visibility</p:attrName>
                                        </p:attrNameLst>
                                      </p:cBhvr>
                                      <p:to>
                                        <p:strVal val="visible"/>
                                      </p:to>
                                    </p:set>
                                    <p:anim calcmode="lin" valueType="num">
                                      <p:cBhvr additive="repl">
                                        <p:cTn id="19" dur="500" fill="hold"/>
                                        <p:tgtEl>
                                          <p:spTgt spid="5"/>
                                        </p:tgtEl>
                                        <p:attrNameLst>
                                          <p:attrName>ppt_x</p:attrName>
                                        </p:attrNameLst>
                                      </p:cBhvr>
                                      <p:tavLst>
                                        <p:tav tm="100000">
                                          <p:val>
                                            <p:strVal val="1+#ppt_w/2"/>
                                          </p:val>
                                        </p:tav>
                                        <p:tav>
                                          <p:val>
                                            <p:strVal val="#ppt_x"/>
                                          </p:val>
                                        </p:tav>
                                      </p:tavLst>
                                    </p:anim>
                                    <p:anim calcmode="lin" valueType="num">
                                      <p:cBhvr additive="repl">
                                        <p:cTn id="20" dur="500" fill="hold"/>
                                        <p:tgtEl>
                                          <p:spTgt spid="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0B9A9422-166C-4504-A17B-5D7BB1C1B3EC}"/>
              </a:ext>
            </a:extLst>
          </p:cNvPr>
          <p:cNvSpPr>
            <a:spLocks noGrp="1" noChangeArrowheads="1"/>
          </p:cNvSpPr>
          <p:nvPr>
            <p:ph type="title"/>
          </p:nvPr>
        </p:nvSpPr>
        <p:spPr>
          <a:xfrm>
            <a:off x="1943100" y="631826"/>
            <a:ext cx="7989888" cy="703263"/>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sz="4000" dirty="0">
                <a:solidFill>
                  <a:schemeClr val="tx1">
                    <a:lumMod val="75000"/>
                    <a:lumOff val="25000"/>
                  </a:schemeClr>
                </a:solidFill>
              </a:rPr>
              <a:t>Le diencéphale</a:t>
            </a:r>
          </a:p>
        </p:txBody>
      </p:sp>
      <p:sp>
        <p:nvSpPr>
          <p:cNvPr id="47107" name="Rectangle 2">
            <a:extLst>
              <a:ext uri="{FF2B5EF4-FFF2-40B4-BE49-F238E27FC236}">
                <a16:creationId xmlns:a16="http://schemas.microsoft.com/office/drawing/2014/main" id="{A0F3202B-45DB-4EE6-89B1-6006B72B7830}"/>
              </a:ext>
            </a:extLst>
          </p:cNvPr>
          <p:cNvSpPr>
            <a:spLocks noGrp="1" noChangeArrowheads="1"/>
          </p:cNvSpPr>
          <p:nvPr>
            <p:ph idx="1"/>
          </p:nvPr>
        </p:nvSpPr>
        <p:spPr>
          <a:xfrm>
            <a:off x="411127" y="1858962"/>
            <a:ext cx="11274054" cy="4679950"/>
          </a:xfrm>
        </p:spPr>
        <p:txBody>
          <a:bodyPr/>
          <a:lstStyle/>
          <a:p>
            <a:pPr marL="330200" indent="-330200">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dirty="0"/>
          </a:p>
          <a:p>
            <a:pPr marL="330200" indent="-330200">
              <a:spcBef>
                <a:spcPts val="700"/>
              </a:spcBef>
              <a:buClr>
                <a:srgbClr val="FFFFFF"/>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dirty="0"/>
              <a:t>Dans la </a:t>
            </a:r>
            <a:r>
              <a:rPr lang="en-GB" altLang="fr-FR" dirty="0" err="1"/>
              <a:t>région</a:t>
            </a:r>
            <a:r>
              <a:rPr lang="en-GB" altLang="fr-FR" dirty="0"/>
              <a:t> </a:t>
            </a:r>
            <a:r>
              <a:rPr lang="en-GB" altLang="fr-FR" dirty="0" err="1"/>
              <a:t>ventrale</a:t>
            </a:r>
            <a:r>
              <a:rPr lang="en-GB" altLang="fr-FR" dirty="0"/>
              <a:t> du </a:t>
            </a:r>
            <a:r>
              <a:rPr lang="en-GB" altLang="fr-FR" dirty="0" err="1"/>
              <a:t>cerveau</a:t>
            </a:r>
            <a:r>
              <a:rPr lang="en-GB" altLang="fr-FR" dirty="0"/>
              <a:t> </a:t>
            </a:r>
            <a:r>
              <a:rPr lang="en-GB" altLang="fr-FR" dirty="0" err="1"/>
              <a:t>juste</a:t>
            </a:r>
            <a:r>
              <a:rPr lang="en-GB" altLang="fr-FR" dirty="0"/>
              <a:t> au dessous des </a:t>
            </a:r>
            <a:r>
              <a:rPr lang="en-GB" altLang="fr-FR" dirty="0" err="1"/>
              <a:t>ventricules</a:t>
            </a:r>
            <a:r>
              <a:rPr lang="en-GB" altLang="fr-FR" dirty="0"/>
              <a:t> </a:t>
            </a:r>
            <a:r>
              <a:rPr lang="en-GB" altLang="fr-FR" dirty="0" err="1"/>
              <a:t>latéraux</a:t>
            </a:r>
            <a:r>
              <a:rPr lang="en-GB" altLang="fr-FR" dirty="0"/>
              <a:t> </a:t>
            </a:r>
            <a:r>
              <a:rPr lang="en-GB" altLang="fr-FR" dirty="0" err="1"/>
              <a:t>sont</a:t>
            </a:r>
            <a:r>
              <a:rPr lang="en-GB" altLang="fr-FR" dirty="0"/>
              <a:t> </a:t>
            </a:r>
            <a:r>
              <a:rPr lang="en-GB" altLang="fr-FR" dirty="0" err="1"/>
              <a:t>situées</a:t>
            </a:r>
            <a:r>
              <a:rPr lang="en-GB" altLang="fr-FR" dirty="0"/>
              <a:t> des masses </a:t>
            </a:r>
            <a:r>
              <a:rPr lang="en-GB" altLang="fr-FR" dirty="0" err="1"/>
              <a:t>grises,les</a:t>
            </a:r>
            <a:r>
              <a:rPr lang="en-GB" altLang="fr-FR" dirty="0"/>
              <a:t> corps </a:t>
            </a:r>
            <a:r>
              <a:rPr lang="en-GB" altLang="fr-FR" dirty="0" err="1"/>
              <a:t>striés,unies</a:t>
            </a:r>
            <a:r>
              <a:rPr lang="en-GB" altLang="fr-FR" dirty="0"/>
              <a:t> par </a:t>
            </a:r>
            <a:r>
              <a:rPr lang="en-GB" altLang="fr-FR" dirty="0" err="1"/>
              <a:t>une</a:t>
            </a:r>
            <a:r>
              <a:rPr lang="en-GB" altLang="fr-FR" dirty="0"/>
              <a:t> commissure blanche.</a:t>
            </a:r>
          </a:p>
          <a:p>
            <a:pPr marL="330200" indent="-330200">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dirty="0"/>
          </a:p>
          <a:p>
            <a:pPr marL="330200" indent="-330200">
              <a:spcBef>
                <a:spcPts val="700"/>
              </a:spcBef>
              <a:buClr>
                <a:srgbClr val="FFFFFF"/>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dirty="0"/>
              <a:t>Un </a:t>
            </a:r>
            <a:r>
              <a:rPr lang="en-GB" altLang="fr-FR" dirty="0" err="1"/>
              <a:t>peu</a:t>
            </a:r>
            <a:r>
              <a:rPr lang="en-GB" altLang="fr-FR" dirty="0"/>
              <a:t> </a:t>
            </a:r>
            <a:r>
              <a:rPr lang="en-GB" altLang="fr-FR" dirty="0" err="1"/>
              <a:t>en</a:t>
            </a:r>
            <a:r>
              <a:rPr lang="en-GB" altLang="fr-FR" dirty="0"/>
              <a:t> </a:t>
            </a:r>
            <a:r>
              <a:rPr lang="en-GB" altLang="fr-FR" dirty="0" err="1"/>
              <a:t>arrière</a:t>
            </a:r>
            <a:r>
              <a:rPr lang="en-GB" altLang="fr-FR" dirty="0"/>
              <a:t> des corps </a:t>
            </a:r>
            <a:r>
              <a:rPr lang="en-GB" altLang="fr-FR" dirty="0" err="1"/>
              <a:t>striés</a:t>
            </a:r>
            <a:r>
              <a:rPr lang="en-GB" altLang="fr-FR" dirty="0"/>
              <a:t> </a:t>
            </a:r>
            <a:r>
              <a:rPr lang="en-GB" altLang="fr-FR" dirty="0" err="1"/>
              <a:t>sont</a:t>
            </a:r>
            <a:r>
              <a:rPr lang="en-GB" altLang="fr-FR" dirty="0"/>
              <a:t> </a:t>
            </a:r>
            <a:r>
              <a:rPr lang="en-GB" altLang="fr-FR" dirty="0" err="1"/>
              <a:t>insérées</a:t>
            </a:r>
            <a:r>
              <a:rPr lang="en-GB" altLang="fr-FR" dirty="0"/>
              <a:t> 2 masses </a:t>
            </a:r>
            <a:r>
              <a:rPr lang="en-GB" altLang="fr-FR" dirty="0" err="1"/>
              <a:t>volumineuses</a:t>
            </a:r>
            <a:r>
              <a:rPr lang="en-GB" altLang="fr-FR" dirty="0"/>
              <a:t> : les couches </a:t>
            </a:r>
            <a:r>
              <a:rPr lang="en-GB" altLang="fr-FR" dirty="0" err="1"/>
              <a:t>optiques</a:t>
            </a:r>
            <a:r>
              <a:rPr lang="en-GB" altLang="fr-FR" dirty="0"/>
              <a:t> (</a:t>
            </a:r>
            <a:r>
              <a:rPr lang="en-GB" altLang="fr-FR" dirty="0" err="1"/>
              <a:t>ou</a:t>
            </a:r>
            <a:r>
              <a:rPr lang="en-GB" altLang="fr-FR" dirty="0"/>
              <a:t> thalamus), </a:t>
            </a:r>
            <a:r>
              <a:rPr lang="en-GB" altLang="fr-FR" dirty="0" err="1"/>
              <a:t>séparées</a:t>
            </a:r>
            <a:r>
              <a:rPr lang="en-GB" altLang="fr-FR" dirty="0"/>
              <a:t> par le 3e </a:t>
            </a:r>
            <a:r>
              <a:rPr lang="en-GB" altLang="fr-FR" dirty="0" err="1"/>
              <a:t>ventricule</a:t>
            </a:r>
            <a:r>
              <a:rPr lang="en-GB" altLang="fr-FR" dirty="0"/>
              <a:t> qui traverse la commissure grise</a:t>
            </a:r>
          </a:p>
        </p:txBody>
      </p:sp>
      <p:sp>
        <p:nvSpPr>
          <p:cNvPr id="27650" name="Espace réservé du numéro de diapositive 5">
            <a:extLst>
              <a:ext uri="{FF2B5EF4-FFF2-40B4-BE49-F238E27FC236}">
                <a16:creationId xmlns:a16="http://schemas.microsoft.com/office/drawing/2014/main" id="{29BE8EFA-335B-41F3-ACB7-EA02C521390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D60337-BF5F-45DD-8E12-6469B09C49D7}" type="slidenum">
              <a:rPr lang="en-GB" altLang="fr-FR">
                <a:solidFill>
                  <a:srgbClr val="898989"/>
                </a:solidFill>
              </a:rPr>
              <a:pPr/>
              <a:t>39</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E24586A2-3076-4D9B-B3C7-5233783F8E69}"/>
              </a:ext>
            </a:extLst>
          </p:cNvPr>
          <p:cNvSpPr>
            <a:spLocks noGrp="1" noChangeArrowheads="1"/>
          </p:cNvSpPr>
          <p:nvPr>
            <p:ph type="title"/>
          </p:nvPr>
        </p:nvSpPr>
        <p:spPr>
          <a:xfrm>
            <a:off x="1981200" y="357189"/>
            <a:ext cx="8229600" cy="1500187"/>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dirty="0"/>
              <a:t>1. </a:t>
            </a:r>
            <a:r>
              <a:rPr lang="en-GB" altLang="fr-FR" dirty="0" err="1"/>
              <a:t>Généralités</a:t>
            </a:r>
            <a:endParaRPr lang="en-GB" altLang="fr-FR" dirty="0"/>
          </a:p>
        </p:txBody>
      </p:sp>
      <p:sp>
        <p:nvSpPr>
          <p:cNvPr id="8195" name="Rectangle 2">
            <a:extLst>
              <a:ext uri="{FF2B5EF4-FFF2-40B4-BE49-F238E27FC236}">
                <a16:creationId xmlns:a16="http://schemas.microsoft.com/office/drawing/2014/main" id="{2A567DDA-3B9F-440F-AE5D-E8651BC61A00}"/>
              </a:ext>
            </a:extLst>
          </p:cNvPr>
          <p:cNvSpPr>
            <a:spLocks noGrp="1" noChangeArrowheads="1"/>
          </p:cNvSpPr>
          <p:nvPr>
            <p:ph idx="1"/>
          </p:nvPr>
        </p:nvSpPr>
        <p:spPr>
          <a:xfrm>
            <a:off x="721895" y="2043112"/>
            <a:ext cx="9488905" cy="4495800"/>
          </a:xfrm>
        </p:spPr>
        <p:txBody>
          <a:bodyPr/>
          <a:lstStyle/>
          <a:p>
            <a:pPr marL="333375" indent="-333375">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dirty="0"/>
          </a:p>
          <a:p>
            <a:pPr marL="333375" indent="-333375">
              <a:spcBef>
                <a:spcPts val="700"/>
              </a:spcBef>
              <a:buClr>
                <a:srgbClr val="FFCC66"/>
              </a:buClr>
              <a:buSzPct val="80000"/>
              <a:buFont typeface="Wingdings" panose="05000000000000000000" pitchFamily="2"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t>Le cerveau n’était pas considéré comme un organe important, c’était plutôt le cœur. </a:t>
            </a:r>
          </a:p>
          <a:p>
            <a:pPr marL="333375" indent="-333375">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dirty="0"/>
          </a:p>
          <a:p>
            <a:pPr marL="333375" indent="-333375">
              <a:spcBef>
                <a:spcPts val="700"/>
              </a:spcBef>
              <a:buClr>
                <a:srgbClr val="FFCC66"/>
              </a:buClr>
              <a:buSzPct val="80000"/>
              <a:buFont typeface="Wingdings" panose="05000000000000000000" pitchFamily="2"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t>Toutankhamon (il y a 3300 ans) avait dans son tombeau des jarres contenant son estomac, le foie, les poumons et les intestins mais pas le cerveau qui a été jeté pour l’embaumement.</a:t>
            </a:r>
          </a:p>
          <a:p>
            <a:pPr marL="333375" indent="-333375">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dirty="0"/>
          </a:p>
        </p:txBody>
      </p:sp>
      <p:sp>
        <p:nvSpPr>
          <p:cNvPr id="5" name="Espace réservé du numéro de diapositive 5">
            <a:extLst>
              <a:ext uri="{FF2B5EF4-FFF2-40B4-BE49-F238E27FC236}">
                <a16:creationId xmlns:a16="http://schemas.microsoft.com/office/drawing/2014/main" id="{C6DCB127-4C5A-4879-AC85-2D2A880B4F52}"/>
              </a:ext>
            </a:extLst>
          </p:cNvPr>
          <p:cNvSpPr>
            <a:spLocks noGrp="1"/>
          </p:cNvSpPr>
          <p:nvPr>
            <p:ph type="sldNum" sz="quarter" idx="12"/>
          </p:nvPr>
        </p:nvSpPr>
        <p:spPr/>
        <p:txBody>
          <a:bodyPr/>
          <a:lstStyle/>
          <a:p>
            <a:fld id="{58607C86-D26D-4BDD-AA01-3873DEC0FED7}" type="slidenum">
              <a:rPr lang="fr-FR" altLang="fr-FR"/>
              <a:pPr/>
              <a:t>4</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84DEF3E6-E264-4EDD-84EA-363C20D43043}"/>
              </a:ext>
            </a:extLst>
          </p:cNvPr>
          <p:cNvSpPr txBox="1">
            <a:spLocks noChangeArrowheads="1"/>
          </p:cNvSpPr>
          <p:nvPr/>
        </p:nvSpPr>
        <p:spPr bwMode="auto">
          <a:xfrm>
            <a:off x="1981200" y="685801"/>
            <a:ext cx="2438400" cy="460375"/>
          </a:xfrm>
          <a:prstGeom prst="rect">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solidFill>
                  <a:srgbClr val="FFFFFF"/>
                </a:solidFill>
                <a:latin typeface="Arial" panose="020B0604020202020204" pitchFamily="34" charset="0"/>
                <a:ea typeface="Arial Unicode MS" pitchFamily="34" charset="-128"/>
              </a:rPr>
              <a:t>Le diencéphale</a:t>
            </a:r>
          </a:p>
        </p:txBody>
      </p:sp>
      <p:pic>
        <p:nvPicPr>
          <p:cNvPr id="49155" name="Picture 2">
            <a:extLst>
              <a:ext uri="{FF2B5EF4-FFF2-40B4-BE49-F238E27FC236}">
                <a16:creationId xmlns:a16="http://schemas.microsoft.com/office/drawing/2014/main" id="{3255286A-E77F-497F-AE66-D955FB080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1"/>
            <a:ext cx="55626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6" name="Text Box 3">
            <a:extLst>
              <a:ext uri="{FF2B5EF4-FFF2-40B4-BE49-F238E27FC236}">
                <a16:creationId xmlns:a16="http://schemas.microsoft.com/office/drawing/2014/main" id="{16EF99B6-D129-43FF-ADB8-A928DE38DEC0}"/>
              </a:ext>
            </a:extLst>
          </p:cNvPr>
          <p:cNvSpPr txBox="1">
            <a:spLocks noChangeArrowheads="1"/>
          </p:cNvSpPr>
          <p:nvPr/>
        </p:nvSpPr>
        <p:spPr bwMode="auto">
          <a:xfrm>
            <a:off x="2057400" y="2362201"/>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Formé de:</a:t>
            </a:r>
          </a:p>
        </p:txBody>
      </p:sp>
      <p:sp>
        <p:nvSpPr>
          <p:cNvPr id="30724" name="Text Box 4">
            <a:extLst>
              <a:ext uri="{FF2B5EF4-FFF2-40B4-BE49-F238E27FC236}">
                <a16:creationId xmlns:a16="http://schemas.microsoft.com/office/drawing/2014/main" id="{88EC45F9-5AF9-4297-9D8F-E498ED1EC8E5}"/>
              </a:ext>
            </a:extLst>
          </p:cNvPr>
          <p:cNvSpPr txBox="1">
            <a:spLocks noChangeArrowheads="1"/>
          </p:cNvSpPr>
          <p:nvPr/>
        </p:nvSpPr>
        <p:spPr bwMode="auto">
          <a:xfrm>
            <a:off x="2063751" y="5233988"/>
            <a:ext cx="22320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82563" indent="-182563">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1pPr>
            <a:lvl2pPr marL="742950" indent="-28575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2pPr>
            <a:lvl3pPr marL="11430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3pPr>
            <a:lvl4pPr marL="16002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4pPr>
            <a:lvl5pPr marL="20574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5pPr>
            <a:lvl6pPr marL="25146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6pPr>
            <a:lvl7pPr marL="29718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7pPr>
            <a:lvl8pPr marL="34290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8pPr>
            <a:lvl9pPr marL="38862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9pPr>
          </a:lstStyle>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Épithalamus</a:t>
            </a:r>
          </a:p>
        </p:txBody>
      </p:sp>
      <p:sp>
        <p:nvSpPr>
          <p:cNvPr id="30725" name="Oval 5">
            <a:extLst>
              <a:ext uri="{FF2B5EF4-FFF2-40B4-BE49-F238E27FC236}">
                <a16:creationId xmlns:a16="http://schemas.microsoft.com/office/drawing/2014/main" id="{433DF218-FAE1-423A-827D-C58AA421F472}"/>
              </a:ext>
            </a:extLst>
          </p:cNvPr>
          <p:cNvSpPr>
            <a:spLocks noChangeArrowheads="1"/>
          </p:cNvSpPr>
          <p:nvPr/>
        </p:nvSpPr>
        <p:spPr bwMode="auto">
          <a:xfrm>
            <a:off x="8001000" y="3581400"/>
            <a:ext cx="457200" cy="457200"/>
          </a:xfrm>
          <a:prstGeom prst="ellipse">
            <a:avLst/>
          </a:prstGeom>
          <a:noFill/>
          <a:ln w="381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30726" name="Oval 6">
            <a:extLst>
              <a:ext uri="{FF2B5EF4-FFF2-40B4-BE49-F238E27FC236}">
                <a16:creationId xmlns:a16="http://schemas.microsoft.com/office/drawing/2014/main" id="{A0B0D456-CDAC-43D0-AF7C-5FF9F8FDB73F}"/>
              </a:ext>
            </a:extLst>
          </p:cNvPr>
          <p:cNvSpPr>
            <a:spLocks noChangeArrowheads="1"/>
          </p:cNvSpPr>
          <p:nvPr/>
        </p:nvSpPr>
        <p:spPr bwMode="auto">
          <a:xfrm>
            <a:off x="7315200" y="3371850"/>
            <a:ext cx="838200" cy="647700"/>
          </a:xfrm>
          <a:prstGeom prst="ellipse">
            <a:avLst/>
          </a:prstGeom>
          <a:noFill/>
          <a:ln w="381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30727" name="Text Box 7">
            <a:extLst>
              <a:ext uri="{FF2B5EF4-FFF2-40B4-BE49-F238E27FC236}">
                <a16:creationId xmlns:a16="http://schemas.microsoft.com/office/drawing/2014/main" id="{EDDD144D-8B42-4316-8389-A363647F647A}"/>
              </a:ext>
            </a:extLst>
          </p:cNvPr>
          <p:cNvSpPr txBox="1">
            <a:spLocks noChangeArrowheads="1"/>
          </p:cNvSpPr>
          <p:nvPr/>
        </p:nvSpPr>
        <p:spPr bwMode="auto">
          <a:xfrm>
            <a:off x="2133600" y="3886201"/>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82563" indent="-182563">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1pPr>
            <a:lvl2pPr marL="742950" indent="-28575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2pPr>
            <a:lvl3pPr marL="11430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3pPr>
            <a:lvl4pPr marL="16002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4pPr>
            <a:lvl5pPr marL="20574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5pPr>
            <a:lvl6pPr marL="25146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6pPr>
            <a:lvl7pPr marL="29718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7pPr>
            <a:lvl8pPr marL="34290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8pPr>
            <a:lvl9pPr marL="38862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9pPr>
          </a:lstStyle>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Thalamus</a:t>
            </a:r>
          </a:p>
        </p:txBody>
      </p:sp>
      <p:sp>
        <p:nvSpPr>
          <p:cNvPr id="30728" name="Text Box 8">
            <a:extLst>
              <a:ext uri="{FF2B5EF4-FFF2-40B4-BE49-F238E27FC236}">
                <a16:creationId xmlns:a16="http://schemas.microsoft.com/office/drawing/2014/main" id="{A10716F2-82E4-4964-9334-FAD15537CBB2}"/>
              </a:ext>
            </a:extLst>
          </p:cNvPr>
          <p:cNvSpPr txBox="1">
            <a:spLocks noChangeArrowheads="1"/>
          </p:cNvSpPr>
          <p:nvPr/>
        </p:nvSpPr>
        <p:spPr bwMode="auto">
          <a:xfrm>
            <a:off x="2133600" y="4572001"/>
            <a:ext cx="236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82563" indent="-182563">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1pPr>
            <a:lvl2pPr marL="742950" indent="-28575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2pPr>
            <a:lvl3pPr marL="11430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3pPr>
            <a:lvl4pPr marL="16002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4pPr>
            <a:lvl5pPr marL="2057400" indent="-22860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5pPr>
            <a:lvl6pPr marL="25146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6pPr>
            <a:lvl7pPr marL="29718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7pPr>
            <a:lvl8pPr marL="34290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8pPr>
            <a:lvl9pPr marL="3886200" indent="-228600" fontAlgn="base">
              <a:spcBef>
                <a:spcPct val="0"/>
              </a:spcBef>
              <a:spcAft>
                <a:spcPct val="0"/>
              </a:spcAft>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Lst>
              <a:defRPr>
                <a:solidFill>
                  <a:schemeClr val="tx1"/>
                </a:solidFill>
                <a:latin typeface="Calibri" panose="020F0502020204030204" pitchFamily="34" charset="0"/>
              </a:defRPr>
            </a:lvl9pPr>
          </a:lstStyle>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Hypothalamus</a:t>
            </a:r>
          </a:p>
        </p:txBody>
      </p:sp>
      <p:sp>
        <p:nvSpPr>
          <p:cNvPr id="30729" name="Oval 9">
            <a:extLst>
              <a:ext uri="{FF2B5EF4-FFF2-40B4-BE49-F238E27FC236}">
                <a16:creationId xmlns:a16="http://schemas.microsoft.com/office/drawing/2014/main" id="{5C8CA341-1412-41C0-B543-4B67677393E6}"/>
              </a:ext>
            </a:extLst>
          </p:cNvPr>
          <p:cNvSpPr>
            <a:spLocks noChangeArrowheads="1"/>
          </p:cNvSpPr>
          <p:nvPr/>
        </p:nvSpPr>
        <p:spPr bwMode="auto">
          <a:xfrm rot="19080000">
            <a:off x="7011988" y="3911600"/>
            <a:ext cx="685800" cy="381000"/>
          </a:xfrm>
          <a:prstGeom prst="ellipse">
            <a:avLst/>
          </a:prstGeom>
          <a:noFill/>
          <a:ln w="381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0724"/>
                                        </p:tgtEl>
                                        <p:attrNameLst>
                                          <p:attrName>style.visibility</p:attrName>
                                        </p:attrNameLst>
                                      </p:cBhvr>
                                      <p:to>
                                        <p:strVal val="visible"/>
                                      </p:to>
                                    </p:set>
                                    <p:anim calcmode="lin" valueType="num">
                                      <p:cBhvr additive="repl">
                                        <p:cTn id="7" dur="500" fill="hold"/>
                                        <p:tgtEl>
                                          <p:spTgt spid="30724"/>
                                        </p:tgtEl>
                                        <p:attrNameLst>
                                          <p:attrName>ppt_x</p:attrName>
                                        </p:attrNameLst>
                                      </p:cBhvr>
                                      <p:tavLst>
                                        <p:tav tm="100000">
                                          <p:val>
                                            <p:strVal val="0-#ppt_w/2"/>
                                          </p:val>
                                        </p:tav>
                                        <p:tav>
                                          <p:val>
                                            <p:strVal val="#ppt_x"/>
                                          </p:val>
                                        </p:tav>
                                      </p:tavLst>
                                    </p:anim>
                                    <p:anim calcmode="lin" valueType="num">
                                      <p:cBhvr additive="repl">
                                        <p:cTn id="8" dur="500" fill="hold"/>
                                        <p:tgtEl>
                                          <p:spTgt spid="30724"/>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additive="repl">
                                        <p:cTn id="12" dur="1" fill="hold">
                                          <p:stCondLst>
                                            <p:cond delay="0"/>
                                          </p:stCondLst>
                                        </p:cTn>
                                        <p:tgtEl>
                                          <p:spTgt spid="30725"/>
                                        </p:tgtEl>
                                        <p:attrNameLst>
                                          <p:attrName>style.visibility</p:attrName>
                                        </p:attrNameLst>
                                      </p:cBhvr>
                                      <p:to>
                                        <p:strVal val="visible"/>
                                      </p:to>
                                    </p:set>
                                    <p:anim calcmode="lin" valueType="num">
                                      <p:cBhvr additive="repl">
                                        <p:cTn id="13" dur="500" fill="hold"/>
                                        <p:tgtEl>
                                          <p:spTgt spid="30725"/>
                                        </p:tgtEl>
                                        <p:attrNameLst>
                                          <p:attrName>ppt_x</p:attrName>
                                        </p:attrNameLst>
                                      </p:cBhvr>
                                      <p:tavLst>
                                        <p:tav tm="100000">
                                          <p:val>
                                            <p:strVal val="#ppt_x"/>
                                          </p:val>
                                        </p:tav>
                                        <p:tav>
                                          <p:val>
                                            <p:strVal val="#ppt_x"/>
                                          </p:val>
                                        </p:tav>
                                      </p:tavLst>
                                    </p:anim>
                                    <p:anim calcmode="lin" valueType="num">
                                      <p:cBhvr additive="repl">
                                        <p:cTn id="14" dur="500" fill="hold"/>
                                        <p:tgtEl>
                                          <p:spTgt spid="30725"/>
                                        </p:tgtEl>
                                        <p:attrNameLst>
                                          <p:attrName>ppt_y</p:attrName>
                                        </p:attrNameLst>
                                      </p:cBhvr>
                                      <p:tavLst>
                                        <p:tav tm="100000">
                                          <p:val>
                                            <p:strVal val="0-#ppt_h/2"/>
                                          </p:val>
                                        </p:tav>
                                        <p:tav>
                                          <p:val>
                                            <p:strVal val="#ppt_y"/>
                                          </p:val>
                                        </p:tav>
                                      </p:tavLst>
                                    </p:anim>
                                  </p:childTnLst>
                                  <p:subTnLst>
                                    <p:set>
                                      <p:cBhvr override="childStyle">
                                        <p:cTn dur="1" fill="hold" display="0" masterRel="nextClick" afterEffect="1"/>
                                        <p:tgtEl>
                                          <p:spTgt spid="3072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30727"/>
                                        </p:tgtEl>
                                        <p:attrNameLst>
                                          <p:attrName>style.visibility</p:attrName>
                                        </p:attrNameLst>
                                      </p:cBhvr>
                                      <p:to>
                                        <p:strVal val="visible"/>
                                      </p:to>
                                    </p:set>
                                    <p:anim calcmode="lin" valueType="num">
                                      <p:cBhvr additive="repl">
                                        <p:cTn id="19" dur="500" fill="hold"/>
                                        <p:tgtEl>
                                          <p:spTgt spid="30727"/>
                                        </p:tgtEl>
                                        <p:attrNameLst>
                                          <p:attrName>ppt_x</p:attrName>
                                        </p:attrNameLst>
                                      </p:cBhvr>
                                      <p:tavLst>
                                        <p:tav tm="100000">
                                          <p:val>
                                            <p:strVal val="0-#ppt_w/2"/>
                                          </p:val>
                                        </p:tav>
                                        <p:tav>
                                          <p:val>
                                            <p:strVal val="#ppt_x"/>
                                          </p:val>
                                        </p:tav>
                                      </p:tavLst>
                                    </p:anim>
                                    <p:anim calcmode="lin" valueType="num">
                                      <p:cBhvr additive="repl">
                                        <p:cTn id="20" dur="500" fill="hold"/>
                                        <p:tgtEl>
                                          <p:spTgt spid="30727"/>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additive="repl">
                                        <p:cTn id="24" dur="1" fill="hold">
                                          <p:stCondLst>
                                            <p:cond delay="0"/>
                                          </p:stCondLst>
                                        </p:cTn>
                                        <p:tgtEl>
                                          <p:spTgt spid="30726"/>
                                        </p:tgtEl>
                                        <p:attrNameLst>
                                          <p:attrName>style.visibility</p:attrName>
                                        </p:attrNameLst>
                                      </p:cBhvr>
                                      <p:to>
                                        <p:strVal val="visible"/>
                                      </p:to>
                                    </p:set>
                                    <p:anim calcmode="lin" valueType="num">
                                      <p:cBhvr additive="repl">
                                        <p:cTn id="25" dur="500" fill="hold"/>
                                        <p:tgtEl>
                                          <p:spTgt spid="30726"/>
                                        </p:tgtEl>
                                        <p:attrNameLst>
                                          <p:attrName>ppt_x</p:attrName>
                                        </p:attrNameLst>
                                      </p:cBhvr>
                                      <p:tavLst>
                                        <p:tav tm="100000">
                                          <p:val>
                                            <p:strVal val="#ppt_x"/>
                                          </p:val>
                                        </p:tav>
                                        <p:tav>
                                          <p:val>
                                            <p:strVal val="#ppt_x"/>
                                          </p:val>
                                        </p:tav>
                                      </p:tavLst>
                                    </p:anim>
                                    <p:anim calcmode="lin" valueType="num">
                                      <p:cBhvr additive="repl">
                                        <p:cTn id="26" dur="500" fill="hold"/>
                                        <p:tgtEl>
                                          <p:spTgt spid="30726"/>
                                        </p:tgtEl>
                                        <p:attrNameLst>
                                          <p:attrName>ppt_y</p:attrName>
                                        </p:attrNameLst>
                                      </p:cBhvr>
                                      <p:tavLst>
                                        <p:tav tm="100000">
                                          <p:val>
                                            <p:strVal val="0-#ppt_h/2"/>
                                          </p:val>
                                        </p:tav>
                                        <p:tav>
                                          <p:val>
                                            <p:strVal val="#ppt_y"/>
                                          </p:val>
                                        </p:tav>
                                      </p:tavLst>
                                    </p:anim>
                                  </p:childTnLst>
                                  <p:subTnLst>
                                    <p:set>
                                      <p:cBhvr override="childStyle">
                                        <p:cTn dur="1" fill="hold" display="0" masterRel="nextClick" afterEffect="1"/>
                                        <p:tgtEl>
                                          <p:spTgt spid="3072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30728"/>
                                        </p:tgtEl>
                                        <p:attrNameLst>
                                          <p:attrName>style.visibility</p:attrName>
                                        </p:attrNameLst>
                                      </p:cBhvr>
                                      <p:to>
                                        <p:strVal val="visible"/>
                                      </p:to>
                                    </p:set>
                                    <p:anim calcmode="lin" valueType="num">
                                      <p:cBhvr additive="repl">
                                        <p:cTn id="31" dur="500" fill="hold"/>
                                        <p:tgtEl>
                                          <p:spTgt spid="30728"/>
                                        </p:tgtEl>
                                        <p:attrNameLst>
                                          <p:attrName>ppt_x</p:attrName>
                                        </p:attrNameLst>
                                      </p:cBhvr>
                                      <p:tavLst>
                                        <p:tav tm="100000">
                                          <p:val>
                                            <p:strVal val="0-#ppt_w/2"/>
                                          </p:val>
                                        </p:tav>
                                        <p:tav>
                                          <p:val>
                                            <p:strVal val="#ppt_x"/>
                                          </p:val>
                                        </p:tav>
                                      </p:tavLst>
                                    </p:anim>
                                    <p:anim calcmode="lin" valueType="num">
                                      <p:cBhvr additive="repl">
                                        <p:cTn id="32" dur="500" fill="hold"/>
                                        <p:tgtEl>
                                          <p:spTgt spid="30728"/>
                                        </p:tgtEl>
                                        <p:attrNameLst>
                                          <p:attrName>ppt_y</p:attrName>
                                        </p:attrNameLst>
                                      </p:cBhvr>
                                      <p:tavLst>
                                        <p:tav tm="100000">
                                          <p:val>
                                            <p:strVal val="#ppt_y"/>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additive="repl">
                                        <p:cTn id="36" dur="1" fill="hold">
                                          <p:stCondLst>
                                            <p:cond delay="0"/>
                                          </p:stCondLst>
                                        </p:cTn>
                                        <p:tgtEl>
                                          <p:spTgt spid="30729"/>
                                        </p:tgtEl>
                                        <p:attrNameLst>
                                          <p:attrName>style.visibility</p:attrName>
                                        </p:attrNameLst>
                                      </p:cBhvr>
                                      <p:to>
                                        <p:strVal val="visible"/>
                                      </p:to>
                                    </p:set>
                                    <p:anim calcmode="lin" valueType="num">
                                      <p:cBhvr additive="repl">
                                        <p:cTn id="37" dur="500" fill="hold"/>
                                        <p:tgtEl>
                                          <p:spTgt spid="30729"/>
                                        </p:tgtEl>
                                        <p:attrNameLst>
                                          <p:attrName>ppt_x</p:attrName>
                                        </p:attrNameLst>
                                      </p:cBhvr>
                                      <p:tavLst>
                                        <p:tav tm="100000">
                                          <p:val>
                                            <p:strVal val="1+#ppt_w/2"/>
                                          </p:val>
                                        </p:tav>
                                        <p:tav>
                                          <p:val>
                                            <p:strVal val="#ppt_x"/>
                                          </p:val>
                                        </p:tav>
                                      </p:tavLst>
                                    </p:anim>
                                    <p:anim calcmode="lin" valueType="num">
                                      <p:cBhvr additive="repl">
                                        <p:cTn id="38" dur="500" fill="hold"/>
                                        <p:tgtEl>
                                          <p:spTgt spid="30729"/>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6" grpId="0" animBg="1"/>
      <p:bldP spid="307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2">
            <a:extLst>
              <a:ext uri="{FF2B5EF4-FFF2-40B4-BE49-F238E27FC236}">
                <a16:creationId xmlns:a16="http://schemas.microsoft.com/office/drawing/2014/main" id="{AAD58B7E-0702-4B80-BF98-173520249EE3}"/>
              </a:ext>
            </a:extLst>
          </p:cNvPr>
          <p:cNvSpPr>
            <a:spLocks noGrp="1"/>
          </p:cNvSpPr>
          <p:nvPr>
            <p:ph type="title"/>
          </p:nvPr>
        </p:nvSpPr>
        <p:spPr/>
        <p:txBody>
          <a:bodyPr rtlCol="0">
            <a:normAutofit/>
          </a:bodyPr>
          <a:lstStyle/>
          <a:p>
            <a:pPr algn="ctr">
              <a:defRPr/>
            </a:pPr>
            <a:r>
              <a:rPr lang="fr-FR" altLang="fr-FR" dirty="0">
                <a:solidFill>
                  <a:schemeClr val="tx1">
                    <a:lumMod val="75000"/>
                    <a:lumOff val="25000"/>
                  </a:schemeClr>
                </a:solidFill>
              </a:rPr>
              <a:t>Le thalamus</a:t>
            </a:r>
          </a:p>
        </p:txBody>
      </p:sp>
      <p:pic>
        <p:nvPicPr>
          <p:cNvPr id="51203" name="Espace réservé du contenu 7">
            <a:extLst>
              <a:ext uri="{FF2B5EF4-FFF2-40B4-BE49-F238E27FC236}">
                <a16:creationId xmlns:a16="http://schemas.microsoft.com/office/drawing/2014/main" id="{4901A729-CD3B-4E02-8375-5F8D0C424F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3013" y="2238375"/>
            <a:ext cx="4686300" cy="3238500"/>
          </a:xfrm>
        </p:spPr>
      </p:pic>
      <p:sp>
        <p:nvSpPr>
          <p:cNvPr id="2" name="Espace réservé du pied de page 1">
            <a:extLst>
              <a:ext uri="{FF2B5EF4-FFF2-40B4-BE49-F238E27FC236}">
                <a16:creationId xmlns:a16="http://schemas.microsoft.com/office/drawing/2014/main" id="{3248F825-0905-441C-917F-677F447CD57F}"/>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258441F0-8999-4169-AC91-AE86CA8A4B9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5F1BC6-088C-4B1B-AE11-ECBDD28F9DEA}" type="slidenum">
              <a:rPr lang="fr-FR" altLang="fr-FR">
                <a:solidFill>
                  <a:srgbClr val="898989"/>
                </a:solidFill>
              </a:rPr>
              <a:pPr/>
              <a:t>41</a:t>
            </a:fld>
            <a:endParaRPr lang="fr-FR" altLang="fr-FR">
              <a:solidFill>
                <a:srgbClr val="898989"/>
              </a:solidFill>
            </a:endParaRPr>
          </a:p>
        </p:txBody>
      </p:sp>
      <p:sp>
        <p:nvSpPr>
          <p:cNvPr id="51206" name="ZoneTexte 3">
            <a:extLst>
              <a:ext uri="{FF2B5EF4-FFF2-40B4-BE49-F238E27FC236}">
                <a16:creationId xmlns:a16="http://schemas.microsoft.com/office/drawing/2014/main" id="{C7AB7CFA-269D-4163-90DE-DD874C18D638}"/>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680CA-5977-47A1-AA96-43D5A4E7B159}"/>
              </a:ext>
            </a:extLst>
          </p:cNvPr>
          <p:cNvSpPr>
            <a:spLocks noGrp="1"/>
          </p:cNvSpPr>
          <p:nvPr>
            <p:ph type="title"/>
          </p:nvPr>
        </p:nvSpPr>
        <p:spPr>
          <a:xfrm>
            <a:off x="2325688" y="692151"/>
            <a:ext cx="7543800" cy="1450975"/>
          </a:xfrm>
        </p:spPr>
        <p:txBody>
          <a:bodyPr rtlCol="0">
            <a:normAutofit/>
          </a:bodyPr>
          <a:lstStyle/>
          <a:p>
            <a:pPr algn="ctr">
              <a:defRPr/>
            </a:pPr>
            <a:r>
              <a:rPr lang="fr-FR" altLang="fr-FR" b="1" dirty="0">
                <a:solidFill>
                  <a:schemeClr val="tx1">
                    <a:lumMod val="75000"/>
                    <a:lumOff val="25000"/>
                  </a:schemeClr>
                </a:solidFill>
                <a:latin typeface="Times New Roman" panose="02020603050405020304" pitchFamily="18" charset="0"/>
              </a:rPr>
              <a:t>Thalamus</a:t>
            </a:r>
            <a:br>
              <a:rPr lang="fr-FR" altLang="fr-FR" b="1" dirty="0">
                <a:solidFill>
                  <a:schemeClr val="tx1">
                    <a:lumMod val="75000"/>
                    <a:lumOff val="25000"/>
                  </a:schemeClr>
                </a:solidFill>
                <a:latin typeface="Times New Roman" panose="02020603050405020304" pitchFamily="18" charset="0"/>
              </a:rPr>
            </a:br>
            <a:endParaRPr lang="fr-FR" dirty="0">
              <a:solidFill>
                <a:schemeClr val="tx1">
                  <a:lumMod val="75000"/>
                  <a:lumOff val="25000"/>
                </a:schemeClr>
              </a:solidFill>
            </a:endParaRPr>
          </a:p>
        </p:txBody>
      </p:sp>
      <p:sp>
        <p:nvSpPr>
          <p:cNvPr id="53251" name="Espace réservé du contenu 2">
            <a:extLst>
              <a:ext uri="{FF2B5EF4-FFF2-40B4-BE49-F238E27FC236}">
                <a16:creationId xmlns:a16="http://schemas.microsoft.com/office/drawing/2014/main" id="{5F0CF3AC-2187-47BE-B237-496C7C5A2E12}"/>
              </a:ext>
            </a:extLst>
          </p:cNvPr>
          <p:cNvSpPr>
            <a:spLocks noGrp="1"/>
          </p:cNvSpPr>
          <p:nvPr>
            <p:ph idx="1"/>
          </p:nvPr>
        </p:nvSpPr>
        <p:spPr/>
        <p:txBody>
          <a:bodyPr/>
          <a:lstStyle/>
          <a:p>
            <a:r>
              <a:rPr lang="fr-FR" altLang="fr-FR" dirty="0">
                <a:latin typeface="Times New Roman" panose="02020603050405020304" pitchFamily="18" charset="0"/>
              </a:rPr>
              <a:t>Il est de forme ovoïde et représente 80% du diencéphale.</a:t>
            </a:r>
          </a:p>
          <a:p>
            <a:r>
              <a:rPr lang="fr-FR" altLang="fr-FR" dirty="0">
                <a:latin typeface="Times New Roman" panose="02020603050405020304" pitchFamily="18" charset="0"/>
              </a:rPr>
              <a:t>Il comprend de nombreux noyaux aux fonctions spécifiques. Ils sont considérés comme des relais pour les informations sensitives.</a:t>
            </a:r>
          </a:p>
          <a:p>
            <a:r>
              <a:rPr lang="fr-FR" altLang="fr-FR" dirty="0">
                <a:latin typeface="Times New Roman" panose="02020603050405020304" pitchFamily="18" charset="0"/>
              </a:rPr>
              <a:t>La quasi-totalité des influx nerveux envoyés au cortex cérébral passent part les noyaux hypothalamiques.</a:t>
            </a:r>
          </a:p>
          <a:p>
            <a:r>
              <a:rPr lang="fr-FR" altLang="fr-FR" dirty="0">
                <a:latin typeface="Times New Roman" panose="02020603050405020304" pitchFamily="18" charset="0"/>
              </a:rPr>
              <a:t>Il joue un rôle essentiel dans la </a:t>
            </a:r>
            <a:r>
              <a:rPr lang="fr-FR" altLang="fr-FR" b="1" dirty="0">
                <a:latin typeface="Times New Roman" panose="02020603050405020304" pitchFamily="18" charset="0"/>
              </a:rPr>
              <a:t>sensibilité</a:t>
            </a:r>
            <a:r>
              <a:rPr lang="fr-FR" altLang="fr-FR" dirty="0">
                <a:latin typeface="Times New Roman" panose="02020603050405020304" pitchFamily="18" charset="0"/>
              </a:rPr>
              <a:t>, ma </a:t>
            </a:r>
            <a:r>
              <a:rPr lang="fr-FR" altLang="fr-FR" b="1" dirty="0">
                <a:latin typeface="Times New Roman" panose="02020603050405020304" pitchFamily="18" charset="0"/>
              </a:rPr>
              <a:t>motricité</a:t>
            </a:r>
            <a:r>
              <a:rPr lang="fr-FR" altLang="fr-FR" dirty="0">
                <a:latin typeface="Times New Roman" panose="02020603050405020304" pitchFamily="18" charset="0"/>
              </a:rPr>
              <a:t>, l’</a:t>
            </a:r>
            <a:r>
              <a:rPr lang="fr-FR" altLang="ja-JP" b="1" dirty="0">
                <a:latin typeface="Times New Roman" panose="02020603050405020304" pitchFamily="18" charset="0"/>
              </a:rPr>
              <a:t>excitation corticale </a:t>
            </a:r>
            <a:r>
              <a:rPr lang="fr-FR" altLang="ja-JP" dirty="0">
                <a:latin typeface="Times New Roman" panose="02020603050405020304" pitchFamily="18" charset="0"/>
              </a:rPr>
              <a:t>et la </a:t>
            </a:r>
            <a:r>
              <a:rPr lang="fr-FR" altLang="ja-JP" b="1" dirty="0">
                <a:latin typeface="Times New Roman" panose="02020603050405020304" pitchFamily="18" charset="0"/>
              </a:rPr>
              <a:t>mémoire</a:t>
            </a:r>
            <a:r>
              <a:rPr lang="fr-FR" altLang="ja-JP" dirty="0">
                <a:latin typeface="Times New Roman" panose="02020603050405020304" pitchFamily="18" charset="0"/>
              </a:rPr>
              <a:t>.</a:t>
            </a:r>
          </a:p>
          <a:p>
            <a:endParaRPr lang="fr-FR" altLang="fr-FR" dirty="0">
              <a:latin typeface="Times New Roman" panose="02020603050405020304" pitchFamily="18" charset="0"/>
            </a:endParaRPr>
          </a:p>
          <a:p>
            <a:r>
              <a:rPr lang="fr-FR" altLang="fr-FR" dirty="0">
                <a:latin typeface="Times New Roman" panose="02020603050405020304" pitchFamily="18" charset="0"/>
              </a:rPr>
              <a:t>Il a un rôle de tri des informations.</a:t>
            </a:r>
          </a:p>
          <a:p>
            <a:endParaRPr lang="fr-FR" altLang="fr-FR" dirty="0"/>
          </a:p>
        </p:txBody>
      </p:sp>
      <p:sp>
        <p:nvSpPr>
          <p:cNvPr id="4" name="Espace réservé du pied de page 3">
            <a:extLst>
              <a:ext uri="{FF2B5EF4-FFF2-40B4-BE49-F238E27FC236}">
                <a16:creationId xmlns:a16="http://schemas.microsoft.com/office/drawing/2014/main" id="{8E97F757-B7F4-49CC-8EB6-9658274F82FD}"/>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7686BB4E-2D9E-417B-9AC4-F9DC80FFF5B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1BB9B6-C97C-458A-815E-EEF998C74F25}" type="slidenum">
              <a:rPr lang="fr-FR" altLang="fr-FR">
                <a:solidFill>
                  <a:srgbClr val="898989"/>
                </a:solidFill>
              </a:rPr>
              <a:pPr/>
              <a:t>42</a:t>
            </a:fld>
            <a:endParaRPr lang="fr-FR" altLang="fr-FR">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2">
            <a:extLst>
              <a:ext uri="{FF2B5EF4-FFF2-40B4-BE49-F238E27FC236}">
                <a16:creationId xmlns:a16="http://schemas.microsoft.com/office/drawing/2014/main" id="{DD31B1CA-2B6B-4247-B8DE-95718AD328C9}"/>
              </a:ext>
            </a:extLst>
          </p:cNvPr>
          <p:cNvSpPr>
            <a:spLocks noGrp="1"/>
          </p:cNvSpPr>
          <p:nvPr>
            <p:ph type="title"/>
          </p:nvPr>
        </p:nvSpPr>
        <p:spPr/>
        <p:txBody>
          <a:bodyPr rtlCol="0">
            <a:normAutofit/>
          </a:bodyPr>
          <a:lstStyle/>
          <a:p>
            <a:pPr algn="ctr">
              <a:defRPr/>
            </a:pPr>
            <a:r>
              <a:rPr lang="fr-FR" altLang="fr-FR" dirty="0">
                <a:solidFill>
                  <a:schemeClr val="tx1">
                    <a:lumMod val="75000"/>
                    <a:lumOff val="25000"/>
                  </a:schemeClr>
                </a:solidFill>
              </a:rPr>
              <a:t>L’hypothalamus</a:t>
            </a:r>
          </a:p>
        </p:txBody>
      </p:sp>
      <p:pic>
        <p:nvPicPr>
          <p:cNvPr id="55299" name="Espace réservé du contenu 1">
            <a:extLst>
              <a:ext uri="{FF2B5EF4-FFF2-40B4-BE49-F238E27FC236}">
                <a16:creationId xmlns:a16="http://schemas.microsoft.com/office/drawing/2014/main" id="{EDE5975F-B840-47CF-8608-115F1ABEDA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2538" y="2266950"/>
            <a:ext cx="4667250" cy="3181350"/>
          </a:xfrm>
        </p:spPr>
      </p:pic>
      <p:sp>
        <p:nvSpPr>
          <p:cNvPr id="2" name="Espace réservé du pied de page 1">
            <a:extLst>
              <a:ext uri="{FF2B5EF4-FFF2-40B4-BE49-F238E27FC236}">
                <a16:creationId xmlns:a16="http://schemas.microsoft.com/office/drawing/2014/main" id="{8D336A53-0D68-415D-A400-FECCFDF69F4A}"/>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44B39200-D310-4DEE-B077-E3EB9985D2C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F5C5BC-497D-4B3F-92B4-59B10259EBBD}" type="slidenum">
              <a:rPr lang="fr-FR" altLang="fr-FR">
                <a:solidFill>
                  <a:srgbClr val="898989"/>
                </a:solidFill>
              </a:rPr>
              <a:pPr/>
              <a:t>43</a:t>
            </a:fld>
            <a:endParaRPr lang="fr-FR" altLang="fr-FR">
              <a:solidFill>
                <a:srgbClr val="898989"/>
              </a:solidFill>
            </a:endParaRPr>
          </a:p>
        </p:txBody>
      </p:sp>
      <p:sp>
        <p:nvSpPr>
          <p:cNvPr id="55302" name="ZoneTexte 3">
            <a:extLst>
              <a:ext uri="{FF2B5EF4-FFF2-40B4-BE49-F238E27FC236}">
                <a16:creationId xmlns:a16="http://schemas.microsoft.com/office/drawing/2014/main" id="{6C3F3E2F-ED8A-4C26-AE8C-17CC86759EB0}"/>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02BF3751-2276-4443-92BA-40371A6AC40F}"/>
              </a:ext>
            </a:extLst>
          </p:cNvPr>
          <p:cNvSpPr txBox="1">
            <a:spLocks noChangeArrowheads="1"/>
          </p:cNvSpPr>
          <p:nvPr/>
        </p:nvSpPr>
        <p:spPr bwMode="auto">
          <a:xfrm>
            <a:off x="3095625" y="714376"/>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Hypothalamus</a:t>
            </a:r>
          </a:p>
        </p:txBody>
      </p:sp>
      <p:pic>
        <p:nvPicPr>
          <p:cNvPr id="57347" name="Picture 2">
            <a:extLst>
              <a:ext uri="{FF2B5EF4-FFF2-40B4-BE49-F238E27FC236}">
                <a16:creationId xmlns:a16="http://schemas.microsoft.com/office/drawing/2014/main" id="{6F2B76C7-8844-49CF-A983-EBE76C010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302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48" name="Oval 3">
            <a:extLst>
              <a:ext uri="{FF2B5EF4-FFF2-40B4-BE49-F238E27FC236}">
                <a16:creationId xmlns:a16="http://schemas.microsoft.com/office/drawing/2014/main" id="{55A85402-729D-40E8-A71F-73CB37BEDBDD}"/>
              </a:ext>
            </a:extLst>
          </p:cNvPr>
          <p:cNvSpPr>
            <a:spLocks noChangeArrowheads="1"/>
          </p:cNvSpPr>
          <p:nvPr/>
        </p:nvSpPr>
        <p:spPr bwMode="auto">
          <a:xfrm>
            <a:off x="8229600" y="1524000"/>
            <a:ext cx="304800" cy="304800"/>
          </a:xfrm>
          <a:prstGeom prst="ellipse">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32772" name="Text Box 4">
            <a:extLst>
              <a:ext uri="{FF2B5EF4-FFF2-40B4-BE49-F238E27FC236}">
                <a16:creationId xmlns:a16="http://schemas.microsoft.com/office/drawing/2014/main" id="{F14A041D-7467-4FAF-8028-99CFAEC6121F}"/>
              </a:ext>
            </a:extLst>
          </p:cNvPr>
          <p:cNvSpPr txBox="1">
            <a:spLocks noChangeArrowheads="1"/>
          </p:cNvSpPr>
          <p:nvPr/>
        </p:nvSpPr>
        <p:spPr bwMode="auto">
          <a:xfrm>
            <a:off x="2057400" y="1524001"/>
            <a:ext cx="5410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80988" indent="-280988">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1pPr>
            <a:lvl2pPr marL="742950" indent="-28575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2pPr>
            <a:lvl3pPr marL="1143000" indent="-22860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3pPr>
            <a:lvl4pPr marL="1600200" indent="-22860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4pPr>
            <a:lvl5pPr marL="2057400" indent="-22860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5pPr>
            <a:lvl6pPr marL="2514600" indent="-228600" fontAlgn="base">
              <a:spcBef>
                <a:spcPct val="0"/>
              </a:spcBef>
              <a:spcAft>
                <a:spcPct val="0"/>
              </a:spcAft>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6pPr>
            <a:lvl7pPr marL="2971800" indent="-228600" fontAlgn="base">
              <a:spcBef>
                <a:spcPct val="0"/>
              </a:spcBef>
              <a:spcAft>
                <a:spcPct val="0"/>
              </a:spcAft>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7pPr>
            <a:lvl8pPr marL="3429000" indent="-228600" fontAlgn="base">
              <a:spcBef>
                <a:spcPct val="0"/>
              </a:spcBef>
              <a:spcAft>
                <a:spcPct val="0"/>
              </a:spcAft>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8pPr>
            <a:lvl9pPr marL="3886200" indent="-228600" fontAlgn="base">
              <a:spcBef>
                <a:spcPct val="0"/>
              </a:spcBef>
              <a:spcAft>
                <a:spcPct val="0"/>
              </a:spcAft>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a:solidFill>
                  <a:schemeClr val="tx1"/>
                </a:solidFill>
                <a:latin typeface="Calibri" panose="020F0502020204030204" pitchFamily="34" charset="0"/>
              </a:defRPr>
            </a:lvl9pPr>
          </a:lstStyle>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Contrôle de tous les organes végétatifs par le SNA (para et sympa)</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Contrôle du système hormonal (par le contrôle de l’hypophyse)</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Contrôle de la fonction sexuelle</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Régulation de la température</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Régulation de la faim et de la soif</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Régulation cycle veille-sommeil</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Rôle dans les émotions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2772">
                                            <p:txEl>
                                              <p:pRg st="0" end="0"/>
                                            </p:txEl>
                                          </p:spTgt>
                                        </p:tgtEl>
                                        <p:attrNameLst>
                                          <p:attrName>style.visibility</p:attrName>
                                        </p:attrNameLst>
                                      </p:cBhvr>
                                      <p:to>
                                        <p:strVal val="visible"/>
                                      </p:to>
                                    </p:set>
                                    <p:anim calcmode="lin" valueType="num">
                                      <p:cBhvr additive="repl">
                                        <p:cTn id="7" dur="500" fill="hold"/>
                                        <p:tgtEl>
                                          <p:spTgt spid="32772">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32772">
                                            <p:txEl>
                                              <p:pRg st="0" end="0"/>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32772">
                                            <p:txEl>
                                              <p:pRg st="0" end="0"/>
                                            </p:txEl>
                                          </p:spTgt>
                                        </p:tgtEl>
                                        <p:attrNameLst>
                                          <p:attrName>ppt_c</p:attrName>
                                        </p:attrNameLst>
                                      </p:cBhvr>
                                      <p:to>
                                        <a:srgbClr val="00CCFF"/>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32772">
                                            <p:txEl>
                                              <p:pRg st="1" end="1"/>
                                            </p:txEl>
                                          </p:spTgt>
                                        </p:tgtEl>
                                        <p:attrNameLst>
                                          <p:attrName>style.visibility</p:attrName>
                                        </p:attrNameLst>
                                      </p:cBhvr>
                                      <p:to>
                                        <p:strVal val="visible"/>
                                      </p:to>
                                    </p:set>
                                    <p:anim calcmode="lin" valueType="num">
                                      <p:cBhvr additive="repl">
                                        <p:cTn id="13" dur="500" fill="hold"/>
                                        <p:tgtEl>
                                          <p:spTgt spid="32772">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32772">
                                            <p:txEl>
                                              <p:pRg st="1" end="1"/>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32772">
                                            <p:txEl>
                                              <p:pRg st="1" end="1"/>
                                            </p:txEl>
                                          </p:spTgt>
                                        </p:tgtEl>
                                        <p:attrNameLst>
                                          <p:attrName>ppt_c</p:attrName>
                                        </p:attrNameLst>
                                      </p:cBhvr>
                                      <p:to>
                                        <a:srgbClr val="00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32772">
                                            <p:txEl>
                                              <p:pRg st="2" end="2"/>
                                            </p:txEl>
                                          </p:spTgt>
                                        </p:tgtEl>
                                        <p:attrNameLst>
                                          <p:attrName>style.visibility</p:attrName>
                                        </p:attrNameLst>
                                      </p:cBhvr>
                                      <p:to>
                                        <p:strVal val="visible"/>
                                      </p:to>
                                    </p:set>
                                    <p:anim calcmode="lin" valueType="num">
                                      <p:cBhvr additive="repl">
                                        <p:cTn id="19" dur="500" fill="hold"/>
                                        <p:tgtEl>
                                          <p:spTgt spid="32772">
                                            <p:txEl>
                                              <p:pRg st="2" end="2"/>
                                            </p:txEl>
                                          </p:spTgt>
                                        </p:tgtEl>
                                        <p:attrNameLst>
                                          <p:attrName>ppt_x</p:attrName>
                                        </p:attrNameLst>
                                      </p:cBhvr>
                                      <p:tavLst>
                                        <p:tav tm="100000">
                                          <p:val>
                                            <p:strVal val="0-#ppt_w/2"/>
                                          </p:val>
                                        </p:tav>
                                        <p:tav>
                                          <p:val>
                                            <p:strVal val="#ppt_x"/>
                                          </p:val>
                                        </p:tav>
                                      </p:tavLst>
                                    </p:anim>
                                    <p:anim calcmode="lin" valueType="num">
                                      <p:cBhvr additive="repl">
                                        <p:cTn id="20" dur="500" fill="hold"/>
                                        <p:tgtEl>
                                          <p:spTgt spid="32772">
                                            <p:txEl>
                                              <p:pRg st="2" end="2"/>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32772">
                                            <p:txEl>
                                              <p:pRg st="2" end="2"/>
                                            </p:txEl>
                                          </p:spTgt>
                                        </p:tgtEl>
                                        <p:attrNameLst>
                                          <p:attrName>ppt_c</p:attrName>
                                        </p:attrNameLst>
                                      </p:cBhvr>
                                      <p:to>
                                        <a:srgbClr val="00CCFF"/>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32772">
                                            <p:txEl>
                                              <p:pRg st="3" end="3"/>
                                            </p:txEl>
                                          </p:spTgt>
                                        </p:tgtEl>
                                        <p:attrNameLst>
                                          <p:attrName>style.visibility</p:attrName>
                                        </p:attrNameLst>
                                      </p:cBhvr>
                                      <p:to>
                                        <p:strVal val="visible"/>
                                      </p:to>
                                    </p:set>
                                    <p:anim calcmode="lin" valueType="num">
                                      <p:cBhvr additive="repl">
                                        <p:cTn id="25" dur="500" fill="hold"/>
                                        <p:tgtEl>
                                          <p:spTgt spid="32772">
                                            <p:txEl>
                                              <p:pRg st="3" end="3"/>
                                            </p:txEl>
                                          </p:spTgt>
                                        </p:tgtEl>
                                        <p:attrNameLst>
                                          <p:attrName>ppt_x</p:attrName>
                                        </p:attrNameLst>
                                      </p:cBhvr>
                                      <p:tavLst>
                                        <p:tav tm="100000">
                                          <p:val>
                                            <p:strVal val="0-#ppt_w/2"/>
                                          </p:val>
                                        </p:tav>
                                        <p:tav>
                                          <p:val>
                                            <p:strVal val="#ppt_x"/>
                                          </p:val>
                                        </p:tav>
                                      </p:tavLst>
                                    </p:anim>
                                    <p:anim calcmode="lin" valueType="num">
                                      <p:cBhvr additive="repl">
                                        <p:cTn id="26" dur="500" fill="hold"/>
                                        <p:tgtEl>
                                          <p:spTgt spid="32772">
                                            <p:txEl>
                                              <p:pRg st="3" end="3"/>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32772">
                                            <p:txEl>
                                              <p:pRg st="3" end="3"/>
                                            </p:txEl>
                                          </p:spTgt>
                                        </p:tgtEl>
                                        <p:attrNameLst>
                                          <p:attrName>ppt_c</p:attrName>
                                        </p:attrNameLst>
                                      </p:cBhvr>
                                      <p:to>
                                        <a:srgbClr val="00CC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32772">
                                            <p:txEl>
                                              <p:pRg st="4" end="4"/>
                                            </p:txEl>
                                          </p:spTgt>
                                        </p:tgtEl>
                                        <p:attrNameLst>
                                          <p:attrName>style.visibility</p:attrName>
                                        </p:attrNameLst>
                                      </p:cBhvr>
                                      <p:to>
                                        <p:strVal val="visible"/>
                                      </p:to>
                                    </p:set>
                                    <p:anim calcmode="lin" valueType="num">
                                      <p:cBhvr additive="repl">
                                        <p:cTn id="31" dur="500" fill="hold"/>
                                        <p:tgtEl>
                                          <p:spTgt spid="32772">
                                            <p:txEl>
                                              <p:pRg st="4" end="4"/>
                                            </p:txEl>
                                          </p:spTgt>
                                        </p:tgtEl>
                                        <p:attrNameLst>
                                          <p:attrName>ppt_x</p:attrName>
                                        </p:attrNameLst>
                                      </p:cBhvr>
                                      <p:tavLst>
                                        <p:tav tm="100000">
                                          <p:val>
                                            <p:strVal val="0-#ppt_w/2"/>
                                          </p:val>
                                        </p:tav>
                                        <p:tav>
                                          <p:val>
                                            <p:strVal val="#ppt_x"/>
                                          </p:val>
                                        </p:tav>
                                      </p:tavLst>
                                    </p:anim>
                                    <p:anim calcmode="lin" valueType="num">
                                      <p:cBhvr additive="repl">
                                        <p:cTn id="32" dur="500" fill="hold"/>
                                        <p:tgtEl>
                                          <p:spTgt spid="32772">
                                            <p:txEl>
                                              <p:pRg st="4" end="4"/>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32772">
                                            <p:txEl>
                                              <p:pRg st="4" end="4"/>
                                            </p:txEl>
                                          </p:spTgt>
                                        </p:tgtEl>
                                        <p:attrNameLst>
                                          <p:attrName>ppt_c</p:attrName>
                                        </p:attrNameLst>
                                      </p:cBhvr>
                                      <p:to>
                                        <a:srgbClr val="00CCFF"/>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additive="repl">
                                        <p:cTn id="36" dur="1" fill="hold">
                                          <p:stCondLst>
                                            <p:cond delay="0"/>
                                          </p:stCondLst>
                                        </p:cTn>
                                        <p:tgtEl>
                                          <p:spTgt spid="32772">
                                            <p:txEl>
                                              <p:pRg st="5" end="5"/>
                                            </p:txEl>
                                          </p:spTgt>
                                        </p:tgtEl>
                                        <p:attrNameLst>
                                          <p:attrName>style.visibility</p:attrName>
                                        </p:attrNameLst>
                                      </p:cBhvr>
                                      <p:to>
                                        <p:strVal val="visible"/>
                                      </p:to>
                                    </p:set>
                                    <p:anim calcmode="lin" valueType="num">
                                      <p:cBhvr additive="repl">
                                        <p:cTn id="37" dur="500" fill="hold"/>
                                        <p:tgtEl>
                                          <p:spTgt spid="32772">
                                            <p:txEl>
                                              <p:pRg st="5" end="5"/>
                                            </p:txEl>
                                          </p:spTgt>
                                        </p:tgtEl>
                                        <p:attrNameLst>
                                          <p:attrName>ppt_x</p:attrName>
                                        </p:attrNameLst>
                                      </p:cBhvr>
                                      <p:tavLst>
                                        <p:tav tm="100000">
                                          <p:val>
                                            <p:strVal val="0-#ppt_w/2"/>
                                          </p:val>
                                        </p:tav>
                                        <p:tav>
                                          <p:val>
                                            <p:strVal val="#ppt_x"/>
                                          </p:val>
                                        </p:tav>
                                      </p:tavLst>
                                    </p:anim>
                                    <p:anim calcmode="lin" valueType="num">
                                      <p:cBhvr additive="repl">
                                        <p:cTn id="38" dur="500" fill="hold"/>
                                        <p:tgtEl>
                                          <p:spTgt spid="32772">
                                            <p:txEl>
                                              <p:pRg st="5" end="5"/>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32772">
                                            <p:txEl>
                                              <p:pRg st="5" end="5"/>
                                            </p:txEl>
                                          </p:spTgt>
                                        </p:tgtEl>
                                        <p:attrNameLst>
                                          <p:attrName>ppt_c</p:attrName>
                                        </p:attrNameLst>
                                      </p:cBhvr>
                                      <p:to>
                                        <a:srgbClr val="00CCFF"/>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additive="repl">
                                        <p:cTn id="42" dur="1" fill="hold">
                                          <p:stCondLst>
                                            <p:cond delay="0"/>
                                          </p:stCondLst>
                                        </p:cTn>
                                        <p:tgtEl>
                                          <p:spTgt spid="32772">
                                            <p:txEl>
                                              <p:pRg st="6" end="6"/>
                                            </p:txEl>
                                          </p:spTgt>
                                        </p:tgtEl>
                                        <p:attrNameLst>
                                          <p:attrName>style.visibility</p:attrName>
                                        </p:attrNameLst>
                                      </p:cBhvr>
                                      <p:to>
                                        <p:strVal val="visible"/>
                                      </p:to>
                                    </p:set>
                                    <p:anim calcmode="lin" valueType="num">
                                      <p:cBhvr additive="repl">
                                        <p:cTn id="43" dur="500" fill="hold"/>
                                        <p:tgtEl>
                                          <p:spTgt spid="32772">
                                            <p:txEl>
                                              <p:pRg st="6" end="6"/>
                                            </p:txEl>
                                          </p:spTgt>
                                        </p:tgtEl>
                                        <p:attrNameLst>
                                          <p:attrName>ppt_x</p:attrName>
                                        </p:attrNameLst>
                                      </p:cBhvr>
                                      <p:tavLst>
                                        <p:tav tm="100000">
                                          <p:val>
                                            <p:strVal val="0-#ppt_w/2"/>
                                          </p:val>
                                        </p:tav>
                                        <p:tav>
                                          <p:val>
                                            <p:strVal val="#ppt_x"/>
                                          </p:val>
                                        </p:tav>
                                      </p:tavLst>
                                    </p:anim>
                                    <p:anim calcmode="lin" valueType="num">
                                      <p:cBhvr additive="repl">
                                        <p:cTn id="44" dur="500" fill="hold"/>
                                        <p:tgtEl>
                                          <p:spTgt spid="32772">
                                            <p:txEl>
                                              <p:pRg st="6" end="6"/>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32772">
                                            <p:txEl>
                                              <p:pRg st="6" end="6"/>
                                            </p:txEl>
                                          </p:spTgt>
                                        </p:tgtEl>
                                        <p:attrNameLst>
                                          <p:attrName>ppt_c</p:attrName>
                                        </p:attrNameLst>
                                      </p:cBhvr>
                                      <p:to>
                                        <a:srgbClr val="00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2">
            <a:extLst>
              <a:ext uri="{FF2B5EF4-FFF2-40B4-BE49-F238E27FC236}">
                <a16:creationId xmlns:a16="http://schemas.microsoft.com/office/drawing/2014/main" id="{06121C9C-CF87-4BD7-A4A3-D8B25C026132}"/>
              </a:ext>
            </a:extLst>
          </p:cNvPr>
          <p:cNvSpPr>
            <a:spLocks noGrp="1"/>
          </p:cNvSpPr>
          <p:nvPr>
            <p:ph type="title"/>
          </p:nvPr>
        </p:nvSpPr>
        <p:spPr>
          <a:xfrm>
            <a:off x="2346325" y="287339"/>
            <a:ext cx="7543800" cy="1125537"/>
          </a:xfrm>
        </p:spPr>
        <p:txBody>
          <a:bodyPr rtlCol="0">
            <a:normAutofit/>
          </a:bodyPr>
          <a:lstStyle/>
          <a:p>
            <a:pPr algn="ctr">
              <a:defRPr/>
            </a:pPr>
            <a:r>
              <a:rPr lang="fr-FR" altLang="fr-FR" dirty="0">
                <a:solidFill>
                  <a:schemeClr val="tx1">
                    <a:lumMod val="75000"/>
                    <a:lumOff val="25000"/>
                  </a:schemeClr>
                </a:solidFill>
              </a:rPr>
              <a:t>L’</a:t>
            </a:r>
            <a:r>
              <a:rPr lang="fr-FR" altLang="ja-JP" dirty="0" err="1">
                <a:solidFill>
                  <a:schemeClr val="tx1">
                    <a:lumMod val="75000"/>
                    <a:lumOff val="25000"/>
                  </a:schemeClr>
                </a:solidFill>
              </a:rPr>
              <a:t>épithalamus</a:t>
            </a:r>
            <a:endParaRPr lang="fr-FR" altLang="fr-FR" dirty="0">
              <a:solidFill>
                <a:schemeClr val="tx1">
                  <a:lumMod val="75000"/>
                  <a:lumOff val="25000"/>
                </a:schemeClr>
              </a:solidFill>
            </a:endParaRPr>
          </a:p>
        </p:txBody>
      </p:sp>
      <p:pic>
        <p:nvPicPr>
          <p:cNvPr id="59395" name="Espace réservé du contenu 5">
            <a:extLst>
              <a:ext uri="{FF2B5EF4-FFF2-40B4-BE49-F238E27FC236}">
                <a16:creationId xmlns:a16="http://schemas.microsoft.com/office/drawing/2014/main" id="{0BB6258B-E681-4A82-8125-7F14D15E65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1138" y="2247900"/>
            <a:ext cx="4210050" cy="3219450"/>
          </a:xfrm>
        </p:spPr>
      </p:pic>
      <p:sp>
        <p:nvSpPr>
          <p:cNvPr id="2" name="Espace réservé du pied de page 1">
            <a:extLst>
              <a:ext uri="{FF2B5EF4-FFF2-40B4-BE49-F238E27FC236}">
                <a16:creationId xmlns:a16="http://schemas.microsoft.com/office/drawing/2014/main" id="{96A63858-21C5-484A-BD93-894404438EBD}"/>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A32441BE-02A6-40B4-A5E1-6BC5A135C55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79384D8-428C-4353-8CF3-087839CC9639}" type="slidenum">
              <a:rPr lang="fr-FR" altLang="fr-FR">
                <a:solidFill>
                  <a:srgbClr val="898989"/>
                </a:solidFill>
              </a:rPr>
              <a:pPr/>
              <a:t>45</a:t>
            </a:fld>
            <a:endParaRPr lang="fr-FR" altLang="fr-FR">
              <a:solidFill>
                <a:srgbClr val="898989"/>
              </a:solidFill>
            </a:endParaRPr>
          </a:p>
        </p:txBody>
      </p:sp>
      <p:sp>
        <p:nvSpPr>
          <p:cNvPr id="59398" name="ZoneTexte 3">
            <a:extLst>
              <a:ext uri="{FF2B5EF4-FFF2-40B4-BE49-F238E27FC236}">
                <a16:creationId xmlns:a16="http://schemas.microsoft.com/office/drawing/2014/main" id="{68392F56-8F37-46F4-94AE-54AA83F43656}"/>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0FD1E7-E6C1-44BD-9699-7C02DF8501A2}"/>
              </a:ext>
            </a:extLst>
          </p:cNvPr>
          <p:cNvSpPr>
            <a:spLocks noGrp="1"/>
          </p:cNvSpPr>
          <p:nvPr>
            <p:ph type="title"/>
          </p:nvPr>
        </p:nvSpPr>
        <p:spPr>
          <a:xfrm>
            <a:off x="2346325" y="692151"/>
            <a:ext cx="7543800" cy="1044575"/>
          </a:xfrm>
        </p:spPr>
        <p:txBody>
          <a:bodyPr rtlCol="0">
            <a:normAutofit fontScale="90000"/>
          </a:bodyPr>
          <a:lstStyle/>
          <a:p>
            <a:pPr algn="ctr">
              <a:defRPr/>
            </a:pPr>
            <a:r>
              <a:rPr lang="fr-FR" altLang="fr-FR" b="1" dirty="0">
                <a:solidFill>
                  <a:schemeClr val="tx1">
                    <a:lumMod val="75000"/>
                    <a:lumOff val="25000"/>
                  </a:schemeClr>
                </a:solidFill>
                <a:latin typeface="Times New Roman" panose="02020603050405020304" pitchFamily="18" charset="0"/>
              </a:rPr>
              <a:t>L’</a:t>
            </a:r>
            <a:r>
              <a:rPr lang="fr-FR" altLang="ja-JP" b="1" dirty="0" err="1">
                <a:solidFill>
                  <a:schemeClr val="tx1">
                    <a:lumMod val="75000"/>
                    <a:lumOff val="25000"/>
                  </a:schemeClr>
                </a:solidFill>
                <a:latin typeface="Times New Roman" panose="02020603050405020304" pitchFamily="18" charset="0"/>
              </a:rPr>
              <a:t>épithalamus</a:t>
            </a:r>
            <a:br>
              <a:rPr lang="fr-FR" altLang="ja-JP" b="1" dirty="0">
                <a:solidFill>
                  <a:schemeClr val="tx1">
                    <a:lumMod val="75000"/>
                    <a:lumOff val="25000"/>
                  </a:schemeClr>
                </a:solidFill>
                <a:latin typeface="Times New Roman" panose="02020603050405020304" pitchFamily="18" charset="0"/>
              </a:rPr>
            </a:br>
            <a:endParaRPr lang="fr-FR" dirty="0">
              <a:solidFill>
                <a:schemeClr val="tx1">
                  <a:lumMod val="75000"/>
                  <a:lumOff val="25000"/>
                </a:schemeClr>
              </a:solidFill>
            </a:endParaRPr>
          </a:p>
        </p:txBody>
      </p:sp>
      <p:sp>
        <p:nvSpPr>
          <p:cNvPr id="3" name="Espace réservé du contenu 2">
            <a:extLst>
              <a:ext uri="{FF2B5EF4-FFF2-40B4-BE49-F238E27FC236}">
                <a16:creationId xmlns:a16="http://schemas.microsoft.com/office/drawing/2014/main" id="{4EE6C129-E743-45FC-B669-5FAA93889176}"/>
              </a:ext>
            </a:extLst>
          </p:cNvPr>
          <p:cNvSpPr>
            <a:spLocks noGrp="1"/>
          </p:cNvSpPr>
          <p:nvPr>
            <p:ph idx="1"/>
          </p:nvPr>
        </p:nvSpPr>
        <p:spPr>
          <a:xfrm>
            <a:off x="838200" y="1825625"/>
            <a:ext cx="10857614" cy="4351338"/>
          </a:xfrm>
        </p:spPr>
        <p:txBody>
          <a:bodyPr rtlCol="0">
            <a:normAutofit/>
          </a:bodyPr>
          <a:lstStyle/>
          <a:p>
            <a:pPr marL="91440" indent="-91440">
              <a:lnSpc>
                <a:spcPct val="150000"/>
              </a:lnSpc>
              <a:defRPr/>
            </a:pPr>
            <a:r>
              <a:rPr lang="fr-FR" altLang="fr-FR" dirty="0">
                <a:solidFill>
                  <a:schemeClr val="tx1">
                    <a:lumMod val="75000"/>
                    <a:lumOff val="25000"/>
                  </a:schemeClr>
                </a:solidFill>
                <a:latin typeface="Times New Roman" panose="02020603050405020304" pitchFamily="18" charset="0"/>
              </a:rPr>
              <a:t> C’est la partie postérieure du diencéphale ; il forme le toit du 3</a:t>
            </a:r>
            <a:r>
              <a:rPr lang="fr-FR" altLang="fr-FR" baseline="30000" dirty="0">
                <a:solidFill>
                  <a:schemeClr val="tx1">
                    <a:lumMod val="75000"/>
                    <a:lumOff val="25000"/>
                  </a:schemeClr>
                </a:solidFill>
                <a:latin typeface="Times New Roman" panose="02020603050405020304" pitchFamily="18" charset="0"/>
              </a:rPr>
              <a:t>ème</a:t>
            </a:r>
            <a:r>
              <a:rPr lang="fr-FR" altLang="fr-FR" dirty="0">
                <a:solidFill>
                  <a:schemeClr val="tx1">
                    <a:lumMod val="75000"/>
                    <a:lumOff val="25000"/>
                  </a:schemeClr>
                </a:solidFill>
                <a:latin typeface="Times New Roman" panose="02020603050405020304" pitchFamily="18" charset="0"/>
              </a:rPr>
              <a:t> ventricule.</a:t>
            </a:r>
          </a:p>
          <a:p>
            <a:pPr marL="91440" indent="-91440">
              <a:lnSpc>
                <a:spcPct val="150000"/>
              </a:lnSpc>
              <a:defRPr/>
            </a:pPr>
            <a:r>
              <a:rPr lang="fr-FR" altLang="fr-FR" dirty="0">
                <a:solidFill>
                  <a:schemeClr val="tx1">
                    <a:lumMod val="75000"/>
                    <a:lumOff val="25000"/>
                  </a:schemeClr>
                </a:solidFill>
                <a:latin typeface="Times New Roman" panose="02020603050405020304" pitchFamily="18" charset="0"/>
              </a:rPr>
              <a:t> On retrouve à son extrémité postérieure la glande pinéale.</a:t>
            </a:r>
          </a:p>
          <a:p>
            <a:pPr marL="91440" indent="-91440">
              <a:lnSpc>
                <a:spcPct val="150000"/>
              </a:lnSpc>
              <a:defRPr/>
            </a:pPr>
            <a:r>
              <a:rPr lang="en-GB" altLang="fr-FR" dirty="0">
                <a:solidFill>
                  <a:schemeClr val="tx1">
                    <a:lumMod val="75000"/>
                    <a:lumOff val="25000"/>
                  </a:schemeClr>
                </a:solidFill>
                <a:latin typeface="Times New Roman" panose="02020603050405020304" pitchFamily="18" charset="0"/>
              </a:rPr>
              <a:t> </a:t>
            </a:r>
            <a:r>
              <a:rPr lang="en-GB" altLang="fr-FR" dirty="0" err="1">
                <a:solidFill>
                  <a:schemeClr val="tx1">
                    <a:lumMod val="75000"/>
                    <a:lumOff val="25000"/>
                  </a:schemeClr>
                </a:solidFill>
                <a:latin typeface="Times New Roman" panose="02020603050405020304" pitchFamily="18" charset="0"/>
              </a:rPr>
              <a:t>Sécrète</a:t>
            </a:r>
            <a:r>
              <a:rPr lang="en-GB" altLang="fr-FR" dirty="0">
                <a:solidFill>
                  <a:schemeClr val="tx1">
                    <a:lumMod val="75000"/>
                    <a:lumOff val="25000"/>
                  </a:schemeClr>
                </a:solidFill>
                <a:latin typeface="Times New Roman" panose="02020603050405020304" pitchFamily="18" charset="0"/>
              </a:rPr>
              <a:t> l</a:t>
            </a:r>
            <a:r>
              <a:rPr lang="fr-FR" altLang="fr-FR" dirty="0">
                <a:solidFill>
                  <a:schemeClr val="tx1">
                    <a:lumMod val="75000"/>
                    <a:lumOff val="25000"/>
                  </a:schemeClr>
                </a:solidFill>
                <a:latin typeface="Times New Roman" panose="02020603050405020304" pitchFamily="18" charset="0"/>
              </a:rPr>
              <a:t>’</a:t>
            </a:r>
            <a:r>
              <a:rPr lang="en-GB" altLang="ja-JP" dirty="0">
                <a:solidFill>
                  <a:schemeClr val="tx1">
                    <a:lumMod val="75000"/>
                    <a:lumOff val="25000"/>
                  </a:schemeClr>
                </a:solidFill>
                <a:latin typeface="Times New Roman" panose="02020603050405020304" pitchFamily="18" charset="0"/>
              </a:rPr>
              <a:t>hormone </a:t>
            </a:r>
            <a:r>
              <a:rPr lang="en-GB" altLang="ja-JP" dirty="0" err="1">
                <a:solidFill>
                  <a:schemeClr val="tx1">
                    <a:lumMod val="75000"/>
                    <a:lumOff val="25000"/>
                  </a:schemeClr>
                </a:solidFill>
                <a:latin typeface="Times New Roman" panose="02020603050405020304" pitchFamily="18" charset="0"/>
              </a:rPr>
              <a:t>mélatonine</a:t>
            </a:r>
            <a:endParaRPr lang="fr-FR" altLang="ja-JP" dirty="0">
              <a:solidFill>
                <a:schemeClr val="tx1">
                  <a:lumMod val="75000"/>
                  <a:lumOff val="25000"/>
                </a:schemeClr>
              </a:solidFill>
              <a:latin typeface="Times New Roman" panose="02020603050405020304" pitchFamily="18" charset="0"/>
            </a:endParaRPr>
          </a:p>
          <a:p>
            <a:pPr marL="91440" indent="-91440">
              <a:lnSpc>
                <a:spcPct val="150000"/>
              </a:lnSpc>
              <a:defRPr/>
            </a:pPr>
            <a:r>
              <a:rPr lang="en-GB" altLang="fr-FR" dirty="0">
                <a:solidFill>
                  <a:schemeClr val="tx1">
                    <a:lumMod val="75000"/>
                    <a:lumOff val="25000"/>
                  </a:schemeClr>
                </a:solidFill>
                <a:latin typeface="Times New Roman" panose="02020603050405020304" pitchFamily="18" charset="0"/>
              </a:rPr>
              <a:t> </a:t>
            </a:r>
            <a:r>
              <a:rPr lang="en-GB" altLang="fr-FR" dirty="0" err="1">
                <a:solidFill>
                  <a:schemeClr val="tx1">
                    <a:lumMod val="75000"/>
                    <a:lumOff val="25000"/>
                  </a:schemeClr>
                </a:solidFill>
                <a:latin typeface="Times New Roman" panose="02020603050405020304" pitchFamily="18" charset="0"/>
              </a:rPr>
              <a:t>Rôle</a:t>
            </a:r>
            <a:r>
              <a:rPr lang="en-GB" altLang="fr-FR" dirty="0">
                <a:solidFill>
                  <a:schemeClr val="tx1">
                    <a:lumMod val="75000"/>
                    <a:lumOff val="25000"/>
                  </a:schemeClr>
                </a:solidFill>
                <a:latin typeface="Times New Roman" panose="02020603050405020304" pitchFamily="18" charset="0"/>
              </a:rPr>
              <a:t> dans la </a:t>
            </a:r>
            <a:r>
              <a:rPr lang="en-GB" altLang="fr-FR" dirty="0" err="1">
                <a:solidFill>
                  <a:schemeClr val="tx1">
                    <a:lumMod val="75000"/>
                    <a:lumOff val="25000"/>
                  </a:schemeClr>
                </a:solidFill>
                <a:latin typeface="Times New Roman" panose="02020603050405020304" pitchFamily="18" charset="0"/>
              </a:rPr>
              <a:t>régulation</a:t>
            </a:r>
            <a:r>
              <a:rPr lang="en-GB" altLang="fr-FR" dirty="0">
                <a:solidFill>
                  <a:schemeClr val="tx1">
                    <a:lumMod val="75000"/>
                    <a:lumOff val="25000"/>
                  </a:schemeClr>
                </a:solidFill>
                <a:latin typeface="Times New Roman" panose="02020603050405020304" pitchFamily="18" charset="0"/>
              </a:rPr>
              <a:t> du cycle </a:t>
            </a:r>
            <a:r>
              <a:rPr lang="en-GB" altLang="fr-FR" dirty="0" err="1">
                <a:solidFill>
                  <a:schemeClr val="tx1">
                    <a:lumMod val="75000"/>
                    <a:lumOff val="25000"/>
                  </a:schemeClr>
                </a:solidFill>
                <a:latin typeface="Times New Roman" panose="02020603050405020304" pitchFamily="18" charset="0"/>
              </a:rPr>
              <a:t>circadien</a:t>
            </a:r>
            <a:r>
              <a:rPr lang="en-GB" altLang="fr-FR" dirty="0">
                <a:solidFill>
                  <a:schemeClr val="tx1">
                    <a:lumMod val="75000"/>
                    <a:lumOff val="25000"/>
                  </a:schemeClr>
                </a:solidFill>
                <a:latin typeface="Times New Roman" panose="02020603050405020304" pitchFamily="18" charset="0"/>
              </a:rPr>
              <a:t> et </a:t>
            </a:r>
            <a:r>
              <a:rPr lang="en-GB" altLang="fr-FR" dirty="0" err="1">
                <a:solidFill>
                  <a:schemeClr val="tx1">
                    <a:lumMod val="75000"/>
                    <a:lumOff val="25000"/>
                  </a:schemeClr>
                </a:solidFill>
                <a:latin typeface="Times New Roman" panose="02020603050405020304" pitchFamily="18" charset="0"/>
              </a:rPr>
              <a:t>annuel</a:t>
            </a:r>
            <a:endParaRPr lang="fr-FR" altLang="fr-FR" dirty="0">
              <a:solidFill>
                <a:schemeClr val="tx1">
                  <a:lumMod val="75000"/>
                  <a:lumOff val="25000"/>
                </a:schemeClr>
              </a:solidFill>
              <a:latin typeface="Times New Roman" panose="02020603050405020304" pitchFamily="18" charset="0"/>
            </a:endParaRPr>
          </a:p>
          <a:p>
            <a:pPr marL="91440" indent="-91440">
              <a:defRPr/>
            </a:pPr>
            <a:endParaRPr lang="fr-FR" altLang="fr-FR" dirty="0">
              <a:solidFill>
                <a:schemeClr val="tx1">
                  <a:lumMod val="75000"/>
                  <a:lumOff val="25000"/>
                </a:schemeClr>
              </a:solidFill>
              <a:latin typeface="Times New Roman" panose="02020603050405020304" pitchFamily="18" charset="0"/>
            </a:endParaRPr>
          </a:p>
          <a:p>
            <a:pPr marL="91440" indent="-91440">
              <a:defRPr/>
            </a:pPr>
            <a:endParaRPr lang="fr-FR" dirty="0">
              <a:solidFill>
                <a:schemeClr val="tx1">
                  <a:lumMod val="75000"/>
                  <a:lumOff val="25000"/>
                </a:schemeClr>
              </a:solidFill>
            </a:endParaRPr>
          </a:p>
        </p:txBody>
      </p:sp>
      <p:sp>
        <p:nvSpPr>
          <p:cNvPr id="4" name="Espace réservé du pied de page 3">
            <a:extLst>
              <a:ext uri="{FF2B5EF4-FFF2-40B4-BE49-F238E27FC236}">
                <a16:creationId xmlns:a16="http://schemas.microsoft.com/office/drawing/2014/main" id="{AA1BE1F8-166D-4F1F-B59A-FA5C498B16BA}"/>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B24295F2-CDE2-410F-BB9E-53E1E288C0C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AE03A2C-FD28-4BB9-AB23-57EC5D1D34FA}" type="slidenum">
              <a:rPr lang="fr-FR" altLang="fr-FR">
                <a:solidFill>
                  <a:srgbClr val="898989"/>
                </a:solidFill>
              </a:rPr>
              <a:pPr/>
              <a:t>46</a:t>
            </a:fld>
            <a:endParaRPr lang="fr-FR" altLang="fr-FR">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2">
            <a:extLst>
              <a:ext uri="{FF2B5EF4-FFF2-40B4-BE49-F238E27FC236}">
                <a16:creationId xmlns:a16="http://schemas.microsoft.com/office/drawing/2014/main" id="{E311640C-E1A3-4835-A661-820FF9A2D371}"/>
              </a:ext>
            </a:extLst>
          </p:cNvPr>
          <p:cNvSpPr>
            <a:spLocks noGrp="1"/>
          </p:cNvSpPr>
          <p:nvPr>
            <p:ph type="title"/>
          </p:nvPr>
        </p:nvSpPr>
        <p:spPr>
          <a:xfrm>
            <a:off x="2076451" y="261939"/>
            <a:ext cx="8042275" cy="1736725"/>
          </a:xfrm>
        </p:spPr>
        <p:txBody>
          <a:bodyPr rtlCol="0" anchor="t">
            <a:normAutofit/>
          </a:bodyPr>
          <a:lstStyle/>
          <a:p>
            <a:pPr algn="ctr">
              <a:defRPr/>
            </a:pPr>
            <a:r>
              <a:rPr lang="fr-FR" altLang="fr-FR" b="1" dirty="0">
                <a:solidFill>
                  <a:schemeClr val="tx1">
                    <a:lumMod val="75000"/>
                    <a:lumOff val="25000"/>
                  </a:schemeClr>
                </a:solidFill>
              </a:rPr>
              <a:t>L’encéphale </a:t>
            </a:r>
            <a:br>
              <a:rPr lang="fr-FR" altLang="fr-FR" b="1" dirty="0">
                <a:solidFill>
                  <a:schemeClr val="tx1">
                    <a:lumMod val="75000"/>
                    <a:lumOff val="25000"/>
                  </a:schemeClr>
                </a:solidFill>
              </a:rPr>
            </a:br>
            <a:r>
              <a:rPr lang="fr-FR" altLang="fr-FR" b="1" dirty="0">
                <a:solidFill>
                  <a:schemeClr val="tx1">
                    <a:lumMod val="75000"/>
                    <a:lumOff val="25000"/>
                  </a:schemeClr>
                </a:solidFill>
              </a:rPr>
              <a:t>2,1,2 </a:t>
            </a:r>
            <a:r>
              <a:rPr lang="fr-FR" altLang="fr-FR" dirty="0">
                <a:solidFill>
                  <a:schemeClr val="tx1">
                    <a:lumMod val="75000"/>
                    <a:lumOff val="25000"/>
                  </a:schemeClr>
                </a:solidFill>
              </a:rPr>
              <a:t>Le tronc cérébral</a:t>
            </a:r>
          </a:p>
        </p:txBody>
      </p:sp>
      <p:sp>
        <p:nvSpPr>
          <p:cNvPr id="2" name="Espace réservé du pied de page 1">
            <a:extLst>
              <a:ext uri="{FF2B5EF4-FFF2-40B4-BE49-F238E27FC236}">
                <a16:creationId xmlns:a16="http://schemas.microsoft.com/office/drawing/2014/main" id="{1D477C53-73A5-4825-A6CD-D9206A4315C4}"/>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3E669CCD-D429-479D-AA0A-933F655E989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415FDA9-082C-429C-8951-4C8C0CB22F7F}" type="slidenum">
              <a:rPr lang="fr-FR" altLang="fr-FR">
                <a:solidFill>
                  <a:srgbClr val="898989"/>
                </a:solidFill>
              </a:rPr>
              <a:pPr/>
              <a:t>47</a:t>
            </a:fld>
            <a:endParaRPr lang="fr-FR" altLang="fr-FR">
              <a:solidFill>
                <a:srgbClr val="898989"/>
              </a:solidFill>
            </a:endParaRPr>
          </a:p>
        </p:txBody>
      </p:sp>
      <p:sp>
        <p:nvSpPr>
          <p:cNvPr id="63493" name="ZoneTexte 3">
            <a:extLst>
              <a:ext uri="{FF2B5EF4-FFF2-40B4-BE49-F238E27FC236}">
                <a16:creationId xmlns:a16="http://schemas.microsoft.com/office/drawing/2014/main" id="{2DB91D9F-7461-414E-833F-7B932806838D}"/>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63494" name="Image 4">
            <a:extLst>
              <a:ext uri="{FF2B5EF4-FFF2-40B4-BE49-F238E27FC236}">
                <a16:creationId xmlns:a16="http://schemas.microsoft.com/office/drawing/2014/main" id="{314C187C-5BE5-4937-89CA-666C258A1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2276475"/>
            <a:ext cx="4402137"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oneTexte 3">
            <a:extLst>
              <a:ext uri="{FF2B5EF4-FFF2-40B4-BE49-F238E27FC236}">
                <a16:creationId xmlns:a16="http://schemas.microsoft.com/office/drawing/2014/main" id="{E867CC42-839A-456D-BF26-7FCD903097F3}"/>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65539" name="Picture 1">
            <a:extLst>
              <a:ext uri="{FF2B5EF4-FFF2-40B4-BE49-F238E27FC236}">
                <a16:creationId xmlns:a16="http://schemas.microsoft.com/office/drawing/2014/main" id="{58D93264-8520-475C-9B75-389A4D15D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7200"/>
            <a:ext cx="59436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0" name="Group 2">
            <a:extLst>
              <a:ext uri="{FF2B5EF4-FFF2-40B4-BE49-F238E27FC236}">
                <a16:creationId xmlns:a16="http://schemas.microsoft.com/office/drawing/2014/main" id="{5A80BF98-9C84-49AD-A96A-F4C9E3D4B353}"/>
              </a:ext>
            </a:extLst>
          </p:cNvPr>
          <p:cNvGrpSpPr>
            <a:grpSpLocks/>
          </p:cNvGrpSpPr>
          <p:nvPr/>
        </p:nvGrpSpPr>
        <p:grpSpPr bwMode="auto">
          <a:xfrm>
            <a:off x="2057401" y="457201"/>
            <a:ext cx="7542213" cy="2360613"/>
            <a:chOff x="336" y="288"/>
            <a:chExt cx="4751" cy="1487"/>
          </a:xfrm>
        </p:grpSpPr>
        <p:sp>
          <p:nvSpPr>
            <p:cNvPr id="65567" name="Text Box 3">
              <a:extLst>
                <a:ext uri="{FF2B5EF4-FFF2-40B4-BE49-F238E27FC236}">
                  <a16:creationId xmlns:a16="http://schemas.microsoft.com/office/drawing/2014/main" id="{A044793A-F891-4B0C-8A35-E434AA00F6A3}"/>
                </a:ext>
              </a:extLst>
            </p:cNvPr>
            <p:cNvSpPr txBox="1">
              <a:spLocks noChangeArrowheads="1"/>
            </p:cNvSpPr>
            <p:nvPr/>
          </p:nvSpPr>
          <p:spPr bwMode="auto">
            <a:xfrm>
              <a:off x="336" y="288"/>
              <a:ext cx="129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MS PGothic" panose="020B0600070205080204" pitchFamily="34" charset="-128"/>
                </a:rPr>
                <a:t>Télencéphale</a:t>
              </a:r>
            </a:p>
          </p:txBody>
        </p:sp>
        <p:grpSp>
          <p:nvGrpSpPr>
            <p:cNvPr id="65568" name="Group 4">
              <a:extLst>
                <a:ext uri="{FF2B5EF4-FFF2-40B4-BE49-F238E27FC236}">
                  <a16:creationId xmlns:a16="http://schemas.microsoft.com/office/drawing/2014/main" id="{5A8927BC-1762-426B-A09C-66C269221927}"/>
                </a:ext>
              </a:extLst>
            </p:cNvPr>
            <p:cNvGrpSpPr>
              <a:grpSpLocks/>
            </p:cNvGrpSpPr>
            <p:nvPr/>
          </p:nvGrpSpPr>
          <p:grpSpPr bwMode="auto">
            <a:xfrm>
              <a:off x="1728" y="480"/>
              <a:ext cx="3359" cy="1295"/>
              <a:chOff x="1728" y="480"/>
              <a:chExt cx="3359" cy="1295"/>
            </a:xfrm>
          </p:grpSpPr>
          <p:sp>
            <p:nvSpPr>
              <p:cNvPr id="65569" name="Line 5">
                <a:extLst>
                  <a:ext uri="{FF2B5EF4-FFF2-40B4-BE49-F238E27FC236}">
                    <a16:creationId xmlns:a16="http://schemas.microsoft.com/office/drawing/2014/main" id="{D548266B-DEB3-4467-8C9D-4484D36C49D1}"/>
                  </a:ext>
                </a:extLst>
              </p:cNvPr>
              <p:cNvSpPr>
                <a:spLocks noChangeShapeType="1"/>
              </p:cNvSpPr>
              <p:nvPr/>
            </p:nvSpPr>
            <p:spPr bwMode="auto">
              <a:xfrm>
                <a:off x="1728" y="480"/>
                <a:ext cx="1152" cy="1296"/>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5570" name="Line 6">
                <a:extLst>
                  <a:ext uri="{FF2B5EF4-FFF2-40B4-BE49-F238E27FC236}">
                    <a16:creationId xmlns:a16="http://schemas.microsoft.com/office/drawing/2014/main" id="{855DAE66-C248-4F44-BDFA-1CE976A67A10}"/>
                  </a:ext>
                </a:extLst>
              </p:cNvPr>
              <p:cNvSpPr>
                <a:spLocks noChangeShapeType="1"/>
              </p:cNvSpPr>
              <p:nvPr/>
            </p:nvSpPr>
            <p:spPr bwMode="auto">
              <a:xfrm>
                <a:off x="1728" y="480"/>
                <a:ext cx="3360" cy="96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5571" name="Line 7">
                <a:extLst>
                  <a:ext uri="{FF2B5EF4-FFF2-40B4-BE49-F238E27FC236}">
                    <a16:creationId xmlns:a16="http://schemas.microsoft.com/office/drawing/2014/main" id="{A3F0EF70-E962-4AA6-B341-3B0455556241}"/>
                  </a:ext>
                </a:extLst>
              </p:cNvPr>
              <p:cNvSpPr>
                <a:spLocks noChangeShapeType="1"/>
              </p:cNvSpPr>
              <p:nvPr/>
            </p:nvSpPr>
            <p:spPr bwMode="auto">
              <a:xfrm>
                <a:off x="1728" y="480"/>
                <a:ext cx="1392" cy="72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5572" name="Line 8">
                <a:extLst>
                  <a:ext uri="{FF2B5EF4-FFF2-40B4-BE49-F238E27FC236}">
                    <a16:creationId xmlns:a16="http://schemas.microsoft.com/office/drawing/2014/main" id="{C68FADDA-BBF6-4579-932F-052C89A7907E}"/>
                  </a:ext>
                </a:extLst>
              </p:cNvPr>
              <p:cNvSpPr>
                <a:spLocks noChangeShapeType="1"/>
              </p:cNvSpPr>
              <p:nvPr/>
            </p:nvSpPr>
            <p:spPr bwMode="auto">
              <a:xfrm>
                <a:off x="1728" y="480"/>
                <a:ext cx="2304" cy="288"/>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nvGrpSpPr>
          <p:cNvPr id="65541" name="Group 9">
            <a:extLst>
              <a:ext uri="{FF2B5EF4-FFF2-40B4-BE49-F238E27FC236}">
                <a16:creationId xmlns:a16="http://schemas.microsoft.com/office/drawing/2014/main" id="{F5BD191B-5F56-4775-8B74-9E12E774A416}"/>
              </a:ext>
            </a:extLst>
          </p:cNvPr>
          <p:cNvGrpSpPr>
            <a:grpSpLocks/>
          </p:cNvGrpSpPr>
          <p:nvPr/>
        </p:nvGrpSpPr>
        <p:grpSpPr bwMode="auto">
          <a:xfrm>
            <a:off x="1670051" y="2892425"/>
            <a:ext cx="6710363" cy="3963988"/>
            <a:chOff x="92" y="1822"/>
            <a:chExt cx="4227" cy="2497"/>
          </a:xfrm>
        </p:grpSpPr>
        <p:grpSp>
          <p:nvGrpSpPr>
            <p:cNvPr id="65552" name="Group 10">
              <a:extLst>
                <a:ext uri="{FF2B5EF4-FFF2-40B4-BE49-F238E27FC236}">
                  <a16:creationId xmlns:a16="http://schemas.microsoft.com/office/drawing/2014/main" id="{A9FF8132-DE27-4F4C-AC75-1E83044D877C}"/>
                </a:ext>
              </a:extLst>
            </p:cNvPr>
            <p:cNvGrpSpPr>
              <a:grpSpLocks/>
            </p:cNvGrpSpPr>
            <p:nvPr/>
          </p:nvGrpSpPr>
          <p:grpSpPr bwMode="auto">
            <a:xfrm>
              <a:off x="240" y="1822"/>
              <a:ext cx="4079" cy="336"/>
              <a:chOff x="240" y="1822"/>
              <a:chExt cx="4079" cy="336"/>
            </a:xfrm>
          </p:grpSpPr>
          <p:sp>
            <p:nvSpPr>
              <p:cNvPr id="65564" name="Oval 11">
                <a:extLst>
                  <a:ext uri="{FF2B5EF4-FFF2-40B4-BE49-F238E27FC236}">
                    <a16:creationId xmlns:a16="http://schemas.microsoft.com/office/drawing/2014/main" id="{58E5A347-6852-4431-AAE6-07075B9304CF}"/>
                  </a:ext>
                </a:extLst>
              </p:cNvPr>
              <p:cNvSpPr>
                <a:spLocks noChangeArrowheads="1"/>
              </p:cNvSpPr>
              <p:nvPr/>
            </p:nvSpPr>
            <p:spPr bwMode="auto">
              <a:xfrm>
                <a:off x="3744" y="1822"/>
                <a:ext cx="576" cy="336"/>
              </a:xfrm>
              <a:prstGeom prst="ellipse">
                <a:avLst/>
              </a:prstGeom>
              <a:noFill/>
              <a:ln w="3816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65565" name="Text Box 12">
                <a:extLst>
                  <a:ext uri="{FF2B5EF4-FFF2-40B4-BE49-F238E27FC236}">
                    <a16:creationId xmlns:a16="http://schemas.microsoft.com/office/drawing/2014/main" id="{A201F610-35BB-4A61-B181-712CEC68B7C2}"/>
                  </a:ext>
                </a:extLst>
              </p:cNvPr>
              <p:cNvSpPr txBox="1">
                <a:spLocks noChangeArrowheads="1"/>
              </p:cNvSpPr>
              <p:nvPr/>
            </p:nvSpPr>
            <p:spPr bwMode="auto">
              <a:xfrm>
                <a:off x="240" y="1870"/>
                <a:ext cx="144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MS PGothic" panose="020B0600070205080204" pitchFamily="34" charset="-128"/>
                  </a:rPr>
                  <a:t>Mésencéphale</a:t>
                </a:r>
              </a:p>
            </p:txBody>
          </p:sp>
          <p:sp>
            <p:nvSpPr>
              <p:cNvPr id="65566" name="Line 13">
                <a:extLst>
                  <a:ext uri="{FF2B5EF4-FFF2-40B4-BE49-F238E27FC236}">
                    <a16:creationId xmlns:a16="http://schemas.microsoft.com/office/drawing/2014/main" id="{093AE6A1-CFBB-41BC-8C2D-A1A1E46907A0}"/>
                  </a:ext>
                </a:extLst>
              </p:cNvPr>
              <p:cNvSpPr>
                <a:spLocks noChangeShapeType="1"/>
              </p:cNvSpPr>
              <p:nvPr/>
            </p:nvSpPr>
            <p:spPr bwMode="auto">
              <a:xfrm>
                <a:off x="1584" y="2014"/>
                <a:ext cx="2160" cy="1"/>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65553" name="Group 14">
              <a:extLst>
                <a:ext uri="{FF2B5EF4-FFF2-40B4-BE49-F238E27FC236}">
                  <a16:creationId xmlns:a16="http://schemas.microsoft.com/office/drawing/2014/main" id="{18CC4AE0-9264-4D7A-AD2F-A8D7C89B7BDB}"/>
                </a:ext>
              </a:extLst>
            </p:cNvPr>
            <p:cNvGrpSpPr>
              <a:grpSpLocks/>
            </p:cNvGrpSpPr>
            <p:nvPr/>
          </p:nvGrpSpPr>
          <p:grpSpPr bwMode="auto">
            <a:xfrm>
              <a:off x="240" y="2346"/>
              <a:ext cx="3695" cy="1147"/>
              <a:chOff x="240" y="2346"/>
              <a:chExt cx="3695" cy="1147"/>
            </a:xfrm>
          </p:grpSpPr>
          <p:sp>
            <p:nvSpPr>
              <p:cNvPr id="65560" name="Text Box 15">
                <a:extLst>
                  <a:ext uri="{FF2B5EF4-FFF2-40B4-BE49-F238E27FC236}">
                    <a16:creationId xmlns:a16="http://schemas.microsoft.com/office/drawing/2014/main" id="{DDC57EA7-E48A-4F67-A71D-5FF538196841}"/>
                  </a:ext>
                </a:extLst>
              </p:cNvPr>
              <p:cNvSpPr txBox="1">
                <a:spLocks noChangeArrowheads="1"/>
              </p:cNvSpPr>
              <p:nvPr/>
            </p:nvSpPr>
            <p:spPr bwMode="auto">
              <a:xfrm>
                <a:off x="240" y="2350"/>
                <a:ext cx="158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MS PGothic" panose="020B0600070205080204" pitchFamily="34" charset="-128"/>
                  </a:rPr>
                  <a:t>Pont de Varole (protubérance)</a:t>
                </a:r>
              </a:p>
            </p:txBody>
          </p:sp>
          <p:sp>
            <p:nvSpPr>
              <p:cNvPr id="65561" name="Text Box 16">
                <a:extLst>
                  <a:ext uri="{FF2B5EF4-FFF2-40B4-BE49-F238E27FC236}">
                    <a16:creationId xmlns:a16="http://schemas.microsoft.com/office/drawing/2014/main" id="{66E3C734-8D42-4CB6-94F1-3D0DFD156474}"/>
                  </a:ext>
                </a:extLst>
              </p:cNvPr>
              <p:cNvSpPr txBox="1">
                <a:spLocks noChangeArrowheads="1"/>
              </p:cNvSpPr>
              <p:nvPr/>
            </p:nvSpPr>
            <p:spPr bwMode="auto">
              <a:xfrm>
                <a:off x="240" y="2974"/>
                <a:ext cx="139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MS PGothic" panose="020B0600070205080204" pitchFamily="34" charset="-128"/>
                  </a:rPr>
                  <a:t>Bulbe rachidien</a:t>
                </a:r>
              </a:p>
            </p:txBody>
          </p:sp>
          <p:sp>
            <p:nvSpPr>
              <p:cNvPr id="65562" name="Line 17">
                <a:extLst>
                  <a:ext uri="{FF2B5EF4-FFF2-40B4-BE49-F238E27FC236}">
                    <a16:creationId xmlns:a16="http://schemas.microsoft.com/office/drawing/2014/main" id="{8025CA60-3BB3-490B-90D5-1E78B35D11B7}"/>
                  </a:ext>
                </a:extLst>
              </p:cNvPr>
              <p:cNvSpPr>
                <a:spLocks noChangeShapeType="1"/>
              </p:cNvSpPr>
              <p:nvPr/>
            </p:nvSpPr>
            <p:spPr bwMode="auto">
              <a:xfrm flipV="1">
                <a:off x="1680" y="2345"/>
                <a:ext cx="2160" cy="202"/>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5563" name="Line 18">
                <a:extLst>
                  <a:ext uri="{FF2B5EF4-FFF2-40B4-BE49-F238E27FC236}">
                    <a16:creationId xmlns:a16="http://schemas.microsoft.com/office/drawing/2014/main" id="{E171470A-DBD0-4DEA-8031-0A4A1DD26910}"/>
                  </a:ext>
                </a:extLst>
              </p:cNvPr>
              <p:cNvSpPr>
                <a:spLocks noChangeShapeType="1"/>
              </p:cNvSpPr>
              <p:nvPr/>
            </p:nvSpPr>
            <p:spPr bwMode="auto">
              <a:xfrm flipV="1">
                <a:off x="1296" y="2729"/>
                <a:ext cx="2640" cy="49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65554" name="Text Box 19">
              <a:extLst>
                <a:ext uri="{FF2B5EF4-FFF2-40B4-BE49-F238E27FC236}">
                  <a16:creationId xmlns:a16="http://schemas.microsoft.com/office/drawing/2014/main" id="{9317C067-AEA8-48B4-8677-50065461DEEC}"/>
                </a:ext>
              </a:extLst>
            </p:cNvPr>
            <p:cNvSpPr txBox="1">
              <a:spLocks noChangeArrowheads="1"/>
            </p:cNvSpPr>
            <p:nvPr/>
          </p:nvSpPr>
          <p:spPr bwMode="auto">
            <a:xfrm>
              <a:off x="768" y="3800"/>
              <a:ext cx="244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MS PGothic" panose="020B0600070205080204" pitchFamily="34" charset="-128"/>
                </a:rPr>
                <a:t>Ces trois structures forment le tronc cérébral </a:t>
              </a:r>
            </a:p>
          </p:txBody>
        </p:sp>
        <p:sp>
          <p:nvSpPr>
            <p:cNvPr id="65555" name="Line 20">
              <a:extLst>
                <a:ext uri="{FF2B5EF4-FFF2-40B4-BE49-F238E27FC236}">
                  <a16:creationId xmlns:a16="http://schemas.microsoft.com/office/drawing/2014/main" id="{8CF59D59-BB62-483D-BBEE-6FBA910D4D1C}"/>
                </a:ext>
              </a:extLst>
            </p:cNvPr>
            <p:cNvSpPr>
              <a:spLocks noChangeShapeType="1"/>
            </p:cNvSpPr>
            <p:nvPr/>
          </p:nvSpPr>
          <p:spPr bwMode="auto">
            <a:xfrm>
              <a:off x="240" y="1918"/>
              <a:ext cx="1" cy="1584"/>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65556" name="Line 21">
              <a:extLst>
                <a:ext uri="{FF2B5EF4-FFF2-40B4-BE49-F238E27FC236}">
                  <a16:creationId xmlns:a16="http://schemas.microsoft.com/office/drawing/2014/main" id="{5D9AFADE-9D7E-48F2-9008-E78150089B9E}"/>
                </a:ext>
              </a:extLst>
            </p:cNvPr>
            <p:cNvSpPr>
              <a:spLocks noChangeShapeType="1"/>
            </p:cNvSpPr>
            <p:nvPr/>
          </p:nvSpPr>
          <p:spPr bwMode="auto">
            <a:xfrm>
              <a:off x="96" y="2734"/>
              <a:ext cx="1" cy="1296"/>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grpSp>
          <p:nvGrpSpPr>
            <p:cNvPr id="65557" name="Group 22">
              <a:extLst>
                <a:ext uri="{FF2B5EF4-FFF2-40B4-BE49-F238E27FC236}">
                  <a16:creationId xmlns:a16="http://schemas.microsoft.com/office/drawing/2014/main" id="{E65027E0-B432-4367-991F-08DD0AFB1CD1}"/>
                </a:ext>
              </a:extLst>
            </p:cNvPr>
            <p:cNvGrpSpPr>
              <a:grpSpLocks/>
            </p:cNvGrpSpPr>
            <p:nvPr/>
          </p:nvGrpSpPr>
          <p:grpSpPr bwMode="auto">
            <a:xfrm>
              <a:off x="92" y="2734"/>
              <a:ext cx="627" cy="1296"/>
              <a:chOff x="92" y="2734"/>
              <a:chExt cx="627" cy="1296"/>
            </a:xfrm>
          </p:grpSpPr>
          <p:sp>
            <p:nvSpPr>
              <p:cNvPr id="65558" name="Line 23">
                <a:extLst>
                  <a:ext uri="{FF2B5EF4-FFF2-40B4-BE49-F238E27FC236}">
                    <a16:creationId xmlns:a16="http://schemas.microsoft.com/office/drawing/2014/main" id="{D5EACEA5-AC72-445A-9E55-A259E9A929A4}"/>
                  </a:ext>
                </a:extLst>
              </p:cNvPr>
              <p:cNvSpPr>
                <a:spLocks noChangeShapeType="1"/>
              </p:cNvSpPr>
              <p:nvPr/>
            </p:nvSpPr>
            <p:spPr bwMode="auto">
              <a:xfrm flipH="1">
                <a:off x="91" y="2734"/>
                <a:ext cx="154" cy="1"/>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65559" name="Line 24">
                <a:extLst>
                  <a:ext uri="{FF2B5EF4-FFF2-40B4-BE49-F238E27FC236}">
                    <a16:creationId xmlns:a16="http://schemas.microsoft.com/office/drawing/2014/main" id="{066790F6-FDDD-4F78-8B00-224D33AE5459}"/>
                  </a:ext>
                </a:extLst>
              </p:cNvPr>
              <p:cNvSpPr>
                <a:spLocks noChangeShapeType="1"/>
              </p:cNvSpPr>
              <p:nvPr/>
            </p:nvSpPr>
            <p:spPr bwMode="auto">
              <a:xfrm>
                <a:off x="96" y="4030"/>
                <a:ext cx="624" cy="1"/>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65542" name="Group 25">
            <a:extLst>
              <a:ext uri="{FF2B5EF4-FFF2-40B4-BE49-F238E27FC236}">
                <a16:creationId xmlns:a16="http://schemas.microsoft.com/office/drawing/2014/main" id="{912EF046-122B-467F-BCBC-243515F0FB35}"/>
              </a:ext>
            </a:extLst>
          </p:cNvPr>
          <p:cNvGrpSpPr>
            <a:grpSpLocks/>
          </p:cNvGrpSpPr>
          <p:nvPr/>
        </p:nvGrpSpPr>
        <p:grpSpPr bwMode="auto">
          <a:xfrm>
            <a:off x="8458201" y="4108450"/>
            <a:ext cx="1446213" cy="2141538"/>
            <a:chOff x="4368" y="2588"/>
            <a:chExt cx="911" cy="1349"/>
          </a:xfrm>
        </p:grpSpPr>
        <p:sp>
          <p:nvSpPr>
            <p:cNvPr id="65550" name="Text Box 26">
              <a:extLst>
                <a:ext uri="{FF2B5EF4-FFF2-40B4-BE49-F238E27FC236}">
                  <a16:creationId xmlns:a16="http://schemas.microsoft.com/office/drawing/2014/main" id="{AD5AC183-ACCD-4302-B597-D1549E5976E5}"/>
                </a:ext>
              </a:extLst>
            </p:cNvPr>
            <p:cNvSpPr txBox="1">
              <a:spLocks noChangeArrowheads="1"/>
            </p:cNvSpPr>
            <p:nvPr/>
          </p:nvSpPr>
          <p:spPr bwMode="auto">
            <a:xfrm>
              <a:off x="4368" y="3648"/>
              <a:ext cx="91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MS PGothic" panose="020B0600070205080204" pitchFamily="34" charset="-128"/>
                </a:rPr>
                <a:t>Cervelet</a:t>
              </a:r>
            </a:p>
          </p:txBody>
        </p:sp>
        <p:sp>
          <p:nvSpPr>
            <p:cNvPr id="65551" name="Line 27">
              <a:extLst>
                <a:ext uri="{FF2B5EF4-FFF2-40B4-BE49-F238E27FC236}">
                  <a16:creationId xmlns:a16="http://schemas.microsoft.com/office/drawing/2014/main" id="{F89D5622-AA74-49DC-AD7F-2CC256CA10F6}"/>
                </a:ext>
              </a:extLst>
            </p:cNvPr>
            <p:cNvSpPr>
              <a:spLocks noChangeShapeType="1"/>
            </p:cNvSpPr>
            <p:nvPr/>
          </p:nvSpPr>
          <p:spPr bwMode="auto">
            <a:xfrm flipV="1">
              <a:off x="4656" y="2587"/>
              <a:ext cx="1" cy="1066"/>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65543" name="Group 28">
            <a:extLst>
              <a:ext uri="{FF2B5EF4-FFF2-40B4-BE49-F238E27FC236}">
                <a16:creationId xmlns:a16="http://schemas.microsoft.com/office/drawing/2014/main" id="{249F081C-4C6A-4008-88E1-166EFBB2ABDA}"/>
              </a:ext>
            </a:extLst>
          </p:cNvPr>
          <p:cNvGrpSpPr>
            <a:grpSpLocks/>
          </p:cNvGrpSpPr>
          <p:nvPr/>
        </p:nvGrpSpPr>
        <p:grpSpPr bwMode="auto">
          <a:xfrm>
            <a:off x="2209801" y="1676401"/>
            <a:ext cx="6234113" cy="1789113"/>
            <a:chOff x="432" y="1056"/>
            <a:chExt cx="3927" cy="1127"/>
          </a:xfrm>
        </p:grpSpPr>
        <p:sp>
          <p:nvSpPr>
            <p:cNvPr id="65546" name="Text Box 29">
              <a:extLst>
                <a:ext uri="{FF2B5EF4-FFF2-40B4-BE49-F238E27FC236}">
                  <a16:creationId xmlns:a16="http://schemas.microsoft.com/office/drawing/2014/main" id="{42A03A36-E282-4E22-BC7D-FBA014FBAADA}"/>
                </a:ext>
              </a:extLst>
            </p:cNvPr>
            <p:cNvSpPr txBox="1">
              <a:spLocks noChangeArrowheads="1"/>
            </p:cNvSpPr>
            <p:nvPr/>
          </p:nvSpPr>
          <p:spPr bwMode="auto">
            <a:xfrm>
              <a:off x="432" y="1056"/>
              <a:ext cx="124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MS PGothic" panose="020B0600070205080204" pitchFamily="34" charset="-128"/>
                </a:rPr>
                <a:t>Diencéphale</a:t>
              </a:r>
            </a:p>
          </p:txBody>
        </p:sp>
        <p:grpSp>
          <p:nvGrpSpPr>
            <p:cNvPr id="65547" name="Group 30">
              <a:extLst>
                <a:ext uri="{FF2B5EF4-FFF2-40B4-BE49-F238E27FC236}">
                  <a16:creationId xmlns:a16="http://schemas.microsoft.com/office/drawing/2014/main" id="{E802F8C9-8842-478F-BE8F-6A8A15970184}"/>
                </a:ext>
              </a:extLst>
            </p:cNvPr>
            <p:cNvGrpSpPr>
              <a:grpSpLocks/>
            </p:cNvGrpSpPr>
            <p:nvPr/>
          </p:nvGrpSpPr>
          <p:grpSpPr bwMode="auto">
            <a:xfrm>
              <a:off x="1632" y="1200"/>
              <a:ext cx="2727" cy="983"/>
              <a:chOff x="1632" y="1200"/>
              <a:chExt cx="2727" cy="983"/>
            </a:xfrm>
          </p:grpSpPr>
          <p:sp>
            <p:nvSpPr>
              <p:cNvPr id="65548" name="Line 31">
                <a:extLst>
                  <a:ext uri="{FF2B5EF4-FFF2-40B4-BE49-F238E27FC236}">
                    <a16:creationId xmlns:a16="http://schemas.microsoft.com/office/drawing/2014/main" id="{77C13E89-1668-4B76-A60A-063F9CC8D3A4}"/>
                  </a:ext>
                </a:extLst>
              </p:cNvPr>
              <p:cNvSpPr>
                <a:spLocks noChangeShapeType="1"/>
              </p:cNvSpPr>
              <p:nvPr/>
            </p:nvSpPr>
            <p:spPr bwMode="auto">
              <a:xfrm>
                <a:off x="1632" y="1200"/>
                <a:ext cx="1968" cy="624"/>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5549" name="Freeform 32">
                <a:extLst>
                  <a:ext uri="{FF2B5EF4-FFF2-40B4-BE49-F238E27FC236}">
                    <a16:creationId xmlns:a16="http://schemas.microsoft.com/office/drawing/2014/main" id="{81A66AB8-43C2-4AB2-8A1D-47E5E87B8E4A}"/>
                  </a:ext>
                </a:extLst>
              </p:cNvPr>
              <p:cNvSpPr>
                <a:spLocks noChangeArrowheads="1"/>
              </p:cNvSpPr>
              <p:nvPr/>
            </p:nvSpPr>
            <p:spPr bwMode="auto">
              <a:xfrm>
                <a:off x="3496" y="1584"/>
                <a:ext cx="864" cy="600"/>
              </a:xfrm>
              <a:custGeom>
                <a:avLst/>
                <a:gdLst>
                  <a:gd name="T0" fmla="*/ 536 w 864"/>
                  <a:gd name="T1" fmla="*/ 288 h 600"/>
                  <a:gd name="T2" fmla="*/ 824 w 864"/>
                  <a:gd name="T3" fmla="*/ 288 h 600"/>
                  <a:gd name="T4" fmla="*/ 776 w 864"/>
                  <a:gd name="T5" fmla="*/ 96 h 600"/>
                  <a:gd name="T6" fmla="*/ 392 w 864"/>
                  <a:gd name="T7" fmla="*/ 0 h 600"/>
                  <a:gd name="T8" fmla="*/ 104 w 864"/>
                  <a:gd name="T9" fmla="*/ 96 h 600"/>
                  <a:gd name="T10" fmla="*/ 152 w 864"/>
                  <a:gd name="T11" fmla="*/ 192 h 600"/>
                  <a:gd name="T12" fmla="*/ 8 w 864"/>
                  <a:gd name="T13" fmla="*/ 480 h 600"/>
                  <a:gd name="T14" fmla="*/ 104 w 864"/>
                  <a:gd name="T15" fmla="*/ 576 h 600"/>
                  <a:gd name="T16" fmla="*/ 296 w 864"/>
                  <a:gd name="T17" fmla="*/ 336 h 600"/>
                  <a:gd name="T18" fmla="*/ 536 w 864"/>
                  <a:gd name="T19" fmla="*/ 288 h 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4"/>
                  <a:gd name="T31" fmla="*/ 0 h 600"/>
                  <a:gd name="T32" fmla="*/ 864 w 864"/>
                  <a:gd name="T33" fmla="*/ 600 h 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4" h="600">
                    <a:moveTo>
                      <a:pt x="536" y="288"/>
                    </a:moveTo>
                    <a:cubicBezTo>
                      <a:pt x="624" y="280"/>
                      <a:pt x="784" y="320"/>
                      <a:pt x="824" y="288"/>
                    </a:cubicBezTo>
                    <a:cubicBezTo>
                      <a:pt x="864" y="256"/>
                      <a:pt x="848" y="144"/>
                      <a:pt x="776" y="96"/>
                    </a:cubicBezTo>
                    <a:cubicBezTo>
                      <a:pt x="704" y="48"/>
                      <a:pt x="504" y="0"/>
                      <a:pt x="392" y="0"/>
                    </a:cubicBezTo>
                    <a:cubicBezTo>
                      <a:pt x="280" y="0"/>
                      <a:pt x="144" y="64"/>
                      <a:pt x="104" y="96"/>
                    </a:cubicBezTo>
                    <a:cubicBezTo>
                      <a:pt x="64" y="128"/>
                      <a:pt x="168" y="128"/>
                      <a:pt x="152" y="192"/>
                    </a:cubicBezTo>
                    <a:cubicBezTo>
                      <a:pt x="136" y="256"/>
                      <a:pt x="16" y="416"/>
                      <a:pt x="8" y="480"/>
                    </a:cubicBezTo>
                    <a:cubicBezTo>
                      <a:pt x="0" y="544"/>
                      <a:pt x="56" y="600"/>
                      <a:pt x="104" y="576"/>
                    </a:cubicBezTo>
                    <a:cubicBezTo>
                      <a:pt x="152" y="552"/>
                      <a:pt x="224" y="384"/>
                      <a:pt x="296" y="336"/>
                    </a:cubicBezTo>
                    <a:cubicBezTo>
                      <a:pt x="368" y="288"/>
                      <a:pt x="448" y="296"/>
                      <a:pt x="536" y="288"/>
                    </a:cubicBezTo>
                    <a:close/>
                  </a:path>
                </a:pathLst>
              </a:custGeom>
              <a:noFill/>
              <a:ln w="3816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sp>
        <p:nvSpPr>
          <p:cNvPr id="2" name="Espace réservé du pied de page 1">
            <a:extLst>
              <a:ext uri="{FF2B5EF4-FFF2-40B4-BE49-F238E27FC236}">
                <a16:creationId xmlns:a16="http://schemas.microsoft.com/office/drawing/2014/main" id="{B5103548-65D6-4FA5-A226-488ECD18C269}"/>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60322AB8-3D33-491A-8438-4494D612849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C742D55-1EAA-4053-A78B-A56DEB8B8B2E}" type="slidenum">
              <a:rPr lang="fr-FR" altLang="fr-FR">
                <a:solidFill>
                  <a:srgbClr val="898989"/>
                </a:solidFill>
              </a:rPr>
              <a:pPr/>
              <a:t>48</a:t>
            </a:fld>
            <a:endParaRPr lang="fr-FR" altLang="fr-FR">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FEDCC-9AF3-4FBC-8DED-CEA9CDFC4AFA}"/>
              </a:ext>
            </a:extLst>
          </p:cNvPr>
          <p:cNvSpPr>
            <a:spLocks noGrp="1"/>
          </p:cNvSpPr>
          <p:nvPr>
            <p:ph type="title"/>
          </p:nvPr>
        </p:nvSpPr>
        <p:spPr/>
        <p:txBody>
          <a:bodyPr rtlCol="0">
            <a:normAutofit/>
          </a:bodyPr>
          <a:lstStyle/>
          <a:p>
            <a:pPr algn="ctr">
              <a:defRPr/>
            </a:pPr>
            <a:r>
              <a:rPr lang="fr-FR" dirty="0">
                <a:solidFill>
                  <a:schemeClr val="tx1">
                    <a:lumMod val="75000"/>
                    <a:lumOff val="25000"/>
                  </a:schemeClr>
                </a:solidFill>
              </a:rPr>
              <a:t>Tronc cérébral</a:t>
            </a:r>
          </a:p>
        </p:txBody>
      </p:sp>
      <p:pic>
        <p:nvPicPr>
          <p:cNvPr id="6" name="Espace réservé du contenu 5">
            <a:extLst>
              <a:ext uri="{FF2B5EF4-FFF2-40B4-BE49-F238E27FC236}">
                <a16:creationId xmlns:a16="http://schemas.microsoft.com/office/drawing/2014/main" id="{BC20FEFF-ACD7-49F0-932C-42E9DC0D65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37069" y="1846263"/>
            <a:ext cx="5178188" cy="4022725"/>
          </a:xfrm>
          <a:noFill/>
        </p:spPr>
      </p:pic>
      <p:sp>
        <p:nvSpPr>
          <p:cNvPr id="4" name="Espace réservé du pied de page 3">
            <a:extLst>
              <a:ext uri="{FF2B5EF4-FFF2-40B4-BE49-F238E27FC236}">
                <a16:creationId xmlns:a16="http://schemas.microsoft.com/office/drawing/2014/main" id="{D47999C8-473F-4D75-B5F8-E405E453AB48}"/>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75E47C80-68DF-4C46-BFC2-7928E8B2A22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1A54CB2-7B7A-44E6-BCEF-8E49D35A31A6}" type="slidenum">
              <a:rPr lang="fr-FR" altLang="fr-FR">
                <a:solidFill>
                  <a:srgbClr val="898989"/>
                </a:solidFill>
              </a:rPr>
              <a:pPr/>
              <a:t>49</a:t>
            </a:fld>
            <a:endParaRPr lang="fr-FR" alt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5E3B959B-9838-4D00-8352-EA8DFB461283}"/>
              </a:ext>
            </a:extLst>
          </p:cNvPr>
          <p:cNvSpPr>
            <a:spLocks noGrp="1" noChangeArrowheads="1"/>
          </p:cNvSpPr>
          <p:nvPr>
            <p:ph type="title"/>
          </p:nvPr>
        </p:nvSpPr>
        <p:spPr>
          <a:xfrm>
            <a:off x="1881188" y="285750"/>
            <a:ext cx="8382000" cy="114300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t>Renaissance au 19 </a:t>
            </a:r>
            <a:r>
              <a:rPr lang="fr-FR" altLang="fr-FR" dirty="0" err="1"/>
              <a:t>ème</a:t>
            </a:r>
            <a:r>
              <a:rPr lang="fr-FR" altLang="fr-FR" dirty="0"/>
              <a:t> siècle</a:t>
            </a:r>
          </a:p>
        </p:txBody>
      </p:sp>
      <p:sp>
        <p:nvSpPr>
          <p:cNvPr id="10243" name="Rectangle 2">
            <a:extLst>
              <a:ext uri="{FF2B5EF4-FFF2-40B4-BE49-F238E27FC236}">
                <a16:creationId xmlns:a16="http://schemas.microsoft.com/office/drawing/2014/main" id="{5CA706AB-7097-4E34-9306-F5E2661DEB69}"/>
              </a:ext>
            </a:extLst>
          </p:cNvPr>
          <p:cNvSpPr>
            <a:spLocks noGrp="1" noChangeArrowheads="1"/>
          </p:cNvSpPr>
          <p:nvPr>
            <p:ph idx="1"/>
          </p:nvPr>
        </p:nvSpPr>
        <p:spPr>
          <a:xfrm>
            <a:off x="2209800" y="1524000"/>
            <a:ext cx="7772400" cy="4572000"/>
          </a:xfrm>
        </p:spPr>
        <p:txBody>
          <a:bodyPr/>
          <a:lstStyle/>
          <a:p>
            <a:pPr algn="ctr">
              <a:spcBef>
                <a:spcPts val="9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u="sng">
                <a:latin typeface="Arial Unicode MS" charset="0"/>
              </a:rPr>
              <a:t>la Phrénologie de Gall : </a:t>
            </a:r>
          </a:p>
          <a:p>
            <a: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600">
              <a:solidFill>
                <a:srgbClr val="FFFFFF"/>
              </a:solidFill>
              <a:latin typeface="Arial Unicode MS" charset="0"/>
              <a:cs typeface="Times New Roman" panose="02020603050405020304" pitchFamily="18" charset="0"/>
            </a:endParaRPr>
          </a:p>
          <a:p>
            <a: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a:solidFill>
                  <a:srgbClr val="FFFFFF"/>
                </a:solidFill>
                <a:latin typeface="Arial Unicode MS" charset="0"/>
                <a:cs typeface="Times New Roman" panose="02020603050405020304" pitchFamily="18" charset="0"/>
              </a:rPr>
              <a:t>On parle encore de la bosse des maths !</a:t>
            </a:r>
          </a:p>
          <a:p>
            <a:pPr algn="ctr">
              <a:spcBef>
                <a:spcPts val="9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600" u="sng">
              <a:latin typeface="Arial Unicode MS" charset="0"/>
            </a:endParaRPr>
          </a:p>
          <a:p>
            <a:pPr>
              <a:spcBef>
                <a:spcPts val="9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600" u="sng">
              <a:latin typeface="Arial Unicode MS" charset="0"/>
            </a:endParaRPr>
          </a:p>
        </p:txBody>
      </p:sp>
      <p:sp>
        <p:nvSpPr>
          <p:cNvPr id="6" name="Espace réservé du numéro de diapositive 5">
            <a:extLst>
              <a:ext uri="{FF2B5EF4-FFF2-40B4-BE49-F238E27FC236}">
                <a16:creationId xmlns:a16="http://schemas.microsoft.com/office/drawing/2014/main" id="{068ADF99-2A1F-4186-A440-BDD155E86177}"/>
              </a:ext>
            </a:extLst>
          </p:cNvPr>
          <p:cNvSpPr>
            <a:spLocks noGrp="1"/>
          </p:cNvSpPr>
          <p:nvPr>
            <p:ph type="sldNum" sz="quarter" idx="12"/>
          </p:nvPr>
        </p:nvSpPr>
        <p:spPr/>
        <p:txBody>
          <a:bodyPr/>
          <a:lstStyle/>
          <a:p>
            <a:fld id="{D9F6C3D0-9B01-42DE-A096-66C68654E3F3}" type="slidenum">
              <a:rPr lang="fr-FR" altLang="fr-FR"/>
              <a:pPr/>
              <a:t>5</a:t>
            </a:fld>
            <a:endParaRPr lang="fr-FR" altLang="fr-FR"/>
          </a:p>
        </p:txBody>
      </p:sp>
      <p:sp>
        <p:nvSpPr>
          <p:cNvPr id="10245" name="Rectangle 3">
            <a:extLst>
              <a:ext uri="{FF2B5EF4-FFF2-40B4-BE49-F238E27FC236}">
                <a16:creationId xmlns:a16="http://schemas.microsoft.com/office/drawing/2014/main" id="{07EC5088-BE83-4F56-B40D-D40461D95BDE}"/>
              </a:ext>
            </a:extLst>
          </p:cNvPr>
          <p:cNvSpPr>
            <a:spLocks noChangeArrowheads="1"/>
          </p:cNvSpPr>
          <p:nvPr/>
        </p:nvSpPr>
        <p:spPr bwMode="auto">
          <a:xfrm>
            <a:off x="1058779" y="2357439"/>
            <a:ext cx="10860505" cy="5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Unicode MS" charset="0"/>
              </a:defRPr>
            </a:lvl9pPr>
          </a:lstStyle>
          <a:p>
            <a:pPr eaLnBrk="1" hangingPunct="1">
              <a:lnSpc>
                <a:spcPct val="150000"/>
              </a:lnSpc>
            </a:pPr>
            <a:r>
              <a:rPr lang="fr-FR" altLang="fr-FR" sz="3200" dirty="0">
                <a:solidFill>
                  <a:schemeClr val="tx1"/>
                </a:solidFill>
                <a:latin typeface="Arial Unicode MS" charset="0"/>
                <a:cs typeface="Times New Roman" panose="02020603050405020304" pitchFamily="18" charset="0"/>
              </a:rPr>
              <a:t>permet par un simple examen des reliefs de la boîte crânienne l’analyse de 35 fonctions intellectuelles comme l’intelligence, l’agressivité, l’espoir, la confiance, le patriotisme, l’instinct du foyer, l’aptitude au vol, etc.</a:t>
            </a:r>
          </a:p>
          <a:p>
            <a:pPr eaLnBrk="1" hangingPunct="1">
              <a:lnSpc>
                <a:spcPct val="150000"/>
              </a:lnSpc>
            </a:pPr>
            <a:endParaRPr lang="fr-FR" altLang="fr-FR" sz="3200" dirty="0">
              <a:solidFill>
                <a:schemeClr val="tx1"/>
              </a:solidFill>
              <a:latin typeface="Arial Unicode MS" charset="0"/>
              <a:cs typeface="Times New Roman" panose="02020603050405020304" pitchFamily="18" charset="0"/>
            </a:endParaRPr>
          </a:p>
          <a:p>
            <a:pPr eaLnBrk="1" hangingPunct="1">
              <a:lnSpc>
                <a:spcPct val="150000"/>
              </a:lnSpc>
            </a:pPr>
            <a:r>
              <a:rPr lang="fr-FR" altLang="fr-FR" sz="3200" dirty="0">
                <a:solidFill>
                  <a:schemeClr val="tx1"/>
                </a:solidFill>
                <a:latin typeface="Arial Unicode MS" charset="0"/>
                <a:cs typeface="Times New Roman" panose="02020603050405020304" pitchFamily="18" charset="0"/>
              </a:rPr>
              <a:t>On parle encore de la bosse des maths !</a:t>
            </a:r>
          </a:p>
          <a:p>
            <a:pPr eaLnBrk="1" hangingPunct="1">
              <a:lnSpc>
                <a:spcPct val="100000"/>
              </a:lnSpc>
            </a:pPr>
            <a:endParaRPr lang="fr-FR" altLang="fr-FR" sz="3200" dirty="0">
              <a:solidFill>
                <a:srgbClr val="FFFFFF"/>
              </a:solidFill>
              <a:latin typeface="Arial Unicode MS" charset="0"/>
              <a:cs typeface="Times New Roman" panose="02020603050405020304" pitchFamily="18" charset="0"/>
            </a:endParaRPr>
          </a:p>
          <a:p>
            <a:pPr>
              <a:lnSpc>
                <a:spcPct val="100000"/>
              </a:lnSpc>
            </a:pPr>
            <a:endParaRPr lang="fr-FR" altLang="fr-FR" sz="3200" dirty="0">
              <a:solidFill>
                <a:srgbClr val="FFFFFF"/>
              </a:solidFill>
              <a:latin typeface="Arial Unicode MS"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
            <a:extLst>
              <a:ext uri="{FF2B5EF4-FFF2-40B4-BE49-F238E27FC236}">
                <a16:creationId xmlns:a16="http://schemas.microsoft.com/office/drawing/2014/main" id="{7ACD45B3-FDC3-4040-A1B3-68FF86EE9575}"/>
              </a:ext>
            </a:extLst>
          </p:cNvPr>
          <p:cNvSpPr>
            <a:spLocks noGrp="1" noChangeArrowheads="1"/>
          </p:cNvSpPr>
          <p:nvPr>
            <p:ph type="title"/>
          </p:nvPr>
        </p:nvSpPr>
        <p:spPr>
          <a:xfrm>
            <a:off x="2209800" y="609600"/>
            <a:ext cx="7772400" cy="1143000"/>
          </a:xfrm>
        </p:spPr>
        <p:txBody>
          <a:bodyPr rtlCol="0">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900" dirty="0">
                <a:solidFill>
                  <a:schemeClr val="tx1">
                    <a:lumMod val="75000"/>
                    <a:lumOff val="25000"/>
                  </a:schemeClr>
                </a:solidFill>
              </a:rPr>
              <a:t>Le </a:t>
            </a:r>
            <a:r>
              <a:rPr lang="en-GB" sz="4900" dirty="0" err="1">
                <a:solidFill>
                  <a:schemeClr val="tx1">
                    <a:lumMod val="75000"/>
                    <a:lumOff val="25000"/>
                  </a:schemeClr>
                </a:solidFill>
              </a:rPr>
              <a:t>tronc</a:t>
            </a:r>
            <a:r>
              <a:rPr lang="en-GB" sz="4900" dirty="0">
                <a:solidFill>
                  <a:schemeClr val="tx1">
                    <a:lumMod val="75000"/>
                    <a:lumOff val="25000"/>
                  </a:schemeClr>
                </a:solidFill>
              </a:rPr>
              <a:t> </a:t>
            </a:r>
            <a:r>
              <a:rPr lang="en-GB" sz="4900" dirty="0" err="1">
                <a:solidFill>
                  <a:schemeClr val="tx1">
                    <a:lumMod val="75000"/>
                    <a:lumOff val="25000"/>
                  </a:schemeClr>
                </a:solidFill>
              </a:rPr>
              <a:t>cérébral</a:t>
            </a:r>
            <a:br>
              <a:rPr lang="en-GB" dirty="0">
                <a:solidFill>
                  <a:schemeClr val="tx1">
                    <a:lumMod val="75000"/>
                    <a:lumOff val="25000"/>
                  </a:schemeClr>
                </a:solidFill>
              </a:rPr>
            </a:br>
            <a:r>
              <a:rPr lang="en-GB" dirty="0">
                <a:solidFill>
                  <a:schemeClr val="tx1">
                    <a:lumMod val="75000"/>
                    <a:lumOff val="25000"/>
                  </a:schemeClr>
                </a:solidFill>
              </a:rPr>
              <a:t>Généralités </a:t>
            </a:r>
          </a:p>
        </p:txBody>
      </p:sp>
      <p:sp>
        <p:nvSpPr>
          <p:cNvPr id="69635" name="Rectangle 2">
            <a:extLst>
              <a:ext uri="{FF2B5EF4-FFF2-40B4-BE49-F238E27FC236}">
                <a16:creationId xmlns:a16="http://schemas.microsoft.com/office/drawing/2014/main" id="{D945873B-4131-40E5-8CC1-61C3E9E8F780}"/>
              </a:ext>
            </a:extLst>
          </p:cNvPr>
          <p:cNvSpPr>
            <a:spLocks noGrp="1" noChangeArrowheads="1"/>
          </p:cNvSpPr>
          <p:nvPr>
            <p:ph idx="1"/>
          </p:nvPr>
        </p:nvSpPr>
        <p:spPr>
          <a:xfrm>
            <a:off x="1066800" y="2895601"/>
            <a:ext cx="9499600" cy="4117975"/>
          </a:xfrm>
        </p:spPr>
        <p:txBody>
          <a:bodyPr/>
          <a:lstStyle/>
          <a:p>
            <a:pPr marL="330200" indent="-33020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Structure de transition entre la </a:t>
            </a:r>
            <a:r>
              <a:rPr lang="en-GB" altLang="fr-FR" dirty="0" err="1"/>
              <a:t>moelle</a:t>
            </a:r>
            <a:r>
              <a:rPr lang="en-GB" altLang="fr-FR" dirty="0"/>
              <a:t> </a:t>
            </a:r>
            <a:r>
              <a:rPr lang="en-GB" altLang="fr-FR" dirty="0" err="1"/>
              <a:t>épinière</a:t>
            </a:r>
            <a:r>
              <a:rPr lang="en-GB" altLang="fr-FR" dirty="0"/>
              <a:t> et </a:t>
            </a:r>
            <a:r>
              <a:rPr lang="en-GB" altLang="fr-FR" dirty="0" err="1"/>
              <a:t>cerveau</a:t>
            </a:r>
            <a:r>
              <a:rPr lang="en-GB" altLang="fr-FR" dirty="0"/>
              <a:t>, </a:t>
            </a:r>
            <a:r>
              <a:rPr lang="en-GB" altLang="fr-FR" dirty="0" err="1"/>
              <a:t>il</a:t>
            </a:r>
            <a:r>
              <a:rPr lang="en-GB" altLang="fr-FR" dirty="0"/>
              <a:t> se </a:t>
            </a:r>
            <a:r>
              <a:rPr lang="en-GB" altLang="fr-FR" dirty="0" err="1"/>
              <a:t>situe</a:t>
            </a:r>
            <a:r>
              <a:rPr lang="en-GB" altLang="fr-FR" dirty="0"/>
              <a:t> dans la fosse </a:t>
            </a:r>
            <a:r>
              <a:rPr lang="en-GB" altLang="fr-FR" dirty="0" err="1"/>
              <a:t>supérieure,en</a:t>
            </a:r>
            <a:r>
              <a:rPr lang="en-GB" altLang="fr-FR" dirty="0"/>
              <a:t> </a:t>
            </a:r>
            <a:r>
              <a:rPr lang="en-GB" altLang="fr-FR" dirty="0" err="1"/>
              <a:t>avant</a:t>
            </a:r>
            <a:r>
              <a:rPr lang="en-GB" altLang="fr-FR" dirty="0"/>
              <a:t> du </a:t>
            </a:r>
            <a:r>
              <a:rPr lang="en-GB" altLang="fr-FR" dirty="0" err="1"/>
              <a:t>cervelet</a:t>
            </a:r>
            <a:endParaRPr lang="en-GB" altLang="fr-FR" dirty="0"/>
          </a:p>
          <a:p>
            <a:pPr marL="330200" indent="-33020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On y </a:t>
            </a:r>
            <a:r>
              <a:rPr lang="en-GB" altLang="fr-FR" dirty="0" err="1"/>
              <a:t>trouve</a:t>
            </a:r>
            <a:r>
              <a:rPr lang="en-GB" altLang="fr-FR" dirty="0"/>
              <a:t>:</a:t>
            </a:r>
          </a:p>
          <a:p>
            <a:pPr marL="730250" lvl="1" indent="-27305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800" dirty="0"/>
              <a:t>Les </a:t>
            </a:r>
            <a:r>
              <a:rPr lang="en-GB" altLang="fr-FR" sz="2800" dirty="0" err="1"/>
              <a:t>noyaux</a:t>
            </a:r>
            <a:r>
              <a:rPr lang="en-GB" altLang="fr-FR" sz="2800" dirty="0"/>
              <a:t> des nerfs </a:t>
            </a:r>
            <a:r>
              <a:rPr lang="en-GB" altLang="fr-FR" sz="2800" dirty="0" err="1"/>
              <a:t>crâniens</a:t>
            </a:r>
            <a:endParaRPr lang="en-GB" altLang="fr-FR" sz="2800" dirty="0"/>
          </a:p>
          <a:p>
            <a:pPr marL="730250" lvl="1" indent="-27305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800" dirty="0"/>
              <a:t>Les </a:t>
            </a:r>
            <a:r>
              <a:rPr lang="en-GB" altLang="fr-FR" sz="2800" dirty="0" err="1"/>
              <a:t>noyaux</a:t>
            </a:r>
            <a:r>
              <a:rPr lang="en-GB" altLang="fr-FR" sz="2800" dirty="0"/>
              <a:t> </a:t>
            </a:r>
            <a:r>
              <a:rPr lang="en-GB" altLang="fr-FR" sz="2800" dirty="0" err="1"/>
              <a:t>propres</a:t>
            </a:r>
            <a:endParaRPr lang="en-GB" altLang="fr-FR" sz="2800" dirty="0"/>
          </a:p>
          <a:p>
            <a:pPr marL="730250" lvl="1" indent="-27305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800" dirty="0"/>
              <a:t>Une dilatation du canal </a:t>
            </a:r>
            <a:r>
              <a:rPr lang="en-GB" altLang="fr-FR" sz="2800" dirty="0" err="1"/>
              <a:t>épendymaire</a:t>
            </a:r>
            <a:r>
              <a:rPr lang="en-GB" altLang="fr-FR" sz="2800" dirty="0"/>
              <a:t> qui </a:t>
            </a:r>
            <a:r>
              <a:rPr lang="en-GB" altLang="fr-FR" sz="2800" dirty="0" err="1"/>
              <a:t>forme</a:t>
            </a:r>
            <a:r>
              <a:rPr lang="en-GB" altLang="fr-FR" sz="2800" dirty="0"/>
              <a:t> le IV </a:t>
            </a:r>
            <a:r>
              <a:rPr lang="en-GB" altLang="fr-FR" sz="2800" dirty="0" err="1"/>
              <a:t>ventricule</a:t>
            </a:r>
            <a:endParaRPr lang="en-GB" altLang="fr-FR" sz="2800" dirty="0"/>
          </a:p>
        </p:txBody>
      </p:sp>
      <p:sp>
        <p:nvSpPr>
          <p:cNvPr id="41986" name="Espace réservé du numéro de diapositive 5">
            <a:extLst>
              <a:ext uri="{FF2B5EF4-FFF2-40B4-BE49-F238E27FC236}">
                <a16:creationId xmlns:a16="http://schemas.microsoft.com/office/drawing/2014/main" id="{21C41CCC-5FED-4F24-855E-975DFC384D1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DC0D475-EEE2-4BF8-AB3A-600A7F16BD0D}" type="slidenum">
              <a:rPr lang="en-GB" altLang="fr-FR">
                <a:solidFill>
                  <a:srgbClr val="898989"/>
                </a:solidFill>
              </a:rPr>
              <a:pPr/>
              <a:t>50</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4840B011-5972-4604-935D-E8343E890F82}"/>
              </a:ext>
            </a:extLst>
          </p:cNvPr>
          <p:cNvSpPr txBox="1">
            <a:spLocks noChangeArrowheads="1"/>
          </p:cNvSpPr>
          <p:nvPr/>
        </p:nvSpPr>
        <p:spPr bwMode="auto">
          <a:xfrm>
            <a:off x="1905000" y="618721"/>
            <a:ext cx="9055100"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spcBef>
                <a:spcPts val="1500"/>
              </a:spcBef>
            </a:pPr>
            <a:r>
              <a:rPr lang="en-GB" altLang="fr-FR" sz="3200" dirty="0" err="1">
                <a:latin typeface="Arial" panose="020B0604020202020204" pitchFamily="34" charset="0"/>
                <a:ea typeface="Arial Unicode MS" pitchFamily="34" charset="-128"/>
              </a:rPr>
              <a:t>Formé</a:t>
            </a:r>
            <a:r>
              <a:rPr lang="en-GB" altLang="fr-FR" sz="3200" dirty="0">
                <a:latin typeface="Arial" panose="020B0604020202020204" pitchFamily="34" charset="0"/>
                <a:ea typeface="Arial Unicode MS" pitchFamily="34" charset="-128"/>
              </a:rPr>
              <a:t> de substance blanche </a:t>
            </a:r>
            <a:r>
              <a:rPr lang="en-GB" altLang="fr-FR" sz="3200" dirty="0" err="1">
                <a:latin typeface="Arial" panose="020B0604020202020204" pitchFamily="34" charset="0"/>
                <a:ea typeface="Arial Unicode MS" pitchFamily="34" charset="-128"/>
              </a:rPr>
              <a:t>contenant</a:t>
            </a:r>
            <a:r>
              <a:rPr lang="en-GB" altLang="fr-FR" sz="3200" dirty="0">
                <a:latin typeface="Arial" panose="020B0604020202020204" pitchFamily="34" charset="0"/>
                <a:ea typeface="Arial Unicode MS" pitchFamily="34" charset="-128"/>
              </a:rPr>
              <a:t> des amas de matière grise (</a:t>
            </a:r>
            <a:r>
              <a:rPr lang="en-GB" altLang="fr-FR" sz="3200" dirty="0" err="1">
                <a:latin typeface="Arial" panose="020B0604020202020204" pitchFamily="34" charset="0"/>
                <a:ea typeface="Arial Unicode MS" pitchFamily="34" charset="-128"/>
              </a:rPr>
              <a:t>noyaux</a:t>
            </a:r>
            <a:r>
              <a:rPr lang="en-GB" altLang="fr-FR" sz="3200" dirty="0">
                <a:latin typeface="Arial" panose="020B0604020202020204" pitchFamily="34" charset="0"/>
                <a:ea typeface="Arial Unicode MS" pitchFamily="34" charset="-128"/>
              </a:rPr>
              <a:t>)</a:t>
            </a:r>
          </a:p>
        </p:txBody>
      </p:sp>
      <p:sp>
        <p:nvSpPr>
          <p:cNvPr id="47106" name="Text Box 2">
            <a:extLst>
              <a:ext uri="{FF2B5EF4-FFF2-40B4-BE49-F238E27FC236}">
                <a16:creationId xmlns:a16="http://schemas.microsoft.com/office/drawing/2014/main" id="{2FF6921E-0278-40AE-8F41-1D34B074DE28}"/>
              </a:ext>
            </a:extLst>
          </p:cNvPr>
          <p:cNvSpPr txBox="1">
            <a:spLocks noChangeArrowheads="1"/>
          </p:cNvSpPr>
          <p:nvPr/>
        </p:nvSpPr>
        <p:spPr bwMode="auto">
          <a:xfrm>
            <a:off x="1536700" y="1905000"/>
            <a:ext cx="9423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1pPr>
            <a:lvl2pPr marL="742950" indent="-28575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2pPr>
            <a:lvl3pPr marL="11430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3pPr>
            <a:lvl4pPr marL="16002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4pPr>
            <a:lvl5pPr marL="20574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5pPr>
            <a:lvl6pPr marL="25146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6pPr>
            <a:lvl7pPr marL="29718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7pPr>
            <a:lvl8pPr marL="34290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8pPr>
            <a:lvl9pPr marL="38862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9pPr>
          </a:lstStyle>
          <a:p>
            <a:pPr>
              <a:spcBef>
                <a:spcPts val="1500"/>
              </a:spcBef>
              <a:buClr>
                <a:srgbClr val="FFFF00"/>
              </a:buClr>
              <a:buFont typeface="Arial" panose="020B0604020202020204" pitchFamily="34" charset="0"/>
              <a:buChar char="•"/>
            </a:pPr>
            <a:r>
              <a:rPr lang="en-GB" altLang="fr-FR" sz="2400" b="1" dirty="0">
                <a:solidFill>
                  <a:srgbClr val="FF0000"/>
                </a:solidFill>
                <a:latin typeface="Arial" panose="020B0604020202020204" pitchFamily="34" charset="0"/>
                <a:ea typeface="Arial Unicode MS" pitchFamily="34" charset="-128"/>
              </a:rPr>
              <a:t>Substance blanche:</a:t>
            </a:r>
            <a:br>
              <a:rPr lang="en-GB" altLang="fr-FR" sz="2400" dirty="0">
                <a:latin typeface="Arial" panose="020B0604020202020204" pitchFamily="34" charset="0"/>
                <a:ea typeface="Arial Unicode MS" pitchFamily="34" charset="-128"/>
              </a:rPr>
            </a:br>
            <a:r>
              <a:rPr lang="en-GB" altLang="fr-FR" sz="2400" dirty="0">
                <a:latin typeface="Arial" panose="020B0604020202020204" pitchFamily="34" charset="0"/>
                <a:ea typeface="Arial Unicode MS" pitchFamily="34" charset="-128"/>
              </a:rPr>
              <a:t>Fibres </a:t>
            </a:r>
            <a:r>
              <a:rPr lang="en-GB" altLang="fr-FR" sz="2400" dirty="0" err="1">
                <a:latin typeface="Arial" panose="020B0604020202020204" pitchFamily="34" charset="0"/>
                <a:ea typeface="Arial Unicode MS" pitchFamily="34" charset="-128"/>
              </a:rPr>
              <a:t>myélinisées</a:t>
            </a:r>
            <a:r>
              <a:rPr lang="en-GB" altLang="fr-FR" sz="2400" dirty="0">
                <a:latin typeface="Arial" panose="020B0604020202020204" pitchFamily="34" charset="0"/>
                <a:ea typeface="Arial Unicode MS" pitchFamily="34" charset="-128"/>
              </a:rPr>
              <a:t> : liaison entre </a:t>
            </a:r>
            <a:r>
              <a:rPr lang="en-GB" altLang="fr-FR" sz="2400" dirty="0" err="1">
                <a:latin typeface="Arial" panose="020B0604020202020204" pitchFamily="34" charset="0"/>
                <a:ea typeface="Arial Unicode MS" pitchFamily="34" charset="-128"/>
              </a:rPr>
              <a:t>moelle</a:t>
            </a:r>
            <a:r>
              <a:rPr lang="en-GB" altLang="fr-FR" sz="2400" dirty="0">
                <a:latin typeface="Arial" panose="020B0604020202020204" pitchFamily="34" charset="0"/>
                <a:ea typeface="Arial Unicode MS" pitchFamily="34" charset="-128"/>
              </a:rPr>
              <a:t> et structures </a:t>
            </a:r>
            <a:r>
              <a:rPr lang="en-GB" altLang="fr-FR" sz="2400" dirty="0" err="1">
                <a:latin typeface="Arial" panose="020B0604020202020204" pitchFamily="34" charset="0"/>
                <a:ea typeface="Arial Unicode MS" pitchFamily="34" charset="-128"/>
              </a:rPr>
              <a:t>supérieures</a:t>
            </a:r>
            <a:r>
              <a:rPr lang="en-GB" altLang="fr-FR" sz="2400" dirty="0">
                <a:latin typeface="Arial" panose="020B0604020202020204" pitchFamily="34" charset="0"/>
                <a:ea typeface="Arial Unicode MS" pitchFamily="34" charset="-128"/>
              </a:rPr>
              <a:t> et avec </a:t>
            </a:r>
            <a:r>
              <a:rPr lang="en-GB" altLang="fr-FR" sz="2400" dirty="0" err="1">
                <a:latin typeface="Arial" panose="020B0604020202020204" pitchFamily="34" charset="0"/>
                <a:ea typeface="Arial Unicode MS" pitchFamily="34" charset="-128"/>
              </a:rPr>
              <a:t>cervelet</a:t>
            </a:r>
            <a:r>
              <a:rPr lang="en-GB" altLang="fr-FR" sz="2400" dirty="0">
                <a:latin typeface="Arial" panose="020B0604020202020204" pitchFamily="34" charset="0"/>
                <a:ea typeface="Arial Unicode MS" pitchFamily="34" charset="-128"/>
              </a:rPr>
              <a:t>.</a:t>
            </a:r>
          </a:p>
        </p:txBody>
      </p:sp>
      <p:sp>
        <p:nvSpPr>
          <p:cNvPr id="47107" name="Text Box 3">
            <a:extLst>
              <a:ext uri="{FF2B5EF4-FFF2-40B4-BE49-F238E27FC236}">
                <a16:creationId xmlns:a16="http://schemas.microsoft.com/office/drawing/2014/main" id="{0D4C65A3-9137-4AEE-84B4-BAEF48EDDB44}"/>
              </a:ext>
            </a:extLst>
          </p:cNvPr>
          <p:cNvSpPr txBox="1">
            <a:spLocks noChangeArrowheads="1"/>
          </p:cNvSpPr>
          <p:nvPr/>
        </p:nvSpPr>
        <p:spPr bwMode="auto">
          <a:xfrm>
            <a:off x="1536700" y="3730625"/>
            <a:ext cx="556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1pPr>
            <a:lvl2pPr marL="742950" indent="-28575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2pPr>
            <a:lvl3pPr marL="11430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3pPr>
            <a:lvl4pPr marL="16002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4pPr>
            <a:lvl5pPr marL="20574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5pPr>
            <a:lvl6pPr marL="25146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6pPr>
            <a:lvl7pPr marL="29718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7pPr>
            <a:lvl8pPr marL="34290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8pPr>
            <a:lvl9pPr marL="38862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9pPr>
          </a:lstStyle>
          <a:p>
            <a:pPr>
              <a:spcBef>
                <a:spcPts val="1500"/>
              </a:spcBef>
              <a:buClr>
                <a:srgbClr val="FFFF00"/>
              </a:buClr>
              <a:buFont typeface="Arial" panose="020B0604020202020204" pitchFamily="34" charset="0"/>
              <a:buChar char="•"/>
            </a:pPr>
            <a:r>
              <a:rPr lang="en-GB" altLang="fr-FR" sz="2400" b="1" dirty="0">
                <a:solidFill>
                  <a:srgbClr val="FF0000"/>
                </a:solidFill>
                <a:latin typeface="Arial" panose="020B0604020202020204" pitchFamily="34" charset="0"/>
                <a:ea typeface="Arial Unicode MS" pitchFamily="34" charset="-128"/>
              </a:rPr>
              <a:t>Substance grise</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activités</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réflexes</a:t>
            </a:r>
            <a:endParaRPr lang="en-GB" altLang="fr-FR" sz="2400" dirty="0">
              <a:latin typeface="Arial" panose="020B0604020202020204" pitchFamily="34" charset="0"/>
              <a:ea typeface="Arial Unicode MS" pitchFamily="34" charset="-128"/>
            </a:endParaRPr>
          </a:p>
        </p:txBody>
      </p:sp>
      <p:sp>
        <p:nvSpPr>
          <p:cNvPr id="47108" name="Text Box 4">
            <a:extLst>
              <a:ext uri="{FF2B5EF4-FFF2-40B4-BE49-F238E27FC236}">
                <a16:creationId xmlns:a16="http://schemas.microsoft.com/office/drawing/2014/main" id="{80D5A8EC-149D-41E7-BF58-F7B87EA8050F}"/>
              </a:ext>
            </a:extLst>
          </p:cNvPr>
          <p:cNvSpPr txBox="1">
            <a:spLocks noChangeArrowheads="1"/>
          </p:cNvSpPr>
          <p:nvPr/>
        </p:nvSpPr>
        <p:spPr bwMode="auto">
          <a:xfrm>
            <a:off x="1536700" y="4227095"/>
            <a:ext cx="68580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1pPr>
            <a:lvl2pPr marL="742950" indent="-28575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2pPr>
            <a:lvl3pPr marL="11430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3pPr>
            <a:lvl4pPr marL="16002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4pPr>
            <a:lvl5pPr marL="20574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5pPr>
            <a:lvl6pPr marL="25146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6pPr>
            <a:lvl7pPr marL="29718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7pPr>
            <a:lvl8pPr marL="34290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8pPr>
            <a:lvl9pPr marL="38862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9pPr>
          </a:lstStyle>
          <a:p>
            <a:pPr>
              <a:spcBef>
                <a:spcPts val="1500"/>
              </a:spcBef>
              <a:buClr>
                <a:srgbClr val="FFFF00"/>
              </a:buClr>
              <a:buFont typeface="Wingdings" panose="05000000000000000000" pitchFamily="2" charset="2"/>
              <a:buChar char=""/>
            </a:pPr>
            <a:r>
              <a:rPr lang="en-GB" altLang="fr-FR" sz="2400" dirty="0">
                <a:latin typeface="Arial" panose="020B0604020202020204" pitchFamily="34" charset="0"/>
                <a:ea typeface="Arial Unicode MS" pitchFamily="34" charset="-128"/>
              </a:rPr>
              <a:t>Centre de </a:t>
            </a:r>
            <a:r>
              <a:rPr lang="en-GB" altLang="fr-FR" sz="2400" dirty="0" err="1">
                <a:latin typeface="Arial" panose="020B0604020202020204" pitchFamily="34" charset="0"/>
                <a:ea typeface="Arial Unicode MS" pitchFamily="34" charset="-128"/>
              </a:rPr>
              <a:t>contrôle</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respiratoire</a:t>
            </a:r>
            <a:endParaRPr lang="en-GB" altLang="fr-FR" sz="2400" dirty="0">
              <a:latin typeface="Arial" panose="020B0604020202020204" pitchFamily="34" charset="0"/>
              <a:ea typeface="Arial Unicode MS" pitchFamily="34" charset="-128"/>
            </a:endParaRPr>
          </a:p>
          <a:p>
            <a:pPr>
              <a:spcBef>
                <a:spcPts val="1500"/>
              </a:spcBef>
              <a:buClr>
                <a:srgbClr val="FFFF00"/>
              </a:buClr>
              <a:buFont typeface="Wingdings" panose="05000000000000000000" pitchFamily="2" charset="2"/>
              <a:buChar char=""/>
            </a:pPr>
            <a:r>
              <a:rPr lang="en-GB" altLang="fr-FR" sz="2400" dirty="0">
                <a:latin typeface="Arial" panose="020B0604020202020204" pitchFamily="34" charset="0"/>
                <a:ea typeface="Arial Unicode MS" pitchFamily="34" charset="-128"/>
              </a:rPr>
              <a:t>Centre cardio-</a:t>
            </a:r>
            <a:r>
              <a:rPr lang="en-GB" altLang="fr-FR" sz="2400" dirty="0" err="1">
                <a:latin typeface="Arial" panose="020B0604020202020204" pitchFamily="34" charset="0"/>
                <a:ea typeface="Arial Unicode MS" pitchFamily="34" charset="-128"/>
              </a:rPr>
              <a:t>vasculaire</a:t>
            </a:r>
            <a:endParaRPr lang="en-GB" altLang="fr-FR" sz="2400" dirty="0">
              <a:latin typeface="Arial" panose="020B0604020202020204" pitchFamily="34" charset="0"/>
              <a:ea typeface="Arial Unicode MS" pitchFamily="34" charset="-128"/>
            </a:endParaRPr>
          </a:p>
          <a:p>
            <a:pPr>
              <a:spcBef>
                <a:spcPts val="1500"/>
              </a:spcBef>
              <a:buClr>
                <a:srgbClr val="FFFF00"/>
              </a:buClr>
              <a:buFont typeface="Wingdings" panose="05000000000000000000" pitchFamily="2" charset="2"/>
              <a:buChar char=""/>
            </a:pPr>
            <a:r>
              <a:rPr lang="en-GB" altLang="fr-FR" sz="2400" dirty="0" err="1">
                <a:latin typeface="Arial" panose="020B0604020202020204" pitchFamily="34" charset="0"/>
                <a:ea typeface="Arial Unicode MS" pitchFamily="34" charset="-128"/>
              </a:rPr>
              <a:t>Déglutition</a:t>
            </a:r>
            <a:r>
              <a:rPr lang="en-GB" altLang="fr-FR" sz="2400" dirty="0">
                <a:latin typeface="Arial" panose="020B0604020202020204" pitchFamily="34" charset="0"/>
                <a:ea typeface="Arial Unicode MS" pitchFamily="34" charset="-128"/>
              </a:rPr>
              <a:t> et </a:t>
            </a:r>
            <a:r>
              <a:rPr lang="en-GB" altLang="fr-FR" sz="2400" dirty="0" err="1">
                <a:latin typeface="Arial" panose="020B0604020202020204" pitchFamily="34" charset="0"/>
                <a:ea typeface="Arial Unicode MS" pitchFamily="34" charset="-128"/>
              </a:rPr>
              <a:t>vomissement</a:t>
            </a:r>
            <a:endParaRPr lang="en-GB" altLang="fr-FR" sz="2400" dirty="0">
              <a:latin typeface="Arial" panose="020B0604020202020204" pitchFamily="34" charset="0"/>
              <a:ea typeface="Arial Unicode MS" pitchFamily="34" charset="-128"/>
            </a:endParaRPr>
          </a:p>
          <a:p>
            <a:pPr>
              <a:spcBef>
                <a:spcPts val="1500"/>
              </a:spcBef>
              <a:buClr>
                <a:srgbClr val="FFFF00"/>
              </a:buClr>
              <a:buFont typeface="Wingdings" panose="05000000000000000000" pitchFamily="2" charset="2"/>
              <a:buChar char=""/>
            </a:pPr>
            <a:r>
              <a:rPr lang="en-GB" altLang="fr-FR" sz="2400" dirty="0" err="1">
                <a:latin typeface="Arial" panose="020B0604020202020204" pitchFamily="34" charset="0"/>
                <a:ea typeface="Arial Unicode MS" pitchFamily="34" charset="-128"/>
              </a:rPr>
              <a:t>Réflexes</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auditifs</a:t>
            </a:r>
            <a:r>
              <a:rPr lang="en-GB" altLang="fr-FR" sz="2400" dirty="0">
                <a:latin typeface="Arial" panose="020B0604020202020204" pitchFamily="34" charset="0"/>
                <a:ea typeface="Arial Unicode MS" pitchFamily="34" charset="-128"/>
              </a:rPr>
              <a:t> et </a:t>
            </a:r>
            <a:r>
              <a:rPr lang="en-GB" altLang="fr-FR" sz="2400" dirty="0" err="1">
                <a:latin typeface="Arial" panose="020B0604020202020204" pitchFamily="34" charset="0"/>
                <a:ea typeface="Arial Unicode MS" pitchFamily="34" charset="-128"/>
              </a:rPr>
              <a:t>visuels</a:t>
            </a:r>
            <a:endParaRPr lang="en-GB" altLang="fr-FR" sz="2400" dirty="0">
              <a:latin typeface="Arial" panose="020B0604020202020204" pitchFamily="34" charset="0"/>
              <a:ea typeface="Arial Unicode MS" pitchFamily="34"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47106"/>
                                        </p:tgtEl>
                                        <p:attrNameLst>
                                          <p:attrName>style.visibility</p:attrName>
                                        </p:attrNameLst>
                                      </p:cBhvr>
                                      <p:to>
                                        <p:strVal val="visible"/>
                                      </p:to>
                                    </p:set>
                                    <p:anim calcmode="lin" valueType="num">
                                      <p:cBhvr additive="repl">
                                        <p:cTn id="7" dur="500" fill="hold"/>
                                        <p:tgtEl>
                                          <p:spTgt spid="47106"/>
                                        </p:tgtEl>
                                        <p:attrNameLst>
                                          <p:attrName>ppt_x</p:attrName>
                                        </p:attrNameLst>
                                      </p:cBhvr>
                                      <p:tavLst>
                                        <p:tav>
                                          <p:val>
                                            <p:strVal val="0-#ppt_w/2"/>
                                          </p:val>
                                        </p:tav>
                                        <p:tav>
                                          <p:val>
                                            <p:strVal val="#ppt_x"/>
                                          </p:val>
                                        </p:tav>
                                      </p:tavLst>
                                    </p:anim>
                                    <p:anim calcmode="lin" valueType="num">
                                      <p:cBhvr additive="repl">
                                        <p:cTn id="8" dur="500" fill="hold"/>
                                        <p:tgtEl>
                                          <p:spTgt spid="47106"/>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47107"/>
                                        </p:tgtEl>
                                        <p:attrNameLst>
                                          <p:attrName>style.visibility</p:attrName>
                                        </p:attrNameLst>
                                      </p:cBhvr>
                                      <p:to>
                                        <p:strVal val="visible"/>
                                      </p:to>
                                    </p:set>
                                    <p:anim calcmode="lin" valueType="num">
                                      <p:cBhvr additive="repl">
                                        <p:cTn id="13" dur="500" fill="hold"/>
                                        <p:tgtEl>
                                          <p:spTgt spid="47107"/>
                                        </p:tgtEl>
                                        <p:attrNameLst>
                                          <p:attrName>ppt_x</p:attrName>
                                        </p:attrNameLst>
                                      </p:cBhvr>
                                      <p:tavLst>
                                        <p:tav>
                                          <p:val>
                                            <p:strVal val="0-#ppt_w/2"/>
                                          </p:val>
                                        </p:tav>
                                        <p:tav>
                                          <p:val>
                                            <p:strVal val="#ppt_x"/>
                                          </p:val>
                                        </p:tav>
                                      </p:tavLst>
                                    </p:anim>
                                    <p:anim calcmode="lin" valueType="num">
                                      <p:cBhvr additive="repl">
                                        <p:cTn id="14" dur="500" fill="hold"/>
                                        <p:tgtEl>
                                          <p:spTgt spid="47107"/>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47108">
                                            <p:txEl>
                                              <p:pRg st="0" end="0"/>
                                            </p:txEl>
                                          </p:spTgt>
                                        </p:tgtEl>
                                        <p:attrNameLst>
                                          <p:attrName>style.visibility</p:attrName>
                                        </p:attrNameLst>
                                      </p:cBhvr>
                                      <p:to>
                                        <p:strVal val="visible"/>
                                      </p:to>
                                    </p:set>
                                    <p:anim calcmode="lin" valueType="num">
                                      <p:cBhvr additive="repl">
                                        <p:cTn id="19" dur="500" fill="hold"/>
                                        <p:tgtEl>
                                          <p:spTgt spid="47108">
                                            <p:txEl>
                                              <p:pRg st="0" end="0"/>
                                            </p:txEl>
                                          </p:spTgt>
                                        </p:tgtEl>
                                        <p:attrNameLst>
                                          <p:attrName>ppt_x</p:attrName>
                                        </p:attrNameLst>
                                      </p:cBhvr>
                                      <p:tavLst>
                                        <p:tav>
                                          <p:val>
                                            <p:strVal val="0-#ppt_w/2"/>
                                          </p:val>
                                        </p:tav>
                                        <p:tav>
                                          <p:val>
                                            <p:strVal val="#ppt_x"/>
                                          </p:val>
                                        </p:tav>
                                      </p:tavLst>
                                    </p:anim>
                                    <p:anim calcmode="lin" valueType="num">
                                      <p:cBhvr additive="repl">
                                        <p:cTn id="20" dur="500" fill="hold"/>
                                        <p:tgtEl>
                                          <p:spTgt spid="47108">
                                            <p:txEl>
                                              <p:pRg st="0" end="0"/>
                                            </p:txEl>
                                          </p:spTgt>
                                        </p:tgtEl>
                                        <p:attrNameLst>
                                          <p:attrName>ppt_y</p:attrName>
                                        </p:attrNameLst>
                                      </p:cBhvr>
                                      <p:tavLst>
                                        <p:tav>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47108">
                                            <p:txEl>
                                              <p:pRg st="1" end="1"/>
                                            </p:txEl>
                                          </p:spTgt>
                                        </p:tgtEl>
                                        <p:attrNameLst>
                                          <p:attrName>style.visibility</p:attrName>
                                        </p:attrNameLst>
                                      </p:cBhvr>
                                      <p:to>
                                        <p:strVal val="visible"/>
                                      </p:to>
                                    </p:set>
                                    <p:anim calcmode="lin" valueType="num">
                                      <p:cBhvr additive="repl">
                                        <p:cTn id="25" dur="500" fill="hold"/>
                                        <p:tgtEl>
                                          <p:spTgt spid="47108">
                                            <p:txEl>
                                              <p:pRg st="1" end="1"/>
                                            </p:txEl>
                                          </p:spTgt>
                                        </p:tgtEl>
                                        <p:attrNameLst>
                                          <p:attrName>ppt_x</p:attrName>
                                        </p:attrNameLst>
                                      </p:cBhvr>
                                      <p:tavLst>
                                        <p:tav>
                                          <p:val>
                                            <p:strVal val="0-#ppt_w/2"/>
                                          </p:val>
                                        </p:tav>
                                        <p:tav>
                                          <p:val>
                                            <p:strVal val="#ppt_x"/>
                                          </p:val>
                                        </p:tav>
                                      </p:tavLst>
                                    </p:anim>
                                    <p:anim calcmode="lin" valueType="num">
                                      <p:cBhvr additive="repl">
                                        <p:cTn id="26" dur="500" fill="hold"/>
                                        <p:tgtEl>
                                          <p:spTgt spid="47108">
                                            <p:txEl>
                                              <p:pRg st="1" end="1"/>
                                            </p:txEl>
                                          </p:spTgt>
                                        </p:tgtEl>
                                        <p:attrNameLst>
                                          <p:attrName>ppt_y</p:attrName>
                                        </p:attrNameLst>
                                      </p:cBhvr>
                                      <p:tavLst>
                                        <p:tav>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47108">
                                            <p:txEl>
                                              <p:pRg st="2" end="2"/>
                                            </p:txEl>
                                          </p:spTgt>
                                        </p:tgtEl>
                                        <p:attrNameLst>
                                          <p:attrName>style.visibility</p:attrName>
                                        </p:attrNameLst>
                                      </p:cBhvr>
                                      <p:to>
                                        <p:strVal val="visible"/>
                                      </p:to>
                                    </p:set>
                                    <p:anim calcmode="lin" valueType="num">
                                      <p:cBhvr additive="repl">
                                        <p:cTn id="31" dur="500" fill="hold"/>
                                        <p:tgtEl>
                                          <p:spTgt spid="47108">
                                            <p:txEl>
                                              <p:pRg st="2" end="2"/>
                                            </p:txEl>
                                          </p:spTgt>
                                        </p:tgtEl>
                                        <p:attrNameLst>
                                          <p:attrName>ppt_x</p:attrName>
                                        </p:attrNameLst>
                                      </p:cBhvr>
                                      <p:tavLst>
                                        <p:tav>
                                          <p:val>
                                            <p:strVal val="0-#ppt_w/2"/>
                                          </p:val>
                                        </p:tav>
                                        <p:tav>
                                          <p:val>
                                            <p:strVal val="#ppt_x"/>
                                          </p:val>
                                        </p:tav>
                                      </p:tavLst>
                                    </p:anim>
                                    <p:anim calcmode="lin" valueType="num">
                                      <p:cBhvr additive="repl">
                                        <p:cTn id="32" dur="500" fill="hold"/>
                                        <p:tgtEl>
                                          <p:spTgt spid="47108">
                                            <p:txEl>
                                              <p:pRg st="2" end="2"/>
                                            </p:txEl>
                                          </p:spTgt>
                                        </p:tgtEl>
                                        <p:attrNameLst>
                                          <p:attrName>ppt_y</p:attrName>
                                        </p:attrNameLst>
                                      </p:cBhvr>
                                      <p:tavLst>
                                        <p:tav>
                                          <p:val>
                                            <p:strVal val="#ppt_y"/>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additive="repl">
                                        <p:cTn id="36" dur="1" fill="hold">
                                          <p:stCondLst>
                                            <p:cond delay="0"/>
                                          </p:stCondLst>
                                        </p:cTn>
                                        <p:tgtEl>
                                          <p:spTgt spid="47108">
                                            <p:txEl>
                                              <p:pRg st="3" end="3"/>
                                            </p:txEl>
                                          </p:spTgt>
                                        </p:tgtEl>
                                        <p:attrNameLst>
                                          <p:attrName>style.visibility</p:attrName>
                                        </p:attrNameLst>
                                      </p:cBhvr>
                                      <p:to>
                                        <p:strVal val="visible"/>
                                      </p:to>
                                    </p:set>
                                    <p:anim calcmode="lin" valueType="num">
                                      <p:cBhvr additive="repl">
                                        <p:cTn id="37" dur="500" fill="hold"/>
                                        <p:tgtEl>
                                          <p:spTgt spid="47108">
                                            <p:txEl>
                                              <p:pRg st="3" end="3"/>
                                            </p:txEl>
                                          </p:spTgt>
                                        </p:tgtEl>
                                        <p:attrNameLst>
                                          <p:attrName>ppt_x</p:attrName>
                                        </p:attrNameLst>
                                      </p:cBhvr>
                                      <p:tavLst>
                                        <p:tav>
                                          <p:val>
                                            <p:strVal val="0-#ppt_w/2"/>
                                          </p:val>
                                        </p:tav>
                                        <p:tav>
                                          <p:val>
                                            <p:strVal val="#ppt_x"/>
                                          </p:val>
                                        </p:tav>
                                      </p:tavLst>
                                    </p:anim>
                                    <p:anim calcmode="lin" valueType="num">
                                      <p:cBhvr additive="repl">
                                        <p:cTn id="38" dur="500" fill="hold"/>
                                        <p:tgtEl>
                                          <p:spTgt spid="47108">
                                            <p:txEl>
                                              <p:pRg st="3" end="3"/>
                                            </p:txEl>
                                          </p:spTgt>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F331F337-F9E4-41C8-AD42-1F2420C4DC8F}"/>
              </a:ext>
            </a:extLst>
          </p:cNvPr>
          <p:cNvSpPr txBox="1">
            <a:spLocks noChangeArrowheads="1"/>
          </p:cNvSpPr>
          <p:nvPr/>
        </p:nvSpPr>
        <p:spPr bwMode="auto">
          <a:xfrm>
            <a:off x="2133600" y="685801"/>
            <a:ext cx="792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Certains noyaux du tronc = </a:t>
            </a:r>
            <a:r>
              <a:rPr lang="en-GB" altLang="fr-FR" sz="2400" b="1">
                <a:latin typeface="Arial" panose="020B0604020202020204" pitchFamily="34" charset="0"/>
                <a:ea typeface="Arial Unicode MS" pitchFamily="34" charset="-128"/>
              </a:rPr>
              <a:t>système modulateur diffus</a:t>
            </a:r>
          </a:p>
        </p:txBody>
      </p:sp>
      <p:sp>
        <p:nvSpPr>
          <p:cNvPr id="73731" name="Text Box 2">
            <a:extLst>
              <a:ext uri="{FF2B5EF4-FFF2-40B4-BE49-F238E27FC236}">
                <a16:creationId xmlns:a16="http://schemas.microsoft.com/office/drawing/2014/main" id="{6B91A3F3-CDE8-42E5-8023-4F3462BCC2EE}"/>
              </a:ext>
            </a:extLst>
          </p:cNvPr>
          <p:cNvSpPr txBox="1">
            <a:spLocks noChangeArrowheads="1"/>
          </p:cNvSpPr>
          <p:nvPr/>
        </p:nvSpPr>
        <p:spPr bwMode="auto">
          <a:xfrm>
            <a:off x="2514600" y="1981200"/>
            <a:ext cx="754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 ensemble de neurones dont les longs axones se ramifient en milliers de branches dans tout le cerveau</a:t>
            </a:r>
          </a:p>
        </p:txBody>
      </p:sp>
      <p:sp>
        <p:nvSpPr>
          <p:cNvPr id="73732" name="Text Box 3">
            <a:extLst>
              <a:ext uri="{FF2B5EF4-FFF2-40B4-BE49-F238E27FC236}">
                <a16:creationId xmlns:a16="http://schemas.microsoft.com/office/drawing/2014/main" id="{25D4DF33-7237-4615-8A0D-1B0A4559B58A}"/>
              </a:ext>
            </a:extLst>
          </p:cNvPr>
          <p:cNvSpPr txBox="1">
            <a:spLocks noChangeArrowheads="1"/>
          </p:cNvSpPr>
          <p:nvPr/>
        </p:nvSpPr>
        <p:spPr bwMode="auto">
          <a:xfrm>
            <a:off x="1295400" y="3284536"/>
            <a:ext cx="96012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277813" indent="-277813">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1pPr>
            <a:lvl2pPr marL="742950" indent="-28575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2pPr>
            <a:lvl3pPr marL="11430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3pPr>
            <a:lvl4pPr marL="16002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4pPr>
            <a:lvl5pPr marL="20574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5pPr>
            <a:lvl6pPr marL="25146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6pPr>
            <a:lvl7pPr marL="29718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7pPr>
            <a:lvl8pPr marL="34290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8pPr>
            <a:lvl9pPr marL="38862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9pPr>
          </a:lstStyle>
          <a:p>
            <a:pPr algn="ctr">
              <a:spcBef>
                <a:spcPts val="1500"/>
              </a:spcBef>
            </a:pPr>
            <a:r>
              <a:rPr lang="en-GB" altLang="fr-FR" sz="2400" dirty="0" err="1">
                <a:latin typeface="Arial" panose="020B0604020202020204" pitchFamily="34" charset="0"/>
                <a:ea typeface="Arial Unicode MS" pitchFamily="34" charset="-128"/>
              </a:rPr>
              <a:t>Interviennent</a:t>
            </a:r>
            <a:r>
              <a:rPr lang="en-GB" altLang="fr-FR" sz="2400" dirty="0">
                <a:latin typeface="Arial" panose="020B0604020202020204" pitchFamily="34" charset="0"/>
                <a:ea typeface="Arial Unicode MS" pitchFamily="34" charset="-128"/>
              </a:rPr>
              <a:t> dans:</a:t>
            </a:r>
          </a:p>
          <a:p>
            <a:pPr>
              <a:spcBef>
                <a:spcPts val="1500"/>
              </a:spcBef>
              <a:buClr>
                <a:srgbClr val="FFFF00"/>
              </a:buClr>
              <a:buFont typeface="Arial" panose="020B0604020202020204" pitchFamily="34" charset="0"/>
              <a:buChar char="•"/>
            </a:pPr>
            <a:r>
              <a:rPr lang="en-GB" altLang="fr-FR" sz="2400" dirty="0" err="1">
                <a:latin typeface="Arial" panose="020B0604020202020204" pitchFamily="34" charset="0"/>
                <a:ea typeface="Arial Unicode MS" pitchFamily="34" charset="-128"/>
              </a:rPr>
              <a:t>Mouvements</a:t>
            </a:r>
            <a:r>
              <a:rPr lang="en-GB" altLang="fr-FR" sz="2400" dirty="0">
                <a:latin typeface="Arial" panose="020B0604020202020204" pitchFamily="34" charset="0"/>
                <a:ea typeface="Arial Unicode MS" pitchFamily="34" charset="-128"/>
              </a:rPr>
              <a:t> (neurones à dopamine)</a:t>
            </a:r>
          </a:p>
          <a:p>
            <a:pPr>
              <a:spcBef>
                <a:spcPts val="1500"/>
              </a:spcBef>
              <a:buClr>
                <a:srgbClr val="FFFF00"/>
              </a:buClr>
              <a:buFont typeface="Arial" panose="020B0604020202020204" pitchFamily="34" charset="0"/>
              <a:buChar char="•"/>
            </a:pPr>
            <a:r>
              <a:rPr lang="en-GB" altLang="fr-FR" sz="2400" dirty="0" err="1">
                <a:latin typeface="Arial" panose="020B0604020202020204" pitchFamily="34" charset="0"/>
                <a:ea typeface="Arial Unicode MS" pitchFamily="34" charset="-128"/>
              </a:rPr>
              <a:t>Régulation</a:t>
            </a:r>
            <a:r>
              <a:rPr lang="en-GB" altLang="fr-FR" sz="2400" dirty="0">
                <a:latin typeface="Arial" panose="020B0604020202020204" pitchFamily="34" charset="0"/>
                <a:ea typeface="Arial Unicode MS" pitchFamily="34" charset="-128"/>
              </a:rPr>
              <a:t> des </a:t>
            </a:r>
            <a:r>
              <a:rPr lang="en-GB" altLang="fr-FR" sz="2400" dirty="0" err="1">
                <a:latin typeface="Arial" panose="020B0604020202020204" pitchFamily="34" charset="0"/>
                <a:ea typeface="Arial Unicode MS" pitchFamily="34" charset="-128"/>
              </a:rPr>
              <a:t>états</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émotionnels</a:t>
            </a:r>
            <a:r>
              <a:rPr lang="en-GB" altLang="fr-FR" sz="2400" dirty="0">
                <a:latin typeface="Arial" panose="020B0604020202020204" pitchFamily="34" charset="0"/>
                <a:ea typeface="Arial Unicode MS" pitchFamily="34" charset="-128"/>
              </a:rPr>
              <a:t> (neurones à dopamine, à </a:t>
            </a:r>
            <a:r>
              <a:rPr lang="en-GB" altLang="fr-FR" sz="2400" dirty="0" err="1">
                <a:latin typeface="Arial" panose="020B0604020202020204" pitchFamily="34" charset="0"/>
                <a:ea typeface="Arial Unicode MS" pitchFamily="34" charset="-128"/>
              </a:rPr>
              <a:t>sérotonine</a:t>
            </a:r>
            <a:r>
              <a:rPr lang="en-GB" altLang="fr-FR" sz="2400" dirty="0">
                <a:latin typeface="Arial" panose="020B0604020202020204" pitchFamily="34" charset="0"/>
                <a:ea typeface="Arial Unicode MS" pitchFamily="34" charset="-128"/>
              </a:rPr>
              <a:t> et à </a:t>
            </a:r>
            <a:r>
              <a:rPr lang="en-GB" altLang="fr-FR" sz="2400" dirty="0" err="1">
                <a:latin typeface="Arial" panose="020B0604020202020204" pitchFamily="34" charset="0"/>
                <a:ea typeface="Arial Unicode MS" pitchFamily="34" charset="-128"/>
              </a:rPr>
              <a:t>adrénaline</a:t>
            </a:r>
            <a:r>
              <a:rPr lang="en-GB" altLang="fr-FR" sz="2400" dirty="0">
                <a:latin typeface="Arial" panose="020B0604020202020204" pitchFamily="34" charset="0"/>
                <a:ea typeface="Arial Unicode MS" pitchFamily="34" charset="-128"/>
              </a:rPr>
              <a:t>)</a:t>
            </a:r>
          </a:p>
          <a:p>
            <a:pPr>
              <a:spcBef>
                <a:spcPts val="1500"/>
              </a:spcBef>
              <a:buClr>
                <a:srgbClr val="FFFF00"/>
              </a:buClr>
              <a:buFont typeface="Arial" panose="020B0604020202020204" pitchFamily="34" charset="0"/>
              <a:buChar char="•"/>
            </a:pPr>
            <a:r>
              <a:rPr lang="en-GB" altLang="fr-FR" sz="2400" dirty="0">
                <a:latin typeface="Arial" panose="020B0604020202020204" pitchFamily="34" charset="0"/>
                <a:ea typeface="Arial Unicode MS" pitchFamily="34" charset="-128"/>
              </a:rPr>
              <a:t>Activation de </a:t>
            </a:r>
            <a:r>
              <a:rPr lang="en-GB" altLang="fr-FR" sz="2400" dirty="0" err="1">
                <a:latin typeface="Arial" panose="020B0604020202020204" pitchFamily="34" charset="0"/>
                <a:ea typeface="Arial Unicode MS" pitchFamily="34" charset="-128"/>
              </a:rPr>
              <a:t>toute</a:t>
            </a:r>
            <a:r>
              <a:rPr lang="en-GB" altLang="fr-FR" sz="2400" dirty="0">
                <a:latin typeface="Arial" panose="020B0604020202020204" pitchFamily="34" charset="0"/>
                <a:ea typeface="Arial Unicode MS" pitchFamily="34" charset="-128"/>
              </a:rPr>
              <a:t> l ’</a:t>
            </a:r>
            <a:r>
              <a:rPr lang="en-GB" altLang="fr-FR" sz="2400" dirty="0" err="1">
                <a:latin typeface="Arial" panose="020B0604020202020204" pitchFamily="34" charset="0"/>
                <a:ea typeface="Arial Unicode MS" pitchFamily="34" charset="-128"/>
              </a:rPr>
              <a:t>activité</a:t>
            </a:r>
            <a:r>
              <a:rPr lang="en-GB" altLang="fr-FR" sz="2400" dirty="0">
                <a:latin typeface="Arial" panose="020B0604020202020204" pitchFamily="34" charset="0"/>
                <a:ea typeface="Arial Unicode MS" pitchFamily="34" charset="-128"/>
              </a:rPr>
              <a:t> du </a:t>
            </a:r>
            <a:r>
              <a:rPr lang="en-GB" altLang="fr-FR" sz="2400" dirty="0" err="1">
                <a:latin typeface="Arial" panose="020B0604020202020204" pitchFamily="34" charset="0"/>
                <a:ea typeface="Arial Unicode MS" pitchFamily="34" charset="-128"/>
              </a:rPr>
              <a:t>cerveau</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système</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réticulaire</a:t>
            </a:r>
            <a:r>
              <a:rPr lang="en-GB" altLang="fr-FR" sz="2400" dirty="0">
                <a:latin typeface="Arial" panose="020B0604020202020204" pitchFamily="34" charset="0"/>
                <a:ea typeface="Arial Unicode MS" pitchFamily="34" charset="-128"/>
              </a:rPr>
              <a:t> </a:t>
            </a:r>
            <a:r>
              <a:rPr lang="en-GB" altLang="fr-FR" sz="2400" dirty="0" err="1">
                <a:latin typeface="Arial" panose="020B0604020202020204" pitchFamily="34" charset="0"/>
                <a:ea typeface="Arial Unicode MS" pitchFamily="34" charset="-128"/>
              </a:rPr>
              <a:t>activateur</a:t>
            </a:r>
            <a:endParaRPr lang="en-GB" altLang="fr-FR" sz="2400" dirty="0">
              <a:latin typeface="Arial" panose="020B0604020202020204" pitchFamily="34" charset="0"/>
              <a:ea typeface="Arial Unicode MS" pitchFamily="34" charset="-128"/>
            </a:endParaRP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0DCF8D9F-03CA-4771-AFD1-76074A4490DF}"/>
              </a:ext>
            </a:extLst>
          </p:cNvPr>
          <p:cNvSpPr>
            <a:spLocks noGrp="1" noChangeArrowheads="1"/>
          </p:cNvSpPr>
          <p:nvPr>
            <p:ph type="title"/>
          </p:nvPr>
        </p:nvSpPr>
        <p:spPr>
          <a:xfrm>
            <a:off x="2209800" y="461963"/>
            <a:ext cx="7761288" cy="1427162"/>
          </a:xfrm>
        </p:spPr>
        <p:txBody>
          <a:bodyPr rtlCol="0">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solidFill>
                  <a:schemeClr val="tx1">
                    <a:lumMod val="75000"/>
                    <a:lumOff val="25000"/>
                  </a:schemeClr>
                </a:solidFill>
              </a:rPr>
              <a:t>Neurotransmetteurs principaux sécrétés dans le tronc cérébral  </a:t>
            </a:r>
          </a:p>
        </p:txBody>
      </p:sp>
      <p:sp>
        <p:nvSpPr>
          <p:cNvPr id="75779" name="Rectangle 2">
            <a:extLst>
              <a:ext uri="{FF2B5EF4-FFF2-40B4-BE49-F238E27FC236}">
                <a16:creationId xmlns:a16="http://schemas.microsoft.com/office/drawing/2014/main" id="{7E782B62-8435-46C4-B36B-344730401753}"/>
              </a:ext>
            </a:extLst>
          </p:cNvPr>
          <p:cNvSpPr>
            <a:spLocks noGrp="1" noChangeArrowheads="1"/>
          </p:cNvSpPr>
          <p:nvPr>
            <p:ph idx="1"/>
          </p:nvPr>
        </p:nvSpPr>
        <p:spPr>
          <a:xfrm>
            <a:off x="2222500" y="2700339"/>
            <a:ext cx="7761288" cy="4319587"/>
          </a:xfrm>
        </p:spPr>
        <p:txBody>
          <a:bodyPr/>
          <a:lstStyle/>
          <a:p>
            <a:pPr marL="330200" indent="-330200" algn="ctr">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sz="4000" dirty="0"/>
              <a:t>Dopamine </a:t>
            </a:r>
          </a:p>
          <a:p>
            <a:pPr marL="330200" indent="-330200" algn="ctr">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altLang="fr-FR" sz="4000" dirty="0"/>
          </a:p>
          <a:p>
            <a:pPr marL="330200" indent="-330200" algn="ctr">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sz="4000" dirty="0"/>
              <a:t>Sérotonine </a:t>
            </a:r>
          </a:p>
          <a:p>
            <a:pPr marL="330200" indent="-330200" algn="ctr">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altLang="fr-FR" sz="4000" dirty="0"/>
          </a:p>
          <a:p>
            <a:pPr marL="330200" indent="-330200" algn="ctr">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altLang="fr-FR" sz="4000" dirty="0"/>
              <a:t>surtout dans le locus </a:t>
            </a:r>
            <a:r>
              <a:rPr lang="fr-FR" altLang="fr-FR" sz="4000" dirty="0" err="1"/>
              <a:t>niger</a:t>
            </a:r>
            <a:endParaRPr lang="fr-FR" altLang="fr-FR" sz="4000" dirty="0"/>
          </a:p>
          <a:p>
            <a:pPr marL="330200" indent="-330200" algn="ctr">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altLang="fr-FR" dirty="0"/>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E4E53BF5-EDCF-4116-8655-846EB946ED49}"/>
              </a:ext>
            </a:extLst>
          </p:cNvPr>
          <p:cNvSpPr>
            <a:spLocks noGrp="1" noChangeArrowheads="1"/>
          </p:cNvSpPr>
          <p:nvPr>
            <p:ph type="title"/>
          </p:nvPr>
        </p:nvSpPr>
        <p:spPr>
          <a:xfrm>
            <a:off x="2209800" y="463550"/>
            <a:ext cx="7766050" cy="1428750"/>
          </a:xfrm>
        </p:spPr>
        <p:txBody>
          <a:bodyPr rtlCol="0">
            <a:normAutofit/>
          </a:bodyPr>
          <a:lstStyle/>
          <a:p>
            <a:pPr algn="ctr">
              <a:lnSpc>
                <a:spcPct val="8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sz="4800" b="1" dirty="0">
                <a:solidFill>
                  <a:schemeClr val="tx1">
                    <a:lumMod val="75000"/>
                    <a:lumOff val="25000"/>
                  </a:schemeClr>
                </a:solidFill>
              </a:rPr>
              <a:t>Locus Niger</a:t>
            </a:r>
          </a:p>
        </p:txBody>
      </p:sp>
      <p:sp>
        <p:nvSpPr>
          <p:cNvPr id="77827" name="Rectangle 2">
            <a:extLst>
              <a:ext uri="{FF2B5EF4-FFF2-40B4-BE49-F238E27FC236}">
                <a16:creationId xmlns:a16="http://schemas.microsoft.com/office/drawing/2014/main" id="{0D9FC26F-45E5-42A0-9B68-84A8F9E4B7BB}"/>
              </a:ext>
            </a:extLst>
          </p:cNvPr>
          <p:cNvSpPr>
            <a:spLocks noGrp="1" noChangeArrowheads="1"/>
          </p:cNvSpPr>
          <p:nvPr>
            <p:ph idx="1"/>
          </p:nvPr>
        </p:nvSpPr>
        <p:spPr>
          <a:xfrm>
            <a:off x="1391653" y="2267871"/>
            <a:ext cx="10046368" cy="3924382"/>
          </a:xfrm>
        </p:spPr>
        <p:txBody>
          <a:bodyPr>
            <a:normAutofit/>
          </a:bodyPr>
          <a:lstStyle/>
          <a:p>
            <a:pPr marL="330200" indent="-330200">
              <a:lnSpc>
                <a:spcPct val="82000"/>
              </a:lnSpc>
              <a:buClr>
                <a:srgbClr val="FFFFFF"/>
              </a:buClr>
              <a:buFont typeface="Wingdings" panose="05000000000000000000" pitchFamily="2" charset="2"/>
              <a:buChar char=""/>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1000" algn="l"/>
                <a:tab pos="7175500" algn="l"/>
                <a:tab pos="7624763" algn="l"/>
                <a:tab pos="8074025" algn="l"/>
                <a:tab pos="8523288" algn="l"/>
                <a:tab pos="8972550" algn="l"/>
                <a:tab pos="8975725" algn="l"/>
                <a:tab pos="9424988" algn="l"/>
                <a:tab pos="9874250" algn="l"/>
                <a:tab pos="10323513" algn="l"/>
                <a:tab pos="10772775" algn="l"/>
                <a:tab pos="10775950" algn="l"/>
                <a:tab pos="10779125" algn="l"/>
              </a:tabLst>
            </a:pPr>
            <a:r>
              <a:rPr lang="en-GB" altLang="fr-FR" sz="3600" dirty="0" err="1"/>
              <a:t>intervient</a:t>
            </a:r>
            <a:r>
              <a:rPr lang="en-GB" altLang="fr-FR" sz="3600" dirty="0"/>
              <a:t> dans la </a:t>
            </a:r>
            <a:r>
              <a:rPr lang="en-GB" altLang="fr-FR" sz="3600" dirty="0" err="1"/>
              <a:t>régulation</a:t>
            </a:r>
            <a:r>
              <a:rPr lang="en-GB" altLang="fr-FR" sz="3600" dirty="0"/>
              <a:t> des </a:t>
            </a:r>
            <a:r>
              <a:rPr lang="en-GB" altLang="fr-FR" sz="3600" dirty="0" err="1"/>
              <a:t>mouvements</a:t>
            </a:r>
            <a:r>
              <a:rPr lang="en-GB" altLang="fr-FR" sz="3600" dirty="0"/>
              <a:t> </a:t>
            </a:r>
            <a:r>
              <a:rPr lang="en-GB" altLang="fr-FR" sz="3600" dirty="0" err="1"/>
              <a:t>automatiques</a:t>
            </a:r>
            <a:endParaRPr lang="en-GB" altLang="fr-FR" sz="3600" dirty="0"/>
          </a:p>
          <a:p>
            <a:pPr marL="330200" indent="-330200">
              <a:lnSpc>
                <a:spcPct val="82000"/>
              </a:lnSpc>
              <a:buNone/>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1000" algn="l"/>
                <a:tab pos="7175500" algn="l"/>
                <a:tab pos="7624763" algn="l"/>
                <a:tab pos="8074025" algn="l"/>
                <a:tab pos="8523288" algn="l"/>
                <a:tab pos="8972550" algn="l"/>
                <a:tab pos="8975725" algn="l"/>
                <a:tab pos="9424988" algn="l"/>
                <a:tab pos="9874250" algn="l"/>
                <a:tab pos="10323513" algn="l"/>
                <a:tab pos="10772775" algn="l"/>
                <a:tab pos="10775950" algn="l"/>
                <a:tab pos="10779125" algn="l"/>
              </a:tabLst>
            </a:pPr>
            <a:r>
              <a:rPr lang="en-GB" altLang="fr-FR" sz="3600" dirty="0"/>
              <a:t> </a:t>
            </a:r>
          </a:p>
          <a:p>
            <a:pPr marL="330200" indent="-330200">
              <a:lnSpc>
                <a:spcPct val="82000"/>
              </a:lnSpc>
              <a:buClr>
                <a:srgbClr val="FFFFFF"/>
              </a:buClr>
              <a:buFont typeface="Wingdings" panose="05000000000000000000" pitchFamily="2" charset="2"/>
              <a:buChar char=""/>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1000" algn="l"/>
                <a:tab pos="7175500" algn="l"/>
                <a:tab pos="7624763" algn="l"/>
                <a:tab pos="8074025" algn="l"/>
                <a:tab pos="8523288" algn="l"/>
                <a:tab pos="8972550" algn="l"/>
                <a:tab pos="8975725" algn="l"/>
                <a:tab pos="9424988" algn="l"/>
                <a:tab pos="9874250" algn="l"/>
                <a:tab pos="10323513" algn="l"/>
                <a:tab pos="10772775" algn="l"/>
                <a:tab pos="10775950" algn="l"/>
                <a:tab pos="10779125" algn="l"/>
              </a:tabLst>
            </a:pPr>
            <a:r>
              <a:rPr lang="en-GB" altLang="fr-FR" sz="3600" dirty="0" err="1"/>
              <a:t>C’est</a:t>
            </a:r>
            <a:r>
              <a:rPr lang="en-GB" altLang="fr-FR" sz="3600" dirty="0"/>
              <a:t> la </a:t>
            </a:r>
            <a:r>
              <a:rPr lang="en-GB" altLang="fr-FR" sz="3600" dirty="0" err="1"/>
              <a:t>lésion</a:t>
            </a:r>
            <a:r>
              <a:rPr lang="en-GB" altLang="fr-FR" sz="3600" dirty="0"/>
              <a:t> du locus </a:t>
            </a:r>
            <a:r>
              <a:rPr lang="en-GB" altLang="fr-FR" sz="3600" dirty="0" err="1"/>
              <a:t>niger</a:t>
            </a:r>
            <a:r>
              <a:rPr lang="en-GB" altLang="fr-FR" sz="3600" dirty="0"/>
              <a:t> qui </a:t>
            </a:r>
            <a:r>
              <a:rPr lang="en-GB" altLang="fr-FR" sz="3600" dirty="0" err="1"/>
              <a:t>est</a:t>
            </a:r>
            <a:r>
              <a:rPr lang="en-GB" altLang="fr-FR" sz="3600" dirty="0"/>
              <a:t> à </a:t>
            </a:r>
            <a:r>
              <a:rPr lang="en-GB" altLang="fr-FR" sz="3600" dirty="0" err="1"/>
              <a:t>l’origine</a:t>
            </a:r>
            <a:r>
              <a:rPr lang="en-GB" altLang="fr-FR" sz="3600" dirty="0"/>
              <a:t> des troubles de type </a:t>
            </a:r>
            <a:r>
              <a:rPr lang="en-GB" altLang="fr-FR" sz="3600" dirty="0" err="1"/>
              <a:t>parkinsonien</a:t>
            </a:r>
            <a:r>
              <a:rPr lang="en-GB" altLang="fr-FR" sz="3600"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A8CEEDB4-4FC3-4514-8CE9-4FA1C15E237F}"/>
              </a:ext>
            </a:extLst>
          </p:cNvPr>
          <p:cNvSpPr>
            <a:spLocks noGrp="1" noChangeArrowheads="1"/>
          </p:cNvSpPr>
          <p:nvPr>
            <p:ph type="title"/>
          </p:nvPr>
        </p:nvSpPr>
        <p:spPr>
          <a:xfrm>
            <a:off x="2209800" y="463550"/>
            <a:ext cx="7766050" cy="1428750"/>
          </a:xfrm>
        </p:spPr>
        <p:txBody>
          <a:bodyPr rtlCol="0">
            <a:normAutofit/>
          </a:bodyPr>
          <a:lstStyle/>
          <a:p>
            <a:pPr algn="ctr">
              <a:lnSpc>
                <a:spcPct val="8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b="1" dirty="0">
                <a:solidFill>
                  <a:schemeClr val="tx1">
                    <a:lumMod val="75000"/>
                    <a:lumOff val="25000"/>
                  </a:schemeClr>
                </a:solidFill>
              </a:rPr>
              <a:t>Dopamine</a:t>
            </a:r>
            <a:br>
              <a:rPr lang="en-GB" altLang="fr-FR" b="1" dirty="0">
                <a:solidFill>
                  <a:schemeClr val="tx1">
                    <a:lumMod val="75000"/>
                    <a:lumOff val="25000"/>
                  </a:schemeClr>
                </a:solidFill>
              </a:rPr>
            </a:br>
            <a:endParaRPr lang="en-GB" altLang="fr-FR" b="1" dirty="0">
              <a:solidFill>
                <a:schemeClr val="tx1">
                  <a:lumMod val="75000"/>
                  <a:lumOff val="25000"/>
                </a:schemeClr>
              </a:solidFill>
            </a:endParaRPr>
          </a:p>
        </p:txBody>
      </p:sp>
      <p:sp>
        <p:nvSpPr>
          <p:cNvPr id="79875" name="Rectangle 2">
            <a:extLst>
              <a:ext uri="{FF2B5EF4-FFF2-40B4-BE49-F238E27FC236}">
                <a16:creationId xmlns:a16="http://schemas.microsoft.com/office/drawing/2014/main" id="{95324FF0-912B-47D4-B37F-F52AD6F65AA5}"/>
              </a:ext>
            </a:extLst>
          </p:cNvPr>
          <p:cNvSpPr>
            <a:spLocks noGrp="1" noChangeArrowheads="1"/>
          </p:cNvSpPr>
          <p:nvPr>
            <p:ph idx="1"/>
          </p:nvPr>
        </p:nvSpPr>
        <p:spPr>
          <a:xfrm>
            <a:off x="609599" y="1981200"/>
            <a:ext cx="10876547" cy="4235450"/>
          </a:xfrm>
        </p:spPr>
        <p:txBody>
          <a:bodyPr/>
          <a:lstStyle/>
          <a:p>
            <a:pPr marL="330200" indent="-330200" algn="ctr">
              <a:lnSpc>
                <a:spcPct val="82000"/>
              </a:lnSpc>
              <a:buNone/>
              <a:tabLst>
                <a:tab pos="331788"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32588" algn="l"/>
                <a:tab pos="7177088" algn="l"/>
                <a:tab pos="7626350" algn="l"/>
                <a:tab pos="8075613" algn="l"/>
                <a:tab pos="8524875" algn="l"/>
                <a:tab pos="8974138" algn="l"/>
                <a:tab pos="8977313" algn="l"/>
                <a:tab pos="9426575" algn="l"/>
                <a:tab pos="9875838" algn="l"/>
                <a:tab pos="10325100" algn="l"/>
                <a:tab pos="10774363" algn="l"/>
                <a:tab pos="10777538" algn="l"/>
                <a:tab pos="10780713" algn="l"/>
              </a:tabLst>
            </a:pPr>
            <a:r>
              <a:rPr lang="en-GB" altLang="fr-FR" dirty="0"/>
              <a:t>	</a:t>
            </a:r>
            <a:r>
              <a:rPr lang="en-GB" altLang="fr-FR" dirty="0" err="1"/>
              <a:t>Neurotransmetteur</a:t>
            </a:r>
            <a:r>
              <a:rPr lang="en-GB" altLang="fr-FR" dirty="0"/>
              <a:t> du </a:t>
            </a:r>
            <a:r>
              <a:rPr lang="en-GB" altLang="fr-FR" dirty="0" err="1"/>
              <a:t>groupe</a:t>
            </a:r>
            <a:r>
              <a:rPr lang="en-GB" altLang="fr-FR" dirty="0"/>
              <a:t> des </a:t>
            </a:r>
            <a:r>
              <a:rPr lang="en-GB" altLang="fr-FR" dirty="0" err="1"/>
              <a:t>catécholamines</a:t>
            </a:r>
            <a:r>
              <a:rPr lang="en-GB" altLang="fr-FR" dirty="0"/>
              <a:t>, </a:t>
            </a:r>
            <a:r>
              <a:rPr lang="en-GB" altLang="fr-FR" dirty="0" err="1"/>
              <a:t>précurseur</a:t>
            </a:r>
            <a:r>
              <a:rPr lang="en-GB" altLang="fr-FR" dirty="0"/>
              <a:t> de la </a:t>
            </a:r>
            <a:r>
              <a:rPr lang="en-GB" altLang="fr-FR" dirty="0" err="1"/>
              <a:t>noradrénaline</a:t>
            </a:r>
            <a:r>
              <a:rPr lang="en-GB" altLang="fr-FR" dirty="0"/>
              <a:t>, </a:t>
            </a:r>
            <a:r>
              <a:rPr lang="en-GB" altLang="fr-FR" dirty="0" err="1"/>
              <a:t>jouant</a:t>
            </a:r>
            <a:r>
              <a:rPr lang="en-GB" altLang="fr-FR" dirty="0"/>
              <a:t> dans le </a:t>
            </a:r>
            <a:r>
              <a:rPr lang="en-GB" altLang="fr-FR" dirty="0" err="1"/>
              <a:t>cerveau</a:t>
            </a:r>
            <a:r>
              <a:rPr lang="en-GB" altLang="fr-FR" dirty="0"/>
              <a:t> un </a:t>
            </a:r>
            <a:r>
              <a:rPr lang="en-GB" altLang="fr-FR" dirty="0" err="1"/>
              <a:t>rôle</a:t>
            </a:r>
            <a:r>
              <a:rPr lang="en-GB" altLang="fr-FR" dirty="0"/>
              <a:t> </a:t>
            </a:r>
            <a:r>
              <a:rPr lang="en-GB" altLang="fr-FR" dirty="0" err="1"/>
              <a:t>fondamental</a:t>
            </a:r>
            <a:r>
              <a:rPr lang="en-GB" altLang="fr-FR" dirty="0"/>
              <a:t> :</a:t>
            </a:r>
          </a:p>
          <a:p>
            <a:pPr marL="330200" indent="-330200">
              <a:lnSpc>
                <a:spcPct val="82000"/>
              </a:lnSpc>
              <a:buNone/>
              <a:tabLst>
                <a:tab pos="331788"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32588" algn="l"/>
                <a:tab pos="7177088" algn="l"/>
                <a:tab pos="7626350" algn="l"/>
                <a:tab pos="8075613" algn="l"/>
                <a:tab pos="8524875" algn="l"/>
                <a:tab pos="8974138" algn="l"/>
                <a:tab pos="8977313" algn="l"/>
                <a:tab pos="9426575" algn="l"/>
                <a:tab pos="9875838" algn="l"/>
                <a:tab pos="10325100" algn="l"/>
                <a:tab pos="10774363" algn="l"/>
                <a:tab pos="10777538" algn="l"/>
                <a:tab pos="10780713" algn="l"/>
              </a:tabLst>
            </a:pPr>
            <a:endParaRPr lang="en-GB" altLang="fr-FR" dirty="0"/>
          </a:p>
          <a:p>
            <a:pPr marL="330200" indent="-330200">
              <a:lnSpc>
                <a:spcPct val="82000"/>
              </a:lnSpc>
              <a:buClr>
                <a:srgbClr val="00CC99"/>
              </a:buClr>
              <a:buFont typeface="Wingdings" panose="05000000000000000000" pitchFamily="2" charset="2"/>
              <a:buChar char=""/>
              <a:tabLst>
                <a:tab pos="331788"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32588" algn="l"/>
                <a:tab pos="7177088" algn="l"/>
                <a:tab pos="7626350" algn="l"/>
                <a:tab pos="8075613" algn="l"/>
                <a:tab pos="8524875" algn="l"/>
                <a:tab pos="8974138" algn="l"/>
                <a:tab pos="8977313" algn="l"/>
                <a:tab pos="9426575" algn="l"/>
                <a:tab pos="9875838" algn="l"/>
                <a:tab pos="10325100" algn="l"/>
                <a:tab pos="10774363" algn="l"/>
                <a:tab pos="10777538" algn="l"/>
                <a:tab pos="10780713" algn="l"/>
              </a:tabLst>
            </a:pPr>
            <a:r>
              <a:rPr lang="en-GB" altLang="fr-FR" dirty="0"/>
              <a:t> pour le </a:t>
            </a:r>
            <a:r>
              <a:rPr lang="en-GB" altLang="fr-FR" dirty="0" err="1"/>
              <a:t>contrôle</a:t>
            </a:r>
            <a:r>
              <a:rPr lang="en-GB" altLang="fr-FR" dirty="0"/>
              <a:t> de la </a:t>
            </a:r>
            <a:r>
              <a:rPr lang="en-GB" altLang="fr-FR" dirty="0" err="1"/>
              <a:t>motricité</a:t>
            </a:r>
            <a:r>
              <a:rPr lang="en-GB" altLang="fr-FR" dirty="0"/>
              <a:t>  </a:t>
            </a:r>
          </a:p>
          <a:p>
            <a:pPr marL="330200" indent="-330200">
              <a:lnSpc>
                <a:spcPct val="82000"/>
              </a:lnSpc>
              <a:buNone/>
              <a:tabLst>
                <a:tab pos="331788"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32588" algn="l"/>
                <a:tab pos="7177088" algn="l"/>
                <a:tab pos="7626350" algn="l"/>
                <a:tab pos="8075613" algn="l"/>
                <a:tab pos="8524875" algn="l"/>
                <a:tab pos="8974138" algn="l"/>
                <a:tab pos="8977313" algn="l"/>
                <a:tab pos="9426575" algn="l"/>
                <a:tab pos="9875838" algn="l"/>
                <a:tab pos="10325100" algn="l"/>
                <a:tab pos="10774363" algn="l"/>
                <a:tab pos="10777538" algn="l"/>
                <a:tab pos="10780713" algn="l"/>
              </a:tabLst>
            </a:pPr>
            <a:endParaRPr lang="en-GB" altLang="fr-FR" dirty="0"/>
          </a:p>
          <a:p>
            <a:pPr marL="330200" indent="-330200">
              <a:lnSpc>
                <a:spcPct val="82000"/>
              </a:lnSpc>
              <a:buClr>
                <a:srgbClr val="00CC99"/>
              </a:buClr>
              <a:buFont typeface="Wingdings" panose="05000000000000000000" pitchFamily="2" charset="2"/>
              <a:buChar char=""/>
              <a:tabLst>
                <a:tab pos="331788"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32588" algn="l"/>
                <a:tab pos="7177088" algn="l"/>
                <a:tab pos="7626350" algn="l"/>
                <a:tab pos="8075613" algn="l"/>
                <a:tab pos="8524875" algn="l"/>
                <a:tab pos="8974138" algn="l"/>
                <a:tab pos="8977313" algn="l"/>
                <a:tab pos="9426575" algn="l"/>
                <a:tab pos="9875838" algn="l"/>
                <a:tab pos="10325100" algn="l"/>
                <a:tab pos="10774363" algn="l"/>
                <a:tab pos="10777538" algn="l"/>
                <a:tab pos="10780713" algn="l"/>
              </a:tabLst>
            </a:pPr>
            <a:r>
              <a:rPr lang="en-GB" altLang="fr-FR" dirty="0"/>
              <a:t> </a:t>
            </a:r>
            <a:r>
              <a:rPr lang="en-GB" altLang="fr-FR" dirty="0" err="1"/>
              <a:t>utilisé</a:t>
            </a:r>
            <a:r>
              <a:rPr lang="en-GB" altLang="fr-FR" dirty="0"/>
              <a:t> </a:t>
            </a:r>
            <a:r>
              <a:rPr lang="en-GB" altLang="fr-FR" dirty="0" err="1"/>
              <a:t>en</a:t>
            </a:r>
            <a:r>
              <a:rPr lang="en-GB" altLang="fr-FR" dirty="0"/>
              <a:t> </a:t>
            </a:r>
            <a:r>
              <a:rPr lang="en-GB" altLang="fr-FR" dirty="0" err="1"/>
              <a:t>thérapeutique</a:t>
            </a:r>
            <a:r>
              <a:rPr lang="en-GB" altLang="fr-FR" dirty="0"/>
              <a:t> pour son action </a:t>
            </a:r>
            <a:r>
              <a:rPr lang="en-GB" altLang="fr-FR" dirty="0" err="1"/>
              <a:t>stimulante</a:t>
            </a:r>
            <a:r>
              <a:rPr lang="en-GB" altLang="fr-FR" dirty="0"/>
              <a:t> sur le </a:t>
            </a:r>
            <a:r>
              <a:rPr lang="en-GB" altLang="fr-FR" dirty="0" err="1"/>
              <a:t>système</a:t>
            </a:r>
            <a:r>
              <a:rPr lang="en-GB" altLang="fr-FR" dirty="0"/>
              <a:t> </a:t>
            </a:r>
            <a:r>
              <a:rPr lang="en-GB" altLang="fr-FR" dirty="0" err="1"/>
              <a:t>cadiovasculaire</a:t>
            </a:r>
            <a:r>
              <a:rPr lang="en-GB" altLang="fr-FR" dirty="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a:extLst>
              <a:ext uri="{FF2B5EF4-FFF2-40B4-BE49-F238E27FC236}">
                <a16:creationId xmlns:a16="http://schemas.microsoft.com/office/drawing/2014/main" id="{4B66184F-6286-4144-9430-774E695FA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1968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23" name="Text Box 2">
            <a:extLst>
              <a:ext uri="{FF2B5EF4-FFF2-40B4-BE49-F238E27FC236}">
                <a16:creationId xmlns:a16="http://schemas.microsoft.com/office/drawing/2014/main" id="{B995B901-DE34-47B0-8409-49A811FF1C70}"/>
              </a:ext>
            </a:extLst>
          </p:cNvPr>
          <p:cNvSpPr txBox="1">
            <a:spLocks noChangeArrowheads="1"/>
          </p:cNvSpPr>
          <p:nvPr/>
        </p:nvSpPr>
        <p:spPr bwMode="auto">
          <a:xfrm>
            <a:off x="2282826" y="5487988"/>
            <a:ext cx="7680325" cy="1202510"/>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solidFill>
                  <a:srgbClr val="333333"/>
                </a:solidFill>
                <a:latin typeface="Arial" panose="020B0604020202020204" pitchFamily="34" charset="0"/>
                <a:ea typeface="Arial Unicode MS" pitchFamily="34" charset="-128"/>
              </a:rPr>
              <a:t>Noyaux dopaminergiques du tronc cérébral. Les neurones de ces noyaux libèrent de la dopamine dans les zones supérieures (locus Niger)</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E3A6F6BD-A80C-4641-AAC3-0C6A9ED29C5B}"/>
              </a:ext>
            </a:extLst>
          </p:cNvPr>
          <p:cNvSpPr>
            <a:spLocks noGrp="1" noChangeArrowheads="1"/>
          </p:cNvSpPr>
          <p:nvPr>
            <p:ph type="title"/>
          </p:nvPr>
        </p:nvSpPr>
        <p:spPr>
          <a:xfrm>
            <a:off x="2212975" y="190834"/>
            <a:ext cx="7766050" cy="1428750"/>
          </a:xfrm>
        </p:spPr>
        <p:txBody>
          <a:bodyPr rtlCol="0">
            <a:normAutofit/>
          </a:bodyPr>
          <a:lstStyle/>
          <a:p>
            <a:pPr algn="ctr">
              <a:lnSpc>
                <a:spcPct val="8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sz="4800" b="1" dirty="0">
                <a:solidFill>
                  <a:schemeClr val="tx1">
                    <a:lumMod val="75000"/>
                    <a:lumOff val="25000"/>
                  </a:schemeClr>
                </a:solidFill>
              </a:rPr>
              <a:t>La dopamine</a:t>
            </a:r>
          </a:p>
        </p:txBody>
      </p:sp>
      <p:sp>
        <p:nvSpPr>
          <p:cNvPr id="83971" name="Rectangle 2">
            <a:extLst>
              <a:ext uri="{FF2B5EF4-FFF2-40B4-BE49-F238E27FC236}">
                <a16:creationId xmlns:a16="http://schemas.microsoft.com/office/drawing/2014/main" id="{4F40EA22-C4B5-47AB-994F-5496C2616AAC}"/>
              </a:ext>
            </a:extLst>
          </p:cNvPr>
          <p:cNvSpPr>
            <a:spLocks noGrp="1" noChangeArrowheads="1"/>
          </p:cNvSpPr>
          <p:nvPr>
            <p:ph idx="1"/>
          </p:nvPr>
        </p:nvSpPr>
        <p:spPr>
          <a:xfrm>
            <a:off x="962526" y="1981200"/>
            <a:ext cx="10635916" cy="4878388"/>
          </a:xfrm>
        </p:spPr>
        <p:txBody>
          <a:bodyPr>
            <a:normAutofit/>
          </a:bodyPr>
          <a:lstStyle/>
          <a:p>
            <a:pPr>
              <a:lnSpc>
                <a:spcPct val="82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3600" dirty="0" err="1"/>
              <a:t>est</a:t>
            </a:r>
            <a:r>
              <a:rPr lang="en-GB" altLang="fr-FR" sz="3600" dirty="0"/>
              <a:t> </a:t>
            </a:r>
            <a:r>
              <a:rPr lang="en-GB" altLang="fr-FR" sz="3600" dirty="0" err="1"/>
              <a:t>utilisée</a:t>
            </a:r>
            <a:r>
              <a:rPr lang="en-GB" altLang="fr-FR" sz="3600" dirty="0"/>
              <a:t> à des fins </a:t>
            </a:r>
            <a:r>
              <a:rPr lang="en-GB" altLang="fr-FR" sz="3600" dirty="0" err="1"/>
              <a:t>thérapeutiques</a:t>
            </a:r>
            <a:r>
              <a:rPr lang="en-GB" altLang="fr-FR" sz="3600" dirty="0"/>
              <a:t>  </a:t>
            </a:r>
            <a:r>
              <a:rPr lang="en-GB" altLang="fr-FR" sz="3600" dirty="0" err="1"/>
              <a:t>elle</a:t>
            </a:r>
            <a:r>
              <a:rPr lang="en-GB" altLang="fr-FR" sz="3600" dirty="0"/>
              <a:t> diffuse dans </a:t>
            </a:r>
            <a:r>
              <a:rPr lang="en-GB" altLang="fr-FR" sz="3600" dirty="0" err="1"/>
              <a:t>l’ensemble</a:t>
            </a:r>
            <a:r>
              <a:rPr lang="en-GB" altLang="fr-FR" sz="3600" dirty="0"/>
              <a:t> de </a:t>
            </a:r>
            <a:r>
              <a:rPr lang="en-GB" altLang="fr-FR" sz="3600" dirty="0" err="1"/>
              <a:t>l’organisme</a:t>
            </a:r>
            <a:r>
              <a:rPr lang="en-GB" altLang="fr-FR" sz="3600" dirty="0"/>
              <a:t>, et non dans le </a:t>
            </a:r>
            <a:r>
              <a:rPr lang="en-GB" altLang="fr-FR" sz="3600" dirty="0" err="1"/>
              <a:t>seul</a:t>
            </a:r>
            <a:r>
              <a:rPr lang="en-GB" altLang="fr-FR" sz="3600" dirty="0"/>
              <a:t> </a:t>
            </a:r>
            <a:r>
              <a:rPr lang="en-GB" altLang="fr-FR" sz="3600" dirty="0" err="1"/>
              <a:t>système</a:t>
            </a:r>
            <a:r>
              <a:rPr lang="en-GB" altLang="fr-FR" sz="3600" dirty="0"/>
              <a:t> </a:t>
            </a:r>
            <a:r>
              <a:rPr lang="en-GB" altLang="fr-FR" sz="3600" dirty="0" err="1"/>
              <a:t>nerveux</a:t>
            </a:r>
            <a:r>
              <a:rPr lang="en-GB" altLang="fr-FR" sz="3600" dirty="0"/>
              <a:t>. </a:t>
            </a:r>
          </a:p>
          <a:p>
            <a:pPr>
              <a:lnSpc>
                <a:spcPct val="82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fr-FR" sz="3600" dirty="0"/>
          </a:p>
          <a:p>
            <a:pPr>
              <a:lnSpc>
                <a:spcPct val="82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3600" dirty="0"/>
              <a:t>Elle </a:t>
            </a:r>
            <a:r>
              <a:rPr lang="en-GB" altLang="fr-FR" sz="3600" dirty="0" err="1"/>
              <a:t>possède</a:t>
            </a:r>
            <a:r>
              <a:rPr lang="en-GB" altLang="fr-FR" sz="3600" dirty="0"/>
              <a:t> </a:t>
            </a:r>
            <a:r>
              <a:rPr lang="en-GB" altLang="fr-FR" sz="3600" dirty="0" err="1"/>
              <a:t>une</a:t>
            </a:r>
            <a:r>
              <a:rPr lang="en-GB" altLang="fr-FR" sz="3600" dirty="0"/>
              <a:t> action </a:t>
            </a:r>
            <a:r>
              <a:rPr lang="en-GB" altLang="fr-FR" sz="3600" dirty="0" err="1"/>
              <a:t>dite</a:t>
            </a:r>
            <a:r>
              <a:rPr lang="en-GB" altLang="fr-FR" sz="3600" dirty="0"/>
              <a:t> inotrope positive (augmentation de la force de contraction du </a:t>
            </a:r>
            <a:r>
              <a:rPr lang="en-GB" altLang="fr-FR" sz="3600" dirty="0" err="1"/>
              <a:t>coeur</a:t>
            </a:r>
            <a:r>
              <a:rPr lang="en-GB" altLang="fr-FR" sz="3600" dirty="0"/>
              <a:t>), </a:t>
            </a:r>
          </a:p>
          <a:p>
            <a:pPr>
              <a:lnSpc>
                <a:spcPct val="82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3600" dirty="0" err="1"/>
              <a:t>Médicament</a:t>
            </a:r>
            <a:r>
              <a:rPr lang="en-GB" altLang="fr-FR" sz="3600" dirty="0"/>
              <a:t> </a:t>
            </a:r>
            <a:r>
              <a:rPr lang="en-GB" altLang="fr-FR" sz="3600" dirty="0" err="1"/>
              <a:t>d’urgence</a:t>
            </a:r>
            <a:r>
              <a:rPr lang="en-GB" altLang="fr-FR" sz="3600" dirty="0"/>
              <a:t> </a:t>
            </a:r>
            <a:r>
              <a:rPr lang="en-GB" altLang="fr-FR" sz="3600" dirty="0" err="1"/>
              <a:t>en</a:t>
            </a:r>
            <a:r>
              <a:rPr lang="en-GB" altLang="fr-FR" sz="3600" dirty="0"/>
              <a:t> </a:t>
            </a:r>
            <a:r>
              <a:rPr lang="en-GB" altLang="fr-FR" sz="3600" dirty="0" err="1"/>
              <a:t>cas</a:t>
            </a:r>
            <a:r>
              <a:rPr lang="en-GB" altLang="fr-FR" sz="3600" dirty="0"/>
              <a:t> d’état de choc </a:t>
            </a:r>
            <a:r>
              <a:rPr lang="en-GB" altLang="fr-FR" sz="3600" dirty="0" err="1"/>
              <a:t>cardiogénique</a:t>
            </a:r>
            <a:r>
              <a:rPr lang="en-GB" altLang="fr-FR" sz="3600" dirty="0"/>
              <a:t>, </a:t>
            </a:r>
            <a:r>
              <a:rPr lang="en-GB" altLang="fr-FR" sz="3600" dirty="0" err="1"/>
              <a:t>infectieux</a:t>
            </a:r>
            <a:r>
              <a:rPr lang="en-GB" altLang="fr-FR" sz="3600" dirty="0"/>
              <a:t>, </a:t>
            </a:r>
            <a:r>
              <a:rPr lang="en-GB" altLang="fr-FR" sz="3600" dirty="0" err="1"/>
              <a:t>hypovolémique</a:t>
            </a:r>
            <a:r>
              <a:rPr lang="en-GB" altLang="fr-FR" sz="3600" dirty="0"/>
              <a:t> </a:t>
            </a:r>
            <a:r>
              <a:rPr lang="en-GB" altLang="fr-FR" sz="3600" dirty="0" err="1"/>
              <a:t>ou</a:t>
            </a:r>
            <a:r>
              <a:rPr lang="en-GB" altLang="fr-FR" sz="3600" dirty="0"/>
              <a:t> </a:t>
            </a:r>
            <a:r>
              <a:rPr lang="en-GB" altLang="fr-FR" sz="3600" dirty="0" err="1"/>
              <a:t>traumatique</a:t>
            </a:r>
            <a:r>
              <a:rPr lang="en-GB" altLang="fr-FR" sz="3600"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C7A4F135-8D31-45B9-8098-EECF1D3843FB}"/>
              </a:ext>
            </a:extLst>
          </p:cNvPr>
          <p:cNvSpPr>
            <a:spLocks noGrp="1" noChangeArrowheads="1"/>
          </p:cNvSpPr>
          <p:nvPr>
            <p:ph type="title"/>
          </p:nvPr>
        </p:nvSpPr>
        <p:spPr>
          <a:xfrm>
            <a:off x="2209800" y="427038"/>
            <a:ext cx="7766050" cy="647783"/>
          </a:xfrm>
        </p:spPr>
        <p:txBody>
          <a:bodyPr rtlCol="0">
            <a:normAutofit fontScale="90000"/>
          </a:bodyPr>
          <a:lstStyle/>
          <a:p>
            <a:pPr algn="ctr">
              <a:lnSpc>
                <a:spcPct val="8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sz="4000" b="1" dirty="0">
                <a:solidFill>
                  <a:schemeClr val="tx1">
                    <a:lumMod val="75000"/>
                    <a:lumOff val="25000"/>
                  </a:schemeClr>
                </a:solidFill>
              </a:rPr>
              <a:t>Dopamine</a:t>
            </a:r>
            <a:br>
              <a:rPr lang="en-GB" altLang="fr-FR" sz="4000" b="1" dirty="0">
                <a:solidFill>
                  <a:schemeClr val="tx1">
                    <a:lumMod val="75000"/>
                    <a:lumOff val="25000"/>
                  </a:schemeClr>
                </a:solidFill>
              </a:rPr>
            </a:br>
            <a:endParaRPr lang="en-GB" altLang="fr-FR" sz="4000" b="1" dirty="0">
              <a:solidFill>
                <a:schemeClr val="tx1">
                  <a:lumMod val="75000"/>
                  <a:lumOff val="25000"/>
                </a:schemeClr>
              </a:solidFill>
            </a:endParaRPr>
          </a:p>
        </p:txBody>
      </p:sp>
      <p:sp>
        <p:nvSpPr>
          <p:cNvPr id="86019" name="Rectangle 2">
            <a:extLst>
              <a:ext uri="{FF2B5EF4-FFF2-40B4-BE49-F238E27FC236}">
                <a16:creationId xmlns:a16="http://schemas.microsoft.com/office/drawing/2014/main" id="{43471A87-5902-43D2-9E8E-F494A888D624}"/>
              </a:ext>
            </a:extLst>
          </p:cNvPr>
          <p:cNvSpPr>
            <a:spLocks noGrp="1" noChangeArrowheads="1"/>
          </p:cNvSpPr>
          <p:nvPr>
            <p:ph idx="1"/>
          </p:nvPr>
        </p:nvSpPr>
        <p:spPr>
          <a:xfrm>
            <a:off x="641684" y="1395663"/>
            <a:ext cx="11004884" cy="4820987"/>
          </a:xfrm>
        </p:spPr>
        <p:txBody>
          <a:bodyPr>
            <a:normAutofit lnSpcReduction="10000"/>
          </a:bodyPr>
          <a:lstStyle/>
          <a:p>
            <a:pPr marL="330200" indent="-330200">
              <a:lnSpc>
                <a:spcPct val="100000"/>
              </a:lnSpc>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3600" dirty="0"/>
              <a:t>La diminution de dopamine dans </a:t>
            </a:r>
            <a:r>
              <a:rPr lang="en-GB" altLang="fr-FR" sz="3600" dirty="0" err="1"/>
              <a:t>l’encéphale</a:t>
            </a:r>
            <a:r>
              <a:rPr lang="en-GB" altLang="fr-FR" sz="3600" dirty="0"/>
              <a:t>, due à la </a:t>
            </a:r>
            <a:r>
              <a:rPr lang="en-GB" altLang="fr-FR" sz="3600" dirty="0" err="1"/>
              <a:t>dégénérescence</a:t>
            </a:r>
            <a:r>
              <a:rPr lang="en-GB" altLang="fr-FR" sz="3600" dirty="0"/>
              <a:t> des neurones </a:t>
            </a:r>
            <a:r>
              <a:rPr lang="en-GB" altLang="fr-FR" sz="3600" dirty="0" err="1"/>
              <a:t>dopaminergiques</a:t>
            </a:r>
            <a:r>
              <a:rPr lang="en-GB" altLang="fr-FR" sz="3600" dirty="0"/>
              <a:t> de la </a:t>
            </a:r>
            <a:r>
              <a:rPr lang="en-GB" altLang="fr-FR" sz="3600" dirty="0" err="1"/>
              <a:t>voie</a:t>
            </a:r>
            <a:r>
              <a:rPr lang="en-GB" altLang="fr-FR" sz="3600" dirty="0"/>
              <a:t> </a:t>
            </a:r>
            <a:r>
              <a:rPr lang="en-GB" altLang="fr-FR" sz="3600" dirty="0" err="1"/>
              <a:t>nigrostriée</a:t>
            </a:r>
            <a:r>
              <a:rPr lang="en-GB" altLang="fr-FR" sz="3600" dirty="0"/>
              <a:t>, </a:t>
            </a:r>
            <a:r>
              <a:rPr lang="en-GB" altLang="fr-FR" sz="3600" dirty="0" err="1"/>
              <a:t>est</a:t>
            </a:r>
            <a:r>
              <a:rPr lang="en-GB" altLang="fr-FR" sz="3600" dirty="0"/>
              <a:t> </a:t>
            </a:r>
            <a:r>
              <a:rPr lang="en-GB" altLang="fr-FR" sz="3600" dirty="0" err="1"/>
              <a:t>responsable</a:t>
            </a:r>
            <a:r>
              <a:rPr lang="en-GB" altLang="fr-FR" sz="3600" dirty="0"/>
              <a:t> des </a:t>
            </a:r>
            <a:r>
              <a:rPr lang="en-GB" altLang="fr-FR" sz="3600" dirty="0" err="1"/>
              <a:t>symptômes</a:t>
            </a:r>
            <a:r>
              <a:rPr lang="en-GB" altLang="fr-FR" sz="3600" dirty="0"/>
              <a:t> qui </a:t>
            </a:r>
            <a:r>
              <a:rPr lang="en-GB" altLang="fr-FR" sz="3600" dirty="0" err="1"/>
              <a:t>caractérisent</a:t>
            </a:r>
            <a:r>
              <a:rPr lang="en-GB" altLang="fr-FR" sz="3600" dirty="0">
                <a:solidFill>
                  <a:srgbClr val="FFFF99"/>
                </a:solidFill>
              </a:rPr>
              <a:t> </a:t>
            </a:r>
            <a:r>
              <a:rPr lang="en-GB" altLang="fr-FR" sz="3600" dirty="0"/>
              <a:t>la </a:t>
            </a:r>
            <a:r>
              <a:rPr lang="en-GB" altLang="fr-FR" sz="3600" dirty="0" err="1"/>
              <a:t>maladie</a:t>
            </a:r>
            <a:r>
              <a:rPr lang="en-GB" altLang="fr-FR" sz="3600" dirty="0"/>
              <a:t> de </a:t>
            </a:r>
            <a:r>
              <a:rPr lang="en-GB" altLang="fr-FR" sz="3600" dirty="0" err="1"/>
              <a:t>parkinson</a:t>
            </a:r>
            <a:r>
              <a:rPr lang="en-GB" altLang="fr-FR" sz="3600" dirty="0"/>
              <a:t>. </a:t>
            </a:r>
          </a:p>
          <a:p>
            <a:pPr marL="330200" indent="-33020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r-FR" sz="3600" dirty="0"/>
          </a:p>
          <a:p>
            <a:pPr marL="330200" indent="-330200">
              <a:lnSpc>
                <a:spcPct val="100000"/>
              </a:lnSpc>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3600" dirty="0"/>
              <a:t>le syndrome </a:t>
            </a:r>
            <a:r>
              <a:rPr lang="en-GB" altLang="fr-FR" sz="3600" dirty="0" err="1"/>
              <a:t>parkinsonnien</a:t>
            </a:r>
            <a:r>
              <a:rPr lang="en-GB" altLang="fr-FR" sz="3600" dirty="0"/>
              <a:t> </a:t>
            </a:r>
            <a:r>
              <a:rPr lang="en-GB" altLang="fr-FR" sz="3600" dirty="0" err="1"/>
              <a:t>provoqué</a:t>
            </a:r>
            <a:r>
              <a:rPr lang="en-GB" altLang="fr-FR" sz="3600" dirty="0"/>
              <a:t> par les </a:t>
            </a:r>
            <a:r>
              <a:rPr lang="en-GB" altLang="fr-FR" sz="3600" dirty="0" err="1"/>
              <a:t>neuroleptiques</a:t>
            </a:r>
            <a:r>
              <a:rPr lang="en-GB" altLang="fr-FR" sz="3600" dirty="0"/>
              <a:t>, </a:t>
            </a:r>
            <a:r>
              <a:rPr lang="en-GB" altLang="fr-FR" sz="3600" dirty="0" err="1"/>
              <a:t>sont</a:t>
            </a:r>
            <a:r>
              <a:rPr lang="en-GB" altLang="fr-FR" sz="3600" dirty="0"/>
              <a:t> </a:t>
            </a:r>
            <a:r>
              <a:rPr lang="en-GB" altLang="fr-FR" sz="3600" dirty="0" err="1"/>
              <a:t>également</a:t>
            </a:r>
            <a:r>
              <a:rPr lang="en-GB" altLang="fr-FR" sz="3600" dirty="0"/>
              <a:t> </a:t>
            </a:r>
            <a:r>
              <a:rPr lang="en-GB" altLang="fr-FR" sz="3600" dirty="0" err="1"/>
              <a:t>imputables</a:t>
            </a:r>
            <a:r>
              <a:rPr lang="en-GB" altLang="fr-FR" sz="3600" dirty="0"/>
              <a:t> au </a:t>
            </a:r>
            <a:r>
              <a:rPr lang="en-GB" altLang="fr-FR" sz="3600" dirty="0" err="1"/>
              <a:t>dysfonctionnement</a:t>
            </a:r>
            <a:r>
              <a:rPr lang="en-GB" altLang="fr-FR" sz="3600" dirty="0"/>
              <a:t> des </a:t>
            </a:r>
            <a:r>
              <a:rPr lang="en-GB" altLang="fr-FR" sz="3600" dirty="0" err="1"/>
              <a:t>mécanismes</a:t>
            </a:r>
            <a:r>
              <a:rPr lang="en-GB" altLang="fr-FR" sz="3600" dirty="0"/>
              <a:t> </a:t>
            </a:r>
            <a:r>
              <a:rPr lang="en-GB" altLang="fr-FR" sz="3600" dirty="0" err="1"/>
              <a:t>dopaminergiques</a:t>
            </a:r>
            <a:r>
              <a:rPr lang="en-GB" altLang="fr-FR" sz="3600" dirty="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826950E3-3EB1-45DA-8C40-0A4A4DEF64B8}"/>
              </a:ext>
            </a:extLst>
          </p:cNvPr>
          <p:cNvSpPr>
            <a:spLocks noGrp="1" noChangeArrowheads="1"/>
          </p:cNvSpPr>
          <p:nvPr>
            <p:ph type="title"/>
          </p:nvPr>
        </p:nvSpPr>
        <p:spPr>
          <a:xfrm>
            <a:off x="2209800" y="463550"/>
            <a:ext cx="7766050" cy="1428750"/>
          </a:xfrm>
        </p:spPr>
        <p:txBody>
          <a:bodyPr rtlCol="0">
            <a:normAutofit/>
          </a:bodyPr>
          <a:lstStyle/>
          <a:p>
            <a:pPr algn="ctr">
              <a:lnSpc>
                <a:spcPct val="8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dirty="0">
                <a:solidFill>
                  <a:schemeClr val="tx1">
                    <a:lumMod val="75000"/>
                    <a:lumOff val="25000"/>
                  </a:schemeClr>
                </a:solidFill>
              </a:rPr>
              <a:t>La </a:t>
            </a:r>
            <a:r>
              <a:rPr lang="en-GB" altLang="fr-FR" dirty="0" err="1">
                <a:solidFill>
                  <a:schemeClr val="tx1">
                    <a:lumMod val="75000"/>
                    <a:lumOff val="25000"/>
                  </a:schemeClr>
                </a:solidFill>
              </a:rPr>
              <a:t>sérotonine</a:t>
            </a:r>
            <a:endParaRPr lang="en-GB" altLang="fr-FR" dirty="0">
              <a:solidFill>
                <a:schemeClr val="tx1">
                  <a:lumMod val="75000"/>
                  <a:lumOff val="25000"/>
                </a:schemeClr>
              </a:solidFill>
            </a:endParaRPr>
          </a:p>
        </p:txBody>
      </p:sp>
      <p:sp>
        <p:nvSpPr>
          <p:cNvPr id="88067" name="Rectangle 2">
            <a:extLst>
              <a:ext uri="{FF2B5EF4-FFF2-40B4-BE49-F238E27FC236}">
                <a16:creationId xmlns:a16="http://schemas.microsoft.com/office/drawing/2014/main" id="{11DCAB3E-81B6-49B9-BC48-4A7A502C1656}"/>
              </a:ext>
            </a:extLst>
          </p:cNvPr>
          <p:cNvSpPr>
            <a:spLocks noGrp="1" noChangeArrowheads="1"/>
          </p:cNvSpPr>
          <p:nvPr>
            <p:ph idx="1"/>
          </p:nvPr>
        </p:nvSpPr>
        <p:spPr>
          <a:xfrm>
            <a:off x="1" y="1981200"/>
            <a:ext cx="11357810" cy="4235450"/>
          </a:xfrm>
        </p:spPr>
        <p:txBody>
          <a:bodyPr>
            <a:normAutofit/>
          </a:bodyPr>
          <a:lstStyle/>
          <a:p>
            <a:pPr algn="ctr">
              <a:lnSpc>
                <a:spcPct val="82000"/>
              </a:lnSpc>
              <a:buNone/>
              <a:tabLst>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en-GB" altLang="fr-FR" sz="3200" dirty="0" err="1"/>
              <a:t>est</a:t>
            </a:r>
            <a:r>
              <a:rPr lang="en-GB" altLang="fr-FR" sz="3200" dirty="0"/>
              <a:t> un </a:t>
            </a:r>
            <a:r>
              <a:rPr lang="en-GB" altLang="fr-FR" sz="3200" dirty="0" err="1">
                <a:solidFill>
                  <a:srgbClr val="CCCCFF"/>
                </a:solidFill>
                <a:hlinkClick r:id="rId3"/>
              </a:rPr>
              <a:t>neurotransmetteur</a:t>
            </a:r>
            <a:r>
              <a:rPr lang="en-GB" altLang="fr-FR" sz="3200" dirty="0"/>
              <a:t> qui </a:t>
            </a:r>
            <a:r>
              <a:rPr lang="en-GB" altLang="fr-FR" sz="3200" dirty="0" err="1"/>
              <a:t>intervient</a:t>
            </a:r>
            <a:r>
              <a:rPr lang="en-GB" altLang="fr-FR" sz="3200" dirty="0"/>
              <a:t>  </a:t>
            </a:r>
          </a:p>
          <a:p>
            <a:pPr marL="984250" lvl="1" indent="-527050">
              <a:lnSpc>
                <a:spcPct val="82000"/>
              </a:lnSpc>
              <a:buClr>
                <a:srgbClr val="FFFFFF"/>
              </a:buClr>
              <a:buFont typeface="Wingdings" panose="05000000000000000000" pitchFamily="2" charset="2"/>
              <a:buChar char=""/>
              <a:tabLst>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en-GB" altLang="fr-FR" sz="3200" dirty="0"/>
              <a:t>dans la </a:t>
            </a:r>
            <a:r>
              <a:rPr lang="en-GB" altLang="fr-FR" sz="3200" dirty="0" err="1"/>
              <a:t>régulation</a:t>
            </a:r>
            <a:r>
              <a:rPr lang="en-GB" altLang="fr-FR" sz="3200" dirty="0"/>
              <a:t> du </a:t>
            </a:r>
            <a:r>
              <a:rPr lang="en-GB" altLang="fr-FR" sz="3200" dirty="0" err="1"/>
              <a:t>sommeil</a:t>
            </a:r>
            <a:r>
              <a:rPr lang="en-GB" altLang="fr-FR" sz="3200" dirty="0"/>
              <a:t>, </a:t>
            </a:r>
          </a:p>
          <a:p>
            <a:pPr marL="984250" lvl="1" indent="-527050">
              <a:lnSpc>
                <a:spcPct val="82000"/>
              </a:lnSpc>
              <a:buClr>
                <a:srgbClr val="FFFFFF"/>
              </a:buClr>
              <a:buFont typeface="Wingdings" panose="05000000000000000000" pitchFamily="2" charset="2"/>
              <a:buChar char=""/>
              <a:tabLst>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en-GB" altLang="fr-FR" sz="3200" dirty="0"/>
              <a:t>de </a:t>
            </a:r>
            <a:r>
              <a:rPr lang="en-GB" altLang="fr-FR" sz="3200" dirty="0" err="1"/>
              <a:t>l’appétit</a:t>
            </a:r>
            <a:r>
              <a:rPr lang="en-GB" altLang="fr-FR" sz="3200" dirty="0"/>
              <a:t> </a:t>
            </a:r>
          </a:p>
          <a:p>
            <a:pPr marL="984250" lvl="1" indent="-527050">
              <a:lnSpc>
                <a:spcPct val="82000"/>
              </a:lnSpc>
              <a:buClr>
                <a:srgbClr val="FFFFFF"/>
              </a:buClr>
              <a:buFont typeface="Wingdings" panose="05000000000000000000" pitchFamily="2" charset="2"/>
              <a:buChar char=""/>
              <a:tabLst>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en-GB" altLang="fr-FR" sz="3200" dirty="0"/>
              <a:t>de </a:t>
            </a:r>
            <a:r>
              <a:rPr lang="en-GB" altLang="fr-FR" sz="3200" dirty="0" err="1"/>
              <a:t>l’humeur</a:t>
            </a:r>
            <a:r>
              <a:rPr lang="en-GB" altLang="fr-FR" sz="3200" dirty="0"/>
              <a:t> : les </a:t>
            </a:r>
            <a:r>
              <a:rPr lang="en-GB" altLang="fr-FR" sz="3200" dirty="0" err="1"/>
              <a:t>personnes</a:t>
            </a:r>
            <a:r>
              <a:rPr lang="en-GB" altLang="fr-FR" sz="3200" dirty="0"/>
              <a:t> </a:t>
            </a:r>
            <a:r>
              <a:rPr lang="en-GB" altLang="fr-FR" sz="3200" dirty="0" err="1"/>
              <a:t>déprimées</a:t>
            </a:r>
            <a:r>
              <a:rPr lang="en-GB" altLang="fr-FR" sz="3200" dirty="0"/>
              <a:t> </a:t>
            </a:r>
            <a:r>
              <a:rPr lang="en-GB" altLang="fr-FR" sz="3200" dirty="0" err="1"/>
              <a:t>ou</a:t>
            </a:r>
            <a:r>
              <a:rPr lang="en-GB" altLang="fr-FR" sz="3200" dirty="0"/>
              <a:t> </a:t>
            </a:r>
            <a:r>
              <a:rPr lang="en-GB" altLang="fr-FR" sz="3200" dirty="0" err="1"/>
              <a:t>anxieuses</a:t>
            </a:r>
            <a:r>
              <a:rPr lang="en-GB" altLang="fr-FR" sz="3200" dirty="0"/>
              <a:t> </a:t>
            </a:r>
            <a:r>
              <a:rPr lang="en-GB" altLang="fr-FR" sz="3200" dirty="0" err="1"/>
              <a:t>ont</a:t>
            </a:r>
            <a:r>
              <a:rPr lang="en-GB" altLang="fr-FR" sz="3200" dirty="0"/>
              <a:t> </a:t>
            </a:r>
            <a:r>
              <a:rPr lang="en-GB" altLang="fr-FR" sz="3200" dirty="0" err="1"/>
              <a:t>souvent</a:t>
            </a:r>
            <a:r>
              <a:rPr lang="en-GB" altLang="fr-FR" sz="3200" dirty="0"/>
              <a:t> un </a:t>
            </a:r>
            <a:r>
              <a:rPr lang="en-GB" altLang="fr-FR" sz="3200" dirty="0" err="1"/>
              <a:t>déficit</a:t>
            </a:r>
            <a:r>
              <a:rPr lang="en-GB" altLang="fr-FR" sz="3200" dirty="0"/>
              <a:t> de </a:t>
            </a:r>
            <a:r>
              <a:rPr lang="en-GB" altLang="fr-FR" sz="3200" dirty="0" err="1"/>
              <a:t>sérotonine</a:t>
            </a:r>
            <a:r>
              <a:rPr lang="en-GB" altLang="fr-FR" sz="3200" dirty="0"/>
              <a:t>. </a:t>
            </a:r>
          </a:p>
          <a:p>
            <a:pPr marL="984250" lvl="1" indent="-527050">
              <a:lnSpc>
                <a:spcPct val="82000"/>
              </a:lnSpc>
              <a:buClr>
                <a:srgbClr val="FFFFFF"/>
              </a:buClr>
              <a:buFont typeface="Wingdings" panose="05000000000000000000" pitchFamily="2" charset="2"/>
              <a:buChar char=""/>
              <a:tabLst>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en-GB" altLang="fr-FR" sz="3200" dirty="0"/>
          </a:p>
          <a:p>
            <a:pPr marL="984250" lvl="1" indent="-527050">
              <a:lnSpc>
                <a:spcPct val="82000"/>
              </a:lnSpc>
              <a:buClr>
                <a:srgbClr val="FFFFFF"/>
              </a:buClr>
              <a:buFont typeface="Wingdings" panose="05000000000000000000" pitchFamily="2" charset="2"/>
              <a:buChar char=""/>
              <a:tabLst>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en-GB" altLang="fr-FR" sz="3200" dirty="0"/>
              <a:t>Elle </a:t>
            </a:r>
            <a:r>
              <a:rPr lang="en-GB" altLang="fr-FR" sz="3200" dirty="0" err="1"/>
              <a:t>joue</a:t>
            </a:r>
            <a:r>
              <a:rPr lang="en-GB" altLang="fr-FR" sz="3200" dirty="0"/>
              <a:t> de multiples </a:t>
            </a:r>
            <a:r>
              <a:rPr lang="en-GB" altLang="fr-FR" sz="3200" dirty="0" err="1"/>
              <a:t>autres</a:t>
            </a:r>
            <a:r>
              <a:rPr lang="en-GB" altLang="fr-FR" sz="3200" dirty="0"/>
              <a:t> </a:t>
            </a:r>
            <a:r>
              <a:rPr lang="en-GB" altLang="fr-FR" sz="3200" dirty="0" err="1"/>
              <a:t>rôles</a:t>
            </a:r>
            <a:r>
              <a:rPr lang="en-GB" altLang="fr-FR" sz="3200" dirty="0"/>
              <a:t> : par </a:t>
            </a:r>
            <a:r>
              <a:rPr lang="en-GB" altLang="fr-FR" sz="3200" dirty="0" err="1"/>
              <a:t>exemple</a:t>
            </a:r>
            <a:r>
              <a:rPr lang="en-GB" altLang="fr-FR" sz="3200" dirty="0"/>
              <a:t>, </a:t>
            </a:r>
            <a:r>
              <a:rPr lang="en-GB" altLang="fr-FR" sz="3200" dirty="0" err="1"/>
              <a:t>elle</a:t>
            </a:r>
            <a:r>
              <a:rPr lang="en-GB" altLang="fr-FR" sz="3200" dirty="0"/>
              <a:t> </a:t>
            </a:r>
            <a:r>
              <a:rPr lang="en-GB" altLang="fr-FR" sz="3200" dirty="0" err="1"/>
              <a:t>participe</a:t>
            </a:r>
            <a:r>
              <a:rPr lang="en-GB" altLang="fr-FR" sz="3200" dirty="0"/>
              <a:t> à la </a:t>
            </a:r>
            <a:r>
              <a:rPr lang="en-GB" altLang="fr-FR" sz="3200" dirty="0" err="1"/>
              <a:t>régulation</a:t>
            </a:r>
            <a:r>
              <a:rPr lang="en-GB" altLang="fr-FR" sz="3200" dirty="0"/>
              <a:t> de la </a:t>
            </a:r>
            <a:r>
              <a:rPr lang="en-GB" altLang="fr-FR" sz="3200" dirty="0" err="1"/>
              <a:t>température</a:t>
            </a:r>
            <a:r>
              <a:rPr lang="en-GB" altLang="fr-FR" sz="3200" dirty="0"/>
              <a:t> du corps.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27FC69E0-5462-4FAF-8829-EF5EB4AD41B7}"/>
              </a:ext>
            </a:extLst>
          </p:cNvPr>
          <p:cNvSpPr>
            <a:spLocks noGrp="1" noChangeArrowheads="1"/>
          </p:cNvSpPr>
          <p:nvPr>
            <p:ph type="title"/>
          </p:nvPr>
        </p:nvSpPr>
        <p:spPr>
          <a:xfrm>
            <a:off x="2209800" y="228600"/>
            <a:ext cx="7772400" cy="114300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Unicode MS" charset="0"/>
              </a:rPr>
              <a:t>19 ème siècle</a:t>
            </a:r>
          </a:p>
        </p:txBody>
      </p:sp>
      <p:sp>
        <p:nvSpPr>
          <p:cNvPr id="11267" name="Rectangle 2">
            <a:extLst>
              <a:ext uri="{FF2B5EF4-FFF2-40B4-BE49-F238E27FC236}">
                <a16:creationId xmlns:a16="http://schemas.microsoft.com/office/drawing/2014/main" id="{545F44D8-0C1D-4D57-9BCF-5E2052CACE8F}"/>
              </a:ext>
            </a:extLst>
          </p:cNvPr>
          <p:cNvSpPr>
            <a:spLocks noGrp="1" noChangeArrowheads="1"/>
          </p:cNvSpPr>
          <p:nvPr>
            <p:ph idx="1"/>
          </p:nvPr>
        </p:nvSpPr>
        <p:spPr>
          <a:xfrm>
            <a:off x="838200" y="2362200"/>
            <a:ext cx="11353800" cy="4495800"/>
          </a:xfrm>
        </p:spPr>
        <p:txBody>
          <a:bodyPr/>
          <a:lstStyle/>
          <a:p>
            <a:pPr algn="ctr">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Arial Unicode MS" charset="0"/>
              </a:rPr>
              <a:t>Broca en 1861 </a:t>
            </a:r>
          </a:p>
          <a:p>
            <a:pPr algn="ctr">
              <a:lnSpc>
                <a:spcPct val="150000"/>
              </a:lnSpc>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Arial Unicode MS" charset="0"/>
              </a:rPr>
              <a:t>avec l’étude anatomique post-mortem de certains patients</a:t>
            </a:r>
          </a:p>
          <a:p>
            <a:pPr>
              <a:lnSpc>
                <a:spcPct val="150000"/>
              </a:lnSpc>
              <a:spcBef>
                <a:spcPts val="700"/>
              </a:spcBef>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Arial Unicode MS" charset="0"/>
              </a:rPr>
              <a:t> découvre le centre du langage (maintenant appelée aire de Broca) dans l’hémisphère gauche dont la lésion provoque une aphasie motrice (le patient parle un charabia incompréhensible, mais il comprend ce qu’on lui dit).</a:t>
            </a:r>
          </a:p>
        </p:txBody>
      </p:sp>
      <p:sp>
        <p:nvSpPr>
          <p:cNvPr id="5" name="Espace réservé du numéro de diapositive 5">
            <a:extLst>
              <a:ext uri="{FF2B5EF4-FFF2-40B4-BE49-F238E27FC236}">
                <a16:creationId xmlns:a16="http://schemas.microsoft.com/office/drawing/2014/main" id="{85B92A1D-8815-4973-BC28-E9754ECFD186}"/>
              </a:ext>
            </a:extLst>
          </p:cNvPr>
          <p:cNvSpPr>
            <a:spLocks noGrp="1"/>
          </p:cNvSpPr>
          <p:nvPr>
            <p:ph type="sldNum" sz="quarter" idx="12"/>
          </p:nvPr>
        </p:nvSpPr>
        <p:spPr/>
        <p:txBody>
          <a:bodyPr/>
          <a:lstStyle/>
          <a:p>
            <a:fld id="{51834008-B2A0-459C-BF8C-7DBA64FA0305}" type="slidenum">
              <a:rPr lang="fr-FR" altLang="fr-FR"/>
              <a:pPr/>
              <a:t>6</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3E5C69F2-D3E8-451A-8465-B679E9466A17}"/>
              </a:ext>
            </a:extLst>
          </p:cNvPr>
          <p:cNvSpPr>
            <a:spLocks noGrp="1" noChangeArrowheads="1"/>
          </p:cNvSpPr>
          <p:nvPr>
            <p:ph type="title"/>
          </p:nvPr>
        </p:nvSpPr>
        <p:spPr>
          <a:xfrm>
            <a:off x="2057400" y="381000"/>
            <a:ext cx="7772400" cy="2135188"/>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dirty="0">
                <a:solidFill>
                  <a:schemeClr val="tx1">
                    <a:lumMod val="75000"/>
                    <a:lumOff val="25000"/>
                  </a:schemeClr>
                </a:solidFill>
              </a:rPr>
              <a:t> </a:t>
            </a:r>
            <a:r>
              <a:rPr lang="en-GB" altLang="fr-FR" dirty="0" err="1">
                <a:solidFill>
                  <a:schemeClr val="tx1">
                    <a:lumMod val="75000"/>
                    <a:lumOff val="25000"/>
                  </a:schemeClr>
                </a:solidFill>
              </a:rPr>
              <a:t>Bulbe</a:t>
            </a:r>
            <a:r>
              <a:rPr lang="en-GB" altLang="fr-FR" dirty="0">
                <a:solidFill>
                  <a:schemeClr val="tx1">
                    <a:lumMod val="75000"/>
                    <a:lumOff val="25000"/>
                  </a:schemeClr>
                </a:solidFill>
              </a:rPr>
              <a:t> </a:t>
            </a:r>
            <a:r>
              <a:rPr lang="en-GB" altLang="fr-FR" dirty="0" err="1">
                <a:solidFill>
                  <a:schemeClr val="tx1">
                    <a:lumMod val="75000"/>
                    <a:lumOff val="25000"/>
                  </a:schemeClr>
                </a:solidFill>
              </a:rPr>
              <a:t>rachidien</a:t>
            </a:r>
            <a:br>
              <a:rPr lang="en-GB" altLang="fr-FR" dirty="0">
                <a:solidFill>
                  <a:schemeClr val="tx1">
                    <a:lumMod val="75000"/>
                    <a:lumOff val="25000"/>
                  </a:schemeClr>
                </a:solidFill>
              </a:rPr>
            </a:br>
            <a:r>
              <a:rPr lang="en-GB" altLang="fr-FR" dirty="0">
                <a:solidFill>
                  <a:schemeClr val="tx1">
                    <a:lumMod val="75000"/>
                    <a:lumOff val="25000"/>
                  </a:schemeClr>
                </a:solidFill>
              </a:rPr>
              <a:t>centre des </a:t>
            </a:r>
            <a:r>
              <a:rPr lang="en-GB" altLang="fr-FR" dirty="0" err="1">
                <a:solidFill>
                  <a:schemeClr val="tx1">
                    <a:lumMod val="75000"/>
                    <a:lumOff val="25000"/>
                  </a:schemeClr>
                </a:solidFill>
              </a:rPr>
              <a:t>réflexes</a:t>
            </a:r>
            <a:r>
              <a:rPr lang="en-GB" altLang="fr-FR" dirty="0">
                <a:solidFill>
                  <a:schemeClr val="tx1">
                    <a:lumMod val="75000"/>
                    <a:lumOff val="25000"/>
                  </a:schemeClr>
                </a:solidFill>
              </a:rPr>
              <a:t> de </a:t>
            </a:r>
            <a:r>
              <a:rPr lang="en-GB" altLang="fr-FR" dirty="0" err="1">
                <a:solidFill>
                  <a:schemeClr val="tx1">
                    <a:lumMod val="75000"/>
                    <a:lumOff val="25000"/>
                  </a:schemeClr>
                </a:solidFill>
              </a:rPr>
              <a:t>défense</a:t>
            </a:r>
            <a:br>
              <a:rPr lang="en-GB" altLang="fr-FR" dirty="0">
                <a:solidFill>
                  <a:schemeClr val="tx1">
                    <a:lumMod val="75000"/>
                    <a:lumOff val="25000"/>
                  </a:schemeClr>
                </a:solidFill>
              </a:rPr>
            </a:br>
            <a:endParaRPr lang="en-GB" altLang="fr-FR" dirty="0">
              <a:solidFill>
                <a:schemeClr val="tx1">
                  <a:lumMod val="75000"/>
                  <a:lumOff val="25000"/>
                </a:schemeClr>
              </a:solidFill>
            </a:endParaRPr>
          </a:p>
        </p:txBody>
      </p:sp>
      <p:sp>
        <p:nvSpPr>
          <p:cNvPr id="90115" name="Rectangle 2">
            <a:extLst>
              <a:ext uri="{FF2B5EF4-FFF2-40B4-BE49-F238E27FC236}">
                <a16:creationId xmlns:a16="http://schemas.microsoft.com/office/drawing/2014/main" id="{E010146B-804F-4B8A-AC43-A54D2599EAB0}"/>
              </a:ext>
            </a:extLst>
          </p:cNvPr>
          <p:cNvSpPr>
            <a:spLocks noGrp="1" noChangeArrowheads="1"/>
          </p:cNvSpPr>
          <p:nvPr>
            <p:ph idx="1"/>
          </p:nvPr>
        </p:nvSpPr>
        <p:spPr>
          <a:xfrm>
            <a:off x="3048000" y="2590800"/>
            <a:ext cx="6934200" cy="3505200"/>
          </a:xfrm>
        </p:spPr>
        <p:txBody>
          <a:bodyPr/>
          <a:lstStyle/>
          <a:p>
            <a:pPr marL="330200" indent="-33020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a:t>Vomissement</a:t>
            </a:r>
          </a:p>
          <a:p>
            <a:pPr marL="330200" indent="-33020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a:t>Éternuement</a:t>
            </a:r>
          </a:p>
          <a:p>
            <a:pPr marL="330200" indent="-33020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a:t>Toux</a:t>
            </a:r>
          </a:p>
          <a:p>
            <a:pPr marL="330200" indent="-33020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a:t>Réflexe cornéen</a:t>
            </a:r>
          </a:p>
          <a:p>
            <a:pPr marL="330200" indent="-330200">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a:t>Réflexe palpébral</a:t>
            </a:r>
          </a:p>
        </p:txBody>
      </p:sp>
      <p:sp>
        <p:nvSpPr>
          <p:cNvPr id="2" name="Espace réservé du numéro de diapositive 5">
            <a:extLst>
              <a:ext uri="{FF2B5EF4-FFF2-40B4-BE49-F238E27FC236}">
                <a16:creationId xmlns:a16="http://schemas.microsoft.com/office/drawing/2014/main" id="{05D44AE6-9128-4131-8AD6-E2EB07F2B5A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E725C2-FF0D-45FC-B3E7-D0FA9FD4BB30}" type="slidenum">
              <a:rPr lang="en-GB" altLang="fr-FR">
                <a:solidFill>
                  <a:srgbClr val="898989"/>
                </a:solidFill>
              </a:rPr>
              <a:pPr/>
              <a:t>60</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82758055-F988-4BA5-A4EC-9CC77540D685}"/>
              </a:ext>
            </a:extLst>
          </p:cNvPr>
          <p:cNvSpPr>
            <a:spLocks noGrp="1" noChangeArrowheads="1"/>
          </p:cNvSpPr>
          <p:nvPr>
            <p:ph type="title"/>
          </p:nvPr>
        </p:nvSpPr>
        <p:spPr>
          <a:xfrm>
            <a:off x="1977189" y="423445"/>
            <a:ext cx="7772400" cy="1435100"/>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b="1" dirty="0" err="1">
                <a:solidFill>
                  <a:schemeClr val="tx1">
                    <a:lumMod val="75000"/>
                    <a:lumOff val="25000"/>
                  </a:schemeClr>
                </a:solidFill>
              </a:rPr>
              <a:t>Voie</a:t>
            </a:r>
            <a:r>
              <a:rPr lang="en-GB" altLang="fr-FR" b="1" dirty="0">
                <a:solidFill>
                  <a:schemeClr val="tx1">
                    <a:lumMod val="75000"/>
                    <a:lumOff val="25000"/>
                  </a:schemeClr>
                </a:solidFill>
              </a:rPr>
              <a:t> </a:t>
            </a:r>
            <a:r>
              <a:rPr lang="en-GB" altLang="fr-FR" b="1" dirty="0" err="1">
                <a:solidFill>
                  <a:schemeClr val="tx1">
                    <a:lumMod val="75000"/>
                    <a:lumOff val="25000"/>
                  </a:schemeClr>
                </a:solidFill>
              </a:rPr>
              <a:t>pyramidale</a:t>
            </a:r>
            <a:br>
              <a:rPr lang="en-GB" altLang="fr-FR" dirty="0">
                <a:solidFill>
                  <a:schemeClr val="tx1">
                    <a:lumMod val="75000"/>
                    <a:lumOff val="25000"/>
                  </a:schemeClr>
                </a:solidFill>
              </a:rPr>
            </a:br>
            <a:endParaRPr lang="en-GB" altLang="fr-FR" dirty="0">
              <a:solidFill>
                <a:schemeClr val="tx1">
                  <a:lumMod val="75000"/>
                  <a:lumOff val="25000"/>
                </a:schemeClr>
              </a:solidFill>
            </a:endParaRPr>
          </a:p>
        </p:txBody>
      </p:sp>
      <p:sp>
        <p:nvSpPr>
          <p:cNvPr id="98307" name="Rectangle 2">
            <a:extLst>
              <a:ext uri="{FF2B5EF4-FFF2-40B4-BE49-F238E27FC236}">
                <a16:creationId xmlns:a16="http://schemas.microsoft.com/office/drawing/2014/main" id="{0317E128-50FD-4913-A71F-EE9DF93D3A0E}"/>
              </a:ext>
            </a:extLst>
          </p:cNvPr>
          <p:cNvSpPr>
            <a:spLocks noGrp="1" noChangeArrowheads="1"/>
          </p:cNvSpPr>
          <p:nvPr>
            <p:ph idx="1"/>
          </p:nvPr>
        </p:nvSpPr>
        <p:spPr>
          <a:xfrm>
            <a:off x="826169" y="2042027"/>
            <a:ext cx="9757610" cy="4628147"/>
          </a:xfrm>
        </p:spPr>
        <p:txBody>
          <a:bodyPr rtlCol="0">
            <a:normAutofit fontScale="92500"/>
          </a:bodyPr>
          <a:lstStyle/>
          <a:p>
            <a:pPr marL="330200" indent="-330200">
              <a:lnSpc>
                <a:spcPct val="150000"/>
              </a:lnSpc>
              <a:spcBef>
                <a:spcPts val="700"/>
              </a:spcBef>
              <a:buClr>
                <a:srgbClr val="FFFFFF"/>
              </a:buClr>
              <a:buFont typeface="Verdana" panose="020B060403050404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sz="3200" dirty="0">
                <a:latin typeface="Verdana" panose="020B0604030504040204" pitchFamily="34" charset="0"/>
                <a:cs typeface="Times New Roman" panose="02020603050405020304" pitchFamily="18" charset="0"/>
              </a:rPr>
              <a:t>Passage du </a:t>
            </a:r>
            <a:r>
              <a:rPr lang="en-GB" altLang="fr-FR" sz="3200" dirty="0" err="1">
                <a:latin typeface="Verdana" panose="020B0604030504040204" pitchFamily="34" charset="0"/>
                <a:cs typeface="Times New Roman" panose="02020603050405020304" pitchFamily="18" charset="0"/>
              </a:rPr>
              <a:t>faisceau</a:t>
            </a:r>
            <a:r>
              <a:rPr lang="en-GB" altLang="fr-FR" sz="3200" dirty="0">
                <a:latin typeface="Verdana" panose="020B0604030504040204" pitchFamily="34" charset="0"/>
                <a:cs typeface="Times New Roman" panose="02020603050405020304" pitchFamily="18" charset="0"/>
              </a:rPr>
              <a:t> </a:t>
            </a:r>
            <a:r>
              <a:rPr lang="en-GB" altLang="fr-FR" sz="3200" dirty="0" err="1">
                <a:latin typeface="Verdana" panose="020B0604030504040204" pitchFamily="34" charset="0"/>
                <a:cs typeface="Times New Roman" panose="02020603050405020304" pitchFamily="18" charset="0"/>
              </a:rPr>
              <a:t>nerveux</a:t>
            </a:r>
            <a:r>
              <a:rPr lang="en-GB" altLang="fr-FR" sz="3200" dirty="0">
                <a:latin typeface="Verdana" panose="020B0604030504040204" pitchFamily="34" charset="0"/>
                <a:cs typeface="Times New Roman" panose="02020603050405020304" pitchFamily="18" charset="0"/>
              </a:rPr>
              <a:t> qui </a:t>
            </a:r>
            <a:r>
              <a:rPr lang="en-GB" altLang="fr-FR" sz="3200" dirty="0" err="1">
                <a:latin typeface="Verdana" panose="020B0604030504040204" pitchFamily="34" charset="0"/>
                <a:cs typeface="Times New Roman" panose="02020603050405020304" pitchFamily="18" charset="0"/>
              </a:rPr>
              <a:t>constitue</a:t>
            </a:r>
            <a:r>
              <a:rPr lang="en-GB" altLang="fr-FR" sz="3200" dirty="0">
                <a:latin typeface="Verdana" panose="020B0604030504040204" pitchFamily="34" charset="0"/>
                <a:cs typeface="Times New Roman" panose="02020603050405020304" pitchFamily="18" charset="0"/>
              </a:rPr>
              <a:t> la </a:t>
            </a:r>
            <a:r>
              <a:rPr lang="en-GB" altLang="fr-FR" sz="3200" dirty="0" err="1">
                <a:latin typeface="Verdana" panose="020B0604030504040204" pitchFamily="34" charset="0"/>
                <a:cs typeface="Times New Roman" panose="02020603050405020304" pitchFamily="18" charset="0"/>
              </a:rPr>
              <a:t>voie</a:t>
            </a:r>
            <a:r>
              <a:rPr lang="en-GB" altLang="fr-FR" sz="3200" dirty="0">
                <a:latin typeface="Verdana" panose="020B0604030504040204" pitchFamily="34" charset="0"/>
                <a:cs typeface="Times New Roman" panose="02020603050405020304" pitchFamily="18" charset="0"/>
              </a:rPr>
              <a:t> de la </a:t>
            </a:r>
            <a:r>
              <a:rPr lang="en-GB" altLang="fr-FR" sz="3200" dirty="0" err="1">
                <a:latin typeface="Verdana" panose="020B0604030504040204" pitchFamily="34" charset="0"/>
                <a:cs typeface="Times New Roman" panose="02020603050405020304" pitchFamily="18" charset="0"/>
              </a:rPr>
              <a:t>motricité</a:t>
            </a:r>
            <a:r>
              <a:rPr lang="en-GB" altLang="fr-FR" sz="3200" dirty="0">
                <a:latin typeface="Verdana" panose="020B0604030504040204" pitchFamily="34" charset="0"/>
                <a:cs typeface="Times New Roman" panose="02020603050405020304" pitchFamily="18" charset="0"/>
              </a:rPr>
              <a:t> </a:t>
            </a:r>
            <a:r>
              <a:rPr lang="en-GB" altLang="fr-FR" sz="3200" dirty="0" err="1">
                <a:latin typeface="Verdana" panose="020B0604030504040204" pitchFamily="34" charset="0"/>
                <a:cs typeface="Times New Roman" panose="02020603050405020304" pitchFamily="18" charset="0"/>
              </a:rPr>
              <a:t>volontaire</a:t>
            </a:r>
            <a:r>
              <a:rPr lang="en-GB" altLang="fr-FR" sz="3200" dirty="0">
                <a:latin typeface="Verdana" panose="020B0604030504040204" pitchFamily="34" charset="0"/>
                <a:cs typeface="Times New Roman" panose="02020603050405020304" pitchFamily="18" charset="0"/>
              </a:rPr>
              <a:t> </a:t>
            </a:r>
            <a:r>
              <a:rPr lang="en-GB" altLang="fr-FR" sz="3200" dirty="0" err="1">
                <a:latin typeface="Verdana" panose="020B0604030504040204" pitchFamily="34" charset="0"/>
                <a:cs typeface="Times New Roman" panose="02020603050405020304" pitchFamily="18" charset="0"/>
              </a:rPr>
              <a:t>principale</a:t>
            </a:r>
            <a:endParaRPr lang="en-GB" altLang="fr-FR" sz="3200" dirty="0">
              <a:latin typeface="Verdana" panose="020B0604030504040204" pitchFamily="34" charset="0"/>
              <a:cs typeface="Times New Roman" panose="02020603050405020304" pitchFamily="18" charset="0"/>
            </a:endParaRPr>
          </a:p>
          <a:p>
            <a:pPr marL="330200" indent="-330200">
              <a:lnSpc>
                <a:spcPct val="150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fr-FR" sz="3200" dirty="0">
              <a:latin typeface="Verdana" panose="020B0604030504040204" pitchFamily="34" charset="0"/>
              <a:cs typeface="Times New Roman" panose="02020603050405020304" pitchFamily="18" charset="0"/>
            </a:endParaRPr>
          </a:p>
          <a:p>
            <a:pPr marL="330200" indent="-330200">
              <a:lnSpc>
                <a:spcPct val="150000"/>
              </a:lnSpc>
              <a:spcBef>
                <a:spcPts val="700"/>
              </a:spcBef>
              <a:buClr>
                <a:srgbClr val="FFFFFF"/>
              </a:buClr>
              <a:buFont typeface="Verdana" panose="020B060403050404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sz="3200" dirty="0">
                <a:latin typeface="Verdana" panose="020B0604030504040204" pitchFamily="34" charset="0"/>
                <a:cs typeface="Times New Roman" panose="02020603050405020304" pitchFamily="18" charset="0"/>
              </a:rPr>
              <a:t>Le </a:t>
            </a:r>
            <a:r>
              <a:rPr lang="en-GB" altLang="fr-FR" sz="3200" dirty="0" err="1">
                <a:latin typeface="Verdana" panose="020B0604030504040204" pitchFamily="34" charset="0"/>
                <a:cs typeface="Times New Roman" panose="02020603050405020304" pitchFamily="18" charset="0"/>
              </a:rPr>
              <a:t>croisement</a:t>
            </a:r>
            <a:r>
              <a:rPr lang="en-GB" altLang="fr-FR" sz="3200" dirty="0">
                <a:latin typeface="Verdana" panose="020B0604030504040204" pitchFamily="34" charset="0"/>
                <a:cs typeface="Times New Roman" panose="02020603050405020304" pitchFamily="18" charset="0"/>
              </a:rPr>
              <a:t> de </a:t>
            </a:r>
            <a:r>
              <a:rPr lang="en-GB" altLang="fr-FR" sz="3200" dirty="0" err="1">
                <a:latin typeface="Verdana" panose="020B0604030504040204" pitchFamily="34" charset="0"/>
                <a:cs typeface="Times New Roman" panose="02020603050405020304" pitchFamily="18" charset="0"/>
              </a:rPr>
              <a:t>cette</a:t>
            </a:r>
            <a:r>
              <a:rPr lang="en-GB" altLang="fr-FR" sz="3200" dirty="0">
                <a:latin typeface="Verdana" panose="020B0604030504040204" pitchFamily="34" charset="0"/>
                <a:cs typeface="Times New Roman" panose="02020603050405020304" pitchFamily="18" charset="0"/>
              </a:rPr>
              <a:t> </a:t>
            </a:r>
            <a:r>
              <a:rPr lang="en-GB" altLang="fr-FR" sz="3200" dirty="0" err="1">
                <a:latin typeface="Verdana" panose="020B0604030504040204" pitchFamily="34" charset="0"/>
                <a:cs typeface="Times New Roman" panose="02020603050405020304" pitchFamily="18" charset="0"/>
              </a:rPr>
              <a:t>voie</a:t>
            </a:r>
            <a:r>
              <a:rPr lang="en-GB" altLang="fr-FR" sz="3200" dirty="0">
                <a:latin typeface="Verdana" panose="020B0604030504040204" pitchFamily="34" charset="0"/>
                <a:cs typeface="Times New Roman" panose="02020603050405020304" pitchFamily="18" charset="0"/>
              </a:rPr>
              <a:t> avec </a:t>
            </a:r>
            <a:r>
              <a:rPr lang="en-GB" altLang="fr-FR" sz="3200" dirty="0" err="1">
                <a:latin typeface="Verdana" panose="020B0604030504040204" pitchFamily="34" charset="0"/>
                <a:cs typeface="Times New Roman" panose="02020603050405020304" pitchFamily="18" charset="0"/>
              </a:rPr>
              <a:t>celle</a:t>
            </a:r>
            <a:r>
              <a:rPr lang="en-GB" altLang="fr-FR" sz="3200" dirty="0">
                <a:latin typeface="Verdana" panose="020B0604030504040204" pitchFamily="34" charset="0"/>
                <a:cs typeface="Times New Roman" panose="02020603050405020304" pitchFamily="18" charset="0"/>
              </a:rPr>
              <a:t> du </a:t>
            </a:r>
            <a:r>
              <a:rPr lang="en-GB" altLang="fr-FR" sz="3200" dirty="0" err="1">
                <a:latin typeface="Verdana" panose="020B0604030504040204" pitchFamily="34" charset="0"/>
                <a:cs typeface="Times New Roman" panose="02020603050405020304" pitchFamily="18" charset="0"/>
              </a:rPr>
              <a:t>côté</a:t>
            </a:r>
            <a:r>
              <a:rPr lang="en-GB" altLang="fr-FR" sz="3200" dirty="0">
                <a:latin typeface="Verdana" panose="020B0604030504040204" pitchFamily="34" charset="0"/>
                <a:cs typeface="Times New Roman" panose="02020603050405020304" pitchFamily="18" charset="0"/>
              </a:rPr>
              <a:t> </a:t>
            </a:r>
            <a:r>
              <a:rPr lang="en-GB" altLang="fr-FR" sz="3200" dirty="0" err="1">
                <a:latin typeface="Verdana" panose="020B0604030504040204" pitchFamily="34" charset="0"/>
                <a:cs typeface="Times New Roman" panose="02020603050405020304" pitchFamily="18" charset="0"/>
              </a:rPr>
              <a:t>opposé</a:t>
            </a:r>
            <a:r>
              <a:rPr lang="en-GB" altLang="fr-FR" sz="3200" dirty="0">
                <a:latin typeface="Verdana" panose="020B0604030504040204" pitchFamily="34" charset="0"/>
                <a:cs typeface="Times New Roman" panose="02020603050405020304" pitchFamily="18" charset="0"/>
              </a:rPr>
              <a:t>, </a:t>
            </a:r>
            <a:r>
              <a:rPr lang="en-GB" altLang="fr-FR" sz="3200" dirty="0" err="1">
                <a:latin typeface="Verdana" panose="020B0604030504040204" pitchFamily="34" charset="0"/>
                <a:cs typeface="Times New Roman" panose="02020603050405020304" pitchFamily="18" charset="0"/>
              </a:rPr>
              <a:t>appelé</a:t>
            </a:r>
            <a:r>
              <a:rPr lang="en-GB" altLang="fr-FR" sz="3200" dirty="0">
                <a:latin typeface="Verdana" panose="020B0604030504040204" pitchFamily="34" charset="0"/>
                <a:cs typeface="Times New Roman" panose="02020603050405020304" pitchFamily="18" charset="0"/>
              </a:rPr>
              <a:t> </a:t>
            </a:r>
            <a:r>
              <a:rPr lang="en-GB" altLang="fr-FR" sz="3200" b="1" dirty="0" err="1">
                <a:latin typeface="Verdana" panose="020B0604030504040204" pitchFamily="34" charset="0"/>
                <a:cs typeface="Times New Roman" panose="02020603050405020304" pitchFamily="18" charset="0"/>
              </a:rPr>
              <a:t>décussation</a:t>
            </a:r>
            <a:r>
              <a:rPr lang="en-GB" altLang="fr-FR" sz="3200" b="1" dirty="0">
                <a:latin typeface="Verdana" panose="020B0604030504040204" pitchFamily="34" charset="0"/>
                <a:cs typeface="Times New Roman" panose="02020603050405020304" pitchFamily="18" charset="0"/>
              </a:rPr>
              <a:t> </a:t>
            </a:r>
            <a:r>
              <a:rPr lang="en-GB" altLang="fr-FR" sz="3200" b="1" dirty="0" err="1">
                <a:latin typeface="Verdana" panose="020B0604030504040204" pitchFamily="34" charset="0"/>
                <a:cs typeface="Times New Roman" panose="02020603050405020304" pitchFamily="18" charset="0"/>
              </a:rPr>
              <a:t>pyramidale</a:t>
            </a:r>
            <a:r>
              <a:rPr lang="en-GB" altLang="fr-FR" sz="3200" dirty="0">
                <a:latin typeface="Verdana" panose="020B0604030504040204" pitchFamily="34" charset="0"/>
                <a:cs typeface="Times New Roman" panose="02020603050405020304" pitchFamily="18" charset="0"/>
              </a:rPr>
              <a:t>, marque la </a:t>
            </a:r>
            <a:r>
              <a:rPr lang="en-GB" altLang="fr-FR" sz="3200" dirty="0" err="1">
                <a:latin typeface="Verdana" panose="020B0604030504040204" pitchFamily="34" charset="0"/>
                <a:cs typeface="Times New Roman" panose="02020603050405020304" pitchFamily="18" charset="0"/>
              </a:rPr>
              <a:t>limite</a:t>
            </a:r>
            <a:r>
              <a:rPr lang="en-GB" altLang="fr-FR" sz="3200" dirty="0">
                <a:latin typeface="Verdana" panose="020B0604030504040204" pitchFamily="34" charset="0"/>
                <a:cs typeface="Times New Roman" panose="02020603050405020304" pitchFamily="18" charset="0"/>
              </a:rPr>
              <a:t> avec la </a:t>
            </a:r>
            <a:r>
              <a:rPr lang="en-GB" altLang="fr-FR" sz="3200" dirty="0" err="1">
                <a:latin typeface="Verdana" panose="020B0604030504040204" pitchFamily="34" charset="0"/>
                <a:cs typeface="Times New Roman" panose="02020603050405020304" pitchFamily="18" charset="0"/>
              </a:rPr>
              <a:t>moelle</a:t>
            </a:r>
            <a:r>
              <a:rPr lang="en-GB" altLang="fr-FR" sz="3200" dirty="0">
                <a:latin typeface="Verdana" panose="020B0604030504040204" pitchFamily="34" charset="0"/>
                <a:cs typeface="Times New Roman" panose="02020603050405020304" pitchFamily="18" charset="0"/>
              </a:rPr>
              <a:t> </a:t>
            </a:r>
            <a:r>
              <a:rPr lang="en-GB" altLang="fr-FR" sz="3200" dirty="0" err="1">
                <a:latin typeface="Verdana" panose="020B0604030504040204" pitchFamily="34" charset="0"/>
                <a:cs typeface="Times New Roman" panose="02020603050405020304" pitchFamily="18" charset="0"/>
              </a:rPr>
              <a:t>épinière</a:t>
            </a:r>
            <a:r>
              <a:rPr lang="en-GB" altLang="fr-FR" sz="3200" dirty="0">
                <a:latin typeface="Verdana" panose="020B0604030504040204" pitchFamily="34" charset="0"/>
                <a:cs typeface="Times New Roman" panose="02020603050405020304" pitchFamily="18" charset="0"/>
              </a:rPr>
              <a:t>. </a:t>
            </a:r>
          </a:p>
        </p:txBody>
      </p:sp>
      <p:sp>
        <p:nvSpPr>
          <p:cNvPr id="2" name="Espace réservé du numéro de diapositive 5">
            <a:extLst>
              <a:ext uri="{FF2B5EF4-FFF2-40B4-BE49-F238E27FC236}">
                <a16:creationId xmlns:a16="http://schemas.microsoft.com/office/drawing/2014/main" id="{493A160B-FF54-4653-B974-BEE4FA34616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A595593-62CA-40AE-86E9-9E73866224FF}" type="slidenum">
              <a:rPr lang="en-GB" altLang="fr-FR">
                <a:solidFill>
                  <a:srgbClr val="898989"/>
                </a:solidFill>
              </a:rPr>
              <a:pPr/>
              <a:t>61</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043A29D-CBF9-4058-AE6B-9B3AF3A39371}"/>
              </a:ext>
            </a:extLst>
          </p:cNvPr>
          <p:cNvSpPr>
            <a:spLocks noGrp="1" noChangeArrowheads="1"/>
          </p:cNvSpPr>
          <p:nvPr>
            <p:ph idx="1"/>
          </p:nvPr>
        </p:nvSpPr>
        <p:spPr>
          <a:xfrm>
            <a:off x="2209800" y="1196976"/>
            <a:ext cx="7772400" cy="4899025"/>
          </a:xfrm>
        </p:spPr>
        <p:txBody>
          <a:bodyPr>
            <a:normAutofit/>
          </a:bodyPr>
          <a:lstStyle/>
          <a:p>
            <a:pPr algn="just">
              <a:spcBef>
                <a:spcPts val="700"/>
              </a:spcBef>
              <a:buClr>
                <a:srgbClr val="FFFFFF"/>
              </a:buClr>
            </a:pPr>
            <a:r>
              <a:rPr lang="en-GB" altLang="fr-FR" sz="3600"/>
              <a:t>La majorité de ces voies nerveuses sont croisées cad que les voies de la sensibilité de la moitié du corps gauche sont ressenties par l’hémisphère cérébrale droit et inversement. De même pour la commande de l’hémi-corps gauche.</a:t>
            </a:r>
          </a:p>
          <a:p>
            <a:pPr algn="ctr">
              <a:spcBef>
                <a:spcPts val="700"/>
              </a:spcBef>
              <a:buClr>
                <a:srgbClr val="FFFFFF"/>
              </a:buClr>
            </a:pPr>
            <a:r>
              <a:rPr lang="en-GB" altLang="fr-FR" sz="3600">
                <a:solidFill>
                  <a:srgbClr val="FF0000"/>
                </a:solidFill>
              </a:rPr>
              <a:t>La </a:t>
            </a:r>
            <a:r>
              <a:rPr lang="fr-FR" altLang="fr-FR" sz="3600">
                <a:solidFill>
                  <a:srgbClr val="FF0000"/>
                </a:solidFill>
              </a:rPr>
              <a:t>décussation cérébrale</a:t>
            </a:r>
            <a:endParaRPr lang="en-GB" altLang="fr-FR" sz="3600">
              <a:solidFill>
                <a:srgbClr val="FF0000"/>
              </a:solidFill>
            </a:endParaRPr>
          </a:p>
          <a:p>
            <a:pPr>
              <a:spcBef>
                <a:spcPts val="700"/>
              </a:spcBef>
              <a:buNone/>
            </a:pPr>
            <a:endParaRPr lang="en-GB" altLang="fr-FR"/>
          </a:p>
        </p:txBody>
      </p:sp>
      <p:sp>
        <p:nvSpPr>
          <p:cNvPr id="37890" name="Espace réservé du numéro de diapositive 5">
            <a:extLst>
              <a:ext uri="{FF2B5EF4-FFF2-40B4-BE49-F238E27FC236}">
                <a16:creationId xmlns:a16="http://schemas.microsoft.com/office/drawing/2014/main" id="{D64B0595-CD22-49CA-8A51-8A7060D8271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93E2211-7A4C-4D64-B496-F6B801763028}" type="slidenum">
              <a:rPr lang="en-GB" altLang="fr-FR">
                <a:solidFill>
                  <a:srgbClr val="898989"/>
                </a:solidFill>
              </a:rPr>
              <a:pPr/>
              <a:t>62</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866A3A5C-5845-4DC6-9F89-DFB88BF51FBD}"/>
              </a:ext>
            </a:extLst>
          </p:cNvPr>
          <p:cNvSpPr>
            <a:spLocks noGrp="1" noChangeArrowheads="1"/>
          </p:cNvSpPr>
          <p:nvPr>
            <p:ph type="title"/>
          </p:nvPr>
        </p:nvSpPr>
        <p:spPr>
          <a:xfrm>
            <a:off x="2209800" y="609600"/>
            <a:ext cx="7772400" cy="1143000"/>
          </a:xfrm>
        </p:spPr>
        <p:txBody>
          <a:bodyPr rtlCol="0">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b="1" dirty="0">
                <a:solidFill>
                  <a:schemeClr val="tx1">
                    <a:lumMod val="75000"/>
                    <a:lumOff val="25000"/>
                  </a:schemeClr>
                </a:solidFill>
              </a:rPr>
              <a:t>Formation </a:t>
            </a:r>
            <a:r>
              <a:rPr lang="en-GB" altLang="fr-FR" b="1" dirty="0" err="1">
                <a:solidFill>
                  <a:schemeClr val="tx1">
                    <a:lumMod val="75000"/>
                    <a:lumOff val="25000"/>
                  </a:schemeClr>
                </a:solidFill>
              </a:rPr>
              <a:t>réticulée</a:t>
            </a:r>
            <a:r>
              <a:rPr lang="en-GB" altLang="fr-FR" b="1" dirty="0">
                <a:solidFill>
                  <a:schemeClr val="tx1">
                    <a:lumMod val="75000"/>
                    <a:lumOff val="25000"/>
                  </a:schemeClr>
                </a:solidFill>
              </a:rPr>
              <a:t> et vigilance</a:t>
            </a:r>
          </a:p>
        </p:txBody>
      </p:sp>
      <p:sp>
        <p:nvSpPr>
          <p:cNvPr id="102403" name="Rectangle 2">
            <a:extLst>
              <a:ext uri="{FF2B5EF4-FFF2-40B4-BE49-F238E27FC236}">
                <a16:creationId xmlns:a16="http://schemas.microsoft.com/office/drawing/2014/main" id="{C0EFBEC8-2BA8-476C-90CF-7343F73589F8}"/>
              </a:ext>
            </a:extLst>
          </p:cNvPr>
          <p:cNvSpPr>
            <a:spLocks noGrp="1" noChangeArrowheads="1"/>
          </p:cNvSpPr>
          <p:nvPr>
            <p:ph idx="1"/>
          </p:nvPr>
        </p:nvSpPr>
        <p:spPr>
          <a:xfrm>
            <a:off x="625641" y="1981200"/>
            <a:ext cx="11117179" cy="4114800"/>
          </a:xfrm>
        </p:spPr>
        <p:txBody>
          <a:bodyPr rtlCol="0">
            <a:normAutofit/>
          </a:bodyPr>
          <a:lstStyle/>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dirty="0"/>
              <a:t>La formation </a:t>
            </a:r>
            <a:r>
              <a:rPr lang="en-GB" altLang="fr-FR" dirty="0" err="1"/>
              <a:t>réticulée</a:t>
            </a:r>
            <a:r>
              <a:rPr lang="en-GB" altLang="fr-FR" dirty="0"/>
              <a:t> </a:t>
            </a:r>
            <a:r>
              <a:rPr lang="en-GB" altLang="fr-FR" dirty="0" err="1"/>
              <a:t>s’étend</a:t>
            </a:r>
            <a:r>
              <a:rPr lang="en-GB" altLang="fr-FR" dirty="0"/>
              <a:t> du </a:t>
            </a:r>
            <a:r>
              <a:rPr lang="en-GB" altLang="fr-FR" dirty="0" err="1"/>
              <a:t>bulbe</a:t>
            </a:r>
            <a:r>
              <a:rPr lang="en-GB" altLang="fr-FR" dirty="0"/>
              <a:t> à </a:t>
            </a:r>
            <a:r>
              <a:rPr lang="en-GB" altLang="fr-FR" dirty="0" err="1"/>
              <a:t>l’hypothalamus</a:t>
            </a:r>
            <a:r>
              <a:rPr lang="en-GB" altLang="fr-FR" dirty="0"/>
              <a:t> et </a:t>
            </a:r>
            <a:r>
              <a:rPr lang="en-GB" altLang="fr-FR" dirty="0" err="1"/>
              <a:t>comprend</a:t>
            </a:r>
            <a:r>
              <a:rPr lang="en-GB" altLang="fr-FR" dirty="0"/>
              <a:t> les 9/10 des neurones du </a:t>
            </a:r>
            <a:r>
              <a:rPr lang="en-GB" altLang="fr-FR" dirty="0" err="1"/>
              <a:t>tronc</a:t>
            </a:r>
            <a:r>
              <a:rPr lang="en-GB" altLang="fr-FR" dirty="0"/>
              <a:t> </a:t>
            </a:r>
            <a:r>
              <a:rPr lang="en-GB" altLang="fr-FR" dirty="0" err="1"/>
              <a:t>cérébral</a:t>
            </a:r>
            <a:r>
              <a:rPr lang="en-GB" altLang="fr-FR" dirty="0"/>
              <a:t>.</a:t>
            </a:r>
          </a:p>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dirty="0"/>
              <a:t>Une </a:t>
            </a:r>
            <a:r>
              <a:rPr lang="en-GB" altLang="fr-FR" dirty="0" err="1"/>
              <a:t>lésion</a:t>
            </a:r>
            <a:r>
              <a:rPr lang="en-GB" altLang="fr-FR" dirty="0"/>
              <a:t> de la formation </a:t>
            </a:r>
            <a:r>
              <a:rPr lang="en-GB" altLang="fr-FR" dirty="0" err="1"/>
              <a:t>réticulée</a:t>
            </a:r>
            <a:r>
              <a:rPr lang="en-GB" altLang="fr-FR" dirty="0"/>
              <a:t> </a:t>
            </a:r>
            <a:r>
              <a:rPr lang="en-GB" altLang="fr-FR" dirty="0" err="1"/>
              <a:t>entraîne</a:t>
            </a:r>
            <a:r>
              <a:rPr lang="en-GB" altLang="fr-FR" dirty="0"/>
              <a:t> un </a:t>
            </a:r>
            <a:r>
              <a:rPr lang="en-GB" altLang="fr-FR" dirty="0" err="1"/>
              <a:t>état</a:t>
            </a:r>
            <a:r>
              <a:rPr lang="en-GB" altLang="fr-FR" dirty="0"/>
              <a:t> </a:t>
            </a:r>
            <a:r>
              <a:rPr lang="en-GB" altLang="fr-FR" dirty="0" err="1"/>
              <a:t>voisin</a:t>
            </a:r>
            <a:r>
              <a:rPr lang="en-GB" altLang="fr-FR" dirty="0"/>
              <a:t> du </a:t>
            </a:r>
            <a:r>
              <a:rPr lang="en-GB" altLang="fr-FR" dirty="0" err="1"/>
              <a:t>sommeil</a:t>
            </a:r>
            <a:r>
              <a:rPr lang="en-GB" altLang="fr-FR" dirty="0"/>
              <a:t>.</a:t>
            </a:r>
          </a:p>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dirty="0"/>
              <a:t>Les </a:t>
            </a:r>
            <a:r>
              <a:rPr lang="en-GB" altLang="fr-FR" dirty="0" err="1"/>
              <a:t>hypnotiques</a:t>
            </a:r>
            <a:r>
              <a:rPr lang="en-GB" altLang="fr-FR" dirty="0"/>
              <a:t> </a:t>
            </a:r>
            <a:r>
              <a:rPr lang="en-GB" altLang="fr-FR" dirty="0" err="1"/>
              <a:t>agissent</a:t>
            </a:r>
            <a:r>
              <a:rPr lang="en-GB" altLang="fr-FR" dirty="0"/>
              <a:t> par inhibition de </a:t>
            </a:r>
            <a:r>
              <a:rPr lang="en-GB" altLang="fr-FR" dirty="0" err="1"/>
              <a:t>cette</a:t>
            </a:r>
            <a:r>
              <a:rPr lang="en-GB" altLang="fr-FR" dirty="0"/>
              <a:t> </a:t>
            </a:r>
            <a:r>
              <a:rPr lang="en-GB" altLang="fr-FR" dirty="0" err="1"/>
              <a:t>région</a:t>
            </a:r>
            <a:r>
              <a:rPr lang="en-GB" altLang="fr-FR" dirty="0"/>
              <a:t> du </a:t>
            </a:r>
            <a:r>
              <a:rPr lang="en-GB" altLang="fr-FR" dirty="0" err="1"/>
              <a:t>névraxe</a:t>
            </a:r>
            <a:r>
              <a:rPr lang="en-GB" altLang="fr-FR" dirty="0"/>
              <a:t>.</a:t>
            </a:r>
          </a:p>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fr-FR" dirty="0" err="1"/>
              <a:t>Ainsi</a:t>
            </a:r>
            <a:r>
              <a:rPr lang="en-GB" altLang="fr-FR" dirty="0"/>
              <a:t> la substance </a:t>
            </a:r>
            <a:r>
              <a:rPr lang="en-GB" altLang="fr-FR" dirty="0" err="1"/>
              <a:t>réticulée</a:t>
            </a:r>
            <a:r>
              <a:rPr lang="en-GB" altLang="fr-FR" dirty="0"/>
              <a:t> </a:t>
            </a:r>
            <a:r>
              <a:rPr lang="en-GB" altLang="fr-FR" dirty="0" err="1"/>
              <a:t>maintient</a:t>
            </a:r>
            <a:r>
              <a:rPr lang="en-GB" altLang="fr-FR" dirty="0"/>
              <a:t> le cortex à </a:t>
            </a:r>
            <a:r>
              <a:rPr lang="en-GB" altLang="fr-FR" dirty="0" err="1"/>
              <a:t>l’état</a:t>
            </a:r>
            <a:r>
              <a:rPr lang="en-GB" altLang="fr-FR" dirty="0"/>
              <a:t> </a:t>
            </a:r>
            <a:r>
              <a:rPr lang="en-GB" altLang="fr-FR" dirty="0" err="1"/>
              <a:t>d’éveil</a:t>
            </a:r>
            <a:r>
              <a:rPr lang="en-GB" altLang="fr-FR" dirty="0"/>
              <a:t> et assure la </a:t>
            </a:r>
            <a:r>
              <a:rPr lang="en-GB" altLang="fr-FR" dirty="0" err="1"/>
              <a:t>régulation</a:t>
            </a:r>
            <a:r>
              <a:rPr lang="en-GB" altLang="fr-FR" dirty="0"/>
              <a:t> de la vigilance</a:t>
            </a:r>
          </a:p>
        </p:txBody>
      </p:sp>
      <p:sp>
        <p:nvSpPr>
          <p:cNvPr id="62466" name="Espace réservé du numéro de diapositive 5">
            <a:extLst>
              <a:ext uri="{FF2B5EF4-FFF2-40B4-BE49-F238E27FC236}">
                <a16:creationId xmlns:a16="http://schemas.microsoft.com/office/drawing/2014/main" id="{321556FF-0F5D-46AA-89B6-3B3D536EDF2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319D145-14D6-4626-9156-1B598E5DE9A6}" type="slidenum">
              <a:rPr lang="en-GB" altLang="fr-FR">
                <a:solidFill>
                  <a:srgbClr val="898989"/>
                </a:solidFill>
              </a:rPr>
              <a:pPr/>
              <a:t>63</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792C157D-A0E9-49B8-9385-669C31615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7200"/>
            <a:ext cx="59436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2">
            <a:extLst>
              <a:ext uri="{FF2B5EF4-FFF2-40B4-BE49-F238E27FC236}">
                <a16:creationId xmlns:a16="http://schemas.microsoft.com/office/drawing/2014/main" id="{B6E2847F-8F22-4795-AD63-69F585F3EA1C}"/>
              </a:ext>
            </a:extLst>
          </p:cNvPr>
          <p:cNvGrpSpPr>
            <a:grpSpLocks/>
          </p:cNvGrpSpPr>
          <p:nvPr/>
        </p:nvGrpSpPr>
        <p:grpSpPr bwMode="auto">
          <a:xfrm>
            <a:off x="2057401" y="457201"/>
            <a:ext cx="7542213" cy="2360613"/>
            <a:chOff x="336" y="288"/>
            <a:chExt cx="4751" cy="1487"/>
          </a:xfrm>
        </p:grpSpPr>
        <p:sp>
          <p:nvSpPr>
            <p:cNvPr id="98334" name="Text Box 3">
              <a:extLst>
                <a:ext uri="{FF2B5EF4-FFF2-40B4-BE49-F238E27FC236}">
                  <a16:creationId xmlns:a16="http://schemas.microsoft.com/office/drawing/2014/main" id="{26E02D03-A88E-4FFB-8DB6-0CB7864B9C96}"/>
                </a:ext>
              </a:extLst>
            </p:cNvPr>
            <p:cNvSpPr txBox="1">
              <a:spLocks noChangeArrowheads="1"/>
            </p:cNvSpPr>
            <p:nvPr/>
          </p:nvSpPr>
          <p:spPr bwMode="auto">
            <a:xfrm>
              <a:off x="336" y="288"/>
              <a:ext cx="129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Télencéphale</a:t>
              </a:r>
            </a:p>
          </p:txBody>
        </p:sp>
        <p:grpSp>
          <p:nvGrpSpPr>
            <p:cNvPr id="98335" name="Group 4">
              <a:extLst>
                <a:ext uri="{FF2B5EF4-FFF2-40B4-BE49-F238E27FC236}">
                  <a16:creationId xmlns:a16="http://schemas.microsoft.com/office/drawing/2014/main" id="{2B25B171-A262-4525-99D3-51587C6A37DD}"/>
                </a:ext>
              </a:extLst>
            </p:cNvPr>
            <p:cNvGrpSpPr>
              <a:grpSpLocks/>
            </p:cNvGrpSpPr>
            <p:nvPr/>
          </p:nvGrpSpPr>
          <p:grpSpPr bwMode="auto">
            <a:xfrm>
              <a:off x="1728" y="480"/>
              <a:ext cx="3359" cy="1295"/>
              <a:chOff x="1728" y="480"/>
              <a:chExt cx="3359" cy="1295"/>
            </a:xfrm>
          </p:grpSpPr>
          <p:sp>
            <p:nvSpPr>
              <p:cNvPr id="98336" name="Line 5">
                <a:extLst>
                  <a:ext uri="{FF2B5EF4-FFF2-40B4-BE49-F238E27FC236}">
                    <a16:creationId xmlns:a16="http://schemas.microsoft.com/office/drawing/2014/main" id="{EC751963-087E-42D4-B9B0-4F3E0FD15C09}"/>
                  </a:ext>
                </a:extLst>
              </p:cNvPr>
              <p:cNvSpPr>
                <a:spLocks noChangeShapeType="1"/>
              </p:cNvSpPr>
              <p:nvPr/>
            </p:nvSpPr>
            <p:spPr bwMode="auto">
              <a:xfrm>
                <a:off x="1728" y="480"/>
                <a:ext cx="1152" cy="1296"/>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8337" name="Line 6">
                <a:extLst>
                  <a:ext uri="{FF2B5EF4-FFF2-40B4-BE49-F238E27FC236}">
                    <a16:creationId xmlns:a16="http://schemas.microsoft.com/office/drawing/2014/main" id="{5CD14D8D-43F8-4A55-BD85-8BE44E6A5A60}"/>
                  </a:ext>
                </a:extLst>
              </p:cNvPr>
              <p:cNvSpPr>
                <a:spLocks noChangeShapeType="1"/>
              </p:cNvSpPr>
              <p:nvPr/>
            </p:nvSpPr>
            <p:spPr bwMode="auto">
              <a:xfrm>
                <a:off x="1728" y="480"/>
                <a:ext cx="3360" cy="96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8338" name="Line 7">
                <a:extLst>
                  <a:ext uri="{FF2B5EF4-FFF2-40B4-BE49-F238E27FC236}">
                    <a16:creationId xmlns:a16="http://schemas.microsoft.com/office/drawing/2014/main" id="{3BDC2A5A-80F0-4D09-A425-B0C11F46630B}"/>
                  </a:ext>
                </a:extLst>
              </p:cNvPr>
              <p:cNvSpPr>
                <a:spLocks noChangeShapeType="1"/>
              </p:cNvSpPr>
              <p:nvPr/>
            </p:nvSpPr>
            <p:spPr bwMode="auto">
              <a:xfrm>
                <a:off x="1728" y="480"/>
                <a:ext cx="1392" cy="72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8339" name="Line 8">
                <a:extLst>
                  <a:ext uri="{FF2B5EF4-FFF2-40B4-BE49-F238E27FC236}">
                    <a16:creationId xmlns:a16="http://schemas.microsoft.com/office/drawing/2014/main" id="{A350492C-A95E-463C-92C0-8174DF4086C3}"/>
                  </a:ext>
                </a:extLst>
              </p:cNvPr>
              <p:cNvSpPr>
                <a:spLocks noChangeShapeType="1"/>
              </p:cNvSpPr>
              <p:nvPr/>
            </p:nvSpPr>
            <p:spPr bwMode="auto">
              <a:xfrm>
                <a:off x="1728" y="480"/>
                <a:ext cx="2304" cy="288"/>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nvGrpSpPr>
          <p:cNvPr id="4" name="Group 9">
            <a:extLst>
              <a:ext uri="{FF2B5EF4-FFF2-40B4-BE49-F238E27FC236}">
                <a16:creationId xmlns:a16="http://schemas.microsoft.com/office/drawing/2014/main" id="{AB095202-6421-4E0A-8080-63DB0C5F8E15}"/>
              </a:ext>
            </a:extLst>
          </p:cNvPr>
          <p:cNvGrpSpPr>
            <a:grpSpLocks/>
          </p:cNvGrpSpPr>
          <p:nvPr/>
        </p:nvGrpSpPr>
        <p:grpSpPr bwMode="auto">
          <a:xfrm>
            <a:off x="1670051" y="2892425"/>
            <a:ext cx="6710363" cy="3505200"/>
            <a:chOff x="92" y="1822"/>
            <a:chExt cx="4227" cy="2208"/>
          </a:xfrm>
        </p:grpSpPr>
        <p:grpSp>
          <p:nvGrpSpPr>
            <p:cNvPr id="98319" name="Group 10">
              <a:extLst>
                <a:ext uri="{FF2B5EF4-FFF2-40B4-BE49-F238E27FC236}">
                  <a16:creationId xmlns:a16="http://schemas.microsoft.com/office/drawing/2014/main" id="{92CF2B1D-4728-41A6-93C0-E29CC2102536}"/>
                </a:ext>
              </a:extLst>
            </p:cNvPr>
            <p:cNvGrpSpPr>
              <a:grpSpLocks/>
            </p:cNvGrpSpPr>
            <p:nvPr/>
          </p:nvGrpSpPr>
          <p:grpSpPr bwMode="auto">
            <a:xfrm>
              <a:off x="240" y="1822"/>
              <a:ext cx="4079" cy="336"/>
              <a:chOff x="240" y="1822"/>
              <a:chExt cx="4079" cy="336"/>
            </a:xfrm>
          </p:grpSpPr>
          <p:sp>
            <p:nvSpPr>
              <p:cNvPr id="98331" name="Oval 11">
                <a:extLst>
                  <a:ext uri="{FF2B5EF4-FFF2-40B4-BE49-F238E27FC236}">
                    <a16:creationId xmlns:a16="http://schemas.microsoft.com/office/drawing/2014/main" id="{D1EF0CD0-9927-4A44-B6BC-3034A2ECED14}"/>
                  </a:ext>
                </a:extLst>
              </p:cNvPr>
              <p:cNvSpPr>
                <a:spLocks noChangeArrowheads="1"/>
              </p:cNvSpPr>
              <p:nvPr/>
            </p:nvSpPr>
            <p:spPr bwMode="auto">
              <a:xfrm>
                <a:off x="3744" y="1822"/>
                <a:ext cx="576" cy="336"/>
              </a:xfrm>
              <a:prstGeom prst="ellipse">
                <a:avLst/>
              </a:prstGeom>
              <a:noFill/>
              <a:ln w="3816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98332" name="Text Box 12">
                <a:extLst>
                  <a:ext uri="{FF2B5EF4-FFF2-40B4-BE49-F238E27FC236}">
                    <a16:creationId xmlns:a16="http://schemas.microsoft.com/office/drawing/2014/main" id="{CBC9BB4F-34B4-4286-AB56-407F340CF385}"/>
                  </a:ext>
                </a:extLst>
              </p:cNvPr>
              <p:cNvSpPr txBox="1">
                <a:spLocks noChangeArrowheads="1"/>
              </p:cNvSpPr>
              <p:nvPr/>
            </p:nvSpPr>
            <p:spPr bwMode="auto">
              <a:xfrm>
                <a:off x="240" y="1870"/>
                <a:ext cx="144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Mésencéphale</a:t>
                </a:r>
              </a:p>
            </p:txBody>
          </p:sp>
          <p:sp>
            <p:nvSpPr>
              <p:cNvPr id="98333" name="Line 13">
                <a:extLst>
                  <a:ext uri="{FF2B5EF4-FFF2-40B4-BE49-F238E27FC236}">
                    <a16:creationId xmlns:a16="http://schemas.microsoft.com/office/drawing/2014/main" id="{996F046A-E21A-442D-9133-7B00E97A973A}"/>
                  </a:ext>
                </a:extLst>
              </p:cNvPr>
              <p:cNvSpPr>
                <a:spLocks noChangeShapeType="1"/>
              </p:cNvSpPr>
              <p:nvPr/>
            </p:nvSpPr>
            <p:spPr bwMode="auto">
              <a:xfrm>
                <a:off x="1584" y="2014"/>
                <a:ext cx="2160" cy="1"/>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98320" name="Group 14">
              <a:extLst>
                <a:ext uri="{FF2B5EF4-FFF2-40B4-BE49-F238E27FC236}">
                  <a16:creationId xmlns:a16="http://schemas.microsoft.com/office/drawing/2014/main" id="{8F713E7E-9425-40F5-8B09-353093253437}"/>
                </a:ext>
              </a:extLst>
            </p:cNvPr>
            <p:cNvGrpSpPr>
              <a:grpSpLocks/>
            </p:cNvGrpSpPr>
            <p:nvPr/>
          </p:nvGrpSpPr>
          <p:grpSpPr bwMode="auto">
            <a:xfrm>
              <a:off x="240" y="2346"/>
              <a:ext cx="3695" cy="1147"/>
              <a:chOff x="240" y="2346"/>
              <a:chExt cx="3695" cy="1147"/>
            </a:xfrm>
          </p:grpSpPr>
          <p:sp>
            <p:nvSpPr>
              <p:cNvPr id="98327" name="Text Box 15">
                <a:extLst>
                  <a:ext uri="{FF2B5EF4-FFF2-40B4-BE49-F238E27FC236}">
                    <a16:creationId xmlns:a16="http://schemas.microsoft.com/office/drawing/2014/main" id="{E08FA05B-355F-4E69-96DC-132A64B0F5D2}"/>
                  </a:ext>
                </a:extLst>
              </p:cNvPr>
              <p:cNvSpPr txBox="1">
                <a:spLocks noChangeArrowheads="1"/>
              </p:cNvSpPr>
              <p:nvPr/>
            </p:nvSpPr>
            <p:spPr bwMode="auto">
              <a:xfrm>
                <a:off x="240" y="2350"/>
                <a:ext cx="158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Pont de Varole (protubérance)</a:t>
                </a:r>
              </a:p>
            </p:txBody>
          </p:sp>
          <p:sp>
            <p:nvSpPr>
              <p:cNvPr id="98328" name="Text Box 16">
                <a:extLst>
                  <a:ext uri="{FF2B5EF4-FFF2-40B4-BE49-F238E27FC236}">
                    <a16:creationId xmlns:a16="http://schemas.microsoft.com/office/drawing/2014/main" id="{F7981A95-0EC6-41C7-AEBE-A7FCA0F2654C}"/>
                  </a:ext>
                </a:extLst>
              </p:cNvPr>
              <p:cNvSpPr txBox="1">
                <a:spLocks noChangeArrowheads="1"/>
              </p:cNvSpPr>
              <p:nvPr/>
            </p:nvSpPr>
            <p:spPr bwMode="auto">
              <a:xfrm>
                <a:off x="240" y="2974"/>
                <a:ext cx="139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Bulbe rachidien</a:t>
                </a:r>
              </a:p>
            </p:txBody>
          </p:sp>
          <p:sp>
            <p:nvSpPr>
              <p:cNvPr id="98329" name="Line 17">
                <a:extLst>
                  <a:ext uri="{FF2B5EF4-FFF2-40B4-BE49-F238E27FC236}">
                    <a16:creationId xmlns:a16="http://schemas.microsoft.com/office/drawing/2014/main" id="{FC174898-F5AC-4D82-93CF-549217208453}"/>
                  </a:ext>
                </a:extLst>
              </p:cNvPr>
              <p:cNvSpPr>
                <a:spLocks noChangeShapeType="1"/>
              </p:cNvSpPr>
              <p:nvPr/>
            </p:nvSpPr>
            <p:spPr bwMode="auto">
              <a:xfrm flipV="1">
                <a:off x="1680" y="2345"/>
                <a:ext cx="2160" cy="202"/>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8330" name="Line 18">
                <a:extLst>
                  <a:ext uri="{FF2B5EF4-FFF2-40B4-BE49-F238E27FC236}">
                    <a16:creationId xmlns:a16="http://schemas.microsoft.com/office/drawing/2014/main" id="{5442447F-2737-43F9-A341-A07C23F4B2A9}"/>
                  </a:ext>
                </a:extLst>
              </p:cNvPr>
              <p:cNvSpPr>
                <a:spLocks noChangeShapeType="1"/>
              </p:cNvSpPr>
              <p:nvPr/>
            </p:nvSpPr>
            <p:spPr bwMode="auto">
              <a:xfrm flipV="1">
                <a:off x="1296" y="2729"/>
                <a:ext cx="2640" cy="490"/>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98321" name="Text Box 19">
              <a:extLst>
                <a:ext uri="{FF2B5EF4-FFF2-40B4-BE49-F238E27FC236}">
                  <a16:creationId xmlns:a16="http://schemas.microsoft.com/office/drawing/2014/main" id="{E5CD2F42-0449-451C-9D09-32400C329ED2}"/>
                </a:ext>
              </a:extLst>
            </p:cNvPr>
            <p:cNvSpPr txBox="1">
              <a:spLocks noChangeArrowheads="1"/>
            </p:cNvSpPr>
            <p:nvPr/>
          </p:nvSpPr>
          <p:spPr bwMode="auto">
            <a:xfrm>
              <a:off x="816" y="3460"/>
              <a:ext cx="244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Ces trois structures forment le tronc cérébral </a:t>
              </a:r>
            </a:p>
          </p:txBody>
        </p:sp>
        <p:sp>
          <p:nvSpPr>
            <p:cNvPr id="98322" name="Line 20">
              <a:extLst>
                <a:ext uri="{FF2B5EF4-FFF2-40B4-BE49-F238E27FC236}">
                  <a16:creationId xmlns:a16="http://schemas.microsoft.com/office/drawing/2014/main" id="{E1A6ABFD-133B-4F5C-9957-C5C308560723}"/>
                </a:ext>
              </a:extLst>
            </p:cNvPr>
            <p:cNvSpPr>
              <a:spLocks noChangeShapeType="1"/>
            </p:cNvSpPr>
            <p:nvPr/>
          </p:nvSpPr>
          <p:spPr bwMode="auto">
            <a:xfrm>
              <a:off x="240" y="1918"/>
              <a:ext cx="1" cy="1584"/>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98323" name="Line 21">
              <a:extLst>
                <a:ext uri="{FF2B5EF4-FFF2-40B4-BE49-F238E27FC236}">
                  <a16:creationId xmlns:a16="http://schemas.microsoft.com/office/drawing/2014/main" id="{6B2F2562-01E9-47BF-AD40-7CA09AA0DF73}"/>
                </a:ext>
              </a:extLst>
            </p:cNvPr>
            <p:cNvSpPr>
              <a:spLocks noChangeShapeType="1"/>
            </p:cNvSpPr>
            <p:nvPr/>
          </p:nvSpPr>
          <p:spPr bwMode="auto">
            <a:xfrm>
              <a:off x="96" y="2734"/>
              <a:ext cx="1" cy="1296"/>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grpSp>
          <p:nvGrpSpPr>
            <p:cNvPr id="98324" name="Group 22">
              <a:extLst>
                <a:ext uri="{FF2B5EF4-FFF2-40B4-BE49-F238E27FC236}">
                  <a16:creationId xmlns:a16="http://schemas.microsoft.com/office/drawing/2014/main" id="{F7024A7F-583A-4AF9-BC6E-5AA017548819}"/>
                </a:ext>
              </a:extLst>
            </p:cNvPr>
            <p:cNvGrpSpPr>
              <a:grpSpLocks/>
            </p:cNvGrpSpPr>
            <p:nvPr/>
          </p:nvGrpSpPr>
          <p:grpSpPr bwMode="auto">
            <a:xfrm>
              <a:off x="92" y="2734"/>
              <a:ext cx="627" cy="1296"/>
              <a:chOff x="92" y="2734"/>
              <a:chExt cx="627" cy="1296"/>
            </a:xfrm>
          </p:grpSpPr>
          <p:sp>
            <p:nvSpPr>
              <p:cNvPr id="98325" name="Line 23">
                <a:extLst>
                  <a:ext uri="{FF2B5EF4-FFF2-40B4-BE49-F238E27FC236}">
                    <a16:creationId xmlns:a16="http://schemas.microsoft.com/office/drawing/2014/main" id="{B458FEC2-2CCB-47D0-9F0B-F6F70B13378E}"/>
                  </a:ext>
                </a:extLst>
              </p:cNvPr>
              <p:cNvSpPr>
                <a:spLocks noChangeShapeType="1"/>
              </p:cNvSpPr>
              <p:nvPr/>
            </p:nvSpPr>
            <p:spPr bwMode="auto">
              <a:xfrm flipH="1">
                <a:off x="91" y="2734"/>
                <a:ext cx="154" cy="1"/>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98326" name="Line 24">
                <a:extLst>
                  <a:ext uri="{FF2B5EF4-FFF2-40B4-BE49-F238E27FC236}">
                    <a16:creationId xmlns:a16="http://schemas.microsoft.com/office/drawing/2014/main" id="{0022B5E2-CD4F-47E4-95C2-BF202146AB9C}"/>
                  </a:ext>
                </a:extLst>
              </p:cNvPr>
              <p:cNvSpPr>
                <a:spLocks noChangeShapeType="1"/>
              </p:cNvSpPr>
              <p:nvPr/>
            </p:nvSpPr>
            <p:spPr bwMode="auto">
              <a:xfrm>
                <a:off x="96" y="4030"/>
                <a:ext cx="624" cy="1"/>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8" name="Group 25">
            <a:extLst>
              <a:ext uri="{FF2B5EF4-FFF2-40B4-BE49-F238E27FC236}">
                <a16:creationId xmlns:a16="http://schemas.microsoft.com/office/drawing/2014/main" id="{868F7D95-1440-42EF-96DC-E7BDCCE00A14}"/>
              </a:ext>
            </a:extLst>
          </p:cNvPr>
          <p:cNvGrpSpPr>
            <a:grpSpLocks/>
          </p:cNvGrpSpPr>
          <p:nvPr/>
        </p:nvGrpSpPr>
        <p:grpSpPr bwMode="auto">
          <a:xfrm>
            <a:off x="8458201" y="4108450"/>
            <a:ext cx="1446213" cy="2141538"/>
            <a:chOff x="4368" y="2588"/>
            <a:chExt cx="911" cy="1349"/>
          </a:xfrm>
        </p:grpSpPr>
        <p:sp>
          <p:nvSpPr>
            <p:cNvPr id="98317" name="Text Box 26">
              <a:extLst>
                <a:ext uri="{FF2B5EF4-FFF2-40B4-BE49-F238E27FC236}">
                  <a16:creationId xmlns:a16="http://schemas.microsoft.com/office/drawing/2014/main" id="{0E0F50EA-D85A-43D7-9107-09F528B3FA5E}"/>
                </a:ext>
              </a:extLst>
            </p:cNvPr>
            <p:cNvSpPr txBox="1">
              <a:spLocks noChangeArrowheads="1"/>
            </p:cNvSpPr>
            <p:nvPr/>
          </p:nvSpPr>
          <p:spPr bwMode="auto">
            <a:xfrm>
              <a:off x="4368" y="3648"/>
              <a:ext cx="91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Cervelet</a:t>
              </a:r>
            </a:p>
          </p:txBody>
        </p:sp>
        <p:sp>
          <p:nvSpPr>
            <p:cNvPr id="98318" name="Line 27">
              <a:extLst>
                <a:ext uri="{FF2B5EF4-FFF2-40B4-BE49-F238E27FC236}">
                  <a16:creationId xmlns:a16="http://schemas.microsoft.com/office/drawing/2014/main" id="{9D86A9D4-2075-4B3F-B14F-DBEDE4F1AB75}"/>
                </a:ext>
              </a:extLst>
            </p:cNvPr>
            <p:cNvSpPr>
              <a:spLocks noChangeShapeType="1"/>
            </p:cNvSpPr>
            <p:nvPr/>
          </p:nvSpPr>
          <p:spPr bwMode="auto">
            <a:xfrm flipV="1">
              <a:off x="4656" y="2587"/>
              <a:ext cx="1" cy="1066"/>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9" name="Group 28">
            <a:extLst>
              <a:ext uri="{FF2B5EF4-FFF2-40B4-BE49-F238E27FC236}">
                <a16:creationId xmlns:a16="http://schemas.microsoft.com/office/drawing/2014/main" id="{B4D9544D-6646-412E-B6FF-A5A982D2BC0A}"/>
              </a:ext>
            </a:extLst>
          </p:cNvPr>
          <p:cNvGrpSpPr>
            <a:grpSpLocks/>
          </p:cNvGrpSpPr>
          <p:nvPr/>
        </p:nvGrpSpPr>
        <p:grpSpPr bwMode="auto">
          <a:xfrm>
            <a:off x="2209801" y="1676401"/>
            <a:ext cx="6234113" cy="1789113"/>
            <a:chOff x="432" y="1056"/>
            <a:chExt cx="3927" cy="1127"/>
          </a:xfrm>
        </p:grpSpPr>
        <p:sp>
          <p:nvSpPr>
            <p:cNvPr id="98313" name="Text Box 29">
              <a:extLst>
                <a:ext uri="{FF2B5EF4-FFF2-40B4-BE49-F238E27FC236}">
                  <a16:creationId xmlns:a16="http://schemas.microsoft.com/office/drawing/2014/main" id="{9F459A5C-59AD-4697-9A1A-C0F1E05EC290}"/>
                </a:ext>
              </a:extLst>
            </p:cNvPr>
            <p:cNvSpPr txBox="1">
              <a:spLocks noChangeArrowheads="1"/>
            </p:cNvSpPr>
            <p:nvPr/>
          </p:nvSpPr>
          <p:spPr bwMode="auto">
            <a:xfrm>
              <a:off x="432" y="1056"/>
              <a:ext cx="124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pPr>
              <a:r>
                <a:rPr lang="en-GB" altLang="fr-FR" sz="2400">
                  <a:latin typeface="Arial" panose="020B0604020202020204" pitchFamily="34" charset="0"/>
                  <a:ea typeface="Arial Unicode MS" pitchFamily="34" charset="-128"/>
                </a:rPr>
                <a:t>Diencéphale</a:t>
              </a:r>
            </a:p>
          </p:txBody>
        </p:sp>
        <p:grpSp>
          <p:nvGrpSpPr>
            <p:cNvPr id="98314" name="Group 30">
              <a:extLst>
                <a:ext uri="{FF2B5EF4-FFF2-40B4-BE49-F238E27FC236}">
                  <a16:creationId xmlns:a16="http://schemas.microsoft.com/office/drawing/2014/main" id="{31F8075B-09CC-453D-A614-1E2A5A78D102}"/>
                </a:ext>
              </a:extLst>
            </p:cNvPr>
            <p:cNvGrpSpPr>
              <a:grpSpLocks/>
            </p:cNvGrpSpPr>
            <p:nvPr/>
          </p:nvGrpSpPr>
          <p:grpSpPr bwMode="auto">
            <a:xfrm>
              <a:off x="1632" y="1200"/>
              <a:ext cx="2727" cy="983"/>
              <a:chOff x="1632" y="1200"/>
              <a:chExt cx="2727" cy="983"/>
            </a:xfrm>
          </p:grpSpPr>
          <p:sp>
            <p:nvSpPr>
              <p:cNvPr id="98315" name="Line 31">
                <a:extLst>
                  <a:ext uri="{FF2B5EF4-FFF2-40B4-BE49-F238E27FC236}">
                    <a16:creationId xmlns:a16="http://schemas.microsoft.com/office/drawing/2014/main" id="{0FE522F0-23E8-4885-BDD4-DA90476B7560}"/>
                  </a:ext>
                </a:extLst>
              </p:cNvPr>
              <p:cNvSpPr>
                <a:spLocks noChangeShapeType="1"/>
              </p:cNvSpPr>
              <p:nvPr/>
            </p:nvSpPr>
            <p:spPr bwMode="auto">
              <a:xfrm>
                <a:off x="1632" y="1200"/>
                <a:ext cx="1968" cy="624"/>
              </a:xfrm>
              <a:prstGeom prst="line">
                <a:avLst/>
              </a:prstGeom>
              <a:noFill/>
              <a:ln w="38160">
                <a:solidFill>
                  <a:srgbClr val="66FF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98316" name="Freeform 32">
                <a:extLst>
                  <a:ext uri="{FF2B5EF4-FFF2-40B4-BE49-F238E27FC236}">
                    <a16:creationId xmlns:a16="http://schemas.microsoft.com/office/drawing/2014/main" id="{EFD381A1-44FA-4747-8A19-EFC9D446689A}"/>
                  </a:ext>
                </a:extLst>
              </p:cNvPr>
              <p:cNvSpPr>
                <a:spLocks noChangeArrowheads="1"/>
              </p:cNvSpPr>
              <p:nvPr/>
            </p:nvSpPr>
            <p:spPr bwMode="auto">
              <a:xfrm>
                <a:off x="3496" y="1584"/>
                <a:ext cx="864" cy="600"/>
              </a:xfrm>
              <a:custGeom>
                <a:avLst/>
                <a:gdLst>
                  <a:gd name="T0" fmla="*/ 536 w 864"/>
                  <a:gd name="T1" fmla="*/ 288 h 600"/>
                  <a:gd name="T2" fmla="*/ 824 w 864"/>
                  <a:gd name="T3" fmla="*/ 288 h 600"/>
                  <a:gd name="T4" fmla="*/ 776 w 864"/>
                  <a:gd name="T5" fmla="*/ 96 h 600"/>
                  <a:gd name="T6" fmla="*/ 392 w 864"/>
                  <a:gd name="T7" fmla="*/ 0 h 600"/>
                  <a:gd name="T8" fmla="*/ 104 w 864"/>
                  <a:gd name="T9" fmla="*/ 96 h 600"/>
                  <a:gd name="T10" fmla="*/ 152 w 864"/>
                  <a:gd name="T11" fmla="*/ 192 h 600"/>
                  <a:gd name="T12" fmla="*/ 8 w 864"/>
                  <a:gd name="T13" fmla="*/ 480 h 600"/>
                  <a:gd name="T14" fmla="*/ 104 w 864"/>
                  <a:gd name="T15" fmla="*/ 576 h 600"/>
                  <a:gd name="T16" fmla="*/ 296 w 864"/>
                  <a:gd name="T17" fmla="*/ 336 h 600"/>
                  <a:gd name="T18" fmla="*/ 536 w 864"/>
                  <a:gd name="T19" fmla="*/ 288 h 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4"/>
                  <a:gd name="T31" fmla="*/ 0 h 600"/>
                  <a:gd name="T32" fmla="*/ 864 w 864"/>
                  <a:gd name="T33" fmla="*/ 600 h 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4" h="600">
                    <a:moveTo>
                      <a:pt x="536" y="288"/>
                    </a:moveTo>
                    <a:cubicBezTo>
                      <a:pt x="624" y="280"/>
                      <a:pt x="784" y="320"/>
                      <a:pt x="824" y="288"/>
                    </a:cubicBezTo>
                    <a:cubicBezTo>
                      <a:pt x="864" y="256"/>
                      <a:pt x="848" y="144"/>
                      <a:pt x="776" y="96"/>
                    </a:cubicBezTo>
                    <a:cubicBezTo>
                      <a:pt x="704" y="48"/>
                      <a:pt x="504" y="0"/>
                      <a:pt x="392" y="0"/>
                    </a:cubicBezTo>
                    <a:cubicBezTo>
                      <a:pt x="280" y="0"/>
                      <a:pt x="144" y="64"/>
                      <a:pt x="104" y="96"/>
                    </a:cubicBezTo>
                    <a:cubicBezTo>
                      <a:pt x="64" y="128"/>
                      <a:pt x="168" y="128"/>
                      <a:pt x="152" y="192"/>
                    </a:cubicBezTo>
                    <a:cubicBezTo>
                      <a:pt x="136" y="256"/>
                      <a:pt x="16" y="416"/>
                      <a:pt x="8" y="480"/>
                    </a:cubicBezTo>
                    <a:cubicBezTo>
                      <a:pt x="0" y="544"/>
                      <a:pt x="56" y="600"/>
                      <a:pt x="104" y="576"/>
                    </a:cubicBezTo>
                    <a:cubicBezTo>
                      <a:pt x="152" y="552"/>
                      <a:pt x="224" y="384"/>
                      <a:pt x="296" y="336"/>
                    </a:cubicBezTo>
                    <a:cubicBezTo>
                      <a:pt x="368" y="288"/>
                      <a:pt x="448" y="296"/>
                      <a:pt x="536" y="288"/>
                    </a:cubicBezTo>
                    <a:close/>
                  </a:path>
                </a:pathLst>
              </a:custGeom>
              <a:noFill/>
              <a:ln w="3816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sp>
        <p:nvSpPr>
          <p:cNvPr id="3" name="Espace réservé du pied de page 2">
            <a:extLst>
              <a:ext uri="{FF2B5EF4-FFF2-40B4-BE49-F238E27FC236}">
                <a16:creationId xmlns:a16="http://schemas.microsoft.com/office/drawing/2014/main" id="{098ADDC3-EAEF-41E5-99B8-36C1893CEC40}"/>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EB9DEE20-C2E7-4EA6-805A-8DA67DEB044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4AC8D5-D48D-4428-83D1-07D1433BD69F}" type="slidenum">
              <a:rPr lang="fr-FR" altLang="fr-FR">
                <a:solidFill>
                  <a:srgbClr val="898989"/>
                </a:solidFill>
              </a:rPr>
              <a:pPr/>
              <a:t>64</a:t>
            </a:fld>
            <a:endParaRPr lang="fr-FR" altLang="fr-FR">
              <a:solidFill>
                <a:srgbClr val="898989"/>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left)">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9"/>
                                        </p:tgtEl>
                                        <p:attrNameLst>
                                          <p:attrName>style.visibility</p:attrName>
                                        </p:attrNameLst>
                                      </p:cBhvr>
                                      <p:to>
                                        <p:strVal val="visible"/>
                                      </p:to>
                                    </p:set>
                                    <p:animEffect transition="in" filter="wipe(left)">
                                      <p:cBhvr additive="repl">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additive="repl">
                                        <p:cTn id="16" dur="1" fill="hold">
                                          <p:stCondLst>
                                            <p:cond delay="0"/>
                                          </p:stCondLst>
                                        </p:cTn>
                                        <p:tgtEl>
                                          <p:spTgt spid="8"/>
                                        </p:tgtEl>
                                        <p:attrNameLst>
                                          <p:attrName>style.visibility</p:attrName>
                                        </p:attrNameLst>
                                      </p:cBhvr>
                                      <p:to>
                                        <p:strVal val="visible"/>
                                      </p:to>
                                    </p:set>
                                    <p:anim calcmode="lin" valueType="num">
                                      <p:cBhvr additive="repl">
                                        <p:cTn id="17" dur="500" fill="hold"/>
                                        <p:tgtEl>
                                          <p:spTgt spid="8"/>
                                        </p:tgtEl>
                                        <p:attrNameLst>
                                          <p:attrName>ppt_x</p:attrName>
                                        </p:attrNameLst>
                                      </p:cBhvr>
                                      <p:tavLst>
                                        <p:tav tm="100000">
                                          <p:val>
                                            <p:strVal val="1+#ppt_w/2"/>
                                          </p:val>
                                        </p:tav>
                                        <p:tav>
                                          <p:val>
                                            <p:strVal val="#ppt_x"/>
                                          </p:val>
                                        </p:tav>
                                      </p:tavLst>
                                    </p:anim>
                                    <p:anim calcmode="lin" valueType="num">
                                      <p:cBhvr additive="repl">
                                        <p:cTn id="18" dur="500" fill="hold"/>
                                        <p:tgtEl>
                                          <p:spTgt spid="8"/>
                                        </p:tgtEl>
                                        <p:attrNameLst>
                                          <p:attrName>ppt_y</p:attrName>
                                        </p:attrNameLst>
                                      </p:cBhvr>
                                      <p:tavLst>
                                        <p:tav tm="100000">
                                          <p:val>
                                            <p:strVal val="#ppt_y"/>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additive="repl">
                                        <p:cTn id="22" dur="1" fill="hold">
                                          <p:stCondLst>
                                            <p:cond delay="0"/>
                                          </p:stCondLst>
                                        </p:cTn>
                                        <p:tgtEl>
                                          <p:spTgt spid="4"/>
                                        </p:tgtEl>
                                        <p:attrNameLst>
                                          <p:attrName>style.visibility</p:attrName>
                                        </p:attrNameLst>
                                      </p:cBhvr>
                                      <p:to>
                                        <p:strVal val="visible"/>
                                      </p:to>
                                    </p:set>
                                    <p:animEffect transition="in" filter="wipe(left)">
                                      <p:cBhvr additive="repl">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2">
            <a:extLst>
              <a:ext uri="{FF2B5EF4-FFF2-40B4-BE49-F238E27FC236}">
                <a16:creationId xmlns:a16="http://schemas.microsoft.com/office/drawing/2014/main" id="{ABC5678B-F119-42F3-804B-DDF489BFBB0A}"/>
              </a:ext>
            </a:extLst>
          </p:cNvPr>
          <p:cNvSpPr>
            <a:spLocks noGrp="1"/>
          </p:cNvSpPr>
          <p:nvPr>
            <p:ph type="title"/>
          </p:nvPr>
        </p:nvSpPr>
        <p:spPr>
          <a:xfrm>
            <a:off x="2073276" y="107951"/>
            <a:ext cx="8042275" cy="1736725"/>
          </a:xfrm>
        </p:spPr>
        <p:txBody>
          <a:bodyPr rtlCol="0" anchor="t">
            <a:normAutofit/>
          </a:bodyPr>
          <a:lstStyle/>
          <a:p>
            <a:pPr algn="ctr">
              <a:defRPr/>
            </a:pPr>
            <a:r>
              <a:rPr lang="fr-FR" altLang="fr-FR" b="1" dirty="0">
                <a:solidFill>
                  <a:schemeClr val="tx1">
                    <a:lumMod val="75000"/>
                    <a:lumOff val="25000"/>
                  </a:schemeClr>
                </a:solidFill>
              </a:rPr>
              <a:t>Système Nerveux Central</a:t>
            </a:r>
            <a:br>
              <a:rPr lang="fr-FR" altLang="fr-FR" b="1" dirty="0">
                <a:solidFill>
                  <a:schemeClr val="tx1">
                    <a:lumMod val="75000"/>
                    <a:lumOff val="25000"/>
                  </a:schemeClr>
                </a:solidFill>
              </a:rPr>
            </a:br>
            <a:r>
              <a:rPr lang="fr-FR" altLang="fr-FR" b="1" dirty="0">
                <a:solidFill>
                  <a:schemeClr val="tx1">
                    <a:lumMod val="75000"/>
                    <a:lumOff val="25000"/>
                  </a:schemeClr>
                </a:solidFill>
              </a:rPr>
              <a:t>2,1,3 </a:t>
            </a:r>
            <a:r>
              <a:rPr lang="fr-FR" altLang="fr-FR" dirty="0">
                <a:solidFill>
                  <a:schemeClr val="tx1">
                    <a:lumMod val="75000"/>
                    <a:lumOff val="25000"/>
                  </a:schemeClr>
                </a:solidFill>
              </a:rPr>
              <a:t>Le cervelet</a:t>
            </a:r>
          </a:p>
        </p:txBody>
      </p:sp>
      <p:sp>
        <p:nvSpPr>
          <p:cNvPr id="2" name="Espace réservé du pied de page 1">
            <a:extLst>
              <a:ext uri="{FF2B5EF4-FFF2-40B4-BE49-F238E27FC236}">
                <a16:creationId xmlns:a16="http://schemas.microsoft.com/office/drawing/2014/main" id="{AE279D35-B286-4A12-AABF-85A57B248319}"/>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C10EE8E8-EF36-458B-8A35-CB59F8A1596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5DCC0D-509F-48D2-9721-967EA0EFDDB3}" type="slidenum">
              <a:rPr lang="fr-FR" altLang="fr-FR">
                <a:solidFill>
                  <a:srgbClr val="898989"/>
                </a:solidFill>
              </a:rPr>
              <a:pPr/>
              <a:t>65</a:t>
            </a:fld>
            <a:endParaRPr lang="fr-FR" altLang="fr-FR">
              <a:solidFill>
                <a:srgbClr val="898989"/>
              </a:solidFill>
            </a:endParaRPr>
          </a:p>
        </p:txBody>
      </p:sp>
      <p:sp>
        <p:nvSpPr>
          <p:cNvPr id="100357" name="ZoneTexte 3">
            <a:extLst>
              <a:ext uri="{FF2B5EF4-FFF2-40B4-BE49-F238E27FC236}">
                <a16:creationId xmlns:a16="http://schemas.microsoft.com/office/drawing/2014/main" id="{A9C46D55-7516-45DF-A9C1-3AA4F71A2453}"/>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100358" name="Picture 3">
            <a:extLst>
              <a:ext uri="{FF2B5EF4-FFF2-40B4-BE49-F238E27FC236}">
                <a16:creationId xmlns:a16="http://schemas.microsoft.com/office/drawing/2014/main" id="{2F184159-6758-4F15-9A84-DC10E1F6C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1989138"/>
            <a:ext cx="47529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Oval 4">
            <a:extLst>
              <a:ext uri="{FF2B5EF4-FFF2-40B4-BE49-F238E27FC236}">
                <a16:creationId xmlns:a16="http://schemas.microsoft.com/office/drawing/2014/main" id="{07AAB8CD-71CA-4009-BA04-9F30C8C74D6A}"/>
              </a:ext>
            </a:extLst>
          </p:cNvPr>
          <p:cNvSpPr>
            <a:spLocks noChangeArrowheads="1"/>
          </p:cNvSpPr>
          <p:nvPr/>
        </p:nvSpPr>
        <p:spPr bwMode="auto">
          <a:xfrm>
            <a:off x="6456363" y="3870325"/>
            <a:ext cx="1295400" cy="1430338"/>
          </a:xfrm>
          <a:prstGeom prst="ellipse">
            <a:avLst/>
          </a:prstGeom>
          <a:noFill/>
          <a:ln w="5724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pic>
        <p:nvPicPr>
          <p:cNvPr id="8" name="Image 7">
            <a:extLst>
              <a:ext uri="{FF2B5EF4-FFF2-40B4-BE49-F238E27FC236}">
                <a16:creationId xmlns:a16="http://schemas.microsoft.com/office/drawing/2014/main" id="{5DD7DCDB-58EF-4861-A66C-556197887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3" y="2074863"/>
            <a:ext cx="583406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F6B7FD97-7D65-4A2E-913D-042D751346EA}"/>
              </a:ext>
            </a:extLst>
          </p:cNvPr>
          <p:cNvSpPr>
            <a:spLocks noGrp="1" noChangeArrowheads="1"/>
          </p:cNvSpPr>
          <p:nvPr>
            <p:ph type="title"/>
          </p:nvPr>
        </p:nvSpPr>
        <p:spPr>
          <a:xfrm>
            <a:off x="2209800" y="609600"/>
            <a:ext cx="7772400" cy="1143000"/>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dirty="0">
                <a:solidFill>
                  <a:schemeClr val="tx1">
                    <a:lumMod val="75000"/>
                    <a:lumOff val="25000"/>
                  </a:schemeClr>
                </a:solidFill>
              </a:rPr>
              <a:t>Le </a:t>
            </a:r>
            <a:r>
              <a:rPr lang="en-GB" altLang="fr-FR" dirty="0" err="1">
                <a:solidFill>
                  <a:schemeClr val="tx1">
                    <a:lumMod val="75000"/>
                    <a:lumOff val="25000"/>
                  </a:schemeClr>
                </a:solidFill>
              </a:rPr>
              <a:t>cervelet</a:t>
            </a:r>
            <a:endParaRPr lang="en-GB" altLang="fr-FR" dirty="0">
              <a:solidFill>
                <a:schemeClr val="tx1">
                  <a:lumMod val="75000"/>
                  <a:lumOff val="25000"/>
                </a:schemeClr>
              </a:solidFill>
            </a:endParaRPr>
          </a:p>
        </p:txBody>
      </p:sp>
      <p:sp>
        <p:nvSpPr>
          <p:cNvPr id="102403" name="Rectangle 2">
            <a:extLst>
              <a:ext uri="{FF2B5EF4-FFF2-40B4-BE49-F238E27FC236}">
                <a16:creationId xmlns:a16="http://schemas.microsoft.com/office/drawing/2014/main" id="{EF9FF1F1-A0DE-4457-8A8F-87FB09DABA9E}"/>
              </a:ext>
            </a:extLst>
          </p:cNvPr>
          <p:cNvSpPr>
            <a:spLocks noGrp="1" noChangeArrowheads="1"/>
          </p:cNvSpPr>
          <p:nvPr>
            <p:ph idx="1"/>
          </p:nvPr>
        </p:nvSpPr>
        <p:spPr>
          <a:xfrm>
            <a:off x="2209800" y="1981200"/>
            <a:ext cx="7772400" cy="4114800"/>
          </a:xfrm>
        </p:spPr>
        <p:txBody>
          <a:bodyPr/>
          <a:lstStyle/>
          <a:p>
            <a:pPr>
              <a:buNone/>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r>
              <a:rPr lang="en-GB" altLang="fr-FR"/>
              <a:t>	</a:t>
            </a:r>
          </a:p>
          <a:p>
            <a:pPr>
              <a:buNone/>
              <a:tabLst>
                <a:tab pos="331788" algn="l"/>
                <a:tab pos="890588" algn="l"/>
                <a:tab pos="1804988" algn="l"/>
                <a:tab pos="2719388" algn="l"/>
                <a:tab pos="3633788" algn="l"/>
                <a:tab pos="4548188" algn="l"/>
                <a:tab pos="5462588" algn="l"/>
                <a:tab pos="6376988" algn="l"/>
                <a:tab pos="7291388" algn="l"/>
                <a:tab pos="8205788" algn="l"/>
                <a:tab pos="9120188" algn="l"/>
                <a:tab pos="10034588" algn="l"/>
                <a:tab pos="10312400" algn="l"/>
                <a:tab pos="10761663" algn="l"/>
                <a:tab pos="10764838" algn="l"/>
                <a:tab pos="10768013" algn="l"/>
                <a:tab pos="10771188" algn="l"/>
                <a:tab pos="10774363" algn="l"/>
                <a:tab pos="10777538" algn="l"/>
                <a:tab pos="10780713" algn="l"/>
              </a:tabLst>
            </a:pPr>
            <a:r>
              <a:rPr lang="en-GB" altLang="fr-FR"/>
              <a:t>	</a:t>
            </a:r>
            <a:r>
              <a:rPr lang="en-GB" altLang="fr-FR" sz="3200"/>
              <a:t>est la partie de l’encéphale située à la base du crâne,en arrière du cerveau et responsable de la coordination de l’activité musculaire nécessaire à l’équilibre et aux mouvements</a:t>
            </a:r>
          </a:p>
        </p:txBody>
      </p:sp>
      <p:sp>
        <p:nvSpPr>
          <p:cNvPr id="63490" name="Espace réservé du numéro de diapositive 5">
            <a:extLst>
              <a:ext uri="{FF2B5EF4-FFF2-40B4-BE49-F238E27FC236}">
                <a16:creationId xmlns:a16="http://schemas.microsoft.com/office/drawing/2014/main" id="{6364C908-165D-4455-A80F-3CA48217ED7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50084C5-5DCC-46C0-A103-383A771B8A26}" type="slidenum">
              <a:rPr lang="en-GB" altLang="fr-FR">
                <a:solidFill>
                  <a:srgbClr val="898989"/>
                </a:solidFill>
              </a:rPr>
              <a:pPr/>
              <a:t>66</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a:extLst>
              <a:ext uri="{FF2B5EF4-FFF2-40B4-BE49-F238E27FC236}">
                <a16:creationId xmlns:a16="http://schemas.microsoft.com/office/drawing/2014/main" id="{8255DB23-C676-4BCC-AF58-429D655E0032}"/>
              </a:ext>
            </a:extLst>
          </p:cNvPr>
          <p:cNvSpPr txBox="1">
            <a:spLocks noChangeArrowheads="1"/>
          </p:cNvSpPr>
          <p:nvPr/>
        </p:nvSpPr>
        <p:spPr bwMode="auto">
          <a:xfrm>
            <a:off x="4142873" y="433138"/>
            <a:ext cx="3348789" cy="463846"/>
          </a:xfrm>
          <a:prstGeom prst="rect">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spcBef>
                <a:spcPts val="1500"/>
              </a:spcBef>
            </a:pPr>
            <a:r>
              <a:rPr lang="en-GB" altLang="fr-FR" sz="2400" dirty="0">
                <a:solidFill>
                  <a:srgbClr val="FFFFFF"/>
                </a:solidFill>
                <a:latin typeface="Arial" panose="020B0604020202020204" pitchFamily="34" charset="0"/>
                <a:ea typeface="Arial Unicode MS" pitchFamily="34" charset="-128"/>
              </a:rPr>
              <a:t>Le </a:t>
            </a:r>
            <a:r>
              <a:rPr lang="en-GB" altLang="fr-FR" sz="2400" dirty="0" err="1">
                <a:solidFill>
                  <a:srgbClr val="FFFFFF"/>
                </a:solidFill>
                <a:latin typeface="Arial" panose="020B0604020202020204" pitchFamily="34" charset="0"/>
                <a:ea typeface="Arial Unicode MS" pitchFamily="34" charset="-128"/>
              </a:rPr>
              <a:t>cervelet</a:t>
            </a:r>
            <a:endParaRPr lang="en-GB" altLang="fr-FR" sz="2400" dirty="0">
              <a:solidFill>
                <a:srgbClr val="FFFFFF"/>
              </a:solidFill>
              <a:latin typeface="Arial" panose="020B0604020202020204" pitchFamily="34" charset="0"/>
              <a:ea typeface="Arial Unicode MS" pitchFamily="34" charset="-128"/>
            </a:endParaRPr>
          </a:p>
        </p:txBody>
      </p:sp>
      <p:sp>
        <p:nvSpPr>
          <p:cNvPr id="2" name="Text Box 2">
            <a:extLst>
              <a:ext uri="{FF2B5EF4-FFF2-40B4-BE49-F238E27FC236}">
                <a16:creationId xmlns:a16="http://schemas.microsoft.com/office/drawing/2014/main" id="{53C0AEAA-BFE1-47A3-848F-4DFFCAC511CF}"/>
              </a:ext>
            </a:extLst>
          </p:cNvPr>
          <p:cNvSpPr txBox="1">
            <a:spLocks noChangeArrowheads="1"/>
          </p:cNvSpPr>
          <p:nvPr/>
        </p:nvSpPr>
        <p:spPr bwMode="auto">
          <a:xfrm>
            <a:off x="2362200" y="1752600"/>
            <a:ext cx="39624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7813" indent="-277813">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1pPr>
            <a:lvl2pPr marL="742950" indent="-28575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2pPr>
            <a:lvl3pPr marL="11430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3pPr>
            <a:lvl4pPr marL="16002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4pPr>
            <a:lvl5pPr marL="2057400" indent="-228600">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5pPr>
            <a:lvl6pPr marL="25146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6pPr>
            <a:lvl7pPr marL="29718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7pPr>
            <a:lvl8pPr marL="34290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8pPr>
            <a:lvl9pPr marL="3886200" indent="-228600" fontAlgn="base">
              <a:spcBef>
                <a:spcPct val="0"/>
              </a:spcBef>
              <a:spcAft>
                <a:spcPct val="0"/>
              </a:spcAft>
              <a:tabLst>
                <a:tab pos="277813" algn="l"/>
                <a:tab pos="725488" algn="l"/>
                <a:tab pos="1174750" algn="l"/>
                <a:tab pos="1624013" algn="l"/>
                <a:tab pos="2073275" algn="l"/>
                <a:tab pos="2522538" algn="l"/>
                <a:tab pos="2971800" algn="l"/>
                <a:tab pos="3421063" algn="l"/>
                <a:tab pos="3870325" algn="l"/>
                <a:tab pos="4319588" algn="l"/>
                <a:tab pos="4768850" algn="l"/>
                <a:tab pos="5218113" algn="l"/>
                <a:tab pos="5667375" algn="l"/>
                <a:tab pos="6116638" algn="l"/>
                <a:tab pos="6565900" algn="l"/>
                <a:tab pos="7015163" algn="l"/>
                <a:tab pos="7464425" algn="l"/>
                <a:tab pos="7913688" algn="l"/>
                <a:tab pos="8362950" algn="l"/>
                <a:tab pos="8812213" algn="l"/>
                <a:tab pos="9261475" algn="l"/>
              </a:tabLst>
              <a:defRPr>
                <a:solidFill>
                  <a:schemeClr val="tx1"/>
                </a:solidFill>
                <a:latin typeface="Calibri" panose="020F0502020204030204" pitchFamily="34" charset="0"/>
              </a:defRPr>
            </a:lvl9pPr>
          </a:lstStyle>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10% du volume, mais 50% des neurones</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Coordination des mouvements complexes</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Maintien de l’équilibre</a:t>
            </a:r>
          </a:p>
          <a:p>
            <a:pPr>
              <a:spcBef>
                <a:spcPts val="1500"/>
              </a:spcBef>
              <a:buClr>
                <a:srgbClr val="FFFF00"/>
              </a:buClr>
              <a:buFont typeface="Arial" panose="020B0604020202020204" pitchFamily="34" charset="0"/>
              <a:buChar char="•"/>
            </a:pPr>
            <a:r>
              <a:rPr lang="en-GB" altLang="fr-FR" sz="2400">
                <a:latin typeface="Arial" panose="020B0604020202020204" pitchFamily="34" charset="0"/>
                <a:ea typeface="Arial Unicode MS" pitchFamily="34" charset="-128"/>
              </a:rPr>
              <a:t>Agit sur les centres moteurs du cortex qui, lui, agit sur les muscles.</a:t>
            </a:r>
          </a:p>
        </p:txBody>
      </p:sp>
      <p:pic>
        <p:nvPicPr>
          <p:cNvPr id="104452" name="Picture 3">
            <a:extLst>
              <a:ext uri="{FF2B5EF4-FFF2-40B4-BE49-F238E27FC236}">
                <a16:creationId xmlns:a16="http://schemas.microsoft.com/office/drawing/2014/main" id="{692D34C6-48DB-4DDD-98DC-0DA2CA495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1"/>
            <a:ext cx="3886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453" name="Oval 4">
            <a:extLst>
              <a:ext uri="{FF2B5EF4-FFF2-40B4-BE49-F238E27FC236}">
                <a16:creationId xmlns:a16="http://schemas.microsoft.com/office/drawing/2014/main" id="{F3F8CBDC-7CF6-45A5-BBD3-1BB7E3F8F8B8}"/>
              </a:ext>
            </a:extLst>
          </p:cNvPr>
          <p:cNvSpPr>
            <a:spLocks noChangeArrowheads="1"/>
          </p:cNvSpPr>
          <p:nvPr/>
        </p:nvSpPr>
        <p:spPr bwMode="auto">
          <a:xfrm>
            <a:off x="8686800" y="3352800"/>
            <a:ext cx="1143000" cy="1143000"/>
          </a:xfrm>
          <a:prstGeom prst="ellipse">
            <a:avLst/>
          </a:prstGeom>
          <a:noFill/>
          <a:ln w="5724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 calcmode="lin" valueType="num">
                                      <p:cBhvr additive="repl">
                                        <p:cTn id="7" dur="500" fill="hold"/>
                                        <p:tgtEl>
                                          <p:spTgt spid="2">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2">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
                                            <p:txEl>
                                              <p:pRg st="1" end="1"/>
                                            </p:txEl>
                                          </p:spTgt>
                                        </p:tgtEl>
                                        <p:attrNameLst>
                                          <p:attrName>style.visibility</p:attrName>
                                        </p:attrNameLst>
                                      </p:cBhvr>
                                      <p:to>
                                        <p:strVal val="visible"/>
                                      </p:to>
                                    </p:set>
                                    <p:anim calcmode="lin" valueType="num">
                                      <p:cBhvr additive="repl">
                                        <p:cTn id="13" dur="500" fill="hold"/>
                                        <p:tgtEl>
                                          <p:spTgt spid="2">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2">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2">
                                            <p:txEl>
                                              <p:pRg st="2" end="2"/>
                                            </p:txEl>
                                          </p:spTgt>
                                        </p:tgtEl>
                                        <p:attrNameLst>
                                          <p:attrName>style.visibility</p:attrName>
                                        </p:attrNameLst>
                                      </p:cBhvr>
                                      <p:to>
                                        <p:strVal val="visible"/>
                                      </p:to>
                                    </p:set>
                                    <p:anim calcmode="lin" valueType="num">
                                      <p:cBhvr additive="repl">
                                        <p:cTn id="19" dur="500" fill="hold"/>
                                        <p:tgtEl>
                                          <p:spTgt spid="2">
                                            <p:txEl>
                                              <p:pRg st="2" end="2"/>
                                            </p:txEl>
                                          </p:spTgt>
                                        </p:tgtEl>
                                        <p:attrNameLst>
                                          <p:attrName>ppt_x</p:attrName>
                                        </p:attrNameLst>
                                      </p:cBhvr>
                                      <p:tavLst>
                                        <p:tav tm="100000">
                                          <p:val>
                                            <p:strVal val="0-#ppt_w/2"/>
                                          </p:val>
                                        </p:tav>
                                        <p:tav>
                                          <p:val>
                                            <p:strVal val="#ppt_x"/>
                                          </p:val>
                                        </p:tav>
                                      </p:tavLst>
                                    </p:anim>
                                    <p:anim calcmode="lin" valueType="num">
                                      <p:cBhvr additive="repl">
                                        <p:cTn id="20" dur="500" fill="hold"/>
                                        <p:tgtEl>
                                          <p:spTgt spid="2">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2">
                                            <p:txEl>
                                              <p:pRg st="3" end="3"/>
                                            </p:txEl>
                                          </p:spTgt>
                                        </p:tgtEl>
                                        <p:attrNameLst>
                                          <p:attrName>style.visibility</p:attrName>
                                        </p:attrNameLst>
                                      </p:cBhvr>
                                      <p:to>
                                        <p:strVal val="visible"/>
                                      </p:to>
                                    </p:set>
                                    <p:anim calcmode="lin" valueType="num">
                                      <p:cBhvr additive="repl">
                                        <p:cTn id="25" dur="500" fill="hold"/>
                                        <p:tgtEl>
                                          <p:spTgt spid="2">
                                            <p:txEl>
                                              <p:pRg st="3" end="3"/>
                                            </p:txEl>
                                          </p:spTgt>
                                        </p:tgtEl>
                                        <p:attrNameLst>
                                          <p:attrName>ppt_x</p:attrName>
                                        </p:attrNameLst>
                                      </p:cBhvr>
                                      <p:tavLst>
                                        <p:tav tm="100000">
                                          <p:val>
                                            <p:strVal val="0-#ppt_w/2"/>
                                          </p:val>
                                        </p:tav>
                                        <p:tav>
                                          <p:val>
                                            <p:strVal val="#ppt_x"/>
                                          </p:val>
                                        </p:tav>
                                      </p:tavLst>
                                    </p:anim>
                                    <p:anim calcmode="lin" valueType="num">
                                      <p:cBhvr additive="repl">
                                        <p:cTn id="26" dur="500" fill="hold"/>
                                        <p:tgtEl>
                                          <p:spTgt spid="2">
                                            <p:txEl>
                                              <p:pRg st="3" end="3"/>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2E267FAA-842A-4CD1-B9C6-5AABA36964BD}"/>
              </a:ext>
            </a:extLst>
          </p:cNvPr>
          <p:cNvSpPr>
            <a:spLocks noGrp="1" noChangeArrowheads="1"/>
          </p:cNvSpPr>
          <p:nvPr>
            <p:ph type="title"/>
          </p:nvPr>
        </p:nvSpPr>
        <p:spPr>
          <a:xfrm>
            <a:off x="2209800" y="586204"/>
            <a:ext cx="7772400" cy="1435100"/>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dirty="0">
                <a:solidFill>
                  <a:schemeClr val="tx1">
                    <a:lumMod val="75000"/>
                    <a:lumOff val="25000"/>
                  </a:schemeClr>
                </a:solidFill>
              </a:rPr>
              <a:t> Situation et rapports </a:t>
            </a:r>
            <a:br>
              <a:rPr lang="en-GB" altLang="fr-FR" dirty="0">
                <a:solidFill>
                  <a:schemeClr val="tx1">
                    <a:lumMod val="75000"/>
                    <a:lumOff val="25000"/>
                  </a:schemeClr>
                </a:solidFill>
              </a:rPr>
            </a:br>
            <a:endParaRPr lang="en-GB" altLang="fr-FR" dirty="0">
              <a:solidFill>
                <a:schemeClr val="tx1">
                  <a:lumMod val="75000"/>
                  <a:lumOff val="25000"/>
                </a:schemeClr>
              </a:solidFill>
            </a:endParaRPr>
          </a:p>
        </p:txBody>
      </p:sp>
      <p:sp>
        <p:nvSpPr>
          <p:cNvPr id="106499" name="Rectangle 2">
            <a:extLst>
              <a:ext uri="{FF2B5EF4-FFF2-40B4-BE49-F238E27FC236}">
                <a16:creationId xmlns:a16="http://schemas.microsoft.com/office/drawing/2014/main" id="{BADC19C2-9E3F-4587-93AF-89555C90EFD0}"/>
              </a:ext>
            </a:extLst>
          </p:cNvPr>
          <p:cNvSpPr>
            <a:spLocks noGrp="1" noChangeArrowheads="1"/>
          </p:cNvSpPr>
          <p:nvPr>
            <p:ph idx="1"/>
          </p:nvPr>
        </p:nvSpPr>
        <p:spPr>
          <a:xfrm>
            <a:off x="1283367" y="2021304"/>
            <a:ext cx="9240253" cy="4335045"/>
          </a:xfrm>
        </p:spPr>
        <p:txBody>
          <a:bodyPr>
            <a:normAutofit/>
          </a:bodyPr>
          <a:lstStyle/>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Le </a:t>
            </a:r>
            <a:r>
              <a:rPr lang="en-GB" altLang="fr-FR" dirty="0" err="1"/>
              <a:t>cervelet</a:t>
            </a:r>
            <a:r>
              <a:rPr lang="en-GB" altLang="fr-FR" dirty="0"/>
              <a:t> </a:t>
            </a:r>
            <a:r>
              <a:rPr lang="en-GB" altLang="fr-FR" dirty="0" err="1"/>
              <a:t>est</a:t>
            </a:r>
            <a:r>
              <a:rPr lang="en-GB" altLang="fr-FR" dirty="0"/>
              <a:t> </a:t>
            </a:r>
            <a:r>
              <a:rPr lang="en-GB" altLang="fr-FR" dirty="0" err="1"/>
              <a:t>situé</a:t>
            </a:r>
            <a:r>
              <a:rPr lang="en-GB" altLang="fr-FR" dirty="0"/>
              <a:t> </a:t>
            </a:r>
            <a:r>
              <a:rPr lang="en-GB" altLang="fr-FR" dirty="0" err="1"/>
              <a:t>en</a:t>
            </a:r>
            <a:r>
              <a:rPr lang="en-GB" altLang="fr-FR" dirty="0"/>
              <a:t> </a:t>
            </a:r>
            <a:r>
              <a:rPr lang="en-GB" altLang="fr-FR" dirty="0" err="1"/>
              <a:t>arrière</a:t>
            </a:r>
            <a:r>
              <a:rPr lang="en-GB" altLang="fr-FR" dirty="0"/>
              <a:t> du </a:t>
            </a:r>
            <a:r>
              <a:rPr lang="en-GB" altLang="fr-FR" dirty="0" err="1"/>
              <a:t>Tronc</a:t>
            </a:r>
            <a:r>
              <a:rPr lang="en-GB" altLang="fr-FR" dirty="0"/>
              <a:t> </a:t>
            </a:r>
            <a:r>
              <a:rPr lang="en-GB" altLang="fr-FR" dirty="0" err="1"/>
              <a:t>Cérébral</a:t>
            </a:r>
            <a:endParaRPr lang="en-GB" altLang="fr-FR" dirty="0"/>
          </a:p>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Le </a:t>
            </a:r>
            <a:r>
              <a:rPr lang="en-GB" altLang="fr-FR" dirty="0" err="1"/>
              <a:t>cervelet</a:t>
            </a:r>
            <a:r>
              <a:rPr lang="en-GB" altLang="fr-FR" dirty="0"/>
              <a:t> </a:t>
            </a:r>
            <a:r>
              <a:rPr lang="en-GB" altLang="fr-FR" dirty="0" err="1"/>
              <a:t>est</a:t>
            </a:r>
            <a:r>
              <a:rPr lang="en-GB" altLang="fr-FR" dirty="0"/>
              <a:t> un </a:t>
            </a:r>
            <a:r>
              <a:rPr lang="en-GB" altLang="fr-FR" dirty="0" err="1"/>
              <a:t>véritable</a:t>
            </a:r>
            <a:r>
              <a:rPr lang="en-GB" altLang="fr-FR" dirty="0"/>
              <a:t> petit </a:t>
            </a:r>
            <a:r>
              <a:rPr lang="en-GB" altLang="fr-FR" dirty="0" err="1"/>
              <a:t>cerveau</a:t>
            </a:r>
            <a:r>
              <a:rPr lang="en-GB" altLang="fr-FR" dirty="0"/>
              <a:t> qui </a:t>
            </a:r>
            <a:r>
              <a:rPr lang="en-GB" altLang="fr-FR" dirty="0" err="1"/>
              <a:t>comprend</a:t>
            </a:r>
            <a:r>
              <a:rPr lang="en-GB" altLang="fr-FR" dirty="0"/>
              <a:t>:</a:t>
            </a:r>
          </a:p>
          <a:p>
            <a:pPr marL="730250" lvl="1" indent="-273050">
              <a:lnSpc>
                <a:spcPct val="150000"/>
              </a:lnSpc>
              <a:spcBef>
                <a:spcPts val="6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De la substance grise à </a:t>
            </a:r>
            <a:r>
              <a:rPr lang="en-GB" altLang="fr-FR" dirty="0" err="1"/>
              <a:t>sa</a:t>
            </a:r>
            <a:r>
              <a:rPr lang="en-GB" altLang="fr-FR" dirty="0"/>
              <a:t> surface pour former le cortex </a:t>
            </a:r>
            <a:r>
              <a:rPr lang="en-GB" altLang="fr-FR" dirty="0" err="1"/>
              <a:t>cérébelleux,et</a:t>
            </a:r>
            <a:r>
              <a:rPr lang="en-GB" altLang="fr-FR" dirty="0"/>
              <a:t> </a:t>
            </a:r>
            <a:r>
              <a:rPr lang="en-GB" altLang="fr-FR" dirty="0" err="1"/>
              <a:t>en</a:t>
            </a:r>
            <a:r>
              <a:rPr lang="en-GB" altLang="fr-FR" dirty="0"/>
              <a:t> </a:t>
            </a:r>
            <a:r>
              <a:rPr lang="en-GB" altLang="fr-FR" dirty="0" err="1"/>
              <a:t>profondeur</a:t>
            </a:r>
            <a:r>
              <a:rPr lang="en-GB" altLang="fr-FR" dirty="0"/>
              <a:t> pour former les </a:t>
            </a:r>
            <a:r>
              <a:rPr lang="en-GB" altLang="fr-FR" dirty="0" err="1"/>
              <a:t>noyaux</a:t>
            </a:r>
            <a:r>
              <a:rPr lang="en-GB" altLang="fr-FR" dirty="0"/>
              <a:t> </a:t>
            </a:r>
            <a:r>
              <a:rPr lang="en-GB" altLang="fr-FR" dirty="0" err="1"/>
              <a:t>cérébelleux</a:t>
            </a:r>
            <a:endParaRPr lang="en-GB" altLang="fr-FR" dirty="0"/>
          </a:p>
          <a:p>
            <a:pPr marL="730250" lvl="1" indent="-273050">
              <a:lnSpc>
                <a:spcPct val="150000"/>
              </a:lnSpc>
              <a:spcBef>
                <a:spcPts val="6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De la substance blanche</a:t>
            </a:r>
          </a:p>
          <a:p>
            <a:pPr marL="730250" lvl="1" indent="-273050">
              <a:lnSpc>
                <a:spcPct val="150000"/>
              </a:lnSpc>
              <a:spcBef>
                <a:spcPts val="6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Le </a:t>
            </a:r>
            <a:r>
              <a:rPr lang="en-GB" altLang="fr-FR" dirty="0" err="1"/>
              <a:t>cervelet</a:t>
            </a:r>
            <a:r>
              <a:rPr lang="en-GB" altLang="fr-FR" dirty="0"/>
              <a:t> </a:t>
            </a:r>
            <a:r>
              <a:rPr lang="en-GB" altLang="fr-FR" dirty="0" err="1"/>
              <a:t>est</a:t>
            </a:r>
            <a:r>
              <a:rPr lang="en-GB" altLang="fr-FR" dirty="0"/>
              <a:t> </a:t>
            </a:r>
            <a:r>
              <a:rPr lang="en-GB" altLang="fr-FR" dirty="0" err="1"/>
              <a:t>centré</a:t>
            </a:r>
            <a:r>
              <a:rPr lang="en-GB" altLang="fr-FR" dirty="0"/>
              <a:t> sur le IV </a:t>
            </a:r>
            <a:r>
              <a:rPr lang="en-GB" altLang="fr-FR" dirty="0" err="1"/>
              <a:t>ventricule</a:t>
            </a:r>
            <a:endParaRPr lang="en-GB" altLang="fr-FR" dirty="0"/>
          </a:p>
        </p:txBody>
      </p:sp>
      <p:sp>
        <p:nvSpPr>
          <p:cNvPr id="65538" name="Espace réservé du numéro de diapositive 5">
            <a:extLst>
              <a:ext uri="{FF2B5EF4-FFF2-40B4-BE49-F238E27FC236}">
                <a16:creationId xmlns:a16="http://schemas.microsoft.com/office/drawing/2014/main" id="{16D0F52F-E1CE-42D3-A14E-EA35CF95756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D33C598-4CD0-48E6-AA7D-6D14185E4F0D}" type="slidenum">
              <a:rPr lang="en-GB" altLang="fr-FR">
                <a:solidFill>
                  <a:srgbClr val="898989"/>
                </a:solidFill>
              </a:rPr>
              <a:pPr/>
              <a:t>68</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0C83795C-6234-4B04-B9E7-A38452404C0E}"/>
              </a:ext>
            </a:extLst>
          </p:cNvPr>
          <p:cNvSpPr>
            <a:spLocks noGrp="1" noChangeArrowheads="1"/>
          </p:cNvSpPr>
          <p:nvPr>
            <p:ph type="title"/>
          </p:nvPr>
        </p:nvSpPr>
        <p:spPr>
          <a:xfrm>
            <a:off x="2209800" y="609600"/>
            <a:ext cx="7772400" cy="1143000"/>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sz="4800" dirty="0">
                <a:solidFill>
                  <a:schemeClr val="tx1">
                    <a:lumMod val="75000"/>
                    <a:lumOff val="25000"/>
                  </a:schemeClr>
                </a:solidFill>
              </a:rPr>
              <a:t>Configuration</a:t>
            </a:r>
          </a:p>
        </p:txBody>
      </p:sp>
      <p:sp>
        <p:nvSpPr>
          <p:cNvPr id="108547" name="Rectangle 2">
            <a:extLst>
              <a:ext uri="{FF2B5EF4-FFF2-40B4-BE49-F238E27FC236}">
                <a16:creationId xmlns:a16="http://schemas.microsoft.com/office/drawing/2014/main" id="{650F3B10-2EFB-4229-8D48-FE17C439925D}"/>
              </a:ext>
            </a:extLst>
          </p:cNvPr>
          <p:cNvSpPr>
            <a:spLocks noGrp="1" noChangeArrowheads="1"/>
          </p:cNvSpPr>
          <p:nvPr>
            <p:ph idx="1"/>
          </p:nvPr>
        </p:nvSpPr>
        <p:spPr>
          <a:xfrm>
            <a:off x="1423736" y="1997075"/>
            <a:ext cx="7772400" cy="4114800"/>
          </a:xfrm>
        </p:spPr>
        <p:txBody>
          <a:bodyPr/>
          <a:lstStyle/>
          <a:p>
            <a:pPr marL="330200" indent="-330200" algn="ctr">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4000" dirty="0"/>
              <a:t>Il </a:t>
            </a:r>
            <a:r>
              <a:rPr lang="en-GB" altLang="fr-FR" sz="4000" dirty="0" err="1"/>
              <a:t>est</a:t>
            </a:r>
            <a:r>
              <a:rPr lang="en-GB" altLang="fr-FR" sz="4000" dirty="0"/>
              <a:t> </a:t>
            </a:r>
            <a:r>
              <a:rPr lang="en-GB" altLang="fr-FR" sz="4000" dirty="0" err="1"/>
              <a:t>constitué</a:t>
            </a:r>
            <a:r>
              <a:rPr lang="en-GB" altLang="fr-FR" sz="4000" dirty="0"/>
              <a:t> du vermis (central) et des 2 </a:t>
            </a:r>
            <a:r>
              <a:rPr lang="en-GB" altLang="fr-FR" sz="4000" dirty="0" err="1"/>
              <a:t>hémisphère</a:t>
            </a:r>
            <a:r>
              <a:rPr lang="en-GB" altLang="fr-FR" sz="4000" dirty="0"/>
              <a:t> </a:t>
            </a:r>
            <a:r>
              <a:rPr lang="en-GB" altLang="fr-FR" sz="4000" dirty="0" err="1"/>
              <a:t>cérébelleux</a:t>
            </a:r>
            <a:endParaRPr lang="en-GB" altLang="fr-FR" sz="4000" dirty="0"/>
          </a:p>
          <a:p>
            <a:pPr marL="330200" indent="-330200" algn="ctr">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4000" dirty="0" err="1"/>
              <a:t>Relié</a:t>
            </a:r>
            <a:r>
              <a:rPr lang="en-GB" altLang="fr-FR" sz="4000" dirty="0"/>
              <a:t> au TC par les 3 </a:t>
            </a:r>
          </a:p>
          <a:p>
            <a:pPr marL="330200" indent="-330200" algn="ct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4000" dirty="0"/>
              <a:t>   </a:t>
            </a:r>
            <a:r>
              <a:rPr lang="en-GB" altLang="fr-FR" sz="4000" dirty="0" err="1"/>
              <a:t>pédoncules</a:t>
            </a:r>
            <a:r>
              <a:rPr lang="en-GB" altLang="fr-FR" sz="4000" dirty="0"/>
              <a:t> </a:t>
            </a:r>
            <a:r>
              <a:rPr lang="en-GB" altLang="fr-FR" sz="4000" dirty="0" err="1"/>
              <a:t>cérébelleux</a:t>
            </a:r>
            <a:endParaRPr lang="en-GB" altLang="fr-FR" sz="4000" dirty="0"/>
          </a:p>
          <a:p>
            <a:pPr marL="330200" indent="-3302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r-FR" dirty="0"/>
          </a:p>
          <a:p>
            <a:pPr marL="330200" indent="-330200">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r-FR" dirty="0"/>
          </a:p>
        </p:txBody>
      </p:sp>
      <p:sp>
        <p:nvSpPr>
          <p:cNvPr id="66562" name="Espace réservé du numéro de diapositive 5">
            <a:extLst>
              <a:ext uri="{FF2B5EF4-FFF2-40B4-BE49-F238E27FC236}">
                <a16:creationId xmlns:a16="http://schemas.microsoft.com/office/drawing/2014/main" id="{363E8C0C-C8F8-4D32-8623-2AB25FF6F85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D87AF28-4E7F-43A2-A485-DB9506E6F25D}" type="slidenum">
              <a:rPr lang="en-GB" altLang="fr-FR">
                <a:solidFill>
                  <a:srgbClr val="898989"/>
                </a:solidFill>
              </a:rPr>
              <a:pPr/>
              <a:t>69</a:t>
            </a:fld>
            <a:endParaRPr lang="en-GB" altLang="fr-FR">
              <a:solidFill>
                <a:srgbClr val="898989"/>
              </a:solidFill>
            </a:endParaRPr>
          </a:p>
        </p:txBody>
      </p:sp>
      <p:pic>
        <p:nvPicPr>
          <p:cNvPr id="108549" name="Picture 3">
            <a:extLst>
              <a:ext uri="{FF2B5EF4-FFF2-40B4-BE49-F238E27FC236}">
                <a16:creationId xmlns:a16="http://schemas.microsoft.com/office/drawing/2014/main" id="{70E60FAC-37AC-41C5-B4F3-F5B43808E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994318"/>
            <a:ext cx="256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18B3FF52-63C8-4C25-95C4-00324E9EFDCC}"/>
              </a:ext>
            </a:extLst>
          </p:cNvPr>
          <p:cNvSpPr>
            <a:spLocks noGrp="1" noChangeArrowheads="1"/>
          </p:cNvSpPr>
          <p:nvPr>
            <p:ph type="title"/>
          </p:nvPr>
        </p:nvSpPr>
        <p:spPr>
          <a:xfrm>
            <a:off x="1981200" y="928689"/>
            <a:ext cx="8229600" cy="1000125"/>
          </a:xfrm>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t>localisation des aires</a:t>
            </a:r>
            <a:br>
              <a:rPr lang="fr-FR" dirty="0"/>
            </a:br>
            <a:r>
              <a:rPr lang="fr-FR" dirty="0"/>
              <a:t>20</a:t>
            </a:r>
            <a:r>
              <a:rPr lang="fr-FR" baseline="30000" dirty="0"/>
              <a:t>ème</a:t>
            </a:r>
            <a:r>
              <a:rPr lang="fr-FR" dirty="0"/>
              <a:t>  </a:t>
            </a:r>
          </a:p>
        </p:txBody>
      </p:sp>
      <p:sp>
        <p:nvSpPr>
          <p:cNvPr id="6" name="Espace réservé du numéro de diapositive 5">
            <a:extLst>
              <a:ext uri="{FF2B5EF4-FFF2-40B4-BE49-F238E27FC236}">
                <a16:creationId xmlns:a16="http://schemas.microsoft.com/office/drawing/2014/main" id="{9D13FCBB-CEF0-4187-ADF2-E0D6989CB1B7}"/>
              </a:ext>
            </a:extLst>
          </p:cNvPr>
          <p:cNvSpPr>
            <a:spLocks noGrp="1"/>
          </p:cNvSpPr>
          <p:nvPr>
            <p:ph type="sldNum" sz="quarter" idx="12"/>
          </p:nvPr>
        </p:nvSpPr>
        <p:spPr/>
        <p:txBody>
          <a:bodyPr/>
          <a:lstStyle/>
          <a:p>
            <a:fld id="{2B12A969-AF8A-44FA-93EC-99F95B661639}" type="slidenum">
              <a:rPr lang="fr-FR" altLang="fr-FR"/>
              <a:pPr/>
              <a:t>7</a:t>
            </a:fld>
            <a:endParaRPr lang="fr-FR" altLang="fr-FR"/>
          </a:p>
        </p:txBody>
      </p:sp>
      <p:pic>
        <p:nvPicPr>
          <p:cNvPr id="12292" name="Picture 7" descr="http://www.cours-pharmacie.com/images/cerveau-aires-fonctionnelles.jpg">
            <a:extLst>
              <a:ext uri="{FF2B5EF4-FFF2-40B4-BE49-F238E27FC236}">
                <a16:creationId xmlns:a16="http://schemas.microsoft.com/office/drawing/2014/main" id="{A01DA367-CCEB-4763-8C90-DC16E1128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9" y="2143125"/>
            <a:ext cx="70183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D8193379-531E-4174-A787-A5A75CB7D838}"/>
              </a:ext>
            </a:extLst>
          </p:cNvPr>
          <p:cNvSpPr>
            <a:spLocks noGrp="1" noChangeArrowheads="1"/>
          </p:cNvSpPr>
          <p:nvPr>
            <p:ph type="title"/>
          </p:nvPr>
        </p:nvSpPr>
        <p:spPr>
          <a:xfrm>
            <a:off x="2209800" y="609600"/>
            <a:ext cx="7772400" cy="1143000"/>
          </a:xfrm>
        </p:spPr>
        <p:txBody>
          <a:bodyPr rtlCol="0">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dirty="0" err="1">
                <a:solidFill>
                  <a:schemeClr val="tx1">
                    <a:lumMod val="75000"/>
                    <a:lumOff val="25000"/>
                  </a:schemeClr>
                </a:solidFill>
              </a:rPr>
              <a:t>Fonctions</a:t>
            </a:r>
            <a:r>
              <a:rPr lang="en-GB" altLang="fr-FR" dirty="0">
                <a:solidFill>
                  <a:schemeClr val="tx1">
                    <a:lumMod val="75000"/>
                    <a:lumOff val="25000"/>
                  </a:schemeClr>
                </a:solidFill>
              </a:rPr>
              <a:t> du </a:t>
            </a:r>
            <a:r>
              <a:rPr lang="en-GB" altLang="fr-FR" dirty="0" err="1">
                <a:solidFill>
                  <a:schemeClr val="tx1">
                    <a:lumMod val="75000"/>
                    <a:lumOff val="25000"/>
                  </a:schemeClr>
                </a:solidFill>
              </a:rPr>
              <a:t>cervelet</a:t>
            </a:r>
            <a:endParaRPr lang="en-GB" altLang="fr-FR" dirty="0">
              <a:solidFill>
                <a:schemeClr val="tx1">
                  <a:lumMod val="75000"/>
                  <a:lumOff val="25000"/>
                </a:schemeClr>
              </a:solidFill>
            </a:endParaRPr>
          </a:p>
        </p:txBody>
      </p:sp>
      <p:sp>
        <p:nvSpPr>
          <p:cNvPr id="110595" name="Rectangle 2">
            <a:extLst>
              <a:ext uri="{FF2B5EF4-FFF2-40B4-BE49-F238E27FC236}">
                <a16:creationId xmlns:a16="http://schemas.microsoft.com/office/drawing/2014/main" id="{54E30451-DEB8-42EE-B772-556F7A88E5B5}"/>
              </a:ext>
            </a:extLst>
          </p:cNvPr>
          <p:cNvSpPr>
            <a:spLocks noGrp="1" noChangeArrowheads="1"/>
          </p:cNvSpPr>
          <p:nvPr>
            <p:ph idx="1"/>
          </p:nvPr>
        </p:nvSpPr>
        <p:spPr>
          <a:xfrm>
            <a:off x="1058779" y="2294020"/>
            <a:ext cx="10295021" cy="3801979"/>
          </a:xfrm>
        </p:spPr>
        <p:txBody>
          <a:bodyPr>
            <a:noAutofit/>
          </a:bodyPr>
          <a:lstStyle/>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3200" dirty="0"/>
              <a:t>Il </a:t>
            </a:r>
            <a:r>
              <a:rPr lang="en-GB" altLang="fr-FR" sz="3200" dirty="0" err="1"/>
              <a:t>reçoit</a:t>
            </a:r>
            <a:r>
              <a:rPr lang="en-GB" altLang="fr-FR" sz="3200" dirty="0"/>
              <a:t> les </a:t>
            </a:r>
            <a:r>
              <a:rPr lang="en-GB" altLang="fr-FR" sz="3200" dirty="0" err="1"/>
              <a:t>infos</a:t>
            </a:r>
            <a:r>
              <a:rPr lang="en-GB" altLang="fr-FR" sz="3200" dirty="0"/>
              <a:t> de </a:t>
            </a:r>
            <a:r>
              <a:rPr lang="en-GB" altLang="fr-FR" sz="3200" dirty="0" err="1"/>
              <a:t>l’oreille</a:t>
            </a:r>
            <a:r>
              <a:rPr lang="en-GB" altLang="fr-FR" sz="3200" dirty="0"/>
              <a:t> interne et </a:t>
            </a:r>
            <a:r>
              <a:rPr lang="en-GB" altLang="fr-FR" sz="3200" dirty="0" err="1"/>
              <a:t>participe</a:t>
            </a:r>
            <a:r>
              <a:rPr lang="en-GB" altLang="fr-FR" sz="3200" dirty="0"/>
              <a:t> </a:t>
            </a:r>
            <a:r>
              <a:rPr lang="en-GB" altLang="fr-FR" sz="3200" dirty="0" err="1"/>
              <a:t>ainsi</a:t>
            </a:r>
            <a:r>
              <a:rPr lang="en-GB" altLang="fr-FR" sz="3200" dirty="0"/>
              <a:t> à </a:t>
            </a:r>
            <a:r>
              <a:rPr lang="en-GB" altLang="fr-FR" sz="3200" dirty="0" err="1"/>
              <a:t>l’équilibration</a:t>
            </a:r>
            <a:r>
              <a:rPr lang="en-GB" altLang="fr-FR" sz="3200" dirty="0"/>
              <a:t> </a:t>
            </a:r>
          </a:p>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3200" dirty="0"/>
              <a:t>Il </a:t>
            </a:r>
            <a:r>
              <a:rPr lang="en-GB" altLang="fr-FR" sz="3200" dirty="0" err="1"/>
              <a:t>contrôle</a:t>
            </a:r>
            <a:r>
              <a:rPr lang="en-GB" altLang="fr-FR" sz="3200" dirty="0"/>
              <a:t> le tonus </a:t>
            </a:r>
            <a:r>
              <a:rPr lang="en-GB" altLang="fr-FR" sz="3200" dirty="0" err="1"/>
              <a:t>musculaire</a:t>
            </a:r>
            <a:r>
              <a:rPr lang="en-GB" altLang="fr-FR" sz="3200" dirty="0"/>
              <a:t> de posture grâce aux </a:t>
            </a:r>
            <a:r>
              <a:rPr lang="en-GB" altLang="fr-FR" sz="3200" dirty="0" err="1"/>
              <a:t>infos</a:t>
            </a:r>
            <a:r>
              <a:rPr lang="en-GB" altLang="fr-FR" sz="3200" dirty="0"/>
              <a:t> de la </a:t>
            </a:r>
            <a:r>
              <a:rPr lang="en-GB" altLang="fr-FR" sz="3200" dirty="0" err="1"/>
              <a:t>proprioceptivité,et</a:t>
            </a:r>
            <a:r>
              <a:rPr lang="en-GB" altLang="fr-FR" sz="3200" dirty="0"/>
              <a:t> </a:t>
            </a:r>
            <a:r>
              <a:rPr lang="en-GB" altLang="fr-FR" sz="3200" dirty="0" err="1"/>
              <a:t>empêche</a:t>
            </a:r>
            <a:r>
              <a:rPr lang="en-GB" altLang="fr-FR" sz="3200" dirty="0"/>
              <a:t> </a:t>
            </a:r>
            <a:r>
              <a:rPr lang="en-GB" altLang="fr-FR" sz="3200" dirty="0" err="1"/>
              <a:t>ainsi</a:t>
            </a:r>
            <a:r>
              <a:rPr lang="en-GB" altLang="fr-FR" sz="3200" dirty="0"/>
              <a:t> la chute </a:t>
            </a:r>
          </a:p>
          <a:p>
            <a:pPr marL="330200" indent="-330200">
              <a:lnSpc>
                <a:spcPct val="150000"/>
              </a:lnSpc>
              <a:spcBef>
                <a:spcPts val="7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3200" dirty="0" err="1"/>
              <a:t>Coordonne</a:t>
            </a:r>
            <a:r>
              <a:rPr lang="en-GB" altLang="fr-FR" sz="3200" dirty="0"/>
              <a:t> les </a:t>
            </a:r>
            <a:r>
              <a:rPr lang="en-GB" altLang="fr-FR" sz="3200" dirty="0" err="1"/>
              <a:t>mouvements</a:t>
            </a:r>
            <a:r>
              <a:rPr lang="en-GB" altLang="fr-FR" sz="3200" dirty="0"/>
              <a:t> </a:t>
            </a:r>
            <a:r>
              <a:rPr lang="en-GB" altLang="fr-FR" sz="3200" dirty="0" err="1"/>
              <a:t>volontaires</a:t>
            </a:r>
            <a:r>
              <a:rPr lang="en-GB" altLang="fr-FR" sz="3200" dirty="0"/>
              <a:t> </a:t>
            </a:r>
          </a:p>
        </p:txBody>
      </p:sp>
      <p:sp>
        <p:nvSpPr>
          <p:cNvPr id="67586" name="Espace réservé du numéro de diapositive 5">
            <a:extLst>
              <a:ext uri="{FF2B5EF4-FFF2-40B4-BE49-F238E27FC236}">
                <a16:creationId xmlns:a16="http://schemas.microsoft.com/office/drawing/2014/main" id="{AC907975-B9FB-4CC3-A3AB-5CB3323F7A7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BD0294-5B91-4A97-971B-4AD1185AAD80}" type="slidenum">
              <a:rPr lang="en-GB" altLang="fr-FR">
                <a:solidFill>
                  <a:srgbClr val="898989"/>
                </a:solidFill>
              </a:rPr>
              <a:pPr/>
              <a:t>70</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2">
            <a:extLst>
              <a:ext uri="{FF2B5EF4-FFF2-40B4-BE49-F238E27FC236}">
                <a16:creationId xmlns:a16="http://schemas.microsoft.com/office/drawing/2014/main" id="{0143023F-8564-48DB-B343-DD0AAA61ED23}"/>
              </a:ext>
            </a:extLst>
          </p:cNvPr>
          <p:cNvSpPr>
            <a:spLocks noGrp="1"/>
          </p:cNvSpPr>
          <p:nvPr>
            <p:ph type="title"/>
          </p:nvPr>
        </p:nvSpPr>
        <p:spPr>
          <a:xfrm>
            <a:off x="1719264" y="404814"/>
            <a:ext cx="8891587" cy="1089025"/>
          </a:xfrm>
        </p:spPr>
        <p:txBody>
          <a:bodyPr rtlCol="0" anchor="t">
            <a:normAutofit fontScale="90000"/>
          </a:bodyPr>
          <a:lstStyle/>
          <a:p>
            <a:pPr algn="ctr">
              <a:defRPr/>
            </a:pPr>
            <a:r>
              <a:rPr lang="fr-FR" altLang="fr-FR" b="1" dirty="0">
                <a:solidFill>
                  <a:schemeClr val="tx1">
                    <a:lumMod val="75000"/>
                    <a:lumOff val="25000"/>
                  </a:schemeClr>
                </a:solidFill>
              </a:rPr>
              <a:t>2,2 La protection de l’encéphale</a:t>
            </a:r>
            <a:br>
              <a:rPr lang="fr-FR" altLang="fr-FR" b="1" dirty="0">
                <a:solidFill>
                  <a:schemeClr val="tx1">
                    <a:lumMod val="75000"/>
                    <a:lumOff val="25000"/>
                  </a:schemeClr>
                </a:solidFill>
              </a:rPr>
            </a:br>
            <a:endParaRPr lang="fr-FR" altLang="fr-FR" dirty="0">
              <a:solidFill>
                <a:schemeClr val="tx1">
                  <a:lumMod val="75000"/>
                  <a:lumOff val="25000"/>
                </a:schemeClr>
              </a:solidFill>
            </a:endParaRPr>
          </a:p>
        </p:txBody>
      </p:sp>
      <p:sp>
        <p:nvSpPr>
          <p:cNvPr id="2" name="Espace réservé du pied de page 1">
            <a:extLst>
              <a:ext uri="{FF2B5EF4-FFF2-40B4-BE49-F238E27FC236}">
                <a16:creationId xmlns:a16="http://schemas.microsoft.com/office/drawing/2014/main" id="{4ED1CFC2-2920-4744-8DCF-2BEB4A55182C}"/>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CBDC3A25-5D64-4769-AB55-A2DAFD83FDA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D194DE6-C5F3-4102-A397-CB2409006F98}" type="slidenum">
              <a:rPr lang="fr-FR" altLang="fr-FR">
                <a:solidFill>
                  <a:srgbClr val="898989"/>
                </a:solidFill>
              </a:rPr>
              <a:pPr/>
              <a:t>71</a:t>
            </a:fld>
            <a:endParaRPr lang="fr-FR" altLang="fr-FR">
              <a:solidFill>
                <a:srgbClr val="898989"/>
              </a:solidFill>
            </a:endParaRPr>
          </a:p>
        </p:txBody>
      </p:sp>
      <p:sp>
        <p:nvSpPr>
          <p:cNvPr id="112645" name="ZoneTexte 3">
            <a:extLst>
              <a:ext uri="{FF2B5EF4-FFF2-40B4-BE49-F238E27FC236}">
                <a16:creationId xmlns:a16="http://schemas.microsoft.com/office/drawing/2014/main" id="{8115D30B-9955-472E-84C1-B2F8909989C3}"/>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3074" name="Picture 2" descr="Un organe bien protégé - Le cerveau">
            <a:extLst>
              <a:ext uri="{FF2B5EF4-FFF2-40B4-BE49-F238E27FC236}">
                <a16:creationId xmlns:a16="http://schemas.microsoft.com/office/drawing/2014/main" id="{25FC892E-4818-4175-9C5A-D5C7CD858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436" y="1254625"/>
            <a:ext cx="7445127" cy="546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071E2-6959-45B7-8598-76467FEAD9BB}"/>
              </a:ext>
            </a:extLst>
          </p:cNvPr>
          <p:cNvSpPr>
            <a:spLocks noGrp="1"/>
          </p:cNvSpPr>
          <p:nvPr>
            <p:ph type="title"/>
          </p:nvPr>
        </p:nvSpPr>
        <p:spPr/>
        <p:txBody>
          <a:bodyPr/>
          <a:lstStyle/>
          <a:p>
            <a:endParaRPr lang="fr-FR"/>
          </a:p>
        </p:txBody>
      </p:sp>
      <p:pic>
        <p:nvPicPr>
          <p:cNvPr id="5" name="Image 1">
            <a:extLst>
              <a:ext uri="{FF2B5EF4-FFF2-40B4-BE49-F238E27FC236}">
                <a16:creationId xmlns:a16="http://schemas.microsoft.com/office/drawing/2014/main" id="{31D624B8-AE16-4928-991A-D7172E5682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01714" y="1877118"/>
            <a:ext cx="8848898" cy="396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193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2">
            <a:extLst>
              <a:ext uri="{FF2B5EF4-FFF2-40B4-BE49-F238E27FC236}">
                <a16:creationId xmlns:a16="http://schemas.microsoft.com/office/drawing/2014/main" id="{E42204CF-9100-47BA-AB26-0ED2EE53447C}"/>
              </a:ext>
            </a:extLst>
          </p:cNvPr>
          <p:cNvSpPr>
            <a:spLocks noGrp="1"/>
          </p:cNvSpPr>
          <p:nvPr>
            <p:ph type="title"/>
          </p:nvPr>
        </p:nvSpPr>
        <p:spPr>
          <a:xfrm>
            <a:off x="1631950" y="107951"/>
            <a:ext cx="8891588" cy="1736725"/>
          </a:xfrm>
        </p:spPr>
        <p:txBody>
          <a:bodyPr rtlCol="0" anchor="t">
            <a:normAutofit/>
          </a:bodyPr>
          <a:lstStyle/>
          <a:p>
            <a:pPr algn="ctr">
              <a:defRPr/>
            </a:pPr>
            <a:r>
              <a:rPr lang="fr-FR" altLang="fr-FR" b="1" dirty="0">
                <a:solidFill>
                  <a:schemeClr val="tx1">
                    <a:lumMod val="75000"/>
                    <a:lumOff val="25000"/>
                  </a:schemeClr>
                </a:solidFill>
              </a:rPr>
              <a:t>La protection de l’encéphale</a:t>
            </a:r>
            <a:br>
              <a:rPr lang="fr-FR" altLang="fr-FR" b="1" dirty="0">
                <a:solidFill>
                  <a:schemeClr val="tx1">
                    <a:lumMod val="75000"/>
                    <a:lumOff val="25000"/>
                  </a:schemeClr>
                </a:solidFill>
              </a:rPr>
            </a:br>
            <a:r>
              <a:rPr lang="fr-FR" altLang="fr-FR" dirty="0">
                <a:solidFill>
                  <a:schemeClr val="tx1">
                    <a:lumMod val="75000"/>
                    <a:lumOff val="25000"/>
                  </a:schemeClr>
                </a:solidFill>
              </a:rPr>
              <a:t>Les méninges</a:t>
            </a:r>
          </a:p>
        </p:txBody>
      </p:sp>
      <p:sp>
        <p:nvSpPr>
          <p:cNvPr id="2" name="Espace réservé du pied de page 1">
            <a:extLst>
              <a:ext uri="{FF2B5EF4-FFF2-40B4-BE49-F238E27FC236}">
                <a16:creationId xmlns:a16="http://schemas.microsoft.com/office/drawing/2014/main" id="{03F80088-616B-4D59-89AD-D07AD5601865}"/>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4EA9CB00-28C7-429A-8B8B-827A2CB82C8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030E94A-11A9-46C5-A068-E5A19CBE619F}" type="slidenum">
              <a:rPr lang="fr-FR" altLang="fr-FR">
                <a:solidFill>
                  <a:srgbClr val="898989"/>
                </a:solidFill>
              </a:rPr>
              <a:pPr/>
              <a:t>73</a:t>
            </a:fld>
            <a:endParaRPr lang="fr-FR" altLang="fr-FR">
              <a:solidFill>
                <a:srgbClr val="898989"/>
              </a:solidFill>
            </a:endParaRPr>
          </a:p>
        </p:txBody>
      </p:sp>
      <p:sp>
        <p:nvSpPr>
          <p:cNvPr id="114693" name="ZoneTexte 3">
            <a:extLst>
              <a:ext uri="{FF2B5EF4-FFF2-40B4-BE49-F238E27FC236}">
                <a16:creationId xmlns:a16="http://schemas.microsoft.com/office/drawing/2014/main" id="{ED0C7B67-0EFE-4D73-A80E-C347380A1D64}"/>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sp>
        <p:nvSpPr>
          <p:cNvPr id="114694" name="Rectangle 3">
            <a:extLst>
              <a:ext uri="{FF2B5EF4-FFF2-40B4-BE49-F238E27FC236}">
                <a16:creationId xmlns:a16="http://schemas.microsoft.com/office/drawing/2014/main" id="{072557AB-5EF6-49D2-B336-1D690D57431A}"/>
              </a:ext>
            </a:extLst>
          </p:cNvPr>
          <p:cNvSpPr>
            <a:spLocks noChangeArrowheads="1"/>
          </p:cNvSpPr>
          <p:nvPr/>
        </p:nvSpPr>
        <p:spPr bwMode="auto">
          <a:xfrm>
            <a:off x="2351088" y="1844676"/>
            <a:ext cx="7848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800">
                <a:latin typeface="Times New Roman" panose="02020603050405020304" pitchFamily="18" charset="0"/>
              </a:rPr>
              <a:t>Les méninges sont 3 membranes de tissus conjonctif : la dure-mère, l’arachnoïde et la pie-mère</a:t>
            </a:r>
          </a:p>
          <a:p>
            <a:pPr eaLnBrk="1" hangingPunct="1"/>
            <a:endParaRPr lang="fr-FR" altLang="fr-FR" sz="2800">
              <a:latin typeface="Times New Roman" panose="02020603050405020304" pitchFamily="18" charset="0"/>
            </a:endParaRPr>
          </a:p>
          <a:p>
            <a:pPr eaLnBrk="1" hangingPunct="1"/>
            <a:r>
              <a:rPr lang="fr-FR" altLang="fr-FR" sz="2800">
                <a:latin typeface="Times New Roman" panose="02020603050405020304" pitchFamily="18" charset="0"/>
              </a:rPr>
              <a:t>Ces membranes recouvrent et protègent le SNC</a:t>
            </a:r>
          </a:p>
          <a:p>
            <a:pPr eaLnBrk="1" hangingPunct="1"/>
            <a:r>
              <a:rPr lang="fr-FR" altLang="fr-FR" sz="2800">
                <a:latin typeface="Times New Roman" panose="02020603050405020304" pitchFamily="18" charset="0"/>
              </a:rPr>
              <a:t>Elles protègent également les vaisseaux sanguins.</a:t>
            </a:r>
          </a:p>
          <a:p>
            <a:pPr eaLnBrk="1" hangingPunct="1"/>
            <a:endParaRPr lang="fr-FR" altLang="fr-FR" sz="2800">
              <a:latin typeface="Times New Roman" panose="02020603050405020304" pitchFamily="18" charset="0"/>
            </a:endParaRPr>
          </a:p>
          <a:p>
            <a:pPr eaLnBrk="1" hangingPunct="1"/>
            <a:r>
              <a:rPr lang="fr-FR" altLang="fr-FR" sz="2800">
                <a:latin typeface="Times New Roman" panose="02020603050405020304" pitchFamily="18" charset="0"/>
              </a:rPr>
              <a:t>Les méninges contiennent une partie du LCR et forment des cloisons à l’intérieur du crâne.(tente du cervelet)</a:t>
            </a:r>
          </a:p>
          <a:p>
            <a:pPr eaLnBrk="1" hangingPunct="1"/>
            <a:endParaRPr lang="fr-FR" altLang="fr-FR">
              <a:latin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2">
            <a:extLst>
              <a:ext uri="{FF2B5EF4-FFF2-40B4-BE49-F238E27FC236}">
                <a16:creationId xmlns:a16="http://schemas.microsoft.com/office/drawing/2014/main" id="{0BC9F5CE-91C7-4935-A2EB-4BD9629E1D88}"/>
              </a:ext>
            </a:extLst>
          </p:cNvPr>
          <p:cNvSpPr>
            <a:spLocks noGrp="1"/>
          </p:cNvSpPr>
          <p:nvPr>
            <p:ph type="title"/>
          </p:nvPr>
        </p:nvSpPr>
        <p:spPr>
          <a:xfrm>
            <a:off x="1631950" y="107951"/>
            <a:ext cx="8891588" cy="1736725"/>
          </a:xfrm>
        </p:spPr>
        <p:txBody>
          <a:bodyPr rtlCol="0" anchor="t">
            <a:normAutofit/>
          </a:bodyPr>
          <a:lstStyle/>
          <a:p>
            <a:pPr algn="ctr">
              <a:defRPr/>
            </a:pPr>
            <a:r>
              <a:rPr lang="fr-FR" altLang="fr-FR" b="1" dirty="0">
                <a:solidFill>
                  <a:schemeClr val="tx1">
                    <a:lumMod val="75000"/>
                    <a:lumOff val="25000"/>
                  </a:schemeClr>
                </a:solidFill>
              </a:rPr>
              <a:t>La protection de l’encéphale</a:t>
            </a:r>
            <a:br>
              <a:rPr lang="fr-FR" altLang="fr-FR" b="1" dirty="0">
                <a:solidFill>
                  <a:schemeClr val="tx1">
                    <a:lumMod val="75000"/>
                    <a:lumOff val="25000"/>
                  </a:schemeClr>
                </a:solidFill>
              </a:rPr>
            </a:br>
            <a:r>
              <a:rPr lang="fr-FR" altLang="fr-FR" dirty="0">
                <a:solidFill>
                  <a:schemeClr val="tx1">
                    <a:lumMod val="75000"/>
                    <a:lumOff val="25000"/>
                  </a:schemeClr>
                </a:solidFill>
              </a:rPr>
              <a:t>Le LCR</a:t>
            </a:r>
          </a:p>
        </p:txBody>
      </p:sp>
      <p:sp>
        <p:nvSpPr>
          <p:cNvPr id="2" name="Espace réservé du pied de page 1">
            <a:extLst>
              <a:ext uri="{FF2B5EF4-FFF2-40B4-BE49-F238E27FC236}">
                <a16:creationId xmlns:a16="http://schemas.microsoft.com/office/drawing/2014/main" id="{FA7D05F1-DF43-469E-AA64-58C3E6F4BF42}"/>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F1BBD871-6DC2-4175-96BE-AFFC0558074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9970BF-472D-4B38-B900-2A91BF21B0E4}" type="slidenum">
              <a:rPr lang="fr-FR" altLang="fr-FR">
                <a:solidFill>
                  <a:srgbClr val="898989"/>
                </a:solidFill>
              </a:rPr>
              <a:pPr/>
              <a:t>74</a:t>
            </a:fld>
            <a:endParaRPr lang="fr-FR" altLang="fr-FR">
              <a:solidFill>
                <a:srgbClr val="898989"/>
              </a:solidFill>
            </a:endParaRPr>
          </a:p>
        </p:txBody>
      </p:sp>
      <p:sp>
        <p:nvSpPr>
          <p:cNvPr id="116741" name="ZoneTexte 3">
            <a:extLst>
              <a:ext uri="{FF2B5EF4-FFF2-40B4-BE49-F238E27FC236}">
                <a16:creationId xmlns:a16="http://schemas.microsoft.com/office/drawing/2014/main" id="{B1568045-6516-4196-AEF2-7F7D8CF6EF91}"/>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sp>
        <p:nvSpPr>
          <p:cNvPr id="116742" name="Rectangle 3">
            <a:extLst>
              <a:ext uri="{FF2B5EF4-FFF2-40B4-BE49-F238E27FC236}">
                <a16:creationId xmlns:a16="http://schemas.microsoft.com/office/drawing/2014/main" id="{2624B1AD-2A0C-47A0-B894-7EDD442DCEBD}"/>
              </a:ext>
            </a:extLst>
          </p:cNvPr>
          <p:cNvSpPr>
            <a:spLocks noChangeArrowheads="1"/>
          </p:cNvSpPr>
          <p:nvPr/>
        </p:nvSpPr>
        <p:spPr bwMode="auto">
          <a:xfrm>
            <a:off x="1919289" y="1989138"/>
            <a:ext cx="81375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000">
                <a:latin typeface="Times New Roman" panose="02020603050405020304" pitchFamily="18" charset="0"/>
              </a:rPr>
              <a:t>On le trouve à l’intérieur et autour de l’encéphale et la moelle épinière.</a:t>
            </a:r>
          </a:p>
          <a:p>
            <a:pPr eaLnBrk="1" hangingPunct="1"/>
            <a:r>
              <a:rPr lang="fr-FR" altLang="fr-FR" sz="2000">
                <a:latin typeface="Times New Roman" panose="02020603050405020304" pitchFamily="18" charset="0"/>
              </a:rPr>
              <a:t>Il constitue un coussin aqueux pour les organes du SNC. </a:t>
            </a:r>
          </a:p>
          <a:p>
            <a:pPr eaLnBrk="1" hangingPunct="1"/>
            <a:r>
              <a:rPr lang="fr-FR" altLang="fr-FR" sz="2000">
                <a:latin typeface="Times New Roman" panose="02020603050405020304" pitchFamily="18" charset="0"/>
              </a:rPr>
              <a:t>En flottant dans le LCR, l’encéphale perd 97% de son poids et évite ainsi de s’e</a:t>
            </a:r>
            <a:r>
              <a:rPr lang="fr-FR" altLang="ja-JP" sz="2000">
                <a:latin typeface="Times New Roman" panose="02020603050405020304" pitchFamily="18" charset="0"/>
              </a:rPr>
              <a:t>ffondrer sous son propre poids.</a:t>
            </a:r>
          </a:p>
          <a:p>
            <a:pPr eaLnBrk="1" hangingPunct="1"/>
            <a:endParaRPr lang="fr-FR" altLang="ja-JP" sz="2000">
              <a:latin typeface="Times New Roman" panose="02020603050405020304" pitchFamily="18" charset="0"/>
            </a:endParaRPr>
          </a:p>
          <a:p>
            <a:pPr eaLnBrk="1" hangingPunct="1"/>
            <a:r>
              <a:rPr lang="fr-FR" altLang="fr-FR" sz="2000">
                <a:latin typeface="Times New Roman" panose="02020603050405020304" pitchFamily="18" charset="0"/>
              </a:rPr>
              <a:t>Il protège contre les coups et autres traumatismes et permet de nourrir le cerveau.</a:t>
            </a:r>
          </a:p>
          <a:p>
            <a:pPr eaLnBrk="1" hangingPunct="1"/>
            <a:endParaRPr lang="fr-FR" altLang="fr-FR" sz="2000">
              <a:latin typeface="Times New Roman" panose="02020603050405020304" pitchFamily="18" charset="0"/>
            </a:endParaRPr>
          </a:p>
          <a:p>
            <a:pPr eaLnBrk="1" hangingPunct="1"/>
            <a:r>
              <a:rPr lang="fr-FR" altLang="fr-FR" sz="2000">
                <a:latin typeface="Times New Roman" panose="02020603050405020304" pitchFamily="18" charset="0"/>
              </a:rPr>
              <a:t>Il est élaboré par </a:t>
            </a:r>
            <a:r>
              <a:rPr lang="fr-FR" altLang="fr-FR" sz="2000" b="1">
                <a:latin typeface="Times New Roman" panose="02020603050405020304" pitchFamily="18" charset="0"/>
              </a:rPr>
              <a:t>les plexus choroïdes</a:t>
            </a:r>
            <a:r>
              <a:rPr lang="fr-FR" altLang="fr-FR" sz="2000">
                <a:latin typeface="Times New Roman" panose="02020603050405020304" pitchFamily="18" charset="0"/>
              </a:rPr>
              <a:t>.</a:t>
            </a:r>
          </a:p>
          <a:p>
            <a:pPr eaLnBrk="1" hangingPunct="1"/>
            <a:r>
              <a:rPr lang="fr-FR" altLang="fr-FR" sz="2000">
                <a:latin typeface="Times New Roman" panose="02020603050405020304" pitchFamily="18" charset="0"/>
              </a:rPr>
              <a:t>Le volume total est d’environ 150mL qui est remplacé toutes les 3 ou 4 heures.</a:t>
            </a:r>
          </a:p>
          <a:p>
            <a:pPr eaLnBrk="1" hangingPunct="1"/>
            <a:r>
              <a:rPr lang="fr-FR" altLang="fr-FR" sz="2000">
                <a:latin typeface="Times New Roman" panose="02020603050405020304" pitchFamily="18" charset="0"/>
              </a:rPr>
              <a:t>Il se forme donc quotidiennement entre 900 et 1200 mL de LCR.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a:extLst>
              <a:ext uri="{FF2B5EF4-FFF2-40B4-BE49-F238E27FC236}">
                <a16:creationId xmlns:a16="http://schemas.microsoft.com/office/drawing/2014/main" id="{8146B047-36AC-4465-A3F9-7C714582C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52400"/>
            <a:ext cx="8048625"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2">
            <a:extLst>
              <a:ext uri="{FF2B5EF4-FFF2-40B4-BE49-F238E27FC236}">
                <a16:creationId xmlns:a16="http://schemas.microsoft.com/office/drawing/2014/main" id="{9743D163-EE95-4960-A3ED-6881E617FD30}"/>
              </a:ext>
            </a:extLst>
          </p:cNvPr>
          <p:cNvGrpSpPr>
            <a:grpSpLocks/>
          </p:cNvGrpSpPr>
          <p:nvPr/>
        </p:nvGrpSpPr>
        <p:grpSpPr bwMode="auto">
          <a:xfrm>
            <a:off x="2209801" y="2819401"/>
            <a:ext cx="7389813" cy="1446213"/>
            <a:chOff x="432" y="1776"/>
            <a:chExt cx="4655" cy="911"/>
          </a:xfrm>
        </p:grpSpPr>
        <p:sp>
          <p:nvSpPr>
            <p:cNvPr id="118791" name="Rectangle 3">
              <a:extLst>
                <a:ext uri="{FF2B5EF4-FFF2-40B4-BE49-F238E27FC236}">
                  <a16:creationId xmlns:a16="http://schemas.microsoft.com/office/drawing/2014/main" id="{CD354951-EC92-4E03-BE42-831CFEDD380E}"/>
                </a:ext>
              </a:extLst>
            </p:cNvPr>
            <p:cNvSpPr>
              <a:spLocks noChangeArrowheads="1"/>
            </p:cNvSpPr>
            <p:nvPr/>
          </p:nvSpPr>
          <p:spPr bwMode="auto">
            <a:xfrm>
              <a:off x="432" y="1776"/>
              <a:ext cx="576" cy="432"/>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118792" name="Rectangle 4">
              <a:extLst>
                <a:ext uri="{FF2B5EF4-FFF2-40B4-BE49-F238E27FC236}">
                  <a16:creationId xmlns:a16="http://schemas.microsoft.com/office/drawing/2014/main" id="{EF5C05CA-5EE3-4D11-B7D9-0FC910DA95BF}"/>
                </a:ext>
              </a:extLst>
            </p:cNvPr>
            <p:cNvSpPr>
              <a:spLocks noChangeArrowheads="1"/>
            </p:cNvSpPr>
            <p:nvPr/>
          </p:nvSpPr>
          <p:spPr bwMode="auto">
            <a:xfrm>
              <a:off x="4464" y="2352"/>
              <a:ext cx="624" cy="336"/>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grpSp>
      <p:sp>
        <p:nvSpPr>
          <p:cNvPr id="34821" name="Rectangle 5">
            <a:extLst>
              <a:ext uri="{FF2B5EF4-FFF2-40B4-BE49-F238E27FC236}">
                <a16:creationId xmlns:a16="http://schemas.microsoft.com/office/drawing/2014/main" id="{CF543FF9-084B-4528-BCF8-7997FC087221}"/>
              </a:ext>
            </a:extLst>
          </p:cNvPr>
          <p:cNvSpPr>
            <a:spLocks noChangeArrowheads="1"/>
          </p:cNvSpPr>
          <p:nvPr/>
        </p:nvSpPr>
        <p:spPr bwMode="auto">
          <a:xfrm>
            <a:off x="2362200" y="3581400"/>
            <a:ext cx="1676400" cy="533400"/>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34822" name="Rectangle 6">
            <a:extLst>
              <a:ext uri="{FF2B5EF4-FFF2-40B4-BE49-F238E27FC236}">
                <a16:creationId xmlns:a16="http://schemas.microsoft.com/office/drawing/2014/main" id="{474CB4B5-DFFC-457A-A444-F1092C41F995}"/>
              </a:ext>
            </a:extLst>
          </p:cNvPr>
          <p:cNvSpPr>
            <a:spLocks noChangeArrowheads="1"/>
          </p:cNvSpPr>
          <p:nvPr/>
        </p:nvSpPr>
        <p:spPr bwMode="auto">
          <a:xfrm>
            <a:off x="8610600" y="4419600"/>
            <a:ext cx="1219200" cy="533400"/>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118790" name="Text Box 7">
            <a:extLst>
              <a:ext uri="{FF2B5EF4-FFF2-40B4-BE49-F238E27FC236}">
                <a16:creationId xmlns:a16="http://schemas.microsoft.com/office/drawing/2014/main" id="{CB3C57FF-5523-4EBB-AA91-4EB75FBAF1F4}"/>
              </a:ext>
            </a:extLst>
          </p:cNvPr>
          <p:cNvSpPr txBox="1">
            <a:spLocks noChangeArrowheads="1"/>
          </p:cNvSpPr>
          <p:nvPr/>
        </p:nvSpPr>
        <p:spPr bwMode="auto">
          <a:xfrm>
            <a:off x="2209800" y="5181600"/>
            <a:ext cx="8001000" cy="1202510"/>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pPr>
            <a:r>
              <a:rPr lang="en-GB" altLang="fr-FR">
                <a:solidFill>
                  <a:srgbClr val="000000"/>
                </a:solidFill>
                <a:latin typeface="Arial" panose="020B0604020202020204" pitchFamily="34" charset="0"/>
                <a:ea typeface="Arial Unicode MS" pitchFamily="34" charset="-128"/>
              </a:rPr>
              <a:t>Le liquide céphalo-rachidien se forme à partir du sang au niveau des plexus choroïdes. Les plexus choroïdes sont formés d'un dense réseau de fins vaisseaux sanguins. On en retrouve dans les ventricule latéraux et dans le quatrième ventricule.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tm="100000">
                                          <p:val>
                                            <p:strVal val="#ppt_x"/>
                                          </p:val>
                                        </p:tav>
                                        <p:tav>
                                          <p:val>
                                            <p:strVal val="#ppt_x"/>
                                          </p:val>
                                        </p:tav>
                                      </p:tavLst>
                                    </p:anim>
                                    <p:anim calcmode="lin" valueType="num">
                                      <p:cBhvr additive="repl">
                                        <p:cTn id="8" dur="500" fill="hold"/>
                                        <p:tgtEl>
                                          <p:spTgt spid="2"/>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additive="repl">
                                        <p:cTn id="12" dur="1" fill="hold">
                                          <p:stCondLst>
                                            <p:cond delay="0"/>
                                          </p:stCondLst>
                                        </p:cTn>
                                        <p:tgtEl>
                                          <p:spTgt spid="34821"/>
                                        </p:tgtEl>
                                        <p:attrNameLst>
                                          <p:attrName>style.visibility</p:attrName>
                                        </p:attrNameLst>
                                      </p:cBhvr>
                                      <p:to>
                                        <p:strVal val="visible"/>
                                      </p:to>
                                    </p:set>
                                    <p:anim calcmode="lin" valueType="num">
                                      <p:cBhvr additive="repl">
                                        <p:cTn id="13" dur="500" fill="hold"/>
                                        <p:tgtEl>
                                          <p:spTgt spid="34821"/>
                                        </p:tgtEl>
                                        <p:attrNameLst>
                                          <p:attrName>ppt_x</p:attrName>
                                        </p:attrNameLst>
                                      </p:cBhvr>
                                      <p:tavLst>
                                        <p:tav tm="100000">
                                          <p:val>
                                            <p:strVal val="0-#ppt_w/2"/>
                                          </p:val>
                                        </p:tav>
                                        <p:tav>
                                          <p:val>
                                            <p:strVal val="#ppt_x"/>
                                          </p:val>
                                        </p:tav>
                                      </p:tavLst>
                                    </p:anim>
                                    <p:anim calcmode="lin" valueType="num">
                                      <p:cBhvr additive="repl">
                                        <p:cTn id="14" dur="500" fill="hold"/>
                                        <p:tgtEl>
                                          <p:spTgt spid="34821"/>
                                        </p:tgtEl>
                                        <p:attrNameLst>
                                          <p:attrName>ppt_y</p:attrName>
                                        </p:attrNameLst>
                                      </p:cBhvr>
                                      <p:tavLst>
                                        <p:tav tm="100000">
                                          <p:val>
                                            <p:strVal val="#ppt_y"/>
                                          </p:val>
                                        </p:tav>
                                        <p:tav>
                                          <p:val>
                                            <p:strVal val="#ppt_y"/>
                                          </p:val>
                                        </p:tav>
                                      </p:tavLst>
                                    </p:anim>
                                  </p:childTnLst>
                                  <p:subTnLst>
                                    <p:set>
                                      <p:cBhvr override="childStyle">
                                        <p:cTn dur="1" fill="hold" display="0" masterRel="nextClick" afterEffect="1"/>
                                        <p:tgtEl>
                                          <p:spTgt spid="3482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additive="repl">
                                        <p:cTn id="18" dur="1" fill="hold">
                                          <p:stCondLst>
                                            <p:cond delay="0"/>
                                          </p:stCondLst>
                                        </p:cTn>
                                        <p:tgtEl>
                                          <p:spTgt spid="34822"/>
                                        </p:tgtEl>
                                        <p:attrNameLst>
                                          <p:attrName>style.visibility</p:attrName>
                                        </p:attrNameLst>
                                      </p:cBhvr>
                                      <p:to>
                                        <p:strVal val="visible"/>
                                      </p:to>
                                    </p:set>
                                    <p:anim calcmode="lin" valueType="num">
                                      <p:cBhvr additive="repl">
                                        <p:cTn id="19" dur="500" fill="hold"/>
                                        <p:tgtEl>
                                          <p:spTgt spid="34822"/>
                                        </p:tgtEl>
                                        <p:attrNameLst>
                                          <p:attrName>ppt_x</p:attrName>
                                        </p:attrNameLst>
                                      </p:cBhvr>
                                      <p:tavLst>
                                        <p:tav tm="100000">
                                          <p:val>
                                            <p:strVal val="#ppt_x"/>
                                          </p:val>
                                        </p:tav>
                                        <p:tav>
                                          <p:val>
                                            <p:strVal val="#ppt_x"/>
                                          </p:val>
                                        </p:tav>
                                      </p:tavLst>
                                    </p:anim>
                                    <p:anim calcmode="lin" valueType="num">
                                      <p:cBhvr additive="repl">
                                        <p:cTn id="20" dur="500" fill="hold"/>
                                        <p:tgtEl>
                                          <p:spTgt spid="3482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u numéro de diapositive 3">
            <a:extLst>
              <a:ext uri="{FF2B5EF4-FFF2-40B4-BE49-F238E27FC236}">
                <a16:creationId xmlns:a16="http://schemas.microsoft.com/office/drawing/2014/main" id="{D84EB815-5E1A-4938-A041-1A6112D87B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E28FC5E-4953-4AB9-8B4B-76001202A99E}" type="slidenum">
              <a:rPr lang="en-GB" altLang="fr-FR">
                <a:solidFill>
                  <a:srgbClr val="BCBCBC"/>
                </a:solidFill>
                <a:latin typeface="Times New Roman" panose="02020603050405020304" pitchFamily="18" charset="0"/>
                <a:cs typeface="Times New Roman" panose="02020603050405020304" pitchFamily="18" charset="0"/>
              </a:rPr>
              <a:pPr/>
              <a:t>76</a:t>
            </a:fld>
            <a:endParaRPr lang="en-GB" altLang="fr-FR">
              <a:solidFill>
                <a:srgbClr val="BCBCBC"/>
              </a:solidFill>
              <a:latin typeface="Times New Roman" panose="02020603050405020304" pitchFamily="18" charset="0"/>
              <a:cs typeface="Times New Roman" panose="02020603050405020304" pitchFamily="18" charset="0"/>
            </a:endParaRPr>
          </a:p>
        </p:txBody>
      </p:sp>
      <p:pic>
        <p:nvPicPr>
          <p:cNvPr id="120835" name="Picture 1">
            <a:extLst>
              <a:ext uri="{FF2B5EF4-FFF2-40B4-BE49-F238E27FC236}">
                <a16:creationId xmlns:a16="http://schemas.microsoft.com/office/drawing/2014/main" id="{39EECF7D-0069-4EAF-B644-92633D28C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457200"/>
            <a:ext cx="47561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78" name="Text Box 2">
            <a:extLst>
              <a:ext uri="{FF2B5EF4-FFF2-40B4-BE49-F238E27FC236}">
                <a16:creationId xmlns:a16="http://schemas.microsoft.com/office/drawing/2014/main" id="{0433E32A-2D7F-46D4-9FE9-92FBD4BC7E23}"/>
              </a:ext>
            </a:extLst>
          </p:cNvPr>
          <p:cNvSpPr txBox="1">
            <a:spLocks noChangeArrowheads="1"/>
          </p:cNvSpPr>
          <p:nvPr/>
        </p:nvSpPr>
        <p:spPr bwMode="auto">
          <a:xfrm>
            <a:off x="6629400" y="5029201"/>
            <a:ext cx="3733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184150" indent="-184150">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1pPr>
            <a:lvl2pPr marL="742950" indent="-285750">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2pPr>
            <a:lvl3pPr marL="1143000" indent="-228600">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3pPr>
            <a:lvl4pPr marL="1600200" indent="-228600">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4pPr>
            <a:lvl5pPr marL="2057400" indent="-228600">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5pPr>
            <a:lvl6pPr marL="2514600" indent="-228600" fontAlgn="base">
              <a:spcBef>
                <a:spcPct val="0"/>
              </a:spcBef>
              <a:spcAft>
                <a:spcPct val="0"/>
              </a:spcAft>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6pPr>
            <a:lvl7pPr marL="2971800" indent="-228600" fontAlgn="base">
              <a:spcBef>
                <a:spcPct val="0"/>
              </a:spcBef>
              <a:spcAft>
                <a:spcPct val="0"/>
              </a:spcAft>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7pPr>
            <a:lvl8pPr marL="3429000" indent="-228600" fontAlgn="base">
              <a:spcBef>
                <a:spcPct val="0"/>
              </a:spcBef>
              <a:spcAft>
                <a:spcPct val="0"/>
              </a:spcAft>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8pPr>
            <a:lvl9pPr marL="3886200" indent="-228600" fontAlgn="base">
              <a:spcBef>
                <a:spcPct val="0"/>
              </a:spcBef>
              <a:spcAft>
                <a:spcPct val="0"/>
              </a:spcAft>
              <a:tabLst>
                <a:tab pos="184150" algn="l"/>
                <a:tab pos="631825" algn="l"/>
                <a:tab pos="1081088" algn="l"/>
                <a:tab pos="1530350" algn="l"/>
                <a:tab pos="1979613" algn="l"/>
                <a:tab pos="2428875" algn="l"/>
                <a:tab pos="2878138" algn="l"/>
                <a:tab pos="3327400" algn="l"/>
                <a:tab pos="3776663" algn="l"/>
                <a:tab pos="4225925" algn="l"/>
                <a:tab pos="4675188" algn="l"/>
                <a:tab pos="5124450" algn="l"/>
                <a:tab pos="5573713" algn="l"/>
                <a:tab pos="6022975" algn="l"/>
                <a:tab pos="6472238" algn="l"/>
                <a:tab pos="6921500" algn="l"/>
                <a:tab pos="7370763" algn="l"/>
                <a:tab pos="7820025" algn="l"/>
                <a:tab pos="8269288" algn="l"/>
                <a:tab pos="8718550" algn="l"/>
                <a:tab pos="9167813" algn="l"/>
              </a:tabLst>
              <a:defRPr>
                <a:solidFill>
                  <a:schemeClr val="tx1"/>
                </a:solidFill>
                <a:latin typeface="Calibri" panose="020F0502020204030204" pitchFamily="34" charset="0"/>
              </a:defRPr>
            </a:lvl9pPr>
          </a:lstStyle>
          <a:p>
            <a:pPr>
              <a:spcBef>
                <a:spcPts val="1125"/>
              </a:spcBef>
              <a:buClr>
                <a:srgbClr val="FFFF00"/>
              </a:buClr>
              <a:buFont typeface="Arial" panose="020B0604020202020204" pitchFamily="34" charset="0"/>
              <a:buChar char="•"/>
            </a:pPr>
            <a:r>
              <a:rPr lang="en-GB" altLang="fr-FR">
                <a:latin typeface="Arial" panose="020B0604020202020204" pitchFamily="34" charset="0"/>
                <a:cs typeface="Times New Roman" panose="02020603050405020304" pitchFamily="18" charset="0"/>
              </a:rPr>
              <a:t>Il est réabsorbé par le sang au niveau des villosités arachnoïdiennes.</a:t>
            </a:r>
          </a:p>
        </p:txBody>
      </p:sp>
      <p:sp>
        <p:nvSpPr>
          <p:cNvPr id="5" name="Text Box 3">
            <a:extLst>
              <a:ext uri="{FF2B5EF4-FFF2-40B4-BE49-F238E27FC236}">
                <a16:creationId xmlns:a16="http://schemas.microsoft.com/office/drawing/2014/main" id="{B6E8F264-E659-447C-83CE-27AA824B4A78}"/>
              </a:ext>
            </a:extLst>
          </p:cNvPr>
          <p:cNvSpPr txBox="1">
            <a:spLocks noChangeArrowheads="1"/>
          </p:cNvSpPr>
          <p:nvPr/>
        </p:nvSpPr>
        <p:spPr bwMode="auto">
          <a:xfrm>
            <a:off x="6629400" y="457201"/>
            <a:ext cx="3657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1pPr>
            <a:lvl2pPr marL="742950" indent="-28575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2pPr>
            <a:lvl3pPr marL="11430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3pPr>
            <a:lvl4pPr marL="16002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4pPr>
            <a:lvl5pPr marL="20574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5pPr>
            <a:lvl6pPr marL="25146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6pPr>
            <a:lvl7pPr marL="29718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7pPr>
            <a:lvl8pPr marL="34290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8pPr>
            <a:lvl9pPr marL="38862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9pPr>
          </a:lstStyle>
          <a:p>
            <a:pPr>
              <a:spcBef>
                <a:spcPts val="1125"/>
              </a:spcBef>
              <a:buClr>
                <a:srgbClr val="FFFF00"/>
              </a:buClr>
              <a:buFont typeface="Arial" panose="020B0604020202020204" pitchFamily="34" charset="0"/>
              <a:buChar char="•"/>
            </a:pPr>
            <a:r>
              <a:rPr lang="en-GB" altLang="fr-FR">
                <a:latin typeface="Arial" panose="020B0604020202020204" pitchFamily="34" charset="0"/>
                <a:cs typeface="Times New Roman" panose="02020603050405020304" pitchFamily="18" charset="0"/>
              </a:rPr>
              <a:t>Le liquide céphalo-rachidien est produit par les plexus choroïdes.</a:t>
            </a:r>
          </a:p>
        </p:txBody>
      </p:sp>
      <p:grpSp>
        <p:nvGrpSpPr>
          <p:cNvPr id="2" name="Group 4">
            <a:extLst>
              <a:ext uri="{FF2B5EF4-FFF2-40B4-BE49-F238E27FC236}">
                <a16:creationId xmlns:a16="http://schemas.microsoft.com/office/drawing/2014/main" id="{FAE9BF66-74A2-49B5-8D1E-DD850CC9C32B}"/>
              </a:ext>
            </a:extLst>
          </p:cNvPr>
          <p:cNvGrpSpPr>
            <a:grpSpLocks/>
          </p:cNvGrpSpPr>
          <p:nvPr/>
        </p:nvGrpSpPr>
        <p:grpSpPr bwMode="auto">
          <a:xfrm>
            <a:off x="3048001" y="2359026"/>
            <a:ext cx="1368425" cy="1908175"/>
            <a:chOff x="960" y="1486"/>
            <a:chExt cx="862" cy="1202"/>
          </a:xfrm>
        </p:grpSpPr>
        <p:sp>
          <p:nvSpPr>
            <p:cNvPr id="120855" name="Line 5">
              <a:extLst>
                <a:ext uri="{FF2B5EF4-FFF2-40B4-BE49-F238E27FC236}">
                  <a16:creationId xmlns:a16="http://schemas.microsoft.com/office/drawing/2014/main" id="{64077C8E-87DB-4CD1-A27D-952E4AE4A3D7}"/>
                </a:ext>
              </a:extLst>
            </p:cNvPr>
            <p:cNvSpPr>
              <a:spLocks noChangeShapeType="1"/>
            </p:cNvSpPr>
            <p:nvPr/>
          </p:nvSpPr>
          <p:spPr bwMode="auto">
            <a:xfrm flipV="1">
              <a:off x="960" y="1485"/>
              <a:ext cx="479" cy="870"/>
            </a:xfrm>
            <a:prstGeom prst="line">
              <a:avLst/>
            </a:prstGeom>
            <a:noFill/>
            <a:ln w="38160">
              <a:solidFill>
                <a:srgbClr val="3333CC"/>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0856" name="Line 6">
              <a:extLst>
                <a:ext uri="{FF2B5EF4-FFF2-40B4-BE49-F238E27FC236}">
                  <a16:creationId xmlns:a16="http://schemas.microsoft.com/office/drawing/2014/main" id="{97F47476-2CF3-441B-954B-EFE2CB6A1F49}"/>
                </a:ext>
              </a:extLst>
            </p:cNvPr>
            <p:cNvSpPr>
              <a:spLocks noChangeShapeType="1"/>
            </p:cNvSpPr>
            <p:nvPr/>
          </p:nvSpPr>
          <p:spPr bwMode="auto">
            <a:xfrm flipV="1">
              <a:off x="1056" y="2491"/>
              <a:ext cx="767" cy="199"/>
            </a:xfrm>
            <a:prstGeom prst="line">
              <a:avLst/>
            </a:prstGeom>
            <a:noFill/>
            <a:ln w="38160">
              <a:solidFill>
                <a:srgbClr val="3333CC"/>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4583" name="Text Box 7">
            <a:extLst>
              <a:ext uri="{FF2B5EF4-FFF2-40B4-BE49-F238E27FC236}">
                <a16:creationId xmlns:a16="http://schemas.microsoft.com/office/drawing/2014/main" id="{C4BFBD1B-E6C1-42A3-8FBA-3BCFDE4A90CD}"/>
              </a:ext>
            </a:extLst>
          </p:cNvPr>
          <p:cNvSpPr txBox="1">
            <a:spLocks noChangeArrowheads="1"/>
          </p:cNvSpPr>
          <p:nvPr/>
        </p:nvSpPr>
        <p:spPr bwMode="auto">
          <a:xfrm>
            <a:off x="6629400" y="1736725"/>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1pPr>
            <a:lvl2pPr marL="742950" indent="-28575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2pPr>
            <a:lvl3pPr marL="11430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3pPr>
            <a:lvl4pPr marL="16002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4pPr>
            <a:lvl5pPr marL="20574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5pPr>
            <a:lvl6pPr marL="25146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6pPr>
            <a:lvl7pPr marL="29718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7pPr>
            <a:lvl8pPr marL="34290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8pPr>
            <a:lvl9pPr marL="38862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9pPr>
          </a:lstStyle>
          <a:p>
            <a:pPr>
              <a:spcBef>
                <a:spcPts val="1125"/>
              </a:spcBef>
              <a:buClr>
                <a:srgbClr val="FFFF00"/>
              </a:buClr>
              <a:buFont typeface="Arial" panose="020B0604020202020204" pitchFamily="34" charset="0"/>
              <a:buChar char="•"/>
            </a:pPr>
            <a:r>
              <a:rPr lang="en-GB" altLang="fr-FR">
                <a:latin typeface="Arial" panose="020B0604020202020204" pitchFamily="34" charset="0"/>
                <a:cs typeface="Times New Roman" panose="02020603050405020304" pitchFamily="18" charset="0"/>
              </a:rPr>
              <a:t>Il remplit les ventricules</a:t>
            </a:r>
          </a:p>
        </p:txBody>
      </p:sp>
      <p:sp>
        <p:nvSpPr>
          <p:cNvPr id="24584" name="Text Box 8">
            <a:extLst>
              <a:ext uri="{FF2B5EF4-FFF2-40B4-BE49-F238E27FC236}">
                <a16:creationId xmlns:a16="http://schemas.microsoft.com/office/drawing/2014/main" id="{E11A0AA5-5123-44BE-9929-FC4992AF2630}"/>
              </a:ext>
            </a:extLst>
          </p:cNvPr>
          <p:cNvSpPr txBox="1">
            <a:spLocks noChangeArrowheads="1"/>
          </p:cNvSpPr>
          <p:nvPr/>
        </p:nvSpPr>
        <p:spPr bwMode="auto">
          <a:xfrm>
            <a:off x="6629400" y="2468564"/>
            <a:ext cx="3962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1pPr>
            <a:lvl2pPr marL="742950" indent="-28575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2pPr>
            <a:lvl3pPr marL="11430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3pPr>
            <a:lvl4pPr marL="16002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4pPr>
            <a:lvl5pPr marL="20574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5pPr>
            <a:lvl6pPr marL="25146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6pPr>
            <a:lvl7pPr marL="29718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7pPr>
            <a:lvl8pPr marL="34290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8pPr>
            <a:lvl9pPr marL="38862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9pPr>
          </a:lstStyle>
          <a:p>
            <a:pPr>
              <a:spcBef>
                <a:spcPts val="1125"/>
              </a:spcBef>
              <a:buClr>
                <a:srgbClr val="FFFF00"/>
              </a:buClr>
              <a:buFont typeface="Arial" panose="020B0604020202020204" pitchFamily="34" charset="0"/>
              <a:buChar char="•"/>
            </a:pPr>
            <a:r>
              <a:rPr lang="en-GB" altLang="fr-FR">
                <a:latin typeface="Arial" panose="020B0604020202020204" pitchFamily="34" charset="0"/>
                <a:cs typeface="Times New Roman" panose="02020603050405020304" pitchFamily="18" charset="0"/>
              </a:rPr>
              <a:t>Il s’écoule dans l ’espace sous-arachnoïdien par des ouvertures au niveau du 4e ventricule.</a:t>
            </a:r>
          </a:p>
        </p:txBody>
      </p:sp>
      <p:sp>
        <p:nvSpPr>
          <p:cNvPr id="24585" name="Line 9">
            <a:extLst>
              <a:ext uri="{FF2B5EF4-FFF2-40B4-BE49-F238E27FC236}">
                <a16:creationId xmlns:a16="http://schemas.microsoft.com/office/drawing/2014/main" id="{167B7A2B-669F-40C9-B433-B53D8E6E57E9}"/>
              </a:ext>
            </a:extLst>
          </p:cNvPr>
          <p:cNvSpPr>
            <a:spLocks noChangeShapeType="1"/>
          </p:cNvSpPr>
          <p:nvPr/>
        </p:nvSpPr>
        <p:spPr bwMode="auto">
          <a:xfrm flipH="1" flipV="1">
            <a:off x="4641850" y="4184650"/>
            <a:ext cx="850900" cy="69850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586" name="Text Box 10">
            <a:extLst>
              <a:ext uri="{FF2B5EF4-FFF2-40B4-BE49-F238E27FC236}">
                <a16:creationId xmlns:a16="http://schemas.microsoft.com/office/drawing/2014/main" id="{D46D755A-D75C-4FA1-99EF-870B80C5CC78}"/>
              </a:ext>
            </a:extLst>
          </p:cNvPr>
          <p:cNvSpPr txBox="1">
            <a:spLocks noChangeArrowheads="1"/>
          </p:cNvSpPr>
          <p:nvPr/>
        </p:nvSpPr>
        <p:spPr bwMode="auto">
          <a:xfrm>
            <a:off x="6629400" y="3748089"/>
            <a:ext cx="35052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1pPr>
            <a:lvl2pPr marL="742950" indent="-28575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2pPr>
            <a:lvl3pPr marL="11430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3pPr>
            <a:lvl4pPr marL="16002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4pPr>
            <a:lvl5pPr marL="2057400" indent="-2286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5pPr>
            <a:lvl6pPr marL="25146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6pPr>
            <a:lvl7pPr marL="29718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7pPr>
            <a:lvl8pPr marL="34290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8pPr>
            <a:lvl9pPr marL="3886200" indent="-228600" fontAlgn="base">
              <a:spcBef>
                <a:spcPct val="0"/>
              </a:spcBef>
              <a:spcAft>
                <a:spcPct val="0"/>
              </a:spcAft>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chemeClr val="tx1"/>
                </a:solidFill>
                <a:latin typeface="Calibri" panose="020F0502020204030204" pitchFamily="34" charset="0"/>
              </a:defRPr>
            </a:lvl9pPr>
          </a:lstStyle>
          <a:p>
            <a:pPr>
              <a:spcBef>
                <a:spcPts val="1125"/>
              </a:spcBef>
              <a:buClr>
                <a:srgbClr val="FFFF00"/>
              </a:buClr>
              <a:buFont typeface="Arial" panose="020B0604020202020204" pitchFamily="34" charset="0"/>
              <a:buChar char="•"/>
            </a:pPr>
            <a:r>
              <a:rPr lang="en-GB" altLang="fr-FR">
                <a:latin typeface="Arial" panose="020B0604020202020204" pitchFamily="34" charset="0"/>
                <a:cs typeface="Times New Roman" panose="02020603050405020304" pitchFamily="18" charset="0"/>
              </a:rPr>
              <a:t>Il remplit l’espace sous-arachnoïdien où il forme un coussin liquide</a:t>
            </a:r>
          </a:p>
        </p:txBody>
      </p:sp>
      <p:grpSp>
        <p:nvGrpSpPr>
          <p:cNvPr id="3" name="Group 11">
            <a:extLst>
              <a:ext uri="{FF2B5EF4-FFF2-40B4-BE49-F238E27FC236}">
                <a16:creationId xmlns:a16="http://schemas.microsoft.com/office/drawing/2014/main" id="{3CA31316-8FDC-4D2C-AB97-0675B16A631F}"/>
              </a:ext>
            </a:extLst>
          </p:cNvPr>
          <p:cNvGrpSpPr>
            <a:grpSpLocks/>
          </p:cNvGrpSpPr>
          <p:nvPr/>
        </p:nvGrpSpPr>
        <p:grpSpPr bwMode="auto">
          <a:xfrm>
            <a:off x="4800601" y="685801"/>
            <a:ext cx="1139825" cy="911225"/>
            <a:chOff x="2064" y="432"/>
            <a:chExt cx="718" cy="574"/>
          </a:xfrm>
        </p:grpSpPr>
        <p:sp>
          <p:nvSpPr>
            <p:cNvPr id="120853" name="Oval 12">
              <a:extLst>
                <a:ext uri="{FF2B5EF4-FFF2-40B4-BE49-F238E27FC236}">
                  <a16:creationId xmlns:a16="http://schemas.microsoft.com/office/drawing/2014/main" id="{31D26303-3DC1-4EA2-BE69-7FA8F8F74675}"/>
                </a:ext>
              </a:extLst>
            </p:cNvPr>
            <p:cNvSpPr>
              <a:spLocks noChangeArrowheads="1"/>
            </p:cNvSpPr>
            <p:nvPr/>
          </p:nvSpPr>
          <p:spPr bwMode="auto">
            <a:xfrm>
              <a:off x="2064" y="432"/>
              <a:ext cx="335" cy="336"/>
            </a:xfrm>
            <a:prstGeom prst="ellipse">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sp>
          <p:nvSpPr>
            <p:cNvPr id="120854" name="Oval 13">
              <a:extLst>
                <a:ext uri="{FF2B5EF4-FFF2-40B4-BE49-F238E27FC236}">
                  <a16:creationId xmlns:a16="http://schemas.microsoft.com/office/drawing/2014/main" id="{6474CD22-3E7C-4D2C-91F7-6AA8A3EADF49}"/>
                </a:ext>
              </a:extLst>
            </p:cNvPr>
            <p:cNvSpPr>
              <a:spLocks noChangeArrowheads="1"/>
            </p:cNvSpPr>
            <p:nvPr/>
          </p:nvSpPr>
          <p:spPr bwMode="auto">
            <a:xfrm>
              <a:off x="2447" y="671"/>
              <a:ext cx="336" cy="336"/>
            </a:xfrm>
            <a:prstGeom prst="ellipse">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grpSp>
      <p:grpSp>
        <p:nvGrpSpPr>
          <p:cNvPr id="4" name="Group 14">
            <a:extLst>
              <a:ext uri="{FF2B5EF4-FFF2-40B4-BE49-F238E27FC236}">
                <a16:creationId xmlns:a16="http://schemas.microsoft.com/office/drawing/2014/main" id="{49295E27-C2F9-4E77-9A01-F51209DA4A0B}"/>
              </a:ext>
            </a:extLst>
          </p:cNvPr>
          <p:cNvGrpSpPr>
            <a:grpSpLocks/>
          </p:cNvGrpSpPr>
          <p:nvPr/>
        </p:nvGrpSpPr>
        <p:grpSpPr bwMode="auto">
          <a:xfrm>
            <a:off x="2133600" y="762001"/>
            <a:ext cx="4191000" cy="4797425"/>
            <a:chOff x="384" y="480"/>
            <a:chExt cx="2640" cy="3022"/>
          </a:xfrm>
        </p:grpSpPr>
        <p:grpSp>
          <p:nvGrpSpPr>
            <p:cNvPr id="120846" name="Group 15">
              <a:extLst>
                <a:ext uri="{FF2B5EF4-FFF2-40B4-BE49-F238E27FC236}">
                  <a16:creationId xmlns:a16="http://schemas.microsoft.com/office/drawing/2014/main" id="{9CF8B9E3-D022-4D9F-A821-7BF9DED924D0}"/>
                </a:ext>
              </a:extLst>
            </p:cNvPr>
            <p:cNvGrpSpPr>
              <a:grpSpLocks/>
            </p:cNvGrpSpPr>
            <p:nvPr/>
          </p:nvGrpSpPr>
          <p:grpSpPr bwMode="auto">
            <a:xfrm>
              <a:off x="384" y="480"/>
              <a:ext cx="2640" cy="1487"/>
              <a:chOff x="384" y="480"/>
              <a:chExt cx="2640" cy="1487"/>
            </a:xfrm>
          </p:grpSpPr>
          <p:sp>
            <p:nvSpPr>
              <p:cNvPr id="120849" name="Line 16">
                <a:extLst>
                  <a:ext uri="{FF2B5EF4-FFF2-40B4-BE49-F238E27FC236}">
                    <a16:creationId xmlns:a16="http://schemas.microsoft.com/office/drawing/2014/main" id="{6934FAAD-7753-48DD-8747-EBF30EEA2959}"/>
                  </a:ext>
                </a:extLst>
              </p:cNvPr>
              <p:cNvSpPr>
                <a:spLocks noChangeShapeType="1"/>
              </p:cNvSpPr>
              <p:nvPr/>
            </p:nvSpPr>
            <p:spPr bwMode="auto">
              <a:xfrm flipH="1">
                <a:off x="2394" y="480"/>
                <a:ext cx="200" cy="287"/>
              </a:xfrm>
              <a:prstGeom prst="line">
                <a:avLst/>
              </a:prstGeom>
              <a:noFill/>
              <a:ln w="2844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0850" name="Line 17">
                <a:extLst>
                  <a:ext uri="{FF2B5EF4-FFF2-40B4-BE49-F238E27FC236}">
                    <a16:creationId xmlns:a16="http://schemas.microsoft.com/office/drawing/2014/main" id="{0B5846E4-9000-4A10-B1F6-E590D3043AEF}"/>
                  </a:ext>
                </a:extLst>
              </p:cNvPr>
              <p:cNvSpPr>
                <a:spLocks noChangeShapeType="1"/>
              </p:cNvSpPr>
              <p:nvPr/>
            </p:nvSpPr>
            <p:spPr bwMode="auto">
              <a:xfrm>
                <a:off x="432" y="528"/>
                <a:ext cx="192" cy="239"/>
              </a:xfrm>
              <a:prstGeom prst="line">
                <a:avLst/>
              </a:prstGeom>
              <a:noFill/>
              <a:ln w="2844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0851" name="Line 18">
                <a:extLst>
                  <a:ext uri="{FF2B5EF4-FFF2-40B4-BE49-F238E27FC236}">
                    <a16:creationId xmlns:a16="http://schemas.microsoft.com/office/drawing/2014/main" id="{AC2C6B0B-5E58-42DA-B173-4F1074748578}"/>
                  </a:ext>
                </a:extLst>
              </p:cNvPr>
              <p:cNvSpPr>
                <a:spLocks noChangeShapeType="1"/>
              </p:cNvSpPr>
              <p:nvPr/>
            </p:nvSpPr>
            <p:spPr bwMode="auto">
              <a:xfrm flipV="1">
                <a:off x="384" y="1769"/>
                <a:ext cx="96" cy="200"/>
              </a:xfrm>
              <a:prstGeom prst="line">
                <a:avLst/>
              </a:prstGeom>
              <a:noFill/>
              <a:ln w="2844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0852" name="Line 19">
                <a:extLst>
                  <a:ext uri="{FF2B5EF4-FFF2-40B4-BE49-F238E27FC236}">
                    <a16:creationId xmlns:a16="http://schemas.microsoft.com/office/drawing/2014/main" id="{2C519CF5-CBA6-4F82-B4A4-6FCB92A96780}"/>
                  </a:ext>
                </a:extLst>
              </p:cNvPr>
              <p:cNvSpPr>
                <a:spLocks noChangeShapeType="1"/>
              </p:cNvSpPr>
              <p:nvPr/>
            </p:nvSpPr>
            <p:spPr bwMode="auto">
              <a:xfrm flipH="1" flipV="1">
                <a:off x="2683" y="1625"/>
                <a:ext cx="343" cy="152"/>
              </a:xfrm>
              <a:prstGeom prst="line">
                <a:avLst/>
              </a:prstGeom>
              <a:noFill/>
              <a:ln w="2844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20847" name="Line 20">
              <a:extLst>
                <a:ext uri="{FF2B5EF4-FFF2-40B4-BE49-F238E27FC236}">
                  <a16:creationId xmlns:a16="http://schemas.microsoft.com/office/drawing/2014/main" id="{56535190-154E-4F28-B6C7-7778080E91C7}"/>
                </a:ext>
              </a:extLst>
            </p:cNvPr>
            <p:cNvSpPr>
              <a:spLocks noChangeShapeType="1"/>
            </p:cNvSpPr>
            <p:nvPr/>
          </p:nvSpPr>
          <p:spPr bwMode="auto">
            <a:xfrm flipH="1">
              <a:off x="2012" y="3502"/>
              <a:ext cx="248" cy="1"/>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0848" name="Line 21">
              <a:extLst>
                <a:ext uri="{FF2B5EF4-FFF2-40B4-BE49-F238E27FC236}">
                  <a16:creationId xmlns:a16="http://schemas.microsoft.com/office/drawing/2014/main" id="{CED168FD-A922-438B-AAAF-2EF1E95CCCF9}"/>
                </a:ext>
              </a:extLst>
            </p:cNvPr>
            <p:cNvSpPr>
              <a:spLocks noChangeShapeType="1"/>
            </p:cNvSpPr>
            <p:nvPr/>
          </p:nvSpPr>
          <p:spPr bwMode="auto">
            <a:xfrm>
              <a:off x="1392" y="3022"/>
              <a:ext cx="288" cy="1"/>
            </a:xfrm>
            <a:prstGeom prst="line">
              <a:avLst/>
            </a:prstGeom>
            <a:noFill/>
            <a:ln w="2844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20845" name="Text Box 22">
            <a:extLst>
              <a:ext uri="{FF2B5EF4-FFF2-40B4-BE49-F238E27FC236}">
                <a16:creationId xmlns:a16="http://schemas.microsoft.com/office/drawing/2014/main" id="{D5EEB200-A11F-4054-9821-24F72518E263}"/>
              </a:ext>
            </a:extLst>
          </p:cNvPr>
          <p:cNvSpPr txBox="1">
            <a:spLocks noChangeArrowheads="1"/>
          </p:cNvSpPr>
          <p:nvPr/>
        </p:nvSpPr>
        <p:spPr bwMode="auto">
          <a:xfrm>
            <a:off x="1676400" y="5029201"/>
            <a:ext cx="2209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buClr>
                <a:srgbClr val="CC3300"/>
              </a:buClr>
            </a:pPr>
            <a:r>
              <a:rPr lang="en-GB" altLang="fr-FR">
                <a:solidFill>
                  <a:srgbClr val="CC3300"/>
                </a:solidFill>
                <a:latin typeface="Arial" panose="020B0604020202020204" pitchFamily="34" charset="0"/>
                <a:cs typeface="Times New Roman" panose="02020603050405020304" pitchFamily="18" charset="0"/>
              </a:rPr>
              <a:t>Le liquide emplissant les ventricules est renouvelé environ 3 à 4 fois par jour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p:val>
                                            <p:strVal val="0-#ppt_w/2"/>
                                          </p:val>
                                        </p:tav>
                                        <p:tav>
                                          <p:val>
                                            <p:strVal val="#ppt_x"/>
                                          </p:val>
                                        </p:tav>
                                      </p:tavLst>
                                    </p:anim>
                                    <p:anim calcmode="lin" valueType="num">
                                      <p:cBhvr>
                                        <p:cTn id="13" dur="500" fill="hold"/>
                                        <p:tgtEl>
                                          <p:spTgt spid="2"/>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4583">
                                            <p:txEl>
                                              <p:pRg st="0" end="0"/>
                                            </p:txEl>
                                          </p:spTgt>
                                        </p:tgtEl>
                                        <p:attrNameLst>
                                          <p:attrName>style.visibility</p:attrName>
                                        </p:attrNameLst>
                                      </p:cBhvr>
                                      <p:to>
                                        <p:strVal val="visible"/>
                                      </p:to>
                                    </p:set>
                                    <p:animEffect transition="in" filter="wipe(left)">
                                      <p:cBhvr>
                                        <p:cTn id="18" dur="500"/>
                                        <p:tgtEl>
                                          <p:spTgt spid="2458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4584">
                                            <p:txEl>
                                              <p:pRg st="0" end="0"/>
                                            </p:txEl>
                                          </p:spTgt>
                                        </p:tgtEl>
                                        <p:attrNameLst>
                                          <p:attrName>style.visibility</p:attrName>
                                        </p:attrNameLst>
                                      </p:cBhvr>
                                      <p:to>
                                        <p:strVal val="visible"/>
                                      </p:to>
                                    </p:set>
                                    <p:animEffect transition="in" filter="wipe(left)">
                                      <p:cBhvr>
                                        <p:cTn id="23" dur="500"/>
                                        <p:tgtEl>
                                          <p:spTgt spid="2458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4585"/>
                                        </p:tgtEl>
                                        <p:attrNameLst>
                                          <p:attrName>style.visibility</p:attrName>
                                        </p:attrNameLst>
                                      </p:cBhvr>
                                      <p:to>
                                        <p:strVal val="visible"/>
                                      </p:to>
                                    </p:set>
                                    <p:anim calcmode="lin" valueType="num">
                                      <p:cBhvr>
                                        <p:cTn id="28" dur="500" fill="hold"/>
                                        <p:tgtEl>
                                          <p:spTgt spid="24585"/>
                                        </p:tgtEl>
                                        <p:attrNameLst>
                                          <p:attrName>ppt_x</p:attrName>
                                        </p:attrNameLst>
                                      </p:cBhvr>
                                      <p:tavLst>
                                        <p:tav>
                                          <p:val>
                                            <p:strVal val="0-#ppt_w/2"/>
                                          </p:val>
                                        </p:tav>
                                        <p:tav>
                                          <p:val>
                                            <p:strVal val="#ppt_x"/>
                                          </p:val>
                                        </p:tav>
                                      </p:tavLst>
                                    </p:anim>
                                    <p:anim calcmode="lin" valueType="num">
                                      <p:cBhvr>
                                        <p:cTn id="29" dur="500" fill="hold"/>
                                        <p:tgtEl>
                                          <p:spTgt spid="24585"/>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24585"/>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4586">
                                            <p:txEl>
                                              <p:pRg st="0" end="0"/>
                                            </p:txEl>
                                          </p:spTgt>
                                        </p:tgtEl>
                                        <p:attrNameLst>
                                          <p:attrName>style.visibility</p:attrName>
                                        </p:attrNameLst>
                                      </p:cBhvr>
                                      <p:to>
                                        <p:strVal val="visible"/>
                                      </p:to>
                                    </p:set>
                                    <p:animEffect transition="in" filter="wipe(left)">
                                      <p:cBhvr>
                                        <p:cTn id="34" dur="500"/>
                                        <p:tgtEl>
                                          <p:spTgt spid="24586">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p:val>
                                            <p:strVal val="0-#ppt_w/2"/>
                                          </p:val>
                                        </p:tav>
                                        <p:tav>
                                          <p:val>
                                            <p:strVal val="#ppt_x"/>
                                          </p:val>
                                        </p:tav>
                                      </p:tavLst>
                                    </p:anim>
                                    <p:anim calcmode="lin" valueType="num">
                                      <p:cBhvr>
                                        <p:cTn id="40" dur="500" fill="hold"/>
                                        <p:tgtEl>
                                          <p:spTgt spid="4"/>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4578">
                                            <p:txEl>
                                              <p:pRg st="0" end="0"/>
                                            </p:txEl>
                                          </p:spTgt>
                                        </p:tgtEl>
                                        <p:attrNameLst>
                                          <p:attrName>style.visibility</p:attrName>
                                        </p:attrNameLst>
                                      </p:cBhvr>
                                      <p:to>
                                        <p:strVal val="visible"/>
                                      </p:to>
                                    </p:set>
                                    <p:animEffect transition="in" filter="wipe(left)">
                                      <p:cBhvr>
                                        <p:cTn id="45" dur="500"/>
                                        <p:tgtEl>
                                          <p:spTgt spid="24578">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ppt_x</p:attrName>
                                        </p:attrNameLst>
                                      </p:cBhvr>
                                      <p:tavLst>
                                        <p:tav>
                                          <p:val>
                                            <p:strVal val="#ppt_x"/>
                                          </p:val>
                                        </p:tav>
                                        <p:tav>
                                          <p:val>
                                            <p:strVal val="#ppt_x"/>
                                          </p:val>
                                        </p:tav>
                                      </p:tavLst>
                                    </p:anim>
                                    <p:anim calcmode="lin" valueType="num">
                                      <p:cBhvr>
                                        <p:cTn id="51" dur="500" fill="hold"/>
                                        <p:tgtEl>
                                          <p:spTgt spid="3"/>
                                        </p:tgtEl>
                                        <p:attrNameLst>
                                          <p:attrName>ppt_y</p:attrName>
                                        </p:attrNameLst>
                                      </p:cBhvr>
                                      <p:tavLst>
                                        <p:tav>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u numéro de diapositive 3">
            <a:extLst>
              <a:ext uri="{FF2B5EF4-FFF2-40B4-BE49-F238E27FC236}">
                <a16:creationId xmlns:a16="http://schemas.microsoft.com/office/drawing/2014/main" id="{5E65C1CD-A74C-40E1-B476-36FE537035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A6E61E6-3F62-4527-80EB-B5B2F782EF14}" type="slidenum">
              <a:rPr lang="en-GB" altLang="fr-FR">
                <a:solidFill>
                  <a:srgbClr val="BCBCBC"/>
                </a:solidFill>
                <a:latin typeface="Times New Roman" panose="02020603050405020304" pitchFamily="18" charset="0"/>
                <a:cs typeface="Times New Roman" panose="02020603050405020304" pitchFamily="18" charset="0"/>
              </a:rPr>
              <a:pPr/>
              <a:t>77</a:t>
            </a:fld>
            <a:endParaRPr lang="en-GB" altLang="fr-FR">
              <a:solidFill>
                <a:srgbClr val="BCBCBC"/>
              </a:solidFill>
              <a:latin typeface="Times New Roman" panose="02020603050405020304" pitchFamily="18" charset="0"/>
              <a:cs typeface="Times New Roman" panose="02020603050405020304" pitchFamily="18" charset="0"/>
            </a:endParaRPr>
          </a:p>
        </p:txBody>
      </p:sp>
      <p:pic>
        <p:nvPicPr>
          <p:cNvPr id="122883" name="Picture 1">
            <a:extLst>
              <a:ext uri="{FF2B5EF4-FFF2-40B4-BE49-F238E27FC236}">
                <a16:creationId xmlns:a16="http://schemas.microsoft.com/office/drawing/2014/main" id="{0310658A-EC14-431E-AEB4-FFF9224A4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457200"/>
            <a:ext cx="6323013"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2">
            <a:extLst>
              <a:ext uri="{FF2B5EF4-FFF2-40B4-BE49-F238E27FC236}">
                <a16:creationId xmlns:a16="http://schemas.microsoft.com/office/drawing/2014/main" id="{49A6DAAA-2D53-4542-80D6-7FD39D8CF32D}"/>
              </a:ext>
            </a:extLst>
          </p:cNvPr>
          <p:cNvGrpSpPr>
            <a:grpSpLocks/>
          </p:cNvGrpSpPr>
          <p:nvPr/>
        </p:nvGrpSpPr>
        <p:grpSpPr bwMode="auto">
          <a:xfrm>
            <a:off x="4191001" y="914401"/>
            <a:ext cx="6169025" cy="3121025"/>
            <a:chOff x="1680" y="576"/>
            <a:chExt cx="3886" cy="1966"/>
          </a:xfrm>
        </p:grpSpPr>
        <p:sp>
          <p:nvSpPr>
            <p:cNvPr id="122897" name="Rectangle 3">
              <a:extLst>
                <a:ext uri="{FF2B5EF4-FFF2-40B4-BE49-F238E27FC236}">
                  <a16:creationId xmlns:a16="http://schemas.microsoft.com/office/drawing/2014/main" id="{8F2F3DAD-D028-4CEF-9B0F-0974BCB51D4B}"/>
                </a:ext>
              </a:extLst>
            </p:cNvPr>
            <p:cNvSpPr>
              <a:spLocks noChangeArrowheads="1"/>
            </p:cNvSpPr>
            <p:nvPr/>
          </p:nvSpPr>
          <p:spPr bwMode="auto">
            <a:xfrm>
              <a:off x="4943" y="576"/>
              <a:ext cx="624" cy="192"/>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sp>
          <p:nvSpPr>
            <p:cNvPr id="122898" name="Rectangle 4">
              <a:extLst>
                <a:ext uri="{FF2B5EF4-FFF2-40B4-BE49-F238E27FC236}">
                  <a16:creationId xmlns:a16="http://schemas.microsoft.com/office/drawing/2014/main" id="{AE9141EF-8F45-4D32-B943-EB8E81E1DABF}"/>
                </a:ext>
              </a:extLst>
            </p:cNvPr>
            <p:cNvSpPr>
              <a:spLocks noChangeArrowheads="1"/>
            </p:cNvSpPr>
            <p:nvPr/>
          </p:nvSpPr>
          <p:spPr bwMode="auto">
            <a:xfrm>
              <a:off x="1680" y="2303"/>
              <a:ext cx="624" cy="240"/>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grpSp>
      <p:sp>
        <p:nvSpPr>
          <p:cNvPr id="14341" name="Rectangle 5">
            <a:extLst>
              <a:ext uri="{FF2B5EF4-FFF2-40B4-BE49-F238E27FC236}">
                <a16:creationId xmlns:a16="http://schemas.microsoft.com/office/drawing/2014/main" id="{B447FCC9-DFE2-416D-B386-FED482F5F81E}"/>
              </a:ext>
            </a:extLst>
          </p:cNvPr>
          <p:cNvSpPr>
            <a:spLocks noChangeArrowheads="1"/>
          </p:cNvSpPr>
          <p:nvPr/>
        </p:nvSpPr>
        <p:spPr bwMode="auto">
          <a:xfrm>
            <a:off x="7467600" y="533400"/>
            <a:ext cx="1371600" cy="381000"/>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grpSp>
        <p:nvGrpSpPr>
          <p:cNvPr id="3" name="Group 6">
            <a:extLst>
              <a:ext uri="{FF2B5EF4-FFF2-40B4-BE49-F238E27FC236}">
                <a16:creationId xmlns:a16="http://schemas.microsoft.com/office/drawing/2014/main" id="{DBE5DCDE-F38B-4D76-BF09-DB654544CA74}"/>
              </a:ext>
            </a:extLst>
          </p:cNvPr>
          <p:cNvGrpSpPr>
            <a:grpSpLocks/>
          </p:cNvGrpSpPr>
          <p:nvPr/>
        </p:nvGrpSpPr>
        <p:grpSpPr bwMode="auto">
          <a:xfrm>
            <a:off x="4191001" y="609601"/>
            <a:ext cx="1903413" cy="3806825"/>
            <a:chOff x="1680" y="384"/>
            <a:chExt cx="1199" cy="2398"/>
          </a:xfrm>
        </p:grpSpPr>
        <p:sp>
          <p:nvSpPr>
            <p:cNvPr id="122895" name="Rectangle 7">
              <a:extLst>
                <a:ext uri="{FF2B5EF4-FFF2-40B4-BE49-F238E27FC236}">
                  <a16:creationId xmlns:a16="http://schemas.microsoft.com/office/drawing/2014/main" id="{EDCF136F-F371-4156-9B10-A9ED4D5E7642}"/>
                </a:ext>
              </a:extLst>
            </p:cNvPr>
            <p:cNvSpPr>
              <a:spLocks noChangeArrowheads="1"/>
            </p:cNvSpPr>
            <p:nvPr/>
          </p:nvSpPr>
          <p:spPr bwMode="auto">
            <a:xfrm>
              <a:off x="2160" y="384"/>
              <a:ext cx="720" cy="144"/>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sp>
          <p:nvSpPr>
            <p:cNvPr id="122896" name="Rectangle 8">
              <a:extLst>
                <a:ext uri="{FF2B5EF4-FFF2-40B4-BE49-F238E27FC236}">
                  <a16:creationId xmlns:a16="http://schemas.microsoft.com/office/drawing/2014/main" id="{6C73D725-E907-459A-AB26-2AC7993E9BC1}"/>
                </a:ext>
              </a:extLst>
            </p:cNvPr>
            <p:cNvSpPr>
              <a:spLocks noChangeArrowheads="1"/>
            </p:cNvSpPr>
            <p:nvPr/>
          </p:nvSpPr>
          <p:spPr bwMode="auto">
            <a:xfrm>
              <a:off x="1680" y="2591"/>
              <a:ext cx="720" cy="192"/>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grpSp>
      <p:grpSp>
        <p:nvGrpSpPr>
          <p:cNvPr id="4" name="Group 9">
            <a:extLst>
              <a:ext uri="{FF2B5EF4-FFF2-40B4-BE49-F238E27FC236}">
                <a16:creationId xmlns:a16="http://schemas.microsoft.com/office/drawing/2014/main" id="{430F591B-5BF1-497A-B9F0-38DBC8652D62}"/>
              </a:ext>
            </a:extLst>
          </p:cNvPr>
          <p:cNvGrpSpPr>
            <a:grpSpLocks/>
          </p:cNvGrpSpPr>
          <p:nvPr/>
        </p:nvGrpSpPr>
        <p:grpSpPr bwMode="auto">
          <a:xfrm>
            <a:off x="4343401" y="685801"/>
            <a:ext cx="5483225" cy="4340225"/>
            <a:chOff x="1776" y="432"/>
            <a:chExt cx="3454" cy="2734"/>
          </a:xfrm>
        </p:grpSpPr>
        <p:sp>
          <p:nvSpPr>
            <p:cNvPr id="122893" name="Rectangle 10">
              <a:extLst>
                <a:ext uri="{FF2B5EF4-FFF2-40B4-BE49-F238E27FC236}">
                  <a16:creationId xmlns:a16="http://schemas.microsoft.com/office/drawing/2014/main" id="{CEAB2E8C-EA30-4BC5-A7C4-46156D7BE58B}"/>
                </a:ext>
              </a:extLst>
            </p:cNvPr>
            <p:cNvSpPr>
              <a:spLocks noChangeArrowheads="1"/>
            </p:cNvSpPr>
            <p:nvPr/>
          </p:nvSpPr>
          <p:spPr bwMode="auto">
            <a:xfrm>
              <a:off x="4655" y="432"/>
              <a:ext cx="576" cy="192"/>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sp>
          <p:nvSpPr>
            <p:cNvPr id="122894" name="Rectangle 11">
              <a:extLst>
                <a:ext uri="{FF2B5EF4-FFF2-40B4-BE49-F238E27FC236}">
                  <a16:creationId xmlns:a16="http://schemas.microsoft.com/office/drawing/2014/main" id="{5ABFA9E6-C89A-4EB1-8EE6-77AFE442D537}"/>
                </a:ext>
              </a:extLst>
            </p:cNvPr>
            <p:cNvSpPr>
              <a:spLocks noChangeArrowheads="1"/>
            </p:cNvSpPr>
            <p:nvPr/>
          </p:nvSpPr>
          <p:spPr bwMode="auto">
            <a:xfrm>
              <a:off x="1776" y="2927"/>
              <a:ext cx="576" cy="240"/>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grpSp>
      <p:sp>
        <p:nvSpPr>
          <p:cNvPr id="14348" name="Rectangle 12">
            <a:extLst>
              <a:ext uri="{FF2B5EF4-FFF2-40B4-BE49-F238E27FC236}">
                <a16:creationId xmlns:a16="http://schemas.microsoft.com/office/drawing/2014/main" id="{1BC66FE2-147C-451B-8782-4E3DCF3C2C80}"/>
              </a:ext>
            </a:extLst>
          </p:cNvPr>
          <p:cNvSpPr>
            <a:spLocks noChangeArrowheads="1"/>
          </p:cNvSpPr>
          <p:nvPr/>
        </p:nvSpPr>
        <p:spPr bwMode="auto">
          <a:xfrm>
            <a:off x="7848600" y="4114800"/>
            <a:ext cx="2286000" cy="304800"/>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sp>
        <p:nvSpPr>
          <p:cNvPr id="14349" name="Rectangle 13">
            <a:extLst>
              <a:ext uri="{FF2B5EF4-FFF2-40B4-BE49-F238E27FC236}">
                <a16:creationId xmlns:a16="http://schemas.microsoft.com/office/drawing/2014/main" id="{513FBABA-E7DD-4043-ACC7-8B324F79D6D3}"/>
              </a:ext>
            </a:extLst>
          </p:cNvPr>
          <p:cNvSpPr>
            <a:spLocks noChangeArrowheads="1"/>
          </p:cNvSpPr>
          <p:nvPr/>
        </p:nvSpPr>
        <p:spPr bwMode="auto">
          <a:xfrm>
            <a:off x="6096000" y="457200"/>
            <a:ext cx="1371600" cy="457200"/>
          </a:xfrm>
          <a:prstGeom prst="rect">
            <a:avLst/>
          </a:prstGeom>
          <a:noFill/>
          <a:ln w="2844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r-FR" altLang="fr-FR" sz="2400">
              <a:solidFill>
                <a:schemeClr val="bg1"/>
              </a:solidFill>
              <a:latin typeface="Times New Roman" panose="02020603050405020304" pitchFamily="18" charset="0"/>
              <a:cs typeface="Times New Roman" panose="02020603050405020304" pitchFamily="18" charset="0"/>
            </a:endParaRPr>
          </a:p>
        </p:txBody>
      </p:sp>
      <p:sp>
        <p:nvSpPr>
          <p:cNvPr id="122890" name="Text Box 14">
            <a:extLst>
              <a:ext uri="{FF2B5EF4-FFF2-40B4-BE49-F238E27FC236}">
                <a16:creationId xmlns:a16="http://schemas.microsoft.com/office/drawing/2014/main" id="{6D6A1086-790A-4172-BFB2-574685009CAE}"/>
              </a:ext>
            </a:extLst>
          </p:cNvPr>
          <p:cNvSpPr txBox="1">
            <a:spLocks noChangeArrowheads="1"/>
          </p:cNvSpPr>
          <p:nvPr/>
        </p:nvSpPr>
        <p:spPr bwMode="auto">
          <a:xfrm>
            <a:off x="1752600" y="2286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buClr>
                <a:srgbClr val="FFFF00"/>
              </a:buClr>
            </a:pPr>
            <a:r>
              <a:rPr lang="en-GB" altLang="fr-FR" sz="2400">
                <a:solidFill>
                  <a:srgbClr val="FFFF00"/>
                </a:solidFill>
                <a:latin typeface="Arial" panose="020B0604020202020204" pitchFamily="34" charset="0"/>
                <a:cs typeface="Times New Roman" panose="02020603050405020304" pitchFamily="18" charset="0"/>
              </a:rPr>
              <a:t>Les méninges</a:t>
            </a:r>
          </a:p>
        </p:txBody>
      </p:sp>
      <p:sp>
        <p:nvSpPr>
          <p:cNvPr id="122891" name="Text Box 15">
            <a:extLst>
              <a:ext uri="{FF2B5EF4-FFF2-40B4-BE49-F238E27FC236}">
                <a16:creationId xmlns:a16="http://schemas.microsoft.com/office/drawing/2014/main" id="{CA44AEEA-349D-46AF-A4C7-80B524C6C170}"/>
              </a:ext>
            </a:extLst>
          </p:cNvPr>
          <p:cNvSpPr txBox="1">
            <a:spLocks noChangeArrowheads="1"/>
          </p:cNvSpPr>
          <p:nvPr/>
        </p:nvSpPr>
        <p:spPr bwMode="auto">
          <a:xfrm>
            <a:off x="1676400" y="1219201"/>
            <a:ext cx="2438400" cy="3660775"/>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buClr>
                <a:srgbClr val="000000"/>
              </a:buClr>
            </a:pPr>
            <a:r>
              <a:rPr lang="en-GB" altLang="fr-FR">
                <a:solidFill>
                  <a:srgbClr val="000000"/>
                </a:solidFill>
                <a:latin typeface="Arial" panose="020B0604020202020204" pitchFamily="34" charset="0"/>
                <a:cs typeface="Times New Roman" panose="02020603050405020304" pitchFamily="18" charset="0"/>
              </a:rPr>
              <a:t>La dure mère est formée de deux feuillets qui se séparent par endroit pour former des cavités qui s'emplissent  de sang : les sinus veineux. L'arachnoïde se replie par endroit pour former des villosités qui pénètrent dans le sinus veineux.</a:t>
            </a:r>
          </a:p>
        </p:txBody>
      </p:sp>
      <p:sp>
        <p:nvSpPr>
          <p:cNvPr id="122892" name="Text Box 16">
            <a:extLst>
              <a:ext uri="{FF2B5EF4-FFF2-40B4-BE49-F238E27FC236}">
                <a16:creationId xmlns:a16="http://schemas.microsoft.com/office/drawing/2014/main" id="{35B729D4-B2CF-4FB6-B6FB-4FE92D339AB2}"/>
              </a:ext>
            </a:extLst>
          </p:cNvPr>
          <p:cNvSpPr txBox="1">
            <a:spLocks noChangeArrowheads="1"/>
          </p:cNvSpPr>
          <p:nvPr/>
        </p:nvSpPr>
        <p:spPr bwMode="auto">
          <a:xfrm>
            <a:off x="2309814" y="5500688"/>
            <a:ext cx="3438525" cy="925512"/>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buClr>
                <a:srgbClr val="000000"/>
              </a:buClr>
            </a:pPr>
            <a:r>
              <a:rPr lang="en-GB" altLang="fr-FR">
                <a:solidFill>
                  <a:srgbClr val="000000"/>
                </a:solidFill>
                <a:latin typeface="Arial" panose="020B0604020202020204" pitchFamily="34" charset="0"/>
                <a:cs typeface="Times New Roman" panose="02020603050405020304" pitchFamily="18" charset="0"/>
              </a:rPr>
              <a:t>l'espace entre l'arachnoïde et la pie-mère. C'est l'espace sous-arachnoïdien.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p:val>
                                            <p:strVal val="0-#ppt_w/2"/>
                                          </p:val>
                                        </p:tav>
                                        <p:tav>
                                          <p:val>
                                            <p:strVal val="#ppt_x"/>
                                          </p:val>
                                        </p:tav>
                                      </p:tavLst>
                                    </p:anim>
                                    <p:anim calcmode="lin" valueType="num">
                                      <p:cBhvr>
                                        <p:cTn id="8" dur="500" fill="hold"/>
                                        <p:tgtEl>
                                          <p:spTgt spid="2"/>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p:val>
                                            <p:strVal val="0-#ppt_w/2"/>
                                          </p:val>
                                        </p:tav>
                                        <p:tav>
                                          <p:val>
                                            <p:strVal val="#ppt_x"/>
                                          </p:val>
                                        </p:tav>
                                      </p:tavLst>
                                    </p:anim>
                                    <p:anim calcmode="lin" valueType="num">
                                      <p:cBhvr>
                                        <p:cTn id="14" dur="500" fill="hold"/>
                                        <p:tgtEl>
                                          <p:spTgt spid="3"/>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p:val>
                                            <p:strVal val="0-#ppt_w/2"/>
                                          </p:val>
                                        </p:tav>
                                        <p:tav>
                                          <p:val>
                                            <p:strVal val="#ppt_x"/>
                                          </p:val>
                                        </p:tav>
                                      </p:tavLst>
                                    </p:anim>
                                    <p:anim calcmode="lin" valueType="num">
                                      <p:cBhvr>
                                        <p:cTn id="20" dur="500" fill="hold"/>
                                        <p:tgtEl>
                                          <p:spTgt spid="4"/>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1"/>
                                        </p:tgtEl>
                                        <p:attrNameLst>
                                          <p:attrName>style.visibility</p:attrName>
                                        </p:attrNameLst>
                                      </p:cBhvr>
                                      <p:to>
                                        <p:strVal val="visible"/>
                                      </p:to>
                                    </p:set>
                                    <p:anim calcmode="lin" valueType="num">
                                      <p:cBhvr>
                                        <p:cTn id="25" dur="500" fill="hold"/>
                                        <p:tgtEl>
                                          <p:spTgt spid="14341"/>
                                        </p:tgtEl>
                                        <p:attrNameLst>
                                          <p:attrName>ppt_x</p:attrName>
                                        </p:attrNameLst>
                                      </p:cBhvr>
                                      <p:tavLst>
                                        <p:tav>
                                          <p:val>
                                            <p:strVal val="0-#ppt_w/2"/>
                                          </p:val>
                                        </p:tav>
                                        <p:tav>
                                          <p:val>
                                            <p:strVal val="#ppt_x"/>
                                          </p:val>
                                        </p:tav>
                                      </p:tavLst>
                                    </p:anim>
                                    <p:anim calcmode="lin" valueType="num">
                                      <p:cBhvr>
                                        <p:cTn id="26" dur="500" fill="hold"/>
                                        <p:tgtEl>
                                          <p:spTgt spid="14341"/>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14341"/>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9"/>
                                        </p:tgtEl>
                                        <p:attrNameLst>
                                          <p:attrName>style.visibility</p:attrName>
                                        </p:attrNameLst>
                                      </p:cBhvr>
                                      <p:to>
                                        <p:strVal val="visible"/>
                                      </p:to>
                                    </p:set>
                                    <p:anim calcmode="lin" valueType="num">
                                      <p:cBhvr>
                                        <p:cTn id="31" dur="500" fill="hold"/>
                                        <p:tgtEl>
                                          <p:spTgt spid="14349"/>
                                        </p:tgtEl>
                                        <p:attrNameLst>
                                          <p:attrName>ppt_x</p:attrName>
                                        </p:attrNameLst>
                                      </p:cBhvr>
                                      <p:tavLst>
                                        <p:tav>
                                          <p:val>
                                            <p:strVal val="0-#ppt_w/2"/>
                                          </p:val>
                                        </p:tav>
                                        <p:tav>
                                          <p:val>
                                            <p:strVal val="#ppt_x"/>
                                          </p:val>
                                        </p:tav>
                                      </p:tavLst>
                                    </p:anim>
                                    <p:anim calcmode="lin" valueType="num">
                                      <p:cBhvr>
                                        <p:cTn id="32" dur="500" fill="hold"/>
                                        <p:tgtEl>
                                          <p:spTgt spid="14349"/>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14349"/>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348"/>
                                        </p:tgtEl>
                                        <p:attrNameLst>
                                          <p:attrName>style.visibility</p:attrName>
                                        </p:attrNameLst>
                                      </p:cBhvr>
                                      <p:to>
                                        <p:strVal val="visible"/>
                                      </p:to>
                                    </p:set>
                                    <p:anim calcmode="lin" valueType="num">
                                      <p:cBhvr>
                                        <p:cTn id="37" dur="500" fill="hold"/>
                                        <p:tgtEl>
                                          <p:spTgt spid="14348"/>
                                        </p:tgtEl>
                                        <p:attrNameLst>
                                          <p:attrName>ppt_x</p:attrName>
                                        </p:attrNameLst>
                                      </p:cBhvr>
                                      <p:tavLst>
                                        <p:tav>
                                          <p:val>
                                            <p:strVal val="1+#ppt_w/2"/>
                                          </p:val>
                                        </p:tav>
                                        <p:tav>
                                          <p:val>
                                            <p:strVal val="#ppt_x"/>
                                          </p:val>
                                        </p:tav>
                                      </p:tavLst>
                                    </p:anim>
                                    <p:anim calcmode="lin" valueType="num">
                                      <p:cBhvr>
                                        <p:cTn id="38" dur="500" fill="hold"/>
                                        <p:tgtEl>
                                          <p:spTgt spid="14348"/>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14348"/>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8" grpId="0" animBg="1"/>
      <p:bldP spid="1434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u numéro de diapositive 3">
            <a:extLst>
              <a:ext uri="{FF2B5EF4-FFF2-40B4-BE49-F238E27FC236}">
                <a16:creationId xmlns:a16="http://schemas.microsoft.com/office/drawing/2014/main" id="{2E02575A-C24D-4A53-A8C4-597FFDF62B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947EE61-505D-46FF-9AF0-0698BCDCCDD9}" type="slidenum">
              <a:rPr lang="en-GB" altLang="fr-FR">
                <a:solidFill>
                  <a:srgbClr val="BCBCBC"/>
                </a:solidFill>
                <a:latin typeface="Times New Roman" panose="02020603050405020304" pitchFamily="18" charset="0"/>
                <a:cs typeface="Times New Roman" panose="02020603050405020304" pitchFamily="18" charset="0"/>
              </a:rPr>
              <a:pPr/>
              <a:t>78</a:t>
            </a:fld>
            <a:endParaRPr lang="en-GB" altLang="fr-FR">
              <a:solidFill>
                <a:srgbClr val="BCBCBC"/>
              </a:solidFill>
              <a:latin typeface="Times New Roman" panose="02020603050405020304" pitchFamily="18" charset="0"/>
              <a:cs typeface="Times New Roman" panose="02020603050405020304" pitchFamily="18" charset="0"/>
            </a:endParaRPr>
          </a:p>
        </p:txBody>
      </p:sp>
      <p:sp>
        <p:nvSpPr>
          <p:cNvPr id="124931" name="Text Box 1">
            <a:extLst>
              <a:ext uri="{FF2B5EF4-FFF2-40B4-BE49-F238E27FC236}">
                <a16:creationId xmlns:a16="http://schemas.microsoft.com/office/drawing/2014/main" id="{18D626FD-5932-4DA8-91E5-2518011B6A9B}"/>
              </a:ext>
            </a:extLst>
          </p:cNvPr>
          <p:cNvSpPr txBox="1">
            <a:spLocks noChangeArrowheads="1"/>
          </p:cNvSpPr>
          <p:nvPr/>
        </p:nvSpPr>
        <p:spPr bwMode="auto">
          <a:xfrm>
            <a:off x="1981200" y="228601"/>
            <a:ext cx="3810000" cy="460375"/>
          </a:xfrm>
          <a:prstGeom prst="rect">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buClr>
                <a:srgbClr val="000000"/>
              </a:buClr>
            </a:pPr>
            <a:r>
              <a:rPr lang="en-GB" altLang="fr-FR" sz="2400">
                <a:solidFill>
                  <a:srgbClr val="FFFFFF"/>
                </a:solidFill>
                <a:latin typeface="Arial" panose="020B0604020202020204" pitchFamily="34" charset="0"/>
                <a:cs typeface="Times New Roman" panose="02020603050405020304" pitchFamily="18" charset="0"/>
              </a:rPr>
              <a:t>Liquide céphalorachidien</a:t>
            </a:r>
          </a:p>
        </p:txBody>
      </p:sp>
      <p:pic>
        <p:nvPicPr>
          <p:cNvPr id="124932" name="Picture 2">
            <a:extLst>
              <a:ext uri="{FF2B5EF4-FFF2-40B4-BE49-F238E27FC236}">
                <a16:creationId xmlns:a16="http://schemas.microsoft.com/office/drawing/2014/main" id="{1C15E039-FB14-4CA1-A11C-9A101A444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3">
            <a:extLst>
              <a:ext uri="{FF2B5EF4-FFF2-40B4-BE49-F238E27FC236}">
                <a16:creationId xmlns:a16="http://schemas.microsoft.com/office/drawing/2014/main" id="{AC4AB5AC-B75D-414F-8DDA-BAA49F68ADDC}"/>
              </a:ext>
            </a:extLst>
          </p:cNvPr>
          <p:cNvGrpSpPr>
            <a:grpSpLocks/>
          </p:cNvGrpSpPr>
          <p:nvPr/>
        </p:nvGrpSpPr>
        <p:grpSpPr bwMode="auto">
          <a:xfrm>
            <a:off x="5634038" y="188913"/>
            <a:ext cx="4805362" cy="3086100"/>
            <a:chOff x="2589" y="119"/>
            <a:chExt cx="3027" cy="1944"/>
          </a:xfrm>
        </p:grpSpPr>
        <p:sp>
          <p:nvSpPr>
            <p:cNvPr id="124941" name="Line 4">
              <a:extLst>
                <a:ext uri="{FF2B5EF4-FFF2-40B4-BE49-F238E27FC236}">
                  <a16:creationId xmlns:a16="http://schemas.microsoft.com/office/drawing/2014/main" id="{B65B9BEC-099C-4AAD-B400-1C99B4F1C1C6}"/>
                </a:ext>
              </a:extLst>
            </p:cNvPr>
            <p:cNvSpPr>
              <a:spLocks noChangeShapeType="1"/>
            </p:cNvSpPr>
            <p:nvPr/>
          </p:nvSpPr>
          <p:spPr bwMode="auto">
            <a:xfrm flipH="1">
              <a:off x="2589" y="432"/>
              <a:ext cx="823" cy="1343"/>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4942" name="Line 5">
              <a:extLst>
                <a:ext uri="{FF2B5EF4-FFF2-40B4-BE49-F238E27FC236}">
                  <a16:creationId xmlns:a16="http://schemas.microsoft.com/office/drawing/2014/main" id="{E49E0FEA-F038-44F2-95AE-36D2F250F181}"/>
                </a:ext>
              </a:extLst>
            </p:cNvPr>
            <p:cNvSpPr>
              <a:spLocks noChangeShapeType="1"/>
            </p:cNvSpPr>
            <p:nvPr/>
          </p:nvSpPr>
          <p:spPr bwMode="auto">
            <a:xfrm flipH="1">
              <a:off x="2685" y="432"/>
              <a:ext cx="727" cy="1631"/>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4943" name="Text Box 6">
              <a:extLst>
                <a:ext uri="{FF2B5EF4-FFF2-40B4-BE49-F238E27FC236}">
                  <a16:creationId xmlns:a16="http://schemas.microsoft.com/office/drawing/2014/main" id="{EA7CB7D5-5CB1-4DE5-BD8C-11790D5D01A8}"/>
                </a:ext>
              </a:extLst>
            </p:cNvPr>
            <p:cNvSpPr txBox="1">
              <a:spLocks noChangeArrowheads="1"/>
            </p:cNvSpPr>
            <p:nvPr/>
          </p:nvSpPr>
          <p:spPr bwMode="auto">
            <a:xfrm>
              <a:off x="2978" y="119"/>
              <a:ext cx="263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buClr>
                  <a:srgbClr val="FFFF00"/>
                </a:buClr>
              </a:pPr>
              <a:r>
                <a:rPr lang="en-GB" altLang="fr-FR" sz="2400">
                  <a:latin typeface="Arial" panose="020B0604020202020204" pitchFamily="34" charset="0"/>
                  <a:cs typeface="Times New Roman" panose="02020603050405020304" pitchFamily="18" charset="0"/>
                </a:rPr>
                <a:t>Ventricules latéraux (1 et 2)</a:t>
              </a:r>
            </a:p>
          </p:txBody>
        </p:sp>
      </p:grpSp>
      <p:grpSp>
        <p:nvGrpSpPr>
          <p:cNvPr id="3" name="Group 7">
            <a:extLst>
              <a:ext uri="{FF2B5EF4-FFF2-40B4-BE49-F238E27FC236}">
                <a16:creationId xmlns:a16="http://schemas.microsoft.com/office/drawing/2014/main" id="{772E4CBF-415F-4B2E-BF79-DC5D6AB7C9C6}"/>
              </a:ext>
            </a:extLst>
          </p:cNvPr>
          <p:cNvGrpSpPr>
            <a:grpSpLocks/>
          </p:cNvGrpSpPr>
          <p:nvPr/>
        </p:nvGrpSpPr>
        <p:grpSpPr bwMode="auto">
          <a:xfrm>
            <a:off x="5329238" y="3541714"/>
            <a:ext cx="4722812" cy="655637"/>
            <a:chOff x="2515" y="2222"/>
            <a:chExt cx="2975" cy="413"/>
          </a:xfrm>
        </p:grpSpPr>
        <p:sp>
          <p:nvSpPr>
            <p:cNvPr id="124939" name="Line 8">
              <a:extLst>
                <a:ext uri="{FF2B5EF4-FFF2-40B4-BE49-F238E27FC236}">
                  <a16:creationId xmlns:a16="http://schemas.microsoft.com/office/drawing/2014/main" id="{EFBD984C-3924-41F1-9B2D-5C40DB671B59}"/>
                </a:ext>
              </a:extLst>
            </p:cNvPr>
            <p:cNvSpPr>
              <a:spLocks noChangeShapeType="1"/>
            </p:cNvSpPr>
            <p:nvPr/>
          </p:nvSpPr>
          <p:spPr bwMode="auto">
            <a:xfrm flipH="1" flipV="1">
              <a:off x="2515" y="2222"/>
              <a:ext cx="1543" cy="246"/>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4940" name="Text Box 9">
              <a:extLst>
                <a:ext uri="{FF2B5EF4-FFF2-40B4-BE49-F238E27FC236}">
                  <a16:creationId xmlns:a16="http://schemas.microsoft.com/office/drawing/2014/main" id="{D7E2CA27-550B-4E75-A004-A7B36998C417}"/>
                </a:ext>
              </a:extLst>
            </p:cNvPr>
            <p:cNvSpPr txBox="1">
              <a:spLocks noChangeArrowheads="1"/>
            </p:cNvSpPr>
            <p:nvPr/>
          </p:nvSpPr>
          <p:spPr bwMode="auto">
            <a:xfrm>
              <a:off x="4099" y="2345"/>
              <a:ext cx="139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buClr>
                  <a:srgbClr val="FFFF00"/>
                </a:buClr>
              </a:pPr>
              <a:r>
                <a:rPr lang="en-GB" altLang="fr-FR" sz="2400">
                  <a:latin typeface="Arial" panose="020B0604020202020204" pitchFamily="34" charset="0"/>
                  <a:cs typeface="Times New Roman" panose="02020603050405020304" pitchFamily="18" charset="0"/>
                </a:rPr>
                <a:t>Ventricule 3</a:t>
              </a:r>
            </a:p>
          </p:txBody>
        </p:sp>
      </p:grpSp>
      <p:grpSp>
        <p:nvGrpSpPr>
          <p:cNvPr id="4" name="Group 10">
            <a:extLst>
              <a:ext uri="{FF2B5EF4-FFF2-40B4-BE49-F238E27FC236}">
                <a16:creationId xmlns:a16="http://schemas.microsoft.com/office/drawing/2014/main" id="{D4156A7E-681E-415F-A4B3-D76A94645C1E}"/>
              </a:ext>
            </a:extLst>
          </p:cNvPr>
          <p:cNvGrpSpPr>
            <a:grpSpLocks/>
          </p:cNvGrpSpPr>
          <p:nvPr/>
        </p:nvGrpSpPr>
        <p:grpSpPr bwMode="auto">
          <a:xfrm>
            <a:off x="4111625" y="4416426"/>
            <a:ext cx="5791200" cy="1679575"/>
            <a:chOff x="1630" y="2782"/>
            <a:chExt cx="3648" cy="1058"/>
          </a:xfrm>
        </p:grpSpPr>
        <p:sp>
          <p:nvSpPr>
            <p:cNvPr id="124937" name="Line 11">
              <a:extLst>
                <a:ext uri="{FF2B5EF4-FFF2-40B4-BE49-F238E27FC236}">
                  <a16:creationId xmlns:a16="http://schemas.microsoft.com/office/drawing/2014/main" id="{99571AA5-0AD2-435B-8CCD-FFC0CF61EAF4}"/>
                </a:ext>
              </a:extLst>
            </p:cNvPr>
            <p:cNvSpPr>
              <a:spLocks noChangeShapeType="1"/>
            </p:cNvSpPr>
            <p:nvPr/>
          </p:nvSpPr>
          <p:spPr bwMode="auto">
            <a:xfrm flipH="1" flipV="1">
              <a:off x="1629" y="2781"/>
              <a:ext cx="2311" cy="918"/>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4938" name="Text Box 12">
              <a:extLst>
                <a:ext uri="{FF2B5EF4-FFF2-40B4-BE49-F238E27FC236}">
                  <a16:creationId xmlns:a16="http://schemas.microsoft.com/office/drawing/2014/main" id="{8FB141EA-FDBA-4034-8706-AF04AA322984}"/>
                </a:ext>
              </a:extLst>
            </p:cNvPr>
            <p:cNvSpPr txBox="1">
              <a:spLocks noChangeArrowheads="1"/>
            </p:cNvSpPr>
            <p:nvPr/>
          </p:nvSpPr>
          <p:spPr bwMode="auto">
            <a:xfrm>
              <a:off x="4032" y="3551"/>
              <a:ext cx="124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500"/>
                </a:spcBef>
                <a:buClr>
                  <a:srgbClr val="FFFF00"/>
                </a:buClr>
              </a:pPr>
              <a:r>
                <a:rPr lang="en-GB" altLang="fr-FR" sz="2400">
                  <a:latin typeface="Arial" panose="020B0604020202020204" pitchFamily="34" charset="0"/>
                  <a:cs typeface="Times New Roman" panose="02020603050405020304" pitchFamily="18" charset="0"/>
                </a:rPr>
                <a:t>Ventricule 4</a:t>
              </a:r>
            </a:p>
          </p:txBody>
        </p:sp>
      </p:grpSp>
      <p:sp>
        <p:nvSpPr>
          <p:cNvPr id="124936" name="Text Box 13">
            <a:extLst>
              <a:ext uri="{FF2B5EF4-FFF2-40B4-BE49-F238E27FC236}">
                <a16:creationId xmlns:a16="http://schemas.microsoft.com/office/drawing/2014/main" id="{D3CFEE44-9EAA-4A4D-A728-F6CA783B2DA5}"/>
              </a:ext>
            </a:extLst>
          </p:cNvPr>
          <p:cNvSpPr txBox="1">
            <a:spLocks noChangeArrowheads="1"/>
          </p:cNvSpPr>
          <p:nvPr/>
        </p:nvSpPr>
        <p:spPr bwMode="auto">
          <a:xfrm>
            <a:off x="7543800" y="1143001"/>
            <a:ext cx="2895600" cy="1882775"/>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1125"/>
              </a:spcBef>
              <a:buClr>
                <a:srgbClr val="000000"/>
              </a:buClr>
            </a:pPr>
            <a:r>
              <a:rPr lang="en-GB" altLang="fr-FR">
                <a:solidFill>
                  <a:srgbClr val="000000"/>
                </a:solidFill>
                <a:latin typeface="Arial" panose="020B0604020202020204" pitchFamily="34" charset="0"/>
                <a:cs typeface="Times New Roman" panose="02020603050405020304" pitchFamily="18" charset="0"/>
              </a:rPr>
              <a:t>Le SNC contient des cavités, les ventricules, emplies d'un liquide : le liquide céphalorachidien.</a:t>
            </a:r>
          </a:p>
          <a:p>
            <a:pPr>
              <a:spcBef>
                <a:spcPts val="1125"/>
              </a:spcBef>
              <a:buClr>
                <a:srgbClr val="000000"/>
              </a:buClr>
            </a:pPr>
            <a:r>
              <a:rPr lang="en-GB" altLang="fr-FR">
                <a:solidFill>
                  <a:srgbClr val="000000"/>
                </a:solidFill>
                <a:latin typeface="Arial" panose="020B0604020202020204" pitchFamily="34" charset="0"/>
                <a:cs typeface="Times New Roman" panose="02020603050405020304" pitchFamily="18" charset="0"/>
              </a:rPr>
              <a:t>Il y a en tout quatre ventricules.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p:val>
                                            <p:strVal val="#ppt_x"/>
                                          </p:val>
                                        </p:tav>
                                        <p:tav>
                                          <p:val>
                                            <p:strVal val="#ppt_x"/>
                                          </p:val>
                                        </p:tav>
                                      </p:tavLst>
                                    </p:anim>
                                    <p:anim calcmode="lin" valueType="num">
                                      <p:cBhvr>
                                        <p:cTn id="8" dur="500" fill="hold"/>
                                        <p:tgtEl>
                                          <p:spTgt spid="2"/>
                                        </p:tgtEl>
                                        <p:attrNameLst>
                                          <p:attrName>ppt_y</p:attrName>
                                        </p:attrNameLst>
                                      </p:cBhvr>
                                      <p:tavLst>
                                        <p:tav>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p:val>
                                            <p:strVal val="1+#ppt_w/2"/>
                                          </p:val>
                                        </p:tav>
                                        <p:tav>
                                          <p:val>
                                            <p:strVal val="#ppt_x"/>
                                          </p:val>
                                        </p:tav>
                                      </p:tavLst>
                                    </p:anim>
                                    <p:anim calcmode="lin" valueType="num">
                                      <p:cBhvr>
                                        <p:cTn id="14" dur="500" fill="hold"/>
                                        <p:tgtEl>
                                          <p:spTgt spid="3"/>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p:val>
                                            <p:strVal val="#ppt_x"/>
                                          </p:val>
                                        </p:tav>
                                        <p:tav>
                                          <p:val>
                                            <p:strVal val="#ppt_x"/>
                                          </p:val>
                                        </p:tav>
                                      </p:tavLst>
                                    </p:anim>
                                    <p:anim calcmode="lin" valueType="num">
                                      <p:cBhvr>
                                        <p:cTn id="20" dur="500" fill="hold"/>
                                        <p:tgtEl>
                                          <p:spTgt spid="4"/>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2">
            <a:extLst>
              <a:ext uri="{FF2B5EF4-FFF2-40B4-BE49-F238E27FC236}">
                <a16:creationId xmlns:a16="http://schemas.microsoft.com/office/drawing/2014/main" id="{5F0CF3D9-C297-4E45-8400-F3CA5D3E6FE6}"/>
              </a:ext>
            </a:extLst>
          </p:cNvPr>
          <p:cNvSpPr>
            <a:spLocks noGrp="1"/>
          </p:cNvSpPr>
          <p:nvPr>
            <p:ph type="title"/>
          </p:nvPr>
        </p:nvSpPr>
        <p:spPr>
          <a:xfrm>
            <a:off x="1631950" y="107951"/>
            <a:ext cx="8891588" cy="1736725"/>
          </a:xfrm>
        </p:spPr>
        <p:txBody>
          <a:bodyPr rtlCol="0" anchor="t">
            <a:normAutofit/>
          </a:bodyPr>
          <a:lstStyle/>
          <a:p>
            <a:pPr algn="ctr">
              <a:defRPr/>
            </a:pPr>
            <a:r>
              <a:rPr lang="fr-FR" altLang="fr-FR" b="1" dirty="0">
                <a:solidFill>
                  <a:schemeClr val="tx1">
                    <a:lumMod val="75000"/>
                    <a:lumOff val="25000"/>
                  </a:schemeClr>
                </a:solidFill>
              </a:rPr>
              <a:t>2,3 L’irrigation de l’encéphale</a:t>
            </a:r>
            <a:endParaRPr lang="fr-FR" altLang="fr-FR" dirty="0">
              <a:solidFill>
                <a:schemeClr val="tx1">
                  <a:lumMod val="75000"/>
                  <a:lumOff val="25000"/>
                </a:schemeClr>
              </a:solidFill>
            </a:endParaRPr>
          </a:p>
        </p:txBody>
      </p:sp>
      <p:sp>
        <p:nvSpPr>
          <p:cNvPr id="2" name="Espace réservé du pied de page 1">
            <a:extLst>
              <a:ext uri="{FF2B5EF4-FFF2-40B4-BE49-F238E27FC236}">
                <a16:creationId xmlns:a16="http://schemas.microsoft.com/office/drawing/2014/main" id="{22B71115-725F-4444-A890-0E4BF6E2506F}"/>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A96D6D50-F4C5-4DE6-B18E-1799887DEB9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6130388-55A8-4A36-890C-1600D8D59C6C}" type="slidenum">
              <a:rPr lang="fr-FR" altLang="fr-FR">
                <a:solidFill>
                  <a:srgbClr val="898989"/>
                </a:solidFill>
              </a:rPr>
              <a:pPr/>
              <a:t>79</a:t>
            </a:fld>
            <a:endParaRPr lang="fr-FR" altLang="fr-FR">
              <a:solidFill>
                <a:srgbClr val="898989"/>
              </a:solidFill>
            </a:endParaRPr>
          </a:p>
        </p:txBody>
      </p:sp>
      <p:sp>
        <p:nvSpPr>
          <p:cNvPr id="126981" name="ZoneTexte 3">
            <a:extLst>
              <a:ext uri="{FF2B5EF4-FFF2-40B4-BE49-F238E27FC236}">
                <a16:creationId xmlns:a16="http://schemas.microsoft.com/office/drawing/2014/main" id="{9C009431-2E61-44E6-A36C-3AEA40A5BBDD}"/>
              </a:ext>
            </a:extLst>
          </p:cNvPr>
          <p:cNvSpPr txBox="1">
            <a:spLocks noChangeArrowheads="1"/>
          </p:cNvSpPr>
          <p:nvPr/>
        </p:nvSpPr>
        <p:spPr bwMode="auto">
          <a:xfrm>
            <a:off x="10523538" y="3121026"/>
            <a:ext cx="184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1000"/>
              </a:lnSpc>
              <a:buClr>
                <a:srgbClr val="000000"/>
              </a:buClr>
              <a:buSzPct val="100000"/>
              <a:buFont typeface="Times New Roman" panose="02020603050405020304" pitchFamily="18" charset="0"/>
              <a:buNone/>
            </a:pPr>
            <a:endParaRPr lang="fr-FR" altLang="fr-FR"/>
          </a:p>
        </p:txBody>
      </p:sp>
      <p:pic>
        <p:nvPicPr>
          <p:cNvPr id="126982" name="Picture 3">
            <a:extLst>
              <a:ext uri="{FF2B5EF4-FFF2-40B4-BE49-F238E27FC236}">
                <a16:creationId xmlns:a16="http://schemas.microsoft.com/office/drawing/2014/main" id="{906FBA49-97D9-48C0-85FF-26D1CD7A5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76313"/>
            <a:ext cx="4343567" cy="557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3585132-80ED-4EDA-BE17-C48345CCCA50}"/>
              </a:ext>
            </a:extLst>
          </p:cNvPr>
          <p:cNvSpPr>
            <a:spLocks noGrp="1" noChangeArrowheads="1"/>
          </p:cNvSpPr>
          <p:nvPr>
            <p:ph type="title"/>
          </p:nvPr>
        </p:nvSpPr>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t>Evolution cerveau</a:t>
            </a:r>
          </a:p>
        </p:txBody>
      </p:sp>
      <p:sp>
        <p:nvSpPr>
          <p:cNvPr id="14339" name="Rectangle 2">
            <a:extLst>
              <a:ext uri="{FF2B5EF4-FFF2-40B4-BE49-F238E27FC236}">
                <a16:creationId xmlns:a16="http://schemas.microsoft.com/office/drawing/2014/main" id="{E700B981-643F-4B11-9390-7CB18065F97F}"/>
              </a:ext>
            </a:extLst>
          </p:cNvPr>
          <p:cNvSpPr>
            <a:spLocks noGrp="1" noChangeArrowheads="1"/>
          </p:cNvSpPr>
          <p:nvPr>
            <p:ph idx="1"/>
          </p:nvPr>
        </p:nvSpPr>
        <p:spPr>
          <a:xfrm>
            <a:off x="2362201" y="1905000"/>
            <a:ext cx="7046913" cy="4114800"/>
          </a:xfrm>
        </p:spPr>
        <p:txBody>
          <a:bodyPr/>
          <a:lstStyle/>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000">
                <a:latin typeface="Arial" panose="020B0604020202020204" pitchFamily="34" charset="0"/>
                <a:cs typeface="Arial" panose="020B0604020202020204" pitchFamily="34" charset="0"/>
              </a:rPr>
              <a:t>« cerveau tri unique</a:t>
            </a:r>
            <a:r>
              <a:rPr lang="fr-FR" altLang="fr-FR">
                <a:latin typeface="Arial" panose="020B0604020202020204" pitchFamily="34" charset="0"/>
                <a:cs typeface="Arial" panose="020B0604020202020204" pitchFamily="34" charset="0"/>
              </a:rPr>
              <a:t> »</a:t>
            </a:r>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Arial" panose="020B0604020202020204" pitchFamily="34" charset="0"/>
              <a:cs typeface="Arial" panose="020B0604020202020204" pitchFamily="34" charset="0"/>
            </a:endParaRP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cs typeface="Arial" panose="020B0604020202020204" pitchFamily="34" charset="0"/>
              </a:rPr>
              <a:t>		</a:t>
            </a:r>
            <a:r>
              <a:rPr lang="fr-FR" altLang="fr-FR" b="1">
                <a:latin typeface="Arial" panose="020B0604020202020204" pitchFamily="34" charset="0"/>
                <a:cs typeface="Arial" panose="020B0604020202020204" pitchFamily="34" charset="0"/>
              </a:rPr>
              <a:t>3 cerveaux distincts</a:t>
            </a:r>
            <a:r>
              <a:rPr lang="fr-FR" altLang="fr-FR">
                <a:latin typeface="Arial" panose="020B0604020202020204" pitchFamily="34" charset="0"/>
                <a:cs typeface="Arial" panose="020B0604020202020204" pitchFamily="34" charset="0"/>
              </a:rPr>
              <a:t> </a:t>
            </a: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cs typeface="Arial" panose="020B0604020202020204" pitchFamily="34" charset="0"/>
              </a:rPr>
              <a:t>apparus successivement</a:t>
            </a: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cs typeface="Arial" panose="020B0604020202020204" pitchFamily="34" charset="0"/>
              </a:rPr>
              <a:t>au cours de l’évolution </a:t>
            </a: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cs typeface="Arial" panose="020B0604020202020204" pitchFamily="34" charset="0"/>
              </a:rPr>
              <a:t>cohabitent en nous </a:t>
            </a:r>
          </a:p>
        </p:txBody>
      </p:sp>
      <p:sp>
        <p:nvSpPr>
          <p:cNvPr id="5" name="Espace réservé du numéro de diapositive 5">
            <a:extLst>
              <a:ext uri="{FF2B5EF4-FFF2-40B4-BE49-F238E27FC236}">
                <a16:creationId xmlns:a16="http://schemas.microsoft.com/office/drawing/2014/main" id="{0C20AD70-61C2-4AA4-A25F-E41D5C07E8C2}"/>
              </a:ext>
            </a:extLst>
          </p:cNvPr>
          <p:cNvSpPr>
            <a:spLocks noGrp="1"/>
          </p:cNvSpPr>
          <p:nvPr>
            <p:ph type="sldNum" sz="quarter" idx="12"/>
          </p:nvPr>
        </p:nvSpPr>
        <p:spPr/>
        <p:txBody>
          <a:bodyPr/>
          <a:lstStyle/>
          <a:p>
            <a:fld id="{E706BE31-3BAB-468B-B52C-680E74096B84}" type="slidenum">
              <a:rPr lang="fr-FR" altLang="fr-FR"/>
              <a:pPr/>
              <a:t>8</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21EE3-CB61-4EE9-A5A8-BF191AF17C12}"/>
              </a:ext>
            </a:extLst>
          </p:cNvPr>
          <p:cNvSpPr>
            <a:spLocks noGrp="1"/>
          </p:cNvSpPr>
          <p:nvPr>
            <p:ph type="title"/>
          </p:nvPr>
        </p:nvSpPr>
        <p:spPr/>
        <p:txBody>
          <a:bodyPr/>
          <a:lstStyle/>
          <a:p>
            <a:pPr algn="ctr"/>
            <a:r>
              <a:rPr lang="fr-FR" dirty="0"/>
              <a:t>Les artères cérébrales</a:t>
            </a:r>
          </a:p>
        </p:txBody>
      </p:sp>
      <p:pic>
        <p:nvPicPr>
          <p:cNvPr id="5122" name="Picture 2" descr="Afficher l’image source">
            <a:extLst>
              <a:ext uri="{FF2B5EF4-FFF2-40B4-BE49-F238E27FC236}">
                <a16:creationId xmlns:a16="http://schemas.microsoft.com/office/drawing/2014/main" id="{C1B9A11D-84A8-4A6F-93F2-CF91E08881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66341" y="1846263"/>
            <a:ext cx="471964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09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C3760-1B9C-44AE-9B40-83A8D73088A3}"/>
              </a:ext>
            </a:extLst>
          </p:cNvPr>
          <p:cNvSpPr>
            <a:spLocks noGrp="1"/>
          </p:cNvSpPr>
          <p:nvPr>
            <p:ph type="title"/>
          </p:nvPr>
        </p:nvSpPr>
        <p:spPr/>
        <p:txBody>
          <a:bodyPr/>
          <a:lstStyle/>
          <a:p>
            <a:pPr algn="ctr"/>
            <a:r>
              <a:rPr lang="fr-FR" dirty="0"/>
              <a:t>Les principales artères cérébrales </a:t>
            </a:r>
          </a:p>
        </p:txBody>
      </p:sp>
      <p:pic>
        <p:nvPicPr>
          <p:cNvPr id="4098" name="Picture 2" descr="Afficher l’image source">
            <a:extLst>
              <a:ext uri="{FF2B5EF4-FFF2-40B4-BE49-F238E27FC236}">
                <a16:creationId xmlns:a16="http://schemas.microsoft.com/office/drawing/2014/main" id="{6BF10BEB-ACC9-4B01-AC45-0CC4996061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46119" y="1846263"/>
            <a:ext cx="636008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90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383FD6-5209-4DF1-ADC1-A82A093F2CC2}"/>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5C842116-5F83-4671-A5D3-6FE00EF5F5B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95643E-87F5-44E0-AD71-4C6341D04BB9}" type="slidenum">
              <a:rPr lang="fr-FR" altLang="fr-FR">
                <a:solidFill>
                  <a:srgbClr val="898989"/>
                </a:solidFill>
              </a:rPr>
              <a:pPr/>
              <a:t>82</a:t>
            </a:fld>
            <a:endParaRPr lang="fr-FR" altLang="fr-FR">
              <a:solidFill>
                <a:srgbClr val="898989"/>
              </a:solidFill>
            </a:endParaRPr>
          </a:p>
        </p:txBody>
      </p:sp>
      <p:sp>
        <p:nvSpPr>
          <p:cNvPr id="129028" name="Rectangle 3">
            <a:extLst>
              <a:ext uri="{FF2B5EF4-FFF2-40B4-BE49-F238E27FC236}">
                <a16:creationId xmlns:a16="http://schemas.microsoft.com/office/drawing/2014/main" id="{54340B91-8A95-45DC-ABE6-1A24D0C00EAC}"/>
              </a:ext>
            </a:extLst>
          </p:cNvPr>
          <p:cNvSpPr>
            <a:spLocks noChangeArrowheads="1"/>
          </p:cNvSpPr>
          <p:nvPr/>
        </p:nvSpPr>
        <p:spPr bwMode="auto">
          <a:xfrm>
            <a:off x="946484" y="1430171"/>
            <a:ext cx="1028299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800" dirty="0">
                <a:latin typeface="Times New Roman" panose="02020603050405020304" pitchFamily="18" charset="0"/>
              </a:rPr>
              <a:t>La vascularisation artérielle du cerveau est assurée par 2 systèmes complémentaires : </a:t>
            </a:r>
            <a:r>
              <a:rPr lang="fr-FR" altLang="fr-FR" sz="2800" b="1" dirty="0">
                <a:latin typeface="Times New Roman" panose="02020603050405020304" pitchFamily="18" charset="0"/>
              </a:rPr>
              <a:t>carotidien et vertébral</a:t>
            </a:r>
          </a:p>
          <a:p>
            <a:pPr eaLnBrk="1" hangingPunct="1"/>
            <a:endParaRPr lang="fr-FR" altLang="fr-FR" sz="2800" dirty="0">
              <a:latin typeface="Times New Roman" panose="02020603050405020304" pitchFamily="18" charset="0"/>
            </a:endParaRPr>
          </a:p>
          <a:p>
            <a:pPr eaLnBrk="1" hangingPunct="1"/>
            <a:r>
              <a:rPr lang="fr-FR" altLang="fr-FR" sz="2800" dirty="0">
                <a:latin typeface="Times New Roman" panose="02020603050405020304" pitchFamily="18" charset="0"/>
              </a:rPr>
              <a:t>Le système carotidien irrigue la plus grande part de l’encéphale.</a:t>
            </a:r>
          </a:p>
          <a:p>
            <a:pPr eaLnBrk="1" hangingPunct="1"/>
            <a:r>
              <a:rPr lang="fr-FR" altLang="fr-FR" sz="2800" dirty="0">
                <a:latin typeface="Times New Roman" panose="02020603050405020304" pitchFamily="18" charset="0"/>
              </a:rPr>
              <a:t>Le système vertébral se distribue au contenu de la fosse postérieure et de la moelle.</a:t>
            </a:r>
          </a:p>
          <a:p>
            <a:pPr eaLnBrk="1" hangingPunct="1"/>
            <a:endParaRPr lang="fr-FR" altLang="fr-FR" sz="2800" dirty="0">
              <a:latin typeface="Times New Roman" panose="02020603050405020304" pitchFamily="18" charset="0"/>
            </a:endParaRPr>
          </a:p>
          <a:p>
            <a:pPr eaLnBrk="1" hangingPunct="1"/>
            <a:r>
              <a:rPr lang="fr-FR" altLang="fr-FR" sz="2800" dirty="0">
                <a:latin typeface="Times New Roman" panose="02020603050405020304" pitchFamily="18" charset="0"/>
              </a:rPr>
              <a:t>Les deux systèmes sont reliés par des ponts anastomotiques qui encadrent la selle turcique en dessinant un </a:t>
            </a:r>
            <a:r>
              <a:rPr lang="fr-FR" altLang="fr-FR" sz="2800" b="1" dirty="0">
                <a:latin typeface="Times New Roman" panose="02020603050405020304" pitchFamily="18" charset="0"/>
              </a:rPr>
              <a:t>polygone dit de Willis</a:t>
            </a:r>
            <a:endParaRPr lang="fr-FR" altLang="fr-FR" sz="2800" dirty="0">
              <a:latin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C2711-79D1-4BBA-B390-ACAF906B6334}"/>
              </a:ext>
            </a:extLst>
          </p:cNvPr>
          <p:cNvSpPr>
            <a:spLocks noGrp="1"/>
          </p:cNvSpPr>
          <p:nvPr>
            <p:ph type="title"/>
          </p:nvPr>
        </p:nvSpPr>
        <p:spPr/>
        <p:txBody>
          <a:bodyPr/>
          <a:lstStyle/>
          <a:p>
            <a:pPr algn="ctr"/>
            <a:r>
              <a:rPr lang="fr-FR" dirty="0"/>
              <a:t>Polygone de willis</a:t>
            </a:r>
          </a:p>
        </p:txBody>
      </p:sp>
      <p:sp>
        <p:nvSpPr>
          <p:cNvPr id="3" name="Espace réservé du contenu 2">
            <a:extLst>
              <a:ext uri="{FF2B5EF4-FFF2-40B4-BE49-F238E27FC236}">
                <a16:creationId xmlns:a16="http://schemas.microsoft.com/office/drawing/2014/main" id="{22646C97-3F06-4DB5-9A3E-D1283D7D7135}"/>
              </a:ext>
            </a:extLst>
          </p:cNvPr>
          <p:cNvSpPr>
            <a:spLocks noGrp="1"/>
          </p:cNvSpPr>
          <p:nvPr>
            <p:ph idx="1"/>
          </p:nvPr>
        </p:nvSpPr>
        <p:spPr/>
        <p:txBody>
          <a:bodyPr/>
          <a:lstStyle/>
          <a:p>
            <a:endParaRPr lang="fr-FR"/>
          </a:p>
        </p:txBody>
      </p:sp>
      <p:pic>
        <p:nvPicPr>
          <p:cNvPr id="5" name="Image 5">
            <a:extLst>
              <a:ext uri="{FF2B5EF4-FFF2-40B4-BE49-F238E27FC236}">
                <a16:creationId xmlns:a16="http://schemas.microsoft.com/office/drawing/2014/main" id="{F0263FF2-7BED-4B03-B549-FABA35F3A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461" y="1825625"/>
            <a:ext cx="4353760" cy="501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7939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B61DFC58-B75B-4409-9B11-09D190863841}"/>
              </a:ext>
            </a:extLst>
          </p:cNvPr>
          <p:cNvSpPr>
            <a:spLocks noGrp="1" noChangeArrowheads="1"/>
          </p:cNvSpPr>
          <p:nvPr>
            <p:ph type="title"/>
          </p:nvPr>
        </p:nvSpPr>
        <p:spPr>
          <a:xfrm>
            <a:off x="2209800" y="609600"/>
            <a:ext cx="7772400" cy="1143000"/>
          </a:xfrm>
        </p:spPr>
        <p:txBody>
          <a:bodyPr rtlCol="0">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fr-FR" dirty="0">
                <a:solidFill>
                  <a:schemeClr val="tx1">
                    <a:lumMod val="75000"/>
                    <a:lumOff val="25000"/>
                  </a:schemeClr>
                </a:solidFill>
              </a:rPr>
              <a:t>2,4 </a:t>
            </a:r>
            <a:r>
              <a:rPr lang="en-GB" altLang="fr-FR" dirty="0" err="1">
                <a:solidFill>
                  <a:schemeClr val="tx1">
                    <a:lumMod val="75000"/>
                    <a:lumOff val="25000"/>
                  </a:schemeClr>
                </a:solidFill>
              </a:rPr>
              <a:t>Barrière</a:t>
            </a:r>
            <a:r>
              <a:rPr lang="en-GB" altLang="fr-FR" dirty="0">
                <a:solidFill>
                  <a:schemeClr val="tx1">
                    <a:lumMod val="75000"/>
                    <a:lumOff val="25000"/>
                  </a:schemeClr>
                </a:solidFill>
              </a:rPr>
              <a:t> </a:t>
            </a:r>
            <a:r>
              <a:rPr lang="en-GB" altLang="fr-FR" dirty="0" err="1">
                <a:solidFill>
                  <a:schemeClr val="tx1">
                    <a:lumMod val="75000"/>
                    <a:lumOff val="25000"/>
                  </a:schemeClr>
                </a:solidFill>
              </a:rPr>
              <a:t>hémato-encéphalique</a:t>
            </a:r>
            <a:endParaRPr lang="en-GB" altLang="fr-FR" dirty="0">
              <a:solidFill>
                <a:schemeClr val="tx1">
                  <a:lumMod val="75000"/>
                  <a:lumOff val="25000"/>
                </a:schemeClr>
              </a:solidFill>
            </a:endParaRPr>
          </a:p>
        </p:txBody>
      </p:sp>
      <p:sp>
        <p:nvSpPr>
          <p:cNvPr id="131075" name="Rectangle 2">
            <a:extLst>
              <a:ext uri="{FF2B5EF4-FFF2-40B4-BE49-F238E27FC236}">
                <a16:creationId xmlns:a16="http://schemas.microsoft.com/office/drawing/2014/main" id="{25D1313D-0BD4-42CE-8697-A4B9D99D0C4C}"/>
              </a:ext>
            </a:extLst>
          </p:cNvPr>
          <p:cNvSpPr>
            <a:spLocks noGrp="1" noChangeArrowheads="1"/>
          </p:cNvSpPr>
          <p:nvPr>
            <p:ph idx="1"/>
          </p:nvPr>
        </p:nvSpPr>
        <p:spPr>
          <a:xfrm>
            <a:off x="1122947" y="1981201"/>
            <a:ext cx="10876548" cy="4359275"/>
          </a:xfrm>
        </p:spPr>
        <p:txBody>
          <a:bodyPr/>
          <a:lstStyle/>
          <a:p>
            <a:pPr marL="330200" indent="-330200">
              <a:spcBef>
                <a:spcPts val="600"/>
              </a:spcBef>
              <a:buClr>
                <a:srgbClr val="FFFFFF"/>
              </a:buClr>
              <a:buSzPct val="7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err="1"/>
              <a:t>Limite</a:t>
            </a:r>
            <a:r>
              <a:rPr lang="en-GB" altLang="fr-FR" dirty="0"/>
              <a:t> le passage des substances du sang </a:t>
            </a:r>
            <a:r>
              <a:rPr lang="en-GB" altLang="fr-FR" dirty="0" err="1"/>
              <a:t>vers</a:t>
            </a:r>
            <a:r>
              <a:rPr lang="en-GB" altLang="fr-FR" dirty="0"/>
              <a:t> le milieu </a:t>
            </a:r>
            <a:r>
              <a:rPr lang="en-GB" altLang="fr-FR" dirty="0" err="1"/>
              <a:t>extracellulaire</a:t>
            </a:r>
            <a:r>
              <a:rPr lang="en-GB" altLang="fr-FR" dirty="0"/>
              <a:t> du </a:t>
            </a:r>
            <a:r>
              <a:rPr lang="en-GB" altLang="fr-FR" dirty="0" err="1"/>
              <a:t>cerveau</a:t>
            </a:r>
            <a:endParaRPr lang="en-GB" altLang="fr-FR" dirty="0"/>
          </a:p>
          <a:p>
            <a:pPr marL="330200" indent="-330200">
              <a:spcBef>
                <a:spcPts val="600"/>
              </a:spcBef>
              <a:buClr>
                <a:srgbClr val="FFFFFF"/>
              </a:buClr>
              <a:buSzPct val="7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err="1"/>
              <a:t>Spécialisation</a:t>
            </a:r>
            <a:r>
              <a:rPr lang="en-GB" altLang="fr-FR" dirty="0"/>
              <a:t> des </a:t>
            </a:r>
            <a:r>
              <a:rPr lang="en-GB" altLang="fr-FR" dirty="0" err="1"/>
              <a:t>parois</a:t>
            </a:r>
            <a:r>
              <a:rPr lang="en-GB" altLang="fr-FR" dirty="0"/>
              <a:t> des </a:t>
            </a:r>
            <a:r>
              <a:rPr lang="en-GB" altLang="fr-FR" dirty="0" err="1"/>
              <a:t>capillaires</a:t>
            </a:r>
            <a:r>
              <a:rPr lang="en-GB" altLang="fr-FR" dirty="0"/>
              <a:t> = </a:t>
            </a:r>
            <a:r>
              <a:rPr lang="en-GB" altLang="fr-FR" dirty="0" err="1"/>
              <a:t>jonctions</a:t>
            </a:r>
            <a:r>
              <a:rPr lang="en-GB" altLang="fr-FR" dirty="0"/>
              <a:t> </a:t>
            </a:r>
            <a:r>
              <a:rPr lang="en-GB" altLang="fr-FR" dirty="0" err="1"/>
              <a:t>serrées</a:t>
            </a:r>
            <a:r>
              <a:rPr lang="en-GB" altLang="fr-FR" dirty="0"/>
              <a:t> = </a:t>
            </a:r>
            <a:r>
              <a:rPr lang="en-GB" altLang="fr-FR" dirty="0" err="1"/>
              <a:t>imperméable</a:t>
            </a:r>
            <a:r>
              <a:rPr lang="en-GB" altLang="fr-FR" dirty="0"/>
              <a:t> </a:t>
            </a:r>
          </a:p>
          <a:p>
            <a:pPr marL="330200" indent="-330200">
              <a:spcBef>
                <a:spcPts val="600"/>
              </a:spcBef>
              <a:buClr>
                <a:srgbClr val="FFFFFF"/>
              </a:buClr>
              <a:buSzPct val="7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err="1"/>
              <a:t>Sélectif</a:t>
            </a:r>
            <a:endParaRPr lang="en-GB" altLang="fr-FR" dirty="0"/>
          </a:p>
          <a:p>
            <a:pPr marL="730250" lvl="1" indent="-273050">
              <a:buClr>
                <a:srgbClr val="FFFFFF"/>
              </a:buClr>
              <a:buSzPct val="75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000" dirty="0"/>
              <a:t>Glucose, </a:t>
            </a:r>
            <a:r>
              <a:rPr lang="en-GB" altLang="fr-FR" sz="2000" dirty="0" err="1"/>
              <a:t>acides</a:t>
            </a:r>
            <a:r>
              <a:rPr lang="en-GB" altLang="fr-FR" sz="2000" dirty="0"/>
              <a:t> </a:t>
            </a:r>
            <a:r>
              <a:rPr lang="en-GB" altLang="fr-FR" sz="2000" dirty="0" err="1"/>
              <a:t>aminés</a:t>
            </a:r>
            <a:r>
              <a:rPr lang="en-GB" altLang="fr-FR" sz="2000" dirty="0"/>
              <a:t> </a:t>
            </a:r>
            <a:r>
              <a:rPr lang="en-GB" altLang="fr-FR" sz="2000" dirty="0" err="1"/>
              <a:t>essentiels</a:t>
            </a:r>
            <a:r>
              <a:rPr lang="en-GB" altLang="fr-FR" sz="2000" dirty="0"/>
              <a:t>, </a:t>
            </a:r>
            <a:r>
              <a:rPr lang="en-GB" altLang="fr-FR" sz="2000" dirty="0" err="1"/>
              <a:t>électrolytes</a:t>
            </a:r>
            <a:endParaRPr lang="en-GB" altLang="fr-FR" sz="2000" dirty="0"/>
          </a:p>
          <a:p>
            <a:pPr marL="730250" lvl="1" indent="-273050">
              <a:buClr>
                <a:srgbClr val="FFFFFF"/>
              </a:buClr>
              <a:buSzPct val="75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000" dirty="0"/>
              <a:t>Matières </a:t>
            </a:r>
            <a:r>
              <a:rPr lang="en-GB" altLang="fr-FR" sz="2000" dirty="0" err="1"/>
              <a:t>liposolubles</a:t>
            </a:r>
            <a:r>
              <a:rPr lang="en-GB" altLang="fr-FR" sz="2000" dirty="0"/>
              <a:t> (</a:t>
            </a:r>
            <a:r>
              <a:rPr lang="en-GB" altLang="fr-FR" sz="2000" dirty="0" err="1"/>
              <a:t>acides</a:t>
            </a:r>
            <a:r>
              <a:rPr lang="en-GB" altLang="fr-FR" sz="2000" dirty="0"/>
              <a:t> gras, </a:t>
            </a:r>
            <a:r>
              <a:rPr lang="en-GB" altLang="fr-FR" sz="2000" dirty="0" err="1"/>
              <a:t>oxygène</a:t>
            </a:r>
            <a:r>
              <a:rPr lang="en-GB" altLang="fr-FR" sz="2000" dirty="0"/>
              <a:t>, CO</a:t>
            </a:r>
            <a:r>
              <a:rPr lang="en-GB" altLang="fr-FR" sz="2000" baseline="-25000" dirty="0"/>
              <a:t>2</a:t>
            </a:r>
            <a:r>
              <a:rPr lang="en-GB" altLang="fr-FR" sz="2000" dirty="0"/>
              <a:t> )</a:t>
            </a:r>
          </a:p>
          <a:p>
            <a:pPr marL="730250" lvl="1" indent="-273050">
              <a:buClr>
                <a:srgbClr val="FFFFFF"/>
              </a:buClr>
              <a:buSzPct val="75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000" dirty="0" err="1"/>
              <a:t>Alcool</a:t>
            </a:r>
            <a:r>
              <a:rPr lang="en-GB" altLang="fr-FR" sz="2000" dirty="0"/>
              <a:t>, drogues, </a:t>
            </a:r>
            <a:r>
              <a:rPr lang="en-GB" altLang="fr-FR" sz="2000" dirty="0" err="1"/>
              <a:t>anesthésiques</a:t>
            </a:r>
            <a:endParaRPr lang="en-GB" altLang="fr-FR" sz="2000" dirty="0"/>
          </a:p>
          <a:p>
            <a:pPr marL="730250" lvl="1" indent="-273050">
              <a:buClr>
                <a:srgbClr val="FFFFFF"/>
              </a:buClr>
              <a:buFont typeface="Monotype Sorts"/>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000" dirty="0" err="1"/>
              <a:t>Urée</a:t>
            </a:r>
            <a:r>
              <a:rPr lang="en-GB" altLang="fr-FR" sz="2000" dirty="0"/>
              <a:t>, </a:t>
            </a:r>
            <a:r>
              <a:rPr lang="en-GB" altLang="fr-FR" sz="2000" dirty="0" err="1"/>
              <a:t>créatinine</a:t>
            </a:r>
            <a:r>
              <a:rPr lang="en-GB" altLang="fr-FR" sz="2000" dirty="0"/>
              <a:t>, </a:t>
            </a:r>
            <a:r>
              <a:rPr lang="en-GB" altLang="fr-FR" sz="2000" dirty="0" err="1"/>
              <a:t>protéines</a:t>
            </a:r>
            <a:r>
              <a:rPr lang="en-GB" altLang="fr-FR" sz="2000" dirty="0"/>
              <a:t>, </a:t>
            </a:r>
            <a:r>
              <a:rPr lang="en-GB" altLang="fr-FR" sz="2000" dirty="0" err="1"/>
              <a:t>médicaments</a:t>
            </a:r>
            <a:endParaRPr lang="en-GB" altLang="fr-FR" sz="2000" dirty="0"/>
          </a:p>
          <a:p>
            <a:pPr marL="330200" indent="-330200">
              <a:spcBef>
                <a:spcPts val="600"/>
              </a:spcBef>
              <a:buClr>
                <a:srgbClr val="FFFFFF"/>
              </a:buClr>
              <a:buSzPct val="7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dirty="0"/>
              <a:t>Pas </a:t>
            </a:r>
            <a:r>
              <a:rPr lang="en-GB" altLang="fr-FR" dirty="0" err="1"/>
              <a:t>uniforme</a:t>
            </a:r>
            <a:endParaRPr lang="en-GB" altLang="fr-FR" dirty="0"/>
          </a:p>
          <a:p>
            <a:pPr marL="730250" lvl="1" indent="-273050">
              <a:buClr>
                <a:srgbClr val="FFFFFF"/>
              </a:buClr>
              <a:buSzPct val="70000"/>
              <a:buFont typeface="Wingdings" panose="05000000000000000000"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r-FR" sz="2000" dirty="0"/>
              <a:t>Hypothalamus, </a:t>
            </a:r>
            <a:r>
              <a:rPr lang="en-GB" altLang="fr-FR" sz="2000" dirty="0" err="1"/>
              <a:t>tronc</a:t>
            </a:r>
            <a:r>
              <a:rPr lang="en-GB" altLang="fr-FR" sz="2000" dirty="0"/>
              <a:t> </a:t>
            </a:r>
            <a:r>
              <a:rPr lang="en-GB" altLang="fr-FR" sz="2000" dirty="0" err="1"/>
              <a:t>cérébral</a:t>
            </a:r>
            <a:r>
              <a:rPr lang="en-GB" altLang="fr-FR" sz="2000" dirty="0"/>
              <a:t> </a:t>
            </a:r>
          </a:p>
          <a:p>
            <a:pPr marL="330200" indent="-330200">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r-FR" dirty="0"/>
          </a:p>
        </p:txBody>
      </p:sp>
      <p:sp>
        <p:nvSpPr>
          <p:cNvPr id="2" name="Espace réservé du numéro de diapositive 5">
            <a:extLst>
              <a:ext uri="{FF2B5EF4-FFF2-40B4-BE49-F238E27FC236}">
                <a16:creationId xmlns:a16="http://schemas.microsoft.com/office/drawing/2014/main" id="{BD15F396-DFC2-4C56-9985-2CC16D8D0F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6C3F8F9-B4E6-4967-86AE-6330D4651EEC}" type="slidenum">
              <a:rPr lang="en-GB" altLang="fr-FR">
                <a:solidFill>
                  <a:srgbClr val="898989"/>
                </a:solidFill>
              </a:rPr>
              <a:pPr/>
              <a:t>84</a:t>
            </a:fld>
            <a:endParaRPr lang="en-GB" altLang="fr-FR">
              <a:solidFill>
                <a:srgbClr val="898989"/>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3E93DDEB-8D0D-4FA3-8574-2F453E611946}"/>
              </a:ext>
            </a:extLst>
          </p:cNvPr>
          <p:cNvSpPr>
            <a:spLocks noGrp="1" noChangeArrowheads="1"/>
          </p:cNvSpPr>
          <p:nvPr>
            <p:ph type="title"/>
          </p:nvPr>
        </p:nvSpPr>
        <p:spPr>
          <a:xfrm>
            <a:off x="2209800" y="228600"/>
            <a:ext cx="7772400" cy="114300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t>un cerveau « </a:t>
            </a:r>
            <a:r>
              <a:rPr lang="fr-FR" altLang="fr-FR" b="1"/>
              <a:t>reptilien »</a:t>
            </a:r>
          </a:p>
        </p:txBody>
      </p:sp>
      <p:sp>
        <p:nvSpPr>
          <p:cNvPr id="15363" name="Rectangle 2">
            <a:extLst>
              <a:ext uri="{FF2B5EF4-FFF2-40B4-BE49-F238E27FC236}">
                <a16:creationId xmlns:a16="http://schemas.microsoft.com/office/drawing/2014/main" id="{71F9B6F2-568E-4664-B2AD-7E5F0C8F5EA0}"/>
              </a:ext>
            </a:extLst>
          </p:cNvPr>
          <p:cNvSpPr>
            <a:spLocks noGrp="1" noChangeArrowheads="1"/>
          </p:cNvSpPr>
          <p:nvPr>
            <p:ph idx="1"/>
          </p:nvPr>
        </p:nvSpPr>
        <p:spPr>
          <a:xfrm>
            <a:off x="2209800" y="1600200"/>
            <a:ext cx="8229600" cy="4406900"/>
          </a:xfrm>
          <a:ln w="9360">
            <a:solidFill>
              <a:srgbClr val="FFFFFF"/>
            </a:solidFill>
            <a:miter lim="800000"/>
            <a:headEnd/>
            <a:tailEnd/>
          </a:ln>
        </p:spPr>
        <p:txBody>
          <a:bodyPr/>
          <a:lstStyle/>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rPr>
              <a:t> le plus ancien, qui</a:t>
            </a:r>
            <a:r>
              <a:rPr lang="fr-FR" altLang="fr-FR">
                <a:solidFill>
                  <a:srgbClr val="8C0000"/>
                </a:solidFill>
                <a:latin typeface="Arial" panose="020B0604020202020204" pitchFamily="34" charset="0"/>
              </a:rPr>
              <a:t> </a:t>
            </a:r>
            <a:r>
              <a:rPr lang="fr-FR" altLang="fr-FR">
                <a:latin typeface="Arial" panose="020B0604020202020204" pitchFamily="34" charset="0"/>
              </a:rPr>
              <a:t>assure les fonctions vitales de l’organisme en contrôlant, la fréquence cardiaque, la respiration, la température corporelle, l’équilibre, </a:t>
            </a:r>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rPr>
              <a:t>			</a:t>
            </a:r>
            <a:r>
              <a:rPr lang="fr-FR" altLang="fr-FR" b="1">
                <a:latin typeface="Arial" panose="020B0604020202020204" pitchFamily="34" charset="0"/>
              </a:rPr>
              <a:t>le tronc cérébral</a:t>
            </a:r>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a:latin typeface="Arial" panose="020B0604020202020204" pitchFamily="34" charset="0"/>
              </a:rPr>
              <a:t>			le cervelet, </a:t>
            </a:r>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rPr>
              <a:t>essentiellement ce qui forme </a:t>
            </a:r>
          </a:p>
          <a:p>
            <a:pP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a:latin typeface="Arial" panose="020B0604020202020204" pitchFamily="34" charset="0"/>
              </a:rPr>
              <a:t>        le cerveau d’un reptile. </a:t>
            </a:r>
          </a:p>
        </p:txBody>
      </p:sp>
      <p:sp>
        <p:nvSpPr>
          <p:cNvPr id="5" name="Espace réservé du numéro de diapositive 5">
            <a:extLst>
              <a:ext uri="{FF2B5EF4-FFF2-40B4-BE49-F238E27FC236}">
                <a16:creationId xmlns:a16="http://schemas.microsoft.com/office/drawing/2014/main" id="{6978BC20-CDB6-446B-B5EA-928DF8A7BF38}"/>
              </a:ext>
            </a:extLst>
          </p:cNvPr>
          <p:cNvSpPr>
            <a:spLocks noGrp="1"/>
          </p:cNvSpPr>
          <p:nvPr>
            <p:ph type="sldNum" sz="quarter" idx="12"/>
          </p:nvPr>
        </p:nvSpPr>
        <p:spPr/>
        <p:txBody>
          <a:bodyPr/>
          <a:lstStyle/>
          <a:p>
            <a:fld id="{9227F99B-A8B3-495A-94FF-4DCE6124DB52}" type="slidenum">
              <a:rPr lang="fr-FR" altLang="fr-FR"/>
              <a:pPr/>
              <a:t>9</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4574</Words>
  <Application>Microsoft Office PowerPoint</Application>
  <PresentationFormat>Grand écran</PresentationFormat>
  <Paragraphs>629</Paragraphs>
  <Slides>84</Slides>
  <Notes>76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84</vt:i4>
      </vt:variant>
    </vt:vector>
  </HeadingPairs>
  <TitlesOfParts>
    <vt:vector size="97" baseType="lpstr">
      <vt:lpstr>MS PGothic</vt:lpstr>
      <vt:lpstr>MS PGothic</vt:lpstr>
      <vt:lpstr>游ゴシック</vt:lpstr>
      <vt:lpstr>Arial</vt:lpstr>
      <vt:lpstr>Arial Unicode MS</vt:lpstr>
      <vt:lpstr>Calibri</vt:lpstr>
      <vt:lpstr>Calibri Light</vt:lpstr>
      <vt:lpstr>Gill Sans MT</vt:lpstr>
      <vt:lpstr>Monotype Sorts</vt:lpstr>
      <vt:lpstr>Times New Roman</vt:lpstr>
      <vt:lpstr>Verdana</vt:lpstr>
      <vt:lpstr>Wingdings</vt:lpstr>
      <vt:lpstr>Rétrospective</vt:lpstr>
      <vt:lpstr>Le système nerveux</vt:lpstr>
      <vt:lpstr>Le système nerveux (SN) est composé :  - du système nerveux central - du système nerveux périphérique - du système nerveux autonome ou végétatif</vt:lpstr>
      <vt:lpstr>Présentation PowerPoint</vt:lpstr>
      <vt:lpstr>1. Généralités</vt:lpstr>
      <vt:lpstr>Renaissance au 19 ème siècle</vt:lpstr>
      <vt:lpstr>19 ème siècle</vt:lpstr>
      <vt:lpstr>localisation des aires 20ème  </vt:lpstr>
      <vt:lpstr>Evolution cerveau</vt:lpstr>
      <vt:lpstr>un cerveau « reptilien »</vt:lpstr>
      <vt:lpstr>Présentation PowerPoint</vt:lpstr>
      <vt:lpstr>un cerveau « limbique »,</vt:lpstr>
      <vt:lpstr>un cerveau « limbique »,</vt:lpstr>
      <vt:lpstr>Le néo cortex</vt:lpstr>
      <vt:lpstr>Développement du néo cortex</vt:lpstr>
      <vt:lpstr>le néocortex</vt:lpstr>
      <vt:lpstr>Le néo cortex</vt:lpstr>
      <vt:lpstr>Les fonctions du système nerveux</vt:lpstr>
      <vt:lpstr>Organisation</vt:lpstr>
      <vt:lpstr>2.Système Nerveux Central</vt:lpstr>
      <vt:lpstr>Le système nerveux central (SNC)</vt:lpstr>
      <vt:lpstr>2, Le système nerveux central (SNC)</vt:lpstr>
      <vt:lpstr>Présentation PowerPoint</vt:lpstr>
      <vt:lpstr>Système Nerveux Central 2.1 Encéphale</vt:lpstr>
      <vt:lpstr>L’encéphale</vt:lpstr>
      <vt:lpstr>2.1.1 Le cerveau</vt:lpstr>
      <vt:lpstr>Le cerveau </vt:lpstr>
      <vt:lpstr>2,1,1 Le cerveau configuration externe</vt:lpstr>
      <vt:lpstr>Hémisphères cérébraux</vt:lpstr>
      <vt:lpstr>Le cortex cérébral</vt:lpstr>
      <vt:lpstr>Configuration interne</vt:lpstr>
      <vt:lpstr>Le corps calleux </vt:lpstr>
      <vt:lpstr>Présentation PowerPoint</vt:lpstr>
      <vt:lpstr>Présentation PowerPoint</vt:lpstr>
      <vt:lpstr>Aires corticales</vt:lpstr>
      <vt:lpstr>Aires sensitives &amp; motrices</vt:lpstr>
      <vt:lpstr>Aires </vt:lpstr>
      <vt:lpstr>Système Nerveux Central Substance blanche Noyaux gris centraux</vt:lpstr>
      <vt:lpstr>L’encéphale Le diencéphale</vt:lpstr>
      <vt:lpstr>Le diencéphale</vt:lpstr>
      <vt:lpstr>Présentation PowerPoint</vt:lpstr>
      <vt:lpstr>Le thalamus</vt:lpstr>
      <vt:lpstr>Thalamus </vt:lpstr>
      <vt:lpstr>L’hypothalamus</vt:lpstr>
      <vt:lpstr>Présentation PowerPoint</vt:lpstr>
      <vt:lpstr>L’épithalamus</vt:lpstr>
      <vt:lpstr>L’épithalamus </vt:lpstr>
      <vt:lpstr>L’encéphale  2,1,2 Le tronc cérébral</vt:lpstr>
      <vt:lpstr>Présentation PowerPoint</vt:lpstr>
      <vt:lpstr>Tronc cérébral</vt:lpstr>
      <vt:lpstr>Le tronc cérébral Généralités </vt:lpstr>
      <vt:lpstr>Présentation PowerPoint</vt:lpstr>
      <vt:lpstr>Présentation PowerPoint</vt:lpstr>
      <vt:lpstr>Neurotransmetteurs principaux sécrétés dans le tronc cérébral  </vt:lpstr>
      <vt:lpstr>Locus Niger</vt:lpstr>
      <vt:lpstr>Dopamine </vt:lpstr>
      <vt:lpstr>Présentation PowerPoint</vt:lpstr>
      <vt:lpstr>La dopamine</vt:lpstr>
      <vt:lpstr>Dopamine </vt:lpstr>
      <vt:lpstr>La sérotonine</vt:lpstr>
      <vt:lpstr> Bulbe rachidien centre des réflexes de défense </vt:lpstr>
      <vt:lpstr>Voie pyramidale </vt:lpstr>
      <vt:lpstr>Présentation PowerPoint</vt:lpstr>
      <vt:lpstr>Formation réticulée et vigilance</vt:lpstr>
      <vt:lpstr>Présentation PowerPoint</vt:lpstr>
      <vt:lpstr>Système Nerveux Central 2,1,3 Le cervelet</vt:lpstr>
      <vt:lpstr>Le cervelet</vt:lpstr>
      <vt:lpstr>Présentation PowerPoint</vt:lpstr>
      <vt:lpstr> Situation et rapports  </vt:lpstr>
      <vt:lpstr>Configuration</vt:lpstr>
      <vt:lpstr>Fonctions du cervelet</vt:lpstr>
      <vt:lpstr>2,2 La protection de l’encéphale </vt:lpstr>
      <vt:lpstr>Présentation PowerPoint</vt:lpstr>
      <vt:lpstr>La protection de l’encéphale Les méninges</vt:lpstr>
      <vt:lpstr>La protection de l’encéphale Le LCR</vt:lpstr>
      <vt:lpstr>Présentation PowerPoint</vt:lpstr>
      <vt:lpstr>Présentation PowerPoint</vt:lpstr>
      <vt:lpstr>Présentation PowerPoint</vt:lpstr>
      <vt:lpstr>Présentation PowerPoint</vt:lpstr>
      <vt:lpstr>2,3 L’irrigation de l’encéphale</vt:lpstr>
      <vt:lpstr>Les artères cérébrales</vt:lpstr>
      <vt:lpstr>Les principales artères cérébrales </vt:lpstr>
      <vt:lpstr>Présentation PowerPoint</vt:lpstr>
      <vt:lpstr>Polygone de willis</vt:lpstr>
      <vt:lpstr>2,4 Barrière hémato-encéphalique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système nerveux</dc:title>
  <dc:creator>Daniel</dc:creator>
  <cp:lastModifiedBy>Bayle Isabelle</cp:lastModifiedBy>
  <cp:revision>32</cp:revision>
  <dcterms:created xsi:type="dcterms:W3CDTF">2020-09-15T16:25:00Z</dcterms:created>
  <dcterms:modified xsi:type="dcterms:W3CDTF">2023-10-17T11:37:33Z</dcterms:modified>
</cp:coreProperties>
</file>