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1"/>
  </p:notesMasterIdLst>
  <p:sldIdLst>
    <p:sldId id="301" r:id="rId2"/>
    <p:sldId id="257" r:id="rId3"/>
    <p:sldId id="258" r:id="rId4"/>
    <p:sldId id="259" r:id="rId5"/>
    <p:sldId id="260" r:id="rId6"/>
    <p:sldId id="305" r:id="rId7"/>
    <p:sldId id="303" r:id="rId8"/>
    <p:sldId id="261" r:id="rId9"/>
    <p:sldId id="262" r:id="rId10"/>
    <p:sldId id="263" r:id="rId11"/>
    <p:sldId id="264" r:id="rId12"/>
    <p:sldId id="265" r:id="rId13"/>
    <p:sldId id="266" r:id="rId14"/>
    <p:sldId id="267" r:id="rId15"/>
    <p:sldId id="268" r:id="rId16"/>
    <p:sldId id="269" r:id="rId17"/>
    <p:sldId id="304"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302"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70" autoAdjust="0"/>
  </p:normalViewPr>
  <p:slideViewPr>
    <p:cSldViewPr snapToGrid="0">
      <p:cViewPr varScale="1">
        <p:scale>
          <a:sx n="67" d="100"/>
          <a:sy n="67"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49CCD-4196-4624-8FC1-993E9CB93350}"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B039A-CEC4-4E8A-B60E-5969F634548B}" type="slidenum">
              <a:rPr lang="fr-FR" smtClean="0"/>
              <a:t>‹N°›</a:t>
            </a:fld>
            <a:endParaRPr lang="fr-FR"/>
          </a:p>
        </p:txBody>
      </p:sp>
    </p:spTree>
    <p:extLst>
      <p:ext uri="{BB962C8B-B14F-4D97-AF65-F5344CB8AC3E}">
        <p14:creationId xmlns:p14="http://schemas.microsoft.com/office/powerpoint/2010/main" val="386881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DC8635D-D032-420C-8F5B-B5ADDB0D2435}" type="slidenum">
              <a:rPr lang="en-GB" altLang="fr-FR"/>
              <a:pPr>
                <a:spcBef>
                  <a:spcPct val="0"/>
                </a:spcBef>
              </a:pPr>
              <a:t>2</a:t>
            </a:fld>
            <a:endParaRPr lang="en-GB" altLang="fr-FR"/>
          </a:p>
        </p:txBody>
      </p:sp>
      <p:sp>
        <p:nvSpPr>
          <p:cNvPr id="151555"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51556"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05890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17683F77-D473-4127-876C-D004520797F9}" type="slidenum">
              <a:rPr lang="en-GB" altLang="fr-FR"/>
              <a:pPr>
                <a:spcBef>
                  <a:spcPct val="0"/>
                </a:spcBef>
              </a:pPr>
              <a:t>12</a:t>
            </a:fld>
            <a:endParaRPr lang="en-GB" altLang="fr-FR"/>
          </a:p>
        </p:txBody>
      </p:sp>
      <p:sp>
        <p:nvSpPr>
          <p:cNvPr id="167939"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67940"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GB" altLang="fr-FR">
                <a:latin typeface="Arial" panose="020B0604020202020204" pitchFamily="34" charset="0"/>
              </a:rPr>
              <a:t>L</a:t>
            </a:r>
            <a:r>
              <a:rPr lang="ja-JP" altLang="en-GB">
                <a:latin typeface="Arial" panose="020B0604020202020204" pitchFamily="34" charset="0"/>
              </a:rPr>
              <a:t>’</a:t>
            </a:r>
            <a:r>
              <a:rPr lang="en-GB" altLang="ja-JP">
                <a:latin typeface="Arial" panose="020B0604020202020204" pitchFamily="34" charset="0"/>
              </a:rPr>
              <a:t>axone peut être entouré d</a:t>
            </a:r>
            <a:r>
              <a:rPr lang="ja-JP" altLang="en-GB">
                <a:latin typeface="Arial" panose="020B0604020202020204" pitchFamily="34" charset="0"/>
              </a:rPr>
              <a:t>’</a:t>
            </a:r>
            <a:r>
              <a:rPr lang="en-GB" altLang="ja-JP">
                <a:latin typeface="Arial" panose="020B0604020202020204" pitchFamily="34" charset="0"/>
              </a:rPr>
              <a:t>une gaine de myéline (formée de cellules gliales) qui accélère le transport de l</a:t>
            </a:r>
            <a:r>
              <a:rPr lang="ja-JP" altLang="en-GB">
                <a:latin typeface="Arial" panose="020B0604020202020204" pitchFamily="34" charset="0"/>
              </a:rPr>
              <a:t>’</a:t>
            </a:r>
            <a:r>
              <a:rPr lang="en-GB" altLang="ja-JP">
                <a:latin typeface="Arial" panose="020B0604020202020204" pitchFamily="34" charset="0"/>
              </a:rPr>
              <a:t>influx nerveux à la terminaison synaptique</a:t>
            </a:r>
            <a:endParaRPr lang="fr-FR" altLang="fr-FR">
              <a:latin typeface="Times New Roman" panose="02020603050405020304" pitchFamily="18" charset="0"/>
            </a:endParaRPr>
          </a:p>
        </p:txBody>
      </p:sp>
    </p:spTree>
    <p:extLst>
      <p:ext uri="{BB962C8B-B14F-4D97-AF65-F5344CB8AC3E}">
        <p14:creationId xmlns:p14="http://schemas.microsoft.com/office/powerpoint/2010/main" val="222156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3730E83-C2B3-4B37-858C-FEDE83CCF8EE}" type="slidenum">
              <a:rPr lang="en-GB" altLang="fr-FR"/>
              <a:pPr>
                <a:spcBef>
                  <a:spcPct val="0"/>
                </a:spcBef>
              </a:pPr>
              <a:t>13</a:t>
            </a:fld>
            <a:endParaRPr lang="en-GB" altLang="fr-FR"/>
          </a:p>
        </p:txBody>
      </p:sp>
      <p:sp>
        <p:nvSpPr>
          <p:cNvPr id="169987"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69988"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90891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304E999-B657-476D-A467-F2D59763540E}" type="slidenum">
              <a:rPr lang="en-GB" altLang="fr-FR"/>
              <a:pPr>
                <a:spcBef>
                  <a:spcPct val="0"/>
                </a:spcBef>
              </a:pPr>
              <a:t>14</a:t>
            </a:fld>
            <a:endParaRPr lang="en-GB" altLang="fr-FR"/>
          </a:p>
        </p:txBody>
      </p:sp>
      <p:sp>
        <p:nvSpPr>
          <p:cNvPr id="172035"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72036"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36881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4CAABBD-D531-436E-8488-865012485F2E}" type="slidenum">
              <a:rPr lang="en-GB" altLang="fr-FR"/>
              <a:pPr>
                <a:spcBef>
                  <a:spcPct val="0"/>
                </a:spcBef>
              </a:pPr>
              <a:t>15</a:t>
            </a:fld>
            <a:endParaRPr lang="en-GB" altLang="fr-FR"/>
          </a:p>
        </p:txBody>
      </p:sp>
      <p:sp>
        <p:nvSpPr>
          <p:cNvPr id="174083"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74084"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latin typeface="Times New Roman" panose="02020603050405020304" pitchFamily="18" charset="0"/>
              </a:rPr>
              <a:t>Vers 1790</a:t>
            </a:r>
          </a:p>
          <a:p>
            <a:r>
              <a:rPr lang="fr-FR" altLang="fr-FR">
                <a:latin typeface="Times New Roman" panose="02020603050405020304" pitchFamily="18" charset="0"/>
              </a:rPr>
              <a:t>Galvani formule alors l'hypothèse d'une « électricité animale », qui serait sécrétée par le cerveau et se déchargerait lorsque nerf et muscle sont reliés par les métaux.</a:t>
            </a:r>
          </a:p>
        </p:txBody>
      </p:sp>
    </p:spTree>
    <p:extLst>
      <p:ext uri="{BB962C8B-B14F-4D97-AF65-F5344CB8AC3E}">
        <p14:creationId xmlns:p14="http://schemas.microsoft.com/office/powerpoint/2010/main" val="171033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6673DD5C-860E-4A37-BDC7-15B650B49F94}" type="slidenum">
              <a:rPr lang="en-GB" altLang="fr-FR"/>
              <a:pPr>
                <a:spcBef>
                  <a:spcPct val="0"/>
                </a:spcBef>
              </a:pPr>
              <a:t>16</a:t>
            </a:fld>
            <a:endParaRPr lang="en-GB" altLang="fr-FR"/>
          </a:p>
        </p:txBody>
      </p:sp>
      <p:sp>
        <p:nvSpPr>
          <p:cNvPr id="176131"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76132"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30473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e l'image des diapositives 1"/>
          <p:cNvSpPr>
            <a:spLocks noGrp="1" noRot="1" noChangeAspect="1" noChangeArrowheads="1" noTextEdit="1"/>
          </p:cNvSpPr>
          <p:nvPr>
            <p:ph type="sldImg"/>
          </p:nvPr>
        </p:nvSpPr>
        <p:spPr>
          <a:ln/>
        </p:spPr>
      </p:sp>
      <p:sp>
        <p:nvSpPr>
          <p:cNvPr id="1781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C’est de l’électricité faite avec des molécules chimiques.</a:t>
            </a:r>
          </a:p>
          <a:p>
            <a:endParaRPr lang="fr-FR" altLang="fr-FR">
              <a:latin typeface="Times New Roman" panose="02020603050405020304" pitchFamily="18" charset="0"/>
            </a:endParaRPr>
          </a:p>
          <a:p>
            <a:r>
              <a:rPr lang="fr-FR" altLang="fr-FR">
                <a:latin typeface="Times New Roman" panose="02020603050405020304" pitchFamily="18" charset="0"/>
              </a:rPr>
              <a:t>C’est par ces canaux que les molécules traversent la membrane.</a:t>
            </a:r>
          </a:p>
        </p:txBody>
      </p:sp>
      <p:sp>
        <p:nvSpPr>
          <p:cNvPr id="178180"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8A9162C-6255-44A6-910E-FEFDA10E9822}" type="slidenum">
              <a:rPr lang="en-GB" altLang="fr-FR"/>
              <a:pPr>
                <a:spcBef>
                  <a:spcPct val="0"/>
                </a:spcBef>
              </a:pPr>
              <a:t>18</a:t>
            </a:fld>
            <a:endParaRPr lang="en-GB" altLang="fr-FR"/>
          </a:p>
        </p:txBody>
      </p:sp>
    </p:spTree>
    <p:extLst>
      <p:ext uri="{BB962C8B-B14F-4D97-AF65-F5344CB8AC3E}">
        <p14:creationId xmlns:p14="http://schemas.microsoft.com/office/powerpoint/2010/main" val="324339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e l'image des diapositives 1"/>
          <p:cNvSpPr>
            <a:spLocks noGrp="1" noRot="1" noChangeAspect="1" noChangeArrowheads="1" noTextEdit="1"/>
          </p:cNvSpPr>
          <p:nvPr>
            <p:ph type="sldImg"/>
          </p:nvPr>
        </p:nvSpPr>
        <p:spPr>
          <a:ln/>
        </p:spPr>
      </p:sp>
      <p:sp>
        <p:nvSpPr>
          <p:cNvPr id="180227"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18022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8054AE5-D5C2-4193-9D7A-CE94305CA252}" type="slidenum">
              <a:rPr lang="en-GB" altLang="fr-FR"/>
              <a:pPr>
                <a:spcBef>
                  <a:spcPct val="0"/>
                </a:spcBef>
              </a:pPr>
              <a:t>19</a:t>
            </a:fld>
            <a:endParaRPr lang="en-GB" altLang="fr-FR"/>
          </a:p>
        </p:txBody>
      </p:sp>
    </p:spTree>
    <p:extLst>
      <p:ext uri="{BB962C8B-B14F-4D97-AF65-F5344CB8AC3E}">
        <p14:creationId xmlns:p14="http://schemas.microsoft.com/office/powerpoint/2010/main" val="50614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FEEE1A3-0149-45F3-8097-D75FE0A4E227}" type="slidenum">
              <a:rPr lang="en-GB" altLang="fr-FR"/>
              <a:pPr>
                <a:spcBef>
                  <a:spcPct val="0"/>
                </a:spcBef>
              </a:pPr>
              <a:t>20</a:t>
            </a:fld>
            <a:endParaRPr lang="en-GB" altLang="fr-FR"/>
          </a:p>
        </p:txBody>
      </p:sp>
      <p:sp>
        <p:nvSpPr>
          <p:cNvPr id="182275"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82276"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tLang="fr-FR">
                <a:latin typeface="Gill Sans MT" panose="020B0502020104020203" pitchFamily="34" charset="0"/>
              </a:rPr>
              <a:t>La </a:t>
            </a:r>
            <a:r>
              <a:rPr lang="fr-FR" altLang="fr-FR" b="1">
                <a:latin typeface="Gill Sans MT" panose="020B0502020104020203" pitchFamily="34" charset="0"/>
              </a:rPr>
              <a:t>concentration en ions </a:t>
            </a:r>
            <a:r>
              <a:rPr lang="fr-FR" altLang="fr-FR">
                <a:latin typeface="Gill Sans MT" panose="020B0502020104020203" pitchFamily="34" charset="0"/>
              </a:rPr>
              <a:t>(notamment Na+, K+) n’est pas la même de part et d’autre de la membrane</a:t>
            </a:r>
          </a:p>
          <a:p>
            <a:r>
              <a:rPr lang="fr-FR" altLang="fr-FR">
                <a:latin typeface="Gill Sans MT" panose="020B0502020104020203" pitchFamily="34" charset="0"/>
              </a:rPr>
              <a:t>K+ 35 fois plus élevé à l’intérieur de la cellule</a:t>
            </a:r>
          </a:p>
          <a:p>
            <a:endParaRPr lang="fr-FR" altLang="fr-FR">
              <a:latin typeface="Gill Sans MT" panose="020B0502020104020203" pitchFamily="34" charset="0"/>
            </a:endParaRPr>
          </a:p>
          <a:p>
            <a:r>
              <a:rPr lang="fr-FR" altLang="fr-FR">
                <a:latin typeface="Gill Sans MT" panose="020B0502020104020203" pitchFamily="34" charset="0"/>
              </a:rPr>
              <a:t>Cette différence de concentration va créer un </a:t>
            </a:r>
            <a:r>
              <a:rPr lang="fr-FR" altLang="fr-FR" b="1">
                <a:latin typeface="Gill Sans MT" panose="020B0502020104020203" pitchFamily="34" charset="0"/>
              </a:rPr>
              <a:t>potentiel</a:t>
            </a:r>
            <a:r>
              <a:rPr lang="fr-FR" altLang="fr-FR">
                <a:latin typeface="Gill Sans MT" panose="020B0502020104020203" pitchFamily="34" charset="0"/>
              </a:rPr>
              <a:t> de repos, c’est-à-dire une tension</a:t>
            </a:r>
          </a:p>
          <a:p>
            <a:endParaRPr lang="fr-FR" altLang="fr-FR">
              <a:latin typeface="Gill Sans MT" panose="020B0502020104020203" pitchFamily="34" charset="0"/>
            </a:endParaRPr>
          </a:p>
          <a:p>
            <a:endParaRPr lang="fr-FR" altLang="fr-FR">
              <a:latin typeface="Gill Sans MT" panose="020B0502020104020203" pitchFamily="34" charset="0"/>
            </a:endParaRPr>
          </a:p>
          <a:p>
            <a:pPr>
              <a:lnSpc>
                <a:spcPct val="90000"/>
              </a:lnSpc>
              <a:buClr>
                <a:srgbClr val="47FFD1"/>
              </a:buClr>
              <a:buFont typeface="Wingdings 2" panose="05020102010507070707" pitchFamily="18" charset="2"/>
              <a:buNone/>
            </a:pPr>
            <a:r>
              <a:rPr lang="fr-FR" altLang="fr-FR">
                <a:solidFill>
                  <a:srgbClr val="595959"/>
                </a:solidFill>
                <a:latin typeface="Gill Sans MT" panose="020B0502020104020203" pitchFamily="34" charset="0"/>
              </a:rPr>
              <a:t>En condition de repos : membrane très peu perméable</a:t>
            </a:r>
          </a:p>
          <a:p>
            <a:pPr>
              <a:lnSpc>
                <a:spcPct val="90000"/>
              </a:lnSpc>
              <a:buClr>
                <a:srgbClr val="47FFD1"/>
              </a:buClr>
              <a:buFont typeface="Wingdings 2" panose="05020102010507070707" pitchFamily="18" charset="2"/>
              <a:buNone/>
            </a:pPr>
            <a:r>
              <a:rPr lang="fr-FR" altLang="fr-FR">
                <a:solidFill>
                  <a:srgbClr val="595959"/>
                </a:solidFill>
                <a:latin typeface="Gill Sans MT" panose="020B0502020104020203" pitchFamily="34" charset="0"/>
              </a:rPr>
              <a:t>En condition d’action : membrane perméable par les canaux</a:t>
            </a:r>
          </a:p>
          <a:p>
            <a:pPr>
              <a:lnSpc>
                <a:spcPct val="90000"/>
              </a:lnSpc>
              <a:buClr>
                <a:srgbClr val="47FFD1"/>
              </a:buClr>
              <a:buFont typeface="Wingdings 2" panose="05020102010507070707" pitchFamily="18" charset="2"/>
              <a:buNone/>
            </a:pPr>
            <a:r>
              <a:rPr lang="fr-FR" altLang="fr-FR">
                <a:solidFill>
                  <a:srgbClr val="595959"/>
                </a:solidFill>
                <a:latin typeface="Gill Sans MT" panose="020B0502020104020203" pitchFamily="34" charset="0"/>
              </a:rPr>
              <a:t>Pompe Na / K qui maintient les gradients de concentration</a:t>
            </a:r>
          </a:p>
          <a:p>
            <a:pPr>
              <a:lnSpc>
                <a:spcPct val="90000"/>
              </a:lnSpc>
              <a:buClr>
                <a:srgbClr val="47FFD1"/>
              </a:buClr>
              <a:buFont typeface="Wingdings 2" panose="05020102010507070707" pitchFamily="18" charset="2"/>
              <a:buNone/>
            </a:pPr>
            <a:endParaRPr lang="fr-FR" altLang="fr-FR">
              <a:solidFill>
                <a:srgbClr val="595959"/>
              </a:solidFill>
              <a:latin typeface="Gill Sans MT" panose="020B0502020104020203" pitchFamily="34" charset="0"/>
            </a:endParaRPr>
          </a:p>
          <a:p>
            <a:pPr>
              <a:buFont typeface="Arial" panose="020B0604020202020204" pitchFamily="34" charset="0"/>
              <a:buNone/>
            </a:pPr>
            <a:r>
              <a:rPr lang="fr-FR" altLang="fr-FR">
                <a:latin typeface="Gill Sans MT" panose="020B0502020104020203" pitchFamily="34" charset="0"/>
              </a:rPr>
              <a:t>L’ouverture de </a:t>
            </a:r>
            <a:r>
              <a:rPr lang="fr-FR" altLang="fr-FR" b="1">
                <a:latin typeface="Gill Sans MT" panose="020B0502020104020203" pitchFamily="34" charset="0"/>
              </a:rPr>
              <a:t>canaux</a:t>
            </a:r>
            <a:r>
              <a:rPr lang="fr-FR" altLang="fr-FR">
                <a:latin typeface="Gill Sans MT" panose="020B0502020104020203" pitchFamily="34" charset="0"/>
              </a:rPr>
              <a:t> dans la membrane va permettre les échanges d’ions entre les deux côtés de la membrane, et donc modifier le potentiel : </a:t>
            </a:r>
            <a:r>
              <a:rPr lang="fr-FR" altLang="fr-FR" b="1">
                <a:latin typeface="Gill Sans MT" panose="020B0502020104020203" pitchFamily="34" charset="0"/>
              </a:rPr>
              <a:t>dépolarisation</a:t>
            </a:r>
            <a:endParaRPr lang="fr-FR" altLang="fr-FR">
              <a:latin typeface="Gill Sans MT" panose="020B0502020104020203" pitchFamily="34" charset="0"/>
            </a:endParaRPr>
          </a:p>
          <a:p>
            <a:pPr>
              <a:buFont typeface="Arial" panose="020B0604020202020204" pitchFamily="34" charset="0"/>
              <a:buNone/>
            </a:pPr>
            <a:r>
              <a:rPr lang="fr-FR" altLang="fr-FR">
                <a:latin typeface="Gill Sans MT" panose="020B0502020104020203" pitchFamily="34" charset="0"/>
              </a:rPr>
              <a:t>Si la dépolarisation est suffisamment importante,  création d’un </a:t>
            </a:r>
            <a:r>
              <a:rPr lang="fr-FR" altLang="fr-FR" b="1">
                <a:latin typeface="Gill Sans MT" panose="020B0502020104020203" pitchFamily="34" charset="0"/>
              </a:rPr>
              <a:t>potentiel d’action </a:t>
            </a:r>
            <a:r>
              <a:rPr lang="fr-FR" altLang="fr-FR">
                <a:latin typeface="Gill Sans MT" panose="020B0502020104020203" pitchFamily="34" charset="0"/>
              </a:rPr>
              <a:t>: vague de dépolarisation qui se propage</a:t>
            </a:r>
          </a:p>
          <a:p>
            <a:pPr>
              <a:lnSpc>
                <a:spcPct val="90000"/>
              </a:lnSpc>
              <a:buClr>
                <a:srgbClr val="47FFD1"/>
              </a:buClr>
              <a:buFont typeface="Wingdings 2" panose="05020102010507070707" pitchFamily="18" charset="2"/>
              <a:buNone/>
            </a:pPr>
            <a:endParaRPr lang="fr-FR" altLang="fr-FR">
              <a:solidFill>
                <a:srgbClr val="595959"/>
              </a:solidFill>
              <a:latin typeface="Gill Sans MT" panose="020B0502020104020203" pitchFamily="34" charset="0"/>
            </a:endParaRPr>
          </a:p>
          <a:p>
            <a:endParaRPr lang="fr-FR" altLang="fr-FR">
              <a:latin typeface="Gill Sans MT" panose="020B0502020104020203" pitchFamily="34" charset="0"/>
            </a:endParaRPr>
          </a:p>
          <a:p>
            <a:endParaRPr lang="fr-FR" altLang="fr-FR">
              <a:latin typeface="Times New Roman" panose="02020603050405020304" pitchFamily="18" charset="0"/>
            </a:endParaRPr>
          </a:p>
        </p:txBody>
      </p:sp>
    </p:spTree>
    <p:extLst>
      <p:ext uri="{BB962C8B-B14F-4D97-AF65-F5344CB8AC3E}">
        <p14:creationId xmlns:p14="http://schemas.microsoft.com/office/powerpoint/2010/main" val="111039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ce réservé de l'image des diapositives 1"/>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1843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a:latin typeface="Times New Roman" panose="02020603050405020304" pitchFamily="18" charset="0"/>
              </a:rPr>
              <a:t>Signaux électriques = potentiels d’action</a:t>
            </a:r>
          </a:p>
          <a:p>
            <a:pPr>
              <a:spcBef>
                <a:spcPct val="0"/>
              </a:spcBef>
            </a:pPr>
            <a:endParaRPr lang="fr-FR" altLang="fr-FR">
              <a:latin typeface="Times New Roman" panose="02020603050405020304" pitchFamily="18" charset="0"/>
            </a:endParaRPr>
          </a:p>
          <a:p>
            <a:pPr>
              <a:spcBef>
                <a:spcPct val="0"/>
              </a:spcBef>
            </a:pPr>
            <a:r>
              <a:rPr lang="fr-FR" altLang="fr-FR" b="1">
                <a:solidFill>
                  <a:srgbClr val="595959"/>
                </a:solidFill>
                <a:latin typeface="Gill Sans MT" panose="020B0502020104020203" pitchFamily="34" charset="0"/>
              </a:rPr>
              <a:t>L'influx nerveux se propage à une vitesse entre 1m/s et 100 m/s.</a:t>
            </a:r>
            <a:r>
              <a:rPr lang="fr-FR" altLang="fr-FR">
                <a:solidFill>
                  <a:srgbClr val="595959"/>
                </a:solidFill>
                <a:latin typeface="Gill Sans MT" panose="020B0502020104020203" pitchFamily="34" charset="0"/>
              </a:rPr>
              <a:t> </a:t>
            </a:r>
          </a:p>
          <a:p>
            <a:pPr>
              <a:spcBef>
                <a:spcPct val="0"/>
              </a:spcBef>
            </a:pPr>
            <a:endParaRPr lang="fr-FR" altLang="fr-FR">
              <a:latin typeface="Times New Roman" panose="02020603050405020304" pitchFamily="18" charset="0"/>
            </a:endParaRPr>
          </a:p>
        </p:txBody>
      </p:sp>
      <p:sp>
        <p:nvSpPr>
          <p:cNvPr id="184324"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8E611FC-D02F-4D78-946D-CC03682A289B}" type="slidenum">
              <a:rPr lang="fr-FR" altLang="fr-FR"/>
              <a:pPr>
                <a:spcBef>
                  <a:spcPct val="0"/>
                </a:spcBef>
              </a:pPr>
              <a:t>21</a:t>
            </a:fld>
            <a:endParaRPr lang="fr-FR" altLang="fr-FR"/>
          </a:p>
        </p:txBody>
      </p:sp>
    </p:spTree>
    <p:extLst>
      <p:ext uri="{BB962C8B-B14F-4D97-AF65-F5344CB8AC3E}">
        <p14:creationId xmlns:p14="http://schemas.microsoft.com/office/powerpoint/2010/main" val="198841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e l'image des diapositives 1"/>
          <p:cNvSpPr>
            <a:spLocks noGrp="1" noRot="1" noChangeAspect="1" noChangeArrowheads="1" noTextEdit="1"/>
          </p:cNvSpPr>
          <p:nvPr>
            <p:ph type="sldImg"/>
          </p:nvPr>
        </p:nvSpPr>
        <p:spPr>
          <a:ln/>
        </p:spPr>
      </p:sp>
      <p:sp>
        <p:nvSpPr>
          <p:cNvPr id="186371"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18637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FD0FF665-1A88-4FAC-97F2-79947138032A}" type="slidenum">
              <a:rPr lang="en-GB" altLang="fr-FR"/>
              <a:pPr>
                <a:spcBef>
                  <a:spcPct val="0"/>
                </a:spcBef>
              </a:pPr>
              <a:t>22</a:t>
            </a:fld>
            <a:endParaRPr lang="en-GB" altLang="fr-FR"/>
          </a:p>
        </p:txBody>
      </p:sp>
    </p:spTree>
    <p:extLst>
      <p:ext uri="{BB962C8B-B14F-4D97-AF65-F5344CB8AC3E}">
        <p14:creationId xmlns:p14="http://schemas.microsoft.com/office/powerpoint/2010/main" val="154177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A9BBA37-F653-4AEB-BD27-A7F292BFB4CF}" type="slidenum">
              <a:rPr lang="en-GB" altLang="fr-FR"/>
              <a:pPr>
                <a:spcBef>
                  <a:spcPct val="0"/>
                </a:spcBef>
              </a:pPr>
              <a:t>3</a:t>
            </a:fld>
            <a:endParaRPr lang="en-GB" altLang="fr-FR"/>
          </a:p>
        </p:txBody>
      </p:sp>
      <p:sp>
        <p:nvSpPr>
          <p:cNvPr id="153603"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53604"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427575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26A3B267-21CE-4A38-AA25-ACFB33307A1C}" type="slidenum">
              <a:rPr lang="en-GB" altLang="fr-FR"/>
              <a:pPr>
                <a:spcBef>
                  <a:spcPct val="0"/>
                </a:spcBef>
              </a:pPr>
              <a:t>23</a:t>
            </a:fld>
            <a:endParaRPr lang="en-GB" altLang="fr-FR"/>
          </a:p>
        </p:txBody>
      </p:sp>
      <p:sp>
        <p:nvSpPr>
          <p:cNvPr id="188419"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88420"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261940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1458586-B9E3-412E-9493-7BA533CC54B0}" type="slidenum">
              <a:rPr lang="en-GB" altLang="fr-FR"/>
              <a:pPr>
                <a:spcBef>
                  <a:spcPct val="0"/>
                </a:spcBef>
              </a:pPr>
              <a:t>24</a:t>
            </a:fld>
            <a:endParaRPr lang="en-GB" altLang="fr-FR"/>
          </a:p>
        </p:txBody>
      </p:sp>
      <p:sp>
        <p:nvSpPr>
          <p:cNvPr id="190467"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90468"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19644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ce réservé de l'image des diapositives 1"/>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1925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lvl="2" indent="0">
              <a:spcBef>
                <a:spcPct val="0"/>
              </a:spcBef>
            </a:pPr>
            <a:r>
              <a:rPr lang="fr-FR" altLang="fr-FR">
                <a:latin typeface="Arial" panose="020B0604020202020204" pitchFamily="34" charset="0"/>
              </a:rPr>
              <a:t>2 neurones ne se touchent pas : il existe un espace entre les 2 (fente synaptique)</a:t>
            </a:r>
          </a:p>
          <a:p>
            <a:pPr marL="0" lvl="2" indent="0">
              <a:spcBef>
                <a:spcPct val="0"/>
              </a:spcBef>
            </a:pPr>
            <a:endParaRPr lang="fr-FR" altLang="fr-FR">
              <a:latin typeface="Gill Sans MT" panose="020B0502020104020203" pitchFamily="34" charset="0"/>
            </a:endParaRPr>
          </a:p>
          <a:p>
            <a:pPr marL="0" lvl="2" indent="0">
              <a:spcBef>
                <a:spcPct val="0"/>
              </a:spcBef>
            </a:pPr>
            <a:r>
              <a:rPr lang="fr-FR" altLang="fr-FR">
                <a:latin typeface="Gill Sans MT" panose="020B0502020104020203" pitchFamily="34" charset="0"/>
              </a:rPr>
              <a:t>Ces Nt se fixent sur le neurone post-synaptique et provoquent la création d’un signal électrique en déclenchant l’ouverture de canaux et donc la dépolarisation membranaire</a:t>
            </a:r>
          </a:p>
          <a:p>
            <a:pPr marL="0" lvl="2" indent="0">
              <a:spcBef>
                <a:spcPct val="0"/>
              </a:spcBef>
            </a:pPr>
            <a:r>
              <a:rPr lang="fr-FR" altLang="fr-FR">
                <a:latin typeface="Gill Sans MT" panose="020B0502020104020203" pitchFamily="34" charset="0"/>
              </a:rPr>
              <a:t>ils ont besoin de messagers chimiques  qui diffusent jusqu'au neurone suivant pour recréer l'influx nerveux.</a:t>
            </a:r>
          </a:p>
          <a:p>
            <a:pPr marL="0" lvl="2" indent="0">
              <a:spcBef>
                <a:spcPct val="0"/>
              </a:spcBef>
            </a:pPr>
            <a:endParaRPr lang="fr-FR" altLang="fr-FR">
              <a:latin typeface="Gill Sans MT" panose="020B0502020104020203" pitchFamily="34" charset="0"/>
            </a:endParaRPr>
          </a:p>
          <a:p>
            <a:pPr>
              <a:spcBef>
                <a:spcPct val="0"/>
              </a:spcBef>
            </a:pPr>
            <a:endParaRPr lang="fr-FR" altLang="fr-FR">
              <a:latin typeface="Times New Roman" panose="02020603050405020304" pitchFamily="18" charset="0"/>
            </a:endParaRPr>
          </a:p>
        </p:txBody>
      </p:sp>
      <p:sp>
        <p:nvSpPr>
          <p:cNvPr id="19251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EBAB362-BC74-4A1D-8D16-B755966415B2}" type="slidenum">
              <a:rPr lang="fr-FR" altLang="fr-FR"/>
              <a:pPr>
                <a:spcBef>
                  <a:spcPct val="0"/>
                </a:spcBef>
              </a:pPr>
              <a:t>25</a:t>
            </a:fld>
            <a:endParaRPr lang="fr-FR" altLang="fr-FR"/>
          </a:p>
        </p:txBody>
      </p:sp>
    </p:spTree>
    <p:extLst>
      <p:ext uri="{BB962C8B-B14F-4D97-AF65-F5344CB8AC3E}">
        <p14:creationId xmlns:p14="http://schemas.microsoft.com/office/powerpoint/2010/main" val="130681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AC16D22-CC9D-47A9-9A25-C4C1A43F0EC4}" type="slidenum">
              <a:rPr lang="en-GB" altLang="fr-FR"/>
              <a:pPr>
                <a:spcBef>
                  <a:spcPct val="0"/>
                </a:spcBef>
              </a:pPr>
              <a:t>26</a:t>
            </a:fld>
            <a:endParaRPr lang="en-GB" altLang="fr-FR"/>
          </a:p>
        </p:txBody>
      </p:sp>
      <p:sp>
        <p:nvSpPr>
          <p:cNvPr id="194563" name="Rectangle 1"/>
          <p:cNvSpPr>
            <a:spLocks noGrp="1" noRot="1" noChangeAspect="1" noChangeArrowheads="1" noTextEdit="1"/>
          </p:cNvSpPr>
          <p:nvPr>
            <p:ph type="sldImg"/>
          </p:nvPr>
        </p:nvSpPr>
        <p:spPr>
          <a:xfrm>
            <a:off x="23813" y="744538"/>
            <a:ext cx="6613525" cy="3721100"/>
          </a:xfrm>
          <a:ln/>
        </p:spPr>
      </p:sp>
      <p:sp>
        <p:nvSpPr>
          <p:cNvPr id="194564" name="Rectangle 2"/>
          <p:cNvSpPr>
            <a:spLocks noGrp="1" noChangeArrowheads="1"/>
          </p:cNvSpPr>
          <p:nvPr>
            <p:ph type="body" idx="1"/>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7120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768B2D5-D837-4231-B209-5E3031D4E8D9}" type="slidenum">
              <a:rPr lang="en-GB" altLang="fr-FR"/>
              <a:pPr>
                <a:spcBef>
                  <a:spcPct val="0"/>
                </a:spcBef>
              </a:pPr>
              <a:t>27</a:t>
            </a:fld>
            <a:endParaRPr lang="en-GB" altLang="fr-FR"/>
          </a:p>
        </p:txBody>
      </p:sp>
      <p:sp>
        <p:nvSpPr>
          <p:cNvPr id="196611"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96612"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527106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DC5EA93-2478-4E0A-B795-B4C083342B8C}" type="slidenum">
              <a:rPr lang="en-GB" altLang="fr-FR"/>
              <a:pPr>
                <a:spcBef>
                  <a:spcPct val="0"/>
                </a:spcBef>
              </a:pPr>
              <a:t>28</a:t>
            </a:fld>
            <a:endParaRPr lang="en-GB" altLang="fr-FR"/>
          </a:p>
        </p:txBody>
      </p:sp>
      <p:sp>
        <p:nvSpPr>
          <p:cNvPr id="198659"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98660"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027614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11BA997-25D3-424A-83B8-953DC033DA09}" type="slidenum">
              <a:rPr lang="en-GB" altLang="fr-FR"/>
              <a:pPr>
                <a:spcBef>
                  <a:spcPct val="0"/>
                </a:spcBef>
              </a:pPr>
              <a:t>29</a:t>
            </a:fld>
            <a:endParaRPr lang="en-GB" altLang="fr-FR"/>
          </a:p>
        </p:txBody>
      </p:sp>
      <p:sp>
        <p:nvSpPr>
          <p:cNvPr id="200707"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00708"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002031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BE88674-1059-44B4-9BBD-CAD2D866AA4E}" type="slidenum">
              <a:rPr lang="en-GB" altLang="fr-FR"/>
              <a:pPr>
                <a:spcBef>
                  <a:spcPct val="0"/>
                </a:spcBef>
              </a:pPr>
              <a:t>30</a:t>
            </a:fld>
            <a:endParaRPr lang="en-GB" altLang="fr-FR"/>
          </a:p>
        </p:txBody>
      </p:sp>
      <p:sp>
        <p:nvSpPr>
          <p:cNvPr id="202755"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02756"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CA" altLang="fr-FR">
                <a:solidFill>
                  <a:srgbClr val="FF0000"/>
                </a:solidFill>
                <a:latin typeface="Times New Roman" panose="02020603050405020304" pitchFamily="18" charset="0"/>
              </a:rPr>
              <a:t>Plusieurs maladies mentales sont peut-être dues à des disfonctionnements synaptiques.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CA" altLang="fr-FR">
                <a:solidFill>
                  <a:srgbClr val="FF0000"/>
                </a:solidFill>
                <a:latin typeface="Times New Roman" panose="02020603050405020304" pitchFamily="18" charset="0"/>
              </a:rPr>
              <a:t>C’est pourquoi on développe des médicaments dont l’action est similaire à celle des NT.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CA" altLang="fr-FR">
              <a:solidFill>
                <a:srgbClr val="FF0000"/>
              </a:solidFill>
              <a:latin typeface="Times New Roman" panose="02020603050405020304"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CA" altLang="fr-FR">
                <a:solidFill>
                  <a:srgbClr val="FF0000"/>
                </a:solidFill>
                <a:latin typeface="Times New Roman" panose="02020603050405020304" pitchFamily="18" charset="0"/>
              </a:rPr>
              <a:t>Sérotonine :</a:t>
            </a:r>
          </a:p>
          <a:p>
            <a:pPr>
              <a:buClr>
                <a:srgbClr val="47FFD1"/>
              </a:buClr>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800">
                <a:solidFill>
                  <a:srgbClr val="595959"/>
                </a:solidFill>
                <a:latin typeface="Gill Sans MT" panose="020B0502020104020203" pitchFamily="34" charset="0"/>
              </a:rPr>
              <a:t>la thermorégulation</a:t>
            </a:r>
          </a:p>
          <a:p>
            <a:pPr>
              <a:buClr>
                <a:srgbClr val="47FFD1"/>
              </a:buClr>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800">
                <a:solidFill>
                  <a:srgbClr val="595959"/>
                </a:solidFill>
                <a:latin typeface="Gill Sans MT" panose="020B0502020104020203" pitchFamily="34" charset="0"/>
              </a:rPr>
              <a:t>les comportements alimentaires et sexuels, </a:t>
            </a:r>
          </a:p>
          <a:p>
            <a:pPr>
              <a:buClr>
                <a:srgbClr val="47FFD1"/>
              </a:buClr>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800">
                <a:solidFill>
                  <a:srgbClr val="595959"/>
                </a:solidFill>
                <a:latin typeface="Gill Sans MT" panose="020B0502020104020203" pitchFamily="34" charset="0"/>
              </a:rPr>
              <a:t>le cycle veille sommeil, </a:t>
            </a:r>
          </a:p>
          <a:p>
            <a:pPr>
              <a:buClr>
                <a:srgbClr val="47FFD1"/>
              </a:buClr>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800">
                <a:solidFill>
                  <a:srgbClr val="595959"/>
                </a:solidFill>
                <a:latin typeface="Gill Sans MT" panose="020B0502020104020203" pitchFamily="34" charset="0"/>
              </a:rPr>
              <a:t>la douleur </a:t>
            </a:r>
          </a:p>
          <a:p>
            <a:pPr>
              <a:buClr>
                <a:srgbClr val="47FFD1"/>
              </a:buClr>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800">
                <a:solidFill>
                  <a:srgbClr val="595959"/>
                </a:solidFill>
                <a:latin typeface="Gill Sans MT" panose="020B0502020104020203" pitchFamily="34" charset="0"/>
              </a:rPr>
              <a:t>l’anxiété</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CA" altLang="fr-FR">
              <a:solidFill>
                <a:srgbClr val="FF0000"/>
              </a:solidFill>
              <a:latin typeface="Times New Roman" panose="02020603050405020304"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Times New Roman" panose="02020603050405020304" pitchFamily="18" charset="0"/>
            </a:endParaRPr>
          </a:p>
        </p:txBody>
      </p:sp>
    </p:spTree>
    <p:extLst>
      <p:ext uri="{BB962C8B-B14F-4D97-AF65-F5344CB8AC3E}">
        <p14:creationId xmlns:p14="http://schemas.microsoft.com/office/powerpoint/2010/main" val="163988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CF03E10-C7E5-4BF3-83E8-158E84BB286A}" type="slidenum">
              <a:rPr lang="en-GB" altLang="fr-FR"/>
              <a:pPr>
                <a:spcBef>
                  <a:spcPct val="0"/>
                </a:spcBef>
              </a:pPr>
              <a:t>31</a:t>
            </a:fld>
            <a:endParaRPr lang="en-GB" altLang="fr-FR"/>
          </a:p>
        </p:txBody>
      </p:sp>
      <p:sp>
        <p:nvSpPr>
          <p:cNvPr id="204803"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04804"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3780333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CF19CF9-63C9-46C2-A254-7AF6666EB029}" type="slidenum">
              <a:rPr lang="en-GB" altLang="fr-FR"/>
              <a:pPr>
                <a:spcBef>
                  <a:spcPct val="0"/>
                </a:spcBef>
              </a:pPr>
              <a:t>32</a:t>
            </a:fld>
            <a:endParaRPr lang="en-GB" altLang="fr-FR"/>
          </a:p>
        </p:txBody>
      </p:sp>
      <p:sp>
        <p:nvSpPr>
          <p:cNvPr id="206851" name="Rectangle 1"/>
          <p:cNvSpPr>
            <a:spLocks noGrp="1" noRot="1" noChangeAspect="1" noChangeArrowheads="1" noTextEdit="1"/>
          </p:cNvSpPr>
          <p:nvPr>
            <p:ph type="sldImg"/>
          </p:nvPr>
        </p:nvSpPr>
        <p:spPr>
          <a:xfrm>
            <a:off x="23813" y="744538"/>
            <a:ext cx="6613525" cy="3721100"/>
          </a:xfrm>
          <a:ln/>
        </p:spPr>
      </p:sp>
      <p:sp>
        <p:nvSpPr>
          <p:cNvPr id="206852" name="Rectangle 2"/>
          <p:cNvSpPr>
            <a:spLocks noGrp="1" noChangeArrowheads="1"/>
          </p:cNvSpPr>
          <p:nvPr>
            <p:ph type="body" idx="1"/>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latin typeface="Times New Roman" panose="02020603050405020304" pitchFamily="18" charset="0"/>
              </a:rPr>
              <a:t>Effet antagoniste	La drogue bloque le récepteur du Neurotransmetteur</a:t>
            </a:r>
          </a:p>
          <a:p>
            <a:endParaRPr lang="fr-FR" altLang="fr-FR">
              <a:latin typeface="Times New Roman" panose="02020603050405020304" pitchFamily="18" charset="0"/>
            </a:endParaRPr>
          </a:p>
          <a:p>
            <a:r>
              <a:rPr lang="fr-FR" altLang="fr-FR">
                <a:latin typeface="Times New Roman" panose="02020603050405020304" pitchFamily="18" charset="0"/>
              </a:rPr>
              <a:t>Effet agoniste	La drogue a le même effet que le Neurotransmetteur</a:t>
            </a:r>
          </a:p>
          <a:p>
            <a:endParaRPr lang="fr-FR" altLang="fr-FR">
              <a:latin typeface="Times New Roman" panose="02020603050405020304" pitchFamily="18" charset="0"/>
            </a:endParaRPr>
          </a:p>
          <a:p>
            <a:r>
              <a:rPr lang="fr-FR" altLang="fr-FR">
                <a:latin typeface="Times New Roman" panose="02020603050405020304" pitchFamily="18" charset="0"/>
              </a:rPr>
              <a:t>Inhibiteur de recaptage	La drogue empêche le recaptage du Neurotransmetteur qui reste toujours actif</a:t>
            </a:r>
          </a:p>
        </p:txBody>
      </p:sp>
    </p:spTree>
    <p:extLst>
      <p:ext uri="{BB962C8B-B14F-4D97-AF65-F5344CB8AC3E}">
        <p14:creationId xmlns:p14="http://schemas.microsoft.com/office/powerpoint/2010/main" val="143806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ce réservé de l'image des diapositives 1"/>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155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ct val="0"/>
              </a:spcBef>
            </a:pPr>
            <a:endParaRPr lang="fr-FR" altLang="fr-FR">
              <a:latin typeface="Times New Roman" panose="02020603050405020304" pitchFamily="18" charset="0"/>
            </a:endParaRPr>
          </a:p>
        </p:txBody>
      </p:sp>
      <p:sp>
        <p:nvSpPr>
          <p:cNvPr id="15565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6511998-24EA-4AB3-9701-7D4353F48525}" type="slidenum">
              <a:rPr lang="fr-FR" altLang="fr-FR"/>
              <a:pPr>
                <a:spcBef>
                  <a:spcPct val="0"/>
                </a:spcBef>
              </a:pPr>
              <a:t>4</a:t>
            </a:fld>
            <a:endParaRPr lang="fr-FR" altLang="fr-FR"/>
          </a:p>
        </p:txBody>
      </p:sp>
    </p:spTree>
    <p:extLst>
      <p:ext uri="{BB962C8B-B14F-4D97-AF65-F5344CB8AC3E}">
        <p14:creationId xmlns:p14="http://schemas.microsoft.com/office/powerpoint/2010/main" val="1054542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790587E-172C-4279-B2B1-D0F3A9C9F803}" type="slidenum">
              <a:rPr lang="en-GB" altLang="fr-FR"/>
              <a:pPr>
                <a:spcBef>
                  <a:spcPct val="0"/>
                </a:spcBef>
              </a:pPr>
              <a:t>33</a:t>
            </a:fld>
            <a:endParaRPr lang="en-GB" altLang="fr-FR"/>
          </a:p>
        </p:txBody>
      </p:sp>
      <p:sp>
        <p:nvSpPr>
          <p:cNvPr id="208899" name="Rectangle 1"/>
          <p:cNvSpPr>
            <a:spLocks noGrp="1" noRot="1" noChangeAspect="1" noChangeArrowheads="1" noTextEdit="1"/>
          </p:cNvSpPr>
          <p:nvPr>
            <p:ph type="sldImg"/>
          </p:nvPr>
        </p:nvSpPr>
        <p:spPr>
          <a:xfrm>
            <a:off x="23813" y="744538"/>
            <a:ext cx="6613525" cy="3721100"/>
          </a:xfrm>
          <a:ln/>
        </p:spPr>
      </p:sp>
      <p:sp>
        <p:nvSpPr>
          <p:cNvPr id="208900" name="Rectangle 2"/>
          <p:cNvSpPr>
            <a:spLocks noGrp="1" noChangeArrowheads="1"/>
          </p:cNvSpPr>
          <p:nvPr>
            <p:ph type="body" idx="1"/>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dirty="0">
              <a:latin typeface="Times New Roman" panose="02020603050405020304" pitchFamily="18" charset="0"/>
            </a:endParaRPr>
          </a:p>
        </p:txBody>
      </p:sp>
    </p:spTree>
    <p:extLst>
      <p:ext uri="{BB962C8B-B14F-4D97-AF65-F5344CB8AC3E}">
        <p14:creationId xmlns:p14="http://schemas.microsoft.com/office/powerpoint/2010/main" val="3546852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FEBC0C0-7997-4C75-A7F3-4FAF3D1F9DF3}" type="slidenum">
              <a:rPr lang="en-GB" altLang="fr-FR"/>
              <a:pPr>
                <a:spcBef>
                  <a:spcPct val="0"/>
                </a:spcBef>
              </a:pPr>
              <a:t>34</a:t>
            </a:fld>
            <a:endParaRPr lang="en-GB" altLang="fr-FR"/>
          </a:p>
        </p:txBody>
      </p:sp>
      <p:sp>
        <p:nvSpPr>
          <p:cNvPr id="210947"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10948"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solidFill>
                  <a:schemeClr val="tx1"/>
                </a:solidFill>
                <a:latin typeface="Times New Roman" panose="02020603050405020304" pitchFamily="18" charset="0"/>
              </a:rPr>
              <a:t>Il peut exister plusieurs récepteurs différents pour un même neurotransmetteur. Certaines substances peuvent agir sur certains récepteurs et pas sur d'autres.</a:t>
            </a:r>
          </a:p>
          <a:p>
            <a:endParaRPr lang="fr-FR" altLang="fr-FR">
              <a:latin typeface="Times New Roman" panose="02020603050405020304" pitchFamily="18" charset="0"/>
            </a:endParaRPr>
          </a:p>
        </p:txBody>
      </p:sp>
    </p:spTree>
    <p:extLst>
      <p:ext uri="{BB962C8B-B14F-4D97-AF65-F5344CB8AC3E}">
        <p14:creationId xmlns:p14="http://schemas.microsoft.com/office/powerpoint/2010/main" val="1561213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e l'image des diapositives 1"/>
          <p:cNvSpPr>
            <a:spLocks noGrp="1" noRot="1" noChangeAspect="1" noChangeArrowheads="1" noTextEdit="1"/>
          </p:cNvSpPr>
          <p:nvPr>
            <p:ph type="sldImg"/>
          </p:nvPr>
        </p:nvSpPr>
        <p:spPr>
          <a:ln/>
        </p:spPr>
      </p:sp>
      <p:sp>
        <p:nvSpPr>
          <p:cNvPr id="212995"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21299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4700D02-0479-4EC0-B6E5-7CD0D810E59C}" type="slidenum">
              <a:rPr lang="en-GB" altLang="fr-FR"/>
              <a:pPr>
                <a:spcBef>
                  <a:spcPct val="0"/>
                </a:spcBef>
              </a:pPr>
              <a:t>35</a:t>
            </a:fld>
            <a:endParaRPr lang="en-GB" altLang="fr-FR"/>
          </a:p>
        </p:txBody>
      </p:sp>
    </p:spTree>
    <p:extLst>
      <p:ext uri="{BB962C8B-B14F-4D97-AF65-F5344CB8AC3E}">
        <p14:creationId xmlns:p14="http://schemas.microsoft.com/office/powerpoint/2010/main" val="309473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F3B59207-7FE3-4548-91A5-0AAF362F2A6B}" type="slidenum">
              <a:rPr lang="en-GB" altLang="fr-FR"/>
              <a:pPr>
                <a:spcBef>
                  <a:spcPct val="0"/>
                </a:spcBef>
              </a:pPr>
              <a:t>37</a:t>
            </a:fld>
            <a:endParaRPr lang="en-GB" altLang="fr-FR"/>
          </a:p>
        </p:txBody>
      </p:sp>
      <p:sp>
        <p:nvSpPr>
          <p:cNvPr id="215043" name="Rectangle 1"/>
          <p:cNvSpPr>
            <a:spLocks noGrp="1" noRot="1" noChangeAspect="1" noChangeArrowheads="1" noTextEdit="1"/>
          </p:cNvSpPr>
          <p:nvPr>
            <p:ph type="sldImg"/>
          </p:nvPr>
        </p:nvSpPr>
        <p:spPr>
          <a:xfrm>
            <a:off x="23813" y="744538"/>
            <a:ext cx="6613525" cy="3721100"/>
          </a:xfrm>
          <a:ln/>
        </p:spPr>
      </p:sp>
      <p:sp>
        <p:nvSpPr>
          <p:cNvPr id="215044" name="Rectangle 2"/>
          <p:cNvSpPr>
            <a:spLocks noGrp="1" noChangeArrowheads="1"/>
          </p:cNvSpPr>
          <p:nvPr>
            <p:ph type="body" idx="1"/>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2057046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7E3E418-D8EB-4780-8F0A-53BE20672E9D}" type="slidenum">
              <a:rPr lang="en-GB" altLang="fr-FR"/>
              <a:pPr>
                <a:spcBef>
                  <a:spcPct val="0"/>
                </a:spcBef>
              </a:pPr>
              <a:t>38</a:t>
            </a:fld>
            <a:endParaRPr lang="en-GB" altLang="fr-FR"/>
          </a:p>
        </p:txBody>
      </p:sp>
      <p:sp>
        <p:nvSpPr>
          <p:cNvPr id="217091"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17092"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905523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62CD251-53BE-403C-A6F2-CFB96D32E11D}" type="slidenum">
              <a:rPr lang="en-GB" altLang="fr-FR"/>
              <a:pPr>
                <a:spcBef>
                  <a:spcPct val="0"/>
                </a:spcBef>
              </a:pPr>
              <a:t>39</a:t>
            </a:fld>
            <a:endParaRPr lang="en-GB" altLang="fr-FR"/>
          </a:p>
        </p:txBody>
      </p:sp>
      <p:sp>
        <p:nvSpPr>
          <p:cNvPr id="219139"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19140"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84782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C390172-51E6-4986-9AB7-080457124DA9}" type="slidenum">
              <a:rPr lang="en-GB" altLang="fr-FR"/>
              <a:pPr>
                <a:spcBef>
                  <a:spcPct val="0"/>
                </a:spcBef>
              </a:pPr>
              <a:t>40</a:t>
            </a:fld>
            <a:endParaRPr lang="en-GB" altLang="fr-FR"/>
          </a:p>
        </p:txBody>
      </p:sp>
      <p:sp>
        <p:nvSpPr>
          <p:cNvPr id="221187"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21188"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4101493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6223453-151B-4EFB-9643-0007056ADE15}" type="slidenum">
              <a:rPr lang="en-GB" altLang="fr-FR"/>
              <a:pPr>
                <a:spcBef>
                  <a:spcPct val="0"/>
                </a:spcBef>
              </a:pPr>
              <a:t>41</a:t>
            </a:fld>
            <a:endParaRPr lang="en-GB" altLang="fr-FR"/>
          </a:p>
        </p:txBody>
      </p:sp>
      <p:sp>
        <p:nvSpPr>
          <p:cNvPr id="223235" name="Text Box 1"/>
          <p:cNvSpPr txBox="1">
            <a:spLocks noChangeArrowheads="1"/>
          </p:cNvSpPr>
          <p:nvPr/>
        </p:nvSpPr>
        <p:spPr bwMode="auto">
          <a:xfrm>
            <a:off x="1111250" y="744538"/>
            <a:ext cx="4446588" cy="3722687"/>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23236"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solidFill>
                  <a:srgbClr val="002060"/>
                </a:solidFill>
                <a:latin typeface="Times New Roman" panose="02020603050405020304" pitchFamily="18" charset="0"/>
              </a:rPr>
              <a:t>Dans un nerf, ce ne sont pas toutes les fibres qui parviennent à repousser correctement ou à emprunter "le bon chemin"</a:t>
            </a:r>
            <a:endParaRPr lang="fr-FR" altLang="fr-FR">
              <a:latin typeface="Times New Roman" panose="02020603050405020304" pitchFamily="18" charset="0"/>
            </a:endParaRPr>
          </a:p>
        </p:txBody>
      </p:sp>
    </p:spTree>
    <p:extLst>
      <p:ext uri="{BB962C8B-B14F-4D97-AF65-F5344CB8AC3E}">
        <p14:creationId xmlns:p14="http://schemas.microsoft.com/office/powerpoint/2010/main" val="1408551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image des diapositives 1"/>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2252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ct val="0"/>
              </a:spcBef>
            </a:pPr>
            <a:r>
              <a:rPr lang="fr-FR" altLang="fr-FR">
                <a:latin typeface="Times New Roman" panose="02020603050405020304" pitchFamily="18" charset="0"/>
              </a:rPr>
              <a:t>Chaque muscule reçoit des signaux d’un nerf spécifique (on dit qu’il est inverné par ce nerf)</a:t>
            </a:r>
          </a:p>
          <a:p>
            <a:pPr>
              <a:spcBef>
                <a:spcPct val="0"/>
              </a:spcBef>
            </a:pPr>
            <a:r>
              <a:rPr lang="fr-FR" altLang="fr-FR">
                <a:latin typeface="Times New Roman" panose="02020603050405020304" pitchFamily="18" charset="0"/>
              </a:rPr>
              <a:t>Chaque nerf peut envoyer des signaux à plusieurs muscles</a:t>
            </a:r>
          </a:p>
        </p:txBody>
      </p:sp>
      <p:sp>
        <p:nvSpPr>
          <p:cNvPr id="225284"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E051B77-B210-4439-8132-5C8C91B43056}" type="slidenum">
              <a:rPr lang="fr-FR" altLang="fr-FR"/>
              <a:pPr>
                <a:spcBef>
                  <a:spcPct val="0"/>
                </a:spcBef>
              </a:pPr>
              <a:t>42</a:t>
            </a:fld>
            <a:endParaRPr lang="fr-FR" altLang="fr-FR"/>
          </a:p>
        </p:txBody>
      </p:sp>
    </p:spTree>
    <p:extLst>
      <p:ext uri="{BB962C8B-B14F-4D97-AF65-F5344CB8AC3E}">
        <p14:creationId xmlns:p14="http://schemas.microsoft.com/office/powerpoint/2010/main" val="118472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2273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a:latin typeface="Times New Roman" panose="02020603050405020304" pitchFamily="18" charset="0"/>
              </a:rPr>
              <a:t>Facteurs neurotropes :</a:t>
            </a:r>
          </a:p>
          <a:p>
            <a:pPr>
              <a:spcBef>
                <a:spcPct val="0"/>
              </a:spcBef>
            </a:pPr>
            <a:r>
              <a:rPr lang="fr-FR" altLang="fr-FR">
                <a:latin typeface="Times New Roman" panose="02020603050405020304" pitchFamily="18" charset="0"/>
              </a:rPr>
              <a:t>Guider les jeunes neurones vers les réseaux auxquels ils sont destinés</a:t>
            </a:r>
          </a:p>
          <a:p>
            <a:pPr>
              <a:spcBef>
                <a:spcPct val="0"/>
              </a:spcBef>
            </a:pPr>
            <a:r>
              <a:rPr lang="fr-FR" altLang="fr-FR">
                <a:latin typeface="Times New Roman" panose="02020603050405020304" pitchFamily="18" charset="0"/>
              </a:rPr>
              <a:t>Favoriser la croissance et l’intégrité des neurones</a:t>
            </a:r>
          </a:p>
          <a:p>
            <a:pPr>
              <a:spcBef>
                <a:spcPct val="0"/>
              </a:spcBef>
            </a:pPr>
            <a:endParaRPr lang="fr-FR" altLang="fr-FR">
              <a:latin typeface="Times New Roman" panose="02020603050405020304" pitchFamily="18" charset="0"/>
            </a:endParaRPr>
          </a:p>
          <a:p>
            <a:pPr>
              <a:lnSpc>
                <a:spcPct val="90000"/>
              </a:lnSpc>
              <a:buClr>
                <a:srgbClr val="47FFD1"/>
              </a:buClr>
              <a:buFont typeface="Arial" panose="020B0604020202020204" pitchFamily="34" charset="0"/>
              <a:buNone/>
            </a:pPr>
            <a:r>
              <a:rPr lang="fr-FR" altLang="fr-FR" sz="3000">
                <a:solidFill>
                  <a:srgbClr val="595959"/>
                </a:solidFill>
                <a:latin typeface="Gill Sans MT" panose="020B0502020104020203" pitchFamily="34" charset="0"/>
              </a:rPr>
              <a:t>9 x plus nombreuses que les neurones et beaucoup plus petits</a:t>
            </a:r>
          </a:p>
          <a:p>
            <a:pPr>
              <a:lnSpc>
                <a:spcPct val="90000"/>
              </a:lnSpc>
              <a:buClr>
                <a:srgbClr val="47FFD1"/>
              </a:buClr>
              <a:buFont typeface="Arial" panose="020B0604020202020204" pitchFamily="34" charset="0"/>
              <a:buNone/>
            </a:pPr>
            <a:r>
              <a:rPr lang="fr-FR" altLang="fr-FR" sz="3000">
                <a:solidFill>
                  <a:srgbClr val="595959"/>
                </a:solidFill>
                <a:latin typeface="Gill Sans MT" panose="020B0502020104020203" pitchFamily="34" charset="0"/>
              </a:rPr>
              <a:t>Ils constituent la moitié de la masse de l’encéphale</a:t>
            </a:r>
          </a:p>
          <a:p>
            <a:pPr>
              <a:lnSpc>
                <a:spcPct val="90000"/>
              </a:lnSpc>
              <a:buClr>
                <a:srgbClr val="47FFD1"/>
              </a:buClr>
              <a:buFont typeface="Arial" panose="020B0604020202020204" pitchFamily="34" charset="0"/>
              <a:buNone/>
            </a:pPr>
            <a:r>
              <a:rPr lang="fr-FR" altLang="fr-FR" sz="3000">
                <a:solidFill>
                  <a:srgbClr val="595959"/>
                </a:solidFill>
                <a:latin typeface="Gill Sans MT" panose="020B0502020104020203" pitchFamily="34" charset="0"/>
              </a:rPr>
              <a:t>Ces cellules environnent les neurones, et assurent de multiples fonctions :</a:t>
            </a:r>
          </a:p>
          <a:p>
            <a:pPr>
              <a:lnSpc>
                <a:spcPct val="90000"/>
              </a:lnSpc>
              <a:buClr>
                <a:srgbClr val="47FFD1"/>
              </a:buClr>
              <a:buFont typeface="Arial" panose="020B0604020202020204" pitchFamily="34" charset="0"/>
              <a:buNone/>
            </a:pPr>
            <a:r>
              <a:rPr lang="fr-FR" altLang="fr-FR" sz="2600">
                <a:solidFill>
                  <a:srgbClr val="595959"/>
                </a:solidFill>
                <a:latin typeface="Gill Sans MT" panose="020B0502020104020203" pitchFamily="34" charset="0"/>
              </a:rPr>
              <a:t>Immunitaire</a:t>
            </a:r>
          </a:p>
          <a:p>
            <a:pPr>
              <a:lnSpc>
                <a:spcPct val="90000"/>
              </a:lnSpc>
              <a:buClr>
                <a:srgbClr val="47FFD1"/>
              </a:buClr>
              <a:buFont typeface="Arial" panose="020B0604020202020204" pitchFamily="34" charset="0"/>
              <a:buNone/>
            </a:pPr>
            <a:r>
              <a:rPr lang="fr-FR" altLang="fr-FR" sz="2600">
                <a:solidFill>
                  <a:srgbClr val="595959"/>
                </a:solidFill>
                <a:latin typeface="Gill Sans MT" panose="020B0502020104020203" pitchFamily="34" charset="0"/>
              </a:rPr>
              <a:t>Synthèse de la myéline</a:t>
            </a:r>
          </a:p>
          <a:p>
            <a:pPr>
              <a:lnSpc>
                <a:spcPct val="90000"/>
              </a:lnSpc>
              <a:buClr>
                <a:srgbClr val="47FFD1"/>
              </a:buClr>
              <a:buFont typeface="Arial" panose="020B0604020202020204" pitchFamily="34" charset="0"/>
              <a:buNone/>
            </a:pPr>
            <a:r>
              <a:rPr lang="fr-FR" altLang="fr-FR" sz="2600">
                <a:solidFill>
                  <a:srgbClr val="595959"/>
                </a:solidFill>
                <a:latin typeface="Gill Sans MT" panose="020B0502020104020203" pitchFamily="34" charset="0"/>
              </a:rPr>
              <a:t>« étanchéité » de la synapse…</a:t>
            </a:r>
          </a:p>
          <a:p>
            <a:pPr>
              <a:spcBef>
                <a:spcPct val="0"/>
              </a:spcBef>
            </a:pPr>
            <a:endParaRPr lang="fr-FR" altLang="fr-FR">
              <a:latin typeface="Times New Roman" panose="02020603050405020304" pitchFamily="18" charset="0"/>
            </a:endParaRPr>
          </a:p>
        </p:txBody>
      </p:sp>
      <p:sp>
        <p:nvSpPr>
          <p:cNvPr id="22733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D2C51D9-E973-43F5-8523-15E4E023F760}" type="slidenum">
              <a:rPr lang="fr-FR" altLang="fr-FR"/>
              <a:pPr>
                <a:spcBef>
                  <a:spcPct val="0"/>
                </a:spcBef>
              </a:pPr>
              <a:t>43</a:t>
            </a:fld>
            <a:endParaRPr lang="fr-FR" altLang="fr-FR"/>
          </a:p>
        </p:txBody>
      </p:sp>
    </p:spTree>
    <p:extLst>
      <p:ext uri="{BB962C8B-B14F-4D97-AF65-F5344CB8AC3E}">
        <p14:creationId xmlns:p14="http://schemas.microsoft.com/office/powerpoint/2010/main" val="325713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ChangeArrowheads="1" noTextEdit="1"/>
          </p:cNvSpPr>
          <p:nvPr>
            <p:ph type="sldImg"/>
          </p:nvPr>
        </p:nvSpPr>
        <p:spPr>
          <a:ln/>
        </p:spPr>
      </p:sp>
      <p:sp>
        <p:nvSpPr>
          <p:cNvPr id="157699"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157700"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D8D8344-B58D-4383-8F02-ED043E822C27}" type="slidenum">
              <a:rPr lang="en-GB" altLang="fr-FR"/>
              <a:pPr>
                <a:spcBef>
                  <a:spcPct val="0"/>
                </a:spcBef>
              </a:pPr>
              <a:t>5</a:t>
            </a:fld>
            <a:endParaRPr lang="en-GB" altLang="fr-FR"/>
          </a:p>
        </p:txBody>
      </p:sp>
    </p:spTree>
    <p:extLst>
      <p:ext uri="{BB962C8B-B14F-4D97-AF65-F5344CB8AC3E}">
        <p14:creationId xmlns:p14="http://schemas.microsoft.com/office/powerpoint/2010/main" val="1357327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ChangeArrowheads="1" noTextEdit="1"/>
          </p:cNvSpPr>
          <p:nvPr>
            <p:ph type="sldImg"/>
          </p:nvPr>
        </p:nvSpPr>
        <p:spPr>
          <a:ln/>
        </p:spPr>
      </p:sp>
      <p:sp>
        <p:nvSpPr>
          <p:cNvPr id="2293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Le tisus nerveux est très riche en cellules</a:t>
            </a:r>
          </a:p>
          <a:p>
            <a:r>
              <a:rPr lang="fr-FR" altLang="fr-FR">
                <a:latin typeface="Times New Roman" panose="02020603050405020304" pitchFamily="18" charset="0"/>
              </a:rPr>
              <a:t>Ces cellules sont extrêmements rapprochées et enchevêtrées </a:t>
            </a:r>
          </a:p>
        </p:txBody>
      </p:sp>
      <p:sp>
        <p:nvSpPr>
          <p:cNvPr id="229380"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1B90EE4-0CBB-41EE-98C1-3C1C008BEECE}" type="slidenum">
              <a:rPr lang="fr-FR" altLang="fr-FR"/>
              <a:pPr>
                <a:spcBef>
                  <a:spcPct val="0"/>
                </a:spcBef>
              </a:pPr>
              <a:t>44</a:t>
            </a:fld>
            <a:endParaRPr lang="fr-FR" altLang="fr-FR"/>
          </a:p>
        </p:txBody>
      </p:sp>
    </p:spTree>
    <p:extLst>
      <p:ext uri="{BB962C8B-B14F-4D97-AF65-F5344CB8AC3E}">
        <p14:creationId xmlns:p14="http://schemas.microsoft.com/office/powerpoint/2010/main" val="3206621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Espace réservé de l'image des diapositives 1"/>
          <p:cNvSpPr>
            <a:spLocks noGrp="1" noRot="1" noChangeAspect="1" noChangeArrowheads="1" noTextEdit="1"/>
          </p:cNvSpPr>
          <p:nvPr>
            <p:ph type="sldImg"/>
          </p:nvPr>
        </p:nvSpPr>
        <p:spPr>
          <a:ln/>
        </p:spPr>
      </p:sp>
      <p:sp>
        <p:nvSpPr>
          <p:cNvPr id="2314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Le tisus nerveux est très riche en cellules</a:t>
            </a:r>
          </a:p>
          <a:p>
            <a:r>
              <a:rPr lang="fr-FR" altLang="fr-FR">
                <a:latin typeface="Times New Roman" panose="02020603050405020304" pitchFamily="18" charset="0"/>
              </a:rPr>
              <a:t>Ces cellules sont extrêmements rapprochées et enchevêtrées </a:t>
            </a:r>
          </a:p>
        </p:txBody>
      </p:sp>
      <p:sp>
        <p:nvSpPr>
          <p:cNvPr id="23142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106E9B1-A269-49CA-82AB-DFC2BCA1D794}" type="slidenum">
              <a:rPr lang="fr-FR" altLang="fr-FR"/>
              <a:pPr>
                <a:spcBef>
                  <a:spcPct val="0"/>
                </a:spcBef>
              </a:pPr>
              <a:t>45</a:t>
            </a:fld>
            <a:endParaRPr lang="fr-FR" altLang="fr-FR"/>
          </a:p>
        </p:txBody>
      </p:sp>
    </p:spTree>
    <p:extLst>
      <p:ext uri="{BB962C8B-B14F-4D97-AF65-F5344CB8AC3E}">
        <p14:creationId xmlns:p14="http://schemas.microsoft.com/office/powerpoint/2010/main" val="2425860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Espace réservé de l'image des diapositives 1"/>
          <p:cNvSpPr>
            <a:spLocks noGrp="1" noRot="1" noChangeAspect="1" noChangeArrowheads="1" noTextEdit="1"/>
          </p:cNvSpPr>
          <p:nvPr>
            <p:ph type="sldImg"/>
          </p:nvPr>
        </p:nvSpPr>
        <p:spPr>
          <a:ln/>
        </p:spPr>
      </p:sp>
      <p:sp>
        <p:nvSpPr>
          <p:cNvPr id="2334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Le tisus nerveux est très riche en cellules</a:t>
            </a:r>
          </a:p>
          <a:p>
            <a:r>
              <a:rPr lang="fr-FR" altLang="fr-FR">
                <a:latin typeface="Times New Roman" panose="02020603050405020304" pitchFamily="18" charset="0"/>
              </a:rPr>
              <a:t>Ces cellules sont extrêmements rapprochées et enchevêtrées </a:t>
            </a:r>
          </a:p>
        </p:txBody>
      </p:sp>
      <p:sp>
        <p:nvSpPr>
          <p:cNvPr id="23347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BBDF24F-9DBC-4E01-B8E2-ABC88873BA29}" type="slidenum">
              <a:rPr lang="fr-FR" altLang="fr-FR"/>
              <a:pPr>
                <a:spcBef>
                  <a:spcPct val="0"/>
                </a:spcBef>
              </a:pPr>
              <a:t>46</a:t>
            </a:fld>
            <a:endParaRPr lang="fr-FR" altLang="fr-FR"/>
          </a:p>
        </p:txBody>
      </p:sp>
    </p:spTree>
    <p:extLst>
      <p:ext uri="{BB962C8B-B14F-4D97-AF65-F5344CB8AC3E}">
        <p14:creationId xmlns:p14="http://schemas.microsoft.com/office/powerpoint/2010/main" val="2745089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Espace réservé de l'image des diapositives 1"/>
          <p:cNvSpPr>
            <a:spLocks noGrp="1" noRot="1" noChangeAspect="1" noChangeArrowheads="1" noTextEdit="1"/>
          </p:cNvSpPr>
          <p:nvPr>
            <p:ph type="sldImg"/>
          </p:nvPr>
        </p:nvSpPr>
        <p:spPr>
          <a:ln/>
        </p:spPr>
      </p:sp>
      <p:sp>
        <p:nvSpPr>
          <p:cNvPr id="2355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Le tisus nerveux est très riche en cellules</a:t>
            </a:r>
          </a:p>
          <a:p>
            <a:r>
              <a:rPr lang="fr-FR" altLang="fr-FR">
                <a:latin typeface="Times New Roman" panose="02020603050405020304" pitchFamily="18" charset="0"/>
              </a:rPr>
              <a:t>Ces cellules sont extrêmements rapprochées et enchevêtrées </a:t>
            </a:r>
          </a:p>
        </p:txBody>
      </p:sp>
      <p:sp>
        <p:nvSpPr>
          <p:cNvPr id="235524"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6101F98-502C-4E34-B776-898F32A6800D}" type="slidenum">
              <a:rPr lang="fr-FR" altLang="fr-FR"/>
              <a:pPr>
                <a:spcBef>
                  <a:spcPct val="0"/>
                </a:spcBef>
              </a:pPr>
              <a:t>47</a:t>
            </a:fld>
            <a:endParaRPr lang="fr-FR" altLang="fr-FR"/>
          </a:p>
        </p:txBody>
      </p:sp>
    </p:spTree>
    <p:extLst>
      <p:ext uri="{BB962C8B-B14F-4D97-AF65-F5344CB8AC3E}">
        <p14:creationId xmlns:p14="http://schemas.microsoft.com/office/powerpoint/2010/main" val="3043113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e l'image des diapositives 1"/>
          <p:cNvSpPr>
            <a:spLocks noGrp="1" noRot="1" noChangeAspect="1" noChangeArrowheads="1" noTextEdit="1"/>
          </p:cNvSpPr>
          <p:nvPr>
            <p:ph type="sldImg"/>
          </p:nvPr>
        </p:nvSpPr>
        <p:spPr>
          <a:ln/>
        </p:spPr>
      </p:sp>
      <p:sp>
        <p:nvSpPr>
          <p:cNvPr id="2375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altLang="fr-FR">
                <a:latin typeface="Times New Roman" panose="02020603050405020304" pitchFamily="18" charset="0"/>
              </a:rPr>
              <a:t>Le tisus nerveux est très riche en cellules</a:t>
            </a:r>
          </a:p>
          <a:p>
            <a:r>
              <a:rPr lang="fr-FR" altLang="fr-FR">
                <a:latin typeface="Times New Roman" panose="02020603050405020304" pitchFamily="18" charset="0"/>
              </a:rPr>
              <a:t>Ces cellules sont extrêmements rapprochées et enchevêtrées </a:t>
            </a:r>
          </a:p>
        </p:txBody>
      </p:sp>
      <p:sp>
        <p:nvSpPr>
          <p:cNvPr id="237572"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70796E8F-6B32-455C-B011-F129CC9FC52D}" type="slidenum">
              <a:rPr lang="fr-FR" altLang="fr-FR"/>
              <a:pPr>
                <a:spcBef>
                  <a:spcPct val="0"/>
                </a:spcBef>
              </a:pPr>
              <a:t>48</a:t>
            </a:fld>
            <a:endParaRPr lang="fr-FR" altLang="fr-FR"/>
          </a:p>
        </p:txBody>
      </p:sp>
    </p:spTree>
    <p:extLst>
      <p:ext uri="{BB962C8B-B14F-4D97-AF65-F5344CB8AC3E}">
        <p14:creationId xmlns:p14="http://schemas.microsoft.com/office/powerpoint/2010/main" val="4025024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E268D4E-BA4A-4223-8737-C03A5CAE223D}" type="slidenum">
              <a:rPr lang="en-GB" altLang="fr-FR"/>
              <a:pPr>
                <a:spcBef>
                  <a:spcPct val="0"/>
                </a:spcBef>
              </a:pPr>
              <a:t>49</a:t>
            </a:fld>
            <a:endParaRPr lang="en-GB" altLang="fr-FR"/>
          </a:p>
        </p:txBody>
      </p:sp>
      <p:sp>
        <p:nvSpPr>
          <p:cNvPr id="239619"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239620" name="Text Box 2"/>
          <p:cNvSpPr>
            <a:spLocks noGrp="1" noChangeArrowheads="1"/>
          </p:cNvSpPr>
          <p:nvPr>
            <p:ph type="body"/>
          </p:nvPr>
        </p:nvSpPr>
        <p:spPr>
          <a:xfrm>
            <a:off x="889000" y="4716463"/>
            <a:ext cx="4891088"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Astrocytes: 	= les plus nombreuses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	comblent les espaces entre les neurones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	Participent à la régulation du milieu extracellulaire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Celliles microgliales (de la microglie):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	Phagocytose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Cellules de l ’épendyme = tapisse paroi des cavités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fr-FR" altLang="fr-FR">
                <a:latin typeface="Times New Roman" panose="02020603050405020304" pitchFamily="18" charset="0"/>
              </a:rPr>
              <a:t>	joueraient un rôle dans la migration des cellules au cours du développement</a:t>
            </a:r>
          </a:p>
        </p:txBody>
      </p:sp>
    </p:spTree>
    <p:extLst>
      <p:ext uri="{BB962C8B-B14F-4D97-AF65-F5344CB8AC3E}">
        <p14:creationId xmlns:p14="http://schemas.microsoft.com/office/powerpoint/2010/main" val="327836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AEC09226-5842-4757-B5EA-0D9C6A69C3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08F50871-5A98-4CC2-AAC6-160950CCA8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0420" name="Espace réservé du numéro de diapositive 3">
            <a:extLst>
              <a:ext uri="{FF2B5EF4-FFF2-40B4-BE49-F238E27FC236}">
                <a16:creationId xmlns:a16="http://schemas.microsoft.com/office/drawing/2014/main" id="{574ACC6B-1B7E-4A67-B23E-5DA2E62601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95017A3-BD9C-4DDF-B29A-2293BCEDB058}" type="slidenum">
              <a:rPr lang="fr-FR" altLang="fr-FR"/>
              <a:pPr/>
              <a:t>6</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6B2191F-3BB7-4CF9-B9C0-4B3953D4D37F}" type="slidenum">
              <a:rPr lang="en-GB" altLang="fr-FR"/>
              <a:pPr>
                <a:spcBef>
                  <a:spcPct val="0"/>
                </a:spcBef>
              </a:pPr>
              <a:t>8</a:t>
            </a:fld>
            <a:endParaRPr lang="en-GB" altLang="fr-FR"/>
          </a:p>
        </p:txBody>
      </p:sp>
      <p:sp>
        <p:nvSpPr>
          <p:cNvPr id="159747"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59748"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latin typeface="Gill Sans MT" panose="020B0502020104020203" pitchFamily="34" charset="0"/>
              </a:rPr>
              <a:t>Le </a:t>
            </a:r>
            <a:r>
              <a:rPr lang="fr-FR" altLang="fr-FR" b="1">
                <a:latin typeface="Gill Sans MT" panose="020B0502020104020203" pitchFamily="34" charset="0"/>
              </a:rPr>
              <a:t>neurone</a:t>
            </a:r>
            <a:r>
              <a:rPr lang="fr-FR" altLang="fr-FR">
                <a:latin typeface="Gill Sans MT" panose="020B0502020104020203" pitchFamily="34" charset="0"/>
              </a:rPr>
              <a:t> : cellule responsable de la genèse, du traitement et de la propagation des informations</a:t>
            </a:r>
          </a:p>
          <a:p>
            <a:pPr>
              <a:lnSpc>
                <a:spcPct val="80000"/>
              </a:lnSpc>
              <a:buClr>
                <a:srgbClr val="C32D2E"/>
              </a:buClr>
              <a:buSzPct val="70000"/>
              <a:buFont typeface="Wingdings" panose="05000000000000000000" pitchFamily="2" charset="2"/>
              <a:buNone/>
            </a:pPr>
            <a:r>
              <a:rPr lang="fr-FR" altLang="fr-FR">
                <a:latin typeface="Gill Sans MT" panose="020B0502020104020203" pitchFamily="34" charset="0"/>
              </a:rPr>
              <a:t>12 milliards de neurones</a:t>
            </a:r>
          </a:p>
          <a:p>
            <a:pPr>
              <a:lnSpc>
                <a:spcPct val="80000"/>
              </a:lnSpc>
              <a:buClr>
                <a:srgbClr val="C32D2E"/>
              </a:buClr>
              <a:buSzPct val="70000"/>
              <a:buFont typeface="Wingdings" panose="05000000000000000000" pitchFamily="2" charset="2"/>
              <a:buNone/>
            </a:pPr>
            <a:r>
              <a:rPr lang="fr-FR" altLang="fr-FR">
                <a:latin typeface="Gill Sans MT" panose="020B0502020104020203" pitchFamily="34" charset="0"/>
              </a:rPr>
              <a:t>Un neurone possède environ 10,000 contacts synaptiques</a:t>
            </a:r>
          </a:p>
          <a:p>
            <a:pPr>
              <a:buClr>
                <a:srgbClr val="C32D2E"/>
              </a:buClr>
              <a:buSzPct val="70000"/>
              <a:buFont typeface="Wingdings" panose="05000000000000000000" pitchFamily="2" charset="2"/>
              <a:buNone/>
            </a:pPr>
            <a:r>
              <a:rPr lang="fr-FR" altLang="fr-FR">
                <a:latin typeface="Gill Sans MT" panose="020B0502020104020203" pitchFamily="34" charset="0"/>
              </a:rPr>
              <a:t>Mis bout à bout, les neurones du cortex cérébral d’un humain atteindraient une distance équivalent à 417 km</a:t>
            </a:r>
          </a:p>
          <a:p>
            <a:pPr>
              <a:buClr>
                <a:srgbClr val="C32D2E"/>
              </a:buClr>
              <a:buSzPct val="70000"/>
              <a:buFont typeface="Wingdings" panose="05000000000000000000" pitchFamily="2" charset="2"/>
              <a:buNone/>
            </a:pPr>
            <a:endParaRPr lang="fr-FR" altLang="fr-FR" sz="1000">
              <a:latin typeface="Gill Sans MT" panose="020B0502020104020203" pitchFamily="34" charset="0"/>
            </a:endParaRPr>
          </a:p>
          <a:p>
            <a:r>
              <a:rPr lang="fr-FR" altLang="fr-FR" sz="1000">
                <a:latin typeface="Gill Sans MT" panose="020B0502020104020203" pitchFamily="34" charset="0"/>
              </a:rPr>
              <a:t>Sensibilité à l’anoxie</a:t>
            </a:r>
          </a:p>
          <a:p>
            <a:pPr>
              <a:buClr>
                <a:srgbClr val="C32D2E"/>
              </a:buClr>
              <a:buSzPct val="70000"/>
              <a:buFont typeface="Wingdings" panose="05000000000000000000" pitchFamily="2" charset="2"/>
              <a:buNone/>
            </a:pPr>
            <a:endParaRPr lang="fr-FR" altLang="fr-FR" sz="1000">
              <a:latin typeface="Gill Sans MT" panose="020B0502020104020203" pitchFamily="34" charset="0"/>
            </a:endParaRPr>
          </a:p>
          <a:p>
            <a:r>
              <a:rPr lang="fr-FR" altLang="fr-FR">
                <a:latin typeface="Times New Roman" panose="02020603050405020304" pitchFamily="18" charset="0"/>
              </a:rPr>
              <a:t>Amitotiques = non remplacés lorsqu’ils sont détruis</a:t>
            </a:r>
          </a:p>
        </p:txBody>
      </p:sp>
    </p:spTree>
    <p:extLst>
      <p:ext uri="{BB962C8B-B14F-4D97-AF65-F5344CB8AC3E}">
        <p14:creationId xmlns:p14="http://schemas.microsoft.com/office/powerpoint/2010/main" val="339863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6E77999-C95A-4323-9686-BE7A8139C2D8}" type="slidenum">
              <a:rPr lang="en-GB" altLang="fr-FR">
                <a:ea typeface="Arial Unicode MS" pitchFamily="34" charset="-128"/>
              </a:rPr>
              <a:pPr>
                <a:spcBef>
                  <a:spcPct val="0"/>
                </a:spcBef>
              </a:pPr>
              <a:t>9</a:t>
            </a:fld>
            <a:endParaRPr lang="en-GB" altLang="fr-FR">
              <a:ea typeface="Arial Unicode MS" pitchFamily="34" charset="-128"/>
            </a:endParaRPr>
          </a:p>
        </p:txBody>
      </p:sp>
      <p:sp>
        <p:nvSpPr>
          <p:cNvPr id="161795" name="Rectangle 1"/>
          <p:cNvSpPr>
            <a:spLocks noGrp="1" noRot="1" noChangeAspect="1" noChangeArrowheads="1" noTextEdit="1"/>
          </p:cNvSpPr>
          <p:nvPr>
            <p:ph type="sldImg"/>
          </p:nvPr>
        </p:nvSpPr>
        <p:spPr>
          <a:xfrm>
            <a:off x="379413" y="685800"/>
            <a:ext cx="6091237" cy="3427413"/>
          </a:xfrm>
          <a:ln/>
        </p:spPr>
      </p:sp>
      <p:sp>
        <p:nvSpPr>
          <p:cNvPr id="161796" name="Rectangle 2"/>
          <p:cNvSpPr>
            <a:spLocks noGrp="1" noChangeArrowheads="1"/>
          </p:cNvSpPr>
          <p:nvPr>
            <p:ph type="body" idx="1"/>
          </p:nvPr>
        </p:nvSpPr>
        <p:spPr>
          <a:xfrm>
            <a:off x="685800" y="4343400"/>
            <a:ext cx="547846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46918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8F86EDE-F930-4353-AC7E-C5EA34489562}" type="slidenum">
              <a:rPr lang="en-GB" altLang="fr-FR"/>
              <a:pPr>
                <a:spcBef>
                  <a:spcPct val="0"/>
                </a:spcBef>
              </a:pPr>
              <a:t>10</a:t>
            </a:fld>
            <a:endParaRPr lang="en-GB" altLang="fr-FR"/>
          </a:p>
        </p:txBody>
      </p:sp>
      <p:sp>
        <p:nvSpPr>
          <p:cNvPr id="163843" name="Text Box 1"/>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lnSpc>
                <a:spcPct val="71000"/>
              </a:lnSpc>
              <a:spcBef>
                <a:spcPct val="0"/>
              </a:spcBef>
            </a:pPr>
            <a:endParaRPr lang="fr-FR" altLang="fr-FR" sz="1800">
              <a:solidFill>
                <a:schemeClr val="tx1"/>
              </a:solidFill>
              <a:latin typeface="Calibri" panose="020F0502020204030204" pitchFamily="34" charset="0"/>
            </a:endParaRPr>
          </a:p>
        </p:txBody>
      </p:sp>
      <p:sp>
        <p:nvSpPr>
          <p:cNvPr id="163844" name="Rectangle 2"/>
          <p:cNvSpPr>
            <a:spLocks noGrp="1" noChangeArrowheads="1"/>
          </p:cNvSpPr>
          <p:nvPr>
            <p:ph type="body"/>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fr-FR" altLang="fr-FR">
                <a:latin typeface="Times New Roman" panose="02020603050405020304" pitchFamily="18" charset="0"/>
              </a:rPr>
              <a:t>Les neurones comprennent un </a:t>
            </a:r>
            <a:r>
              <a:rPr lang="fr-FR" altLang="fr-FR" b="1">
                <a:latin typeface="Times New Roman" panose="02020603050405020304" pitchFamily="18" charset="0"/>
              </a:rPr>
              <a:t>corps cellulaire </a:t>
            </a:r>
            <a:r>
              <a:rPr lang="fr-FR" altLang="fr-FR">
                <a:latin typeface="Times New Roman" panose="02020603050405020304" pitchFamily="18" charset="0"/>
              </a:rPr>
              <a:t>dont sont issus un ou plusieurs </a:t>
            </a:r>
            <a:r>
              <a:rPr lang="fr-FR" altLang="fr-FR" b="1">
                <a:latin typeface="Times New Roman" panose="02020603050405020304" pitchFamily="18" charset="0"/>
              </a:rPr>
              <a:t>prolongements.</a:t>
            </a:r>
            <a:endParaRPr lang="fr-FR" altLang="fr-FR">
              <a:latin typeface="Times New Roman" panose="02020603050405020304" pitchFamily="18" charset="0"/>
            </a:endParaRPr>
          </a:p>
          <a:p>
            <a:r>
              <a:rPr lang="fr-FR" altLang="fr-FR">
                <a:latin typeface="Times New Roman" panose="02020603050405020304" pitchFamily="18" charset="0"/>
              </a:rPr>
              <a:t>Ils ont 3 structures fonctionnelles en commun rattachées à une région particulière de leur anatomie :</a:t>
            </a:r>
          </a:p>
          <a:p>
            <a:r>
              <a:rPr lang="fr-FR" altLang="fr-FR">
                <a:latin typeface="Times New Roman" panose="02020603050405020304" pitchFamily="18" charset="0"/>
              </a:rPr>
              <a:t>Structure réceptrice </a:t>
            </a:r>
            <a:r>
              <a:rPr lang="fr-FR" altLang="fr-FR" b="1" i="1">
                <a:latin typeface="Times New Roman" panose="02020603050405020304" pitchFamily="18" charset="0"/>
              </a:rPr>
              <a:t>DENDRITE</a:t>
            </a:r>
            <a:endParaRPr lang="fr-FR" altLang="fr-FR">
              <a:latin typeface="Times New Roman" panose="02020603050405020304" pitchFamily="18" charset="0"/>
            </a:endParaRPr>
          </a:p>
          <a:p>
            <a:endParaRPr lang="fr-FR" altLang="fr-FR">
              <a:latin typeface="Times New Roman" panose="02020603050405020304" pitchFamily="18" charset="0"/>
            </a:endParaRPr>
          </a:p>
          <a:p>
            <a:r>
              <a:rPr lang="fr-FR" altLang="fr-FR">
                <a:latin typeface="Times New Roman" panose="02020603050405020304" pitchFamily="18" charset="0"/>
              </a:rPr>
              <a:t>Structure conductrice </a:t>
            </a:r>
            <a:r>
              <a:rPr lang="fr-FR" altLang="fr-FR" b="1" i="1">
                <a:latin typeface="Times New Roman" panose="02020603050405020304" pitchFamily="18" charset="0"/>
              </a:rPr>
              <a:t>AXONE</a:t>
            </a:r>
            <a:endParaRPr lang="fr-FR" altLang="fr-FR">
              <a:latin typeface="Times New Roman" panose="02020603050405020304" pitchFamily="18" charset="0"/>
            </a:endParaRPr>
          </a:p>
          <a:p>
            <a:r>
              <a:rPr lang="en-GB" altLang="fr-FR">
                <a:latin typeface="Times New Roman" panose="02020603050405020304" pitchFamily="18" charset="0"/>
              </a:rPr>
              <a:t>peut être entouré d</a:t>
            </a:r>
            <a:r>
              <a:rPr lang="fr-FR" altLang="fr-FR">
                <a:latin typeface="Times New Roman" panose="02020603050405020304" pitchFamily="18" charset="0"/>
              </a:rPr>
              <a:t>’</a:t>
            </a:r>
            <a:r>
              <a:rPr lang="en-GB" altLang="ja-JP">
                <a:latin typeface="Times New Roman" panose="02020603050405020304" pitchFamily="18" charset="0"/>
              </a:rPr>
              <a:t>une gaine de myéline</a:t>
            </a:r>
            <a:endParaRPr lang="fr-FR" altLang="ja-JP">
              <a:latin typeface="Times New Roman" panose="02020603050405020304" pitchFamily="18" charset="0"/>
            </a:endParaRPr>
          </a:p>
          <a:p>
            <a:r>
              <a:rPr lang="en-GB" altLang="fr-FR">
                <a:latin typeface="Times New Roman" panose="02020603050405020304" pitchFamily="18" charset="0"/>
              </a:rPr>
              <a:t>		Fibre myélinisée (nerfs périphériques)</a:t>
            </a:r>
            <a:endParaRPr lang="fr-FR" altLang="fr-FR">
              <a:latin typeface="Times New Roman" panose="02020603050405020304" pitchFamily="18" charset="0"/>
            </a:endParaRPr>
          </a:p>
          <a:p>
            <a:r>
              <a:rPr lang="en-GB" altLang="fr-FR">
                <a:latin typeface="Times New Roman" panose="02020603050405020304" pitchFamily="18" charset="0"/>
              </a:rPr>
              <a:t>		Fibre amyélinisée (SN végétatifs)</a:t>
            </a:r>
            <a:endParaRPr lang="fr-FR" altLang="fr-FR">
              <a:latin typeface="Times New Roman" panose="02020603050405020304" pitchFamily="18" charset="0"/>
            </a:endParaRPr>
          </a:p>
          <a:p>
            <a:endParaRPr lang="fr-FR" altLang="fr-FR">
              <a:latin typeface="Times New Roman" panose="02020603050405020304" pitchFamily="18" charset="0"/>
            </a:endParaRPr>
          </a:p>
          <a:p>
            <a:r>
              <a:rPr lang="fr-FR" altLang="fr-FR">
                <a:latin typeface="Times New Roman" panose="02020603050405020304" pitchFamily="18" charset="0"/>
              </a:rPr>
              <a:t>Structure sécrétrice	</a:t>
            </a:r>
            <a:r>
              <a:rPr lang="fr-FR" altLang="fr-FR" b="1" i="1">
                <a:latin typeface="Times New Roman" panose="02020603050405020304" pitchFamily="18" charset="0"/>
              </a:rPr>
              <a:t>SYNAPSE</a:t>
            </a:r>
            <a:endParaRPr lang="fr-FR" altLang="fr-FR">
              <a:latin typeface="Times New Roman" panose="02020603050405020304" pitchFamily="18" charset="0"/>
            </a:endParaRPr>
          </a:p>
          <a:p>
            <a:endParaRPr lang="fr-FR" altLang="fr-FR">
              <a:latin typeface="Times New Roman" panose="02020603050405020304" pitchFamily="18" charset="0"/>
            </a:endParaRPr>
          </a:p>
        </p:txBody>
      </p:sp>
    </p:spTree>
    <p:extLst>
      <p:ext uri="{BB962C8B-B14F-4D97-AF65-F5344CB8AC3E}">
        <p14:creationId xmlns:p14="http://schemas.microsoft.com/office/powerpoint/2010/main" val="396700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9996F1F-5B67-4F7F-8E03-8A6C32A6D965}" type="slidenum">
              <a:rPr lang="en-GB" altLang="fr-FR"/>
              <a:pPr>
                <a:spcBef>
                  <a:spcPct val="0"/>
                </a:spcBef>
              </a:pPr>
              <a:t>11</a:t>
            </a:fld>
            <a:endParaRPr lang="en-GB" altLang="fr-FR"/>
          </a:p>
        </p:txBody>
      </p:sp>
      <p:sp>
        <p:nvSpPr>
          <p:cNvPr id="165891" name="Rectangle 1"/>
          <p:cNvSpPr>
            <a:spLocks noGrp="1" noRot="1" noChangeAspect="1" noChangeArrowheads="1" noTextEdit="1"/>
          </p:cNvSpPr>
          <p:nvPr>
            <p:ph type="sldImg"/>
          </p:nvPr>
        </p:nvSpPr>
        <p:spPr>
          <a:xfrm>
            <a:off x="23813" y="744538"/>
            <a:ext cx="6613525" cy="3721100"/>
          </a:xfrm>
          <a:ln/>
        </p:spPr>
      </p:sp>
      <p:sp>
        <p:nvSpPr>
          <p:cNvPr id="165892" name="Rectangle 2"/>
          <p:cNvSpPr>
            <a:spLocks noGrp="1" noChangeArrowheads="1"/>
          </p:cNvSpPr>
          <p:nvPr>
            <p:ph type="body" idx="1"/>
          </p:nvPr>
        </p:nvSpPr>
        <p:spPr>
          <a:xfrm>
            <a:off x="666750" y="4716463"/>
            <a:ext cx="532765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37219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76486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141059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60596A-F2A9-475A-BD6D-80D8D1AA1478}"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887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AF88335-4B56-4EB9-A957-67D9105C675F}"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317696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AF88335-4B56-4EB9-A957-67D9105C675F}"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60596A-F2A9-475A-BD6D-80D8D1AA1478}"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20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AF88335-4B56-4EB9-A957-67D9105C675F}"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412468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356814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148213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1" y="92075"/>
            <a:ext cx="10960100" cy="1500188"/>
          </a:xfrm>
        </p:spPr>
        <p:txBody>
          <a:bodyPr/>
          <a:lstStyle/>
          <a:p>
            <a:r>
              <a:rPr lang="fr-FR"/>
              <a:t>Cliquez pour modifier le style du titre</a:t>
            </a:r>
          </a:p>
        </p:txBody>
      </p:sp>
      <p:sp>
        <p:nvSpPr>
          <p:cNvPr id="3" name="Espace réservé du texte 2"/>
          <p:cNvSpPr>
            <a:spLocks noGrp="1"/>
          </p:cNvSpPr>
          <p:nvPr>
            <p:ph type="body" sz="half" idx="1"/>
          </p:nvPr>
        </p:nvSpPr>
        <p:spPr>
          <a:xfrm>
            <a:off x="609601" y="1600201"/>
            <a:ext cx="10960100" cy="2168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09601" y="3921126"/>
            <a:ext cx="10960100" cy="2170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04A86414-0FD9-44B3-9FF6-E4ADBA8D37DE}" type="slidenum">
              <a:rPr lang="fr-FR" altLang="fr-FR"/>
              <a:pPr/>
              <a:t>‹N°›</a:t>
            </a:fld>
            <a:endParaRPr lang="fr-FR" altLang="fr-FR"/>
          </a:p>
        </p:txBody>
      </p:sp>
    </p:spTree>
    <p:extLst>
      <p:ext uri="{BB962C8B-B14F-4D97-AF65-F5344CB8AC3E}">
        <p14:creationId xmlns:p14="http://schemas.microsoft.com/office/powerpoint/2010/main" val="2321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406135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AF88335-4B56-4EB9-A957-67D9105C675F}"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209422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AF88335-4B56-4EB9-A957-67D9105C675F}"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49176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AF88335-4B56-4EB9-A957-67D9105C675F}"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26738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AF88335-4B56-4EB9-A957-67D9105C675F}"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416173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8335-4B56-4EB9-A957-67D9105C675F}"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36898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AF88335-4B56-4EB9-A957-67D9105C675F}"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11902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AF88335-4B56-4EB9-A957-67D9105C675F}"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60596A-F2A9-475A-BD6D-80D8D1AA1478}" type="slidenum">
              <a:rPr lang="fr-FR" smtClean="0"/>
              <a:t>‹N°›</a:t>
            </a:fld>
            <a:endParaRPr lang="fr-FR"/>
          </a:p>
        </p:txBody>
      </p:sp>
    </p:spTree>
    <p:extLst>
      <p:ext uri="{BB962C8B-B14F-4D97-AF65-F5344CB8AC3E}">
        <p14:creationId xmlns:p14="http://schemas.microsoft.com/office/powerpoint/2010/main" val="380339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F88335-4B56-4EB9-A957-67D9105C675F}" type="datetimeFigureOut">
              <a:rPr lang="fr-FR" smtClean="0"/>
              <a:t>15/09/2023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60596A-F2A9-475A-BD6D-80D8D1AA1478}" type="slidenum">
              <a:rPr lang="fr-FR" smtClean="0"/>
              <a:t>‹N°›</a:t>
            </a:fld>
            <a:endParaRPr lang="fr-FR"/>
          </a:p>
        </p:txBody>
      </p:sp>
    </p:spTree>
    <p:extLst>
      <p:ext uri="{BB962C8B-B14F-4D97-AF65-F5344CB8AC3E}">
        <p14:creationId xmlns:p14="http://schemas.microsoft.com/office/powerpoint/2010/main" val="36355411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didier-pol.net/1ELECTRI.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MVvPXimxV5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hyperlink" Target="http://lecerveau.mcgill.ca/flash/d/d_01/d_01_cl/d_01_cl_fon/d_01_cl_fon.html#1"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fr.wikipedia.org/wiki/Estomac" TargetMode="External"/><Relationship Id="rId3" Type="http://schemas.openxmlformats.org/officeDocument/2006/relationships/hyperlink" Target="http://fr.wikipedia.org/wiki/C%C5%93ur" TargetMode="External"/><Relationship Id="rId7" Type="http://schemas.openxmlformats.org/officeDocument/2006/relationships/hyperlink" Target="http://fr.wikipedia.org/wiki/Intestin"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fr.wikipedia.org/wiki/Poumon" TargetMode="External"/><Relationship Id="rId11" Type="http://schemas.openxmlformats.org/officeDocument/2006/relationships/hyperlink" Target="http://fr.wikipedia.org/wiki/Muscle" TargetMode="External"/><Relationship Id="rId5" Type="http://schemas.openxmlformats.org/officeDocument/2006/relationships/hyperlink" Target="http://fr.wikipedia.org/wiki/Pression_art%C3%A9rielle" TargetMode="External"/><Relationship Id="rId10" Type="http://schemas.openxmlformats.org/officeDocument/2006/relationships/hyperlink" Target="http://fr.wikipedia.org/wiki/Adr%C3%A9naline" TargetMode="External"/><Relationship Id="rId4" Type="http://schemas.openxmlformats.org/officeDocument/2006/relationships/hyperlink" Target="http://fr.wikipedia.org/wiki/Bradycardie" TargetMode="External"/><Relationship Id="rId9" Type="http://schemas.openxmlformats.org/officeDocument/2006/relationships/hyperlink" Target="http://fr.wikipedia.org/wiki/%C5%92il"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youtu.be/rXpIcsg5Vc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oK3esXMQxa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65656" y="949231"/>
            <a:ext cx="8915399" cy="1351058"/>
          </a:xfrm>
        </p:spPr>
        <p:txBody>
          <a:bodyPr/>
          <a:lstStyle/>
          <a:p>
            <a:pPr algn="ctr"/>
            <a:r>
              <a:rPr lang="fr-FR" dirty="0"/>
              <a:t>UE 2,2 S1</a:t>
            </a:r>
          </a:p>
        </p:txBody>
      </p:sp>
      <p:sp>
        <p:nvSpPr>
          <p:cNvPr id="3" name="Sous-titre 2"/>
          <p:cNvSpPr>
            <a:spLocks noGrp="1"/>
          </p:cNvSpPr>
          <p:nvPr>
            <p:ph type="subTitle" idx="1"/>
          </p:nvPr>
        </p:nvSpPr>
        <p:spPr>
          <a:xfrm>
            <a:off x="2265656" y="2865858"/>
            <a:ext cx="8915399" cy="1126283"/>
          </a:xfrm>
        </p:spPr>
        <p:txBody>
          <a:bodyPr>
            <a:noAutofit/>
          </a:bodyPr>
          <a:lstStyle/>
          <a:p>
            <a:pPr algn="ctr"/>
            <a:r>
              <a:rPr lang="fr-FR" sz="2800" dirty="0"/>
              <a:t>Cycles de la vie et grandes fonctions</a:t>
            </a:r>
          </a:p>
          <a:p>
            <a:pPr algn="ctr"/>
            <a:r>
              <a:rPr lang="fr-FR" sz="2800" dirty="0"/>
              <a:t>PROMOTION 2023 / 2026</a:t>
            </a:r>
          </a:p>
          <a:p>
            <a:pPr algn="ctr"/>
            <a:r>
              <a:rPr lang="fr-FR" sz="2800" dirty="0"/>
              <a:t>2023/2024</a:t>
            </a:r>
          </a:p>
          <a:p>
            <a:pPr algn="ctr"/>
            <a:r>
              <a:rPr lang="fr-FR" sz="2800" dirty="0" err="1"/>
              <a:t>ppt</a:t>
            </a:r>
            <a:r>
              <a:rPr lang="fr-FR" sz="2800" dirty="0"/>
              <a:t> 2</a:t>
            </a:r>
          </a:p>
          <a:p>
            <a:pPr algn="ctr"/>
            <a:r>
              <a:rPr lang="fr-FR" sz="1400" dirty="0"/>
              <a:t>D, HENRION</a:t>
            </a:r>
          </a:p>
        </p:txBody>
      </p:sp>
    </p:spTree>
    <p:extLst>
      <p:ext uri="{BB962C8B-B14F-4D97-AF65-F5344CB8AC3E}">
        <p14:creationId xmlns:p14="http://schemas.microsoft.com/office/powerpoint/2010/main" val="394995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992314" y="404814"/>
            <a:ext cx="8231187" cy="727075"/>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100" dirty="0">
                <a:solidFill>
                  <a:schemeClr val="tx1">
                    <a:lumMod val="75000"/>
                    <a:lumOff val="25000"/>
                  </a:schemeClr>
                </a:solidFill>
              </a:rPr>
              <a:t>Les neurones</a:t>
            </a:r>
          </a:p>
        </p:txBody>
      </p:sp>
      <p:sp>
        <p:nvSpPr>
          <p:cNvPr id="145411" name="Rectangle 2"/>
          <p:cNvSpPr>
            <a:spLocks noGrp="1" noChangeArrowheads="1"/>
          </p:cNvSpPr>
          <p:nvPr>
            <p:ph idx="1"/>
          </p:nvPr>
        </p:nvSpPr>
        <p:spPr>
          <a:xfrm>
            <a:off x="1981201" y="1600200"/>
            <a:ext cx="8291513" cy="4400550"/>
          </a:xfrm>
        </p:spPr>
        <p:txBody>
          <a:bodyPr/>
          <a:lstStyle/>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a:solidFill>
                  <a:srgbClr val="000000"/>
                </a:solidFill>
                <a:latin typeface="Arial" panose="020B0604020202020204" pitchFamily="34" charset="0"/>
              </a:rPr>
              <a:t>Ils comprennent un </a:t>
            </a:r>
            <a:r>
              <a:rPr lang="fr-FR" altLang="fr-FR" sz="3200" b="1">
                <a:solidFill>
                  <a:srgbClr val="000000"/>
                </a:solidFill>
                <a:latin typeface="Arial" panose="020B0604020202020204" pitchFamily="34" charset="0"/>
              </a:rPr>
              <a:t>corps cellulaire </a:t>
            </a:r>
            <a:r>
              <a:rPr lang="fr-FR" altLang="fr-FR" sz="3200">
                <a:solidFill>
                  <a:srgbClr val="000000"/>
                </a:solidFill>
                <a:latin typeface="Arial" panose="020B0604020202020204" pitchFamily="34" charset="0"/>
              </a:rPr>
              <a:t>dont sont issus un ou plusieurs </a:t>
            </a:r>
            <a:r>
              <a:rPr lang="fr-FR" altLang="fr-FR" sz="3200" b="1">
                <a:solidFill>
                  <a:srgbClr val="000000"/>
                </a:solidFill>
                <a:latin typeface="Arial" panose="020B0604020202020204" pitchFamily="34" charset="0"/>
              </a:rPr>
              <a:t>prolongements</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a:solidFill>
                <a:srgbClr val="000000"/>
              </a:solidFill>
              <a:latin typeface="Arial" panose="020B0604020202020204" pitchFamily="34" charset="0"/>
            </a:endParaRP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a:solidFill>
                  <a:srgbClr val="000000"/>
                </a:solidFill>
                <a:latin typeface="Arial" panose="020B0604020202020204" pitchFamily="34" charset="0"/>
              </a:rPr>
              <a:t>Ils ont 3 structures fonctionnelles en commun rattachés à une région particulière de leur anatomie :</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1800">
                <a:solidFill>
                  <a:srgbClr val="000000"/>
                </a:solidFill>
                <a:latin typeface="Arial" panose="020B0604020202020204" pitchFamily="34" charset="0"/>
              </a:rPr>
              <a:t>	Structure réceptrice		</a:t>
            </a:r>
            <a:r>
              <a:rPr lang="fr-FR" altLang="fr-FR" sz="1800" b="1" i="1">
                <a:solidFill>
                  <a:srgbClr val="000000"/>
                </a:solidFill>
                <a:latin typeface="Arial" panose="020B0604020202020204" pitchFamily="34" charset="0"/>
              </a:rPr>
              <a:t>DENDRITE</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1800">
                <a:solidFill>
                  <a:srgbClr val="000000"/>
                </a:solidFill>
                <a:latin typeface="Arial" panose="020B0604020202020204" pitchFamily="34" charset="0"/>
              </a:rPr>
              <a:t>	Structure conductrice		</a:t>
            </a:r>
            <a:r>
              <a:rPr lang="fr-FR" altLang="fr-FR" sz="1800" b="1" i="1">
                <a:solidFill>
                  <a:srgbClr val="000000"/>
                </a:solidFill>
                <a:latin typeface="Arial" panose="020B0604020202020204" pitchFamily="34" charset="0"/>
              </a:rPr>
              <a:t>AXONE</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1800">
                <a:solidFill>
                  <a:srgbClr val="000000"/>
                </a:solidFill>
                <a:latin typeface="Arial" panose="020B0604020202020204" pitchFamily="34" charset="0"/>
              </a:rPr>
              <a:t>	Structure sécrétrice		</a:t>
            </a:r>
            <a:r>
              <a:rPr lang="fr-FR" altLang="fr-FR" sz="1800" b="1" i="1">
                <a:solidFill>
                  <a:srgbClr val="000000"/>
                </a:solidFill>
                <a:latin typeface="Arial" panose="020B0604020202020204" pitchFamily="34" charset="0"/>
              </a:rPr>
              <a:t>SYNAPSE</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a:solidFill>
                <a:srgbClr val="000000"/>
              </a:solidFill>
              <a:latin typeface="Arial" panose="020B0604020202020204" pitchFamily="34" charset="0"/>
            </a:endParaRPr>
          </a:p>
        </p:txBody>
      </p:sp>
      <p:sp>
        <p:nvSpPr>
          <p:cNvPr id="16282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62821"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7C6305B7-671A-4353-BCBF-BF95F813BC8E}" type="slidenum">
              <a:rPr lang="fr-FR" altLang="fr-FR" sz="1000">
                <a:solidFill>
                  <a:srgbClr val="898989"/>
                </a:solidFill>
                <a:latin typeface="Calibri" panose="020F0502020204030204" pitchFamily="34" charset="0"/>
              </a:rPr>
              <a:pPr>
                <a:lnSpc>
                  <a:spcPct val="100000"/>
                </a:lnSpc>
                <a:spcBef>
                  <a:spcPct val="0"/>
                </a:spcBef>
                <a:buClrTx/>
                <a:buFontTx/>
                <a:buNone/>
              </a:pPr>
              <a:t>10</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545418542"/>
      </p:ext>
    </p:extLst>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4" y="322264"/>
            <a:ext cx="7062787" cy="621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64867" name="Group 2"/>
          <p:cNvGrpSpPr>
            <a:grpSpLocks/>
          </p:cNvGrpSpPr>
          <p:nvPr/>
        </p:nvGrpSpPr>
        <p:grpSpPr bwMode="auto">
          <a:xfrm>
            <a:off x="6337301" y="1905001"/>
            <a:ext cx="2122488" cy="904876"/>
            <a:chOff x="3032" y="1200"/>
            <a:chExt cx="1337" cy="570"/>
          </a:xfrm>
        </p:grpSpPr>
        <p:sp>
          <p:nvSpPr>
            <p:cNvPr id="164884" name="Text Box 3"/>
            <p:cNvSpPr txBox="1">
              <a:spLocks noChangeArrowheads="1"/>
            </p:cNvSpPr>
            <p:nvPr/>
          </p:nvSpPr>
          <p:spPr bwMode="auto">
            <a:xfrm>
              <a:off x="3175" y="1200"/>
              <a:ext cx="1194" cy="232"/>
            </a:xfrm>
            <a:prstGeom prst="rect">
              <a:avLst/>
            </a:prstGeom>
            <a:solidFill>
              <a:srgbClr val="FFFF00"/>
            </a:solidFill>
            <a:ln w="19080">
              <a:solidFill>
                <a:srgbClr val="FF3300"/>
              </a:solidFill>
              <a:miter lim="800000"/>
              <a:headEnd/>
              <a:tailEnd/>
            </a:ln>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CA" altLang="fr-FR" sz="1800" b="1">
                  <a:solidFill>
                    <a:srgbClr val="000000"/>
                  </a:solidFill>
                  <a:latin typeface="Arial" panose="020B0604020202020204" pitchFamily="34" charset="0"/>
                  <a:ea typeface="MS PGothic" panose="020B0600070205080204" pitchFamily="34" charset="-128"/>
                </a:rPr>
                <a:t>Corps cellulaire</a:t>
              </a:r>
            </a:p>
          </p:txBody>
        </p:sp>
        <p:sp>
          <p:nvSpPr>
            <p:cNvPr id="164885" name="Text Box 4"/>
            <p:cNvSpPr txBox="1">
              <a:spLocks noChangeArrowheads="1"/>
            </p:cNvSpPr>
            <p:nvPr/>
          </p:nvSpPr>
          <p:spPr bwMode="auto">
            <a:xfrm>
              <a:off x="3032" y="1536"/>
              <a:ext cx="559" cy="234"/>
            </a:xfrm>
            <a:prstGeom prst="rect">
              <a:avLst/>
            </a:prstGeom>
            <a:solidFill>
              <a:srgbClr val="FFFF00"/>
            </a:solidFill>
            <a:ln w="19080">
              <a:solidFill>
                <a:srgbClr val="FF3300"/>
              </a:solidFill>
              <a:miter lim="800000"/>
              <a:headEnd/>
              <a:tailEnd/>
            </a:ln>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CA" altLang="fr-FR" sz="1800" b="1">
                  <a:solidFill>
                    <a:srgbClr val="000000"/>
                  </a:solidFill>
                  <a:latin typeface="Arial" panose="020B0604020202020204" pitchFamily="34" charset="0"/>
                  <a:ea typeface="MS PGothic" panose="020B0600070205080204" pitchFamily="34" charset="-128"/>
                </a:rPr>
                <a:t>Noyau</a:t>
              </a:r>
            </a:p>
          </p:txBody>
        </p:sp>
      </p:grpSp>
      <p:sp>
        <p:nvSpPr>
          <p:cNvPr id="164868" name="Text Box 5"/>
          <p:cNvSpPr txBox="1">
            <a:spLocks noChangeArrowheads="1"/>
          </p:cNvSpPr>
          <p:nvPr/>
        </p:nvSpPr>
        <p:spPr bwMode="auto">
          <a:xfrm>
            <a:off x="6567489" y="3429001"/>
            <a:ext cx="887079" cy="371513"/>
          </a:xfrm>
          <a:prstGeom prst="rect">
            <a:avLst/>
          </a:prstGeom>
          <a:solidFill>
            <a:srgbClr val="FFFF00"/>
          </a:solidFill>
          <a:ln w="19080">
            <a:solidFill>
              <a:srgbClr val="FF3300"/>
            </a:solidFill>
            <a:miter lim="800000"/>
            <a:headEnd/>
            <a:tailEnd/>
          </a:ln>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CA" altLang="fr-FR" sz="1800" b="1">
                <a:solidFill>
                  <a:srgbClr val="000000"/>
                </a:solidFill>
                <a:latin typeface="Arial" panose="020B0604020202020204" pitchFamily="34" charset="0"/>
                <a:ea typeface="MS PGothic" panose="020B0600070205080204" pitchFamily="34" charset="-128"/>
              </a:rPr>
              <a:t>Axone</a:t>
            </a:r>
          </a:p>
        </p:txBody>
      </p:sp>
      <p:sp>
        <p:nvSpPr>
          <p:cNvPr id="164869" name="Text Box 6"/>
          <p:cNvSpPr txBox="1">
            <a:spLocks noChangeArrowheads="1"/>
          </p:cNvSpPr>
          <p:nvPr/>
        </p:nvSpPr>
        <p:spPr bwMode="auto">
          <a:xfrm>
            <a:off x="2678113" y="533401"/>
            <a:ext cx="1246152" cy="371513"/>
          </a:xfrm>
          <a:prstGeom prst="rect">
            <a:avLst/>
          </a:prstGeom>
          <a:solidFill>
            <a:srgbClr val="FFFF00"/>
          </a:solidFill>
          <a:ln w="19080">
            <a:solidFill>
              <a:srgbClr val="FF3300"/>
            </a:solidFill>
            <a:miter lim="800000"/>
            <a:headEnd/>
            <a:tailEnd/>
          </a:ln>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CA" altLang="fr-FR" sz="1800" b="1">
                <a:solidFill>
                  <a:srgbClr val="000000"/>
                </a:solidFill>
                <a:latin typeface="Arial" panose="020B0604020202020204" pitchFamily="34" charset="0"/>
                <a:ea typeface="MS PGothic" panose="020B0600070205080204" pitchFamily="34" charset="-128"/>
              </a:rPr>
              <a:t>Dendrites</a:t>
            </a:r>
          </a:p>
        </p:txBody>
      </p:sp>
      <p:grpSp>
        <p:nvGrpSpPr>
          <p:cNvPr id="164870" name="Group 7"/>
          <p:cNvGrpSpPr>
            <a:grpSpLocks/>
          </p:cNvGrpSpPr>
          <p:nvPr/>
        </p:nvGrpSpPr>
        <p:grpSpPr bwMode="auto">
          <a:xfrm>
            <a:off x="3124201" y="304801"/>
            <a:ext cx="4265613" cy="3275013"/>
            <a:chOff x="1008" y="192"/>
            <a:chExt cx="2687" cy="2063"/>
          </a:xfrm>
        </p:grpSpPr>
        <p:grpSp>
          <p:nvGrpSpPr>
            <p:cNvPr id="164876" name="Group 8"/>
            <p:cNvGrpSpPr>
              <a:grpSpLocks/>
            </p:cNvGrpSpPr>
            <p:nvPr/>
          </p:nvGrpSpPr>
          <p:grpSpPr bwMode="auto">
            <a:xfrm>
              <a:off x="1008" y="672"/>
              <a:ext cx="1439" cy="1583"/>
              <a:chOff x="1008" y="672"/>
              <a:chExt cx="1439" cy="1583"/>
            </a:xfrm>
          </p:grpSpPr>
          <p:sp>
            <p:nvSpPr>
              <p:cNvPr id="164878" name="Line 9"/>
              <p:cNvSpPr>
                <a:spLocks noChangeShapeType="1"/>
              </p:cNvSpPr>
              <p:nvPr/>
            </p:nvSpPr>
            <p:spPr bwMode="auto">
              <a:xfrm flipV="1">
                <a:off x="1008" y="1919"/>
                <a:ext cx="288" cy="146"/>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879" name="Line 10"/>
              <p:cNvSpPr>
                <a:spLocks noChangeShapeType="1"/>
              </p:cNvSpPr>
              <p:nvPr/>
            </p:nvSpPr>
            <p:spPr bwMode="auto">
              <a:xfrm flipH="1">
                <a:off x="2207" y="1008"/>
                <a:ext cx="242" cy="24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880" name="Line 11"/>
              <p:cNvSpPr>
                <a:spLocks noChangeShapeType="1"/>
              </p:cNvSpPr>
              <p:nvPr/>
            </p:nvSpPr>
            <p:spPr bwMode="auto">
              <a:xfrm>
                <a:off x="1536" y="1152"/>
                <a:ext cx="144" cy="192"/>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881" name="Line 12"/>
              <p:cNvSpPr>
                <a:spLocks noChangeShapeType="1"/>
              </p:cNvSpPr>
              <p:nvPr/>
            </p:nvSpPr>
            <p:spPr bwMode="auto">
              <a:xfrm>
                <a:off x="1728" y="672"/>
                <a:ext cx="48" cy="336"/>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882" name="Line 13"/>
              <p:cNvSpPr>
                <a:spLocks noChangeShapeType="1"/>
              </p:cNvSpPr>
              <p:nvPr/>
            </p:nvSpPr>
            <p:spPr bwMode="auto">
              <a:xfrm flipV="1">
                <a:off x="2064" y="2015"/>
                <a:ext cx="1" cy="242"/>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883" name="Line 14"/>
              <p:cNvSpPr>
                <a:spLocks noChangeShapeType="1"/>
              </p:cNvSpPr>
              <p:nvPr/>
            </p:nvSpPr>
            <p:spPr bwMode="auto">
              <a:xfrm flipV="1">
                <a:off x="1680" y="1919"/>
                <a:ext cx="144" cy="29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64877" name="Text Box 15"/>
            <p:cNvSpPr txBox="1">
              <a:spLocks noChangeArrowheads="1"/>
            </p:cNvSpPr>
            <p:nvPr/>
          </p:nvSpPr>
          <p:spPr bwMode="auto">
            <a:xfrm>
              <a:off x="1584" y="192"/>
              <a:ext cx="2112" cy="405"/>
            </a:xfrm>
            <a:prstGeom prst="rect">
              <a:avLst/>
            </a:prstGeom>
            <a:solidFill>
              <a:srgbClr val="FFFF00"/>
            </a:solidFill>
            <a:ln w="19080">
              <a:solidFill>
                <a:srgbClr val="FF3300"/>
              </a:solidFill>
              <a:miter lim="800000"/>
              <a:headEnd/>
              <a:tailEnd/>
            </a:ln>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gn="ctr">
                <a:lnSpc>
                  <a:spcPct val="100000"/>
                </a:lnSpc>
                <a:spcBef>
                  <a:spcPts val="1125"/>
                </a:spcBef>
                <a:buClr>
                  <a:srgbClr val="000000"/>
                </a:buClr>
                <a:buNone/>
              </a:pPr>
              <a:r>
                <a:rPr lang="fr-CA" altLang="fr-FR" sz="1800" b="1">
                  <a:solidFill>
                    <a:srgbClr val="000000"/>
                  </a:solidFill>
                  <a:latin typeface="Arial" panose="020B0604020202020204" pitchFamily="34" charset="0"/>
                  <a:ea typeface="MS PGothic" panose="020B0600070205080204" pitchFamily="34" charset="-128"/>
                </a:rPr>
                <a:t>L'influx se dirige vers corps cellulaire</a:t>
              </a:r>
            </a:p>
          </p:txBody>
        </p:sp>
      </p:grpSp>
      <p:grpSp>
        <p:nvGrpSpPr>
          <p:cNvPr id="164871" name="Group 16"/>
          <p:cNvGrpSpPr>
            <a:grpSpLocks/>
          </p:cNvGrpSpPr>
          <p:nvPr/>
        </p:nvGrpSpPr>
        <p:grpSpPr bwMode="auto">
          <a:xfrm>
            <a:off x="3733801" y="3962400"/>
            <a:ext cx="3198813" cy="1708150"/>
            <a:chOff x="1392" y="2496"/>
            <a:chExt cx="2015" cy="1076"/>
          </a:xfrm>
        </p:grpSpPr>
        <p:sp>
          <p:nvSpPr>
            <p:cNvPr id="164874" name="Line 17"/>
            <p:cNvSpPr>
              <a:spLocks noChangeShapeType="1"/>
            </p:cNvSpPr>
            <p:nvPr/>
          </p:nvSpPr>
          <p:spPr bwMode="auto">
            <a:xfrm>
              <a:off x="2784" y="2496"/>
              <a:ext cx="528" cy="576"/>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4875" name="Text Box 18"/>
            <p:cNvSpPr txBox="1">
              <a:spLocks noChangeArrowheads="1"/>
            </p:cNvSpPr>
            <p:nvPr/>
          </p:nvSpPr>
          <p:spPr bwMode="auto">
            <a:xfrm>
              <a:off x="1392" y="3168"/>
              <a:ext cx="2016" cy="405"/>
            </a:xfrm>
            <a:prstGeom prst="rect">
              <a:avLst/>
            </a:prstGeom>
            <a:solidFill>
              <a:srgbClr val="FFFF00"/>
            </a:solidFill>
            <a:ln w="19080">
              <a:solidFill>
                <a:srgbClr val="FF3300"/>
              </a:solidFill>
              <a:miter lim="800000"/>
              <a:headEnd/>
              <a:tailEnd/>
            </a:ln>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gn="ctr">
                <a:lnSpc>
                  <a:spcPct val="100000"/>
                </a:lnSpc>
                <a:spcBef>
                  <a:spcPts val="1125"/>
                </a:spcBef>
                <a:buClr>
                  <a:srgbClr val="000000"/>
                </a:buClr>
                <a:buNone/>
              </a:pPr>
              <a:r>
                <a:rPr lang="fr-CA" altLang="fr-FR" sz="1800" b="1">
                  <a:solidFill>
                    <a:srgbClr val="000000"/>
                  </a:solidFill>
                  <a:latin typeface="Arial" panose="020B0604020202020204" pitchFamily="34" charset="0"/>
                  <a:ea typeface="MS PGothic" panose="020B0600070205080204" pitchFamily="34" charset="-128"/>
                </a:rPr>
                <a:t>Axone, l'influx s'éloigne du corps cellulaire</a:t>
              </a:r>
            </a:p>
          </p:txBody>
        </p:sp>
      </p:grpSp>
      <p:sp>
        <p:nvSpPr>
          <p:cNvPr id="164872"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64873"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75002DC7-D9F7-48E7-8E6C-10FC5DD9D749}" type="slidenum">
              <a:rPr lang="fr-FR" altLang="fr-FR" sz="1000">
                <a:solidFill>
                  <a:srgbClr val="898989"/>
                </a:solidFill>
                <a:latin typeface="Calibri" panose="020F0502020204030204" pitchFamily="34" charset="0"/>
              </a:rPr>
              <a:pPr>
                <a:lnSpc>
                  <a:spcPct val="100000"/>
                </a:lnSpc>
                <a:spcBef>
                  <a:spcPct val="0"/>
                </a:spcBef>
                <a:buClrTx/>
                <a:buFontTx/>
                <a:buNone/>
              </a:pPr>
              <a:t>11</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4416534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1919289" y="549275"/>
            <a:ext cx="8231187" cy="877888"/>
          </a:xfrm>
        </p:spPr>
        <p:txBody>
          <a:bodyPr/>
          <a:lstStyle/>
          <a:p>
            <a:pPr>
              <a:defRPr/>
            </a:pPr>
            <a:r>
              <a:rPr lang="fr-FR" altLang="fr-FR" sz="4100" dirty="0">
                <a:solidFill>
                  <a:schemeClr val="tx1">
                    <a:lumMod val="75000"/>
                    <a:lumOff val="25000"/>
                  </a:schemeClr>
                </a:solidFill>
              </a:rPr>
              <a:t>L’axone</a:t>
            </a:r>
          </a:p>
        </p:txBody>
      </p:sp>
      <p:sp>
        <p:nvSpPr>
          <p:cNvPr id="149507" name="Rectangle 2"/>
          <p:cNvSpPr>
            <a:spLocks noGrp="1" noChangeArrowheads="1"/>
          </p:cNvSpPr>
          <p:nvPr>
            <p:ph idx="1"/>
          </p:nvPr>
        </p:nvSpPr>
        <p:spPr>
          <a:xfrm>
            <a:off x="1774826" y="1628776"/>
            <a:ext cx="8480425" cy="4164013"/>
          </a:xfrm>
        </p:spPr>
        <p:txBody>
          <a:bodyPr/>
          <a:lstStyle/>
          <a:p>
            <a:pPr marL="0" indent="0">
              <a:buClr>
                <a:srgbClr val="FFCC66"/>
              </a:buClr>
              <a:buNone/>
              <a:defRPr/>
            </a:pPr>
            <a:r>
              <a:rPr lang="en-GB" altLang="fr-FR" sz="3200">
                <a:latin typeface="Arial" panose="020B0604020202020204" pitchFamily="34" charset="0"/>
              </a:rPr>
              <a:t>L</a:t>
            </a:r>
            <a:r>
              <a:rPr lang="ja-JP" altLang="en-GB" sz="3200">
                <a:latin typeface="Arial" panose="020B0604020202020204" pitchFamily="34" charset="0"/>
              </a:rPr>
              <a:t>’</a:t>
            </a:r>
            <a:r>
              <a:rPr lang="en-GB" altLang="ja-JP" sz="3200">
                <a:latin typeface="Arial" panose="020B0604020202020204" pitchFamily="34" charset="0"/>
              </a:rPr>
              <a:t>axone peut être entouré d</a:t>
            </a:r>
            <a:r>
              <a:rPr lang="fr-FR" altLang="fr-FR" sz="3200">
                <a:latin typeface="Arial" panose="020B0604020202020204" pitchFamily="34" charset="0"/>
              </a:rPr>
              <a:t>’</a:t>
            </a:r>
            <a:r>
              <a:rPr lang="en-GB" altLang="ja-JP" sz="3200">
                <a:latin typeface="Arial" panose="020B0604020202020204" pitchFamily="34" charset="0"/>
              </a:rPr>
              <a:t>une gaine de myéline</a:t>
            </a:r>
          </a:p>
          <a:p>
            <a:pPr marL="0" indent="0">
              <a:buClr>
                <a:srgbClr val="FFCC66"/>
              </a:buClr>
              <a:buNone/>
              <a:defRPr/>
            </a:pPr>
            <a:r>
              <a:rPr lang="en-GB" altLang="fr-FR" sz="1800">
                <a:latin typeface="Arial" panose="020B0604020202020204" pitchFamily="34" charset="0"/>
              </a:rPr>
              <a:t>	Fibre myélinisée	(nerfs périphériques)</a:t>
            </a:r>
          </a:p>
          <a:p>
            <a:pPr marL="0" indent="0">
              <a:buClr>
                <a:srgbClr val="FFCC66"/>
              </a:buClr>
              <a:buNone/>
              <a:defRPr/>
            </a:pPr>
            <a:r>
              <a:rPr lang="en-GB" altLang="fr-FR" sz="1800">
                <a:latin typeface="Arial" panose="020B0604020202020204" pitchFamily="34" charset="0"/>
              </a:rPr>
              <a:t>	Fibre amyélinisée (SN végétatifs</a:t>
            </a:r>
            <a:r>
              <a:rPr lang="en-GB" altLang="fr-FR" sz="1800">
                <a:latin typeface="Gill Sans MT" panose="020B0502020104020203" pitchFamily="34" charset="0"/>
              </a:rPr>
              <a:t>)</a:t>
            </a:r>
          </a:p>
        </p:txBody>
      </p:sp>
      <p:sp>
        <p:nvSpPr>
          <p:cNvPr id="166916"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66917"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15BCE555-5E3F-4D7B-A2F6-A9A15F00B703}" type="slidenum">
              <a:rPr lang="fr-FR" altLang="fr-FR" sz="1000">
                <a:solidFill>
                  <a:srgbClr val="898989"/>
                </a:solidFill>
                <a:latin typeface="Calibri" panose="020F0502020204030204" pitchFamily="34" charset="0"/>
              </a:rPr>
              <a:pPr>
                <a:lnSpc>
                  <a:spcPct val="100000"/>
                </a:lnSpc>
                <a:spcBef>
                  <a:spcPct val="0"/>
                </a:spcBef>
                <a:buClrTx/>
                <a:buFontTx/>
                <a:buNone/>
              </a:pPr>
              <a:t>12</a:t>
            </a:fld>
            <a:endParaRPr lang="fr-FR" altLang="fr-FR" sz="1000">
              <a:solidFill>
                <a:srgbClr val="898989"/>
              </a:solidFill>
              <a:latin typeface="Calibri" panose="020F0502020204030204" pitchFamily="34" charset="0"/>
            </a:endParaRPr>
          </a:p>
        </p:txBody>
      </p:sp>
      <p:pic>
        <p:nvPicPr>
          <p:cNvPr id="1669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149726"/>
            <a:ext cx="3048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69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3394075"/>
            <a:ext cx="376713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6920" name="Oval 3"/>
          <p:cNvSpPr>
            <a:spLocks noChangeArrowheads="1"/>
          </p:cNvSpPr>
          <p:nvPr/>
        </p:nvSpPr>
        <p:spPr bwMode="auto">
          <a:xfrm rot="20520000">
            <a:off x="6115050" y="4584700"/>
            <a:ext cx="2514600" cy="990600"/>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Tree>
    <p:extLst>
      <p:ext uri="{BB962C8B-B14F-4D97-AF65-F5344CB8AC3E}">
        <p14:creationId xmlns:p14="http://schemas.microsoft.com/office/powerpoint/2010/main" val="2971714265"/>
      </p:ext>
    </p:extLst>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1"/>
          <p:cNvSpPr txBox="1">
            <a:spLocks noChangeArrowheads="1"/>
          </p:cNvSpPr>
          <p:nvPr/>
        </p:nvSpPr>
        <p:spPr bwMode="auto">
          <a:xfrm>
            <a:off x="2057400" y="533400"/>
            <a:ext cx="7543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gn="ctr" eaLnBrk="1" hangingPunct="1">
              <a:lnSpc>
                <a:spcPct val="100000"/>
              </a:lnSpc>
              <a:spcBef>
                <a:spcPct val="0"/>
              </a:spcBef>
              <a:buClr>
                <a:srgbClr val="000000"/>
              </a:buClr>
              <a:buFont typeface="Times New Roman" panose="02020603050405020304" pitchFamily="18" charset="0"/>
              <a:buNone/>
            </a:pPr>
            <a:r>
              <a:rPr lang="fr-FR" altLang="fr-FR" sz="4100">
                <a:solidFill>
                  <a:schemeClr val="accent1"/>
                </a:solidFill>
                <a:latin typeface="News Gothic MT" pitchFamily="6" charset="0"/>
                <a:ea typeface="MS PGothic" panose="020B0600070205080204" pitchFamily="34" charset="-128"/>
              </a:rPr>
              <a:t>L’axone</a:t>
            </a:r>
          </a:p>
        </p:txBody>
      </p:sp>
      <p:pic>
        <p:nvPicPr>
          <p:cNvPr id="168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54356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896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6896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7D50144E-89F3-421D-992F-372F44F65F95}" type="slidenum">
              <a:rPr lang="fr-FR" altLang="fr-FR" sz="1000">
                <a:solidFill>
                  <a:srgbClr val="898989"/>
                </a:solidFill>
                <a:latin typeface="Calibri" panose="020F0502020204030204" pitchFamily="34" charset="0"/>
              </a:rPr>
              <a:pPr>
                <a:lnSpc>
                  <a:spcPct val="100000"/>
                </a:lnSpc>
                <a:spcBef>
                  <a:spcPct val="0"/>
                </a:spcBef>
                <a:buClrTx/>
                <a:buFontTx/>
                <a:buNone/>
              </a:pPr>
              <a:t>13</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9649194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2209800" y="838200"/>
            <a:ext cx="5486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76238" indent="-376238">
              <a:lnSpc>
                <a:spcPct val="120000"/>
              </a:lnSpc>
              <a:spcBef>
                <a:spcPts val="10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Substance blanche : </a:t>
            </a:r>
          </a:p>
          <a:p>
            <a:pPr>
              <a:lnSpc>
                <a:spcPct val="100000"/>
              </a:lnSpc>
              <a:spcBef>
                <a:spcPts val="1500"/>
              </a:spcBef>
              <a:buClr>
                <a:srgbClr val="FFFF00"/>
              </a:buClr>
              <a:buNone/>
            </a:pPr>
            <a:r>
              <a:rPr lang="fr-FR" altLang="fr-FR" sz="1800">
                <a:latin typeface="Arial" panose="020B0604020202020204" pitchFamily="34" charset="0"/>
                <a:ea typeface="MS PGothic" panose="020B0600070205080204" pitchFamily="34" charset="-128"/>
              </a:rPr>
              <a:t>formée surtout d’axones myélinisés</a:t>
            </a:r>
          </a:p>
          <a:p>
            <a:pPr>
              <a:lnSpc>
                <a:spcPct val="100000"/>
              </a:lnSpc>
              <a:spcBef>
                <a:spcPts val="1500"/>
              </a:spcBef>
              <a:buClr>
                <a:srgbClr val="FFFF00"/>
              </a:buClr>
              <a:buNone/>
            </a:pPr>
            <a:r>
              <a:rPr lang="fr-FR" altLang="fr-FR" sz="1800">
                <a:latin typeface="Arial" panose="020B0604020202020204" pitchFamily="34" charset="0"/>
                <a:ea typeface="MS PGothic" panose="020B0600070205080204" pitchFamily="34" charset="-128"/>
              </a:rPr>
              <a:t>permet la liaison nerveuse entre les zones éloignées</a:t>
            </a:r>
          </a:p>
        </p:txBody>
      </p:sp>
      <p:sp>
        <p:nvSpPr>
          <p:cNvPr id="65538" name="Text Box 2"/>
          <p:cNvSpPr txBox="1">
            <a:spLocks noChangeArrowheads="1"/>
          </p:cNvSpPr>
          <p:nvPr/>
        </p:nvSpPr>
        <p:spPr bwMode="auto">
          <a:xfrm>
            <a:off x="2208214" y="4221164"/>
            <a:ext cx="33115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76238" indent="-376238">
              <a:lnSpc>
                <a:spcPct val="120000"/>
              </a:lnSpc>
              <a:spcBef>
                <a:spcPts val="10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Substance grise</a:t>
            </a:r>
          </a:p>
          <a:p>
            <a:pPr>
              <a:lnSpc>
                <a:spcPct val="100000"/>
              </a:lnSpc>
              <a:spcBef>
                <a:spcPts val="1500"/>
              </a:spcBef>
              <a:buClr>
                <a:srgbClr val="FFFF00"/>
              </a:buClr>
              <a:buNone/>
            </a:pPr>
            <a:r>
              <a:rPr lang="fr-FR" altLang="fr-FR" sz="1800">
                <a:latin typeface="Arial" panose="020B0604020202020204" pitchFamily="34" charset="0"/>
                <a:ea typeface="MS PGothic" panose="020B0600070205080204" pitchFamily="34" charset="-128"/>
              </a:rPr>
              <a:t>formée surtout de corps cellulaires et de prolongements courts</a:t>
            </a:r>
          </a:p>
        </p:txBody>
      </p:sp>
      <p:pic>
        <p:nvPicPr>
          <p:cNvPr id="171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45593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1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228600"/>
            <a:ext cx="2273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101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7101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3DDEC388-E71F-4D8C-8B66-E8B88E157834}" type="slidenum">
              <a:rPr lang="fr-FR" altLang="fr-FR" sz="1000">
                <a:solidFill>
                  <a:srgbClr val="898989"/>
                </a:solidFill>
                <a:latin typeface="Calibri" panose="020F0502020204030204" pitchFamily="34" charset="0"/>
              </a:rPr>
              <a:pPr>
                <a:lnSpc>
                  <a:spcPct val="100000"/>
                </a:lnSpc>
                <a:spcBef>
                  <a:spcPct val="0"/>
                </a:spcBef>
                <a:buClrTx/>
                <a:buFontTx/>
                <a:buNone/>
              </a:pPr>
              <a:t>14</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0534205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65537"/>
                                        </p:tgtEl>
                                        <p:attrNameLst>
                                          <p:attrName>style.visibility</p:attrName>
                                        </p:attrNameLst>
                                      </p:cBhvr>
                                      <p:to>
                                        <p:strVal val="visible"/>
                                      </p:to>
                                    </p:set>
                                    <p:anim calcmode="lin" valueType="num">
                                      <p:cBhvr additive="repl">
                                        <p:cTn id="7" dur="500" fill="hold"/>
                                        <p:tgtEl>
                                          <p:spTgt spid="65537"/>
                                        </p:tgtEl>
                                        <p:attrNameLst>
                                          <p:attrName>ppt_x</p:attrName>
                                        </p:attrNameLst>
                                      </p:cBhvr>
                                      <p:tavLst>
                                        <p:tav>
                                          <p:val>
                                            <p:strVal val="0-#ppt_w/2"/>
                                          </p:val>
                                        </p:tav>
                                        <p:tav>
                                          <p:val>
                                            <p:strVal val="#ppt_x"/>
                                          </p:val>
                                        </p:tav>
                                      </p:tavLst>
                                    </p:anim>
                                    <p:anim calcmode="lin" valueType="num">
                                      <p:cBhvr additive="repl">
                                        <p:cTn id="8" dur="500" fill="hold"/>
                                        <p:tgtEl>
                                          <p:spTgt spid="65537"/>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65538"/>
                                        </p:tgtEl>
                                        <p:attrNameLst>
                                          <p:attrName>style.visibility</p:attrName>
                                        </p:attrNameLst>
                                      </p:cBhvr>
                                      <p:to>
                                        <p:strVal val="visible"/>
                                      </p:to>
                                    </p:set>
                                    <p:anim calcmode="lin" valueType="num">
                                      <p:cBhvr additive="repl">
                                        <p:cTn id="13" dur="500" fill="hold"/>
                                        <p:tgtEl>
                                          <p:spTgt spid="65538"/>
                                        </p:tgtEl>
                                        <p:attrNameLst>
                                          <p:attrName>ppt_x</p:attrName>
                                        </p:attrNameLst>
                                      </p:cBhvr>
                                      <p:tavLst>
                                        <p:tav>
                                          <p:val>
                                            <p:strVal val="0-#ppt_w/2"/>
                                          </p:val>
                                        </p:tav>
                                        <p:tav>
                                          <p:val>
                                            <p:strVal val="#ppt_x"/>
                                          </p:val>
                                        </p:tav>
                                      </p:tavLst>
                                    </p:anim>
                                    <p:anim calcmode="lin" valueType="num">
                                      <p:cBhvr additive="repl">
                                        <p:cTn id="14" dur="500" fill="hold"/>
                                        <p:tgtEl>
                                          <p:spTgt spid="65538"/>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1"/>
          <p:cNvSpPr txBox="1">
            <a:spLocks noChangeArrowheads="1"/>
          </p:cNvSpPr>
          <p:nvPr/>
        </p:nvSpPr>
        <p:spPr bwMode="auto">
          <a:xfrm>
            <a:off x="1981201" y="228600"/>
            <a:ext cx="8291513" cy="725488"/>
          </a:xfrm>
          <a:prstGeom prst="rect">
            <a:avLst/>
          </a:prstGeom>
          <a:noFill/>
          <a:ln>
            <a:noFill/>
          </a:ln>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lnSpc>
                <a:spcPct val="71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lnSpc>
                <a:spcPct val="71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lnSpc>
                <a:spcPct val="71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lnSpc>
                <a:spcPct val="71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hangingPunct="1">
              <a:spcBef>
                <a:spcPts val="2000"/>
              </a:spcBef>
              <a:buClr>
                <a:srgbClr val="000000"/>
              </a:buClr>
              <a:buSzPct val="100000"/>
              <a:defRPr/>
            </a:pPr>
            <a:r>
              <a:rPr lang="fr-FR" sz="4100" dirty="0">
                <a:solidFill>
                  <a:schemeClr val="accent1"/>
                </a:solidFill>
                <a:latin typeface="+mj-lt"/>
                <a:ea typeface="+mj-ea"/>
                <a:cs typeface="+mj-cs"/>
              </a:rPr>
              <a:t>3,1,1 Le fonctionnement</a:t>
            </a:r>
          </a:p>
        </p:txBody>
      </p:sp>
      <p:pic>
        <p:nvPicPr>
          <p:cNvPr id="173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447801"/>
            <a:ext cx="56102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30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75" y="1357313"/>
            <a:ext cx="1828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3061" name="Text Box 4"/>
          <p:cNvSpPr txBox="1">
            <a:spLocks noChangeArrowheads="1"/>
          </p:cNvSpPr>
          <p:nvPr/>
        </p:nvSpPr>
        <p:spPr bwMode="auto">
          <a:xfrm>
            <a:off x="8596313" y="4000500"/>
            <a:ext cx="1752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a:latin typeface="Arial" panose="020B0604020202020204" pitchFamily="34" charset="0"/>
                <a:ea typeface="MS PGothic" panose="020B0600070205080204" pitchFamily="34" charset="-128"/>
              </a:rPr>
              <a:t>Luigi Galvani (1737 / 1798)</a:t>
            </a:r>
          </a:p>
        </p:txBody>
      </p:sp>
      <p:sp>
        <p:nvSpPr>
          <p:cNvPr id="173062" name="Text Box 5"/>
          <p:cNvSpPr txBox="1">
            <a:spLocks noChangeArrowheads="1"/>
          </p:cNvSpPr>
          <p:nvPr/>
        </p:nvSpPr>
        <p:spPr bwMode="auto">
          <a:xfrm>
            <a:off x="2066925" y="5545139"/>
            <a:ext cx="7620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Un courant électrique appliqué à un nerf provoque la contraction des muscles d'une grenouille morte. Une </a:t>
            </a:r>
            <a:r>
              <a:rPr lang="fr-FR" altLang="fr-FR" sz="2400" i="1">
                <a:latin typeface="Arial" panose="020B0604020202020204" pitchFamily="34" charset="0"/>
                <a:ea typeface="MS PGothic" panose="020B0600070205080204" pitchFamily="34" charset="-128"/>
              </a:rPr>
              <a:t>électricité animale</a:t>
            </a:r>
            <a:r>
              <a:rPr lang="fr-FR" altLang="fr-FR" sz="2400">
                <a:latin typeface="Arial" panose="020B0604020202020204" pitchFamily="34" charset="0"/>
                <a:ea typeface="MS PGothic" panose="020B0600070205080204" pitchFamily="34" charset="-128"/>
              </a:rPr>
              <a:t> circule dans les nerfs.</a:t>
            </a:r>
          </a:p>
        </p:txBody>
      </p:sp>
      <p:sp>
        <p:nvSpPr>
          <p:cNvPr id="173063" name="ZoneTexte 1"/>
          <p:cNvSpPr txBox="1">
            <a:spLocks noChangeArrowheads="1"/>
          </p:cNvSpPr>
          <p:nvPr/>
        </p:nvSpPr>
        <p:spPr bwMode="auto">
          <a:xfrm>
            <a:off x="2063751" y="981075"/>
            <a:ext cx="2794291" cy="4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3200">
                <a:solidFill>
                  <a:srgbClr val="000000"/>
                </a:solidFill>
                <a:latin typeface="Calibri" panose="020F0502020204030204" pitchFamily="34" charset="0"/>
              </a:rPr>
              <a:t>L’influx nerveux</a:t>
            </a:r>
          </a:p>
        </p:txBody>
      </p:sp>
      <p:sp>
        <p:nvSpPr>
          <p:cNvPr id="17306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7306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152DEE0F-F839-49BC-9054-82AF8D4C2F8E}" type="slidenum">
              <a:rPr lang="fr-FR" altLang="fr-FR" sz="1000">
                <a:solidFill>
                  <a:srgbClr val="898989"/>
                </a:solidFill>
                <a:latin typeface="Calibri" panose="020F0502020204030204" pitchFamily="34" charset="0"/>
              </a:rPr>
              <a:pPr>
                <a:lnSpc>
                  <a:spcPct val="100000"/>
                </a:lnSpc>
                <a:spcBef>
                  <a:spcPct val="0"/>
                </a:spcBef>
                <a:buClrTx/>
                <a:buFontTx/>
                <a:buNone/>
              </a:pPr>
              <a:t>15</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7073669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7510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2A67EA20-31E7-4CBE-B7AD-4245A9726E7B}" type="slidenum">
              <a:rPr lang="fr-FR" altLang="fr-FR" sz="1000">
                <a:solidFill>
                  <a:srgbClr val="898989"/>
                </a:solidFill>
                <a:latin typeface="Calibri" panose="020F0502020204030204" pitchFamily="34" charset="0"/>
              </a:rPr>
              <a:pPr>
                <a:lnSpc>
                  <a:spcPct val="100000"/>
                </a:lnSpc>
                <a:spcBef>
                  <a:spcPct val="0"/>
                </a:spcBef>
                <a:buClrTx/>
                <a:buFontTx/>
                <a:buNone/>
              </a:pPr>
              <a:t>16</a:t>
            </a:fld>
            <a:endParaRPr lang="fr-FR" altLang="fr-FR" sz="1000">
              <a:solidFill>
                <a:srgbClr val="898989"/>
              </a:solidFill>
              <a:latin typeface="Calibri" panose="020F0502020204030204" pitchFamily="34" charset="0"/>
            </a:endParaRPr>
          </a:p>
        </p:txBody>
      </p:sp>
      <p:sp>
        <p:nvSpPr>
          <p:cNvPr id="175108" name="Text Box 1"/>
          <p:cNvSpPr txBox="1">
            <a:spLocks noChangeArrowheads="1"/>
          </p:cNvSpPr>
          <p:nvPr/>
        </p:nvSpPr>
        <p:spPr bwMode="auto">
          <a:xfrm>
            <a:off x="2362200" y="533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75109" name="Text Box 2"/>
          <p:cNvSpPr txBox="1">
            <a:spLocks noChangeArrowheads="1"/>
          </p:cNvSpPr>
          <p:nvPr/>
        </p:nvSpPr>
        <p:spPr bwMode="auto">
          <a:xfrm>
            <a:off x="1952626" y="1285875"/>
            <a:ext cx="46640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eaLnBrk="1" hangingPunct="1">
              <a:lnSpc>
                <a:spcPct val="100000"/>
              </a:lnSpc>
              <a:spcBef>
                <a:spcPct val="0"/>
              </a:spcBef>
              <a:buClr>
                <a:srgbClr val="000000"/>
              </a:buClr>
              <a:buFont typeface="Times New Roman" panose="02020603050405020304" pitchFamily="18" charset="0"/>
              <a:buNone/>
            </a:pPr>
            <a:r>
              <a:rPr lang="fr-FR" altLang="fr-FR" sz="2400">
                <a:latin typeface="Arial" panose="020B0604020202020204" pitchFamily="34" charset="0"/>
                <a:ea typeface="MS PGothic" panose="020B0600070205080204" pitchFamily="34" charset="-128"/>
              </a:rPr>
              <a:t>1850 : l'Allemand H. von Helmholtz (1821 - 1894) mesure la vitesse de l'influx nerveux dans un nerf.</a:t>
            </a:r>
          </a:p>
        </p:txBody>
      </p:sp>
      <p:sp>
        <p:nvSpPr>
          <p:cNvPr id="175110" name="Text Box 3"/>
          <p:cNvSpPr txBox="1">
            <a:spLocks noChangeArrowheads="1"/>
          </p:cNvSpPr>
          <p:nvPr/>
        </p:nvSpPr>
        <p:spPr bwMode="auto">
          <a:xfrm>
            <a:off x="2362200" y="4038600"/>
            <a:ext cx="7620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eaLnBrk="1" hangingPunct="1">
              <a:lnSpc>
                <a:spcPct val="100000"/>
              </a:lnSpc>
              <a:spcBef>
                <a:spcPct val="0"/>
              </a:spcBef>
              <a:buClr>
                <a:srgbClr val="000000"/>
              </a:buClr>
              <a:buFont typeface="Times New Roman" panose="02020603050405020304" pitchFamily="18" charset="0"/>
              <a:buNone/>
            </a:pPr>
            <a:r>
              <a:rPr lang="fr-FR" altLang="fr-FR" sz="2400">
                <a:latin typeface="Arial" panose="020B0604020202020204" pitchFamily="34" charset="0"/>
                <a:ea typeface="MS PGothic" panose="020B0600070205080204" pitchFamily="34" charset="-128"/>
              </a:rPr>
              <a:t>Vitesse de quelques mètres par seconde seulement.</a:t>
            </a:r>
          </a:p>
          <a:p>
            <a:pPr eaLnBrk="1" hangingPunct="1">
              <a:lnSpc>
                <a:spcPct val="100000"/>
              </a:lnSpc>
              <a:spcBef>
                <a:spcPct val="0"/>
              </a:spcBef>
              <a:buClr>
                <a:srgbClr val="000000"/>
              </a:buClr>
              <a:buFont typeface="Times New Roman" panose="02020603050405020304" pitchFamily="18" charset="0"/>
              <a:buNone/>
            </a:pPr>
            <a:r>
              <a:rPr lang="fr-FR" altLang="fr-FR" sz="2400">
                <a:latin typeface="Arial" panose="020B0604020202020204" pitchFamily="34" charset="0"/>
                <a:ea typeface="MS PGothic" panose="020B0600070205080204" pitchFamily="34" charset="-128"/>
              </a:rPr>
              <a:t>C'est donc beaucoup plus lent que l'électricité circulant dans un fil métallique</a:t>
            </a:r>
          </a:p>
        </p:txBody>
      </p:sp>
      <p:pic>
        <p:nvPicPr>
          <p:cNvPr id="175111" name="Picture 4"/>
          <p:cNvPicPr>
            <a:picLocks noChangeAspect="1" noChangeArrowheads="1"/>
          </p:cNvPicPr>
          <p:nvPr/>
        </p:nvPicPr>
        <p:blipFill>
          <a:blip r:embed="rId3">
            <a:extLst>
              <a:ext uri="{28A0092B-C50C-407E-A947-70E740481C1C}">
                <a14:useLocalDpi xmlns:a14="http://schemas.microsoft.com/office/drawing/2010/main" val="0"/>
              </a:ext>
            </a:extLst>
          </a:blip>
          <a:srcRect t="2032" b="4996"/>
          <a:stretch>
            <a:fillRect/>
          </a:stretch>
        </p:blipFill>
        <p:spPr bwMode="auto">
          <a:xfrm>
            <a:off x="7010400" y="228600"/>
            <a:ext cx="28590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5112" name="Text Box 5"/>
          <p:cNvSpPr txBox="1">
            <a:spLocks noChangeArrowheads="1"/>
          </p:cNvSpPr>
          <p:nvPr/>
        </p:nvSpPr>
        <p:spPr bwMode="auto">
          <a:xfrm>
            <a:off x="3952876" y="5715000"/>
            <a:ext cx="4157205" cy="463846"/>
          </a:xfrm>
          <a:prstGeom prst="rect">
            <a:avLst/>
          </a:pr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eaLnBrk="1" hangingPunct="1">
              <a:lnSpc>
                <a:spcPct val="100000"/>
              </a:lnSpc>
              <a:spcBef>
                <a:spcPct val="0"/>
              </a:spcBef>
              <a:buClr>
                <a:srgbClr val="000000"/>
              </a:buClr>
              <a:buFont typeface="Times New Roman" panose="02020603050405020304" pitchFamily="18" charset="0"/>
              <a:buNone/>
            </a:pPr>
            <a:r>
              <a:rPr lang="fr-FR" altLang="fr-FR" sz="2400">
                <a:solidFill>
                  <a:srgbClr val="CCCCFF"/>
                </a:solidFill>
                <a:latin typeface="Arial" panose="020B0604020202020204" pitchFamily="34" charset="0"/>
                <a:ea typeface="MS PGothic" panose="020B0600070205080204" pitchFamily="34" charset="-128"/>
                <a:hlinkClick r:id="rId4"/>
              </a:rPr>
              <a:t>La cellule, une pile électrique</a:t>
            </a:r>
          </a:p>
        </p:txBody>
      </p:sp>
    </p:spTree>
    <p:extLst>
      <p:ext uri="{BB962C8B-B14F-4D97-AF65-F5344CB8AC3E}">
        <p14:creationId xmlns:p14="http://schemas.microsoft.com/office/powerpoint/2010/main" val="2644357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Influx ou </a:t>
            </a:r>
            <a:r>
              <a:rPr lang="fr-FR" dirty="0" err="1"/>
              <a:t>implusion</a:t>
            </a:r>
            <a:r>
              <a:rPr lang="fr-FR" dirty="0"/>
              <a:t> nerveuse</a:t>
            </a:r>
            <a:br>
              <a:rPr lang="fr-FR" dirty="0"/>
            </a:br>
            <a:r>
              <a:rPr lang="fr-FR" dirty="0"/>
              <a:t>potentiel d’action</a:t>
            </a:r>
          </a:p>
        </p:txBody>
      </p:sp>
      <p:sp>
        <p:nvSpPr>
          <p:cNvPr id="3" name="Espace réservé du contenu 2"/>
          <p:cNvSpPr>
            <a:spLocks noGrp="1"/>
          </p:cNvSpPr>
          <p:nvPr>
            <p:ph idx="1"/>
          </p:nvPr>
        </p:nvSpPr>
        <p:spPr/>
        <p:txBody>
          <a:bodyPr>
            <a:normAutofit/>
          </a:bodyPr>
          <a:lstStyle/>
          <a:p>
            <a:r>
              <a:rPr lang="fr-FR" sz="2400" dirty="0"/>
              <a:t>Initié par une stimulation </a:t>
            </a:r>
          </a:p>
          <a:p>
            <a:pPr lvl="1"/>
            <a:r>
              <a:rPr lang="fr-FR" sz="2400" dirty="0"/>
              <a:t>De terminaisons sensitives</a:t>
            </a:r>
          </a:p>
          <a:p>
            <a:pPr lvl="1"/>
            <a:r>
              <a:rPr lang="fr-FR" sz="2400" dirty="0"/>
              <a:t>Par la transmission d’un influx provenant d’un autre nerf</a:t>
            </a:r>
          </a:p>
          <a:p>
            <a:pPr lvl="1"/>
            <a:endParaRPr lang="fr-FR" sz="2400" dirty="0"/>
          </a:p>
          <a:p>
            <a:pPr lvl="1"/>
            <a:endParaRPr lang="fr-FR" sz="2400" dirty="0"/>
          </a:p>
          <a:p>
            <a:pPr lvl="1"/>
            <a:r>
              <a:rPr lang="fr-FR" sz="2400" dirty="0"/>
              <a:t>La transmission du potentiel d’action est effectuée par le </a:t>
            </a:r>
            <a:r>
              <a:rPr lang="fr-FR" sz="2400" dirty="0" err="1"/>
              <a:t>mvt</a:t>
            </a:r>
            <a:r>
              <a:rPr lang="fr-FR" sz="2400" dirty="0"/>
              <a:t> d’ions à travers la membrane</a:t>
            </a:r>
          </a:p>
        </p:txBody>
      </p:sp>
    </p:spTree>
    <p:extLst>
      <p:ext uri="{BB962C8B-B14F-4D97-AF65-F5344CB8AC3E}">
        <p14:creationId xmlns:p14="http://schemas.microsoft.com/office/powerpoint/2010/main" val="361210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p:cNvSpPr>
            <a:spLocks noGrp="1"/>
          </p:cNvSpPr>
          <p:nvPr>
            <p:ph type="title"/>
          </p:nvPr>
        </p:nvSpPr>
        <p:spPr>
          <a:xfrm>
            <a:off x="1595121" y="585790"/>
            <a:ext cx="8220075" cy="815975"/>
          </a:xfrm>
        </p:spPr>
        <p:txBody>
          <a:bodyPr/>
          <a:lstStyle/>
          <a:p>
            <a:pPr algn="ctr">
              <a:defRPr/>
            </a:pPr>
            <a:r>
              <a:rPr lang="fr-FR" altLang="fr-FR" sz="4100" dirty="0">
                <a:solidFill>
                  <a:schemeClr val="tx1">
                    <a:lumMod val="75000"/>
                    <a:lumOff val="25000"/>
                  </a:schemeClr>
                </a:solidFill>
              </a:rPr>
              <a:t>L’</a:t>
            </a:r>
            <a:r>
              <a:rPr lang="fr-FR" altLang="ja-JP" sz="4100" dirty="0">
                <a:solidFill>
                  <a:schemeClr val="tx1">
                    <a:lumMod val="75000"/>
                    <a:lumOff val="25000"/>
                  </a:schemeClr>
                </a:solidFill>
              </a:rPr>
              <a:t>influx nerveux</a:t>
            </a:r>
            <a:endParaRPr lang="fr-FR" altLang="fr-FR" sz="4100" dirty="0">
              <a:solidFill>
                <a:schemeClr val="tx1">
                  <a:lumMod val="75000"/>
                  <a:lumOff val="25000"/>
                </a:schemeClr>
              </a:solidFill>
            </a:endParaRPr>
          </a:p>
        </p:txBody>
      </p:sp>
      <p:sp>
        <p:nvSpPr>
          <p:cNvPr id="159747" name="Espace réservé du texte 2"/>
          <p:cNvSpPr>
            <a:spLocks noGrp="1"/>
          </p:cNvSpPr>
          <p:nvPr>
            <p:ph type="body" sz="half" idx="1"/>
          </p:nvPr>
        </p:nvSpPr>
        <p:spPr>
          <a:xfrm>
            <a:off x="2024064" y="1928814"/>
            <a:ext cx="8220075" cy="3900487"/>
          </a:xfrm>
        </p:spPr>
        <p:txBody>
          <a:bodyPr/>
          <a:lstStyle/>
          <a:p>
            <a:pPr marL="0" indent="0" algn="just">
              <a:buClr>
                <a:srgbClr val="FFFF00"/>
              </a:buClr>
              <a:buNone/>
              <a:defRPr/>
            </a:pPr>
            <a:r>
              <a:rPr lang="fr-FR" altLang="fr-FR" sz="3200" dirty="0">
                <a:latin typeface="Arial" panose="020B0604020202020204" pitchFamily="34" charset="0"/>
              </a:rPr>
              <a:t>Conduction de nature particulière : elle est électrochimique.</a:t>
            </a:r>
          </a:p>
          <a:p>
            <a:pPr marL="0" indent="0" algn="just">
              <a:buClr>
                <a:srgbClr val="FFFF00"/>
              </a:buClr>
              <a:buNone/>
              <a:defRPr/>
            </a:pPr>
            <a:endParaRPr lang="fr-FR" altLang="fr-FR" sz="3200" dirty="0">
              <a:latin typeface="Arial" panose="020B0604020202020204" pitchFamily="34" charset="0"/>
            </a:endParaRPr>
          </a:p>
          <a:p>
            <a:pPr marL="0" indent="0" algn="just">
              <a:buClr>
                <a:srgbClr val="FFFF00"/>
              </a:buClr>
              <a:buNone/>
              <a:defRPr/>
            </a:pPr>
            <a:r>
              <a:rPr lang="fr-FR" altLang="fr-FR" sz="3200" dirty="0">
                <a:latin typeface="Arial" panose="020B0604020202020204" pitchFamily="34" charset="0"/>
              </a:rPr>
              <a:t>La membrane des neurones, comme celle de toutes les cellules, possède de petits trous appelés canaux. </a:t>
            </a:r>
          </a:p>
        </p:txBody>
      </p:sp>
      <p:sp>
        <p:nvSpPr>
          <p:cNvPr id="177156"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77157"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71437F24-A043-46ED-82E6-44B785856C77}" type="slidenum">
              <a:rPr lang="fr-FR" altLang="fr-FR" sz="1000">
                <a:solidFill>
                  <a:srgbClr val="898989"/>
                </a:solidFill>
                <a:latin typeface="Calibri" panose="020F0502020204030204" pitchFamily="34" charset="0"/>
              </a:rPr>
              <a:pPr>
                <a:lnSpc>
                  <a:spcPct val="100000"/>
                </a:lnSpc>
                <a:spcBef>
                  <a:spcPct val="0"/>
                </a:spcBef>
                <a:buClrTx/>
                <a:buFontTx/>
                <a:buNone/>
              </a:pPr>
              <a:t>18</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03639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re 1"/>
          <p:cNvSpPr>
            <a:spLocks noGrp="1"/>
          </p:cNvSpPr>
          <p:nvPr>
            <p:ph type="title"/>
          </p:nvPr>
        </p:nvSpPr>
        <p:spPr>
          <a:xfrm>
            <a:off x="1919288" y="404813"/>
            <a:ext cx="8229600" cy="1079500"/>
          </a:xfrm>
        </p:spPr>
        <p:txBody>
          <a:bodyPr>
            <a:normAutofit fontScale="90000"/>
          </a:bodyPr>
          <a:lstStyle/>
          <a:p>
            <a:pPr algn="ctr">
              <a:defRPr/>
            </a:pPr>
            <a:r>
              <a:rPr lang="fr-FR" altLang="fr-FR" sz="4100" dirty="0">
                <a:solidFill>
                  <a:schemeClr val="tx1">
                    <a:lumMod val="75000"/>
                    <a:lumOff val="25000"/>
                  </a:schemeClr>
                </a:solidFill>
              </a:rPr>
              <a:t>La propagation de l’influx nerveux</a:t>
            </a:r>
          </a:p>
        </p:txBody>
      </p:sp>
      <p:sp>
        <p:nvSpPr>
          <p:cNvPr id="161795" name="Espace réservé du contenu 2"/>
          <p:cNvSpPr>
            <a:spLocks noGrp="1"/>
          </p:cNvSpPr>
          <p:nvPr>
            <p:ph idx="1"/>
          </p:nvPr>
        </p:nvSpPr>
        <p:spPr>
          <a:xfrm>
            <a:off x="1311579" y="2060576"/>
            <a:ext cx="8803972" cy="3883025"/>
          </a:xfrm>
        </p:spPr>
        <p:txBody>
          <a:bodyPr/>
          <a:lstStyle/>
          <a:p>
            <a:pPr marL="0" indent="0" algn="ctr">
              <a:buNone/>
              <a:defRPr/>
            </a:pPr>
            <a:r>
              <a:rPr lang="fr-FR" altLang="fr-FR" sz="3200" dirty="0">
                <a:latin typeface="Arial" panose="020B0604020202020204" pitchFamily="34" charset="0"/>
              </a:rPr>
              <a:t>Le potentiel d’action </a:t>
            </a:r>
          </a:p>
          <a:p>
            <a:pPr marL="0" indent="0" algn="just">
              <a:buNone/>
              <a:defRPr/>
            </a:pPr>
            <a:r>
              <a:rPr lang="fr-FR" altLang="fr-FR" sz="3200" dirty="0">
                <a:latin typeface="Arial" panose="020B0604020202020204" pitchFamily="34" charset="0"/>
              </a:rPr>
              <a:t>variation rapide de la polarité irruption des ions Na+ dans la cellule</a:t>
            </a:r>
          </a:p>
          <a:p>
            <a:pPr marL="0" indent="0" algn="just">
              <a:buNone/>
              <a:defRPr/>
            </a:pPr>
            <a:r>
              <a:rPr lang="fr-FR" altLang="fr-FR" sz="3200" dirty="0">
                <a:latin typeface="Arial" panose="020B0604020202020204" pitchFamily="34" charset="0"/>
              </a:rPr>
              <a:t>sortie des ions K- d’où inversion de la polarité de la membrane </a:t>
            </a:r>
          </a:p>
          <a:p>
            <a:pPr marL="0" indent="0" algn="just">
              <a:buNone/>
              <a:defRPr/>
            </a:pPr>
            <a:r>
              <a:rPr lang="fr-FR" altLang="fr-FR" sz="3200" dirty="0">
                <a:latin typeface="Arial" panose="020B0604020202020204" pitchFamily="34" charset="0"/>
                <a:hlinkClick r:id="rId3"/>
              </a:rPr>
              <a:t>https://youtu.be/MVvPXimxV5M</a:t>
            </a:r>
            <a:r>
              <a:rPr lang="fr-FR" altLang="fr-FR" sz="3200" dirty="0">
                <a:latin typeface="Arial" panose="020B0604020202020204" pitchFamily="34" charset="0"/>
              </a:rPr>
              <a:t> </a:t>
            </a:r>
          </a:p>
          <a:p>
            <a:pPr marL="0" indent="0" algn="just">
              <a:defRPr/>
            </a:pPr>
            <a:endParaRPr lang="fr-FR" altLang="fr-FR" dirty="0">
              <a:latin typeface="Gill Sans MT" panose="020B0502020104020203" pitchFamily="34" charset="0"/>
            </a:endParaRPr>
          </a:p>
        </p:txBody>
      </p:sp>
      <p:sp>
        <p:nvSpPr>
          <p:cNvPr id="17920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7920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C087FF69-6EA9-496A-8363-FD986AD2B757}" type="slidenum">
              <a:rPr lang="fr-FR" altLang="fr-FR" sz="1000">
                <a:solidFill>
                  <a:srgbClr val="898989"/>
                </a:solidFill>
                <a:latin typeface="Calibri" panose="020F0502020204030204" pitchFamily="34" charset="0"/>
              </a:rPr>
              <a:pPr>
                <a:lnSpc>
                  <a:spcPct val="100000"/>
                </a:lnSpc>
                <a:spcBef>
                  <a:spcPct val="0"/>
                </a:spcBef>
                <a:buClrTx/>
                <a:buFontTx/>
                <a:buNone/>
              </a:pPr>
              <a:t>19</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4768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2024064" y="571501"/>
            <a:ext cx="8231187" cy="798513"/>
          </a:xfrm>
        </p:spPr>
        <p:txBody>
          <a:bodyPr/>
          <a:lstStyle/>
          <a:p>
            <a:pPr>
              <a:defRPr/>
            </a:pPr>
            <a:r>
              <a:rPr lang="fr-FR" altLang="fr-FR" b="1" dirty="0">
                <a:solidFill>
                  <a:schemeClr val="tx1">
                    <a:lumMod val="75000"/>
                    <a:lumOff val="25000"/>
                  </a:schemeClr>
                </a:solidFill>
              </a:rPr>
              <a:t>3, Le tissu nerveux</a:t>
            </a:r>
          </a:p>
        </p:txBody>
      </p:sp>
      <p:sp>
        <p:nvSpPr>
          <p:cNvPr id="133123" name="Rectangle 2"/>
          <p:cNvSpPr>
            <a:spLocks noGrp="1" noChangeArrowheads="1"/>
          </p:cNvSpPr>
          <p:nvPr>
            <p:ph idx="1"/>
          </p:nvPr>
        </p:nvSpPr>
        <p:spPr>
          <a:xfrm>
            <a:off x="1981200" y="1844676"/>
            <a:ext cx="8231188" cy="4799013"/>
          </a:xfrm>
        </p:spPr>
        <p:txBody>
          <a:bodyPr>
            <a:normAutofit/>
          </a:bodyPr>
          <a:lstStyle/>
          <a:p>
            <a:pPr algn="just">
              <a:spcBef>
                <a:spcPts val="700"/>
              </a:spcBef>
              <a:buClr>
                <a:srgbClr val="FFCC66"/>
              </a:buClr>
              <a:buNone/>
              <a:defRPr/>
            </a:pPr>
            <a:r>
              <a:rPr lang="fr-FR" altLang="fr-FR" sz="3200" dirty="0">
                <a:latin typeface="Arial" panose="020B0604020202020204" pitchFamily="34" charset="0"/>
              </a:rPr>
              <a:t>Le tissu nerveux est très riche en cellules</a:t>
            </a:r>
          </a:p>
          <a:p>
            <a:pPr algn="just">
              <a:spcBef>
                <a:spcPts val="700"/>
              </a:spcBef>
              <a:buClr>
                <a:srgbClr val="FFCC66"/>
              </a:buClr>
              <a:buNone/>
              <a:defRPr/>
            </a:pPr>
            <a:endParaRPr lang="fr-FR" altLang="fr-FR" sz="3200" dirty="0">
              <a:latin typeface="Arial" panose="020B0604020202020204" pitchFamily="34" charset="0"/>
            </a:endParaRPr>
          </a:p>
          <a:p>
            <a:pPr algn="just">
              <a:spcBef>
                <a:spcPts val="700"/>
              </a:spcBef>
              <a:buClr>
                <a:srgbClr val="FFCC66"/>
              </a:buClr>
              <a:buNone/>
              <a:defRPr/>
            </a:pPr>
            <a:r>
              <a:rPr lang="fr-FR" altLang="fr-FR" sz="3200" dirty="0">
                <a:latin typeface="Arial" panose="020B0604020202020204" pitchFamily="34" charset="0"/>
              </a:rPr>
              <a:t>Les cellules sont extrêmement rapprochées et enchevêtrées</a:t>
            </a:r>
          </a:p>
          <a:p>
            <a:pPr algn="just">
              <a:spcBef>
                <a:spcPts val="700"/>
              </a:spcBef>
              <a:buClr>
                <a:srgbClr val="FFCC66"/>
              </a:buClr>
              <a:buNone/>
              <a:defRPr/>
            </a:pPr>
            <a:endParaRPr lang="fr-FR" altLang="fr-FR" sz="3200" dirty="0">
              <a:latin typeface="Arial" panose="020B0604020202020204" pitchFamily="34" charset="0"/>
            </a:endParaRPr>
          </a:p>
          <a:p>
            <a:pPr algn="just">
              <a:spcBef>
                <a:spcPts val="700"/>
              </a:spcBef>
              <a:buClr>
                <a:srgbClr val="FFCC66"/>
              </a:buClr>
              <a:buNone/>
              <a:defRPr/>
            </a:pPr>
            <a:r>
              <a:rPr lang="fr-FR" altLang="fr-FR" sz="3200" dirty="0">
                <a:latin typeface="Arial" panose="020B0604020202020204" pitchFamily="34" charset="0"/>
              </a:rPr>
              <a:t>2 grands types de cellules :</a:t>
            </a:r>
          </a:p>
          <a:p>
            <a:pPr algn="just">
              <a:spcBef>
                <a:spcPts val="700"/>
              </a:spcBef>
              <a:buClr>
                <a:srgbClr val="FFCC66"/>
              </a:buClr>
              <a:buFont typeface="Wingdings" panose="05000000000000000000" pitchFamily="2" charset="2"/>
              <a:buChar char="§"/>
              <a:defRPr/>
            </a:pPr>
            <a:r>
              <a:rPr lang="fr-FR" altLang="fr-FR" sz="3200" dirty="0">
                <a:latin typeface="Arial" panose="020B0604020202020204" pitchFamily="34" charset="0"/>
              </a:rPr>
              <a:t>	Neurones</a:t>
            </a:r>
          </a:p>
          <a:p>
            <a:pPr algn="just">
              <a:spcBef>
                <a:spcPts val="700"/>
              </a:spcBef>
              <a:buClr>
                <a:srgbClr val="FFCC66"/>
              </a:buClr>
              <a:defRPr/>
            </a:pPr>
            <a:r>
              <a:rPr lang="fr-FR" altLang="fr-FR" sz="3200" dirty="0">
                <a:latin typeface="Arial" panose="020B0604020202020204" pitchFamily="34" charset="0"/>
              </a:rPr>
              <a:t>	</a:t>
            </a:r>
            <a:r>
              <a:rPr lang="fr-FR" altLang="fr-FR" sz="3200" dirty="0" err="1">
                <a:latin typeface="Arial" panose="020B0604020202020204" pitchFamily="34" charset="0"/>
              </a:rPr>
              <a:t>Gliocytes</a:t>
            </a:r>
            <a:endParaRPr lang="fr-FR" altLang="fr-FR" sz="3200" dirty="0">
              <a:latin typeface="Arial" panose="020B0604020202020204" pitchFamily="34" charset="0"/>
            </a:endParaRPr>
          </a:p>
          <a:p>
            <a:pPr algn="just">
              <a:spcBef>
                <a:spcPts val="700"/>
              </a:spcBef>
              <a:buClr>
                <a:srgbClr val="FFCC66"/>
              </a:buClr>
              <a:buNone/>
              <a:defRPr/>
            </a:pPr>
            <a:endParaRPr lang="fr-FR" altLang="fr-FR" sz="3200" dirty="0">
              <a:latin typeface="Arial" panose="020B0604020202020204" pitchFamily="34" charset="0"/>
            </a:endParaRPr>
          </a:p>
          <a:p>
            <a:pPr algn="just">
              <a:spcBef>
                <a:spcPts val="700"/>
              </a:spcBef>
              <a:buClr>
                <a:srgbClr val="FFCC66"/>
              </a:buClr>
              <a:buNone/>
              <a:defRPr/>
            </a:pPr>
            <a:endParaRPr lang="fr-FR" altLang="fr-FR" sz="3200" dirty="0">
              <a:latin typeface="Arial" panose="020B0604020202020204" pitchFamily="34" charset="0"/>
            </a:endParaRPr>
          </a:p>
        </p:txBody>
      </p:sp>
      <p:sp>
        <p:nvSpPr>
          <p:cNvPr id="150532"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50533"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D7257600-037F-4079-A033-07D8A93857F1}" type="slidenum">
              <a:rPr lang="fr-FR" altLang="fr-FR" sz="1000">
                <a:solidFill>
                  <a:srgbClr val="898989"/>
                </a:solidFill>
                <a:latin typeface="Calibri" panose="020F0502020204030204" pitchFamily="34" charset="0"/>
              </a:rPr>
              <a:pPr>
                <a:lnSpc>
                  <a:spcPct val="100000"/>
                </a:lnSpc>
                <a:spcBef>
                  <a:spcPct val="0"/>
                </a:spcBef>
                <a:buClrTx/>
                <a:buFontTx/>
                <a:buNone/>
              </a:pPr>
              <a:t>2</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656272514"/>
      </p:ext>
    </p:extLst>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1905000" y="228601"/>
            <a:ext cx="3048000" cy="460375"/>
          </a:xfrm>
          <a:prstGeom prst="rect">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2400">
                <a:solidFill>
                  <a:srgbClr val="FFFFFF"/>
                </a:solidFill>
                <a:latin typeface="Arial" panose="020B0604020202020204" pitchFamily="34" charset="0"/>
                <a:ea typeface="MS PGothic" panose="020B0600070205080204" pitchFamily="34" charset="-128"/>
              </a:rPr>
              <a:t>Le potentiel d’action</a:t>
            </a:r>
          </a:p>
        </p:txBody>
      </p:sp>
      <p:sp>
        <p:nvSpPr>
          <p:cNvPr id="181251" name="Text Box 2"/>
          <p:cNvSpPr txBox="1">
            <a:spLocks noChangeArrowheads="1"/>
          </p:cNvSpPr>
          <p:nvPr/>
        </p:nvSpPr>
        <p:spPr bwMode="auto">
          <a:xfrm>
            <a:off x="1752600" y="11430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Les neurones peuvent réagir à un stimulus (excitabilité).</a:t>
            </a:r>
          </a:p>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Réaction = ouverture de canaux à sodium de la membrane</a:t>
            </a:r>
          </a:p>
        </p:txBody>
      </p:sp>
      <p:pic>
        <p:nvPicPr>
          <p:cNvPr id="181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2667001"/>
            <a:ext cx="643572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81253" name="Group 4"/>
          <p:cNvGrpSpPr>
            <a:grpSpLocks/>
          </p:cNvGrpSpPr>
          <p:nvPr/>
        </p:nvGrpSpPr>
        <p:grpSpPr bwMode="auto">
          <a:xfrm>
            <a:off x="6019801" y="2209801"/>
            <a:ext cx="3502025" cy="1139825"/>
            <a:chOff x="2832" y="1392"/>
            <a:chExt cx="2206" cy="718"/>
          </a:xfrm>
        </p:grpSpPr>
        <p:sp>
          <p:nvSpPr>
            <p:cNvPr id="181259" name="Text Box 5"/>
            <p:cNvSpPr txBox="1">
              <a:spLocks noChangeArrowheads="1"/>
            </p:cNvSpPr>
            <p:nvPr/>
          </p:nvSpPr>
          <p:spPr bwMode="auto">
            <a:xfrm>
              <a:off x="2832" y="1392"/>
              <a:ext cx="2207" cy="251"/>
            </a:xfrm>
            <a:prstGeom prst="rect">
              <a:avLst/>
            </a:pr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250"/>
                </a:spcBef>
                <a:buClr>
                  <a:srgbClr val="000000"/>
                </a:buClr>
                <a:buNone/>
              </a:pPr>
              <a:r>
                <a:rPr lang="fr-FR" altLang="fr-FR">
                  <a:solidFill>
                    <a:srgbClr val="FFFFFF"/>
                  </a:solidFill>
                  <a:latin typeface="Arial" panose="020B0604020202020204" pitchFamily="34" charset="0"/>
                  <a:ea typeface="MS PGothic" panose="020B0600070205080204" pitchFamily="34" charset="-128"/>
                </a:rPr>
                <a:t>Baisse d’ions + à l’extérieur</a:t>
              </a:r>
            </a:p>
          </p:txBody>
        </p:sp>
        <p:sp>
          <p:nvSpPr>
            <p:cNvPr id="181260" name="Line 6"/>
            <p:cNvSpPr>
              <a:spLocks noChangeShapeType="1"/>
            </p:cNvSpPr>
            <p:nvPr/>
          </p:nvSpPr>
          <p:spPr bwMode="auto">
            <a:xfrm flipH="1">
              <a:off x="3548" y="1632"/>
              <a:ext cx="246" cy="479"/>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81254" name="Group 7"/>
          <p:cNvGrpSpPr>
            <a:grpSpLocks/>
          </p:cNvGrpSpPr>
          <p:nvPr/>
        </p:nvGrpSpPr>
        <p:grpSpPr bwMode="auto">
          <a:xfrm>
            <a:off x="6019801" y="5180013"/>
            <a:ext cx="3578225" cy="931862"/>
            <a:chOff x="2832" y="3263"/>
            <a:chExt cx="2254" cy="587"/>
          </a:xfrm>
        </p:grpSpPr>
        <p:sp>
          <p:nvSpPr>
            <p:cNvPr id="181257" name="Text Box 8"/>
            <p:cNvSpPr txBox="1">
              <a:spLocks noChangeArrowheads="1"/>
            </p:cNvSpPr>
            <p:nvPr/>
          </p:nvSpPr>
          <p:spPr bwMode="auto">
            <a:xfrm>
              <a:off x="2832" y="3600"/>
              <a:ext cx="2255" cy="251"/>
            </a:xfrm>
            <a:prstGeom prst="rect">
              <a:avLst/>
            </a:pr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250"/>
                </a:spcBef>
                <a:buClr>
                  <a:srgbClr val="000000"/>
                </a:buClr>
                <a:buNone/>
              </a:pPr>
              <a:r>
                <a:rPr lang="fr-FR" altLang="fr-FR">
                  <a:solidFill>
                    <a:srgbClr val="FFFFFF"/>
                  </a:solidFill>
                  <a:latin typeface="Arial" panose="020B0604020202020204" pitchFamily="34" charset="0"/>
                  <a:ea typeface="MS PGothic" panose="020B0600070205080204" pitchFamily="34" charset="-128"/>
                </a:rPr>
                <a:t>Hausse d’ions + à l’intérieur</a:t>
              </a:r>
            </a:p>
          </p:txBody>
        </p:sp>
        <p:sp>
          <p:nvSpPr>
            <p:cNvPr id="181258" name="Line 9"/>
            <p:cNvSpPr>
              <a:spLocks noChangeShapeType="1"/>
            </p:cNvSpPr>
            <p:nvPr/>
          </p:nvSpPr>
          <p:spPr bwMode="auto">
            <a:xfrm flipH="1" flipV="1">
              <a:off x="3548" y="3261"/>
              <a:ext cx="198" cy="341"/>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81255"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81256"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509DC74D-4B09-4883-BECE-192C2A41A804}" type="slidenum">
              <a:rPr lang="fr-FR" altLang="fr-FR" sz="1000">
                <a:solidFill>
                  <a:srgbClr val="898989"/>
                </a:solidFill>
                <a:latin typeface="Calibri" panose="020F0502020204030204" pitchFamily="34" charset="0"/>
              </a:rPr>
              <a:pPr>
                <a:lnSpc>
                  <a:spcPct val="100000"/>
                </a:lnSpc>
                <a:spcBef>
                  <a:spcPct val="0"/>
                </a:spcBef>
                <a:buClrTx/>
                <a:buFontTx/>
                <a:buNone/>
              </a:pPr>
              <a:t>20</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5991571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p:cNvSpPr>
            <a:spLocks noGrp="1"/>
          </p:cNvSpPr>
          <p:nvPr>
            <p:ph type="title"/>
          </p:nvPr>
        </p:nvSpPr>
        <p:spPr>
          <a:xfrm>
            <a:off x="1666875" y="357188"/>
            <a:ext cx="8858250" cy="984250"/>
          </a:xfrm>
        </p:spPr>
        <p:txBody>
          <a:bodyPr/>
          <a:lstStyle/>
          <a:p>
            <a:pPr algn="ctr">
              <a:defRPr/>
            </a:pPr>
            <a:r>
              <a:rPr lang="fr-FR" altLang="fr-FR" sz="4100" dirty="0">
                <a:solidFill>
                  <a:schemeClr val="tx1">
                    <a:lumMod val="75000"/>
                    <a:lumOff val="25000"/>
                  </a:schemeClr>
                </a:solidFill>
              </a:rPr>
              <a:t>Passage de l’influx nerveux</a:t>
            </a:r>
          </a:p>
        </p:txBody>
      </p:sp>
      <p:sp>
        <p:nvSpPr>
          <p:cNvPr id="165891" name="Espace réservé du contenu 2"/>
          <p:cNvSpPr>
            <a:spLocks noGrp="1"/>
          </p:cNvSpPr>
          <p:nvPr>
            <p:ph idx="1"/>
          </p:nvPr>
        </p:nvSpPr>
        <p:spPr>
          <a:xfrm>
            <a:off x="1809750" y="2071688"/>
            <a:ext cx="8643938" cy="4786312"/>
          </a:xfrm>
        </p:spPr>
        <p:txBody>
          <a:bodyPr/>
          <a:lstStyle/>
          <a:p>
            <a:pPr marL="0" indent="0" algn="just">
              <a:buNone/>
              <a:defRPr/>
            </a:pPr>
            <a:r>
              <a:rPr lang="fr-FR" altLang="fr-FR" sz="3200">
                <a:latin typeface="Arial" panose="020B0604020202020204" pitchFamily="34" charset="0"/>
              </a:rPr>
              <a:t>L’information dans le SN est codée par des </a:t>
            </a:r>
            <a:r>
              <a:rPr lang="fr-FR" altLang="fr-FR" sz="3200" b="1">
                <a:latin typeface="Arial" panose="020B0604020202020204" pitchFamily="34" charset="0"/>
              </a:rPr>
              <a:t>signaux électriques</a:t>
            </a:r>
          </a:p>
          <a:p>
            <a:pPr marL="0" indent="0" algn="just">
              <a:buNone/>
              <a:defRPr/>
            </a:pPr>
            <a:r>
              <a:rPr lang="fr-FR" altLang="fr-FR" sz="3200">
                <a:latin typeface="Arial" panose="020B0604020202020204" pitchFamily="34" charset="0"/>
              </a:rPr>
              <a:t>La propagation du signal électrique est favorisée et accélérée par la </a:t>
            </a:r>
            <a:r>
              <a:rPr lang="fr-FR" altLang="fr-FR" sz="3200" b="1">
                <a:latin typeface="Arial" panose="020B0604020202020204" pitchFamily="34" charset="0"/>
              </a:rPr>
              <a:t>myéline</a:t>
            </a:r>
            <a:r>
              <a:rPr lang="fr-FR" altLang="fr-FR" sz="3200">
                <a:latin typeface="Arial" panose="020B0604020202020204" pitchFamily="34" charset="0"/>
              </a:rPr>
              <a:t>, substance qui recouvre les axones</a:t>
            </a:r>
          </a:p>
          <a:p>
            <a:pPr marL="0" indent="0" algn="just">
              <a:buNone/>
              <a:defRPr/>
            </a:pPr>
            <a:r>
              <a:rPr lang="fr-FR" altLang="fr-FR" sz="3200">
                <a:latin typeface="Arial" panose="020B0604020202020204" pitchFamily="34" charset="0"/>
              </a:rPr>
              <a:t>Entre 2 neurones (synapse), le courant est transformé en </a:t>
            </a:r>
            <a:r>
              <a:rPr lang="fr-FR" altLang="fr-FR" sz="3200" b="1">
                <a:latin typeface="Arial" panose="020B0604020202020204" pitchFamily="34" charset="0"/>
              </a:rPr>
              <a:t>signal chimique</a:t>
            </a:r>
          </a:p>
        </p:txBody>
      </p:sp>
      <p:sp>
        <p:nvSpPr>
          <p:cNvPr id="18330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83301"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3C057513-41A0-478B-AB25-C0BB00D05C5D}" type="slidenum">
              <a:rPr lang="fr-FR" altLang="fr-FR" sz="1000">
                <a:solidFill>
                  <a:srgbClr val="898989"/>
                </a:solidFill>
                <a:latin typeface="Calibri" panose="020F0502020204030204" pitchFamily="34" charset="0"/>
              </a:rPr>
              <a:pPr>
                <a:lnSpc>
                  <a:spcPct val="100000"/>
                </a:lnSpc>
                <a:spcBef>
                  <a:spcPct val="0"/>
                </a:spcBef>
                <a:buClrTx/>
                <a:buFontTx/>
                <a:buNone/>
              </a:pPr>
              <a:t>21</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89176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http://cours.cstj.net/101-902-m.f/bio903/Nerveux/Images/recep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14375"/>
            <a:ext cx="6072188"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85348"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409C9CCB-1523-428B-9C43-E14041A5AC15}" type="slidenum">
              <a:rPr lang="fr-FR" altLang="fr-FR" sz="1000">
                <a:solidFill>
                  <a:srgbClr val="898989"/>
                </a:solidFill>
                <a:latin typeface="Calibri" panose="020F0502020204030204" pitchFamily="34" charset="0"/>
              </a:rPr>
              <a:pPr>
                <a:lnSpc>
                  <a:spcPct val="100000"/>
                </a:lnSpc>
                <a:spcBef>
                  <a:spcPct val="0"/>
                </a:spcBef>
                <a:buClrTx/>
                <a:buFontTx/>
                <a:buNone/>
              </a:pPr>
              <a:t>22</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49418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p:nvPr>
        </p:nvSpPr>
        <p:spPr>
          <a:xfrm>
            <a:off x="1919288" y="404813"/>
            <a:ext cx="8229600" cy="1079500"/>
          </a:xfrm>
        </p:spPr>
        <p:txBody>
          <a:bodyPr>
            <a:normAutofit fontScale="90000"/>
          </a:bodyPr>
          <a:lstStyle/>
          <a:p>
            <a:pPr>
              <a:defRPr/>
            </a:pPr>
            <a:r>
              <a:rPr lang="fr-FR" altLang="fr-FR" sz="4100" dirty="0">
                <a:solidFill>
                  <a:schemeClr val="tx1">
                    <a:lumMod val="75000"/>
                    <a:lumOff val="25000"/>
                  </a:schemeClr>
                </a:solidFill>
              </a:rPr>
              <a:t>La propagation de l’influx nerveux</a:t>
            </a:r>
          </a:p>
        </p:txBody>
      </p:sp>
      <p:sp>
        <p:nvSpPr>
          <p:cNvPr id="91137" name="Rectangle 1"/>
          <p:cNvSpPr>
            <a:spLocks noGrp="1" noChangeArrowheads="1"/>
          </p:cNvSpPr>
          <p:nvPr>
            <p:ph idx="1"/>
          </p:nvPr>
        </p:nvSpPr>
        <p:spPr>
          <a:xfrm>
            <a:off x="1631951" y="1700214"/>
            <a:ext cx="8856663" cy="4465637"/>
          </a:xfrm>
        </p:spPr>
        <p:txBody>
          <a:bodyPr>
            <a:normAutofit lnSpcReduction="10000"/>
          </a:bodyPr>
          <a:lstStyle/>
          <a:p>
            <a:pPr marL="0" indent="0" algn="just">
              <a:lnSpc>
                <a:spcPct val="101000"/>
              </a:lnSpc>
              <a:spcBef>
                <a:spcPts val="700"/>
              </a:spcBef>
              <a:buClr>
                <a:srgbClr val="FFCC66"/>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a:solidFill>
                  <a:schemeClr val="tx1">
                    <a:lumMod val="75000"/>
                    <a:lumOff val="25000"/>
                  </a:schemeClr>
                </a:solidFill>
                <a:latin typeface="Arial" panose="020B0604020202020204" pitchFamily="34" charset="0"/>
              </a:rPr>
              <a:t>Le neurone sécrète un </a:t>
            </a:r>
            <a:r>
              <a:rPr lang="fr-FR" altLang="fr-FR" sz="3200" b="1">
                <a:solidFill>
                  <a:schemeClr val="tx1">
                    <a:lumMod val="75000"/>
                    <a:lumOff val="25000"/>
                  </a:schemeClr>
                </a:solidFill>
                <a:latin typeface="Arial" panose="020B0604020202020204" pitchFamily="34" charset="0"/>
              </a:rPr>
              <a:t>neurotransmetteur</a:t>
            </a:r>
          </a:p>
          <a:p>
            <a:pPr marL="0" indent="0" algn="just">
              <a:lnSpc>
                <a:spcPct val="101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a:solidFill>
                  <a:schemeClr val="tx1">
                    <a:lumMod val="75000"/>
                    <a:lumOff val="25000"/>
                  </a:schemeClr>
                </a:solidFill>
                <a:latin typeface="Arial" panose="020B0604020202020204" pitchFamily="34" charset="0"/>
              </a:rPr>
              <a:t>     (Acétylcholine, sérotonine, adrénaline</a:t>
            </a:r>
            <a:r>
              <a:rPr lang="is-IS" altLang="fr-FR" sz="3200">
                <a:solidFill>
                  <a:schemeClr val="tx1">
                    <a:lumMod val="75000"/>
                    <a:lumOff val="25000"/>
                  </a:schemeClr>
                </a:solidFill>
                <a:latin typeface="Arial" panose="020B0604020202020204" pitchFamily="34" charset="0"/>
              </a:rPr>
              <a:t>…</a:t>
            </a:r>
            <a:r>
              <a:rPr lang="fr-FR" altLang="fr-FR" sz="3200">
                <a:solidFill>
                  <a:schemeClr val="tx1">
                    <a:lumMod val="75000"/>
                    <a:lumOff val="25000"/>
                  </a:schemeClr>
                </a:solidFill>
                <a:latin typeface="Arial" panose="020B0604020202020204" pitchFamily="34" charset="0"/>
              </a:rPr>
              <a:t>),qui est dirigé vers les cellules avec lequel il est connecté (autre neurone, cellule musculaire).</a:t>
            </a:r>
          </a:p>
          <a:p>
            <a:pPr marL="0" indent="0" algn="just">
              <a:lnSpc>
                <a:spcPct val="101000"/>
              </a:lnSpc>
              <a:spcBef>
                <a:spcPts val="700"/>
              </a:spcBef>
              <a:buClr>
                <a:srgbClr val="FFCC66"/>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a:solidFill>
                <a:schemeClr val="tx1">
                  <a:lumMod val="75000"/>
                  <a:lumOff val="25000"/>
                </a:schemeClr>
              </a:solidFill>
              <a:latin typeface="Arial" panose="020B0604020202020204" pitchFamily="34" charset="0"/>
            </a:endParaRPr>
          </a:p>
          <a:p>
            <a:pPr marL="0" indent="0" algn="just">
              <a:lnSpc>
                <a:spcPct val="101000"/>
              </a:lnSpc>
              <a:spcBef>
                <a:spcPts val="700"/>
              </a:spcBef>
              <a:buClr>
                <a:srgbClr val="FFCC66"/>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a:solidFill>
                  <a:schemeClr val="tx1">
                    <a:lumMod val="75000"/>
                    <a:lumOff val="25000"/>
                  </a:schemeClr>
                </a:solidFill>
                <a:latin typeface="Arial" panose="020B0604020202020204" pitchFamily="34" charset="0"/>
              </a:rPr>
              <a:t>Cette connexion se fait au niveau des fentes synaptiques et est à l’origine d’un potentiel d’action inhibiteur ou excitateur</a:t>
            </a:r>
          </a:p>
          <a:p>
            <a:pPr marL="0" indent="0" algn="just">
              <a:lnSpc>
                <a:spcPct val="101000"/>
              </a:lnSpc>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a:solidFill>
                  <a:schemeClr val="tx1">
                    <a:lumMod val="75000"/>
                    <a:lumOff val="25000"/>
                  </a:schemeClr>
                </a:solidFill>
                <a:latin typeface="Gill Sans MT" panose="020B0502020104020203" pitchFamily="34" charset="0"/>
              </a:rPr>
              <a:t>	</a:t>
            </a:r>
          </a:p>
        </p:txBody>
      </p:sp>
      <p:sp>
        <p:nvSpPr>
          <p:cNvPr id="187396"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87397"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9957146E-127C-425C-A94C-C130FF69B813}" type="slidenum">
              <a:rPr lang="fr-FR" altLang="fr-FR" sz="1000">
                <a:solidFill>
                  <a:srgbClr val="898989"/>
                </a:solidFill>
                <a:latin typeface="Calibri" panose="020F0502020204030204" pitchFamily="34" charset="0"/>
              </a:rPr>
              <a:pPr>
                <a:lnSpc>
                  <a:spcPct val="100000"/>
                </a:lnSpc>
                <a:spcBef>
                  <a:spcPct val="0"/>
                </a:spcBef>
                <a:buClrTx/>
                <a:buFontTx/>
                <a:buNone/>
              </a:pPr>
              <a:t>23</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38387435"/>
      </p:ext>
    </p:extLst>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p:nvPr>
        </p:nvSpPr>
        <p:spPr>
          <a:xfrm>
            <a:off x="1774825" y="115889"/>
            <a:ext cx="8713788" cy="865187"/>
          </a:xfrm>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100" dirty="0">
                <a:solidFill>
                  <a:schemeClr val="tx1">
                    <a:lumMod val="75000"/>
                    <a:lumOff val="25000"/>
                  </a:schemeClr>
                </a:solidFill>
              </a:rPr>
              <a:t>3,1,2 Les synapses - Jonction neuronale</a:t>
            </a:r>
          </a:p>
        </p:txBody>
      </p:sp>
      <p:sp>
        <p:nvSpPr>
          <p:cNvPr id="189443"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89444"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5056F1A4-F935-46A2-BC54-C8CF2481FD03}" type="slidenum">
              <a:rPr lang="fr-FR" altLang="fr-FR" sz="1000">
                <a:solidFill>
                  <a:srgbClr val="898989"/>
                </a:solidFill>
                <a:latin typeface="Calibri" panose="020F0502020204030204" pitchFamily="34" charset="0"/>
              </a:rPr>
              <a:pPr>
                <a:lnSpc>
                  <a:spcPct val="100000"/>
                </a:lnSpc>
                <a:spcBef>
                  <a:spcPct val="0"/>
                </a:spcBef>
                <a:buClrTx/>
                <a:buFontTx/>
                <a:buNone/>
              </a:pPr>
              <a:t>24</a:t>
            </a:fld>
            <a:endParaRPr lang="fr-FR" altLang="fr-FR" sz="1000">
              <a:solidFill>
                <a:srgbClr val="898989"/>
              </a:solidFill>
              <a:latin typeface="Calibri" panose="020F0502020204030204" pitchFamily="34" charset="0"/>
            </a:endParaRPr>
          </a:p>
        </p:txBody>
      </p:sp>
      <p:pic>
        <p:nvPicPr>
          <p:cNvPr id="1894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44057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1666875" y="0"/>
            <a:ext cx="8858250" cy="1143000"/>
          </a:xfrm>
        </p:spPr>
        <p:txBody>
          <a:bodyPr>
            <a:noAutofit/>
          </a:bodyPr>
          <a:lstStyle/>
          <a:p>
            <a:pPr algn="ctr">
              <a:defRPr/>
            </a:pPr>
            <a:r>
              <a:rPr lang="fr-FR" altLang="fr-FR" dirty="0">
                <a:solidFill>
                  <a:schemeClr val="tx1">
                    <a:lumMod val="75000"/>
                    <a:lumOff val="25000"/>
                  </a:schemeClr>
                </a:solidFill>
                <a:effectLst>
                  <a:outerShdw blurRad="38100" dist="38100" dir="2700000" algn="tl">
                    <a:srgbClr val="C0C0C0"/>
                  </a:outerShdw>
                </a:effectLst>
                <a:latin typeface="Gill Sans MT" panose="020B0502020104020203" pitchFamily="34" charset="0"/>
              </a:rPr>
              <a:t>La synapse</a:t>
            </a:r>
          </a:p>
        </p:txBody>
      </p:sp>
      <p:sp>
        <p:nvSpPr>
          <p:cNvPr id="174083" name="Espace réservé du contenu 2"/>
          <p:cNvSpPr>
            <a:spLocks noGrp="1"/>
          </p:cNvSpPr>
          <p:nvPr>
            <p:ph idx="1"/>
          </p:nvPr>
        </p:nvSpPr>
        <p:spPr>
          <a:xfrm>
            <a:off x="1703388" y="1428750"/>
            <a:ext cx="8856662" cy="5429250"/>
          </a:xfrm>
        </p:spPr>
        <p:txBody>
          <a:bodyPr/>
          <a:lstStyle/>
          <a:p>
            <a:pPr marL="0" indent="0" algn="just">
              <a:buNone/>
              <a:defRPr/>
            </a:pPr>
            <a:r>
              <a:rPr lang="fr-FR" altLang="fr-FR" sz="3200">
                <a:latin typeface="Arial" panose="020B0604020202020204" pitchFamily="34" charset="0"/>
              </a:rPr>
              <a:t>C’est la zone d’échange d’information entre deux neurones</a:t>
            </a:r>
          </a:p>
          <a:p>
            <a:pPr marL="0" indent="0">
              <a:buNone/>
              <a:defRPr/>
            </a:pPr>
            <a:endParaRPr lang="fr-FR" altLang="fr-FR" sz="3200">
              <a:latin typeface="Arial" panose="020B0604020202020204" pitchFamily="34" charset="0"/>
            </a:endParaRPr>
          </a:p>
          <a:p>
            <a:pPr marL="0" indent="0" algn="just">
              <a:buNone/>
              <a:defRPr/>
            </a:pPr>
            <a:r>
              <a:rPr lang="fr-FR" altLang="fr-FR" sz="3200">
                <a:latin typeface="Arial" panose="020B0604020202020204" pitchFamily="34" charset="0"/>
              </a:rPr>
              <a:t>L’arrivée du signal électrique provoque la libération dans la fente synaptique de substances chimiques appelées neurotransmetteurs (Nt)</a:t>
            </a:r>
          </a:p>
        </p:txBody>
      </p:sp>
      <p:sp>
        <p:nvSpPr>
          <p:cNvPr id="191492"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91493"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DEAD8BDE-C4A1-43DC-BE01-042448EACBCB}" type="slidenum">
              <a:rPr lang="fr-FR" altLang="fr-FR" sz="1000">
                <a:solidFill>
                  <a:srgbClr val="898989"/>
                </a:solidFill>
                <a:latin typeface="Calibri" panose="020F0502020204030204" pitchFamily="34" charset="0"/>
              </a:rPr>
              <a:pPr>
                <a:lnSpc>
                  <a:spcPct val="100000"/>
                </a:lnSpc>
                <a:spcBef>
                  <a:spcPct val="0"/>
                </a:spcBef>
                <a:buClrTx/>
                <a:buFontTx/>
                <a:buNone/>
              </a:pPr>
              <a:t>25</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86068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a:xfrm>
            <a:off x="-284480" y="-33338"/>
            <a:ext cx="11638280" cy="1373188"/>
          </a:xfrm>
        </p:spPr>
        <p:txBody>
          <a:bodyPr>
            <a:no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CA" altLang="fr-FR" sz="4000" b="1" dirty="0">
                <a:effectLst>
                  <a:outerShdw blurRad="38100" dist="38100" dir="2700000" algn="tl">
                    <a:srgbClr val="C0C0C0"/>
                  </a:outerShdw>
                </a:effectLst>
                <a:latin typeface="Gill Sans MT" panose="020B0502020104020203" pitchFamily="34" charset="0"/>
              </a:rPr>
              <a:t>Le cerveau est formé</a:t>
            </a:r>
            <a:br>
              <a:rPr lang="fr-CA" altLang="fr-FR" sz="4000" b="1" dirty="0">
                <a:effectLst>
                  <a:outerShdw blurRad="38100" dist="38100" dir="2700000" algn="tl">
                    <a:srgbClr val="C0C0C0"/>
                  </a:outerShdw>
                </a:effectLst>
                <a:latin typeface="Gill Sans MT" panose="020B0502020104020203" pitchFamily="34" charset="0"/>
              </a:rPr>
            </a:br>
            <a:r>
              <a:rPr lang="fr-CA" altLang="fr-FR" sz="4000" b="1" dirty="0">
                <a:effectLst>
                  <a:outerShdw blurRad="38100" dist="38100" dir="2700000" algn="tl">
                    <a:srgbClr val="C0C0C0"/>
                  </a:outerShdw>
                </a:effectLst>
                <a:latin typeface="Gill Sans MT" panose="020B0502020104020203" pitchFamily="34" charset="0"/>
              </a:rPr>
              <a:t>de circuits neuroniques</a:t>
            </a:r>
          </a:p>
        </p:txBody>
      </p:sp>
      <p:sp>
        <p:nvSpPr>
          <p:cNvPr id="176131" name="Rectangle 2"/>
          <p:cNvSpPr>
            <a:spLocks noGrp="1" noChangeArrowheads="1"/>
          </p:cNvSpPr>
          <p:nvPr>
            <p:ph type="body" sz="half" idx="1"/>
          </p:nvPr>
        </p:nvSpPr>
        <p:spPr>
          <a:xfrm>
            <a:off x="1981200" y="1412875"/>
            <a:ext cx="8229600" cy="2298700"/>
          </a:xfrm>
        </p:spPr>
        <p:txBody>
          <a:bodyPr/>
          <a:lstStyle/>
          <a:p>
            <a:pPr marL="341313" indent="-341313">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Lst>
              <a:defRPr/>
            </a:pPr>
            <a:r>
              <a:rPr lang="fr-CA" altLang="fr-FR">
                <a:latin typeface="Times New Roman" panose="02020603050405020304" pitchFamily="18" charset="0"/>
              </a:rPr>
              <a:t>Des neurones établissent des connections avec d’autres neurones.</a:t>
            </a:r>
          </a:p>
          <a:p>
            <a:pPr marL="741363" lvl="1" indent="-284163">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Lst>
              <a:defRPr/>
            </a:pPr>
            <a:r>
              <a:rPr lang="fr-CA" altLang="fr-FR">
                <a:latin typeface="Times New Roman" panose="02020603050405020304" pitchFamily="18" charset="0"/>
              </a:rPr>
              <a:t>C’est un phénomène </a:t>
            </a:r>
            <a:r>
              <a:rPr lang="fr-CA" altLang="fr-FR" u="sng">
                <a:latin typeface="Times New Roman" panose="02020603050405020304" pitchFamily="18" charset="0"/>
              </a:rPr>
              <a:t>plastique.</a:t>
            </a:r>
          </a:p>
          <a:p>
            <a:pPr marL="741363" lvl="1" indent="-284163">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Lst>
              <a:defRPr/>
            </a:pPr>
            <a:r>
              <a:rPr lang="fr-CA" altLang="fr-FR">
                <a:latin typeface="Times New Roman" panose="02020603050405020304" pitchFamily="18" charset="0"/>
              </a:rPr>
              <a:t>L’apprentissage est fortement lié à l’établissement et à la disparition de circuits.</a:t>
            </a:r>
          </a:p>
        </p:txBody>
      </p:sp>
      <p:sp>
        <p:nvSpPr>
          <p:cNvPr id="19354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93541"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9F1CFAB5-FBC7-4796-818E-60E709066658}" type="slidenum">
              <a:rPr lang="fr-FR" altLang="fr-FR" sz="1000">
                <a:solidFill>
                  <a:srgbClr val="898989"/>
                </a:solidFill>
                <a:latin typeface="Calibri" panose="020F0502020204030204" pitchFamily="34" charset="0"/>
              </a:rPr>
              <a:pPr>
                <a:lnSpc>
                  <a:spcPct val="100000"/>
                </a:lnSpc>
                <a:spcBef>
                  <a:spcPct val="0"/>
                </a:spcBef>
                <a:buClrTx/>
                <a:buFontTx/>
                <a:buNone/>
              </a:pPr>
              <a:t>26</a:t>
            </a:fld>
            <a:endParaRPr lang="fr-FR" altLang="fr-FR" sz="1000">
              <a:solidFill>
                <a:srgbClr val="898989"/>
              </a:solidFill>
              <a:latin typeface="Calibri" panose="020F0502020204030204" pitchFamily="34" charset="0"/>
            </a:endParaRPr>
          </a:p>
        </p:txBody>
      </p:sp>
      <p:pic>
        <p:nvPicPr>
          <p:cNvPr id="1935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3643314"/>
            <a:ext cx="54006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33824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057400" y="152400"/>
            <a:ext cx="8229600" cy="801688"/>
          </a:xfrm>
          <a:prstGeom prst="rect">
            <a:avLst/>
          </a:prstGeom>
          <a:noFill/>
          <a:ln>
            <a:noFill/>
          </a:ln>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bg1"/>
                </a:solidFill>
                <a:latin typeface="Arial" panose="020B0604020202020204" pitchFamily="34" charset="0"/>
                <a:ea typeface="MS PGothic" panose="020B0600070205080204" pitchFamily="34" charset="-128"/>
              </a:defRPr>
            </a:lvl9pPr>
          </a:lstStyle>
          <a:p>
            <a:pPr algn="ctr">
              <a:buClr>
                <a:srgbClr val="000000"/>
              </a:buClr>
              <a:buSzPct val="100000"/>
              <a:defRPr/>
            </a:pPr>
            <a:r>
              <a:rPr lang="fr-FR" altLang="fr-FR" sz="3200">
                <a:solidFill>
                  <a:srgbClr val="FFFF00"/>
                </a:solidFill>
              </a:rPr>
              <a:t> </a:t>
            </a:r>
            <a:r>
              <a:rPr lang="fr-FR" altLang="fr-FR" sz="4600">
                <a:solidFill>
                  <a:schemeClr val="accent1"/>
                </a:solidFill>
                <a:effectLst>
                  <a:outerShdw blurRad="38100" dist="38100" dir="2700000" algn="tl">
                    <a:srgbClr val="C0C0C0"/>
                  </a:outerShdw>
                </a:effectLst>
                <a:latin typeface="Gill Sans MT" panose="020B0502020104020203" pitchFamily="34" charset="0"/>
              </a:rPr>
              <a:t>La synapse</a:t>
            </a:r>
          </a:p>
        </p:txBody>
      </p:sp>
      <p:sp>
        <p:nvSpPr>
          <p:cNvPr id="195587" name="Text Box 2"/>
          <p:cNvSpPr txBox="1">
            <a:spLocks noChangeArrowheads="1"/>
          </p:cNvSpPr>
          <p:nvPr/>
        </p:nvSpPr>
        <p:spPr bwMode="auto">
          <a:xfrm>
            <a:off x="1631950" y="1066801"/>
            <a:ext cx="9036050" cy="587375"/>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3200">
                <a:solidFill>
                  <a:srgbClr val="000000"/>
                </a:solidFill>
                <a:latin typeface="Arial" panose="020B0604020202020204" pitchFamily="34" charset="0"/>
                <a:ea typeface="MS PGothic" panose="020B0600070205080204" pitchFamily="34" charset="-128"/>
              </a:rPr>
              <a:t>Synapse = point de connexion entre 2 neurones</a:t>
            </a:r>
          </a:p>
        </p:txBody>
      </p:sp>
      <p:pic>
        <p:nvPicPr>
          <p:cNvPr id="195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1744663"/>
            <a:ext cx="65897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5589" name="Oval 4"/>
          <p:cNvSpPr>
            <a:spLocks noChangeArrowheads="1"/>
          </p:cNvSpPr>
          <p:nvPr/>
        </p:nvSpPr>
        <p:spPr bwMode="auto">
          <a:xfrm>
            <a:off x="3962400" y="2895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grpSp>
        <p:nvGrpSpPr>
          <p:cNvPr id="2" name="Group 5"/>
          <p:cNvGrpSpPr>
            <a:grpSpLocks/>
          </p:cNvGrpSpPr>
          <p:nvPr/>
        </p:nvGrpSpPr>
        <p:grpSpPr bwMode="auto">
          <a:xfrm>
            <a:off x="2819401" y="2209801"/>
            <a:ext cx="5254625" cy="3578225"/>
            <a:chOff x="816" y="1392"/>
            <a:chExt cx="3310" cy="2254"/>
          </a:xfrm>
        </p:grpSpPr>
        <p:sp>
          <p:nvSpPr>
            <p:cNvPr id="195594" name="Oval 6"/>
            <p:cNvSpPr>
              <a:spLocks noChangeArrowheads="1"/>
            </p:cNvSpPr>
            <p:nvPr/>
          </p:nvSpPr>
          <p:spPr bwMode="auto">
            <a:xfrm>
              <a:off x="3599" y="2543"/>
              <a:ext cx="528" cy="432"/>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95595" name="Oval 7"/>
            <p:cNvSpPr>
              <a:spLocks noChangeArrowheads="1"/>
            </p:cNvSpPr>
            <p:nvPr/>
          </p:nvSpPr>
          <p:spPr bwMode="auto">
            <a:xfrm>
              <a:off x="3695" y="1440"/>
              <a:ext cx="384" cy="384"/>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95596" name="Oval 8"/>
            <p:cNvSpPr>
              <a:spLocks noChangeArrowheads="1"/>
            </p:cNvSpPr>
            <p:nvPr/>
          </p:nvSpPr>
          <p:spPr bwMode="auto">
            <a:xfrm>
              <a:off x="1152" y="2447"/>
              <a:ext cx="480" cy="384"/>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95597" name="Oval 9"/>
            <p:cNvSpPr>
              <a:spLocks noChangeArrowheads="1"/>
            </p:cNvSpPr>
            <p:nvPr/>
          </p:nvSpPr>
          <p:spPr bwMode="auto">
            <a:xfrm>
              <a:off x="3455" y="3215"/>
              <a:ext cx="432" cy="432"/>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95598" name="Oval 10"/>
            <p:cNvSpPr>
              <a:spLocks noChangeArrowheads="1"/>
            </p:cNvSpPr>
            <p:nvPr/>
          </p:nvSpPr>
          <p:spPr bwMode="auto">
            <a:xfrm>
              <a:off x="816" y="1392"/>
              <a:ext cx="768" cy="768"/>
            </a:xfrm>
            <a:prstGeom prst="ellipse">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grpSp>
      <p:sp>
        <p:nvSpPr>
          <p:cNvPr id="83979" name="Text Box 11"/>
          <p:cNvSpPr txBox="1">
            <a:spLocks noChangeArrowheads="1"/>
          </p:cNvSpPr>
          <p:nvPr/>
        </p:nvSpPr>
        <p:spPr bwMode="auto">
          <a:xfrm>
            <a:off x="1703388" y="5805489"/>
            <a:ext cx="4114800" cy="917575"/>
          </a:xfrm>
          <a:prstGeom prst="rect">
            <a:avLst/>
          </a:prstGeom>
          <a:solidFill>
            <a:srgbClr val="FFFF00"/>
          </a:solidFill>
          <a:ln w="19080">
            <a:solidFill>
              <a:srgbClr val="FF3300"/>
            </a:solidFill>
            <a:miter lim="800000"/>
            <a:headEnd/>
            <a:tailEnd/>
          </a:ln>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000000"/>
                </a:solidFill>
                <a:latin typeface="Arial" panose="020B0604020202020204" pitchFamily="34" charset="0"/>
                <a:ea typeface="MS PGothic" panose="020B0600070205080204" pitchFamily="34" charset="-128"/>
              </a:rPr>
              <a:t>1 mm</a:t>
            </a:r>
            <a:r>
              <a:rPr lang="fr-FR" altLang="fr-FR" sz="1800" b="1" baseline="30000">
                <a:solidFill>
                  <a:srgbClr val="000000"/>
                </a:solidFill>
                <a:latin typeface="Arial" panose="020B0604020202020204" pitchFamily="34" charset="0"/>
                <a:ea typeface="MS PGothic" panose="020B0600070205080204" pitchFamily="34" charset="-128"/>
              </a:rPr>
              <a:t>3</a:t>
            </a:r>
            <a:r>
              <a:rPr lang="fr-FR" altLang="fr-FR" sz="1800" b="1">
                <a:solidFill>
                  <a:srgbClr val="000000"/>
                </a:solidFill>
                <a:latin typeface="Arial" panose="020B0604020202020204" pitchFamily="34" charset="0"/>
                <a:ea typeface="MS PGothic" panose="020B0600070205080204" pitchFamily="34" charset="-128"/>
              </a:rPr>
              <a:t> de substance grise du cortex peut contenir 5 milliards de synapses.</a:t>
            </a:r>
          </a:p>
        </p:txBody>
      </p:sp>
      <p:sp>
        <p:nvSpPr>
          <p:cNvPr id="195592" name="Espace réservé du pied de page 2"/>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95593"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20908505-1057-4451-ADCD-D7E1CCB034D6}" type="slidenum">
              <a:rPr lang="fr-FR" altLang="fr-FR" sz="1000">
                <a:solidFill>
                  <a:srgbClr val="898989"/>
                </a:solidFill>
                <a:latin typeface="Calibri" panose="020F0502020204030204" pitchFamily="34" charset="0"/>
              </a:rPr>
              <a:pPr>
                <a:lnSpc>
                  <a:spcPct val="100000"/>
                </a:lnSpc>
                <a:spcBef>
                  <a:spcPct val="0"/>
                </a:spcBef>
                <a:buClrTx/>
                <a:buFontTx/>
                <a:buNone/>
              </a:pPr>
              <a:t>27</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8319590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p:val>
                                            <p:strVal val="0-#ppt_w/2"/>
                                          </p:val>
                                        </p:tav>
                                        <p:tav>
                                          <p:val>
                                            <p:strVal val="#ppt_x"/>
                                          </p:val>
                                        </p:tav>
                                      </p:tavLst>
                                    </p:anim>
                                    <p:anim calcmode="lin" valueType="num">
                                      <p:cBhvr additive="repl">
                                        <p:cTn id="8" dur="500" fill="hold"/>
                                        <p:tgtEl>
                                          <p:spTgt spid="2"/>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nodeType="clickEffect">
                                  <p:stCondLst>
                                    <p:cond delay="0"/>
                                  </p:stCondLst>
                                  <p:childTnLst>
                                    <p:set>
                                      <p:cBhvr additive="repl">
                                        <p:cTn id="12" dur="1" fill="hold">
                                          <p:stCondLst>
                                            <p:cond delay="0"/>
                                          </p:stCondLst>
                                        </p:cTn>
                                        <p:tgtEl>
                                          <p:spTgt spid="83979"/>
                                        </p:tgtEl>
                                        <p:attrNameLst>
                                          <p:attrName>style.visibility</p:attrName>
                                        </p:attrNameLst>
                                      </p:cBhvr>
                                      <p:to>
                                        <p:strVal val="visible"/>
                                      </p:to>
                                    </p:set>
                                    <p:animEffect transition="in" filter="barn(outVertical)">
                                      <p:cBhvr additive="repl">
                                        <p:cTn id="13" dur="5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ce réservé du pied de page 3"/>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9763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F47C2BD4-DC4F-480F-919B-62C669ADEFCC}" type="slidenum">
              <a:rPr lang="fr-FR" altLang="fr-FR" sz="1000">
                <a:solidFill>
                  <a:srgbClr val="898989"/>
                </a:solidFill>
                <a:latin typeface="Calibri" panose="020F0502020204030204" pitchFamily="34" charset="0"/>
              </a:rPr>
              <a:pPr>
                <a:lnSpc>
                  <a:spcPct val="100000"/>
                </a:lnSpc>
                <a:spcBef>
                  <a:spcPct val="0"/>
                </a:spcBef>
                <a:buClrTx/>
                <a:buFontTx/>
                <a:buNone/>
              </a:pPr>
              <a:t>28</a:t>
            </a:fld>
            <a:endParaRPr lang="fr-FR" altLang="fr-FR" sz="1000">
              <a:solidFill>
                <a:srgbClr val="898989"/>
              </a:solidFill>
              <a:latin typeface="Calibri" panose="020F0502020204030204" pitchFamily="34" charset="0"/>
            </a:endParaRPr>
          </a:p>
        </p:txBody>
      </p:sp>
      <p:sp>
        <p:nvSpPr>
          <p:cNvPr id="76802" name="Text Box 1"/>
          <p:cNvSpPr txBox="1">
            <a:spLocks noChangeArrowheads="1"/>
          </p:cNvSpPr>
          <p:nvPr/>
        </p:nvSpPr>
        <p:spPr bwMode="auto">
          <a:xfrm>
            <a:off x="1774826" y="381000"/>
            <a:ext cx="8785225" cy="801688"/>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ctr">
              <a:spcBef>
                <a:spcPts val="1500"/>
              </a:spcBef>
              <a:buClr>
                <a:srgbClr val="000000"/>
              </a:buClr>
              <a:buSzPct val="100000"/>
              <a:defRPr/>
            </a:pPr>
            <a:r>
              <a:rPr lang="fr-FR" altLang="fr-FR" sz="4600">
                <a:solidFill>
                  <a:schemeClr val="accent1"/>
                </a:solidFill>
                <a:effectLst>
                  <a:outerShdw blurRad="38100" dist="38100" dir="2700000" algn="tl">
                    <a:srgbClr val="C0C0C0"/>
                  </a:outerShdw>
                </a:effectLst>
                <a:latin typeface="Gill Sans MT" panose="020B0502020104020203" pitchFamily="34" charset="0"/>
              </a:rPr>
              <a:t>La synapse</a:t>
            </a:r>
          </a:p>
        </p:txBody>
      </p:sp>
      <p:grpSp>
        <p:nvGrpSpPr>
          <p:cNvPr id="2" name="Group 2"/>
          <p:cNvGrpSpPr>
            <a:grpSpLocks/>
          </p:cNvGrpSpPr>
          <p:nvPr/>
        </p:nvGrpSpPr>
        <p:grpSpPr bwMode="auto">
          <a:xfrm>
            <a:off x="1774825" y="1066801"/>
            <a:ext cx="8153400" cy="2309813"/>
            <a:chOff x="158" y="672"/>
            <a:chExt cx="5136" cy="1455"/>
          </a:xfrm>
        </p:grpSpPr>
        <p:pic>
          <p:nvPicPr>
            <p:cNvPr id="1976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 y="672"/>
              <a:ext cx="2079"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7642" name="Text Box 4"/>
            <p:cNvSpPr txBox="1">
              <a:spLocks noChangeArrowheads="1"/>
            </p:cNvSpPr>
            <p:nvPr/>
          </p:nvSpPr>
          <p:spPr bwMode="auto">
            <a:xfrm>
              <a:off x="158" y="768"/>
              <a:ext cx="304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9pPr>
            </a:lstStyle>
            <a:p>
              <a:pPr>
                <a:lnSpc>
                  <a:spcPct val="100000"/>
                </a:lnSpc>
                <a:spcBef>
                  <a:spcPts val="1500"/>
                </a:spcBef>
                <a:buClr>
                  <a:srgbClr val="FF3300"/>
                </a:buClr>
                <a:buNone/>
              </a:pPr>
              <a:r>
                <a:rPr lang="fr-FR" altLang="fr-FR" sz="3200" b="1">
                  <a:solidFill>
                    <a:srgbClr val="FF3300"/>
                  </a:solidFill>
                  <a:latin typeface="Arial" panose="020B0604020202020204" pitchFamily="34" charset="0"/>
                  <a:ea typeface="MS PGothic" panose="020B0600070205080204" pitchFamily="34" charset="-128"/>
                </a:rPr>
                <a:t>Synapses électriques</a:t>
              </a:r>
              <a:r>
                <a:rPr lang="fr-FR" altLang="fr-FR" sz="3200">
                  <a:solidFill>
                    <a:srgbClr val="FFFF00"/>
                  </a:solidFill>
                  <a:latin typeface="Arial" panose="020B0604020202020204" pitchFamily="34" charset="0"/>
                  <a:ea typeface="MS PGothic" panose="020B0600070205080204" pitchFamily="34" charset="-128"/>
                </a:rPr>
                <a:t> </a:t>
              </a:r>
            </a:p>
            <a:p>
              <a:pPr>
                <a:lnSpc>
                  <a:spcPct val="100000"/>
                </a:lnSpc>
                <a:spcBef>
                  <a:spcPts val="1500"/>
                </a:spcBef>
                <a:buClr>
                  <a:srgbClr val="FF3300"/>
                </a:buClr>
                <a:buNone/>
              </a:pPr>
              <a:r>
                <a:rPr lang="fr-FR" altLang="fr-FR" sz="1800">
                  <a:latin typeface="Arial" panose="020B0604020202020204" pitchFamily="34" charset="0"/>
                  <a:ea typeface="MS PGothic" panose="020B0600070205080204" pitchFamily="34" charset="-128"/>
                </a:rPr>
                <a:t>permet au potentiel d’action de passer directement d’une membrane à l’autre.</a:t>
              </a:r>
            </a:p>
          </p:txBody>
        </p:sp>
      </p:grpSp>
      <p:grpSp>
        <p:nvGrpSpPr>
          <p:cNvPr id="3" name="Group 5"/>
          <p:cNvGrpSpPr>
            <a:grpSpLocks/>
          </p:cNvGrpSpPr>
          <p:nvPr/>
        </p:nvGrpSpPr>
        <p:grpSpPr bwMode="auto">
          <a:xfrm>
            <a:off x="1847851" y="3733800"/>
            <a:ext cx="8156575" cy="2071688"/>
            <a:chOff x="204" y="2352"/>
            <a:chExt cx="5138" cy="1305"/>
          </a:xfrm>
        </p:grpSpPr>
        <p:pic>
          <p:nvPicPr>
            <p:cNvPr id="19763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 y="2352"/>
              <a:ext cx="2079"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7640" name="Text Box 7"/>
            <p:cNvSpPr txBox="1">
              <a:spLocks noChangeArrowheads="1"/>
            </p:cNvSpPr>
            <p:nvPr/>
          </p:nvSpPr>
          <p:spPr bwMode="auto">
            <a:xfrm>
              <a:off x="204" y="2544"/>
              <a:ext cx="3084"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sz="1400">
                  <a:solidFill>
                    <a:schemeClr val="tx1"/>
                  </a:solidFill>
                  <a:latin typeface="Tw Cen MT" panose="020B0602020104020603" pitchFamily="34" charset="0"/>
                </a:defRPr>
              </a:lvl9pPr>
            </a:lstStyle>
            <a:p>
              <a:pPr>
                <a:lnSpc>
                  <a:spcPct val="100000"/>
                </a:lnSpc>
                <a:spcBef>
                  <a:spcPts val="1500"/>
                </a:spcBef>
                <a:buClr>
                  <a:srgbClr val="FF3300"/>
                </a:buClr>
                <a:buNone/>
              </a:pPr>
              <a:r>
                <a:rPr lang="fr-FR" altLang="fr-FR" sz="3200" b="1">
                  <a:solidFill>
                    <a:srgbClr val="FF3300"/>
                  </a:solidFill>
                  <a:latin typeface="Arial" panose="020B0604020202020204" pitchFamily="34" charset="0"/>
                  <a:ea typeface="MS PGothic" panose="020B0600070205080204" pitchFamily="34" charset="-128"/>
                </a:rPr>
                <a:t>Synapses chimique</a:t>
              </a:r>
              <a:endParaRPr lang="fr-FR" altLang="fr-FR" sz="3200">
                <a:latin typeface="Arial" panose="020B0604020202020204" pitchFamily="34" charset="0"/>
                <a:ea typeface="MS PGothic" panose="020B0600070205080204" pitchFamily="34" charset="-128"/>
              </a:endParaRPr>
            </a:p>
            <a:p>
              <a:pPr>
                <a:lnSpc>
                  <a:spcPct val="100000"/>
                </a:lnSpc>
                <a:spcBef>
                  <a:spcPts val="1500"/>
                </a:spcBef>
                <a:buClrTx/>
                <a:buNone/>
              </a:pPr>
              <a:endParaRPr lang="fr-FR" altLang="fr-FR" sz="2400">
                <a:solidFill>
                  <a:srgbClr val="FFFF00"/>
                </a:solidFill>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1794035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p:val>
                                            <p:strVal val="0-#ppt_w/2"/>
                                          </p:val>
                                        </p:tav>
                                        <p:tav>
                                          <p:val>
                                            <p:strVal val="#ppt_x"/>
                                          </p:val>
                                        </p:tav>
                                      </p:tavLst>
                                    </p:anim>
                                    <p:anim calcmode="lin" valueType="num">
                                      <p:cBhvr additive="repl">
                                        <p:cTn id="8" dur="500" fill="hold"/>
                                        <p:tgtEl>
                                          <p:spTgt spid="2"/>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
                                        </p:tgtEl>
                                        <p:attrNameLst>
                                          <p:attrName>style.visibility</p:attrName>
                                        </p:attrNameLst>
                                      </p:cBhvr>
                                      <p:to>
                                        <p:strVal val="visible"/>
                                      </p:to>
                                    </p:set>
                                    <p:anim calcmode="lin" valueType="num">
                                      <p:cBhvr additive="repl">
                                        <p:cTn id="13" dur="500" fill="hold"/>
                                        <p:tgtEl>
                                          <p:spTgt spid="3"/>
                                        </p:tgtEl>
                                        <p:attrNameLst>
                                          <p:attrName>ppt_x</p:attrName>
                                        </p:attrNameLst>
                                      </p:cBhvr>
                                      <p:tavLst>
                                        <p:tav>
                                          <p:val>
                                            <p:strVal val="#ppt_x"/>
                                          </p:val>
                                        </p:tav>
                                        <p:tav>
                                          <p:val>
                                            <p:strVal val="#ppt_x"/>
                                          </p:val>
                                        </p:tav>
                                      </p:tavLst>
                                    </p:anim>
                                    <p:anim calcmode="lin" valueType="num">
                                      <p:cBhvr additive="repl">
                                        <p:cTn id="14" dur="500" fill="hold"/>
                                        <p:tgtEl>
                                          <p:spTgt spid="3"/>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ce réservé du pied de page 2"/>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9968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0AB8568D-1448-4841-B9F6-BE23C519BE51}" type="slidenum">
              <a:rPr lang="fr-FR" altLang="fr-FR" sz="1000">
                <a:solidFill>
                  <a:srgbClr val="898989"/>
                </a:solidFill>
                <a:latin typeface="Calibri" panose="020F0502020204030204" pitchFamily="34" charset="0"/>
              </a:rPr>
              <a:pPr>
                <a:lnSpc>
                  <a:spcPct val="100000"/>
                </a:lnSpc>
                <a:spcBef>
                  <a:spcPct val="0"/>
                </a:spcBef>
                <a:buClrTx/>
                <a:buFontTx/>
                <a:buNone/>
              </a:pPr>
              <a:t>29</a:t>
            </a:fld>
            <a:endParaRPr lang="fr-FR" altLang="fr-FR" sz="1000">
              <a:solidFill>
                <a:srgbClr val="898989"/>
              </a:solidFill>
              <a:latin typeface="Calibri" panose="020F0502020204030204" pitchFamily="34" charset="0"/>
            </a:endParaRPr>
          </a:p>
        </p:txBody>
      </p:sp>
      <p:sp>
        <p:nvSpPr>
          <p:cNvPr id="199684" name="Text Box 1"/>
          <p:cNvSpPr txBox="1">
            <a:spLocks noChangeArrowheads="1"/>
          </p:cNvSpPr>
          <p:nvPr/>
        </p:nvSpPr>
        <p:spPr bwMode="auto">
          <a:xfrm>
            <a:off x="1738314" y="428626"/>
            <a:ext cx="81946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gn="ct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Plasticité des synapses</a:t>
            </a:r>
          </a:p>
        </p:txBody>
      </p:sp>
      <p:sp>
        <p:nvSpPr>
          <p:cNvPr id="2" name="Text Box 2"/>
          <p:cNvSpPr txBox="1">
            <a:spLocks noChangeArrowheads="1"/>
          </p:cNvSpPr>
          <p:nvPr/>
        </p:nvSpPr>
        <p:spPr bwMode="auto">
          <a:xfrm>
            <a:off x="2133601" y="1357313"/>
            <a:ext cx="7815263"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Les synapses peuvent se faire et se défaire en tout temps. La plasticité est plus grande dans l'enfance.</a:t>
            </a:r>
          </a:p>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Certaines synapses souvent utilisées deviennent "facilitées". Plus la synapse est utilisée, plus le neurotransmetteur devient efficace.</a:t>
            </a:r>
          </a:p>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Les synapses peu utilisées peuvent devenir moins sensibles et même complètement disparaître.</a:t>
            </a:r>
          </a:p>
          <a:p>
            <a:pPr>
              <a:lnSpc>
                <a:spcPct val="100000"/>
              </a:lnSpc>
              <a:spcBef>
                <a:spcPts val="1500"/>
              </a:spcBef>
              <a:buClr>
                <a:srgbClr val="000000"/>
              </a:buClr>
              <a:buNone/>
            </a:pPr>
            <a:endParaRPr lang="fr-FR" altLang="fr-FR" sz="2400">
              <a:latin typeface="Arial" panose="020B0604020202020204" pitchFamily="34" charset="0"/>
              <a:ea typeface="MS PGothic" panose="020B0600070205080204" pitchFamily="34" charset="-128"/>
            </a:endParaRPr>
          </a:p>
        </p:txBody>
      </p:sp>
      <p:sp>
        <p:nvSpPr>
          <p:cNvPr id="199686" name="Rectangle 5"/>
          <p:cNvSpPr>
            <a:spLocks noChangeArrowheads="1"/>
          </p:cNvSpPr>
          <p:nvPr/>
        </p:nvSpPr>
        <p:spPr bwMode="auto">
          <a:xfrm>
            <a:off x="2095500" y="485775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2400" dirty="0">
                <a:latin typeface="Calibri" panose="020F0502020204030204" pitchFamily="34" charset="0"/>
              </a:rPr>
              <a:t>La puissance de calcul de notre cerveau lui vient de </a:t>
            </a:r>
            <a:r>
              <a:rPr lang="fr-FR" altLang="fr-FR" sz="2400" dirty="0">
                <a:latin typeface="Calibri" panose="020F0502020204030204" pitchFamily="34" charset="0"/>
                <a:hlinkClick r:id="rId3" action="ppaction://hlinkfile"/>
              </a:rPr>
              <a:t>la communication neuronale</a:t>
            </a:r>
            <a:r>
              <a:rPr lang="fr-FR" altLang="fr-FR" sz="2400" dirty="0">
                <a:latin typeface="Calibri" panose="020F0502020204030204" pitchFamily="34" charset="0"/>
              </a:rPr>
              <a:t> entre ses milliards de cellules nerveuses</a:t>
            </a:r>
          </a:p>
        </p:txBody>
      </p:sp>
    </p:spTree>
    <p:extLst>
      <p:ext uri="{BB962C8B-B14F-4D97-AF65-F5344CB8AC3E}">
        <p14:creationId xmlns:p14="http://schemas.microsoft.com/office/powerpoint/2010/main" val="41752313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Effect transition="in" filter="wipe(left)">
                                      <p:cBhvr additive="repl">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
                                            <p:txEl>
                                              <p:pRg st="1" end="1"/>
                                            </p:txEl>
                                          </p:spTgt>
                                        </p:tgtEl>
                                        <p:attrNameLst>
                                          <p:attrName>style.visibility</p:attrName>
                                        </p:attrNameLst>
                                      </p:cBhvr>
                                      <p:to>
                                        <p:strVal val="visible"/>
                                      </p:to>
                                    </p:set>
                                    <p:animEffect transition="in" filter="wipe(left)">
                                      <p:cBhvr additive="repl">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2">
                                            <p:txEl>
                                              <p:pRg st="2" end="2"/>
                                            </p:txEl>
                                          </p:spTgt>
                                        </p:tgtEl>
                                        <p:attrNameLst>
                                          <p:attrName>style.visibility</p:attrName>
                                        </p:attrNameLst>
                                      </p:cBhvr>
                                      <p:to>
                                        <p:strVal val="visible"/>
                                      </p:to>
                                    </p:set>
                                    <p:animEffect transition="in" filter="wipe(left)">
                                      <p:cBhvr additive="repl">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1981200" y="704851"/>
            <a:ext cx="8229600" cy="652463"/>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500" dirty="0">
                <a:solidFill>
                  <a:schemeClr val="tx1">
                    <a:lumMod val="75000"/>
                    <a:lumOff val="25000"/>
                  </a:schemeClr>
                </a:solidFill>
                <a:effectLst>
                  <a:outerShdw blurRad="38100" dist="38100" dir="2700000" algn="tl">
                    <a:srgbClr val="C0C0C0"/>
                  </a:outerShdw>
                </a:effectLst>
                <a:latin typeface="Gill Sans MT" panose="020B0502020104020203" pitchFamily="34" charset="0"/>
              </a:rPr>
              <a:t>Le tissu nerveux</a:t>
            </a:r>
          </a:p>
        </p:txBody>
      </p:sp>
      <p:sp>
        <p:nvSpPr>
          <p:cNvPr id="135171" name="Rectangle 2"/>
          <p:cNvSpPr>
            <a:spLocks noGrp="1" noChangeArrowheads="1"/>
          </p:cNvSpPr>
          <p:nvPr>
            <p:ph idx="1"/>
          </p:nvPr>
        </p:nvSpPr>
        <p:spPr>
          <a:xfrm>
            <a:off x="1981200" y="1773238"/>
            <a:ext cx="8229600" cy="4322762"/>
          </a:xfrm>
        </p:spPr>
        <p:txBody>
          <a:bodyPr/>
          <a:lstStyle/>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a:latin typeface="Gill Sans MT" panose="020B0502020104020203" pitchFamily="34" charset="0"/>
              </a:rPr>
              <a:t>3,1 Le neurone</a:t>
            </a: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a:latin typeface="Gill Sans MT" panose="020B0502020104020203" pitchFamily="34" charset="0"/>
            </a:endParaRP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a:latin typeface="Gill Sans MT" panose="020B0502020104020203" pitchFamily="34" charset="0"/>
            </a:endParaRPr>
          </a:p>
          <a:p>
            <a:pPr algn="ct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altLang="fr-FR">
              <a:latin typeface="Gill Sans MT" panose="020B0502020104020203" pitchFamily="34" charset="0"/>
            </a:endParaRPr>
          </a:p>
        </p:txBody>
      </p:sp>
      <p:sp>
        <p:nvSpPr>
          <p:cNvPr id="15258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52581"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4720BBA6-99C3-4A1D-8379-EA614675103B}" type="slidenum">
              <a:rPr lang="fr-FR" altLang="fr-FR" sz="1000">
                <a:solidFill>
                  <a:srgbClr val="898989"/>
                </a:solidFill>
                <a:latin typeface="Calibri" panose="020F0502020204030204" pitchFamily="34" charset="0"/>
              </a:rPr>
              <a:pPr>
                <a:lnSpc>
                  <a:spcPct val="100000"/>
                </a:lnSpc>
                <a:spcBef>
                  <a:spcPct val="0"/>
                </a:spcBef>
                <a:buClrTx/>
                <a:buFontTx/>
                <a:buNone/>
              </a:pPr>
              <a:t>3</a:t>
            </a:fld>
            <a:endParaRPr lang="fr-FR" altLang="fr-FR" sz="1000">
              <a:solidFill>
                <a:srgbClr val="898989"/>
              </a:solidFill>
              <a:latin typeface="Calibri" panose="020F0502020204030204" pitchFamily="34" charset="0"/>
            </a:endParaRPr>
          </a:p>
        </p:txBody>
      </p:sp>
      <p:pic>
        <p:nvPicPr>
          <p:cNvPr id="1525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971801"/>
            <a:ext cx="20161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25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3200401"/>
            <a:ext cx="54006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713741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1"/>
          <p:cNvSpPr txBox="1">
            <a:spLocks noChangeArrowheads="1"/>
          </p:cNvSpPr>
          <p:nvPr/>
        </p:nvSpPr>
        <p:spPr bwMode="auto">
          <a:xfrm>
            <a:off x="2208213" y="1628776"/>
            <a:ext cx="70866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400">
                <a:solidFill>
                  <a:schemeClr val="tx1"/>
                </a:solidFill>
                <a:latin typeface="Tw Cen MT" panose="020B0602020104020603" pitchFamily="34" charset="0"/>
              </a:defRPr>
            </a:lvl9pPr>
          </a:lstStyle>
          <a:p>
            <a:pPr>
              <a:lnSpc>
                <a:spcPct val="100000"/>
              </a:lnSpc>
              <a:spcBef>
                <a:spcPts val="1500"/>
              </a:spcBef>
              <a:buClr>
                <a:srgbClr val="FFFF00"/>
              </a:buClr>
              <a:buNone/>
            </a:pPr>
            <a:r>
              <a:rPr lang="en-GB" altLang="fr-FR" sz="3200">
                <a:latin typeface="Arial" panose="020B0604020202020204" pitchFamily="34" charset="0"/>
                <a:ea typeface="MS PGothic" panose="020B0600070205080204" pitchFamily="34" charset="-128"/>
              </a:rPr>
              <a:t>Glutamate </a:t>
            </a:r>
          </a:p>
          <a:p>
            <a:pPr>
              <a:lnSpc>
                <a:spcPct val="100000"/>
              </a:lnSpc>
              <a:spcBef>
                <a:spcPts val="1500"/>
              </a:spcBef>
              <a:buClr>
                <a:srgbClr val="FFFF00"/>
              </a:buClr>
              <a:buNone/>
            </a:pPr>
            <a:r>
              <a:rPr lang="en-GB" altLang="fr-FR" sz="3200">
                <a:latin typeface="Arial" panose="020B0604020202020204" pitchFamily="34" charset="0"/>
                <a:ea typeface="MS PGothic" panose="020B0600070205080204" pitchFamily="34" charset="-128"/>
              </a:rPr>
              <a:t>Adrénaline et Noradrénaline</a:t>
            </a:r>
          </a:p>
          <a:p>
            <a:pPr>
              <a:lnSpc>
                <a:spcPct val="100000"/>
              </a:lnSpc>
              <a:spcBef>
                <a:spcPts val="1500"/>
              </a:spcBef>
              <a:buClr>
                <a:srgbClr val="FFFF00"/>
              </a:buClr>
              <a:buNone/>
            </a:pPr>
            <a:r>
              <a:rPr lang="en-GB" altLang="fr-FR" sz="3200">
                <a:latin typeface="Arial" panose="020B0604020202020204" pitchFamily="34" charset="0"/>
                <a:ea typeface="MS PGothic" panose="020B0600070205080204" pitchFamily="34" charset="-128"/>
              </a:rPr>
              <a:t>Dopamine</a:t>
            </a:r>
          </a:p>
          <a:p>
            <a:pPr>
              <a:lnSpc>
                <a:spcPct val="100000"/>
              </a:lnSpc>
              <a:spcBef>
                <a:spcPts val="1500"/>
              </a:spcBef>
              <a:buClr>
                <a:srgbClr val="FFFF00"/>
              </a:buClr>
              <a:buNone/>
            </a:pPr>
            <a:r>
              <a:rPr lang="en-GB" altLang="fr-FR" sz="3200">
                <a:latin typeface="Arial" panose="020B0604020202020204" pitchFamily="34" charset="0"/>
                <a:ea typeface="MS PGothic" panose="020B0600070205080204" pitchFamily="34" charset="-128"/>
              </a:rPr>
              <a:t>Glycine</a:t>
            </a:r>
          </a:p>
          <a:p>
            <a:pPr>
              <a:lnSpc>
                <a:spcPct val="100000"/>
              </a:lnSpc>
              <a:spcBef>
                <a:spcPts val="1500"/>
              </a:spcBef>
              <a:buClr>
                <a:srgbClr val="FFFF00"/>
              </a:buClr>
              <a:buNone/>
            </a:pPr>
            <a:r>
              <a:rPr lang="en-GB" altLang="fr-FR" sz="3200">
                <a:latin typeface="Arial" panose="020B0604020202020204" pitchFamily="34" charset="0"/>
                <a:ea typeface="MS PGothic" panose="020B0600070205080204" pitchFamily="34" charset="-128"/>
              </a:rPr>
              <a:t>Sérotonine</a:t>
            </a:r>
          </a:p>
          <a:p>
            <a:pPr>
              <a:lnSpc>
                <a:spcPct val="100000"/>
              </a:lnSpc>
              <a:spcBef>
                <a:spcPts val="1500"/>
              </a:spcBef>
              <a:buClr>
                <a:srgbClr val="FFFF00"/>
              </a:buClr>
              <a:buNone/>
            </a:pPr>
            <a:r>
              <a:rPr lang="en-GB" altLang="fr-FR" sz="3200">
                <a:latin typeface="Arial" panose="020B0604020202020204" pitchFamily="34" charset="0"/>
                <a:ea typeface="MS PGothic" panose="020B0600070205080204" pitchFamily="34" charset="-128"/>
              </a:rPr>
              <a:t>Endorphines et enképhalines</a:t>
            </a:r>
          </a:p>
        </p:txBody>
      </p:sp>
      <p:sp>
        <p:nvSpPr>
          <p:cNvPr id="80900" name="Rectangle 3"/>
          <p:cNvSpPr>
            <a:spLocks noChangeArrowheads="1"/>
          </p:cNvSpPr>
          <p:nvPr/>
        </p:nvSpPr>
        <p:spPr bwMode="auto">
          <a:xfrm>
            <a:off x="2208214" y="333375"/>
            <a:ext cx="7991475" cy="801688"/>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ctr">
              <a:spcBef>
                <a:spcPts val="1750"/>
              </a:spcBef>
              <a:buClr>
                <a:srgbClr val="000000"/>
              </a:buClr>
              <a:buSzPct val="100000"/>
              <a:defRPr/>
            </a:pPr>
            <a:r>
              <a:rPr lang="fr-CA" altLang="fr-FR" sz="4600" dirty="0">
                <a:solidFill>
                  <a:schemeClr val="accent1"/>
                </a:solidFill>
                <a:effectLst>
                  <a:outerShdw blurRad="38100" dist="38100" dir="2700000" algn="tl">
                    <a:srgbClr val="C0C0C0"/>
                  </a:outerShdw>
                </a:effectLst>
                <a:latin typeface="Gill Sans MT" panose="020B0502020104020203" pitchFamily="34" charset="0"/>
              </a:rPr>
              <a:t>3,1,3 Les neurotransmetteurs</a:t>
            </a:r>
          </a:p>
        </p:txBody>
      </p:sp>
      <p:sp>
        <p:nvSpPr>
          <p:cNvPr id="201732"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01733"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76A1EE3D-EFAA-4507-AB87-F32037FC6DF2}" type="slidenum">
              <a:rPr lang="fr-FR" altLang="fr-FR" sz="1000">
                <a:solidFill>
                  <a:srgbClr val="898989"/>
                </a:solidFill>
                <a:latin typeface="Calibri" panose="020F0502020204030204" pitchFamily="34" charset="0"/>
              </a:rPr>
              <a:pPr>
                <a:lnSpc>
                  <a:spcPct val="100000"/>
                </a:lnSpc>
                <a:spcBef>
                  <a:spcPct val="0"/>
                </a:spcBef>
                <a:buClrTx/>
                <a:buFontTx/>
                <a:buNone/>
              </a:pPr>
              <a:t>30</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107468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2133600" y="304800"/>
            <a:ext cx="8077200" cy="801688"/>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ctr">
              <a:spcBef>
                <a:spcPts val="1750"/>
              </a:spcBef>
              <a:buClr>
                <a:srgbClr val="000000"/>
              </a:buClr>
              <a:buSzPct val="100000"/>
              <a:defRPr/>
            </a:pPr>
            <a:r>
              <a:rPr lang="fr-CA" altLang="fr-FR" sz="4600">
                <a:solidFill>
                  <a:schemeClr val="accent1"/>
                </a:solidFill>
                <a:effectLst>
                  <a:outerShdw blurRad="38100" dist="38100" dir="2700000" algn="tl">
                    <a:srgbClr val="C0C0C0"/>
                  </a:outerShdw>
                </a:effectLst>
                <a:latin typeface="Gill Sans MT" panose="020B0502020104020203" pitchFamily="34" charset="0"/>
              </a:rPr>
              <a:t>Les neurotransmetteurs</a:t>
            </a:r>
          </a:p>
        </p:txBody>
      </p:sp>
      <p:sp>
        <p:nvSpPr>
          <p:cNvPr id="203779" name="Text Box 3"/>
          <p:cNvSpPr txBox="1">
            <a:spLocks noChangeArrowheads="1"/>
          </p:cNvSpPr>
          <p:nvPr/>
        </p:nvSpPr>
        <p:spPr bwMode="auto">
          <a:xfrm>
            <a:off x="1774826" y="1447800"/>
            <a:ext cx="87407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Acéylcholine</a:t>
            </a:r>
          </a:p>
          <a:p>
            <a:pPr>
              <a:lnSpc>
                <a:spcPct val="100000"/>
              </a:lnSpc>
              <a:spcBef>
                <a:spcPts val="1500"/>
              </a:spcBef>
              <a:buClr>
                <a:srgbClr val="000000"/>
              </a:buClr>
              <a:buNone/>
            </a:pPr>
            <a:endParaRPr lang="fr-FR" altLang="fr-FR" sz="2400">
              <a:latin typeface="Arial" panose="020B0604020202020204" pitchFamily="34" charset="0"/>
              <a:ea typeface="MS PGothic" panose="020B0600070205080204" pitchFamily="34" charset="-128"/>
            </a:endParaRPr>
          </a:p>
          <a:p>
            <a:pPr>
              <a:lnSpc>
                <a:spcPct val="100000"/>
              </a:lnSpc>
              <a:spcBef>
                <a:spcPts val="1500"/>
              </a:spcBef>
              <a:buClr>
                <a:srgbClr val="000000"/>
              </a:buClr>
              <a:buNone/>
            </a:pPr>
            <a:r>
              <a:rPr lang="fr-FR" altLang="fr-FR" sz="1800">
                <a:latin typeface="Arial" panose="020B0604020202020204" pitchFamily="34" charset="0"/>
                <a:ea typeface="MS PGothic" panose="020B0600070205080204" pitchFamily="34" charset="-128"/>
              </a:rPr>
              <a:t>Neurotransmetteur de nombreux </a:t>
            </a:r>
          </a:p>
          <a:p>
            <a:pPr>
              <a:lnSpc>
                <a:spcPct val="100000"/>
              </a:lnSpc>
              <a:spcBef>
                <a:spcPts val="1500"/>
              </a:spcBef>
              <a:buClr>
                <a:srgbClr val="000000"/>
              </a:buClr>
              <a:buNone/>
            </a:pPr>
            <a:r>
              <a:rPr lang="fr-FR" altLang="fr-FR" sz="1800">
                <a:latin typeface="Arial" panose="020B0604020202020204" pitchFamily="34" charset="0"/>
                <a:ea typeface="MS PGothic" panose="020B0600070205080204" pitchFamily="34" charset="-128"/>
              </a:rPr>
              <a:t>neurones dans le SNC</a:t>
            </a:r>
          </a:p>
          <a:p>
            <a:pPr>
              <a:lnSpc>
                <a:spcPct val="100000"/>
              </a:lnSpc>
              <a:spcBef>
                <a:spcPts val="1500"/>
              </a:spcBef>
              <a:buClr>
                <a:srgbClr val="000000"/>
              </a:buClr>
              <a:buNone/>
            </a:pPr>
            <a:endParaRPr lang="fr-FR" altLang="fr-FR" sz="1800">
              <a:latin typeface="Arial" panose="020B0604020202020204" pitchFamily="34" charset="0"/>
              <a:ea typeface="MS PGothic" panose="020B0600070205080204" pitchFamily="34" charset="-128"/>
            </a:endParaRPr>
          </a:p>
          <a:p>
            <a:pPr>
              <a:lnSpc>
                <a:spcPct val="100000"/>
              </a:lnSpc>
              <a:spcBef>
                <a:spcPts val="1500"/>
              </a:spcBef>
              <a:buClr>
                <a:srgbClr val="000000"/>
              </a:buClr>
              <a:buNone/>
            </a:pPr>
            <a:r>
              <a:rPr lang="fr-FR" altLang="fr-FR" sz="1800">
                <a:latin typeface="Arial" panose="020B0604020202020204" pitchFamily="34" charset="0"/>
                <a:ea typeface="MS PGothic" panose="020B0600070205080204" pitchFamily="34" charset="-128"/>
              </a:rPr>
              <a:t>Neurotransmetteur des </a:t>
            </a:r>
          </a:p>
          <a:p>
            <a:pPr>
              <a:lnSpc>
                <a:spcPct val="100000"/>
              </a:lnSpc>
              <a:spcBef>
                <a:spcPts val="1500"/>
              </a:spcBef>
              <a:buClr>
                <a:srgbClr val="000000"/>
              </a:buClr>
              <a:buNone/>
            </a:pPr>
            <a:r>
              <a:rPr lang="fr-FR" altLang="fr-FR" sz="1800">
                <a:latin typeface="Arial" panose="020B0604020202020204" pitchFamily="34" charset="0"/>
                <a:ea typeface="MS PGothic" panose="020B0600070205080204" pitchFamily="34" charset="-128"/>
              </a:rPr>
              <a:t>jonctions neuromusculaires</a:t>
            </a:r>
            <a:r>
              <a:rPr lang="fr-FR" altLang="fr-FR" sz="2400">
                <a:solidFill>
                  <a:srgbClr val="FFFF00"/>
                </a:solidFill>
                <a:latin typeface="Arial" panose="020B0604020202020204" pitchFamily="34" charset="0"/>
                <a:ea typeface="MS PGothic" panose="020B0600070205080204" pitchFamily="34" charset="-128"/>
              </a:rPr>
              <a:t>.</a:t>
            </a:r>
          </a:p>
        </p:txBody>
      </p:sp>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997200"/>
            <a:ext cx="46164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3781"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03782"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A9D3CB78-7B9E-42E1-B113-FD8639EC7BB3}" type="slidenum">
              <a:rPr lang="fr-FR" altLang="fr-FR" sz="1000">
                <a:solidFill>
                  <a:srgbClr val="898989"/>
                </a:solidFill>
                <a:latin typeface="Calibri" panose="020F0502020204030204" pitchFamily="34" charset="0"/>
              </a:rPr>
              <a:pPr>
                <a:lnSpc>
                  <a:spcPct val="100000"/>
                </a:lnSpc>
                <a:spcBef>
                  <a:spcPct val="0"/>
                </a:spcBef>
                <a:buClrTx/>
                <a:buFontTx/>
                <a:buNone/>
              </a:pPr>
              <a:t>31</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3342780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0582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3D839CD0-2AD1-4829-A684-DAB850AE7370}" type="slidenum">
              <a:rPr lang="fr-FR" altLang="fr-FR" sz="1000">
                <a:solidFill>
                  <a:srgbClr val="898989"/>
                </a:solidFill>
                <a:latin typeface="Calibri" panose="020F0502020204030204" pitchFamily="34" charset="0"/>
              </a:rPr>
              <a:pPr>
                <a:lnSpc>
                  <a:spcPct val="100000"/>
                </a:lnSpc>
                <a:spcBef>
                  <a:spcPct val="0"/>
                </a:spcBef>
                <a:buClrTx/>
                <a:buFontTx/>
                <a:buNone/>
              </a:pPr>
              <a:t>32</a:t>
            </a:fld>
            <a:endParaRPr lang="fr-FR" altLang="fr-FR" sz="1000">
              <a:solidFill>
                <a:srgbClr val="898989"/>
              </a:solidFill>
              <a:latin typeface="Calibri" panose="020F0502020204030204" pitchFamily="34" charset="0"/>
            </a:endParaRPr>
          </a:p>
        </p:txBody>
      </p:sp>
      <p:sp>
        <p:nvSpPr>
          <p:cNvPr id="205828" name="Text Box 4"/>
          <p:cNvSpPr txBox="1">
            <a:spLocks noChangeArrowheads="1"/>
          </p:cNvSpPr>
          <p:nvPr/>
        </p:nvSpPr>
        <p:spPr bwMode="auto">
          <a:xfrm>
            <a:off x="2211388" y="1695450"/>
            <a:ext cx="813276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1400">
                <a:solidFill>
                  <a:schemeClr val="tx1"/>
                </a:solidFill>
                <a:latin typeface="Tw Cen MT" panose="020B0602020104020603" pitchFamily="34" charset="0"/>
              </a:defRPr>
            </a:lvl9pPr>
          </a:lstStyle>
          <a:p>
            <a:pPr eaLnBrk="1" hangingPunct="1">
              <a:lnSpc>
                <a:spcPct val="100000"/>
              </a:lnSpc>
              <a:spcBef>
                <a:spcPct val="0"/>
              </a:spcBef>
              <a:buClr>
                <a:srgbClr val="FFFF00"/>
              </a:buClr>
              <a:buFont typeface="Times New Roman" panose="02020603050405020304" pitchFamily="18" charset="0"/>
              <a:buNone/>
            </a:pPr>
            <a:r>
              <a:rPr lang="fr-CA" altLang="fr-FR" sz="3200">
                <a:latin typeface="Arial" panose="020B0604020202020204" pitchFamily="34" charset="0"/>
                <a:ea typeface="MS PGothic" panose="020B0600070205080204" pitchFamily="34" charset="-128"/>
              </a:rPr>
              <a:t>Effet antagoniste:</a:t>
            </a:r>
          </a:p>
          <a:p>
            <a:pPr eaLnBrk="1" hangingPunct="1">
              <a:lnSpc>
                <a:spcPct val="100000"/>
              </a:lnSpc>
              <a:spcBef>
                <a:spcPct val="0"/>
              </a:spcBef>
              <a:buClrTx/>
              <a:buFontTx/>
              <a:buNone/>
            </a:pPr>
            <a:r>
              <a:rPr lang="fr-CA" altLang="fr-FR" sz="1800">
                <a:latin typeface="Arial" panose="020B0604020202020204" pitchFamily="34" charset="0"/>
                <a:ea typeface="MS PGothic" panose="020B0600070205080204" pitchFamily="34" charset="-128"/>
              </a:rPr>
              <a:t>	Inhibiteur</a:t>
            </a:r>
          </a:p>
          <a:p>
            <a:pPr eaLnBrk="1" hangingPunct="1">
              <a:lnSpc>
                <a:spcPct val="100000"/>
              </a:lnSpc>
              <a:spcBef>
                <a:spcPct val="0"/>
              </a:spcBef>
              <a:buClrTx/>
              <a:buFontTx/>
              <a:buNone/>
            </a:pPr>
            <a:endParaRPr lang="fr-CA" altLang="fr-FR" sz="3200">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r>
              <a:rPr lang="fr-CA" altLang="fr-FR" sz="3200">
                <a:latin typeface="Arial" panose="020B0604020202020204" pitchFamily="34" charset="0"/>
                <a:ea typeface="MS PGothic" panose="020B0600070205080204" pitchFamily="34" charset="-128"/>
              </a:rPr>
              <a:t>Effet agoniste</a:t>
            </a:r>
          </a:p>
          <a:p>
            <a:pPr eaLnBrk="1" hangingPunct="1">
              <a:lnSpc>
                <a:spcPct val="100000"/>
              </a:lnSpc>
              <a:spcBef>
                <a:spcPct val="0"/>
              </a:spcBef>
              <a:buClrTx/>
              <a:buFontTx/>
              <a:buNone/>
            </a:pPr>
            <a:r>
              <a:rPr lang="fr-CA" altLang="fr-FR" sz="1800">
                <a:latin typeface="Arial" panose="020B0604020202020204" pitchFamily="34" charset="0"/>
                <a:ea typeface="MS PGothic" panose="020B0600070205080204" pitchFamily="34" charset="-128"/>
              </a:rPr>
              <a:t>	Facilitateur</a:t>
            </a:r>
          </a:p>
          <a:p>
            <a:pPr eaLnBrk="1" hangingPunct="1">
              <a:lnSpc>
                <a:spcPct val="100000"/>
              </a:lnSpc>
              <a:spcBef>
                <a:spcPct val="0"/>
              </a:spcBef>
              <a:buClrTx/>
              <a:buFontTx/>
              <a:buNone/>
            </a:pPr>
            <a:endParaRPr lang="fr-CA" altLang="fr-FR" sz="3200">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r>
              <a:rPr lang="fr-CA" altLang="fr-FR" sz="3200">
                <a:latin typeface="Arial" panose="020B0604020202020204" pitchFamily="34" charset="0"/>
                <a:ea typeface="MS PGothic" panose="020B0600070205080204" pitchFamily="34" charset="-128"/>
              </a:rPr>
              <a:t>Inhibiteur de recaptage</a:t>
            </a:r>
          </a:p>
        </p:txBody>
      </p:sp>
      <p:sp>
        <p:nvSpPr>
          <p:cNvPr id="10" name="Rectangle 3"/>
          <p:cNvSpPr>
            <a:spLocks noChangeArrowheads="1"/>
          </p:cNvSpPr>
          <p:nvPr/>
        </p:nvSpPr>
        <p:spPr bwMode="auto">
          <a:xfrm>
            <a:off x="2208214" y="333375"/>
            <a:ext cx="7991475" cy="801688"/>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ctr">
              <a:spcBef>
                <a:spcPts val="1750"/>
              </a:spcBef>
              <a:buClr>
                <a:srgbClr val="000000"/>
              </a:buClr>
              <a:buSzPct val="100000"/>
              <a:defRPr/>
            </a:pPr>
            <a:r>
              <a:rPr lang="fr-CA" altLang="fr-FR" sz="4600">
                <a:solidFill>
                  <a:schemeClr val="accent1"/>
                </a:solidFill>
                <a:effectLst>
                  <a:outerShdw blurRad="38100" dist="38100" dir="2700000" algn="tl">
                    <a:srgbClr val="C0C0C0"/>
                  </a:outerShdw>
                </a:effectLst>
                <a:latin typeface="Gill Sans MT" panose="020B0502020104020203" pitchFamily="34" charset="0"/>
              </a:rPr>
              <a:t>Les neurotransmetteurs</a:t>
            </a:r>
          </a:p>
        </p:txBody>
      </p:sp>
    </p:spTree>
    <p:extLst>
      <p:ext uri="{BB962C8B-B14F-4D97-AF65-F5344CB8AC3E}">
        <p14:creationId xmlns:p14="http://schemas.microsoft.com/office/powerpoint/2010/main" val="405397701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0787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CF826ACE-0994-48BD-B790-125460DB1ECE}" type="slidenum">
              <a:rPr lang="fr-FR" altLang="fr-FR" sz="1000">
                <a:solidFill>
                  <a:srgbClr val="898989"/>
                </a:solidFill>
                <a:latin typeface="Calibri" panose="020F0502020204030204" pitchFamily="34" charset="0"/>
              </a:rPr>
              <a:pPr>
                <a:lnSpc>
                  <a:spcPct val="100000"/>
                </a:lnSpc>
                <a:spcBef>
                  <a:spcPct val="0"/>
                </a:spcBef>
                <a:buClrTx/>
                <a:buFontTx/>
                <a:buNone/>
              </a:pPr>
              <a:t>33</a:t>
            </a:fld>
            <a:endParaRPr lang="fr-FR" altLang="fr-FR" sz="1000">
              <a:solidFill>
                <a:srgbClr val="898989"/>
              </a:solidFill>
              <a:latin typeface="Calibri" panose="020F0502020204030204" pitchFamily="34" charset="0"/>
            </a:endParaRPr>
          </a:p>
        </p:txBody>
      </p:sp>
      <p:sp>
        <p:nvSpPr>
          <p:cNvPr id="207876" name="Text Box 1"/>
          <p:cNvSpPr txBox="1">
            <a:spLocks noChangeArrowheads="1"/>
          </p:cNvSpPr>
          <p:nvPr/>
        </p:nvSpPr>
        <p:spPr bwMode="auto">
          <a:xfrm>
            <a:off x="2135188" y="260351"/>
            <a:ext cx="75438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2000"/>
              </a:spcBef>
              <a:buClr>
                <a:srgbClr val="000000"/>
              </a:buClr>
              <a:buNone/>
            </a:pPr>
            <a:r>
              <a:rPr lang="fr-CA" altLang="fr-FR" sz="3200" b="1">
                <a:solidFill>
                  <a:srgbClr val="FF3300"/>
                </a:solidFill>
                <a:latin typeface="Arial" panose="020B0604020202020204" pitchFamily="34" charset="0"/>
                <a:ea typeface="MS PGothic" panose="020B0600070205080204" pitchFamily="34" charset="-128"/>
              </a:rPr>
              <a:t>Inhibiteurs du recaptage</a:t>
            </a:r>
          </a:p>
        </p:txBody>
      </p:sp>
      <p:sp>
        <p:nvSpPr>
          <p:cNvPr id="207877" name="Text Box 2"/>
          <p:cNvSpPr txBox="1">
            <a:spLocks noChangeArrowheads="1"/>
          </p:cNvSpPr>
          <p:nvPr/>
        </p:nvSpPr>
        <p:spPr bwMode="auto">
          <a:xfrm>
            <a:off x="5988050" y="1184276"/>
            <a:ext cx="4572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79413" indent="-379413">
              <a:lnSpc>
                <a:spcPct val="120000"/>
              </a:lnSpc>
              <a:spcBef>
                <a:spcPts val="1000"/>
              </a:spcBef>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379413" algn="l"/>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defRPr sz="1400">
                <a:solidFill>
                  <a:schemeClr val="tx1"/>
                </a:solidFill>
                <a:latin typeface="Tw Cen MT" panose="020B0602020104020603" pitchFamily="34" charset="0"/>
              </a:defRPr>
            </a:lvl9pPr>
          </a:lstStyle>
          <a:p>
            <a:pPr>
              <a:lnSpc>
                <a:spcPct val="100000"/>
              </a:lnSpc>
              <a:spcBef>
                <a:spcPts val="1500"/>
              </a:spcBef>
              <a:buClr>
                <a:srgbClr val="FFFF00"/>
              </a:buClr>
            </a:pPr>
            <a:r>
              <a:rPr lang="fr-CA" altLang="fr-FR" sz="2400">
                <a:latin typeface="Arial" panose="020B0604020202020204" pitchFamily="34" charset="0"/>
                <a:ea typeface="MS PGothic" panose="020B0600070205080204" pitchFamily="34" charset="-128"/>
              </a:rPr>
              <a:t>Cocaïne et amphétamines = inhibiteur du recaptage de la dopamine</a:t>
            </a:r>
          </a:p>
          <a:p>
            <a:pPr>
              <a:lnSpc>
                <a:spcPct val="100000"/>
              </a:lnSpc>
              <a:spcBef>
                <a:spcPts val="1500"/>
              </a:spcBef>
              <a:buClr>
                <a:srgbClr val="FFFF00"/>
              </a:buClr>
            </a:pPr>
            <a:r>
              <a:rPr lang="fr-CA" altLang="fr-FR" sz="2400">
                <a:latin typeface="Arial" panose="020B0604020202020204" pitchFamily="34" charset="0"/>
                <a:ea typeface="MS PGothic" panose="020B0600070205080204" pitchFamily="34" charset="-128"/>
              </a:rPr>
              <a:t>ISRS (Prozac) = inhibiteur du recaptage de la sérotonine</a:t>
            </a:r>
          </a:p>
        </p:txBody>
      </p:sp>
      <p:pic>
        <p:nvPicPr>
          <p:cNvPr id="2078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3640138"/>
            <a:ext cx="47879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78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196976"/>
            <a:ext cx="4379913"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8919513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1881189" y="1571626"/>
            <a:ext cx="860742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Un neurotransmetteur ne peut faire effet que s’il se fixe à SON récepteur.</a:t>
            </a:r>
          </a:p>
          <a:p>
            <a:pPr>
              <a:lnSpc>
                <a:spcPct val="100000"/>
              </a:lnSpc>
              <a:spcBef>
                <a:spcPts val="1500"/>
              </a:spcBef>
              <a:buClr>
                <a:srgbClr val="000000"/>
              </a:buClr>
              <a:buNone/>
            </a:pPr>
            <a:endParaRPr lang="fr-FR" altLang="fr-FR" sz="3200">
              <a:latin typeface="Arial" panose="020B0604020202020204" pitchFamily="34" charset="0"/>
              <a:ea typeface="MS PGothic" panose="020B0600070205080204" pitchFamily="34" charset="-128"/>
            </a:endParaRPr>
          </a:p>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Il y a 2 sortes de récepteurs à l’acétylcholine :</a:t>
            </a:r>
          </a:p>
          <a:p>
            <a:pPr>
              <a:lnSpc>
                <a:spcPct val="100000"/>
              </a:lnSpc>
              <a:spcBef>
                <a:spcPts val="1500"/>
              </a:spcBef>
              <a:buClr>
                <a:srgbClr val="000000"/>
              </a:buClr>
              <a:buNone/>
            </a:pPr>
            <a:endParaRPr lang="fr-FR" altLang="fr-FR" sz="3200">
              <a:latin typeface="Arial" panose="020B0604020202020204" pitchFamily="34" charset="0"/>
              <a:ea typeface="MS PGothic" panose="020B0600070205080204" pitchFamily="34" charset="-128"/>
            </a:endParaRPr>
          </a:p>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Nicotiniques</a:t>
            </a:r>
          </a:p>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Muscariniques</a:t>
            </a:r>
          </a:p>
          <a:p>
            <a:pPr>
              <a:lnSpc>
                <a:spcPct val="100000"/>
              </a:lnSpc>
              <a:spcBef>
                <a:spcPts val="1500"/>
              </a:spcBef>
              <a:buClr>
                <a:srgbClr val="000000"/>
              </a:buClr>
              <a:buNone/>
            </a:pPr>
            <a:endParaRPr lang="fr-FR" altLang="fr-FR" sz="2400">
              <a:latin typeface="Arial" panose="020B0604020202020204" pitchFamily="34" charset="0"/>
              <a:ea typeface="MS PGothic" panose="020B0600070205080204" pitchFamily="34" charset="-128"/>
            </a:endParaRPr>
          </a:p>
        </p:txBody>
      </p:sp>
      <p:sp>
        <p:nvSpPr>
          <p:cNvPr id="9" name="Rectangle 3"/>
          <p:cNvSpPr>
            <a:spLocks noChangeArrowheads="1"/>
          </p:cNvSpPr>
          <p:nvPr/>
        </p:nvSpPr>
        <p:spPr bwMode="auto">
          <a:xfrm>
            <a:off x="2208214" y="333375"/>
            <a:ext cx="7991475" cy="801688"/>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ctr">
              <a:spcBef>
                <a:spcPts val="1750"/>
              </a:spcBef>
              <a:buClr>
                <a:srgbClr val="000000"/>
              </a:buClr>
              <a:buSzPct val="100000"/>
              <a:defRPr/>
            </a:pPr>
            <a:r>
              <a:rPr lang="fr-CA" altLang="fr-FR" sz="4600">
                <a:solidFill>
                  <a:schemeClr val="accent1"/>
                </a:solidFill>
                <a:effectLst>
                  <a:outerShdw blurRad="38100" dist="38100" dir="2700000" algn="tl">
                    <a:srgbClr val="C0C0C0"/>
                  </a:outerShdw>
                </a:effectLst>
                <a:latin typeface="Gill Sans MT" panose="020B0502020104020203" pitchFamily="34" charset="0"/>
              </a:rPr>
              <a:t>Les neurotransmetteurs</a:t>
            </a:r>
          </a:p>
        </p:txBody>
      </p:sp>
      <p:sp>
        <p:nvSpPr>
          <p:cNvPr id="20992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0992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07DEFE9D-DF85-4951-864D-E4F54D454535}" type="slidenum">
              <a:rPr lang="fr-FR" altLang="fr-FR" sz="1000">
                <a:solidFill>
                  <a:srgbClr val="898989"/>
                </a:solidFill>
                <a:latin typeface="Calibri" panose="020F0502020204030204" pitchFamily="34" charset="0"/>
              </a:rPr>
              <a:pPr>
                <a:lnSpc>
                  <a:spcPct val="100000"/>
                </a:lnSpc>
                <a:spcBef>
                  <a:spcPct val="0"/>
                </a:spcBef>
                <a:buClrTx/>
                <a:buFontTx/>
                <a:buNone/>
              </a:pPr>
              <a:t>34</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3705568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35189" y="908051"/>
          <a:ext cx="7959725" cy="5819775"/>
        </p:xfrm>
        <a:graphic>
          <a:graphicData uri="http://schemas.openxmlformats.org/drawingml/2006/table">
            <a:tbl>
              <a:tblPr/>
              <a:tblGrid>
                <a:gridCol w="2652712">
                  <a:extLst>
                    <a:ext uri="{9D8B030D-6E8A-4147-A177-3AD203B41FA5}">
                      <a16:colId xmlns:a16="http://schemas.microsoft.com/office/drawing/2014/main" val="20000"/>
                    </a:ext>
                  </a:extLst>
                </a:gridCol>
                <a:gridCol w="2654300">
                  <a:extLst>
                    <a:ext uri="{9D8B030D-6E8A-4147-A177-3AD203B41FA5}">
                      <a16:colId xmlns:a16="http://schemas.microsoft.com/office/drawing/2014/main" val="20001"/>
                    </a:ext>
                  </a:extLst>
                </a:gridCol>
                <a:gridCol w="2652713">
                  <a:extLst>
                    <a:ext uri="{9D8B030D-6E8A-4147-A177-3AD203B41FA5}">
                      <a16:colId xmlns:a16="http://schemas.microsoft.com/office/drawing/2014/main" val="20002"/>
                    </a:ext>
                  </a:extLst>
                </a:gridCol>
              </a:tblGrid>
              <a:tr h="509588">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Tissu</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Effet de l'acétylcholine</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Récepteurs impliqués</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2">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Système nerveux</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Mémorisation et apprentissage</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M1</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388">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3" action="ppaction://hlinkfile" tooltip="Cœur"/>
                        </a:rPr>
                        <a:t>Cœur</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4" action="ppaction://hlinkfile" tooltip="Bradycardie"/>
                        </a:rPr>
                        <a:t>Bradycardie</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M2</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7712">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Vaisseaux</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Vasodilatation, baisse de la </a:t>
                      </a: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5" action="ppaction://hlinkfile" tooltip="Pression artérielle"/>
                        </a:rPr>
                        <a:t>pression artérielle</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M3</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8962">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6" action="ppaction://hlinkfile" tooltip="Poumon"/>
                        </a:rPr>
                        <a:t>Poumon</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Contraction des bronches, sécrétion</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M3</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588">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7" action="ppaction://hlinkfile" tooltip="Intestin"/>
                        </a:rPr>
                        <a:t>Intestins</a:t>
                      </a: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 </a:t>
                      </a: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8" action="ppaction://hlinkfile" tooltip="Estomac"/>
                        </a:rPr>
                        <a:t>Estomac</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Contractions, sécrétions</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M3</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6388">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Glandes salivaires</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Sécrétion</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M3</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8962">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9" action="ppaction://hlinkfile" tooltip="Œil"/>
                        </a:rPr>
                        <a:t>Œil</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Contraction de la pupille, larmes</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M3</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366837">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Glande médullosurrénale</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Inhibe la sécrétion d'</a:t>
                      </a: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10" action="ppaction://hlinkfile" tooltip="Adrénaline"/>
                        </a:rPr>
                        <a:t>adrénaline</a:t>
                      </a: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 ( qui n'est plus stimulée par le système orthosympathique)</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N</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6388">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hlinkClick r:id="rId11" action="ppaction://hlinkfile" tooltip="Muscle"/>
                        </a:rPr>
                        <a:t>muscle squelettique</a:t>
                      </a:r>
                      <a:endPar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endParaRP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Contraction</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2000"/>
                        </a:spcBef>
                        <a:buClr>
                          <a:srgbClr val="6FB7D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1pPr>
                      <a:lvl2pPr>
                        <a:spcBef>
                          <a:spcPts val="600"/>
                        </a:spcBef>
                        <a:buClr>
                          <a:srgbClr val="215D77"/>
                        </a:buClr>
                        <a:buSzPct val="110000"/>
                        <a:buFont typeface="Wingdings 2" panose="05020102010507070707" pitchFamily="18" charset="2"/>
                        <a:defRPr sz="2000">
                          <a:solidFill>
                            <a:srgbClr val="595959"/>
                          </a:solidFill>
                          <a:latin typeface="News Gothic MT" pitchFamily="6" charset="0"/>
                          <a:ea typeface="MS PGothic" panose="020B0600070205080204" pitchFamily="34" charset="-128"/>
                        </a:defRPr>
                      </a:lvl2pPr>
                      <a:lvl3pPr>
                        <a:spcBef>
                          <a:spcPts val="600"/>
                        </a:spcBef>
                        <a:buClr>
                          <a:srgbClr val="6FB7D7"/>
                        </a:buClr>
                        <a:buSzPct val="110000"/>
                        <a:buFont typeface="Wingdings 2" panose="05020102010507070707" pitchFamily="18" charset="2"/>
                        <a:defRPr>
                          <a:solidFill>
                            <a:srgbClr val="595959"/>
                          </a:solidFill>
                          <a:latin typeface="News Gothic MT" pitchFamily="6" charset="0"/>
                          <a:ea typeface="MS PGothic" panose="020B0600070205080204" pitchFamily="34" charset="-128"/>
                        </a:defRPr>
                      </a:lvl3pPr>
                      <a:lvl4pPr>
                        <a:spcBef>
                          <a:spcPts val="600"/>
                        </a:spcBef>
                        <a:buClr>
                          <a:srgbClr val="215D7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4pPr>
                      <a:lvl5pPr>
                        <a:spcBef>
                          <a:spcPts val="600"/>
                        </a:spcBef>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defRPr sz="1600">
                          <a:solidFill>
                            <a:srgbClr val="595959"/>
                          </a:solidFill>
                          <a:latin typeface="News Gothic MT" pitchFamily="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Gill Sans MT" panose="020B0502020104020203" pitchFamily="34" charset="0"/>
                          <a:ea typeface="MS PGothic" panose="020B0600070205080204" pitchFamily="34" charset="-128"/>
                        </a:rPr>
                        <a:t>N</a:t>
                      </a:r>
                    </a:p>
                  </a:txBody>
                  <a:tcPr marL="12605" marR="12605" marT="12602" marB="1260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Rectangle 3"/>
          <p:cNvSpPr>
            <a:spLocks noChangeArrowheads="1"/>
          </p:cNvSpPr>
          <p:nvPr/>
        </p:nvSpPr>
        <p:spPr bwMode="auto">
          <a:xfrm>
            <a:off x="2208214" y="115889"/>
            <a:ext cx="7991475" cy="803275"/>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ctr">
              <a:spcBef>
                <a:spcPts val="1750"/>
              </a:spcBef>
              <a:buClr>
                <a:srgbClr val="000000"/>
              </a:buClr>
              <a:buSzPct val="100000"/>
              <a:defRPr/>
            </a:pPr>
            <a:r>
              <a:rPr lang="fr-CA" altLang="fr-FR" sz="4600">
                <a:solidFill>
                  <a:schemeClr val="accent1"/>
                </a:solidFill>
                <a:effectLst>
                  <a:outerShdw blurRad="38100" dist="38100" dir="2700000" algn="tl">
                    <a:srgbClr val="C0C0C0"/>
                  </a:outerShdw>
                </a:effectLst>
                <a:latin typeface="Gill Sans MT" panose="020B0502020104020203" pitchFamily="34" charset="0"/>
              </a:rPr>
              <a:t>Les neurotransmetteurs</a:t>
            </a:r>
          </a:p>
        </p:txBody>
      </p:sp>
      <p:sp>
        <p:nvSpPr>
          <p:cNvPr id="212017" name="Espace réservé du pied de page 2"/>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12018"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12EA7CBB-A685-4268-8716-65B3C6D009C7}" type="slidenum">
              <a:rPr lang="fr-FR" altLang="fr-FR" sz="1000">
                <a:solidFill>
                  <a:srgbClr val="898989"/>
                </a:solidFill>
                <a:latin typeface="Calibri" panose="020F0502020204030204" pitchFamily="34" charset="0"/>
              </a:rPr>
              <a:pPr>
                <a:lnSpc>
                  <a:spcPct val="100000"/>
                </a:lnSpc>
                <a:spcBef>
                  <a:spcPct val="0"/>
                </a:spcBef>
                <a:buClrTx/>
                <a:buFontTx/>
                <a:buNone/>
              </a:pPr>
              <a:t>35</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353875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 </a:t>
            </a:r>
          </a:p>
          <a:p>
            <a:r>
              <a:rPr lang="fr-FR" b="1" dirty="0"/>
              <a:t>Au </a:t>
            </a:r>
            <a:r>
              <a:rPr lang="fr-FR" b="1" dirty="0" err="1"/>
              <a:t>coeur</a:t>
            </a:r>
            <a:r>
              <a:rPr lang="fr-FR" b="1" dirty="0"/>
              <a:t> des organes : Le fonctionnement du système nerveux</a:t>
            </a:r>
          </a:p>
          <a:p>
            <a:pPr marL="0" indent="0">
              <a:buNone/>
            </a:pPr>
            <a:r>
              <a:rPr lang="fr-FR" dirty="0">
                <a:hlinkClick r:id="rId2"/>
              </a:rPr>
              <a:t>https://youtu.be/rXpIcsg5Vcc</a:t>
            </a:r>
            <a:r>
              <a:rPr lang="fr-FR" dirty="0"/>
              <a:t>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964163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a:xfrm>
            <a:off x="2063751" y="476250"/>
            <a:ext cx="8221663" cy="1085850"/>
          </a:xfrm>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900" dirty="0">
                <a:solidFill>
                  <a:schemeClr val="tx1">
                    <a:lumMod val="75000"/>
                    <a:lumOff val="25000"/>
                  </a:schemeClr>
                </a:solidFill>
                <a:effectLst>
                  <a:outerShdw blurRad="38100" dist="38100" dir="2700000" algn="tl">
                    <a:srgbClr val="DDDDDD"/>
                  </a:outerShdw>
                </a:effectLst>
                <a:latin typeface="Gill Sans MT" charset="0"/>
                <a:ea typeface="ＭＳ Ｐゴシック" charset="0"/>
              </a:rPr>
              <a:t>3,1,4 Les nerfs</a:t>
            </a:r>
            <a:endParaRPr lang="fr-FR" sz="2200" dirty="0">
              <a:solidFill>
                <a:schemeClr val="tx1">
                  <a:lumMod val="75000"/>
                  <a:lumOff val="25000"/>
                </a:schemeClr>
              </a:solidFill>
              <a:effectLst>
                <a:outerShdw blurRad="38100" dist="38100" dir="2700000" algn="tl">
                  <a:srgbClr val="DDDDDD"/>
                </a:outerShdw>
              </a:effectLst>
              <a:latin typeface="Gill Sans MT" charset="0"/>
              <a:ea typeface="ＭＳ Ｐゴシック" charset="0"/>
            </a:endParaRPr>
          </a:p>
        </p:txBody>
      </p:sp>
      <p:sp>
        <p:nvSpPr>
          <p:cNvPr id="214019"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1402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CBC9634A-83DE-4965-8664-757CCDE24CCD}" type="slidenum">
              <a:rPr lang="fr-FR" altLang="fr-FR" sz="1000">
                <a:solidFill>
                  <a:srgbClr val="898989"/>
                </a:solidFill>
                <a:latin typeface="Calibri" panose="020F0502020204030204" pitchFamily="34" charset="0"/>
              </a:rPr>
              <a:pPr>
                <a:lnSpc>
                  <a:spcPct val="100000"/>
                </a:lnSpc>
                <a:spcBef>
                  <a:spcPct val="0"/>
                </a:spcBef>
                <a:buClrTx/>
                <a:buFontTx/>
                <a:buNone/>
              </a:pPr>
              <a:t>37</a:t>
            </a:fld>
            <a:endParaRPr lang="fr-FR" altLang="fr-FR" sz="1000">
              <a:solidFill>
                <a:srgbClr val="898989"/>
              </a:solidFill>
              <a:latin typeface="Calibri" panose="020F0502020204030204" pitchFamily="34" charset="0"/>
            </a:endParaRPr>
          </a:p>
        </p:txBody>
      </p:sp>
      <p:pic>
        <p:nvPicPr>
          <p:cNvPr id="2140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00201"/>
            <a:ext cx="82216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72829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1828801" y="304800"/>
            <a:ext cx="8659813" cy="801688"/>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spcBef>
                <a:spcPts val="1500"/>
              </a:spcBef>
              <a:buClr>
                <a:srgbClr val="000000"/>
              </a:buClr>
              <a:buSzPct val="100000"/>
              <a:defRPr/>
            </a:pPr>
            <a:r>
              <a:rPr lang="fr-FR" altLang="fr-FR" sz="4600">
                <a:solidFill>
                  <a:schemeClr val="accent1"/>
                </a:solidFill>
                <a:effectLst>
                  <a:outerShdw blurRad="38100" dist="38100" dir="2700000" algn="tl">
                    <a:srgbClr val="C0C0C0"/>
                  </a:outerShdw>
                </a:effectLst>
                <a:latin typeface="Gill Sans MT" panose="020B0502020104020203" pitchFamily="34" charset="0"/>
              </a:rPr>
              <a:t>Structure des nerfs</a:t>
            </a:r>
          </a:p>
        </p:txBody>
      </p:sp>
      <p:sp>
        <p:nvSpPr>
          <p:cNvPr id="216067" name="Text Box 2"/>
          <p:cNvSpPr txBox="1">
            <a:spLocks noChangeArrowheads="1"/>
          </p:cNvSpPr>
          <p:nvPr/>
        </p:nvSpPr>
        <p:spPr bwMode="auto">
          <a:xfrm>
            <a:off x="3429000" y="1219200"/>
            <a:ext cx="327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Les nerfs sont formés d’axones de neurones moteurs et de neurones sensitifs (certains ne contiennent que des fibres sensitives).</a:t>
            </a:r>
          </a:p>
        </p:txBody>
      </p:sp>
      <p:sp>
        <p:nvSpPr>
          <p:cNvPr id="216068" name="Text Box 3"/>
          <p:cNvSpPr txBox="1">
            <a:spLocks noChangeArrowheads="1"/>
          </p:cNvSpPr>
          <p:nvPr/>
        </p:nvSpPr>
        <p:spPr bwMode="auto">
          <a:xfrm>
            <a:off x="1847850" y="4365626"/>
            <a:ext cx="44196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Nerf rachidien ~ 600 000 fibres nerveuses (sensitives et motrices)</a:t>
            </a:r>
          </a:p>
          <a:p>
            <a:pPr>
              <a:lnSpc>
                <a:spcPct val="100000"/>
              </a:lnSpc>
              <a:spcBef>
                <a:spcPts val="1500"/>
              </a:spcBef>
              <a:buClr>
                <a:srgbClr val="000000"/>
              </a:buClr>
              <a:buNone/>
            </a:pPr>
            <a:r>
              <a:rPr lang="fr-FR" altLang="fr-FR" sz="2400">
                <a:latin typeface="Arial" panose="020B0604020202020204" pitchFamily="34" charset="0"/>
                <a:ea typeface="MS PGothic" panose="020B0600070205080204" pitchFamily="34" charset="-128"/>
              </a:rPr>
              <a:t>Le corps cellulaire est dans (ou tout près) du SNC.</a:t>
            </a:r>
          </a:p>
        </p:txBody>
      </p:sp>
      <p:pic>
        <p:nvPicPr>
          <p:cNvPr id="2160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685800"/>
            <a:ext cx="3421063"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6070" name="Text Box 5"/>
          <p:cNvSpPr txBox="1">
            <a:spLocks noChangeArrowheads="1"/>
          </p:cNvSpPr>
          <p:nvPr/>
        </p:nvSpPr>
        <p:spPr bwMode="auto">
          <a:xfrm>
            <a:off x="8305800" y="838200"/>
            <a:ext cx="1828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CC3300"/>
                </a:solidFill>
                <a:latin typeface="Arial" panose="020B0604020202020204" pitchFamily="34" charset="0"/>
                <a:ea typeface="MS PGothic" panose="020B0600070205080204" pitchFamily="34" charset="-128"/>
              </a:rPr>
              <a:t>Gaine de tissu conjonctif</a:t>
            </a:r>
          </a:p>
        </p:txBody>
      </p:sp>
      <p:sp>
        <p:nvSpPr>
          <p:cNvPr id="216071" name="Line 6"/>
          <p:cNvSpPr>
            <a:spLocks noChangeShapeType="1"/>
          </p:cNvSpPr>
          <p:nvPr/>
        </p:nvSpPr>
        <p:spPr bwMode="auto">
          <a:xfrm flipH="1">
            <a:off x="8453439" y="1447800"/>
            <a:ext cx="238125" cy="99060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6072" name="Line 7"/>
          <p:cNvSpPr>
            <a:spLocks noChangeShapeType="1"/>
          </p:cNvSpPr>
          <p:nvPr/>
        </p:nvSpPr>
        <p:spPr bwMode="auto">
          <a:xfrm>
            <a:off x="8686800" y="1447800"/>
            <a:ext cx="1066800" cy="175260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6073" name="Text Box 8"/>
          <p:cNvSpPr txBox="1">
            <a:spLocks noChangeArrowheads="1"/>
          </p:cNvSpPr>
          <p:nvPr/>
        </p:nvSpPr>
        <p:spPr bwMode="auto">
          <a:xfrm>
            <a:off x="6858000" y="685800"/>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CC3300"/>
                </a:solidFill>
                <a:latin typeface="Arial" panose="020B0604020202020204" pitchFamily="34" charset="0"/>
                <a:ea typeface="MS PGothic" panose="020B0600070205080204" pitchFamily="34" charset="-128"/>
              </a:rPr>
              <a:t>Axone</a:t>
            </a:r>
          </a:p>
        </p:txBody>
      </p:sp>
      <p:sp>
        <p:nvSpPr>
          <p:cNvPr id="216074" name="Line 9"/>
          <p:cNvSpPr>
            <a:spLocks noChangeShapeType="1"/>
          </p:cNvSpPr>
          <p:nvPr/>
        </p:nvSpPr>
        <p:spPr bwMode="auto">
          <a:xfrm>
            <a:off x="7696200" y="914400"/>
            <a:ext cx="304800" cy="15240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6075" name="Text Box 10"/>
          <p:cNvSpPr txBox="1">
            <a:spLocks noChangeArrowheads="1"/>
          </p:cNvSpPr>
          <p:nvPr/>
        </p:nvSpPr>
        <p:spPr bwMode="auto">
          <a:xfrm>
            <a:off x="6934200" y="5410201"/>
            <a:ext cx="3200400" cy="39846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250"/>
              </a:spcBef>
              <a:buClr>
                <a:srgbClr val="000000"/>
              </a:buClr>
              <a:buNone/>
            </a:pPr>
            <a:r>
              <a:rPr lang="fr-FR" altLang="fr-FR">
                <a:solidFill>
                  <a:srgbClr val="CC3300"/>
                </a:solidFill>
                <a:latin typeface="Arial" panose="020B0604020202020204" pitchFamily="34" charset="0"/>
                <a:ea typeface="MS PGothic" panose="020B0600070205080204" pitchFamily="34" charset="-128"/>
              </a:rPr>
              <a:t>Vaisseaux sanguins</a:t>
            </a:r>
          </a:p>
        </p:txBody>
      </p:sp>
      <p:sp>
        <p:nvSpPr>
          <p:cNvPr id="216076" name="Line 11"/>
          <p:cNvSpPr>
            <a:spLocks noChangeShapeType="1"/>
          </p:cNvSpPr>
          <p:nvPr/>
        </p:nvSpPr>
        <p:spPr bwMode="auto">
          <a:xfrm flipV="1">
            <a:off x="7315200" y="3500439"/>
            <a:ext cx="990600" cy="1990725"/>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6077" name="Line 12"/>
          <p:cNvSpPr>
            <a:spLocks noChangeShapeType="1"/>
          </p:cNvSpPr>
          <p:nvPr/>
        </p:nvSpPr>
        <p:spPr bwMode="auto">
          <a:xfrm flipH="1">
            <a:off x="8072439" y="1447800"/>
            <a:ext cx="619125" cy="45720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6078" name="Text Box 13"/>
          <p:cNvSpPr txBox="1">
            <a:spLocks noChangeArrowheads="1"/>
          </p:cNvSpPr>
          <p:nvPr/>
        </p:nvSpPr>
        <p:spPr bwMode="auto">
          <a:xfrm>
            <a:off x="6858000" y="1295400"/>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CC3300"/>
                </a:solidFill>
                <a:latin typeface="Arial" panose="020B0604020202020204" pitchFamily="34" charset="0"/>
                <a:ea typeface="MS PGothic" panose="020B0600070205080204" pitchFamily="34" charset="-128"/>
              </a:rPr>
              <a:t>Myéline</a:t>
            </a:r>
          </a:p>
        </p:txBody>
      </p:sp>
      <p:sp>
        <p:nvSpPr>
          <p:cNvPr id="216079" name="Line 14"/>
          <p:cNvSpPr>
            <a:spLocks noChangeShapeType="1"/>
          </p:cNvSpPr>
          <p:nvPr/>
        </p:nvSpPr>
        <p:spPr bwMode="auto">
          <a:xfrm>
            <a:off x="7620000" y="1600200"/>
            <a:ext cx="304800" cy="76200"/>
          </a:xfrm>
          <a:prstGeom prst="line">
            <a:avLst/>
          </a:prstGeom>
          <a:noFill/>
          <a:ln w="381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pic>
        <p:nvPicPr>
          <p:cNvPr id="21608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196976"/>
            <a:ext cx="12954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6081"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16082"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3128484F-7437-47FF-943D-89190B8AD112}" type="slidenum">
              <a:rPr lang="fr-FR" altLang="fr-FR" sz="1000">
                <a:solidFill>
                  <a:srgbClr val="898989"/>
                </a:solidFill>
                <a:latin typeface="Calibri" panose="020F0502020204030204" pitchFamily="34" charset="0"/>
              </a:rPr>
              <a:pPr>
                <a:lnSpc>
                  <a:spcPct val="100000"/>
                </a:lnSpc>
                <a:spcBef>
                  <a:spcPct val="0"/>
                </a:spcBef>
                <a:buClrTx/>
                <a:buFontTx/>
                <a:buNone/>
              </a:pPr>
              <a:t>38</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410931276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9" y="642939"/>
            <a:ext cx="64865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8115"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18116"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6153C1F3-87FA-4FCC-BF2B-8309FBC06C3A}" type="slidenum">
              <a:rPr lang="fr-FR" altLang="fr-FR" sz="1000">
                <a:solidFill>
                  <a:srgbClr val="898989"/>
                </a:solidFill>
                <a:latin typeface="Calibri" panose="020F0502020204030204" pitchFamily="34" charset="0"/>
              </a:rPr>
              <a:pPr>
                <a:lnSpc>
                  <a:spcPct val="100000"/>
                </a:lnSpc>
                <a:spcBef>
                  <a:spcPct val="0"/>
                </a:spcBef>
                <a:buClrTx/>
                <a:buFontTx/>
                <a:buNone/>
              </a:pPr>
              <a:t>39</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32291972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neuro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9" y="1536700"/>
            <a:ext cx="9286874"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95875" y="4357688"/>
            <a:ext cx="1143000"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1000"/>
              </a:lnSpc>
              <a:buClr>
                <a:srgbClr val="000000"/>
              </a:buClr>
              <a:buSzPct val="100000"/>
              <a:defRPr/>
            </a:pPr>
            <a:endParaRPr lang="fr-FR">
              <a:solidFill>
                <a:srgbClr val="FFFFFF"/>
              </a:solidFill>
              <a:ea typeface="ＭＳ Ｐゴシック" charset="0"/>
              <a:cs typeface="ＭＳ Ｐゴシック" charset="0"/>
            </a:endParaRPr>
          </a:p>
        </p:txBody>
      </p:sp>
      <p:sp>
        <p:nvSpPr>
          <p:cNvPr id="6" name="Rectangle 5"/>
          <p:cNvSpPr/>
          <p:nvPr/>
        </p:nvSpPr>
        <p:spPr>
          <a:xfrm>
            <a:off x="5953126" y="5500688"/>
            <a:ext cx="1285875"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1000"/>
              </a:lnSpc>
              <a:buClr>
                <a:srgbClr val="000000"/>
              </a:buClr>
              <a:buSzPct val="100000"/>
              <a:defRPr/>
            </a:pPr>
            <a:endParaRPr lang="fr-FR">
              <a:solidFill>
                <a:srgbClr val="FFFFFF"/>
              </a:solidFill>
              <a:ea typeface="ＭＳ Ｐゴシック" charset="0"/>
              <a:cs typeface="ＭＳ Ｐゴシック" charset="0"/>
            </a:endParaRPr>
          </a:p>
        </p:txBody>
      </p:sp>
      <p:sp>
        <p:nvSpPr>
          <p:cNvPr id="154629" name="Rectangle 1"/>
          <p:cNvSpPr txBox="1">
            <a:spLocks noChangeArrowheads="1"/>
          </p:cNvSpPr>
          <p:nvPr/>
        </p:nvSpPr>
        <p:spPr bwMode="auto">
          <a:xfrm>
            <a:off x="2024064" y="571501"/>
            <a:ext cx="82311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71000"/>
              </a:lnSpc>
              <a:spcBef>
                <a:spcPct val="0"/>
              </a:spcBef>
              <a:buClr>
                <a:srgbClr val="000000"/>
              </a:buClr>
              <a:buFont typeface="Times New Roman" panose="02020603050405020304" pitchFamily="18" charset="0"/>
              <a:buNone/>
            </a:pPr>
            <a:r>
              <a:rPr lang="fr-FR" altLang="fr-FR" sz="4100">
                <a:solidFill>
                  <a:schemeClr val="accent1"/>
                </a:solidFill>
                <a:latin typeface="News Gothic MT" pitchFamily="6" charset="0"/>
                <a:ea typeface="MS PGothic" panose="020B0600070205080204" pitchFamily="34" charset="-128"/>
              </a:rPr>
              <a:t>Le tissu nerveux</a:t>
            </a:r>
          </a:p>
        </p:txBody>
      </p:sp>
      <p:sp>
        <p:nvSpPr>
          <p:cNvPr id="15463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54631"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30BDA570-4E2D-433A-88BF-7F37C0E99A6C}" type="slidenum">
              <a:rPr lang="fr-FR" altLang="fr-FR" sz="1000">
                <a:solidFill>
                  <a:srgbClr val="898989"/>
                </a:solidFill>
                <a:latin typeface="Calibri" panose="020F0502020204030204" pitchFamily="34" charset="0"/>
              </a:rPr>
              <a:pPr>
                <a:lnSpc>
                  <a:spcPct val="100000"/>
                </a:lnSpc>
                <a:spcBef>
                  <a:spcPct val="0"/>
                </a:spcBef>
                <a:buClrTx/>
                <a:buFontTx/>
                <a:buNone/>
              </a:pPr>
              <a:t>4</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543151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620714"/>
            <a:ext cx="565785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0163" name="Text Box 2"/>
          <p:cNvSpPr txBox="1">
            <a:spLocks noChangeArrowheads="1"/>
          </p:cNvSpPr>
          <p:nvPr/>
        </p:nvSpPr>
        <p:spPr bwMode="auto">
          <a:xfrm>
            <a:off x="1847851" y="4365625"/>
            <a:ext cx="842486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500"/>
              </a:spcBef>
              <a:buClr>
                <a:srgbClr val="000000"/>
              </a:buClr>
              <a:buNone/>
            </a:pPr>
            <a:r>
              <a:rPr lang="fr-FR" altLang="fr-FR" sz="3200">
                <a:latin typeface="Arial" panose="020B0604020202020204" pitchFamily="34" charset="0"/>
                <a:ea typeface="MS PGothic" panose="020B0600070205080204" pitchFamily="34" charset="-128"/>
              </a:rPr>
              <a:t>On ne peut pas recoudre chaque fibre une à une (elles sont plus minces que des cheveux), mais on peut recoudre l'épinèvre. Une partie des fibres peut repousser.</a:t>
            </a:r>
          </a:p>
        </p:txBody>
      </p:sp>
      <p:sp>
        <p:nvSpPr>
          <p:cNvPr id="22016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2016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93EAE164-B4EC-4CD6-B5D1-B26E17306980}" type="slidenum">
              <a:rPr lang="fr-FR" altLang="fr-FR" sz="1000">
                <a:solidFill>
                  <a:srgbClr val="898989"/>
                </a:solidFill>
                <a:latin typeface="Calibri" panose="020F0502020204030204" pitchFamily="34" charset="0"/>
              </a:rPr>
              <a:pPr>
                <a:lnSpc>
                  <a:spcPct val="100000"/>
                </a:lnSpc>
                <a:spcBef>
                  <a:spcPct val="0"/>
                </a:spcBef>
                <a:buClrTx/>
                <a:buFontTx/>
                <a:buNone/>
              </a:pPr>
              <a:t>40</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3820089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4" y="355600"/>
            <a:ext cx="334168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2211" name="Text Box 3"/>
          <p:cNvSpPr txBox="1">
            <a:spLocks noChangeArrowheads="1"/>
          </p:cNvSpPr>
          <p:nvPr/>
        </p:nvSpPr>
        <p:spPr bwMode="auto">
          <a:xfrm>
            <a:off x="2833689" y="1936750"/>
            <a:ext cx="17811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000000"/>
                </a:solidFill>
                <a:latin typeface="Arial" panose="020B0604020202020204" pitchFamily="34" charset="0"/>
                <a:ea typeface="MS PGothic" panose="020B0600070205080204" pitchFamily="34" charset="-128"/>
              </a:rPr>
              <a:t>Neurone intact</a:t>
            </a:r>
          </a:p>
        </p:txBody>
      </p:sp>
      <p:grpSp>
        <p:nvGrpSpPr>
          <p:cNvPr id="222212" name="Group 4"/>
          <p:cNvGrpSpPr>
            <a:grpSpLocks/>
          </p:cNvGrpSpPr>
          <p:nvPr/>
        </p:nvGrpSpPr>
        <p:grpSpPr bwMode="auto">
          <a:xfrm>
            <a:off x="6672263" y="355601"/>
            <a:ext cx="3175000" cy="1946275"/>
            <a:chOff x="3243" y="224"/>
            <a:chExt cx="2000" cy="1226"/>
          </a:xfrm>
        </p:grpSpPr>
        <p:pic>
          <p:nvPicPr>
            <p:cNvPr id="222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 y="224"/>
              <a:ext cx="2001"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2222" name="Text Box 6"/>
            <p:cNvSpPr txBox="1">
              <a:spLocks noChangeArrowheads="1"/>
            </p:cNvSpPr>
            <p:nvPr/>
          </p:nvSpPr>
          <p:spPr bwMode="auto">
            <a:xfrm>
              <a:off x="3602" y="1219"/>
              <a:ext cx="1410" cy="23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000000"/>
                  </a:solidFill>
                  <a:latin typeface="Arial" panose="020B0604020202020204" pitchFamily="34" charset="0"/>
                  <a:ea typeface="MS PGothic" panose="020B0600070205080204" pitchFamily="34" charset="-128"/>
                </a:rPr>
                <a:t>Neurone sectionné</a:t>
              </a:r>
            </a:p>
          </p:txBody>
        </p:sp>
      </p:grpSp>
      <p:grpSp>
        <p:nvGrpSpPr>
          <p:cNvPr id="222213" name="Group 7"/>
          <p:cNvGrpSpPr>
            <a:grpSpLocks/>
          </p:cNvGrpSpPr>
          <p:nvPr/>
        </p:nvGrpSpPr>
        <p:grpSpPr bwMode="auto">
          <a:xfrm>
            <a:off x="2055813" y="2830514"/>
            <a:ext cx="3302000" cy="2420937"/>
            <a:chOff x="335" y="1783"/>
            <a:chExt cx="2080" cy="1525"/>
          </a:xfrm>
        </p:grpSpPr>
        <p:pic>
          <p:nvPicPr>
            <p:cNvPr id="2222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 y="1783"/>
              <a:ext cx="2081"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2220" name="Text Box 9"/>
            <p:cNvSpPr txBox="1">
              <a:spLocks noChangeArrowheads="1"/>
            </p:cNvSpPr>
            <p:nvPr/>
          </p:nvSpPr>
          <p:spPr bwMode="auto">
            <a:xfrm>
              <a:off x="355" y="2731"/>
              <a:ext cx="2049" cy="57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000000"/>
                  </a:solidFill>
                  <a:latin typeface="Arial" panose="020B0604020202020204" pitchFamily="34" charset="0"/>
                  <a:ea typeface="MS PGothic" panose="020B0600070205080204" pitchFamily="34" charset="-128"/>
                </a:rPr>
                <a:t>L'axone et une partie de la gaine de myéline en aval de la section dégénèrent</a:t>
              </a:r>
            </a:p>
          </p:txBody>
        </p:sp>
      </p:grpSp>
      <p:grpSp>
        <p:nvGrpSpPr>
          <p:cNvPr id="222214" name="Group 10"/>
          <p:cNvGrpSpPr>
            <a:grpSpLocks/>
          </p:cNvGrpSpPr>
          <p:nvPr/>
        </p:nvGrpSpPr>
        <p:grpSpPr bwMode="auto">
          <a:xfrm>
            <a:off x="6516689" y="2830515"/>
            <a:ext cx="3576638" cy="2735263"/>
            <a:chOff x="3145" y="1783"/>
            <a:chExt cx="2253" cy="1723"/>
          </a:xfrm>
        </p:grpSpPr>
        <p:pic>
          <p:nvPicPr>
            <p:cNvPr id="22221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 y="1783"/>
              <a:ext cx="1989"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2218" name="Text Box 12"/>
            <p:cNvSpPr txBox="1">
              <a:spLocks noChangeArrowheads="1"/>
            </p:cNvSpPr>
            <p:nvPr/>
          </p:nvSpPr>
          <p:spPr bwMode="auto">
            <a:xfrm>
              <a:off x="3145" y="2749"/>
              <a:ext cx="2253" cy="75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nSpc>
                  <a:spcPct val="100000"/>
                </a:lnSpc>
                <a:spcBef>
                  <a:spcPts val="1125"/>
                </a:spcBef>
                <a:buClr>
                  <a:srgbClr val="000000"/>
                </a:buClr>
                <a:buNone/>
              </a:pPr>
              <a:r>
                <a:rPr lang="fr-FR" altLang="fr-FR" sz="1800" b="1">
                  <a:solidFill>
                    <a:srgbClr val="000000"/>
                  </a:solidFill>
                  <a:latin typeface="Arial" panose="020B0604020202020204" pitchFamily="34" charset="0"/>
                  <a:ea typeface="MS PGothic" panose="020B0600070205080204" pitchFamily="34" charset="-128"/>
                </a:rPr>
                <a:t>L'axone peut repousser en empruntant le "tunnel" formé par la gaine de myéline et l'endonèvre (1 à 5 mm par jour)</a:t>
              </a:r>
            </a:p>
          </p:txBody>
        </p:sp>
      </p:grpSp>
      <p:sp>
        <p:nvSpPr>
          <p:cNvPr id="222215"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22216"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E743217D-0C25-47A1-921B-93C3EC78E418}" type="slidenum">
              <a:rPr lang="fr-FR" altLang="fr-FR" sz="1000">
                <a:solidFill>
                  <a:srgbClr val="898989"/>
                </a:solidFill>
                <a:latin typeface="Calibri" panose="020F0502020204030204" pitchFamily="34" charset="0"/>
              </a:rPr>
              <a:pPr>
                <a:lnSpc>
                  <a:spcPct val="100000"/>
                </a:lnSpc>
                <a:spcBef>
                  <a:spcPct val="0"/>
                </a:spcBef>
                <a:buClrTx/>
                <a:buFontTx/>
                <a:buNone/>
              </a:pPr>
              <a:t>41</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403250624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a:xfrm>
            <a:off x="1524000" y="404813"/>
            <a:ext cx="8858250" cy="633412"/>
          </a:xfrm>
        </p:spPr>
        <p:txBody>
          <a:bodyPr>
            <a:noAutofit/>
          </a:bodyPr>
          <a:lstStyle/>
          <a:p>
            <a:pPr>
              <a:defRPr/>
            </a:pPr>
            <a:r>
              <a:rPr lang="fr-FR" altLang="fr-FR" dirty="0">
                <a:solidFill>
                  <a:schemeClr val="tx1">
                    <a:lumMod val="75000"/>
                    <a:lumOff val="25000"/>
                  </a:schemeClr>
                </a:solidFill>
                <a:effectLst>
                  <a:outerShdw blurRad="38100" dist="38100" dir="2700000" algn="tl">
                    <a:srgbClr val="C0C0C0"/>
                  </a:outerShdw>
                </a:effectLst>
                <a:latin typeface="Gill Sans MT" panose="020B0502020104020203" pitchFamily="34" charset="0"/>
              </a:rPr>
              <a:t>La plaque motrice</a:t>
            </a:r>
          </a:p>
        </p:txBody>
      </p:sp>
      <p:sp>
        <p:nvSpPr>
          <p:cNvPr id="206851" name="Espace réservé du contenu 2"/>
          <p:cNvSpPr>
            <a:spLocks noGrp="1"/>
          </p:cNvSpPr>
          <p:nvPr>
            <p:ph idx="1"/>
          </p:nvPr>
        </p:nvSpPr>
        <p:spPr>
          <a:xfrm>
            <a:off x="1981200" y="1773238"/>
            <a:ext cx="8229600" cy="4679950"/>
          </a:xfrm>
        </p:spPr>
        <p:txBody>
          <a:bodyPr>
            <a:normAutofit lnSpcReduction="10000"/>
          </a:bodyPr>
          <a:lstStyle/>
          <a:p>
            <a:pPr marL="0" indent="0" algn="just">
              <a:buNone/>
              <a:defRPr/>
            </a:pPr>
            <a:r>
              <a:rPr lang="fr-FR" altLang="fr-FR" sz="3200">
                <a:latin typeface="Arial" panose="020B0604020202020204" pitchFamily="34" charset="0"/>
              </a:rPr>
              <a:t>La contraction des muscles est déclenchée par l’arrivée d’un signal électrique conduit par les nerfs</a:t>
            </a:r>
          </a:p>
          <a:p>
            <a:pPr marL="0" indent="0" algn="just">
              <a:buNone/>
              <a:defRPr/>
            </a:pPr>
            <a:r>
              <a:rPr lang="fr-FR" altLang="fr-FR" sz="3200">
                <a:latin typeface="Arial" panose="020B0604020202020204" pitchFamily="34" charset="0"/>
              </a:rPr>
              <a:t>La jonction entre le nerf et le muscle s’appelle la </a:t>
            </a:r>
            <a:r>
              <a:rPr lang="fr-FR" altLang="fr-FR" sz="3200" b="1">
                <a:latin typeface="Arial" panose="020B0604020202020204" pitchFamily="34" charset="0"/>
              </a:rPr>
              <a:t>plaque motrice</a:t>
            </a:r>
          </a:p>
          <a:p>
            <a:pPr marL="0" indent="0" algn="just">
              <a:buNone/>
              <a:defRPr/>
            </a:pPr>
            <a:r>
              <a:rPr lang="fr-FR" altLang="fr-FR" sz="3200">
                <a:latin typeface="Arial" panose="020B0604020202020204" pitchFamily="34" charset="0"/>
              </a:rPr>
              <a:t>Lorsqu’un influx nerveux arrive, le neurone libère de l’</a:t>
            </a:r>
            <a:r>
              <a:rPr lang="fr-FR" altLang="ja-JP" sz="3200" b="1">
                <a:latin typeface="Arial" panose="020B0604020202020204" pitchFamily="34" charset="0"/>
              </a:rPr>
              <a:t>acétylcholine</a:t>
            </a:r>
            <a:r>
              <a:rPr lang="fr-FR" altLang="ja-JP" sz="3200">
                <a:latin typeface="Arial" panose="020B0604020202020204" pitchFamily="34" charset="0"/>
              </a:rPr>
              <a:t>, qui va se fixer sur des récepteurs présents sur les fibres musculaires, déclenchant leur contraction</a:t>
            </a:r>
            <a:endParaRPr lang="fr-FR" altLang="fr-FR" sz="3200">
              <a:latin typeface="Arial" panose="020B0604020202020204" pitchFamily="34" charset="0"/>
            </a:endParaRPr>
          </a:p>
        </p:txBody>
      </p:sp>
      <p:sp>
        <p:nvSpPr>
          <p:cNvPr id="22426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24261"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3DECE01C-CF95-4F56-AB07-7755C2DB4FE2}" type="slidenum">
              <a:rPr lang="fr-FR" altLang="fr-FR" sz="1000">
                <a:solidFill>
                  <a:srgbClr val="898989"/>
                </a:solidFill>
                <a:latin typeface="Calibri" panose="020F0502020204030204" pitchFamily="34" charset="0"/>
              </a:rPr>
              <a:pPr>
                <a:lnSpc>
                  <a:spcPct val="100000"/>
                </a:lnSpc>
                <a:spcBef>
                  <a:spcPct val="0"/>
                </a:spcBef>
                <a:buClrTx/>
                <a:buFontTx/>
                <a:buNone/>
              </a:pPr>
              <a:t>42</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974101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1666875" y="0"/>
            <a:ext cx="8858250" cy="1143000"/>
          </a:xfrm>
        </p:spPr>
        <p:txBody>
          <a:bodyPr>
            <a:noAutofit/>
          </a:bodyPr>
          <a:lstStyle/>
          <a:p>
            <a:pPr>
              <a:defRPr/>
            </a:pPr>
            <a:r>
              <a:rPr lang="fr-FR" altLang="fr-FR" dirty="0">
                <a:solidFill>
                  <a:schemeClr val="tx1">
                    <a:lumMod val="75000"/>
                    <a:lumOff val="25000"/>
                  </a:schemeClr>
                </a:solidFill>
                <a:effectLst>
                  <a:outerShdw blurRad="38100" dist="38100" dir="2700000" algn="tl">
                    <a:srgbClr val="C0C0C0"/>
                  </a:outerShdw>
                </a:effectLst>
                <a:latin typeface="Gill Sans MT" panose="020B0502020104020203" pitchFamily="34" charset="0"/>
              </a:rPr>
              <a:t>3,2 Les cellules gliales - </a:t>
            </a:r>
            <a:r>
              <a:rPr lang="fr-FR" altLang="fr-FR" dirty="0" err="1">
                <a:solidFill>
                  <a:schemeClr val="tx1">
                    <a:lumMod val="75000"/>
                    <a:lumOff val="25000"/>
                  </a:schemeClr>
                </a:solidFill>
                <a:effectLst>
                  <a:outerShdw blurRad="38100" dist="38100" dir="2700000" algn="tl">
                    <a:srgbClr val="C0C0C0"/>
                  </a:outerShdw>
                </a:effectLst>
                <a:latin typeface="Gill Sans MT" panose="020B0502020104020203" pitchFamily="34" charset="0"/>
              </a:rPr>
              <a:t>Gliocytes</a:t>
            </a:r>
            <a:endParaRPr lang="fr-FR" altLang="fr-FR" dirty="0">
              <a:solidFill>
                <a:schemeClr val="tx1">
                  <a:lumMod val="75000"/>
                  <a:lumOff val="25000"/>
                </a:schemeClr>
              </a:solidFill>
              <a:effectLst>
                <a:outerShdw blurRad="38100" dist="38100" dir="2700000" algn="tl">
                  <a:srgbClr val="C0C0C0"/>
                </a:outerShdw>
              </a:effectLst>
              <a:latin typeface="Gill Sans MT" panose="020B0502020104020203" pitchFamily="34" charset="0"/>
            </a:endParaRPr>
          </a:p>
        </p:txBody>
      </p:sp>
      <p:sp>
        <p:nvSpPr>
          <p:cNvPr id="208899" name="Espace réservé du contenu 2"/>
          <p:cNvSpPr>
            <a:spLocks noGrp="1"/>
          </p:cNvSpPr>
          <p:nvPr>
            <p:ph idx="1"/>
          </p:nvPr>
        </p:nvSpPr>
        <p:spPr>
          <a:xfrm>
            <a:off x="1981200" y="1214438"/>
            <a:ext cx="8229600" cy="4786312"/>
          </a:xfrm>
        </p:spPr>
        <p:txBody>
          <a:bodyPr>
            <a:normAutofit lnSpcReduction="10000"/>
          </a:bodyPr>
          <a:lstStyle/>
          <a:p>
            <a:pPr marL="0" indent="0">
              <a:buNone/>
              <a:defRPr/>
            </a:pPr>
            <a:r>
              <a:rPr lang="fr-FR" altLang="fr-FR" sz="3200">
                <a:solidFill>
                  <a:srgbClr val="000000"/>
                </a:solidFill>
                <a:latin typeface="Arial" panose="020B0604020202020204" pitchFamily="34" charset="0"/>
              </a:rPr>
              <a:t>Tous les neurones sont associés à des gliocytes non excitables dont il existe 6 types</a:t>
            </a:r>
          </a:p>
          <a:p>
            <a:pPr marL="0" indent="0">
              <a:buNone/>
              <a:defRPr/>
            </a:pPr>
            <a:r>
              <a:rPr lang="fr-FR" altLang="fr-FR" sz="1800">
                <a:solidFill>
                  <a:srgbClr val="000000"/>
                </a:solidFill>
                <a:latin typeface="Arial" panose="020B0604020202020204" pitchFamily="34" charset="0"/>
              </a:rPr>
              <a:t>4 dans le système nerveux central</a:t>
            </a:r>
            <a:br>
              <a:rPr lang="fr-FR" altLang="fr-FR" sz="1800">
                <a:solidFill>
                  <a:srgbClr val="000000"/>
                </a:solidFill>
                <a:latin typeface="Arial" panose="020B0604020202020204" pitchFamily="34" charset="0"/>
              </a:rPr>
            </a:br>
            <a:r>
              <a:rPr lang="fr-FR" altLang="fr-FR" sz="1800">
                <a:solidFill>
                  <a:srgbClr val="000000"/>
                </a:solidFill>
                <a:latin typeface="Arial" panose="020B0604020202020204" pitchFamily="34" charset="0"/>
              </a:rPr>
              <a:t>2 dans le système nerveux périphérique</a:t>
            </a:r>
          </a:p>
          <a:p>
            <a:pPr marL="0" indent="0">
              <a:buNone/>
              <a:defRPr/>
            </a:pPr>
            <a:br>
              <a:rPr lang="fr-FR" altLang="fr-FR" sz="3200">
                <a:solidFill>
                  <a:srgbClr val="000000"/>
                </a:solidFill>
                <a:latin typeface="Arial" panose="020B0604020202020204" pitchFamily="34" charset="0"/>
              </a:rPr>
            </a:br>
            <a:r>
              <a:rPr lang="fr-FR" altLang="fr-FR" sz="3200">
                <a:solidFill>
                  <a:srgbClr val="000000"/>
                </a:solidFill>
                <a:latin typeface="Arial" panose="020B0604020202020204" pitchFamily="34" charset="0"/>
              </a:rPr>
              <a:t>Fonctions :</a:t>
            </a:r>
          </a:p>
          <a:p>
            <a:pPr marL="0" indent="0">
              <a:buNone/>
              <a:defRPr/>
            </a:pPr>
            <a:r>
              <a:rPr lang="fr-FR" altLang="fr-FR" sz="1800">
                <a:solidFill>
                  <a:srgbClr val="000000"/>
                </a:solidFill>
                <a:latin typeface="Arial" panose="020B0604020202020204" pitchFamily="34" charset="0"/>
              </a:rPr>
              <a:t>Séparer et isoler les neurones pour les soustraire à l’</a:t>
            </a:r>
            <a:r>
              <a:rPr lang="fr-FR" altLang="ja-JP" sz="1800">
                <a:solidFill>
                  <a:srgbClr val="000000"/>
                </a:solidFill>
                <a:latin typeface="Arial" panose="020B0604020202020204" pitchFamily="34" charset="0"/>
              </a:rPr>
              <a:t>activté électrique de leurs voisins</a:t>
            </a:r>
            <a:br>
              <a:rPr lang="fr-FR" altLang="ja-JP" sz="1800">
                <a:solidFill>
                  <a:srgbClr val="000000"/>
                </a:solidFill>
                <a:latin typeface="Arial" panose="020B0604020202020204" pitchFamily="34" charset="0"/>
              </a:rPr>
            </a:br>
            <a:r>
              <a:rPr lang="fr-FR" altLang="ja-JP" sz="1800">
                <a:solidFill>
                  <a:srgbClr val="000000"/>
                </a:solidFill>
                <a:latin typeface="Arial" panose="020B0604020202020204" pitchFamily="34" charset="0"/>
              </a:rPr>
              <a:t>Produire des facteurs neurotropes </a:t>
            </a:r>
          </a:p>
          <a:p>
            <a:pPr marL="0" indent="0">
              <a:buNone/>
              <a:defRPr/>
            </a:pPr>
            <a:endParaRPr lang="fr-FR" altLang="ja-JP" sz="1800">
              <a:solidFill>
                <a:srgbClr val="000000"/>
              </a:solidFill>
              <a:latin typeface="Arial" panose="020B0604020202020204" pitchFamily="34" charset="0"/>
            </a:endParaRPr>
          </a:p>
          <a:p>
            <a:pPr marL="0" indent="0">
              <a:buNone/>
              <a:defRPr/>
            </a:pPr>
            <a:r>
              <a:rPr lang="fr-FR" altLang="ja-JP" sz="1800">
                <a:solidFill>
                  <a:srgbClr val="000000"/>
                </a:solidFill>
                <a:latin typeface="Arial" panose="020B0604020202020204" pitchFamily="34" charset="0"/>
              </a:rPr>
              <a:t>9 x plus nombreuses que les neurones </a:t>
            </a:r>
          </a:p>
          <a:p>
            <a:pPr marL="0" indent="0">
              <a:buNone/>
              <a:defRPr/>
            </a:pPr>
            <a:endParaRPr lang="fr-FR" altLang="fr-FR" sz="1800">
              <a:solidFill>
                <a:srgbClr val="000000"/>
              </a:solidFill>
              <a:latin typeface="Arial" panose="020B0604020202020204" pitchFamily="34" charset="0"/>
            </a:endParaRPr>
          </a:p>
          <a:p>
            <a:pPr marL="0" indent="0">
              <a:buNone/>
              <a:defRPr/>
            </a:pPr>
            <a:endParaRPr lang="fr-FR" altLang="fr-FR" sz="3200">
              <a:solidFill>
                <a:srgbClr val="000000"/>
              </a:solidFill>
              <a:latin typeface="Arial" panose="020B0604020202020204" pitchFamily="34" charset="0"/>
            </a:endParaRPr>
          </a:p>
          <a:p>
            <a:pPr marL="0" indent="0">
              <a:buNone/>
              <a:defRPr/>
            </a:pPr>
            <a:endParaRPr lang="fr-FR" altLang="fr-FR" sz="3200">
              <a:solidFill>
                <a:srgbClr val="000000"/>
              </a:solidFill>
              <a:latin typeface="Arial" panose="020B0604020202020204" pitchFamily="34" charset="0"/>
            </a:endParaRPr>
          </a:p>
        </p:txBody>
      </p:sp>
      <p:sp>
        <p:nvSpPr>
          <p:cNvPr id="226308"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26309"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EE253C80-9F5B-440D-B1A5-004BD3B21896}" type="slidenum">
              <a:rPr lang="fr-FR" altLang="fr-FR" sz="1000">
                <a:solidFill>
                  <a:srgbClr val="898989"/>
                </a:solidFill>
                <a:latin typeface="Calibri" panose="020F0502020204030204" pitchFamily="34" charset="0"/>
              </a:rPr>
              <a:pPr>
                <a:lnSpc>
                  <a:spcPct val="100000"/>
                </a:lnSpc>
                <a:spcBef>
                  <a:spcPct val="0"/>
                </a:spcBef>
                <a:buClrTx/>
                <a:buFontTx/>
                <a:buNone/>
              </a:pPr>
              <a:t>43</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1754564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re 1"/>
          <p:cNvSpPr>
            <a:spLocks noGrp="1"/>
          </p:cNvSpPr>
          <p:nvPr>
            <p:ph type="title"/>
          </p:nvPr>
        </p:nvSpPr>
        <p:spPr>
          <a:xfrm>
            <a:off x="2073276" y="730251"/>
            <a:ext cx="8042275" cy="714375"/>
          </a:xfrm>
        </p:spPr>
        <p:txBody>
          <a:bodyPr/>
          <a:lstStyle/>
          <a:p>
            <a:pPr>
              <a:defRPr/>
            </a:pPr>
            <a:r>
              <a:rPr lang="fr-FR" altLang="fr-FR" dirty="0">
                <a:solidFill>
                  <a:schemeClr val="tx1">
                    <a:lumMod val="75000"/>
                    <a:lumOff val="25000"/>
                  </a:schemeClr>
                </a:solidFill>
              </a:rPr>
              <a:t>Histologie</a:t>
            </a:r>
          </a:p>
        </p:txBody>
      </p:sp>
      <p:sp>
        <p:nvSpPr>
          <p:cNvPr id="210947" name="Espace réservé du contenu 2"/>
          <p:cNvSpPr>
            <a:spLocks noGrp="1"/>
          </p:cNvSpPr>
          <p:nvPr>
            <p:ph idx="1"/>
          </p:nvPr>
        </p:nvSpPr>
        <p:spPr/>
        <p:txBody>
          <a:bodyPr/>
          <a:lstStyle/>
          <a:p>
            <a:pPr marL="0" indent="0">
              <a:buNone/>
              <a:defRPr/>
            </a:pPr>
            <a:endParaRPr lang="fr-FR" altLang="fr-FR"/>
          </a:p>
          <a:p>
            <a:pPr marL="0" indent="0">
              <a:buNone/>
              <a:defRPr/>
            </a:pPr>
            <a:endParaRPr lang="fr-FR" altLang="fr-FR"/>
          </a:p>
        </p:txBody>
      </p:sp>
      <p:sp>
        <p:nvSpPr>
          <p:cNvPr id="228356"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28357"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EAC252A8-6EF8-46B3-8F2B-A902243ACDD3}" type="slidenum">
              <a:rPr lang="fr-FR" altLang="fr-FR" sz="1000">
                <a:solidFill>
                  <a:srgbClr val="898989"/>
                </a:solidFill>
                <a:latin typeface="Calibri" panose="020F0502020204030204" pitchFamily="34" charset="0"/>
              </a:rPr>
              <a:pPr>
                <a:lnSpc>
                  <a:spcPct val="100000"/>
                </a:lnSpc>
                <a:spcBef>
                  <a:spcPct val="0"/>
                </a:spcBef>
                <a:buClrTx/>
                <a:buFontTx/>
                <a:buNone/>
              </a:pPr>
              <a:t>44</a:t>
            </a:fld>
            <a:endParaRPr lang="fr-FR" altLang="fr-FR" sz="1000">
              <a:solidFill>
                <a:srgbClr val="898989"/>
              </a:solidFill>
              <a:latin typeface="Calibri" panose="020F0502020204030204" pitchFamily="34" charset="0"/>
            </a:endParaRPr>
          </a:p>
        </p:txBody>
      </p:sp>
      <p:sp>
        <p:nvSpPr>
          <p:cNvPr id="228358" name="ZoneTexte 31"/>
          <p:cNvSpPr txBox="1">
            <a:spLocks noChangeArrowheads="1"/>
          </p:cNvSpPr>
          <p:nvPr/>
        </p:nvSpPr>
        <p:spPr bwMode="auto">
          <a:xfrm>
            <a:off x="6975476" y="1881188"/>
            <a:ext cx="184731" cy="28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28359" name="ZoneTexte 10"/>
          <p:cNvSpPr txBox="1">
            <a:spLocks noChangeArrowheads="1"/>
          </p:cNvSpPr>
          <p:nvPr/>
        </p:nvSpPr>
        <p:spPr bwMode="auto">
          <a:xfrm>
            <a:off x="1743075" y="1881189"/>
            <a:ext cx="87518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3200" b="1" u="sng">
                <a:solidFill>
                  <a:srgbClr val="000000"/>
                </a:solidFill>
                <a:latin typeface="Calibri" panose="020F0502020204030204" pitchFamily="34" charset="0"/>
              </a:rPr>
              <a:t>Les Astrocytes - SNC</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Se sont </a:t>
            </a:r>
            <a:r>
              <a:rPr lang="fr-FR" altLang="fr-FR" sz="1800" b="1">
                <a:solidFill>
                  <a:srgbClr val="000000"/>
                </a:solidFill>
                <a:latin typeface="Calibri" panose="020F0502020204030204" pitchFamily="34" charset="0"/>
              </a:rPr>
              <a:t>les plus abondants </a:t>
            </a:r>
            <a:r>
              <a:rPr lang="fr-FR" altLang="fr-FR" sz="1800">
                <a:solidFill>
                  <a:srgbClr val="000000"/>
                </a:solidFill>
                <a:latin typeface="Calibri" panose="020F0502020204030204" pitchFamily="34" charset="0"/>
              </a:rPr>
              <a:t>des gliocytes.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Forme étoilée.</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interviennent dans les échanges entre les capillaires et les neurones (apport de nutriments aux neurones).</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communiquent entre eux par l’intermédiaire de flux de calcium intracellulaire.</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répondent à l’action de certains </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neurotransmetteurs.</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p:txBody>
      </p:sp>
      <p:pic>
        <p:nvPicPr>
          <p:cNvPr id="228360"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4124326"/>
            <a:ext cx="34417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278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re 1"/>
          <p:cNvSpPr>
            <a:spLocks noGrp="1"/>
          </p:cNvSpPr>
          <p:nvPr>
            <p:ph type="title"/>
          </p:nvPr>
        </p:nvSpPr>
        <p:spPr>
          <a:xfrm>
            <a:off x="2073276" y="730251"/>
            <a:ext cx="8042275" cy="714375"/>
          </a:xfrm>
        </p:spPr>
        <p:txBody>
          <a:bodyPr/>
          <a:lstStyle/>
          <a:p>
            <a:pPr>
              <a:defRPr/>
            </a:pPr>
            <a:r>
              <a:rPr lang="fr-FR" altLang="fr-FR" dirty="0">
                <a:solidFill>
                  <a:schemeClr val="tx1">
                    <a:lumMod val="75000"/>
                    <a:lumOff val="25000"/>
                  </a:schemeClr>
                </a:solidFill>
              </a:rPr>
              <a:t>Histologie</a:t>
            </a:r>
          </a:p>
        </p:txBody>
      </p:sp>
      <p:sp>
        <p:nvSpPr>
          <p:cNvPr id="212995" name="Espace réservé du contenu 2"/>
          <p:cNvSpPr>
            <a:spLocks noGrp="1"/>
          </p:cNvSpPr>
          <p:nvPr>
            <p:ph idx="1"/>
          </p:nvPr>
        </p:nvSpPr>
        <p:spPr/>
        <p:txBody>
          <a:bodyPr/>
          <a:lstStyle/>
          <a:p>
            <a:pPr marL="0" indent="0">
              <a:buNone/>
              <a:defRPr/>
            </a:pPr>
            <a:endParaRPr lang="fr-FR" altLang="fr-FR"/>
          </a:p>
          <a:p>
            <a:pPr marL="0" indent="0">
              <a:buNone/>
              <a:defRPr/>
            </a:pPr>
            <a:endParaRPr lang="fr-FR" altLang="fr-FR"/>
          </a:p>
        </p:txBody>
      </p:sp>
      <p:sp>
        <p:nvSpPr>
          <p:cNvPr id="23040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3040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4C4BF992-D23A-4F9C-8459-1B4A47F7965F}" type="slidenum">
              <a:rPr lang="fr-FR" altLang="fr-FR" sz="1000">
                <a:solidFill>
                  <a:srgbClr val="898989"/>
                </a:solidFill>
                <a:latin typeface="Calibri" panose="020F0502020204030204" pitchFamily="34" charset="0"/>
              </a:rPr>
              <a:pPr>
                <a:lnSpc>
                  <a:spcPct val="100000"/>
                </a:lnSpc>
                <a:spcBef>
                  <a:spcPct val="0"/>
                </a:spcBef>
                <a:buClrTx/>
                <a:buFontTx/>
                <a:buNone/>
              </a:pPr>
              <a:t>45</a:t>
            </a:fld>
            <a:endParaRPr lang="fr-FR" altLang="fr-FR" sz="1000">
              <a:solidFill>
                <a:srgbClr val="898989"/>
              </a:solidFill>
              <a:latin typeface="Calibri" panose="020F0502020204030204" pitchFamily="34" charset="0"/>
            </a:endParaRPr>
          </a:p>
        </p:txBody>
      </p:sp>
      <p:sp>
        <p:nvSpPr>
          <p:cNvPr id="230406" name="ZoneTexte 31"/>
          <p:cNvSpPr txBox="1">
            <a:spLocks noChangeArrowheads="1"/>
          </p:cNvSpPr>
          <p:nvPr/>
        </p:nvSpPr>
        <p:spPr bwMode="auto">
          <a:xfrm>
            <a:off x="6975476" y="1881188"/>
            <a:ext cx="184731" cy="28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30407" name="ZoneTexte 10"/>
          <p:cNvSpPr txBox="1">
            <a:spLocks noChangeArrowheads="1"/>
          </p:cNvSpPr>
          <p:nvPr/>
        </p:nvSpPr>
        <p:spPr bwMode="auto">
          <a:xfrm>
            <a:off x="1743075" y="1881188"/>
            <a:ext cx="8751888" cy="31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3200" b="1" u="sng">
                <a:solidFill>
                  <a:srgbClr val="000000"/>
                </a:solidFill>
                <a:latin typeface="Calibri" panose="020F0502020204030204" pitchFamily="34" charset="0"/>
              </a:rPr>
              <a:t>Les Microglies - SNC</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Rôle protecteur / </a:t>
            </a:r>
            <a:r>
              <a:rPr lang="fr-FR" altLang="fr-FR" sz="1800" b="1">
                <a:solidFill>
                  <a:srgbClr val="000000"/>
                </a:solidFill>
                <a:latin typeface="Calibri" panose="020F0502020204030204" pitchFamily="34" charset="0"/>
              </a:rPr>
              <a:t>immunité du SNC</a:t>
            </a:r>
            <a:r>
              <a:rPr lang="fr-FR" altLang="fr-FR" sz="1800">
                <a:solidFill>
                  <a:srgbClr val="000000"/>
                </a:solidFill>
                <a:latin typeface="Calibri" panose="020F0502020204030204" pitchFamily="34" charset="0"/>
              </a:rPr>
              <a:t>.</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Petites cellules ovoïdes dotées de prolongements épineux relativement longs.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A l’état de repos, elles surveillent l’intégrité des neurones.</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En cas d’endommagement de neurones, elles se rassemblent pour migrer en leurs direction.</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Elles se transforment en </a:t>
            </a:r>
            <a:r>
              <a:rPr lang="fr-FR" altLang="fr-FR" sz="1800" b="1">
                <a:solidFill>
                  <a:srgbClr val="000000"/>
                </a:solidFill>
                <a:latin typeface="Calibri" panose="020F0502020204030204" pitchFamily="34" charset="0"/>
              </a:rPr>
              <a:t>macrophagocytes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des microorganismes étrangers ou des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neurones morts.</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Rôle très important car les cellules du </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sytème immunitaire n’ont pas accés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au SNC.</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p:txBody>
      </p:sp>
      <p:pic>
        <p:nvPicPr>
          <p:cNvPr id="230408"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4083051"/>
            <a:ext cx="38925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77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re 1"/>
          <p:cNvSpPr>
            <a:spLocks noGrp="1"/>
          </p:cNvSpPr>
          <p:nvPr>
            <p:ph type="title"/>
          </p:nvPr>
        </p:nvSpPr>
        <p:spPr>
          <a:xfrm>
            <a:off x="2073276" y="730251"/>
            <a:ext cx="8042275" cy="714375"/>
          </a:xfrm>
        </p:spPr>
        <p:txBody>
          <a:bodyPr/>
          <a:lstStyle/>
          <a:p>
            <a:pPr>
              <a:defRPr/>
            </a:pPr>
            <a:r>
              <a:rPr lang="fr-FR" altLang="fr-FR" dirty="0">
                <a:solidFill>
                  <a:schemeClr val="tx1">
                    <a:lumMod val="75000"/>
                    <a:lumOff val="25000"/>
                  </a:schemeClr>
                </a:solidFill>
              </a:rPr>
              <a:t>Histologie</a:t>
            </a:r>
          </a:p>
        </p:txBody>
      </p:sp>
      <p:sp>
        <p:nvSpPr>
          <p:cNvPr id="215043" name="Espace réservé du contenu 2"/>
          <p:cNvSpPr>
            <a:spLocks noGrp="1"/>
          </p:cNvSpPr>
          <p:nvPr>
            <p:ph idx="1"/>
          </p:nvPr>
        </p:nvSpPr>
        <p:spPr/>
        <p:txBody>
          <a:bodyPr/>
          <a:lstStyle/>
          <a:p>
            <a:pPr marL="0" indent="0">
              <a:buNone/>
              <a:defRPr/>
            </a:pPr>
            <a:endParaRPr lang="fr-FR" altLang="fr-FR"/>
          </a:p>
          <a:p>
            <a:pPr marL="0" indent="0">
              <a:buNone/>
              <a:defRPr/>
            </a:pPr>
            <a:endParaRPr lang="fr-FR" altLang="fr-FR"/>
          </a:p>
        </p:txBody>
      </p:sp>
      <p:sp>
        <p:nvSpPr>
          <p:cNvPr id="232452"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32453"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BEA38BFC-DC34-4387-9431-58D72A9BED78}" type="slidenum">
              <a:rPr lang="fr-FR" altLang="fr-FR" sz="1000">
                <a:solidFill>
                  <a:srgbClr val="898989"/>
                </a:solidFill>
                <a:latin typeface="Calibri" panose="020F0502020204030204" pitchFamily="34" charset="0"/>
              </a:rPr>
              <a:pPr>
                <a:lnSpc>
                  <a:spcPct val="100000"/>
                </a:lnSpc>
                <a:spcBef>
                  <a:spcPct val="0"/>
                </a:spcBef>
                <a:buClrTx/>
                <a:buFontTx/>
                <a:buNone/>
              </a:pPr>
              <a:t>46</a:t>
            </a:fld>
            <a:endParaRPr lang="fr-FR" altLang="fr-FR" sz="1000">
              <a:solidFill>
                <a:srgbClr val="898989"/>
              </a:solidFill>
              <a:latin typeface="Calibri" panose="020F0502020204030204" pitchFamily="34" charset="0"/>
            </a:endParaRPr>
          </a:p>
        </p:txBody>
      </p:sp>
      <p:sp>
        <p:nvSpPr>
          <p:cNvPr id="232454" name="ZoneTexte 31"/>
          <p:cNvSpPr txBox="1">
            <a:spLocks noChangeArrowheads="1"/>
          </p:cNvSpPr>
          <p:nvPr/>
        </p:nvSpPr>
        <p:spPr bwMode="auto">
          <a:xfrm>
            <a:off x="6975476" y="1881188"/>
            <a:ext cx="184731" cy="28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32455" name="ZoneTexte 10"/>
          <p:cNvSpPr txBox="1">
            <a:spLocks noChangeArrowheads="1"/>
          </p:cNvSpPr>
          <p:nvPr/>
        </p:nvSpPr>
        <p:spPr bwMode="auto">
          <a:xfrm>
            <a:off x="1743075" y="1881189"/>
            <a:ext cx="87518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3200" b="1" u="sng">
                <a:solidFill>
                  <a:srgbClr val="000000"/>
                </a:solidFill>
                <a:latin typeface="Calibri" panose="020F0502020204030204" pitchFamily="34" charset="0"/>
              </a:rPr>
              <a:t>Les Ependymocytes - SNC</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sont de forme variable mais sont généralement ciliées.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tapissent les cavités centrales de l’encéphale et de la moelle épinière.</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constituent une barrière perméableentre le LCR qui remplit ces cavités et le liquide interstitiel où baignent les cellules du SNC.</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Les battements de leurs cils facilitent la circulation du liquide cérébro-spinal, coussin protecteur pour l’encéphale et la moelle épinière.</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p:txBody>
      </p:sp>
      <p:pic>
        <p:nvPicPr>
          <p:cNvPr id="232456" name="Imag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4" y="4437064"/>
            <a:ext cx="57562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646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re 1"/>
          <p:cNvSpPr>
            <a:spLocks noGrp="1"/>
          </p:cNvSpPr>
          <p:nvPr>
            <p:ph type="title"/>
          </p:nvPr>
        </p:nvSpPr>
        <p:spPr>
          <a:xfrm>
            <a:off x="2073276" y="730251"/>
            <a:ext cx="8042275" cy="714375"/>
          </a:xfrm>
        </p:spPr>
        <p:txBody>
          <a:bodyPr/>
          <a:lstStyle/>
          <a:p>
            <a:pPr>
              <a:defRPr/>
            </a:pPr>
            <a:r>
              <a:rPr lang="fr-FR" altLang="fr-FR" dirty="0">
                <a:solidFill>
                  <a:schemeClr val="tx1">
                    <a:lumMod val="75000"/>
                    <a:lumOff val="25000"/>
                  </a:schemeClr>
                </a:solidFill>
              </a:rPr>
              <a:t>Histologie</a:t>
            </a:r>
          </a:p>
        </p:txBody>
      </p:sp>
      <p:sp>
        <p:nvSpPr>
          <p:cNvPr id="217091" name="Espace réservé du contenu 2"/>
          <p:cNvSpPr>
            <a:spLocks noGrp="1"/>
          </p:cNvSpPr>
          <p:nvPr>
            <p:ph idx="1"/>
          </p:nvPr>
        </p:nvSpPr>
        <p:spPr/>
        <p:txBody>
          <a:bodyPr/>
          <a:lstStyle/>
          <a:p>
            <a:pPr marL="0" indent="0">
              <a:buNone/>
              <a:defRPr/>
            </a:pPr>
            <a:endParaRPr lang="fr-FR" altLang="fr-FR"/>
          </a:p>
          <a:p>
            <a:pPr marL="0" indent="0">
              <a:buNone/>
              <a:defRPr/>
            </a:pPr>
            <a:endParaRPr lang="fr-FR" altLang="fr-FR"/>
          </a:p>
        </p:txBody>
      </p:sp>
      <p:sp>
        <p:nvSpPr>
          <p:cNvPr id="23450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34501"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A85D304F-147D-4D6E-964E-F74BFCD2D52F}" type="slidenum">
              <a:rPr lang="fr-FR" altLang="fr-FR" sz="1000">
                <a:solidFill>
                  <a:srgbClr val="898989"/>
                </a:solidFill>
                <a:latin typeface="Calibri" panose="020F0502020204030204" pitchFamily="34" charset="0"/>
              </a:rPr>
              <a:pPr>
                <a:lnSpc>
                  <a:spcPct val="100000"/>
                </a:lnSpc>
                <a:spcBef>
                  <a:spcPct val="0"/>
                </a:spcBef>
                <a:buClrTx/>
                <a:buFontTx/>
                <a:buNone/>
              </a:pPr>
              <a:t>47</a:t>
            </a:fld>
            <a:endParaRPr lang="fr-FR" altLang="fr-FR" sz="1000">
              <a:solidFill>
                <a:srgbClr val="898989"/>
              </a:solidFill>
              <a:latin typeface="Calibri" panose="020F0502020204030204" pitchFamily="34" charset="0"/>
            </a:endParaRPr>
          </a:p>
        </p:txBody>
      </p:sp>
      <p:sp>
        <p:nvSpPr>
          <p:cNvPr id="234502" name="ZoneTexte 31"/>
          <p:cNvSpPr txBox="1">
            <a:spLocks noChangeArrowheads="1"/>
          </p:cNvSpPr>
          <p:nvPr/>
        </p:nvSpPr>
        <p:spPr bwMode="auto">
          <a:xfrm>
            <a:off x="6975476" y="1881188"/>
            <a:ext cx="184731" cy="28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34503" name="ZoneTexte 10"/>
          <p:cNvSpPr txBox="1">
            <a:spLocks noChangeArrowheads="1"/>
          </p:cNvSpPr>
          <p:nvPr/>
        </p:nvSpPr>
        <p:spPr bwMode="auto">
          <a:xfrm>
            <a:off x="1743075" y="1881189"/>
            <a:ext cx="875188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3200" b="1" u="sng">
                <a:solidFill>
                  <a:srgbClr val="000000"/>
                </a:solidFill>
                <a:latin typeface="Calibri" panose="020F0502020204030204" pitchFamily="34" charset="0"/>
              </a:rPr>
              <a:t>Les Oligodencrocytes - SNC</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sont moins ramifiés que les astrocytes.</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sont alignés le long des axones épais du SNC.</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Leurs prolongements cytoplasmiques s’enroulent ferment autour de ceux-ci.</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constituent la gaine de myeline.</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p:txBody>
      </p:sp>
      <p:pic>
        <p:nvPicPr>
          <p:cNvPr id="234504"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176" y="3549650"/>
            <a:ext cx="28479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03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re 1"/>
          <p:cNvSpPr>
            <a:spLocks noGrp="1"/>
          </p:cNvSpPr>
          <p:nvPr>
            <p:ph type="title"/>
          </p:nvPr>
        </p:nvSpPr>
        <p:spPr>
          <a:xfrm>
            <a:off x="2073276" y="730251"/>
            <a:ext cx="8042275" cy="714375"/>
          </a:xfrm>
        </p:spPr>
        <p:txBody>
          <a:bodyPr/>
          <a:lstStyle/>
          <a:p>
            <a:pPr>
              <a:defRPr/>
            </a:pPr>
            <a:r>
              <a:rPr lang="fr-FR" altLang="fr-FR" dirty="0">
                <a:solidFill>
                  <a:schemeClr val="tx1">
                    <a:lumMod val="75000"/>
                    <a:lumOff val="25000"/>
                  </a:schemeClr>
                </a:solidFill>
              </a:rPr>
              <a:t>Histologie</a:t>
            </a:r>
          </a:p>
        </p:txBody>
      </p:sp>
      <p:sp>
        <p:nvSpPr>
          <p:cNvPr id="219139" name="Espace réservé du contenu 2"/>
          <p:cNvSpPr>
            <a:spLocks noGrp="1"/>
          </p:cNvSpPr>
          <p:nvPr>
            <p:ph idx="1"/>
          </p:nvPr>
        </p:nvSpPr>
        <p:spPr/>
        <p:txBody>
          <a:bodyPr/>
          <a:lstStyle/>
          <a:p>
            <a:pPr marL="0" indent="0">
              <a:buNone/>
              <a:defRPr/>
            </a:pPr>
            <a:endParaRPr lang="fr-FR" altLang="fr-FR"/>
          </a:p>
          <a:p>
            <a:pPr marL="0" indent="0">
              <a:buNone/>
              <a:defRPr/>
            </a:pPr>
            <a:endParaRPr lang="fr-FR" altLang="fr-FR"/>
          </a:p>
        </p:txBody>
      </p:sp>
      <p:sp>
        <p:nvSpPr>
          <p:cNvPr id="236548"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36549"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57C32E05-B117-4C70-B609-986E450C61FB}" type="slidenum">
              <a:rPr lang="fr-FR" altLang="fr-FR" sz="1000">
                <a:solidFill>
                  <a:srgbClr val="898989"/>
                </a:solidFill>
                <a:latin typeface="Calibri" panose="020F0502020204030204" pitchFamily="34" charset="0"/>
              </a:rPr>
              <a:pPr>
                <a:lnSpc>
                  <a:spcPct val="100000"/>
                </a:lnSpc>
                <a:spcBef>
                  <a:spcPct val="0"/>
                </a:spcBef>
                <a:buClrTx/>
                <a:buFontTx/>
                <a:buNone/>
              </a:pPr>
              <a:t>48</a:t>
            </a:fld>
            <a:endParaRPr lang="fr-FR" altLang="fr-FR" sz="1000">
              <a:solidFill>
                <a:srgbClr val="898989"/>
              </a:solidFill>
              <a:latin typeface="Calibri" panose="020F0502020204030204" pitchFamily="34" charset="0"/>
            </a:endParaRPr>
          </a:p>
        </p:txBody>
      </p:sp>
      <p:sp>
        <p:nvSpPr>
          <p:cNvPr id="236550" name="ZoneTexte 31"/>
          <p:cNvSpPr txBox="1">
            <a:spLocks noChangeArrowheads="1"/>
          </p:cNvSpPr>
          <p:nvPr/>
        </p:nvSpPr>
        <p:spPr bwMode="auto">
          <a:xfrm>
            <a:off x="6975476" y="1881188"/>
            <a:ext cx="184731" cy="28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36551" name="ZoneTexte 10"/>
          <p:cNvSpPr txBox="1">
            <a:spLocks noChangeArrowheads="1"/>
          </p:cNvSpPr>
          <p:nvPr/>
        </p:nvSpPr>
        <p:spPr bwMode="auto">
          <a:xfrm>
            <a:off x="1743075" y="1881189"/>
            <a:ext cx="8751888" cy="354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r>
              <a:rPr lang="fr-FR" altLang="fr-FR" sz="3200" b="1" u="sng">
                <a:solidFill>
                  <a:srgbClr val="000000"/>
                </a:solidFill>
                <a:latin typeface="Calibri" panose="020F0502020204030204" pitchFamily="34" charset="0"/>
              </a:rPr>
              <a:t>Les Gliocytes ganglionnaires - SNP</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De forme aplatie.</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entourent le corps cellulaire des neurones situés dans les ganglions.</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Ils ont un rôle de régulation du milieu chimique des neurones auxquels ils sont associés.</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3200" b="1" u="sng">
                <a:solidFill>
                  <a:srgbClr val="000000"/>
                </a:solidFill>
                <a:latin typeface="Calibri" panose="020F0502020204030204" pitchFamily="34" charset="0"/>
              </a:rPr>
              <a:t>Les Neurolemmocytes ou cellule de Schwann- SNP</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Elles constituent la gaine de myeline.</a:t>
            </a:r>
          </a:p>
          <a:p>
            <a:pPr eaLnBrk="1" hangingPunct="1">
              <a:lnSpc>
                <a:spcPct val="71000"/>
              </a:lnSpc>
              <a:spcBef>
                <a:spcPct val="0"/>
              </a:spcBef>
              <a:buClr>
                <a:srgbClr val="000000"/>
              </a:buClr>
              <a:buFont typeface="Times New Roman" panose="02020603050405020304" pitchFamily="18" charset="0"/>
              <a:buNone/>
            </a:pPr>
            <a:r>
              <a:rPr lang="fr-FR" altLang="fr-FR" sz="1800">
                <a:solidFill>
                  <a:srgbClr val="000000"/>
                </a:solidFill>
                <a:latin typeface="Calibri" panose="020F0502020204030204" pitchFamily="34" charset="0"/>
              </a:rPr>
              <a:t>Elles entourent les gros axones situés dans le SNP.</a:t>
            </a: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a:p>
            <a:pPr eaLnBrk="1" hangingPunct="1">
              <a:lnSpc>
                <a:spcPct val="71000"/>
              </a:lnSpc>
              <a:spcBef>
                <a:spcPct val="0"/>
              </a:spcBef>
              <a:buClr>
                <a:srgbClr val="000000"/>
              </a:buClr>
              <a:buFont typeface="Times New Roman" panose="02020603050405020304" pitchFamily="18" charset="0"/>
              <a:buNone/>
            </a:pPr>
            <a:endParaRPr lang="fr-FR" altLang="fr-FR" sz="1800">
              <a:solidFill>
                <a:srgbClr val="000000"/>
              </a:solidFill>
              <a:latin typeface="Calibri" panose="020F0502020204030204" pitchFamily="34" charset="0"/>
            </a:endParaRPr>
          </a:p>
        </p:txBody>
      </p:sp>
    </p:spTree>
    <p:extLst>
      <p:ext uri="{BB962C8B-B14F-4D97-AF65-F5344CB8AC3E}">
        <p14:creationId xmlns:p14="http://schemas.microsoft.com/office/powerpoint/2010/main" val="221638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71500"/>
            <a:ext cx="66294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4450" name="Rectangle 2"/>
          <p:cNvSpPr>
            <a:spLocks noChangeArrowheads="1"/>
          </p:cNvSpPr>
          <p:nvPr/>
        </p:nvSpPr>
        <p:spPr bwMode="auto">
          <a:xfrm>
            <a:off x="3505200" y="1219200"/>
            <a:ext cx="1295400" cy="304800"/>
          </a:xfrm>
          <a:prstGeom prst="rect">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 name="Rectangle 3"/>
          <p:cNvSpPr>
            <a:spLocks noChangeArrowheads="1"/>
          </p:cNvSpPr>
          <p:nvPr/>
        </p:nvSpPr>
        <p:spPr bwMode="auto">
          <a:xfrm>
            <a:off x="8229600" y="1447800"/>
            <a:ext cx="1143000" cy="304800"/>
          </a:xfrm>
          <a:prstGeom prst="rect">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04452" name="Rectangle 4"/>
          <p:cNvSpPr>
            <a:spLocks noChangeArrowheads="1"/>
          </p:cNvSpPr>
          <p:nvPr/>
        </p:nvSpPr>
        <p:spPr bwMode="auto">
          <a:xfrm>
            <a:off x="6477000" y="5943600"/>
            <a:ext cx="914400" cy="304800"/>
          </a:xfrm>
          <a:prstGeom prst="rect">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104453" name="Rectangle 5"/>
          <p:cNvSpPr>
            <a:spLocks noChangeArrowheads="1"/>
          </p:cNvSpPr>
          <p:nvPr/>
        </p:nvSpPr>
        <p:spPr bwMode="auto">
          <a:xfrm>
            <a:off x="2895600" y="2590800"/>
            <a:ext cx="990600" cy="381000"/>
          </a:xfrm>
          <a:prstGeom prst="rect">
            <a:avLst/>
          </a:prstGeom>
          <a:noFill/>
          <a:ln w="3816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71000"/>
              </a:lnSpc>
              <a:spcBef>
                <a:spcPct val="0"/>
              </a:spcBef>
              <a:buClr>
                <a:srgbClr val="000000"/>
              </a:buClr>
              <a:buFont typeface="Times New Roman" panose="02020603050405020304" pitchFamily="18" charset="0"/>
              <a:buNone/>
            </a:pPr>
            <a:endParaRPr lang="fr-FR" altLang="fr-FR" sz="1800">
              <a:latin typeface="Calibri" panose="020F0502020204030204" pitchFamily="34" charset="0"/>
            </a:endParaRPr>
          </a:p>
        </p:txBody>
      </p:sp>
      <p:sp>
        <p:nvSpPr>
          <p:cNvPr id="238599" name="Espace réservé du pied de page 2"/>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238600"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6FE4F9B9-FFCD-462A-B670-FC4E971766BD}" type="slidenum">
              <a:rPr lang="fr-FR" altLang="fr-FR" sz="1000">
                <a:solidFill>
                  <a:srgbClr val="898989"/>
                </a:solidFill>
                <a:latin typeface="Calibri" panose="020F0502020204030204" pitchFamily="34" charset="0"/>
              </a:rPr>
              <a:pPr>
                <a:lnSpc>
                  <a:spcPct val="100000"/>
                </a:lnSpc>
                <a:spcBef>
                  <a:spcPct val="0"/>
                </a:spcBef>
                <a:buClrTx/>
                <a:buFontTx/>
                <a:buNone/>
              </a:pPr>
              <a:t>49</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886877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additive="repl">
                                        <p:cTn id="6" dur="1" fill="hold">
                                          <p:stCondLst>
                                            <p:cond delay="0"/>
                                          </p:stCondLst>
                                        </p:cTn>
                                        <p:tgtEl>
                                          <p:spTgt spid="104450"/>
                                        </p:tgtEl>
                                        <p:attrNameLst>
                                          <p:attrName>style.visibility</p:attrName>
                                        </p:attrNameLst>
                                      </p:cBhvr>
                                      <p:to>
                                        <p:strVal val="visible"/>
                                      </p:to>
                                    </p:set>
                                    <p:anim calcmode="lin" valueType="num">
                                      <p:cBhvr additive="repl">
                                        <p:cTn id="7" dur="500" fill="hold"/>
                                        <p:tgtEl>
                                          <p:spTgt spid="104450"/>
                                        </p:tgtEl>
                                        <p:attrNameLst>
                                          <p:attrName>ppt_x</p:attrName>
                                        </p:attrNameLst>
                                      </p:cBhvr>
                                      <p:tavLst>
                                        <p:tav>
                                          <p:val>
                                            <p:strVal val="0-#ppt_w/2"/>
                                          </p:val>
                                        </p:tav>
                                        <p:tav>
                                          <p:val>
                                            <p:strVal val="#ppt_x"/>
                                          </p:val>
                                        </p:tav>
                                      </p:tavLst>
                                    </p:anim>
                                    <p:anim calcmode="lin" valueType="num">
                                      <p:cBhvr additive="repl">
                                        <p:cTn id="8" dur="500" fill="hold"/>
                                        <p:tgtEl>
                                          <p:spTgt spid="104450"/>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10445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additive="repl">
                                        <p:cTn id="12" dur="1" fill="hold">
                                          <p:stCondLst>
                                            <p:cond delay="0"/>
                                          </p:stCondLst>
                                        </p:cTn>
                                        <p:tgtEl>
                                          <p:spTgt spid="2"/>
                                        </p:tgtEl>
                                        <p:attrNameLst>
                                          <p:attrName>style.visibility</p:attrName>
                                        </p:attrNameLst>
                                      </p:cBhvr>
                                      <p:to>
                                        <p:strVal val="visible"/>
                                      </p:to>
                                    </p:set>
                                    <p:anim calcmode="lin" valueType="num">
                                      <p:cBhvr additive="repl">
                                        <p:cTn id="13" dur="500" fill="hold"/>
                                        <p:tgtEl>
                                          <p:spTgt spid="2"/>
                                        </p:tgtEl>
                                        <p:attrNameLst>
                                          <p:attrName>ppt_x</p:attrName>
                                        </p:attrNameLst>
                                      </p:cBhvr>
                                      <p:tavLst>
                                        <p:tav>
                                          <p:val>
                                            <p:strVal val="1+#ppt_w/2"/>
                                          </p:val>
                                        </p:tav>
                                        <p:tav>
                                          <p:val>
                                            <p:strVal val="#ppt_x"/>
                                          </p:val>
                                        </p:tav>
                                      </p:tavLst>
                                    </p:anim>
                                    <p:anim calcmode="lin" valueType="num">
                                      <p:cBhvr additive="repl">
                                        <p:cTn id="14" dur="500" fill="hold"/>
                                        <p:tgtEl>
                                          <p:spTgt spid="2"/>
                                        </p:tgtEl>
                                        <p:attrNameLst>
                                          <p:attrName>ppt_y</p:attrName>
                                        </p:attrNameLst>
                                      </p:cBhvr>
                                      <p:tavLst>
                                        <p:tav>
                                          <p:val>
                                            <p:strVal val="#ppt_y"/>
                                          </p:val>
                                        </p:tav>
                                        <p:tav>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additive="repl">
                                        <p:cTn id="18" dur="1" fill="hold">
                                          <p:stCondLst>
                                            <p:cond delay="0"/>
                                          </p:stCondLst>
                                        </p:cTn>
                                        <p:tgtEl>
                                          <p:spTgt spid="104452"/>
                                        </p:tgtEl>
                                        <p:attrNameLst>
                                          <p:attrName>style.visibility</p:attrName>
                                        </p:attrNameLst>
                                      </p:cBhvr>
                                      <p:to>
                                        <p:strVal val="visible"/>
                                      </p:to>
                                    </p:set>
                                    <p:anim calcmode="lin" valueType="num">
                                      <p:cBhvr additive="repl">
                                        <p:cTn id="19" dur="500" fill="hold"/>
                                        <p:tgtEl>
                                          <p:spTgt spid="104452"/>
                                        </p:tgtEl>
                                        <p:attrNameLst>
                                          <p:attrName>ppt_x</p:attrName>
                                        </p:attrNameLst>
                                      </p:cBhvr>
                                      <p:tavLst>
                                        <p:tav>
                                          <p:val>
                                            <p:strVal val="#ppt_x"/>
                                          </p:val>
                                        </p:tav>
                                        <p:tav>
                                          <p:val>
                                            <p:strVal val="#ppt_x"/>
                                          </p:val>
                                        </p:tav>
                                      </p:tavLst>
                                    </p:anim>
                                    <p:anim calcmode="lin" valueType="num">
                                      <p:cBhvr additive="repl">
                                        <p:cTn id="20" dur="500" fill="hold"/>
                                        <p:tgtEl>
                                          <p:spTgt spid="104452"/>
                                        </p:tgtEl>
                                        <p:attrNameLst>
                                          <p:attrName>ppt_y</p:attrName>
                                        </p:attrNameLst>
                                      </p:cBhvr>
                                      <p:tavLst>
                                        <p:tav>
                                          <p:val>
                                            <p:strVal val="1+#ppt_h/2"/>
                                          </p:val>
                                        </p:tav>
                                        <p:tav>
                                          <p:val>
                                            <p:strVal val="#ppt_y"/>
                                          </p:val>
                                        </p:tav>
                                      </p:tavLst>
                                    </p:anim>
                                  </p:childTnLst>
                                  <p:subTnLst>
                                    <p:set>
                                      <p:cBhvr override="childStyle">
                                        <p:cTn dur="1" fill="hold" display="0" masterRel="nextClick" afterEffect="1"/>
                                        <p:tgtEl>
                                          <p:spTgt spid="10445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additive="repl">
                                        <p:cTn id="24" dur="1" fill="hold">
                                          <p:stCondLst>
                                            <p:cond delay="0"/>
                                          </p:stCondLst>
                                        </p:cTn>
                                        <p:tgtEl>
                                          <p:spTgt spid="104453"/>
                                        </p:tgtEl>
                                        <p:attrNameLst>
                                          <p:attrName>style.visibility</p:attrName>
                                        </p:attrNameLst>
                                      </p:cBhvr>
                                      <p:to>
                                        <p:strVal val="visible"/>
                                      </p:to>
                                    </p:set>
                                    <p:anim calcmode="lin" valueType="num">
                                      <p:cBhvr additive="repl">
                                        <p:cTn id="25" dur="500" fill="hold"/>
                                        <p:tgtEl>
                                          <p:spTgt spid="104453"/>
                                        </p:tgtEl>
                                        <p:attrNameLst>
                                          <p:attrName>ppt_x</p:attrName>
                                        </p:attrNameLst>
                                      </p:cBhvr>
                                      <p:tavLst>
                                        <p:tav>
                                          <p:val>
                                            <p:strVal val="0-#ppt_w/2"/>
                                          </p:val>
                                        </p:tav>
                                        <p:tav>
                                          <p:val>
                                            <p:strVal val="#ppt_x"/>
                                          </p:val>
                                        </p:tav>
                                      </p:tavLst>
                                    </p:anim>
                                    <p:anim calcmode="lin" valueType="num">
                                      <p:cBhvr additive="repl">
                                        <p:cTn id="26" dur="500" fill="hold"/>
                                        <p:tgtEl>
                                          <p:spTgt spid="104453"/>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2" grpId="0" animBg="1"/>
      <p:bldP spid="104452" grpId="0" animBg="1"/>
      <p:bldP spid="1044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0775" y="490538"/>
            <a:ext cx="7543800" cy="730250"/>
          </a:xfrm>
        </p:spPr>
        <p:txBody>
          <a:bodyPr/>
          <a:lstStyle/>
          <a:p>
            <a:pPr>
              <a:defRPr/>
            </a:pPr>
            <a:r>
              <a:rPr lang="fr-FR" altLang="fr-FR" dirty="0">
                <a:solidFill>
                  <a:schemeClr val="tx1">
                    <a:lumMod val="75000"/>
                    <a:lumOff val="25000"/>
                  </a:schemeClr>
                </a:solidFill>
                <a:latin typeface="Gill Sans MT" panose="020B0502020104020203" pitchFamily="34" charset="0"/>
              </a:rPr>
              <a:t>Le </a:t>
            </a:r>
            <a:r>
              <a:rPr lang="fr-FR" altLang="fr-FR" b="1" dirty="0">
                <a:solidFill>
                  <a:schemeClr val="tx1">
                    <a:lumMod val="75000"/>
                    <a:lumOff val="25000"/>
                  </a:schemeClr>
                </a:solidFill>
                <a:latin typeface="Gill Sans MT" panose="020B0502020104020203" pitchFamily="34" charset="0"/>
              </a:rPr>
              <a:t>neurone</a:t>
            </a:r>
            <a:r>
              <a:rPr lang="fr-FR" altLang="fr-FR" dirty="0">
                <a:solidFill>
                  <a:schemeClr val="tx1">
                    <a:lumMod val="75000"/>
                    <a:lumOff val="25000"/>
                  </a:schemeClr>
                </a:solidFill>
                <a:latin typeface="Gill Sans MT" panose="020B0502020104020203" pitchFamily="34" charset="0"/>
              </a:rPr>
              <a:t> : </a:t>
            </a:r>
            <a:endParaRPr lang="fr-FR" dirty="0">
              <a:solidFill>
                <a:schemeClr val="tx1">
                  <a:lumMod val="75000"/>
                  <a:lumOff val="25000"/>
                </a:schemeClr>
              </a:solidFill>
            </a:endParaRPr>
          </a:p>
        </p:txBody>
      </p:sp>
      <p:sp>
        <p:nvSpPr>
          <p:cNvPr id="139267" name="Espace réservé du contenu 2"/>
          <p:cNvSpPr>
            <a:spLocks noGrp="1"/>
          </p:cNvSpPr>
          <p:nvPr>
            <p:ph idx="1"/>
          </p:nvPr>
        </p:nvSpPr>
        <p:spPr/>
        <p:txBody>
          <a:bodyPr/>
          <a:lstStyle/>
          <a:p>
            <a:pPr>
              <a:defRPr/>
            </a:pPr>
            <a:r>
              <a:rPr lang="fr-FR" altLang="fr-FR">
                <a:latin typeface="Gill Sans MT" panose="020B0502020104020203" pitchFamily="34" charset="0"/>
              </a:rPr>
              <a:t>cellule responsable de la genèse, du traitement et de la propagation des informations</a:t>
            </a:r>
          </a:p>
          <a:p>
            <a:pPr>
              <a:lnSpc>
                <a:spcPct val="80000"/>
              </a:lnSpc>
              <a:buClr>
                <a:srgbClr val="C32D2E"/>
              </a:buClr>
              <a:buSzPct val="70000"/>
              <a:buNone/>
              <a:defRPr/>
            </a:pPr>
            <a:r>
              <a:rPr lang="fr-FR" altLang="fr-FR">
                <a:latin typeface="Gill Sans MT" panose="020B0502020104020203" pitchFamily="34" charset="0"/>
              </a:rPr>
              <a:t>80 à 100 milliards de neurones</a:t>
            </a:r>
          </a:p>
          <a:p>
            <a:pPr>
              <a:lnSpc>
                <a:spcPct val="80000"/>
              </a:lnSpc>
              <a:buClr>
                <a:srgbClr val="C32D2E"/>
              </a:buClr>
              <a:buSzPct val="70000"/>
              <a:buNone/>
              <a:defRPr/>
            </a:pPr>
            <a:r>
              <a:rPr lang="fr-FR" altLang="fr-FR">
                <a:latin typeface="Gill Sans MT" panose="020B0502020104020203" pitchFamily="34" charset="0"/>
              </a:rPr>
              <a:t>Un neurone possède environ 10,000 contacts synaptiques</a:t>
            </a:r>
          </a:p>
          <a:p>
            <a:pPr>
              <a:buClr>
                <a:srgbClr val="C32D2E"/>
              </a:buClr>
              <a:buSzPct val="70000"/>
              <a:buNone/>
              <a:defRPr/>
            </a:pPr>
            <a:r>
              <a:rPr lang="fr-FR" altLang="fr-FR">
                <a:latin typeface="Gill Sans MT" panose="020B0502020104020203" pitchFamily="34" charset="0"/>
              </a:rPr>
              <a:t>Mis bout à bout, les neurones du cortex cérébral d’un humain atteindraient une distance équivalent à 417 km</a:t>
            </a:r>
          </a:p>
          <a:p>
            <a:pPr>
              <a:buClr>
                <a:srgbClr val="C32D2E"/>
              </a:buClr>
              <a:buSzPct val="70000"/>
              <a:buNone/>
              <a:defRPr/>
            </a:pPr>
            <a:endParaRPr lang="fr-FR" altLang="fr-FR" sz="1400">
              <a:latin typeface="Gill Sans MT" panose="020B0502020104020203" pitchFamily="34" charset="0"/>
            </a:endParaRPr>
          </a:p>
          <a:p>
            <a:pPr>
              <a:defRPr/>
            </a:pPr>
            <a:endParaRPr lang="fr-FR" altLang="fr-FR"/>
          </a:p>
        </p:txBody>
      </p:sp>
      <p:sp>
        <p:nvSpPr>
          <p:cNvPr id="156676" name="Espace réservé du pied de page 3"/>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56677"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B1BDAA05-C57B-4521-B904-C1D7D4B72D10}" type="slidenum">
              <a:rPr lang="fr-FR" altLang="fr-FR" sz="1000">
                <a:solidFill>
                  <a:srgbClr val="898989"/>
                </a:solidFill>
                <a:latin typeface="Calibri" panose="020F0502020204030204" pitchFamily="34" charset="0"/>
              </a:rPr>
              <a:pPr>
                <a:lnSpc>
                  <a:spcPct val="100000"/>
                </a:lnSpc>
                <a:spcBef>
                  <a:spcPct val="0"/>
                </a:spcBef>
                <a:buClrTx/>
                <a:buFontTx/>
                <a:buNone/>
              </a:pPr>
              <a:t>5</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54855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9B3E6837-23C2-4C44-9E90-64F9FBC3C877}"/>
              </a:ext>
            </a:extLst>
          </p:cNvPr>
          <p:cNvSpPr>
            <a:spLocks noGrp="1"/>
          </p:cNvSpPr>
          <p:nvPr>
            <p:ph type="title"/>
          </p:nvPr>
        </p:nvSpPr>
        <p:spPr>
          <a:xfrm>
            <a:off x="1666875" y="0"/>
            <a:ext cx="8858250" cy="1143000"/>
          </a:xfrm>
        </p:spPr>
        <p:txBody>
          <a:bodyPr/>
          <a:lstStyle/>
          <a:p>
            <a:r>
              <a:rPr lang="fr-FR" altLang="fr-FR"/>
              <a:t>Le neurone</a:t>
            </a:r>
          </a:p>
        </p:txBody>
      </p:sp>
      <p:sp>
        <p:nvSpPr>
          <p:cNvPr id="3" name="Espace réservé du contenu 2">
            <a:extLst>
              <a:ext uri="{FF2B5EF4-FFF2-40B4-BE49-F238E27FC236}">
                <a16:creationId xmlns:a16="http://schemas.microsoft.com/office/drawing/2014/main" id="{FD744659-B66B-468A-8902-6C31AFB2670F}"/>
              </a:ext>
            </a:extLst>
          </p:cNvPr>
          <p:cNvSpPr>
            <a:spLocks noGrp="1"/>
          </p:cNvSpPr>
          <p:nvPr>
            <p:ph idx="1"/>
          </p:nvPr>
        </p:nvSpPr>
        <p:spPr>
          <a:xfrm>
            <a:off x="1981200" y="1143000"/>
            <a:ext cx="8229600" cy="5715000"/>
          </a:xfrm>
        </p:spPr>
        <p:txBody>
          <a:bodyPr rtlCol="0">
            <a:normAutofit/>
          </a:bodyPr>
          <a:lstStyle/>
          <a:p>
            <a:pPr>
              <a:defRPr/>
            </a:pPr>
            <a:r>
              <a:rPr lang="fr-FR" dirty="0"/>
              <a:t>Le </a:t>
            </a:r>
            <a:r>
              <a:rPr lang="fr-FR" b="1" dirty="0"/>
              <a:t>neurone</a:t>
            </a:r>
            <a:r>
              <a:rPr lang="fr-FR" dirty="0"/>
              <a:t> (N) : cellule (C) responsable de la genèse, du traitement et de la propagation des informations.</a:t>
            </a:r>
          </a:p>
          <a:p>
            <a:pPr lvl="1">
              <a:defRPr/>
            </a:pPr>
            <a:r>
              <a:rPr lang="fr-FR" dirty="0"/>
              <a:t>C </a:t>
            </a:r>
            <a:r>
              <a:rPr lang="fr-FR" b="1" dirty="0"/>
              <a:t>communicante</a:t>
            </a:r>
            <a:r>
              <a:rPr lang="fr-FR" dirty="0"/>
              <a:t> : chaque N reçoit des informations de 100000 N et envoie des informations vers 100000 N</a:t>
            </a:r>
          </a:p>
          <a:p>
            <a:pPr lvl="1">
              <a:defRPr/>
            </a:pPr>
            <a:r>
              <a:rPr lang="fr-FR" dirty="0"/>
              <a:t>Forme particulière : nombreux prolongements</a:t>
            </a:r>
          </a:p>
          <a:p>
            <a:pPr lvl="2">
              <a:defRPr/>
            </a:pPr>
            <a:r>
              <a:rPr lang="fr-FR" dirty="0"/>
              <a:t>1 </a:t>
            </a:r>
            <a:r>
              <a:rPr lang="fr-FR" b="1" dirty="0"/>
              <a:t>axone</a:t>
            </a:r>
            <a:r>
              <a:rPr lang="fr-FR" dirty="0"/>
              <a:t> (qui se ramifie), de nombreux </a:t>
            </a:r>
            <a:r>
              <a:rPr lang="fr-FR" b="1" dirty="0"/>
              <a:t>dendrites</a:t>
            </a:r>
          </a:p>
          <a:p>
            <a:pPr lvl="1">
              <a:defRPr/>
            </a:pPr>
            <a:r>
              <a:rPr lang="fr-FR" dirty="0"/>
              <a:t>Ne se divise pas</a:t>
            </a:r>
          </a:p>
          <a:p>
            <a:pPr lvl="1">
              <a:defRPr/>
            </a:pPr>
            <a:r>
              <a:rPr lang="fr-FR" dirty="0"/>
              <a:t>La substance grise est la zone où se trouvent les corps cellulaires des N</a:t>
            </a:r>
          </a:p>
          <a:p>
            <a:pPr lvl="1">
              <a:defRPr/>
            </a:pPr>
            <a:r>
              <a:rPr lang="fr-FR" dirty="0"/>
              <a:t>Substance blanche : prolongements</a:t>
            </a:r>
          </a:p>
          <a:p>
            <a:pPr lvl="1">
              <a:defRPr/>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Corpus : Au cœur des organes. Le système nerveux</a:t>
            </a:r>
            <a:br>
              <a:rPr lang="fr-FR" b="1" dirty="0"/>
            </a:br>
            <a:endParaRPr lang="fr-FR" dirty="0"/>
          </a:p>
        </p:txBody>
      </p:sp>
      <p:sp>
        <p:nvSpPr>
          <p:cNvPr id="3" name="Espace réservé du contenu 2"/>
          <p:cNvSpPr>
            <a:spLocks noGrp="1"/>
          </p:cNvSpPr>
          <p:nvPr>
            <p:ph idx="1"/>
          </p:nvPr>
        </p:nvSpPr>
        <p:spPr>
          <a:xfrm>
            <a:off x="838200" y="2042161"/>
            <a:ext cx="10515600" cy="4134802"/>
          </a:xfrm>
        </p:spPr>
        <p:txBody>
          <a:bodyPr/>
          <a:lstStyle/>
          <a:p>
            <a:pPr marL="0" indent="0" algn="ctr">
              <a:buNone/>
            </a:pPr>
            <a:r>
              <a:rPr lang="fr-FR" dirty="0">
                <a:hlinkClick r:id="rId2"/>
              </a:rPr>
              <a:t>https://youtu.be/oK3esXMQxaI</a:t>
            </a:r>
            <a:r>
              <a:rPr lang="fr-FR" dirty="0"/>
              <a:t> </a:t>
            </a:r>
          </a:p>
        </p:txBody>
      </p:sp>
      <p:sp>
        <p:nvSpPr>
          <p:cNvPr id="4" name="Rectangle 3"/>
          <p:cNvSpPr/>
          <p:nvPr/>
        </p:nvSpPr>
        <p:spPr>
          <a:xfrm>
            <a:off x="418465" y="2717193"/>
            <a:ext cx="12171680" cy="2784737"/>
          </a:xfrm>
          <a:prstGeom prst="rect">
            <a:avLst/>
          </a:prstGeom>
        </p:spPr>
        <p:txBody>
          <a:bodyPr wrap="square">
            <a:spAutoFit/>
          </a:bodyPr>
          <a:lstStyle/>
          <a:p>
            <a:pPr>
              <a:lnSpc>
                <a:spcPct val="200000"/>
              </a:lnSpc>
            </a:pPr>
            <a:r>
              <a:rPr lang="fr-FR" dirty="0"/>
              <a:t>Le système nerveux est constitué de cellules spécialisées, les neurones. On en compte près de 100 milliards dans le cerveau </a:t>
            </a:r>
            <a:r>
              <a:rPr lang="fr-FR" dirty="0" err="1"/>
              <a:t>humain.La</a:t>
            </a:r>
            <a:r>
              <a:rPr lang="fr-FR" dirty="0"/>
              <a:t> fonction principale des neurones est de transmettre un message nerveux. Chaque neurone possède un corps cellulaire, renfermant un noyau, comme la plupart des cellules de notre organisme, de nombreux prolongements cytoplasmiques récepteurs, les dendrites, véritables antennes, et un prolongement particulier appelé axone ou fibre nerveuse. C'est au niveau de cette fibre que le message nerveux va se propager.</a:t>
            </a:r>
          </a:p>
        </p:txBody>
      </p:sp>
    </p:spTree>
    <p:extLst>
      <p:ext uri="{BB962C8B-B14F-4D97-AF65-F5344CB8AC3E}">
        <p14:creationId xmlns:p14="http://schemas.microsoft.com/office/powerpoint/2010/main" val="364765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1992314" y="404814"/>
            <a:ext cx="8231187" cy="727075"/>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100" dirty="0">
                <a:solidFill>
                  <a:schemeClr val="tx1">
                    <a:lumMod val="75000"/>
                    <a:lumOff val="25000"/>
                  </a:schemeClr>
                </a:solidFill>
              </a:rPr>
              <a:t>Les neurones</a:t>
            </a:r>
          </a:p>
        </p:txBody>
      </p:sp>
      <p:sp>
        <p:nvSpPr>
          <p:cNvPr id="66562" name="Rectangle 2"/>
          <p:cNvSpPr>
            <a:spLocks noGrp="1" noChangeArrowheads="1"/>
          </p:cNvSpPr>
          <p:nvPr>
            <p:ph idx="1"/>
          </p:nvPr>
        </p:nvSpPr>
        <p:spPr>
          <a:xfrm>
            <a:off x="1981201" y="1600200"/>
            <a:ext cx="8291513" cy="4400550"/>
          </a:xfrm>
        </p:spPr>
        <p:txBody>
          <a:bodyPr>
            <a:normAutofit fontScale="92500" lnSpcReduction="10000"/>
          </a:bodyPr>
          <a:lstStyle/>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dirty="0">
                <a:solidFill>
                  <a:srgbClr val="000000"/>
                </a:solidFill>
                <a:latin typeface="Arial" panose="020B0604020202020204" pitchFamily="34" charset="0"/>
              </a:rPr>
              <a:t>Unités structurales &amp; fonctionnelles du SN</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dirty="0">
              <a:solidFill>
                <a:srgbClr val="000000"/>
              </a:solidFill>
              <a:latin typeface="Arial" panose="020B0604020202020204" pitchFamily="34" charset="0"/>
            </a:endParaRP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dirty="0">
                <a:solidFill>
                  <a:srgbClr val="000000"/>
                </a:solidFill>
                <a:latin typeface="Arial" panose="020B0604020202020204" pitchFamily="34" charset="0"/>
              </a:rPr>
              <a:t>Acheminement des messages sous forme d’influx nerveux</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dirty="0">
              <a:solidFill>
                <a:srgbClr val="000000"/>
              </a:solidFill>
              <a:latin typeface="Arial" panose="020B0604020202020204" pitchFamily="34" charset="0"/>
            </a:endParaRP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dirty="0">
                <a:solidFill>
                  <a:srgbClr val="000000"/>
                </a:solidFill>
                <a:latin typeface="Arial" panose="020B0604020202020204" pitchFamily="34" charset="0"/>
              </a:rPr>
              <a:t>Longévité extrême</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dirty="0">
              <a:solidFill>
                <a:srgbClr val="000000"/>
              </a:solidFill>
              <a:latin typeface="Arial" panose="020B0604020202020204" pitchFamily="34" charset="0"/>
            </a:endParaRP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dirty="0">
                <a:solidFill>
                  <a:srgbClr val="000000"/>
                </a:solidFill>
                <a:latin typeface="Arial" panose="020B0604020202020204" pitchFamily="34" charset="0"/>
              </a:rPr>
              <a:t>Amitotiques</a:t>
            </a: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fr-FR" altLang="fr-FR" sz="3200" dirty="0">
              <a:solidFill>
                <a:srgbClr val="000000"/>
              </a:solidFill>
              <a:latin typeface="Arial" panose="020B0604020202020204" pitchFamily="34" charset="0"/>
            </a:endParaRPr>
          </a:p>
          <a:p>
            <a:pPr marL="273050" indent="-273050" algn="just">
              <a:lnSpc>
                <a:spcPct val="80000"/>
              </a:lnSpc>
              <a:spcBef>
                <a:spcPts val="700"/>
              </a:spcBef>
              <a:buClr>
                <a:srgbClr val="C32D2E"/>
              </a:buCl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altLang="fr-FR" sz="3200" dirty="0">
                <a:solidFill>
                  <a:srgbClr val="000000"/>
                </a:solidFill>
                <a:latin typeface="Arial" panose="020B0604020202020204" pitchFamily="34" charset="0"/>
              </a:rPr>
              <a:t>Excitables</a:t>
            </a:r>
            <a:endParaRPr lang="en-GB" altLang="fr-FR" sz="3200" dirty="0">
              <a:solidFill>
                <a:srgbClr val="000000"/>
              </a:solidFill>
              <a:latin typeface="Arial" panose="020B0604020202020204" pitchFamily="34" charset="0"/>
            </a:endParaRPr>
          </a:p>
        </p:txBody>
      </p:sp>
      <p:sp>
        <p:nvSpPr>
          <p:cNvPr id="158724"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58725" name="Espace réservé du numéro de diapositive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B000CA9F-A8B6-46DA-A6C1-4F99C5BDE1F3}" type="slidenum">
              <a:rPr lang="fr-FR" altLang="fr-FR" sz="1000">
                <a:solidFill>
                  <a:srgbClr val="898989"/>
                </a:solidFill>
                <a:latin typeface="Calibri" panose="020F0502020204030204" pitchFamily="34" charset="0"/>
              </a:rPr>
              <a:pPr>
                <a:lnSpc>
                  <a:spcPct val="100000"/>
                </a:lnSpc>
                <a:spcBef>
                  <a:spcPct val="0"/>
                </a:spcBef>
                <a:buClrTx/>
                <a:buFontTx/>
                <a:buNone/>
              </a:pPr>
              <a:t>8</a:t>
            </a:fld>
            <a:endParaRPr lang="fr-FR" altLang="fr-FR"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707293046"/>
      </p:ext>
    </p:extLst>
  </p:cSld>
  <p:clrMapOvr>
    <a:masterClrMapping/>
  </p:clrMapOvr>
  <p:transition>
    <p:pull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u pied de page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endParaRPr lang="fr-FR" altLang="fr-FR"/>
          </a:p>
        </p:txBody>
      </p:sp>
      <p:sp>
        <p:nvSpPr>
          <p:cNvPr id="160771"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fld id="{CE463E1B-44BC-4909-9892-E09065E28ABC}" type="slidenum">
              <a:rPr lang="fr-FR" altLang="fr-FR" sz="1000">
                <a:solidFill>
                  <a:srgbClr val="898989"/>
                </a:solidFill>
                <a:latin typeface="Calibri" panose="020F0502020204030204" pitchFamily="34" charset="0"/>
              </a:rPr>
              <a:pPr>
                <a:lnSpc>
                  <a:spcPct val="100000"/>
                </a:lnSpc>
                <a:spcBef>
                  <a:spcPct val="0"/>
                </a:spcBef>
                <a:buClrTx/>
                <a:buFontTx/>
                <a:buNone/>
              </a:pPr>
              <a:t>9</a:t>
            </a:fld>
            <a:endParaRPr lang="fr-FR" altLang="fr-FR" sz="1000">
              <a:solidFill>
                <a:srgbClr val="898989"/>
              </a:solidFill>
              <a:latin typeface="Calibri" panose="020F0502020204030204" pitchFamily="34" charset="0"/>
            </a:endParaRPr>
          </a:p>
        </p:txBody>
      </p:sp>
      <p:sp>
        <p:nvSpPr>
          <p:cNvPr id="61441" name="Text Box 1"/>
          <p:cNvSpPr txBox="1">
            <a:spLocks noChangeArrowheads="1"/>
          </p:cNvSpPr>
          <p:nvPr/>
        </p:nvSpPr>
        <p:spPr bwMode="auto">
          <a:xfrm>
            <a:off x="2238375" y="1714500"/>
            <a:ext cx="73152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74663" indent="-474663">
              <a:lnSpc>
                <a:spcPct val="120000"/>
              </a:lnSpc>
              <a:spcBef>
                <a:spcPts val="1000"/>
              </a:spcBef>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474663"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 pos="9458325" algn="l"/>
              </a:tabLst>
              <a:defRPr sz="1400">
                <a:solidFill>
                  <a:schemeClr val="tx1"/>
                </a:solidFill>
                <a:latin typeface="Tw Cen MT" panose="020B0602020104020603" pitchFamily="34" charset="0"/>
              </a:defRPr>
            </a:lvl9pPr>
          </a:lstStyle>
          <a:p>
            <a:pPr>
              <a:lnSpc>
                <a:spcPct val="100000"/>
              </a:lnSpc>
              <a:spcBef>
                <a:spcPts val="1500"/>
              </a:spcBef>
              <a:buClr>
                <a:srgbClr val="FFFF00"/>
              </a:buClr>
            </a:pPr>
            <a:r>
              <a:rPr lang="fr-CA" altLang="fr-FR" sz="2400">
                <a:latin typeface="Arial" panose="020B0604020202020204" pitchFamily="34" charset="0"/>
                <a:ea typeface="Arial Unicode MS" pitchFamily="34" charset="-128"/>
              </a:rPr>
              <a:t>Cellules excitables (potentiel repos / action)</a:t>
            </a:r>
          </a:p>
          <a:p>
            <a:pPr>
              <a:lnSpc>
                <a:spcPct val="100000"/>
              </a:lnSpc>
              <a:spcBef>
                <a:spcPts val="1500"/>
              </a:spcBef>
              <a:buClr>
                <a:srgbClr val="FFFF00"/>
              </a:buClr>
            </a:pPr>
            <a:r>
              <a:rPr lang="fr-CA" altLang="fr-FR" sz="2400">
                <a:latin typeface="Arial" panose="020B0604020202020204" pitchFamily="34" charset="0"/>
                <a:ea typeface="Arial Unicode MS" pitchFamily="34" charset="-128"/>
              </a:rPr>
              <a:t>Pas de division </a:t>
            </a:r>
          </a:p>
          <a:p>
            <a:pPr>
              <a:lnSpc>
                <a:spcPct val="100000"/>
              </a:lnSpc>
              <a:spcBef>
                <a:spcPts val="1500"/>
              </a:spcBef>
              <a:buClr>
                <a:srgbClr val="FFFF00"/>
              </a:buClr>
            </a:pPr>
            <a:r>
              <a:rPr lang="fr-CA" altLang="fr-FR" sz="2400">
                <a:latin typeface="Arial" panose="020B0604020202020204" pitchFamily="34" charset="0"/>
                <a:ea typeface="Arial Unicode MS" pitchFamily="34" charset="-128"/>
              </a:rPr>
              <a:t>Longévité </a:t>
            </a:r>
            <a:r>
              <a:rPr lang="fr-CA" altLang="fr-FR" sz="2400">
                <a:latin typeface="Symbol" panose="05050102010706020507" pitchFamily="18" charset="2"/>
                <a:ea typeface="Arial Unicode MS" pitchFamily="34" charset="-128"/>
              </a:rPr>
              <a:t></a:t>
            </a:r>
          </a:p>
          <a:p>
            <a:pPr>
              <a:lnSpc>
                <a:spcPct val="100000"/>
              </a:lnSpc>
              <a:spcBef>
                <a:spcPts val="1500"/>
              </a:spcBef>
              <a:buClr>
                <a:srgbClr val="FFFF00"/>
              </a:buClr>
            </a:pPr>
            <a:r>
              <a:rPr lang="fr-CA" altLang="fr-FR" sz="2400">
                <a:latin typeface="Arial" panose="020B0604020202020204" pitchFamily="34" charset="0"/>
                <a:ea typeface="Arial Unicode MS" pitchFamily="34" charset="-128"/>
              </a:rPr>
              <a:t>Consommation d’énergie </a:t>
            </a:r>
            <a:r>
              <a:rPr lang="fr-CA" altLang="fr-FR" sz="2400">
                <a:latin typeface="Symbol" panose="05050102010706020507" pitchFamily="18" charset="2"/>
                <a:ea typeface="Arial Unicode MS" pitchFamily="34" charset="-128"/>
              </a:rPr>
              <a:t></a:t>
            </a:r>
            <a:r>
              <a:rPr lang="fr-CA" altLang="fr-FR" sz="2400">
                <a:latin typeface="Arial" panose="020B0604020202020204" pitchFamily="34" charset="0"/>
                <a:ea typeface="Arial Unicode MS" pitchFamily="34" charset="-128"/>
              </a:rPr>
              <a:t> </a:t>
            </a:r>
            <a:r>
              <a:rPr lang="fr-CA" altLang="fr-FR" sz="2400">
                <a:latin typeface="Symbol" panose="05050102010706020507" pitchFamily="18" charset="2"/>
                <a:ea typeface="Arial Unicode MS" pitchFamily="34" charset="-128"/>
              </a:rPr>
              <a:t></a:t>
            </a:r>
            <a:r>
              <a:rPr lang="fr-CA" altLang="fr-FR" sz="2400">
                <a:latin typeface="Arial" panose="020B0604020202020204" pitchFamily="34" charset="0"/>
                <a:ea typeface="Arial Unicode MS" pitchFamily="34" charset="-128"/>
              </a:rPr>
              <a:t> </a:t>
            </a:r>
            <a:r>
              <a:rPr lang="fr-CA" altLang="fr-FR" sz="2400">
                <a:latin typeface="Symbol" panose="05050102010706020507" pitchFamily="18" charset="2"/>
                <a:ea typeface="Arial Unicode MS" pitchFamily="34" charset="-128"/>
              </a:rPr>
              <a:t></a:t>
            </a:r>
            <a:r>
              <a:rPr lang="fr-CA" altLang="fr-FR" sz="2400">
                <a:latin typeface="Arial" panose="020B0604020202020204" pitchFamily="34" charset="0"/>
                <a:ea typeface="Arial Unicode MS" pitchFamily="34" charset="-128"/>
              </a:rPr>
              <a:t> (le système nerveux correspond à 2% du poids du corps, mais à 20% de la consommation d’énergie). Cette consommation élevée s’explique par le grand nombre de transporteurs actifs dans la membrane.</a:t>
            </a:r>
          </a:p>
        </p:txBody>
      </p:sp>
      <p:sp>
        <p:nvSpPr>
          <p:cNvPr id="160773" name="Text Box 2"/>
          <p:cNvSpPr txBox="1">
            <a:spLocks noChangeArrowheads="1"/>
          </p:cNvSpPr>
          <p:nvPr/>
        </p:nvSpPr>
        <p:spPr bwMode="auto">
          <a:xfrm>
            <a:off x="2209800" y="685801"/>
            <a:ext cx="701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120000"/>
              </a:lnSpc>
              <a:spcBef>
                <a:spcPts val="10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Tw Cen MT" panose="020B0602020104020603" pitchFamily="34" charset="0"/>
              </a:defRPr>
            </a:lvl9pPr>
          </a:lstStyle>
          <a:p>
            <a:pPr algn="ctr">
              <a:lnSpc>
                <a:spcPct val="100000"/>
              </a:lnSpc>
              <a:spcBef>
                <a:spcPts val="1500"/>
              </a:spcBef>
              <a:buClrTx/>
              <a:buNone/>
            </a:pPr>
            <a:r>
              <a:rPr lang="fr-CA" altLang="fr-FR" sz="2400">
                <a:latin typeface="Arial" panose="020B0604020202020204" pitchFamily="34" charset="0"/>
                <a:ea typeface="Arial Unicode MS" pitchFamily="34" charset="-128"/>
              </a:rPr>
              <a:t>Caractéristiques des neurones:</a:t>
            </a:r>
          </a:p>
        </p:txBody>
      </p:sp>
    </p:spTree>
    <p:extLst>
      <p:ext uri="{BB962C8B-B14F-4D97-AF65-F5344CB8AC3E}">
        <p14:creationId xmlns:p14="http://schemas.microsoft.com/office/powerpoint/2010/main" val="36412448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61441">
                                            <p:txEl>
                                              <p:pRg st="0" end="0"/>
                                            </p:txEl>
                                          </p:spTgt>
                                        </p:tgtEl>
                                        <p:attrNameLst>
                                          <p:attrName>style.visibility</p:attrName>
                                        </p:attrNameLst>
                                      </p:cBhvr>
                                      <p:to>
                                        <p:strVal val="visible"/>
                                      </p:to>
                                    </p:set>
                                    <p:anim calcmode="lin" valueType="num">
                                      <p:cBhvr>
                                        <p:cTn id="7" dur="500" fill="hold"/>
                                        <p:tgtEl>
                                          <p:spTgt spid="61441">
                                            <p:txEl>
                                              <p:pRg st="0" end="0"/>
                                            </p:txEl>
                                          </p:spTgt>
                                        </p:tgtEl>
                                        <p:attrNameLst>
                                          <p:attrName>ppt_x</p:attrName>
                                        </p:attrNameLst>
                                      </p:cBhvr>
                                      <p:tavLst>
                                        <p:tav tm="100000">
                                          <p:val>
                                            <p:strVal val="0-#ppt_w/2"/>
                                          </p:val>
                                        </p:tav>
                                        <p:tav>
                                          <p:val>
                                            <p:strVal val="#ppt_x"/>
                                          </p:val>
                                        </p:tav>
                                      </p:tavLst>
                                    </p:anim>
                                    <p:anim calcmode="lin" valueType="num">
                                      <p:cBhvr>
                                        <p:cTn id="8" dur="500" fill="hold"/>
                                        <p:tgtEl>
                                          <p:spTgt spid="61441">
                                            <p:txEl>
                                              <p:pRg st="0" end="0"/>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61441">
                                            <p:txEl>
                                              <p:pRg st="0" end="0"/>
                                            </p:txEl>
                                          </p:spTgt>
                                        </p:tgtEl>
                                        <p:attrNameLst>
                                          <p:attrName>ppt_c</p:attrName>
                                        </p:attrNameLst>
                                      </p:cBhvr>
                                      <p:to>
                                        <a:srgbClr val="00CCF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61441">
                                            <p:txEl>
                                              <p:pRg st="1" end="1"/>
                                            </p:txEl>
                                          </p:spTgt>
                                        </p:tgtEl>
                                        <p:attrNameLst>
                                          <p:attrName>style.visibility</p:attrName>
                                        </p:attrNameLst>
                                      </p:cBhvr>
                                      <p:to>
                                        <p:strVal val="visible"/>
                                      </p:to>
                                    </p:set>
                                    <p:anim calcmode="lin" valueType="num">
                                      <p:cBhvr>
                                        <p:cTn id="13" dur="500" fill="hold"/>
                                        <p:tgtEl>
                                          <p:spTgt spid="61441">
                                            <p:txEl>
                                              <p:pRg st="1" end="1"/>
                                            </p:txEl>
                                          </p:spTgt>
                                        </p:tgtEl>
                                        <p:attrNameLst>
                                          <p:attrName>ppt_x</p:attrName>
                                        </p:attrNameLst>
                                      </p:cBhvr>
                                      <p:tavLst>
                                        <p:tav tm="100000">
                                          <p:val>
                                            <p:strVal val="0-#ppt_w/2"/>
                                          </p:val>
                                        </p:tav>
                                        <p:tav>
                                          <p:val>
                                            <p:strVal val="#ppt_x"/>
                                          </p:val>
                                        </p:tav>
                                      </p:tavLst>
                                    </p:anim>
                                    <p:anim calcmode="lin" valueType="num">
                                      <p:cBhvr>
                                        <p:cTn id="14" dur="500" fill="hold"/>
                                        <p:tgtEl>
                                          <p:spTgt spid="61441">
                                            <p:txEl>
                                              <p:pRg st="1" end="1"/>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61441">
                                            <p:txEl>
                                              <p:pRg st="1" end="1"/>
                                            </p:txEl>
                                          </p:spTgt>
                                        </p:tgtEl>
                                        <p:attrNameLst>
                                          <p:attrName>ppt_c</p:attrName>
                                        </p:attrNameLst>
                                      </p:cBhvr>
                                      <p:to>
                                        <a:srgbClr val="00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61441">
                                            <p:txEl>
                                              <p:pRg st="2" end="2"/>
                                            </p:txEl>
                                          </p:spTgt>
                                        </p:tgtEl>
                                        <p:attrNameLst>
                                          <p:attrName>style.visibility</p:attrName>
                                        </p:attrNameLst>
                                      </p:cBhvr>
                                      <p:to>
                                        <p:strVal val="visible"/>
                                      </p:to>
                                    </p:set>
                                    <p:anim calcmode="lin" valueType="num">
                                      <p:cBhvr>
                                        <p:cTn id="19" dur="500" fill="hold"/>
                                        <p:tgtEl>
                                          <p:spTgt spid="61441">
                                            <p:txEl>
                                              <p:pRg st="2" end="2"/>
                                            </p:txEl>
                                          </p:spTgt>
                                        </p:tgtEl>
                                        <p:attrNameLst>
                                          <p:attrName>ppt_x</p:attrName>
                                        </p:attrNameLst>
                                      </p:cBhvr>
                                      <p:tavLst>
                                        <p:tav tm="100000">
                                          <p:val>
                                            <p:strVal val="0-#ppt_w/2"/>
                                          </p:val>
                                        </p:tav>
                                        <p:tav>
                                          <p:val>
                                            <p:strVal val="#ppt_x"/>
                                          </p:val>
                                        </p:tav>
                                      </p:tavLst>
                                    </p:anim>
                                    <p:anim calcmode="lin" valueType="num">
                                      <p:cBhvr>
                                        <p:cTn id="20" dur="500" fill="hold"/>
                                        <p:tgtEl>
                                          <p:spTgt spid="61441">
                                            <p:txEl>
                                              <p:pRg st="2" end="2"/>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61441">
                                            <p:txEl>
                                              <p:pRg st="2" end="2"/>
                                            </p:txEl>
                                          </p:spTgt>
                                        </p:tgtEl>
                                        <p:attrNameLst>
                                          <p:attrName>ppt_c</p:attrName>
                                        </p:attrNameLst>
                                      </p:cBhvr>
                                      <p:to>
                                        <a:srgbClr val="00CCFF"/>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61441">
                                            <p:txEl>
                                              <p:pRg st="3" end="3"/>
                                            </p:txEl>
                                          </p:spTgt>
                                        </p:tgtEl>
                                        <p:attrNameLst>
                                          <p:attrName>style.visibility</p:attrName>
                                        </p:attrNameLst>
                                      </p:cBhvr>
                                      <p:to>
                                        <p:strVal val="visible"/>
                                      </p:to>
                                    </p:set>
                                    <p:anim calcmode="lin" valueType="num">
                                      <p:cBhvr>
                                        <p:cTn id="25" dur="500" fill="hold"/>
                                        <p:tgtEl>
                                          <p:spTgt spid="61441">
                                            <p:txEl>
                                              <p:pRg st="3" end="3"/>
                                            </p:txEl>
                                          </p:spTgt>
                                        </p:tgtEl>
                                        <p:attrNameLst>
                                          <p:attrName>ppt_x</p:attrName>
                                        </p:attrNameLst>
                                      </p:cBhvr>
                                      <p:tavLst>
                                        <p:tav tm="100000">
                                          <p:val>
                                            <p:strVal val="0-#ppt_w/2"/>
                                          </p:val>
                                        </p:tav>
                                        <p:tav>
                                          <p:val>
                                            <p:strVal val="#ppt_x"/>
                                          </p:val>
                                        </p:tav>
                                      </p:tavLst>
                                    </p:anim>
                                    <p:anim calcmode="lin" valueType="num">
                                      <p:cBhvr>
                                        <p:cTn id="26" dur="500" fill="hold"/>
                                        <p:tgtEl>
                                          <p:spTgt spid="61441">
                                            <p:txEl>
                                              <p:pRg st="3" end="3"/>
                                            </p:txEl>
                                          </p:spTgt>
                                        </p:tgtEl>
                                        <p:attrNameLst>
                                          <p:attrName>ppt_y</p:attrName>
                                        </p:attrNameLst>
                                      </p:cBhvr>
                                      <p:tavLst>
                                        <p:tav tm="100000">
                                          <p:val>
                                            <p:strVal val="#ppt_y"/>
                                          </p:val>
                                        </p:tav>
                                        <p:tav>
                                          <p:val>
                                            <p:strVal val="#ppt_y"/>
                                          </p:val>
                                        </p:tav>
                                      </p:tavLst>
                                    </p:anim>
                                  </p:childTnLst>
                                  <p:subTnLst>
                                    <p:animClr clrSpc="rgb" dir="cw">
                                      <p:cBhvr override="childStyle">
                                        <p:cTn dur="1" fill="hold" display="0" masterRel="nextClick" afterEffect="1"/>
                                        <p:tgtEl>
                                          <p:spTgt spid="61441">
                                            <p:txEl>
                                              <p:pRg st="3" end="3"/>
                                            </p:txEl>
                                          </p:spTgt>
                                        </p:tgtEl>
                                        <p:attrNameLst>
                                          <p:attrName>ppt_c</p:attrName>
                                        </p:attrNameLst>
                                      </p:cBhvr>
                                      <p:to>
                                        <a:srgbClr val="00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2603</Words>
  <Application>Microsoft Office PowerPoint</Application>
  <PresentationFormat>Grand écran</PresentationFormat>
  <Paragraphs>460</Paragraphs>
  <Slides>49</Slides>
  <Notes>45</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49</vt:i4>
      </vt:variant>
    </vt:vector>
  </HeadingPairs>
  <TitlesOfParts>
    <vt:vector size="66" baseType="lpstr">
      <vt:lpstr>メイリオ</vt:lpstr>
      <vt:lpstr>MS PGothic</vt:lpstr>
      <vt:lpstr>MS PGothic</vt:lpstr>
      <vt:lpstr>游ゴシック</vt:lpstr>
      <vt:lpstr>Arial</vt:lpstr>
      <vt:lpstr>Arial Unicode MS</vt:lpstr>
      <vt:lpstr>Calibri</vt:lpstr>
      <vt:lpstr>Century Gothic</vt:lpstr>
      <vt:lpstr>Gill Sans MT</vt:lpstr>
      <vt:lpstr>News Gothic MT</vt:lpstr>
      <vt:lpstr>Symbol</vt:lpstr>
      <vt:lpstr>Times New Roman</vt:lpstr>
      <vt:lpstr>Tw Cen MT</vt:lpstr>
      <vt:lpstr>Wingdings</vt:lpstr>
      <vt:lpstr>Wingdings 2</vt:lpstr>
      <vt:lpstr>Wingdings 3</vt:lpstr>
      <vt:lpstr>Brin</vt:lpstr>
      <vt:lpstr>UE 2,2 S1</vt:lpstr>
      <vt:lpstr>3, Le tissu nerveux</vt:lpstr>
      <vt:lpstr>Le tissu nerveux</vt:lpstr>
      <vt:lpstr>Présentation PowerPoint</vt:lpstr>
      <vt:lpstr>Le neurone : </vt:lpstr>
      <vt:lpstr>Le neurone</vt:lpstr>
      <vt:lpstr>Corpus : Au cœur des organes. Le système nerveux </vt:lpstr>
      <vt:lpstr>Les neurones</vt:lpstr>
      <vt:lpstr>Présentation PowerPoint</vt:lpstr>
      <vt:lpstr>Les neurones</vt:lpstr>
      <vt:lpstr>Présentation PowerPoint</vt:lpstr>
      <vt:lpstr>L’axone</vt:lpstr>
      <vt:lpstr>Présentation PowerPoint</vt:lpstr>
      <vt:lpstr>Présentation PowerPoint</vt:lpstr>
      <vt:lpstr>Présentation PowerPoint</vt:lpstr>
      <vt:lpstr>Présentation PowerPoint</vt:lpstr>
      <vt:lpstr>Influx ou implusion nerveuse potentiel d’action</vt:lpstr>
      <vt:lpstr>L’influx nerveux</vt:lpstr>
      <vt:lpstr>La propagation de l’influx nerveux</vt:lpstr>
      <vt:lpstr>Présentation PowerPoint</vt:lpstr>
      <vt:lpstr>Passage de l’influx nerveux</vt:lpstr>
      <vt:lpstr>Présentation PowerPoint</vt:lpstr>
      <vt:lpstr>La propagation de l’influx nerveux</vt:lpstr>
      <vt:lpstr>3,1,2 Les synapses - Jonction neuronale</vt:lpstr>
      <vt:lpstr>La synapse</vt:lpstr>
      <vt:lpstr>Le cerveau est formé de circuits neuroniques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3,1,4 Les nerfs</vt:lpstr>
      <vt:lpstr>Présentation PowerPoint</vt:lpstr>
      <vt:lpstr>Présentation PowerPoint</vt:lpstr>
      <vt:lpstr>Présentation PowerPoint</vt:lpstr>
      <vt:lpstr>Présentation PowerPoint</vt:lpstr>
      <vt:lpstr>La plaque motrice</vt:lpstr>
      <vt:lpstr>3,2 Les cellules gliales - Gliocytes</vt:lpstr>
      <vt:lpstr>Histologie</vt:lpstr>
      <vt:lpstr>Histologie</vt:lpstr>
      <vt:lpstr>Histologie</vt:lpstr>
      <vt:lpstr>Histologie</vt:lpstr>
      <vt:lpstr>Histologie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d.henrion</dc:creator>
  <cp:lastModifiedBy>Daniel Henrion</cp:lastModifiedBy>
  <cp:revision>19</cp:revision>
  <dcterms:created xsi:type="dcterms:W3CDTF">2020-09-16T05:31:58Z</dcterms:created>
  <dcterms:modified xsi:type="dcterms:W3CDTF">2023-09-15T05:49:51Z</dcterms:modified>
</cp:coreProperties>
</file>