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0"/>
  </p:notesMasterIdLst>
  <p:sldIdLst>
    <p:sldId id="549" r:id="rId2"/>
    <p:sldId id="550" r:id="rId3"/>
    <p:sldId id="477" r:id="rId4"/>
    <p:sldId id="552" r:id="rId5"/>
    <p:sldId id="478" r:id="rId6"/>
    <p:sldId id="479" r:id="rId7"/>
    <p:sldId id="480" r:id="rId8"/>
    <p:sldId id="481" r:id="rId9"/>
    <p:sldId id="554" r:id="rId10"/>
    <p:sldId id="555" r:id="rId11"/>
    <p:sldId id="556" r:id="rId12"/>
    <p:sldId id="557" r:id="rId13"/>
    <p:sldId id="558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495" r:id="rId23"/>
    <p:sldId id="551" r:id="rId24"/>
    <p:sldId id="568" r:id="rId25"/>
    <p:sldId id="569" r:id="rId26"/>
    <p:sldId id="570" r:id="rId27"/>
    <p:sldId id="571" r:id="rId28"/>
    <p:sldId id="572" r:id="rId29"/>
    <p:sldId id="573" r:id="rId30"/>
    <p:sldId id="574" r:id="rId31"/>
    <p:sldId id="591" r:id="rId32"/>
    <p:sldId id="575" r:id="rId33"/>
    <p:sldId id="576" r:id="rId34"/>
    <p:sldId id="577" r:id="rId35"/>
    <p:sldId id="587" r:id="rId36"/>
    <p:sldId id="589" r:id="rId37"/>
    <p:sldId id="590" r:id="rId38"/>
    <p:sldId id="48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C3A2C-A8C2-4F60-A3F6-F21C147BE647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1132-6D4C-458C-A7C0-4DE726D9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0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4">
            <a:extLst>
              <a:ext uri="{FF2B5EF4-FFF2-40B4-BE49-F238E27FC236}">
                <a16:creationId xmlns:a16="http://schemas.microsoft.com/office/drawing/2014/main" id="{DFCC9979-334F-471A-AB41-294279836E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B00735-CC34-4186-A6DF-4C25F38DCBD4}" type="slidenum">
              <a:rPr lang="en-GB" altLang="fr-FR">
                <a:ea typeface="Arial Unicode MS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GB" altLang="fr-FR">
              <a:ea typeface="Arial Unicode MS" pitchFamily="34" charset="-128"/>
            </a:endParaRPr>
          </a:p>
        </p:txBody>
      </p:sp>
      <p:sp>
        <p:nvSpPr>
          <p:cNvPr id="225283" name="Text Box 1">
            <a:extLst>
              <a:ext uri="{FF2B5EF4-FFF2-40B4-BE49-F238E27FC236}">
                <a16:creationId xmlns:a16="http://schemas.microsoft.com/office/drawing/2014/main" id="{2F308FA1-AC34-4623-BCAE-5426220A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5284" name="Rectangle 2">
            <a:extLst>
              <a:ext uri="{FF2B5EF4-FFF2-40B4-BE49-F238E27FC236}">
                <a16:creationId xmlns:a16="http://schemas.microsoft.com/office/drawing/2014/main" id="{BE5D6BC8-3F17-4711-8A70-7152C5912FE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2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44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2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160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2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27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059150" y="-8340725"/>
            <a:ext cx="32119888" cy="18068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2461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1939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835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0585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6975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926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053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Espace réservé de l'image des diapositives 1">
            <a:extLst>
              <a:ext uri="{FF2B5EF4-FFF2-40B4-BE49-F238E27FC236}">
                <a16:creationId xmlns:a16="http://schemas.microsoft.com/office/drawing/2014/main" id="{756945A9-EFE8-4D09-87B8-F2DC3E81D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Espace réservé des commentaires 2">
            <a:extLst>
              <a:ext uri="{FF2B5EF4-FFF2-40B4-BE49-F238E27FC236}">
                <a16:creationId xmlns:a16="http://schemas.microsoft.com/office/drawing/2014/main" id="{7607CB63-342D-4A3A-B82A-C3DE5FF20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Elle est enfermée dans la colonne vertébrale, s’étend du trou occipital où elle s’unit au bulbe rachidien jusqu’à la 1</a:t>
            </a:r>
            <a:r>
              <a:rPr lang="fr-FR" altLang="fr-FR" baseline="30000">
                <a:latin typeface="Times New Roman" panose="02020603050405020304" pitchFamily="18" charset="0"/>
              </a:rPr>
              <a:t>ère</a:t>
            </a:r>
            <a:r>
              <a:rPr lang="fr-FR" altLang="fr-FR">
                <a:latin typeface="Times New Roman" panose="02020603050405020304" pitchFamily="18" charset="0"/>
              </a:rPr>
              <a:t> vertèbre lombaire juste sous les côtes.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Important centre reflexe : les réflexes spinaux y sont émis.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latin typeface="Arial" panose="020B0604020202020204" pitchFamily="34" charset="0"/>
              </a:rPr>
              <a:t>Elle peut déclencher des activités motrices complexes</a:t>
            </a: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227332" name="Espace réservé du numéro de diapositive 3">
            <a:extLst>
              <a:ext uri="{FF2B5EF4-FFF2-40B4-BE49-F238E27FC236}">
                <a16:creationId xmlns:a16="http://schemas.microsoft.com/office/drawing/2014/main" id="{DA9D28EC-23EB-4A79-B81A-5654D04B885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EDC588-2FA9-4030-B0DA-61C2B6187E2C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0547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Espace réservé de l'image des diapositives 1">
            <a:extLst>
              <a:ext uri="{FF2B5EF4-FFF2-40B4-BE49-F238E27FC236}">
                <a16:creationId xmlns:a16="http://schemas.microsoft.com/office/drawing/2014/main" id="{260A9A91-A546-4001-90B0-E7D5BD6D7E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Espace réservé des commentaires 2">
            <a:extLst>
              <a:ext uri="{FF2B5EF4-FFF2-40B4-BE49-F238E27FC236}">
                <a16:creationId xmlns:a16="http://schemas.microsoft.com/office/drawing/2014/main" id="{BA1F6F83-8D27-491D-8F83-FD2782A8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Il nécessite la présence de 5 élements :</a:t>
            </a:r>
          </a:p>
          <a:p>
            <a:r>
              <a:rPr lang="fr-FR" altLang="fr-FR">
                <a:latin typeface="Times New Roman" panose="02020603050405020304" pitchFamily="18" charset="0"/>
              </a:rPr>
              <a:t>1 récepteur sur lequel agit le stimulus</a:t>
            </a:r>
          </a:p>
          <a:p>
            <a:r>
              <a:rPr lang="fr-FR" altLang="fr-FR">
                <a:latin typeface="Times New Roman" panose="02020603050405020304" pitchFamily="18" charset="0"/>
              </a:rPr>
              <a:t>1 neurone sensitif qui achemine les influx nerveux au SNC (généralement la moelle épinière)</a:t>
            </a:r>
          </a:p>
          <a:p>
            <a:r>
              <a:rPr lang="fr-FR" altLang="fr-FR">
                <a:latin typeface="Times New Roman" panose="02020603050405020304" pitchFamily="18" charset="0"/>
              </a:rPr>
              <a:t>1 centre d’</a:t>
            </a:r>
            <a:r>
              <a:rPr lang="fr-FR" altLang="ja-JP">
                <a:latin typeface="Times New Roman" panose="02020603050405020304" pitchFamily="18" charset="0"/>
              </a:rPr>
              <a:t>intéfration</a:t>
            </a:r>
          </a:p>
          <a:p>
            <a:r>
              <a:rPr lang="fr-FR" altLang="fr-FR">
                <a:latin typeface="Times New Roman" panose="02020603050405020304" pitchFamily="18" charset="0"/>
              </a:rPr>
              <a:t>1 neurone moteur</a:t>
            </a:r>
          </a:p>
          <a:p>
            <a:r>
              <a:rPr lang="fr-FR" altLang="fr-FR">
                <a:latin typeface="Times New Roman" panose="02020603050405020304" pitchFamily="18" charset="0"/>
              </a:rPr>
              <a:t>1 effecteur</a:t>
            </a:r>
          </a:p>
        </p:txBody>
      </p:sp>
      <p:sp>
        <p:nvSpPr>
          <p:cNvPr id="237572" name="Espace réservé du numéro de diapositive 3">
            <a:extLst>
              <a:ext uri="{FF2B5EF4-FFF2-40B4-BE49-F238E27FC236}">
                <a16:creationId xmlns:a16="http://schemas.microsoft.com/office/drawing/2014/main" id="{F78B5115-6327-4706-BFB3-65A0BF81DE4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2AC104-18B7-4648-8F0E-7B544A9A0FD5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Espace réservé de l'image des diapositives 1">
            <a:extLst>
              <a:ext uri="{FF2B5EF4-FFF2-40B4-BE49-F238E27FC236}">
                <a16:creationId xmlns:a16="http://schemas.microsoft.com/office/drawing/2014/main" id="{71860F3A-5304-43C5-9B0F-0B680BDD2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Espace réservé des commentaires 2">
            <a:extLst>
              <a:ext uri="{FF2B5EF4-FFF2-40B4-BE49-F238E27FC236}">
                <a16:creationId xmlns:a16="http://schemas.microsoft.com/office/drawing/2014/main" id="{EAD6EB58-0EB6-495B-8100-A27CA66A8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1500"/>
              </a:spcBef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en-GB" altLang="fr-FR">
                <a:solidFill>
                  <a:srgbClr val="FFFF00"/>
                </a:solidFill>
                <a:latin typeface="Calibri" panose="020F0502020204030204" pitchFamily="34" charset="0"/>
              </a:rPr>
              <a:t>Lien entre l</a:t>
            </a:r>
            <a:r>
              <a:rPr lang="ja-JP" altLang="en-GB">
                <a:solidFill>
                  <a:srgbClr val="FFFF00"/>
                </a:solidFill>
                <a:latin typeface="Calibri" panose="020F0502020204030204" pitchFamily="34" charset="0"/>
              </a:rPr>
              <a:t>’</a:t>
            </a:r>
            <a:r>
              <a:rPr lang="en-GB" altLang="ja-JP">
                <a:solidFill>
                  <a:srgbClr val="FFFF00"/>
                </a:solidFill>
                <a:latin typeface="Calibri" panose="020F0502020204030204" pitchFamily="34" charset="0"/>
              </a:rPr>
              <a:t>encéphale et tous les organes reliés aux nerfs rachidiens.</a:t>
            </a:r>
          </a:p>
          <a:p>
            <a:pPr eaLnBrk="1" hangingPunct="1">
              <a:spcBef>
                <a:spcPts val="1500"/>
              </a:spcBef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en-GB" altLang="fr-FR">
                <a:solidFill>
                  <a:srgbClr val="FFFF00"/>
                </a:solidFill>
                <a:latin typeface="Calibri" panose="020F0502020204030204" pitchFamily="34" charset="0"/>
              </a:rPr>
              <a:t>Intégration de certaines fonctions : réflexes simples = comportement automatique involontaire</a:t>
            </a:r>
          </a:p>
          <a:p>
            <a:pPr eaLnBrk="1" hangingPunct="1">
              <a:spcBef>
                <a:spcPts val="1500"/>
              </a:spcBef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en-GB" altLang="fr-FR">
                <a:solidFill>
                  <a:srgbClr val="FFFF00"/>
                </a:solidFill>
                <a:latin typeface="Calibri" panose="020F0502020204030204" pitchFamily="34" charset="0"/>
              </a:rPr>
              <a:t>	un réflexe relie un neurone sensitif à 1 ou plusieurs neurones moteurs</a:t>
            </a:r>
          </a:p>
          <a:p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239620" name="Espace réservé du numéro de diapositive 3">
            <a:extLst>
              <a:ext uri="{FF2B5EF4-FFF2-40B4-BE49-F238E27FC236}">
                <a16:creationId xmlns:a16="http://schemas.microsoft.com/office/drawing/2014/main" id="{B397FBD3-5B21-4BCF-9E15-A79C5AC636D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2BCB3B-B509-4D9F-952B-FE68A6411A6D}" type="slidenum">
              <a:rPr lang="fr-FR" altLang="fr-FR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481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9312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05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93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5818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05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03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3773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05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2113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05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0982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05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060738" y="-8340725"/>
            <a:ext cx="32121476" cy="18068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fld id="{A711381B-6AE7-4AD3-A47B-30D93EA8D95E}" type="slidenum">
              <a:rPr lang="fr-FR" altLang="fr-FR"/>
              <a:pPr>
                <a:buClrTx/>
                <a:buFontTx/>
                <a:buNone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1405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05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19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05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4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7889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4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422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4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8963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4496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7140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Espace réservé de l'image des diapositives 1">
            <a:extLst>
              <a:ext uri="{FF2B5EF4-FFF2-40B4-BE49-F238E27FC236}">
                <a16:creationId xmlns:a16="http://schemas.microsoft.com/office/drawing/2014/main" id="{14A69CC8-21DB-4BBA-BBC7-A89144024C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Espace réservé des commentaires 2">
            <a:extLst>
              <a:ext uri="{FF2B5EF4-FFF2-40B4-BE49-F238E27FC236}">
                <a16:creationId xmlns:a16="http://schemas.microsoft.com/office/drawing/2014/main" id="{BE687BAF-1365-4A0B-A85C-A4B6C5257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Formation quotidienne d’environ 900 à 1200ml de LCR</a:t>
            </a:r>
          </a:p>
        </p:txBody>
      </p:sp>
      <p:sp>
        <p:nvSpPr>
          <p:cNvPr id="241668" name="Espace réservé du numéro de diapositive 3">
            <a:extLst>
              <a:ext uri="{FF2B5EF4-FFF2-40B4-BE49-F238E27FC236}">
                <a16:creationId xmlns:a16="http://schemas.microsoft.com/office/drawing/2014/main" id="{8B8794CC-AAE4-41AF-8A5B-C3477BCA953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684830-F08E-4B3E-97FA-250F8D5CF449}" type="slidenum">
              <a:rPr lang="fr-FR" altLang="fr-FR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Espace réservé de l'image des diapositives 1">
            <a:extLst>
              <a:ext uri="{FF2B5EF4-FFF2-40B4-BE49-F238E27FC236}">
                <a16:creationId xmlns:a16="http://schemas.microsoft.com/office/drawing/2014/main" id="{CA599EAE-A4AA-4660-813C-077437BA07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Espace réservé des commentaires 2">
            <a:extLst>
              <a:ext uri="{FF2B5EF4-FFF2-40B4-BE49-F238E27FC236}">
                <a16:creationId xmlns:a16="http://schemas.microsoft.com/office/drawing/2014/main" id="{11B05E9D-373B-4DE0-9604-8DE43621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Substance grise = </a:t>
            </a:r>
          </a:p>
          <a:p>
            <a:pPr>
              <a:buFontTx/>
              <a:buChar char="-"/>
            </a:pPr>
            <a:r>
              <a:rPr lang="fr-FR" altLang="fr-FR">
                <a:latin typeface="Times New Roman" panose="02020603050405020304" pitchFamily="18" charset="0"/>
              </a:rPr>
              <a:t>mélange de corps cellulaires de neurones, de leurs prolongements amyélinisés et de cellule de la névroglie.</a:t>
            </a:r>
          </a:p>
          <a:p>
            <a:pPr>
              <a:buFontTx/>
              <a:buChar char="-"/>
            </a:pPr>
            <a:r>
              <a:rPr lang="fr-FR" altLang="fr-FR">
                <a:latin typeface="Times New Roman" panose="02020603050405020304" pitchFamily="18" charset="0"/>
              </a:rPr>
              <a:t>Présente une forme d’une H ou de papillon.</a:t>
            </a:r>
            <a:endParaRPr lang="fr-FR" altLang="fr-FR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fr-FR" altLang="fr-FR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fr-FR" altLang="fr-FR">
                <a:latin typeface="Calibri" panose="020F0502020204030204" pitchFamily="34" charset="0"/>
              </a:rPr>
              <a:t>Substance blanche =</a:t>
            </a:r>
          </a:p>
          <a:p>
            <a:pPr>
              <a:buFontTx/>
              <a:buChar char="-"/>
            </a:pPr>
            <a:r>
              <a:rPr lang="fr-FR" altLang="fr-FR">
                <a:latin typeface="Calibri" panose="020F0502020204030204" pitchFamily="34" charset="0"/>
              </a:rPr>
              <a:t>Comprend les neurofibres myélinisées et amyélinisées / la couleur est à mettre en rapport avec le myeline.</a:t>
            </a:r>
          </a:p>
          <a:p>
            <a:pPr>
              <a:buFontTx/>
              <a:buChar char="-"/>
            </a:pPr>
            <a:r>
              <a:rPr lang="fr-FR" altLang="fr-FR">
                <a:latin typeface="Calibri" panose="020F0502020204030204" pitchFamily="34" charset="0"/>
              </a:rPr>
              <a:t>3 directions = vers les centres supérieurs de l’encéphale (influx sensitifs) / vers le bas de la moelle épinière (influx moteur) / d’un côté à l’autre de la moelle</a:t>
            </a:r>
          </a:p>
          <a:p>
            <a:pPr>
              <a:buFontTx/>
              <a:buChar char="-"/>
            </a:pPr>
            <a:endParaRPr lang="fr-FR" altLang="fr-FR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r-FR" altLang="fr-FR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fr-FR" b="1">
                <a:solidFill>
                  <a:schemeClr val="tx1"/>
                </a:solidFill>
                <a:latin typeface="Calibri" panose="020F0502020204030204" pitchFamily="34" charset="0"/>
              </a:rPr>
              <a:t>La corne antérieure</a:t>
            </a:r>
            <a:r>
              <a:rPr lang="en-GB" altLang="fr-FR">
                <a:solidFill>
                  <a:schemeClr val="tx1"/>
                </a:solidFill>
                <a:latin typeface="Calibri" panose="020F0502020204030204" pitchFamily="34" charset="0"/>
              </a:rPr>
              <a:t> est une corne motrice. Elle est le point de départ ou le lieu de transit de tous </a:t>
            </a:r>
            <a:r>
              <a:rPr lang="en-GB" altLang="fr-FR" b="1">
                <a:solidFill>
                  <a:schemeClr val="tx1"/>
                </a:solidFill>
                <a:latin typeface="Calibri" panose="020F0502020204030204" pitchFamily="34" charset="0"/>
              </a:rPr>
              <a:t>les réflexes moteurs</a:t>
            </a:r>
            <a:r>
              <a:rPr lang="en-GB" altLang="fr-FR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fr-FR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fr-FR" b="1">
                <a:solidFill>
                  <a:schemeClr val="tx1"/>
                </a:solidFill>
                <a:latin typeface="Calibri" panose="020F0502020204030204" pitchFamily="34" charset="0"/>
              </a:rPr>
              <a:t>La corne postérieure</a:t>
            </a:r>
            <a:r>
              <a:rPr lang="en-GB" altLang="fr-FR">
                <a:solidFill>
                  <a:schemeClr val="tx1"/>
                </a:solidFill>
                <a:latin typeface="Calibri" panose="020F0502020204030204" pitchFamily="34" charset="0"/>
              </a:rPr>
              <a:t> est une corne sensitive. Elle est le lieu de transit ou le point de départ de </a:t>
            </a:r>
            <a:r>
              <a:rPr lang="en-GB" altLang="fr-FR" b="1">
                <a:solidFill>
                  <a:schemeClr val="tx1"/>
                </a:solidFill>
                <a:latin typeface="Calibri" panose="020F0502020204030204" pitchFamily="34" charset="0"/>
              </a:rPr>
              <a:t>tous les influx sensitifs.</a:t>
            </a:r>
          </a:p>
          <a:p>
            <a:pPr>
              <a:buFontTx/>
              <a:buNone/>
            </a:pP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229380" name="Espace réservé du numéro de diapositive 3">
            <a:extLst>
              <a:ext uri="{FF2B5EF4-FFF2-40B4-BE49-F238E27FC236}">
                <a16:creationId xmlns:a16="http://schemas.microsoft.com/office/drawing/2014/main" id="{8B64B1D9-69D1-4044-8B96-5E38771DE1A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33E14D-B0F9-4072-BF4B-BCD56F938530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Espace réservé de l'image des diapositives 1">
            <a:extLst>
              <a:ext uri="{FF2B5EF4-FFF2-40B4-BE49-F238E27FC236}">
                <a16:creationId xmlns:a16="http://schemas.microsoft.com/office/drawing/2014/main" id="{07100BAE-C6B9-4C9B-90D1-370515549B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Espace réservé des commentaires 2">
            <a:extLst>
              <a:ext uri="{FF2B5EF4-FFF2-40B4-BE49-F238E27FC236}">
                <a16:creationId xmlns:a16="http://schemas.microsoft.com/office/drawing/2014/main" id="{50D146D0-3E02-4FD0-9DED-764E39FE4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latin typeface="Arial" panose="020B0604020202020204" pitchFamily="34" charset="0"/>
              </a:rPr>
              <a:t>La moelle épinière se termine généralement en L1 – c’est à partir de ce niveau qu’on peut effectuer une ponction lombaire.</a:t>
            </a:r>
          </a:p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latin typeface="Arial" panose="020B0604020202020204" pitchFamily="34" charset="0"/>
              </a:rPr>
              <a:t>Chez l’être humain, 31 paires de nerfs rachidiens naissent de la moelle épinière à partir de 2 racines ; elles émergent de la colonne vertébrale par les trous de conjugaison puis s’étendent jusqu’aux parties du corps qu’elles desservent.</a:t>
            </a:r>
          </a:p>
          <a:p>
            <a:pPr defTabSz="457200"/>
            <a:endParaRPr lang="fr-FR" altLang="fr-FR">
              <a:latin typeface="Times New Roman" panose="02020603050405020304" pitchFamily="18" charset="0"/>
            </a:endParaRPr>
          </a:p>
          <a:p>
            <a:pPr defTabSz="457200"/>
            <a:endParaRPr lang="fr-FR" altLang="fr-FR">
              <a:latin typeface="Times New Roman" panose="02020603050405020304" pitchFamily="18" charset="0"/>
            </a:endParaRPr>
          </a:p>
          <a:p>
            <a:pPr defTabSz="457200"/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231428" name="Espace réservé du numéro de diapositive 3">
            <a:extLst>
              <a:ext uri="{FF2B5EF4-FFF2-40B4-BE49-F238E27FC236}">
                <a16:creationId xmlns:a16="http://schemas.microsoft.com/office/drawing/2014/main" id="{8F4FED5D-6EDE-4C10-828F-9D684B3D561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9BACF1-29F3-4F91-8AEB-C2C73271D204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Espace réservé de l'image des diapositives 1">
            <a:extLst>
              <a:ext uri="{FF2B5EF4-FFF2-40B4-BE49-F238E27FC236}">
                <a16:creationId xmlns:a16="http://schemas.microsoft.com/office/drawing/2014/main" id="{1D30D058-A31D-42E2-8F1E-EDA3063585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Espace réservé des commentaires 2">
            <a:extLst>
              <a:ext uri="{FF2B5EF4-FFF2-40B4-BE49-F238E27FC236}">
                <a16:creationId xmlns:a16="http://schemas.microsoft.com/office/drawing/2014/main" id="{E32FAA2E-BFB3-4F66-B5F0-EA0474B4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233476" name="Espace réservé du numéro de diapositive 3">
            <a:extLst>
              <a:ext uri="{FF2B5EF4-FFF2-40B4-BE49-F238E27FC236}">
                <a16:creationId xmlns:a16="http://schemas.microsoft.com/office/drawing/2014/main" id="{CAD727EE-D65C-4E38-B2B6-819CE3FB0C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8ECCB3-0F2B-4243-AFE8-7D6078229C43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Espace réservé de l'image des diapositives 1">
            <a:extLst>
              <a:ext uri="{FF2B5EF4-FFF2-40B4-BE49-F238E27FC236}">
                <a16:creationId xmlns:a16="http://schemas.microsoft.com/office/drawing/2014/main" id="{555D451E-69F6-4BFC-BEFB-10A7B43F2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Espace réservé des commentaires 2">
            <a:extLst>
              <a:ext uri="{FF2B5EF4-FFF2-40B4-BE49-F238E27FC236}">
                <a16:creationId xmlns:a16="http://schemas.microsoft.com/office/drawing/2014/main" id="{EB2CBD02-DA3A-4277-9AEB-2A66832B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latin typeface="Arial" panose="020B0604020202020204" pitchFamily="34" charset="0"/>
              </a:rPr>
              <a:t>Entre les vertèbres et la dure-mère spinale se trouve la </a:t>
            </a:r>
            <a:r>
              <a:rPr lang="fr-FR" altLang="fr-FR" b="1">
                <a:latin typeface="Arial" panose="020B0604020202020204" pitchFamily="34" charset="0"/>
              </a:rPr>
              <a:t>cavité péridurale</a:t>
            </a:r>
          </a:p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latin typeface="Arial" panose="020B0604020202020204" pitchFamily="34" charset="0"/>
              </a:rPr>
              <a:t>La cavité subarachnoïdienne, située entre l’arachnoïde et la pie-mère est remplie de LCR.</a:t>
            </a:r>
          </a:p>
        </p:txBody>
      </p:sp>
      <p:sp>
        <p:nvSpPr>
          <p:cNvPr id="235524" name="Espace réservé du numéro de diapositive 3">
            <a:extLst>
              <a:ext uri="{FF2B5EF4-FFF2-40B4-BE49-F238E27FC236}">
                <a16:creationId xmlns:a16="http://schemas.microsoft.com/office/drawing/2014/main" id="{D27319B6-8B21-487B-A9C9-75FD78C464C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76F9AC-A652-4A2B-9AC5-0B6CA7A5F110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2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1095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0" y="-8340725"/>
            <a:ext cx="1588" cy="18072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798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05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61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67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67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39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0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05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6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8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72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43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04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6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1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1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FEF0-0FB0-4924-823D-2986C01FACA6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4CFBAA-3113-4F38-A5C7-6E9D2990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7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Prot%C3%A9i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r.wikipedia.org/wiki/Chlorure" TargetMode="External"/><Relationship Id="rId4" Type="http://schemas.openxmlformats.org/officeDocument/2006/relationships/hyperlink" Target="http://fr.wikipedia.org/wiki/Gluco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Press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Hypertension_intra-cr%C3%A2nienne" TargetMode="External"/><Relationship Id="rId5" Type="http://schemas.openxmlformats.org/officeDocument/2006/relationships/hyperlink" Target="http://fr.wikipedia.org/wiki/MmHg" TargetMode="External"/><Relationship Id="rId4" Type="http://schemas.openxmlformats.org/officeDocument/2006/relationships/hyperlink" Target="http://fr.wikipedia.org/wiki/D%C3%A9cubit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Infec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r.wikipedia.org/wiki/Immunit%C3%A9" TargetMode="External"/><Relationship Id="rId4" Type="http://schemas.openxmlformats.org/officeDocument/2006/relationships/hyperlink" Target="http://fr.wikipedia.org/wiki/M%C3%A9diateu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Syst%C3%A8me_nerveux_central" TargetMode="External"/><Relationship Id="rId3" Type="http://schemas.openxmlformats.org/officeDocument/2006/relationships/hyperlink" Target="http://fr.wikipedia.org/wiki/Liquide" TargetMode="External"/><Relationship Id="rId7" Type="http://schemas.openxmlformats.org/officeDocument/2006/relationships/hyperlink" Target="http://fr.wikipedia.org/wiki/Pie-m%C3%A8re" TargetMode="External"/><Relationship Id="rId12" Type="http://schemas.openxmlformats.org/officeDocument/2006/relationships/hyperlink" Target="http://fr.wikipedia.org/wiki/Colonne_vert%C3%A9bra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M%C3%A9ninge" TargetMode="External"/><Relationship Id="rId11" Type="http://schemas.openxmlformats.org/officeDocument/2006/relationships/hyperlink" Target="http://fr.wikipedia.org/wiki/Os" TargetMode="External"/><Relationship Id="rId5" Type="http://schemas.openxmlformats.org/officeDocument/2006/relationships/hyperlink" Target="http://fr.wikipedia.org/wiki/Moelle_%C3%A9pini%C3%A8re" TargetMode="External"/><Relationship Id="rId10" Type="http://schemas.openxmlformats.org/officeDocument/2006/relationships/hyperlink" Target="http://fr.wikipedia.org/wiki/Dure-m%C3%A8re" TargetMode="External"/><Relationship Id="rId4" Type="http://schemas.openxmlformats.org/officeDocument/2006/relationships/hyperlink" Target="http://fr.wikipedia.org/wiki/Cerveau" TargetMode="External"/><Relationship Id="rId9" Type="http://schemas.openxmlformats.org/officeDocument/2006/relationships/hyperlink" Target="http://fr.wikipedia.org/wiki/Arachno%C3%AF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28852-0EB7-4A8F-9050-F288E271B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643597"/>
            <a:ext cx="8915399" cy="226278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6000" dirty="0"/>
              <a:t>La moelle épinière </a:t>
            </a:r>
          </a:p>
        </p:txBody>
      </p:sp>
      <p:sp>
        <p:nvSpPr>
          <p:cNvPr id="223235" name="Sous-titre 2">
            <a:extLst>
              <a:ext uri="{FF2B5EF4-FFF2-40B4-BE49-F238E27FC236}">
                <a16:creationId xmlns:a16="http://schemas.microsoft.com/office/drawing/2014/main" id="{8EB7BB58-62FD-48DC-A3EE-1AA9827F2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1511" y="3170687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fr-FR" altLang="fr-FR" sz="2800" dirty="0"/>
              <a:t>UE 2.2 S1</a:t>
            </a:r>
          </a:p>
          <a:p>
            <a:pPr algn="ctr"/>
            <a:r>
              <a:rPr lang="fr-FR" altLang="fr-FR" sz="2800" dirty="0"/>
              <a:t>CYCLES DE LA VIE ET GRANDES FONCTIONS</a:t>
            </a:r>
          </a:p>
          <a:p>
            <a:pPr algn="ctr"/>
            <a:r>
              <a:rPr lang="fr-FR" altLang="fr-FR" sz="2800" dirty="0"/>
              <a:t>PROMOTION 2023 / 2026</a:t>
            </a:r>
          </a:p>
          <a:p>
            <a:pPr algn="ctr"/>
            <a:r>
              <a:rPr lang="fr-FR" altLang="fr-FR" sz="2800" dirty="0"/>
              <a:t>2023/2024</a:t>
            </a:r>
          </a:p>
          <a:p>
            <a:pPr algn="ctr"/>
            <a:r>
              <a:rPr lang="fr-FR" altLang="fr-FR" sz="2800"/>
              <a:t>D Henrion</a:t>
            </a:r>
            <a:endParaRPr lang="fr-FR" alt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247D5A-CBA2-403E-9ABD-7855D24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4EEF56-0626-406E-97DC-E56EAD0F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F70EE6-F4DB-45F6-A276-7492FFD2AB4B}" type="slidenum">
              <a:rPr lang="fr-FR" altLang="fr-FR">
                <a:solidFill>
                  <a:srgbClr val="898989"/>
                </a:solidFill>
              </a:rPr>
              <a:pPr/>
              <a:t>1</a:t>
            </a:fld>
            <a:endParaRPr lang="fr-FR" altLang="fr-FR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4C50D32A-515A-4ACB-AED1-75A47DE333AF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en-GB" altLang="fr-FR" sz="140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63751" y="1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LCR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82370" y="1524000"/>
            <a:ext cx="9533574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1663" indent="-601663"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82663" indent="-525463"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8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GB" altLang="fr-FR" sz="3200" dirty="0">
                <a:solidFill>
                  <a:schemeClr val="tx1"/>
                </a:solidFill>
              </a:rPr>
              <a:t>d’un volume de 150 millilitres environ, </a:t>
            </a:r>
            <a:r>
              <a:rPr lang="en-GB" altLang="fr-FR" sz="3200" dirty="0" err="1">
                <a:solidFill>
                  <a:schemeClr val="tx1"/>
                </a:solidFill>
              </a:rPr>
              <a:t>d’aspect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clair</a:t>
            </a:r>
            <a:r>
              <a:rPr lang="en-GB" altLang="fr-FR" sz="3200" dirty="0">
                <a:solidFill>
                  <a:schemeClr val="tx1"/>
                </a:solidFill>
              </a:rPr>
              <a:t> « eau de </a:t>
            </a:r>
            <a:r>
              <a:rPr lang="en-GB" altLang="fr-FR" sz="3200" dirty="0" err="1">
                <a:solidFill>
                  <a:schemeClr val="tx1"/>
                </a:solidFill>
              </a:rPr>
              <a:t>roche</a:t>
            </a:r>
            <a:r>
              <a:rPr lang="en-GB" altLang="fr-FR" sz="3200" dirty="0">
                <a:solidFill>
                  <a:schemeClr val="tx1"/>
                </a:solidFill>
              </a:rPr>
              <a:t> » </a:t>
            </a:r>
          </a:p>
          <a:p>
            <a:pPr>
              <a:lnSpc>
                <a:spcPct val="85000"/>
              </a:lnSpc>
              <a:spcBef>
                <a:spcPts val="8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GB" altLang="fr-FR" sz="3200" dirty="0" err="1">
                <a:solidFill>
                  <a:schemeClr val="tx1"/>
                </a:solidFill>
              </a:rPr>
              <a:t>en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deux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compartiments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communiquant</a:t>
            </a:r>
            <a:r>
              <a:rPr lang="en-GB" altLang="fr-FR" sz="3200" dirty="0">
                <a:solidFill>
                  <a:schemeClr val="tx1"/>
                </a:solidFill>
              </a:rPr>
              <a:t> entre </a:t>
            </a:r>
            <a:r>
              <a:rPr lang="en-GB" altLang="fr-FR" sz="3200" dirty="0" err="1">
                <a:solidFill>
                  <a:schemeClr val="tx1"/>
                </a:solidFill>
              </a:rPr>
              <a:t>eux</a:t>
            </a:r>
            <a:r>
              <a:rPr lang="en-GB" altLang="fr-FR" sz="3200" dirty="0">
                <a:solidFill>
                  <a:schemeClr val="tx1"/>
                </a:solidFill>
              </a:rPr>
              <a:t> par de </a:t>
            </a:r>
            <a:r>
              <a:rPr lang="en-GB" altLang="fr-FR" sz="3200" dirty="0" err="1">
                <a:solidFill>
                  <a:schemeClr val="tx1"/>
                </a:solidFill>
              </a:rPr>
              <a:t>petits</a:t>
            </a:r>
            <a:r>
              <a:rPr lang="en-GB" altLang="fr-FR" sz="3200" dirty="0">
                <a:solidFill>
                  <a:schemeClr val="tx1"/>
                </a:solidFill>
              </a:rPr>
              <a:t> orifices. </a:t>
            </a:r>
          </a:p>
          <a:p>
            <a:pPr lvl="1">
              <a:lnSpc>
                <a:spcPct val="85000"/>
              </a:lnSpc>
              <a:spcBef>
                <a:spcPts val="700"/>
              </a:spcBef>
              <a:buClr>
                <a:srgbClr val="FFFFFF"/>
              </a:buClr>
              <a:buSzPct val="90000"/>
              <a:buFont typeface="Times New Roman" panose="02020603050405020304" pitchFamily="18" charset="0"/>
              <a:buAutoNum type="arabicPeriod"/>
            </a:pPr>
            <a:r>
              <a:rPr lang="en-GB" altLang="fr-FR" sz="2800" dirty="0">
                <a:solidFill>
                  <a:schemeClr val="tx1"/>
                </a:solidFill>
              </a:rPr>
              <a:t>Le premier </a:t>
            </a:r>
            <a:r>
              <a:rPr lang="en-GB" altLang="fr-FR" sz="2800" dirty="0" err="1">
                <a:solidFill>
                  <a:schemeClr val="tx1"/>
                </a:solidFill>
              </a:rPr>
              <a:t>compartiment</a:t>
            </a:r>
            <a:r>
              <a:rPr lang="en-GB" altLang="fr-FR" sz="2800" dirty="0">
                <a:solidFill>
                  <a:schemeClr val="tx1"/>
                </a:solidFill>
              </a:rPr>
              <a:t>, interne, </a:t>
            </a:r>
            <a:r>
              <a:rPr lang="en-GB" altLang="fr-FR" sz="2800" dirty="0" err="1">
                <a:solidFill>
                  <a:schemeClr val="tx1"/>
                </a:solidFill>
              </a:rPr>
              <a:t>est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contenu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dans</a:t>
            </a:r>
            <a:r>
              <a:rPr lang="en-GB" altLang="fr-FR" sz="2800" dirty="0">
                <a:solidFill>
                  <a:schemeClr val="tx1"/>
                </a:solidFill>
              </a:rPr>
              <a:t> les </a:t>
            </a:r>
            <a:r>
              <a:rPr lang="en-GB" altLang="fr-FR" sz="2800" dirty="0" err="1">
                <a:solidFill>
                  <a:schemeClr val="tx1"/>
                </a:solidFill>
              </a:rPr>
              <a:t>quatre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ventricules</a:t>
            </a:r>
            <a:r>
              <a:rPr lang="en-GB" altLang="fr-FR" sz="2800" dirty="0">
                <a:solidFill>
                  <a:schemeClr val="tx1"/>
                </a:solidFill>
              </a:rPr>
              <a:t>, </a:t>
            </a:r>
            <a:r>
              <a:rPr lang="en-GB" altLang="fr-FR" sz="2800" dirty="0" err="1">
                <a:solidFill>
                  <a:schemeClr val="tx1"/>
                </a:solidFill>
              </a:rPr>
              <a:t>cavités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situées</a:t>
            </a:r>
            <a:r>
              <a:rPr lang="en-GB" altLang="fr-FR" sz="2800" dirty="0">
                <a:solidFill>
                  <a:schemeClr val="tx1"/>
                </a:solidFill>
              </a:rPr>
              <a:t> à </a:t>
            </a:r>
            <a:r>
              <a:rPr lang="en-GB" altLang="fr-FR" sz="2800" dirty="0" err="1">
                <a:solidFill>
                  <a:schemeClr val="tx1"/>
                </a:solidFill>
              </a:rPr>
              <a:t>l’intérieur</a:t>
            </a:r>
            <a:r>
              <a:rPr lang="en-GB" altLang="fr-FR" sz="2800" dirty="0">
                <a:solidFill>
                  <a:schemeClr val="tx1"/>
                </a:solidFill>
              </a:rPr>
              <a:t> de </a:t>
            </a:r>
            <a:r>
              <a:rPr lang="en-GB" altLang="fr-FR" sz="2800" dirty="0" err="1">
                <a:solidFill>
                  <a:schemeClr val="tx1"/>
                </a:solidFill>
              </a:rPr>
              <a:t>l’encéphale</a:t>
            </a:r>
            <a:r>
              <a:rPr lang="en-GB" altLang="fr-FR" sz="2800" dirty="0">
                <a:solidFill>
                  <a:schemeClr val="tx1"/>
                </a:solidFill>
              </a:rPr>
              <a:t>, et </a:t>
            </a:r>
            <a:r>
              <a:rPr lang="en-GB" altLang="fr-FR" sz="2800" dirty="0" err="1">
                <a:solidFill>
                  <a:schemeClr val="tx1"/>
                </a:solidFill>
              </a:rPr>
              <a:t>dans</a:t>
            </a:r>
            <a:r>
              <a:rPr lang="en-GB" altLang="fr-FR" sz="2800" dirty="0">
                <a:solidFill>
                  <a:schemeClr val="tx1"/>
                </a:solidFill>
              </a:rPr>
              <a:t> le </a:t>
            </a:r>
            <a:r>
              <a:rPr lang="en-GB" altLang="fr-FR" sz="2800" dirty="0" err="1">
                <a:solidFill>
                  <a:schemeClr val="tx1"/>
                </a:solidFill>
              </a:rPr>
              <a:t>très</a:t>
            </a:r>
            <a:r>
              <a:rPr lang="en-GB" altLang="fr-FR" sz="2800" dirty="0">
                <a:solidFill>
                  <a:schemeClr val="tx1"/>
                </a:solidFill>
              </a:rPr>
              <a:t> fin canal de </a:t>
            </a:r>
            <a:r>
              <a:rPr lang="en-GB" altLang="fr-FR" sz="2800" dirty="0" err="1">
                <a:solidFill>
                  <a:schemeClr val="tx1"/>
                </a:solidFill>
              </a:rPr>
              <a:t>l’épendyme</a:t>
            </a:r>
            <a:r>
              <a:rPr lang="en-GB" altLang="fr-FR" sz="2800" dirty="0">
                <a:solidFill>
                  <a:schemeClr val="tx1"/>
                </a:solidFill>
              </a:rPr>
              <a:t>, au centre de la </a:t>
            </a:r>
            <a:r>
              <a:rPr lang="en-GB" altLang="fr-FR" sz="2800" dirty="0" err="1">
                <a:solidFill>
                  <a:schemeClr val="tx1"/>
                </a:solidFill>
              </a:rPr>
              <a:t>moelle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épinière</a:t>
            </a:r>
            <a:r>
              <a:rPr lang="en-GB" altLang="fr-FR" sz="2800" dirty="0">
                <a:solidFill>
                  <a:schemeClr val="tx1"/>
                </a:solidFill>
              </a:rPr>
              <a:t>. </a:t>
            </a:r>
          </a:p>
          <a:p>
            <a:pPr lvl="1">
              <a:lnSpc>
                <a:spcPct val="85000"/>
              </a:lnSpc>
              <a:spcBef>
                <a:spcPts val="700"/>
              </a:spcBef>
              <a:buClr>
                <a:srgbClr val="FFFFFF"/>
              </a:buClr>
              <a:buSzPct val="90000"/>
              <a:buFont typeface="Times New Roman" panose="02020603050405020304" pitchFamily="18" charset="0"/>
              <a:buAutoNum type="arabicPeriod"/>
            </a:pPr>
            <a:r>
              <a:rPr lang="en-GB" altLang="fr-FR" sz="2800" dirty="0">
                <a:solidFill>
                  <a:schemeClr val="tx1"/>
                </a:solidFill>
              </a:rPr>
              <a:t>Le </a:t>
            </a:r>
            <a:r>
              <a:rPr lang="en-GB" altLang="fr-FR" sz="2800" dirty="0" err="1">
                <a:solidFill>
                  <a:schemeClr val="tx1"/>
                </a:solidFill>
              </a:rPr>
              <a:t>deuxième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compartiment</a:t>
            </a:r>
            <a:r>
              <a:rPr lang="en-GB" altLang="fr-FR" sz="2800" dirty="0">
                <a:solidFill>
                  <a:schemeClr val="tx1"/>
                </a:solidFill>
              </a:rPr>
              <a:t>, </a:t>
            </a:r>
            <a:r>
              <a:rPr lang="en-GB" altLang="fr-FR" sz="2800" dirty="0" err="1">
                <a:solidFill>
                  <a:schemeClr val="tx1"/>
                </a:solidFill>
              </a:rPr>
              <a:t>externe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est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contenu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dans</a:t>
            </a:r>
            <a:r>
              <a:rPr lang="en-GB" alt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</a:rPr>
              <a:t>l’épaisseur</a:t>
            </a:r>
            <a:r>
              <a:rPr lang="en-GB" altLang="fr-FR" sz="2800" dirty="0">
                <a:solidFill>
                  <a:schemeClr val="tx1"/>
                </a:solidFill>
              </a:rPr>
              <a:t> des </a:t>
            </a:r>
            <a:r>
              <a:rPr lang="en-GB" altLang="fr-FR" sz="2800" dirty="0" err="1">
                <a:solidFill>
                  <a:schemeClr val="tx1"/>
                </a:solidFill>
              </a:rPr>
              <a:t>méninges</a:t>
            </a:r>
            <a:r>
              <a:rPr lang="en-GB" altLang="fr-FR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68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47340778-41BD-46ED-82C4-803960848391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en-GB" altLang="fr-FR" sz="1400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94281" y="280353"/>
            <a:ext cx="7770813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3600" dirty="0"/>
              <a:t>Constitution du LCR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09801" y="1981200"/>
            <a:ext cx="9504679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"/>
            </a:pPr>
            <a:endParaRPr lang="en-GB" altLang="fr-FR" sz="3200" dirty="0"/>
          </a:p>
          <a:p>
            <a:pPr marL="0" inden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</a:pPr>
            <a:r>
              <a:rPr lang="en-GB" altLang="fr-FR" sz="3200" dirty="0">
                <a:solidFill>
                  <a:schemeClr val="tx1"/>
                </a:solidFill>
              </a:rPr>
              <a:t>eau : 99 % </a:t>
            </a:r>
          </a:p>
          <a:p>
            <a:pPr marL="0" inden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</a:pPr>
            <a:r>
              <a:rPr lang="en-GB" altLang="fr-FR" sz="3200" dirty="0" err="1">
                <a:solidFill>
                  <a:schemeClr val="tx1"/>
                </a:solidFill>
                <a:hlinkClick r:id="rId3"/>
              </a:rPr>
              <a:t>protéines</a:t>
            </a:r>
            <a:r>
              <a:rPr lang="en-GB" altLang="fr-FR" sz="3200" dirty="0">
                <a:solidFill>
                  <a:schemeClr val="tx1"/>
                </a:solidFill>
              </a:rPr>
              <a:t> (</a:t>
            </a:r>
            <a:r>
              <a:rPr lang="en-GB" altLang="fr-FR" sz="3200" dirty="0" err="1">
                <a:solidFill>
                  <a:schemeClr val="tx1"/>
                </a:solidFill>
              </a:rPr>
              <a:t>protéinorachie</a:t>
            </a:r>
            <a:r>
              <a:rPr lang="en-GB" altLang="fr-FR" sz="3200" dirty="0">
                <a:solidFill>
                  <a:schemeClr val="tx1"/>
                </a:solidFill>
              </a:rPr>
              <a:t>) : &lt; 0.65 g/l </a:t>
            </a:r>
          </a:p>
          <a:p>
            <a:pPr marL="0" inden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</a:pPr>
            <a:r>
              <a:rPr lang="en-GB" altLang="fr-FR" sz="3200" dirty="0">
                <a:solidFill>
                  <a:schemeClr val="tx1"/>
                </a:solidFill>
                <a:hlinkClick r:id="rId4"/>
              </a:rPr>
              <a:t>glucose</a:t>
            </a:r>
            <a:r>
              <a:rPr lang="en-GB" altLang="fr-FR" sz="3200" dirty="0">
                <a:solidFill>
                  <a:schemeClr val="tx1"/>
                </a:solidFill>
              </a:rPr>
              <a:t> (</a:t>
            </a:r>
            <a:r>
              <a:rPr lang="en-GB" altLang="fr-FR" sz="3200" dirty="0" err="1">
                <a:solidFill>
                  <a:schemeClr val="tx1"/>
                </a:solidFill>
              </a:rPr>
              <a:t>glycorachie</a:t>
            </a:r>
            <a:r>
              <a:rPr lang="en-GB" altLang="fr-FR" sz="3200" dirty="0">
                <a:solidFill>
                  <a:schemeClr val="tx1"/>
                </a:solidFill>
              </a:rPr>
              <a:t>) = 0.5 g/l </a:t>
            </a:r>
            <a:r>
              <a:rPr lang="en-GB" altLang="fr-FR" sz="3200" dirty="0" err="1">
                <a:solidFill>
                  <a:schemeClr val="tx1"/>
                </a:solidFill>
              </a:rPr>
              <a:t>doit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être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égale</a:t>
            </a:r>
            <a:r>
              <a:rPr lang="en-GB" altLang="fr-FR" sz="3200" dirty="0">
                <a:solidFill>
                  <a:schemeClr val="tx1"/>
                </a:solidFill>
              </a:rPr>
              <a:t> à 1/2 de la </a:t>
            </a:r>
            <a:r>
              <a:rPr lang="en-GB" altLang="fr-FR" sz="3200" dirty="0" err="1">
                <a:solidFill>
                  <a:schemeClr val="tx1"/>
                </a:solidFill>
              </a:rPr>
              <a:t>glycémie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</a:pPr>
            <a:r>
              <a:rPr lang="en-GB" altLang="fr-FR" sz="3200" dirty="0" err="1">
                <a:solidFill>
                  <a:schemeClr val="tx1"/>
                </a:solidFill>
                <a:hlinkClick r:id="rId5"/>
              </a:rPr>
              <a:t>chlorures</a:t>
            </a:r>
            <a:r>
              <a:rPr lang="en-GB" altLang="fr-FR" sz="3200" dirty="0">
                <a:solidFill>
                  <a:schemeClr val="tx1"/>
                </a:solidFill>
              </a:rPr>
              <a:t> (</a:t>
            </a:r>
            <a:r>
              <a:rPr lang="en-GB" altLang="fr-FR" sz="3200" dirty="0" err="1">
                <a:solidFill>
                  <a:schemeClr val="tx1"/>
                </a:solidFill>
              </a:rPr>
              <a:t>chlorurorachie</a:t>
            </a:r>
            <a:r>
              <a:rPr lang="en-GB" altLang="fr-FR" sz="3200" dirty="0">
                <a:solidFill>
                  <a:schemeClr val="tx1"/>
                </a:solidFill>
              </a:rPr>
              <a:t>) = 115 </a:t>
            </a:r>
            <a:r>
              <a:rPr lang="en-GB" altLang="fr-FR" sz="3200" dirty="0" err="1">
                <a:solidFill>
                  <a:schemeClr val="tx1"/>
                </a:solidFill>
              </a:rPr>
              <a:t>meq</a:t>
            </a:r>
            <a:r>
              <a:rPr lang="en-GB" altLang="fr-FR" sz="3200" dirty="0">
                <a:solidFill>
                  <a:schemeClr val="tx1"/>
                </a:solidFill>
              </a:rPr>
              <a:t>/l </a:t>
            </a:r>
          </a:p>
          <a:p>
            <a:pPr marL="334963">
              <a:lnSpc>
                <a:spcPct val="95000"/>
              </a:lnSpc>
              <a:spcBef>
                <a:spcPts val="800"/>
              </a:spcBef>
              <a:buSzPct val="80000"/>
            </a:pPr>
            <a:endParaRPr lang="en-GB" alt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42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44A00773-7C82-4C6E-8F1C-7B6B52D7FE12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en-GB" altLang="fr-FR" sz="1400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09801" y="465138"/>
            <a:ext cx="77708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LCR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46067" y="1898650"/>
            <a:ext cx="9098279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GB" altLang="fr-FR" sz="3200" dirty="0">
                <a:solidFill>
                  <a:schemeClr val="tx1"/>
                </a:solidFill>
              </a:rPr>
              <a:t>La </a:t>
            </a:r>
            <a:r>
              <a:rPr lang="en-GB" altLang="fr-FR" sz="3200" dirty="0" err="1">
                <a:solidFill>
                  <a:schemeClr val="tx1"/>
                </a:solidFill>
                <a:hlinkClick r:id="rId3"/>
              </a:rPr>
              <a:t>pression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normale</a:t>
            </a:r>
            <a:r>
              <a:rPr lang="en-GB" altLang="fr-FR" sz="3200" dirty="0">
                <a:solidFill>
                  <a:schemeClr val="tx1"/>
                </a:solidFill>
              </a:rPr>
              <a:t> du LCR (</a:t>
            </a:r>
            <a:r>
              <a:rPr lang="en-GB" altLang="fr-FR" sz="3200" dirty="0" err="1">
                <a:solidFill>
                  <a:schemeClr val="tx1"/>
                </a:solidFill>
              </a:rPr>
              <a:t>sujet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en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hlinkClick r:id="rId4"/>
              </a:rPr>
              <a:t>décubitus</a:t>
            </a:r>
            <a:r>
              <a:rPr lang="en-GB" altLang="fr-FR" sz="3200" dirty="0">
                <a:solidFill>
                  <a:schemeClr val="tx1"/>
                </a:solidFill>
              </a:rPr>
              <a:t> dorsal, </a:t>
            </a:r>
            <a:r>
              <a:rPr lang="en-GB" altLang="fr-FR" sz="3200" dirty="0" err="1">
                <a:solidFill>
                  <a:schemeClr val="tx1"/>
                </a:solidFill>
              </a:rPr>
              <a:t>c’est</a:t>
            </a:r>
            <a:r>
              <a:rPr lang="en-GB" altLang="fr-FR" sz="3200" dirty="0">
                <a:solidFill>
                  <a:schemeClr val="tx1"/>
                </a:solidFill>
              </a:rPr>
              <a:t>-à-dire </a:t>
            </a:r>
            <a:r>
              <a:rPr lang="en-GB" altLang="fr-FR" sz="3200" dirty="0" err="1">
                <a:solidFill>
                  <a:schemeClr val="tx1"/>
                </a:solidFill>
              </a:rPr>
              <a:t>allongé</a:t>
            </a:r>
            <a:r>
              <a:rPr lang="en-GB" altLang="fr-FR" sz="3200" dirty="0">
                <a:solidFill>
                  <a:schemeClr val="tx1"/>
                </a:solidFill>
              </a:rPr>
              <a:t> sur le dos) </a:t>
            </a:r>
            <a:r>
              <a:rPr lang="en-GB" altLang="fr-FR" sz="3200" dirty="0" err="1">
                <a:solidFill>
                  <a:schemeClr val="tx1"/>
                </a:solidFill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</a:rPr>
              <a:t> de 10 </a:t>
            </a:r>
            <a:r>
              <a:rPr lang="en-GB" altLang="fr-FR" sz="3200" dirty="0">
                <a:solidFill>
                  <a:schemeClr val="tx1"/>
                </a:solidFill>
                <a:hlinkClick r:id="rId5"/>
              </a:rPr>
              <a:t>mmHg</a:t>
            </a:r>
            <a:r>
              <a:rPr lang="en-GB" altLang="fr-FR" sz="3200" dirty="0">
                <a:solidFill>
                  <a:schemeClr val="tx1"/>
                </a:solidFill>
              </a:rPr>
              <a:t>. </a:t>
            </a:r>
          </a:p>
          <a:p>
            <a:pPr marL="334963">
              <a:lnSpc>
                <a:spcPct val="95000"/>
              </a:lnSpc>
              <a:spcBef>
                <a:spcPts val="800"/>
              </a:spcBef>
              <a:buSzPct val="80000"/>
            </a:pPr>
            <a:endParaRPr lang="en-GB" altLang="fr-FR" sz="3200" dirty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GB" altLang="fr-FR" sz="3200" dirty="0" err="1">
                <a:solidFill>
                  <a:schemeClr val="tx1"/>
                </a:solidFill>
              </a:rPr>
              <a:t>Une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pression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supérieure</a:t>
            </a:r>
            <a:r>
              <a:rPr lang="en-GB" altLang="fr-FR" sz="3200" dirty="0">
                <a:solidFill>
                  <a:schemeClr val="tx1"/>
                </a:solidFill>
              </a:rPr>
              <a:t> à 15 mmHg </a:t>
            </a:r>
            <a:r>
              <a:rPr lang="en-GB" altLang="fr-FR" sz="3200" dirty="0" err="1">
                <a:solidFill>
                  <a:schemeClr val="tx1"/>
                </a:solidFill>
              </a:rPr>
              <a:t>témoigne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d'une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>
                <a:solidFill>
                  <a:schemeClr val="tx1"/>
                </a:solidFill>
                <a:hlinkClick r:id="rId6"/>
              </a:rPr>
              <a:t>hypertension intra-</a:t>
            </a:r>
            <a:r>
              <a:rPr lang="en-GB" altLang="fr-FR" sz="3200" dirty="0" err="1">
                <a:solidFill>
                  <a:schemeClr val="tx1"/>
                </a:solidFill>
                <a:hlinkClick r:id="rId6"/>
              </a:rPr>
              <a:t>crânienne</a:t>
            </a:r>
            <a:r>
              <a:rPr lang="en-GB" altLang="fr-FR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33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EC8004D2-E213-48A6-B8DF-2D8D988B47BE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en-GB" altLang="fr-FR" sz="140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402841" y="139700"/>
            <a:ext cx="77708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Les </a:t>
            </a:r>
            <a:r>
              <a:rPr lang="en-GB" altLang="fr-FR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rôles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principaux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du LCR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81481" y="1573212"/>
            <a:ext cx="9616439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GB" altLang="fr-FR" dirty="0">
                <a:solidFill>
                  <a:schemeClr val="tx1"/>
                </a:solidFill>
              </a:rPr>
              <a:t>la protection </a:t>
            </a:r>
            <a:r>
              <a:rPr lang="en-GB" altLang="fr-FR" dirty="0" err="1">
                <a:solidFill>
                  <a:schemeClr val="tx1"/>
                </a:solidFill>
              </a:rPr>
              <a:t>mécanique</a:t>
            </a:r>
            <a:r>
              <a:rPr lang="en-GB" altLang="fr-FR" dirty="0">
                <a:solidFill>
                  <a:schemeClr val="tx1"/>
                </a:solidFill>
              </a:rPr>
              <a:t> du </a:t>
            </a:r>
            <a:r>
              <a:rPr lang="en-GB" altLang="fr-FR" dirty="0" err="1">
                <a:solidFill>
                  <a:schemeClr val="tx1"/>
                </a:solidFill>
              </a:rPr>
              <a:t>système</a:t>
            </a:r>
            <a:r>
              <a:rPr lang="en-GB" altLang="fr-FR" dirty="0">
                <a:solidFill>
                  <a:schemeClr val="tx1"/>
                </a:solidFill>
              </a:rPr>
              <a:t> nerveux central </a:t>
            </a:r>
            <a:r>
              <a:rPr lang="en-GB" altLang="fr-FR" dirty="0" err="1">
                <a:solidFill>
                  <a:schemeClr val="tx1"/>
                </a:solidFill>
              </a:rPr>
              <a:t>contre</a:t>
            </a:r>
            <a:r>
              <a:rPr lang="en-GB" altLang="fr-FR" dirty="0">
                <a:solidFill>
                  <a:schemeClr val="tx1"/>
                </a:solidFill>
              </a:rPr>
              <a:t> les </a:t>
            </a:r>
            <a:r>
              <a:rPr lang="en-GB" altLang="fr-FR" dirty="0" err="1">
                <a:solidFill>
                  <a:schemeClr val="tx1"/>
                </a:solidFill>
              </a:rPr>
              <a:t>chocs</a:t>
            </a:r>
            <a:r>
              <a:rPr lang="en-GB" altLang="fr-FR" dirty="0">
                <a:solidFill>
                  <a:schemeClr val="tx1"/>
                </a:solidFill>
              </a:rPr>
              <a:t> par </a:t>
            </a:r>
            <a:r>
              <a:rPr lang="en-GB" altLang="fr-FR" dirty="0" err="1">
                <a:solidFill>
                  <a:schemeClr val="tx1"/>
                </a:solidFill>
              </a:rPr>
              <a:t>amortissement</a:t>
            </a:r>
            <a:r>
              <a:rPr lang="en-GB" altLang="fr-FR" dirty="0">
                <a:solidFill>
                  <a:schemeClr val="tx1"/>
                </a:solidFill>
              </a:rPr>
              <a:t> des </a:t>
            </a:r>
            <a:r>
              <a:rPr lang="en-GB" altLang="fr-FR" dirty="0" err="1">
                <a:solidFill>
                  <a:schemeClr val="tx1"/>
                </a:solidFill>
              </a:rPr>
              <a:t>mouvements</a:t>
            </a:r>
            <a:r>
              <a:rPr lang="en-GB" altLang="fr-FR" dirty="0">
                <a:solidFill>
                  <a:schemeClr val="tx1"/>
                </a:solidFill>
              </a:rPr>
              <a:t>, </a:t>
            </a:r>
            <a:r>
              <a:rPr lang="en-GB" altLang="fr-FR" dirty="0" err="1">
                <a:solidFill>
                  <a:schemeClr val="tx1"/>
                </a:solidFill>
              </a:rPr>
              <a:t>étant</a:t>
            </a:r>
            <a:r>
              <a:rPr lang="en-GB" altLang="fr-FR" dirty="0">
                <a:solidFill>
                  <a:schemeClr val="tx1"/>
                </a:solidFill>
              </a:rPr>
              <a:t> incompressible, </a:t>
            </a:r>
            <a:r>
              <a:rPr lang="en-GB" altLang="fr-FR" dirty="0" err="1">
                <a:solidFill>
                  <a:schemeClr val="tx1"/>
                </a:solidFill>
              </a:rPr>
              <a:t>il</a:t>
            </a:r>
            <a:r>
              <a:rPr lang="en-GB" altLang="fr-FR" dirty="0">
                <a:solidFill>
                  <a:schemeClr val="tx1"/>
                </a:solidFill>
              </a:rPr>
              <a:t> </a:t>
            </a:r>
            <a:r>
              <a:rPr lang="en-GB" altLang="fr-FR" dirty="0" err="1">
                <a:solidFill>
                  <a:schemeClr val="tx1"/>
                </a:solidFill>
              </a:rPr>
              <a:t>forme</a:t>
            </a:r>
            <a:r>
              <a:rPr lang="en-GB" altLang="fr-FR" dirty="0">
                <a:solidFill>
                  <a:schemeClr val="tx1"/>
                </a:solidFill>
              </a:rPr>
              <a:t> </a:t>
            </a:r>
            <a:r>
              <a:rPr lang="en-GB" altLang="fr-FR" dirty="0" err="1">
                <a:solidFill>
                  <a:schemeClr val="tx1"/>
                </a:solidFill>
              </a:rPr>
              <a:t>une</a:t>
            </a:r>
            <a:r>
              <a:rPr lang="en-GB" altLang="fr-FR" dirty="0">
                <a:solidFill>
                  <a:schemeClr val="tx1"/>
                </a:solidFill>
              </a:rPr>
              <a:t> </a:t>
            </a:r>
            <a:r>
              <a:rPr lang="en-GB" altLang="fr-FR" dirty="0" err="1">
                <a:solidFill>
                  <a:schemeClr val="tx1"/>
                </a:solidFill>
              </a:rPr>
              <a:t>sorte</a:t>
            </a:r>
            <a:r>
              <a:rPr lang="en-GB" altLang="fr-FR" dirty="0">
                <a:solidFill>
                  <a:schemeClr val="tx1"/>
                </a:solidFill>
              </a:rPr>
              <a:t> de </a:t>
            </a:r>
            <a:r>
              <a:rPr lang="en-GB" altLang="fr-FR" dirty="0" err="1">
                <a:solidFill>
                  <a:schemeClr val="tx1"/>
                </a:solidFill>
              </a:rPr>
              <a:t>socle</a:t>
            </a:r>
            <a:r>
              <a:rPr lang="en-GB" altLang="fr-FR" dirty="0">
                <a:solidFill>
                  <a:schemeClr val="tx1"/>
                </a:solidFill>
              </a:rPr>
              <a:t> </a:t>
            </a:r>
            <a:r>
              <a:rPr lang="en-GB" altLang="fr-FR" dirty="0" err="1">
                <a:solidFill>
                  <a:schemeClr val="tx1"/>
                </a:solidFill>
              </a:rPr>
              <a:t>protecteur</a:t>
            </a:r>
            <a:r>
              <a:rPr lang="en-GB" altLang="fr-FR" dirty="0">
                <a:solidFill>
                  <a:schemeClr val="tx1"/>
                </a:solidFill>
              </a:rPr>
              <a:t> intra et extra </a:t>
            </a:r>
            <a:r>
              <a:rPr lang="en-GB" altLang="fr-FR" dirty="0" err="1">
                <a:solidFill>
                  <a:schemeClr val="tx1"/>
                </a:solidFill>
              </a:rPr>
              <a:t>névraxique</a:t>
            </a:r>
            <a:r>
              <a:rPr lang="en-GB" altLang="fr-FR" dirty="0">
                <a:solidFill>
                  <a:schemeClr val="tx1"/>
                </a:solidFill>
              </a:rPr>
              <a:t> pour le </a:t>
            </a:r>
            <a:r>
              <a:rPr lang="en-GB" altLang="fr-FR" dirty="0" err="1">
                <a:solidFill>
                  <a:schemeClr val="tx1"/>
                </a:solidFill>
              </a:rPr>
              <a:t>système</a:t>
            </a:r>
            <a:r>
              <a:rPr lang="en-GB" altLang="fr-FR" dirty="0">
                <a:solidFill>
                  <a:schemeClr val="tx1"/>
                </a:solidFill>
              </a:rPr>
              <a:t> nerveux. </a:t>
            </a:r>
          </a:p>
          <a:p>
            <a:pPr marL="334963">
              <a:spcBef>
                <a:spcPts val="800"/>
              </a:spcBef>
              <a:buSzPct val="80000"/>
            </a:pPr>
            <a:endParaRPr lang="en-GB" altLang="fr-FR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GB" altLang="fr-FR" dirty="0">
                <a:solidFill>
                  <a:schemeClr val="tx1"/>
                </a:solidFill>
              </a:rPr>
              <a:t>la protection </a:t>
            </a:r>
            <a:r>
              <a:rPr lang="en-GB" altLang="fr-FR" dirty="0" err="1">
                <a:solidFill>
                  <a:schemeClr val="tx1"/>
                </a:solidFill>
              </a:rPr>
              <a:t>contre</a:t>
            </a:r>
            <a:r>
              <a:rPr lang="en-GB" altLang="fr-FR" dirty="0">
                <a:solidFill>
                  <a:schemeClr val="tx1"/>
                </a:solidFill>
              </a:rPr>
              <a:t> les </a:t>
            </a:r>
            <a:r>
              <a:rPr lang="en-GB" altLang="fr-FR" dirty="0">
                <a:solidFill>
                  <a:schemeClr val="tx1"/>
                </a:solidFill>
                <a:hlinkClick r:id="rId3"/>
              </a:rPr>
              <a:t>infections</a:t>
            </a:r>
            <a:r>
              <a:rPr lang="en-GB" altLang="fr-FR" dirty="0">
                <a:solidFill>
                  <a:schemeClr val="tx1"/>
                </a:solidFill>
              </a:rPr>
              <a:t>, car </a:t>
            </a:r>
            <a:r>
              <a:rPr lang="en-GB" altLang="fr-FR" dirty="0" err="1">
                <a:solidFill>
                  <a:schemeClr val="tx1"/>
                </a:solidFill>
              </a:rPr>
              <a:t>il</a:t>
            </a:r>
            <a:r>
              <a:rPr lang="en-GB" altLang="fr-FR" dirty="0">
                <a:solidFill>
                  <a:schemeClr val="tx1"/>
                </a:solidFill>
              </a:rPr>
              <a:t> </a:t>
            </a:r>
            <a:r>
              <a:rPr lang="en-GB" altLang="fr-FR" dirty="0" err="1">
                <a:solidFill>
                  <a:schemeClr val="tx1"/>
                </a:solidFill>
              </a:rPr>
              <a:t>contient</a:t>
            </a:r>
            <a:r>
              <a:rPr lang="en-GB" altLang="fr-FR" dirty="0">
                <a:solidFill>
                  <a:schemeClr val="tx1"/>
                </a:solidFill>
              </a:rPr>
              <a:t> les </a:t>
            </a:r>
            <a:r>
              <a:rPr lang="en-GB" altLang="fr-FR" dirty="0" err="1">
                <a:solidFill>
                  <a:schemeClr val="tx1"/>
                </a:solidFill>
                <a:hlinkClick r:id="rId4"/>
              </a:rPr>
              <a:t>médiateurs</a:t>
            </a:r>
            <a:r>
              <a:rPr lang="en-GB" altLang="fr-FR" dirty="0">
                <a:solidFill>
                  <a:schemeClr val="tx1"/>
                </a:solidFill>
              </a:rPr>
              <a:t> de </a:t>
            </a:r>
            <a:r>
              <a:rPr lang="en-GB" altLang="fr-FR" dirty="0" err="1">
                <a:solidFill>
                  <a:schemeClr val="tx1"/>
                </a:solidFill>
              </a:rPr>
              <a:t>l'</a:t>
            </a:r>
            <a:r>
              <a:rPr lang="en-GB" altLang="fr-FR" dirty="0" err="1">
                <a:solidFill>
                  <a:schemeClr val="tx1"/>
                </a:solidFill>
                <a:hlinkClick r:id="rId5"/>
              </a:rPr>
              <a:t>immunité</a:t>
            </a:r>
            <a:r>
              <a:rPr lang="en-GB" altLang="fr-FR" dirty="0">
                <a:solidFill>
                  <a:schemeClr val="tx1"/>
                </a:solidFill>
              </a:rPr>
              <a:t> </a:t>
            </a:r>
            <a:r>
              <a:rPr lang="en-GB" altLang="fr-FR" dirty="0" err="1">
                <a:solidFill>
                  <a:schemeClr val="tx1"/>
                </a:solidFill>
              </a:rPr>
              <a:t>humorale</a:t>
            </a:r>
            <a:r>
              <a:rPr lang="en-GB" altLang="fr-FR" dirty="0">
                <a:solidFill>
                  <a:schemeClr val="tx1"/>
                </a:solidFill>
              </a:rPr>
              <a:t> et </a:t>
            </a:r>
            <a:r>
              <a:rPr lang="en-GB" altLang="fr-FR" dirty="0" err="1">
                <a:solidFill>
                  <a:schemeClr val="tx1"/>
                </a:solidFill>
              </a:rPr>
              <a:t>cellulaire</a:t>
            </a:r>
            <a:endParaRPr lang="en-GB" altLang="fr-FR" dirty="0">
              <a:solidFill>
                <a:schemeClr val="tx1"/>
              </a:solidFill>
            </a:endParaRPr>
          </a:p>
          <a:p>
            <a:pPr marL="334963">
              <a:spcBef>
                <a:spcPts val="800"/>
              </a:spcBef>
              <a:buSzPct val="80000"/>
            </a:pPr>
            <a:endParaRPr lang="en-GB" altLang="fr-FR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GB" altLang="fr-FR" dirty="0">
                <a:solidFill>
                  <a:schemeClr val="tx1"/>
                </a:solidFill>
              </a:rPr>
              <a:t>assure un </a:t>
            </a:r>
            <a:r>
              <a:rPr lang="en-GB" altLang="fr-FR" dirty="0" err="1">
                <a:solidFill>
                  <a:schemeClr val="tx1"/>
                </a:solidFill>
              </a:rPr>
              <a:t>rôle</a:t>
            </a:r>
            <a:r>
              <a:rPr lang="en-GB" altLang="fr-FR" dirty="0">
                <a:solidFill>
                  <a:schemeClr val="tx1"/>
                </a:solidFill>
              </a:rPr>
              <a:t> </a:t>
            </a:r>
            <a:r>
              <a:rPr lang="en-GB" altLang="fr-FR" dirty="0" err="1">
                <a:solidFill>
                  <a:schemeClr val="tx1"/>
                </a:solidFill>
              </a:rPr>
              <a:t>nutritif</a:t>
            </a:r>
            <a:r>
              <a:rPr lang="en-GB" altLang="fr-FR" dirty="0">
                <a:solidFill>
                  <a:schemeClr val="tx1"/>
                </a:solidFill>
              </a:rPr>
              <a:t> pour le </a:t>
            </a:r>
            <a:r>
              <a:rPr lang="en-GB" altLang="fr-FR" dirty="0" err="1">
                <a:solidFill>
                  <a:schemeClr val="tx1"/>
                </a:solidFill>
              </a:rPr>
              <a:t>névraxe</a:t>
            </a:r>
            <a:r>
              <a:rPr lang="en-GB" altLang="fr-FR" dirty="0">
                <a:solidFill>
                  <a:schemeClr val="tx1"/>
                </a:solidFill>
              </a:rPr>
              <a:t>.</a:t>
            </a:r>
          </a:p>
          <a:p>
            <a:pPr marL="334963">
              <a:spcBef>
                <a:spcPts val="800"/>
              </a:spcBef>
              <a:buSzPct val="80000"/>
            </a:pPr>
            <a:endParaRPr lang="en-GB" altLang="fr-FR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GB" altLang="fr-FR" dirty="0">
                <a:solidFill>
                  <a:schemeClr val="tx1"/>
                </a:solidFill>
              </a:rPr>
              <a:t> Il </a:t>
            </a:r>
            <a:r>
              <a:rPr lang="en-GB" altLang="fr-FR" dirty="0" err="1">
                <a:solidFill>
                  <a:schemeClr val="tx1"/>
                </a:solidFill>
              </a:rPr>
              <a:t>sert</a:t>
            </a:r>
            <a:r>
              <a:rPr lang="en-GB" altLang="fr-FR" dirty="0">
                <a:solidFill>
                  <a:schemeClr val="tx1"/>
                </a:solidFill>
              </a:rPr>
              <a:t> </a:t>
            </a:r>
            <a:r>
              <a:rPr lang="en-GB" altLang="fr-FR" dirty="0" err="1">
                <a:solidFill>
                  <a:schemeClr val="tx1"/>
                </a:solidFill>
              </a:rPr>
              <a:t>aussi</a:t>
            </a:r>
            <a:r>
              <a:rPr lang="en-GB" altLang="fr-FR" dirty="0">
                <a:solidFill>
                  <a:schemeClr val="tx1"/>
                </a:solidFill>
              </a:rPr>
              <a:t> de </a:t>
            </a:r>
            <a:r>
              <a:rPr lang="en-GB" altLang="fr-FR" dirty="0" err="1">
                <a:solidFill>
                  <a:schemeClr val="tx1"/>
                </a:solidFill>
              </a:rPr>
              <a:t>moyen</a:t>
            </a:r>
            <a:r>
              <a:rPr lang="en-GB" altLang="fr-FR" dirty="0">
                <a:solidFill>
                  <a:schemeClr val="tx1"/>
                </a:solidFill>
              </a:rPr>
              <a:t> de transport pour les </a:t>
            </a:r>
            <a:r>
              <a:rPr lang="en-GB" altLang="fr-FR" dirty="0" err="1">
                <a:solidFill>
                  <a:schemeClr val="tx1"/>
                </a:solidFill>
              </a:rPr>
              <a:t>neuromédiateurs</a:t>
            </a:r>
            <a:r>
              <a:rPr lang="en-GB" altLang="fr-FR" dirty="0">
                <a:solidFill>
                  <a:schemeClr val="tx1"/>
                </a:solidFill>
              </a:rPr>
              <a:t>, les enzymes… </a:t>
            </a:r>
          </a:p>
          <a:p>
            <a:pPr marL="334963">
              <a:spcBef>
                <a:spcPts val="800"/>
              </a:spcBef>
              <a:buSzPct val="80000"/>
            </a:pPr>
            <a:endParaRPr lang="en-GB" altLang="fr-FR" dirty="0">
              <a:solidFill>
                <a:schemeClr val="tx1"/>
              </a:solidFill>
            </a:endParaRPr>
          </a:p>
          <a:p>
            <a:pPr marL="334963">
              <a:spcBef>
                <a:spcPts val="800"/>
              </a:spcBef>
              <a:buSzPct val="80000"/>
            </a:pPr>
            <a:endParaRPr lang="en-GB" altLang="fr-FR" dirty="0">
              <a:solidFill>
                <a:schemeClr val="tx1"/>
              </a:solidFill>
            </a:endParaRPr>
          </a:p>
          <a:p>
            <a:pPr marL="334963">
              <a:lnSpc>
                <a:spcPct val="75000"/>
              </a:lnSpc>
              <a:spcBef>
                <a:spcPts val="800"/>
              </a:spcBef>
              <a:buSzPct val="80000"/>
            </a:pP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181872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024063" y="28575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76000"/>
              </a:lnSpc>
              <a:buClrTx/>
              <a:buFontTx/>
              <a:buNone/>
            </a:pPr>
            <a:r>
              <a:rPr lang="fr-FR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Anatomie moelle</a:t>
            </a:r>
          </a:p>
          <a:p>
            <a:pPr algn="ctr">
              <a:lnSpc>
                <a:spcPct val="76000"/>
              </a:lnSpc>
              <a:buClrTx/>
              <a:buFontTx/>
              <a:buNone/>
            </a:pPr>
            <a:r>
              <a:rPr lang="fr-FR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Substance grise et blanche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643064"/>
            <a:ext cx="6238875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6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9D2F4F40-71D9-4367-8483-1443E5881B49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en-GB" altLang="fr-FR" sz="140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09800" y="787400"/>
            <a:ext cx="777240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"/>
            <a:ext cx="7391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558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63D36CD3-D90F-4B29-AB61-48DC34230623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en-GB" altLang="fr-FR" sz="1400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809750" y="500063"/>
            <a:ext cx="8686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fr-F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LA SUBSTANCE GRISE MEDULLAIRE</a:t>
            </a:r>
            <a:r>
              <a:rPr lang="en-GB" altLang="fr-FR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09800" y="1981200"/>
            <a:ext cx="88138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3375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SzPct val="80000"/>
            </a:pPr>
            <a:r>
              <a:rPr lang="en-GB" altLang="fr-FR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La</a:t>
            </a:r>
            <a:r>
              <a:rPr lang="en-GB" altLang="fr-FR" sz="3200" b="1" dirty="0">
                <a:latin typeface="Garamond" panose="02020404030301010803" pitchFamily="18" charset="0"/>
              </a:rPr>
              <a:t> </a:t>
            </a:r>
            <a:r>
              <a:rPr lang="en-GB" altLang="fr-FR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corne</a:t>
            </a:r>
            <a:r>
              <a:rPr lang="en-GB" altLang="fr-FR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antérieure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une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corne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motrice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. Elle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le point de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départ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ou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le lieu de transit de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tous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les </a:t>
            </a:r>
            <a:r>
              <a:rPr lang="en-GB" altLang="fr-FR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réflexes</a:t>
            </a:r>
            <a:r>
              <a:rPr lang="en-GB" altLang="fr-FR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moteurs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spcBef>
                <a:spcPts val="800"/>
              </a:spcBef>
              <a:buSzPct val="80000"/>
            </a:pPr>
            <a:endParaRPr lang="en-GB" altLang="fr-FR" sz="3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800"/>
              </a:spcBef>
              <a:buSzPct val="80000"/>
            </a:pPr>
            <a:r>
              <a:rPr lang="en-GB" altLang="fr-FR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en-GB" altLang="fr-FR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corne</a:t>
            </a:r>
            <a:r>
              <a:rPr lang="en-GB" altLang="fr-FR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postérieure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une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corne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sensitive. Elle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le lieu de transit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ou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le point de </a:t>
            </a:r>
            <a:r>
              <a:rPr lang="en-GB" altLang="fr-FR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départ</a:t>
            </a:r>
            <a:r>
              <a:rPr lang="en-GB" altLang="fr-FR" sz="3200" dirty="0">
                <a:solidFill>
                  <a:schemeClr val="tx1"/>
                </a:solidFill>
                <a:latin typeface="Garamond" panose="02020404030301010803" pitchFamily="18" charset="0"/>
              </a:rPr>
              <a:t> de </a:t>
            </a:r>
            <a:r>
              <a:rPr lang="en-GB" altLang="fr-FR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tous</a:t>
            </a:r>
            <a:r>
              <a:rPr lang="en-GB" altLang="fr-FR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les influx </a:t>
            </a:r>
            <a:r>
              <a:rPr lang="en-GB" altLang="fr-FR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sensitifs</a:t>
            </a:r>
            <a:r>
              <a:rPr lang="en-GB" altLang="fr-FR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spcBef>
                <a:spcPts val="800"/>
              </a:spcBef>
              <a:buSzPct val="80000"/>
            </a:pPr>
            <a:endParaRPr lang="en-GB" altLang="fr-FR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24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28238154-ACF0-4F40-960C-EB7DDBADDA01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en-GB" altLang="fr-FR" sz="1400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752600" y="525464"/>
            <a:ext cx="964692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fr-F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LA SUBSTANCE BLANCHE MEDULLAIRE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3375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800"/>
              </a:spcBef>
              <a:buSzPct val="80000"/>
            </a:pPr>
            <a:r>
              <a:rPr lang="en-GB" altLang="fr-FR" sz="3200" dirty="0">
                <a:solidFill>
                  <a:schemeClr val="tx1"/>
                </a:solidFill>
              </a:rPr>
              <a:t>La substance blanche </a:t>
            </a:r>
          </a:p>
          <a:p>
            <a:pPr algn="ctr">
              <a:spcBef>
                <a:spcPts val="800"/>
              </a:spcBef>
              <a:buSzPct val="80000"/>
            </a:pPr>
            <a:endParaRPr lang="en-GB" altLang="fr-FR" sz="3200" dirty="0">
              <a:solidFill>
                <a:schemeClr val="tx1"/>
              </a:solidFill>
            </a:endParaRPr>
          </a:p>
          <a:p>
            <a:pPr algn="ctr">
              <a:spcBef>
                <a:spcPts val="800"/>
              </a:spcBef>
              <a:buSzPct val="80000"/>
            </a:pPr>
            <a:r>
              <a:rPr lang="en-GB" altLang="fr-FR" sz="3200" dirty="0" err="1">
                <a:solidFill>
                  <a:schemeClr val="tx1"/>
                </a:solidFill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formée</a:t>
            </a:r>
            <a:r>
              <a:rPr lang="en-GB" altLang="fr-FR" sz="3200" dirty="0">
                <a:solidFill>
                  <a:schemeClr val="tx1"/>
                </a:solidFill>
              </a:rPr>
              <a:t> des </a:t>
            </a:r>
            <a:r>
              <a:rPr lang="en-GB" altLang="fr-FR" sz="3200" dirty="0" err="1">
                <a:solidFill>
                  <a:schemeClr val="tx1"/>
                </a:solidFill>
              </a:rPr>
              <a:t>prolongements</a:t>
            </a:r>
            <a:r>
              <a:rPr lang="en-GB" altLang="fr-FR" sz="3200" dirty="0">
                <a:solidFill>
                  <a:schemeClr val="tx1"/>
                </a:solidFill>
              </a:rPr>
              <a:t> de dendrites et </a:t>
            </a:r>
            <a:r>
              <a:rPr lang="en-GB" altLang="fr-FR" sz="3200" dirty="0" err="1">
                <a:solidFill>
                  <a:schemeClr val="tx1"/>
                </a:solidFill>
              </a:rPr>
              <a:t>d’axones</a:t>
            </a:r>
            <a:r>
              <a:rPr lang="en-GB" altLang="fr-FR" sz="3200" dirty="0">
                <a:solidFill>
                  <a:schemeClr val="tx1"/>
                </a:solidFill>
              </a:rPr>
              <a:t> de neurones.</a:t>
            </a:r>
          </a:p>
          <a:p>
            <a:pPr algn="ctr">
              <a:spcBef>
                <a:spcPts val="800"/>
              </a:spcBef>
              <a:buSzPct val="80000"/>
            </a:pPr>
            <a:endParaRPr lang="en-GB" altLang="fr-FR" sz="3200" dirty="0">
              <a:solidFill>
                <a:schemeClr val="tx1"/>
              </a:solidFill>
            </a:endParaRPr>
          </a:p>
          <a:p>
            <a:pPr algn="ctr">
              <a:spcBef>
                <a:spcPts val="800"/>
              </a:spcBef>
              <a:buSzPct val="80000"/>
            </a:pPr>
            <a:r>
              <a:rPr lang="en-GB" altLang="fr-FR" sz="3200" dirty="0">
                <a:solidFill>
                  <a:schemeClr val="tx1"/>
                </a:solidFill>
              </a:rPr>
              <a:t> On </a:t>
            </a:r>
            <a:r>
              <a:rPr lang="en-GB" altLang="fr-FR" sz="3200" dirty="0" err="1">
                <a:solidFill>
                  <a:schemeClr val="tx1"/>
                </a:solidFill>
              </a:rPr>
              <a:t>n’y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trouve</a:t>
            </a:r>
            <a:r>
              <a:rPr lang="en-GB" altLang="fr-FR" sz="3200" dirty="0">
                <a:solidFill>
                  <a:schemeClr val="tx1"/>
                </a:solidFill>
              </a:rPr>
              <a:t> pas de corps </a:t>
            </a:r>
            <a:r>
              <a:rPr lang="en-GB" altLang="fr-FR" sz="3200" dirty="0" err="1">
                <a:solidFill>
                  <a:schemeClr val="tx1"/>
                </a:solidFill>
              </a:rPr>
              <a:t>cellulaire</a:t>
            </a:r>
            <a:r>
              <a:rPr lang="en-GB" altLang="fr-FR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78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486E87EC-1855-4CE1-8ADE-87660EA312B5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en-GB" altLang="fr-FR" sz="140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fr-FR" sz="4400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La moelle épinière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4" y="1981200"/>
            <a:ext cx="60975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98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18ABBB1A-3559-4601-B7FC-434A24330B78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en-GB" altLang="fr-FR" sz="1400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fr-F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deux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rôle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majeurs</a:t>
            </a:r>
            <a:endParaRPr lang="en-GB" altLang="fr-FR" sz="4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09800" y="1981200"/>
            <a:ext cx="955548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3375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SzPct val="80000"/>
            </a:pPr>
            <a:r>
              <a:rPr lang="en-GB" altLang="fr-FR" sz="2800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 </a:t>
            </a:r>
            <a:r>
              <a:rPr lang="en-GB" altLang="fr-FR" sz="2800" b="1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rôle</a:t>
            </a:r>
            <a:r>
              <a:rPr lang="en-GB" altLang="fr-FR" sz="2800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sous la </a:t>
            </a:r>
            <a:r>
              <a:rPr lang="en-GB" altLang="fr-FR" sz="2800" b="1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dépendance</a:t>
            </a:r>
            <a:r>
              <a:rPr lang="en-GB" altLang="fr-FR" sz="2800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la substance </a:t>
            </a:r>
            <a:r>
              <a:rPr lang="en-GB" altLang="fr-FR" sz="2800" b="1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grise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où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elle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possède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activité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autonome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représentée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par des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actes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simples, </a:t>
            </a:r>
            <a:r>
              <a:rPr lang="en-GB" altLang="fr-FR" sz="2800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les </a:t>
            </a:r>
            <a:r>
              <a:rPr lang="en-GB" altLang="fr-FR" sz="2800" b="1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réflexes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80000"/>
            </a:pPr>
            <a:endParaRPr lang="en-GB" altLang="fr-F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80000"/>
            </a:pPr>
            <a:r>
              <a:rPr lang="en-GB" altLang="fr-FR" sz="2800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 </a:t>
            </a:r>
            <a:r>
              <a:rPr lang="en-GB" altLang="fr-FR" sz="2800" b="1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rôle</a:t>
            </a:r>
            <a:r>
              <a:rPr lang="en-GB" altLang="fr-FR" sz="2800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plus </a:t>
            </a:r>
            <a:r>
              <a:rPr lang="en-GB" altLang="fr-FR" sz="2800" b="1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complexe</a:t>
            </a:r>
            <a:r>
              <a:rPr lang="en-GB" altLang="fr-FR" sz="2800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qui fait </a:t>
            </a:r>
            <a:r>
              <a:rPr lang="en-GB" altLang="fr-FR" sz="2800" b="1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intervenir</a:t>
            </a:r>
            <a:r>
              <a:rPr lang="en-GB" altLang="fr-FR" sz="2800" b="1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la substance blanche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où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elle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b="1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transporte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les influx nerveux à distance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vers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d’autre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portions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médullaires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et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ou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centres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supérieurs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situés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dans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l’encéphale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80000"/>
            </a:pPr>
            <a:endParaRPr lang="en-GB" altLang="fr-FR" sz="2800" dirty="0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8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2B187BA-CDBF-4DF7-AB62-7C0E07E87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en-GB" altLang="fr-FR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système</a:t>
            </a:r>
            <a:r>
              <a:rPr lang="en-GB" alt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nerveux central (SNC)</a:t>
            </a:r>
          </a:p>
        </p:txBody>
      </p:sp>
      <p:sp>
        <p:nvSpPr>
          <p:cNvPr id="224259" name="Rectangle 2">
            <a:extLst>
              <a:ext uri="{FF2B5EF4-FFF2-40B4-BE49-F238E27FC236}">
                <a16:creationId xmlns:a16="http://schemas.microsoft.com/office/drawing/2014/main" id="{33100D57-EFF1-49FA-A369-2A62CEAD0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</p:spPr>
        <p:txBody>
          <a:bodyPr/>
          <a:lstStyle/>
          <a:p>
            <a:pPr>
              <a:spcBef>
                <a:spcPts val="700"/>
              </a:spcBef>
              <a:buNone/>
              <a:tabLst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</a:tabLst>
            </a:pPr>
            <a:r>
              <a:rPr lang="en-GB" altLang="fr-FR"/>
              <a:t>constitué par </a:t>
            </a:r>
          </a:p>
          <a:p>
            <a:pPr>
              <a:spcBef>
                <a:spcPts val="700"/>
              </a:spcBef>
              <a:buNone/>
              <a:tabLst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</a:tabLst>
            </a:pPr>
            <a:endParaRPr lang="en-GB" altLang="fr-FR"/>
          </a:p>
          <a:p>
            <a:pPr marL="730250" lvl="1" indent="-273050">
              <a:buClr>
                <a:srgbClr val="FFFFFF"/>
              </a:buClr>
              <a:tabLst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</a:tabLst>
            </a:pPr>
            <a:r>
              <a:rPr lang="en-GB" altLang="fr-FR"/>
              <a:t>l’encéphale et </a:t>
            </a:r>
          </a:p>
          <a:p>
            <a:pPr>
              <a:spcBef>
                <a:spcPts val="700"/>
              </a:spcBef>
              <a:buNone/>
              <a:tabLst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</a:tabLst>
            </a:pPr>
            <a:endParaRPr lang="en-GB" altLang="fr-FR"/>
          </a:p>
          <a:p>
            <a:pPr marL="730250" lvl="1" indent="-273050">
              <a:buClr>
                <a:srgbClr val="FFFFFF"/>
              </a:buClr>
              <a:tabLst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</a:tabLst>
            </a:pPr>
            <a:r>
              <a:rPr lang="en-GB" altLang="fr-FR"/>
              <a:t>la moelle épinière.</a:t>
            </a:r>
          </a:p>
          <a:p>
            <a:pPr>
              <a:buNone/>
              <a:tabLst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</a:tabLst>
            </a:pPr>
            <a:endParaRPr lang="en-GB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CD129E-8DF6-48F8-97D4-4032DBBA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F9ACBC06-61D4-405E-8672-7A65A6FE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E88925-5C71-45A0-885C-2BC916A48D4D}" type="slidenum">
              <a:rPr lang="en-GB" altLang="fr-FR">
                <a:solidFill>
                  <a:srgbClr val="898989"/>
                </a:solidFill>
              </a:rPr>
              <a:pPr/>
              <a:t>2</a:t>
            </a:fld>
            <a:endParaRPr lang="en-GB" altLang="fr-FR">
              <a:solidFill>
                <a:srgbClr val="898989"/>
              </a:solidFill>
            </a:endParaRPr>
          </a:p>
        </p:txBody>
      </p:sp>
      <p:pic>
        <p:nvPicPr>
          <p:cNvPr id="224262" name="Picture 3">
            <a:extLst>
              <a:ext uri="{FF2B5EF4-FFF2-40B4-BE49-F238E27FC236}">
                <a16:creationId xmlns:a16="http://schemas.microsoft.com/office/drawing/2014/main" id="{FE183845-A93B-45EA-9C19-1F7F377A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989139"/>
            <a:ext cx="40386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F7473BBF-C26A-41FA-88A6-16EFCF8FC494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en-GB" altLang="fr-FR" sz="1400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28800" y="228601"/>
            <a:ext cx="4800600" cy="4603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GB" altLang="fr-FR" dirty="0" err="1">
                <a:latin typeface="Arial" panose="020B0604020202020204" pitchFamily="34" charset="0"/>
              </a:rPr>
              <a:t>L’arc</a:t>
            </a:r>
            <a:r>
              <a:rPr lang="en-GB" altLang="fr-FR" dirty="0"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</a:rPr>
              <a:t>réflexe</a:t>
            </a:r>
            <a:endParaRPr lang="en-GB" altLang="fr-FR" dirty="0">
              <a:latin typeface="Arial" panose="020B0604020202020204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7213" y="2524761"/>
            <a:ext cx="403860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6225" indent="-276225"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Lien entre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l’encéphale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et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tous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les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organes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reliés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aux nerfs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rachidiens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5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Intégration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de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certaines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fonctions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: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réflexes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simples.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4191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946775" y="1219201"/>
            <a:ext cx="4260850" cy="5335588"/>
            <a:chOff x="2786" y="768"/>
            <a:chExt cx="2684" cy="3361"/>
          </a:xfrm>
        </p:grpSpPr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2786" y="3372"/>
              <a:ext cx="2684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49263" fontAlgn="base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49263" fontAlgn="base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49263" fontAlgn="base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49263" fontAlgn="base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GB" altLang="fr-FR" dirty="0">
                  <a:solidFill>
                    <a:schemeClr val="tx1"/>
                  </a:solidFill>
                  <a:latin typeface="Arial" panose="020B0604020202020204" pitchFamily="34" charset="0"/>
                </a:rPr>
                <a:t>Les nerfs </a:t>
              </a:r>
              <a:r>
                <a:rPr lang="en-GB" altLang="fr-FR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rachidiens</a:t>
              </a:r>
              <a:r>
                <a:rPr lang="en-GB" altLang="fr-FR" dirty="0">
                  <a:solidFill>
                    <a:schemeClr val="tx1"/>
                  </a:solidFill>
                  <a:latin typeface="Arial" panose="020B0604020202020204" pitchFamily="34" charset="0"/>
                </a:rPr>
                <a:t> se </a:t>
              </a:r>
              <a:r>
                <a:rPr lang="en-GB" altLang="fr-FR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divisent</a:t>
              </a:r>
              <a:r>
                <a:rPr lang="en-GB" altLang="fr-FR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fr-FR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en</a:t>
              </a:r>
              <a:r>
                <a:rPr lang="en-GB" altLang="fr-FR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fr-FR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deux</a:t>
              </a:r>
              <a:r>
                <a:rPr lang="en-GB" altLang="fr-FR" dirty="0">
                  <a:solidFill>
                    <a:schemeClr val="tx1"/>
                  </a:solidFill>
                  <a:latin typeface="Arial" panose="020B0604020202020204" pitchFamily="34" charset="0"/>
                </a:rPr>
                <a:t> branches à </a:t>
              </a:r>
              <a:r>
                <a:rPr lang="en-GB" altLang="fr-FR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leur</a:t>
              </a:r>
              <a:r>
                <a:rPr lang="en-GB" altLang="fr-FR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fr-FR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jonction</a:t>
              </a:r>
              <a:r>
                <a:rPr lang="en-GB" altLang="fr-FR" dirty="0">
                  <a:solidFill>
                    <a:schemeClr val="tx1"/>
                  </a:solidFill>
                  <a:latin typeface="Arial" panose="020B0604020202020204" pitchFamily="34" charset="0"/>
                </a:rPr>
                <a:t> avec la </a:t>
              </a:r>
              <a:r>
                <a:rPr lang="en-GB" altLang="fr-FR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moelle</a:t>
              </a:r>
              <a:r>
                <a:rPr lang="en-GB" altLang="fr-FR" dirty="0">
                  <a:solidFill>
                    <a:schemeClr val="tx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3072" y="1338"/>
              <a:ext cx="46" cy="346"/>
            </a:xfrm>
            <a:prstGeom prst="line">
              <a:avLst/>
            </a:prstGeom>
            <a:noFill/>
            <a:ln w="38160" cap="sq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>
              <a:off x="3983" y="768"/>
              <a:ext cx="0" cy="430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V="1">
              <a:off x="3600" y="1338"/>
              <a:ext cx="382" cy="346"/>
            </a:xfrm>
            <a:prstGeom prst="line">
              <a:avLst/>
            </a:prstGeom>
            <a:noFill/>
            <a:ln w="38160" cap="sq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828801" y="914400"/>
            <a:ext cx="50292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moelle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épinière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deux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fonctions</a:t>
            </a:r>
            <a:endParaRPr lang="en-GB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043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E9AB5BD-83B6-454E-92BC-B89208A533D8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en-GB" altLang="fr-FR" sz="140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28520" y="1344930"/>
            <a:ext cx="777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Réflexes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spinaux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1500"/>
              </a:spcBef>
            </a:pP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Réflexe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=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comportement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automatique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involontaire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128520" y="283972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Plusieurs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réflexes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dus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à des circuits de neurones de la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moelle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épinière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0920" y="4622800"/>
            <a:ext cx="7620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Réflexe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: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relie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neurone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sensitif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à un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ou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plusieurs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neurones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moteurs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718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re 3">
            <a:extLst>
              <a:ext uri="{FF2B5EF4-FFF2-40B4-BE49-F238E27FC236}">
                <a16:creationId xmlns:a16="http://schemas.microsoft.com/office/drawing/2014/main" id="{2370DA17-A0E6-42FA-BDFD-63031624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L’arc réflexe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087836-31EC-4695-B228-98117154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F55CFF-8D35-4C81-92FD-8052387C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558843-F52D-4730-94C5-8473A8C206DE}" type="slidenum">
              <a:rPr lang="fr-FR" altLang="fr-FR">
                <a:solidFill>
                  <a:srgbClr val="898989"/>
                </a:solidFill>
              </a:rPr>
              <a:pPr/>
              <a:t>22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36549" name="Picture 3">
            <a:extLst>
              <a:ext uri="{FF2B5EF4-FFF2-40B4-BE49-F238E27FC236}">
                <a16:creationId xmlns:a16="http://schemas.microsoft.com/office/drawing/2014/main" id="{94DD5FB2-8999-4467-8B1A-57BBC425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5867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Image 1">
            <a:extLst>
              <a:ext uri="{FF2B5EF4-FFF2-40B4-BE49-F238E27FC236}">
                <a16:creationId xmlns:a16="http://schemas.microsoft.com/office/drawing/2014/main" id="{EC06221A-5599-4A52-BC08-D0306072F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4" y="1125538"/>
            <a:ext cx="76596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5BD1D2-1320-4759-9153-888BC0A9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4FF9C1-BA68-4CAE-AA4A-700FB840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702B15-981D-48AE-B1AE-E0BF65628BE4}" type="slidenum">
              <a:rPr lang="fr-FR" altLang="fr-FR">
                <a:solidFill>
                  <a:srgbClr val="898989"/>
                </a:solidFill>
              </a:rPr>
              <a:pPr/>
              <a:t>23</a:t>
            </a:fld>
            <a:endParaRPr lang="fr-FR" altLang="fr-FR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964001E7-2B60-494D-8B4D-4917AB9A057E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24</a:t>
            </a:fld>
            <a:endParaRPr lang="en-GB" altLang="fr-FR" sz="1400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05000" y="465138"/>
            <a:ext cx="80772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fr-FR" sz="4400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Les différentes voies médullaires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19812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3375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SzPct val="80000"/>
            </a:pPr>
            <a:r>
              <a:rPr lang="en-GB" altLang="fr-FR" sz="3200" dirty="0">
                <a:solidFill>
                  <a:schemeClr val="tx1"/>
                </a:solidFill>
              </a:rPr>
              <a:t>La </a:t>
            </a:r>
            <a:r>
              <a:rPr lang="en-GB" altLang="fr-FR" sz="3200" dirty="0" err="1">
                <a:solidFill>
                  <a:schemeClr val="tx1"/>
                </a:solidFill>
              </a:rPr>
              <a:t>moelle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</a:rPr>
              <a:t> le passage des </a:t>
            </a:r>
            <a:r>
              <a:rPr lang="en-GB" altLang="fr-FR" sz="3200" dirty="0" err="1">
                <a:solidFill>
                  <a:schemeClr val="tx1"/>
                </a:solidFill>
              </a:rPr>
              <a:t>faisceaux</a:t>
            </a:r>
            <a:r>
              <a:rPr lang="en-GB" altLang="fr-FR" sz="3200" dirty="0">
                <a:solidFill>
                  <a:schemeClr val="tx1"/>
                </a:solidFill>
              </a:rPr>
              <a:t> nerveux </a:t>
            </a:r>
          </a:p>
          <a:p>
            <a:pPr algn="ctr">
              <a:spcBef>
                <a:spcPts val="800"/>
              </a:spcBef>
              <a:buSzPct val="80000"/>
            </a:pPr>
            <a:r>
              <a:rPr lang="en-GB" altLang="fr-FR" sz="3200" dirty="0">
                <a:solidFill>
                  <a:schemeClr val="tx1"/>
                </a:solidFill>
              </a:rPr>
              <a:t>les </a:t>
            </a:r>
            <a:r>
              <a:rPr lang="en-GB" altLang="fr-FR" sz="3200" dirty="0" err="1">
                <a:solidFill>
                  <a:schemeClr val="tx1"/>
                </a:solidFill>
              </a:rPr>
              <a:t>voies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médullaires</a:t>
            </a:r>
            <a:r>
              <a:rPr lang="en-GB" altLang="fr-FR" sz="3200" dirty="0">
                <a:solidFill>
                  <a:schemeClr val="tx1"/>
                </a:solidFill>
              </a:rPr>
              <a:t>. </a:t>
            </a:r>
          </a:p>
          <a:p>
            <a:pPr algn="ctr">
              <a:spcBef>
                <a:spcPts val="800"/>
              </a:spcBef>
              <a:buSzPct val="80000"/>
            </a:pPr>
            <a:endParaRPr lang="en-GB" altLang="fr-FR" sz="320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SzPct val="80000"/>
            </a:pPr>
            <a:r>
              <a:rPr lang="en-GB" altLang="fr-FR" sz="3200" dirty="0">
                <a:solidFill>
                  <a:schemeClr val="tx1"/>
                </a:solidFill>
              </a:rPr>
              <a:t>	</a:t>
            </a:r>
            <a:r>
              <a:rPr lang="en-GB" altLang="fr-FR" sz="3200" dirty="0" err="1">
                <a:solidFill>
                  <a:schemeClr val="tx1"/>
                </a:solidFill>
              </a:rPr>
              <a:t>Elles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sont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distinctes</a:t>
            </a:r>
            <a:r>
              <a:rPr lang="en-GB" altLang="fr-FR" sz="3200" dirty="0">
                <a:solidFill>
                  <a:schemeClr val="tx1"/>
                </a:solidFill>
              </a:rPr>
              <a:t> les </a:t>
            </a:r>
            <a:r>
              <a:rPr lang="en-GB" altLang="fr-FR" sz="3200" dirty="0" err="1">
                <a:solidFill>
                  <a:schemeClr val="tx1"/>
                </a:solidFill>
              </a:rPr>
              <a:t>unes</a:t>
            </a:r>
            <a:r>
              <a:rPr lang="en-GB" altLang="fr-FR" sz="3200" dirty="0">
                <a:solidFill>
                  <a:schemeClr val="tx1"/>
                </a:solidFill>
              </a:rPr>
              <a:t> des </a:t>
            </a:r>
            <a:r>
              <a:rPr lang="en-GB" altLang="fr-FR" sz="3200" dirty="0" err="1">
                <a:solidFill>
                  <a:schemeClr val="tx1"/>
                </a:solidFill>
              </a:rPr>
              <a:t>autres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b="1" dirty="0" err="1">
                <a:solidFill>
                  <a:schemeClr val="tx1"/>
                </a:solidFill>
              </a:rPr>
              <a:t>anatomiquement</a:t>
            </a:r>
            <a:r>
              <a:rPr lang="en-GB" altLang="fr-FR" sz="3200" dirty="0">
                <a:solidFill>
                  <a:schemeClr val="tx1"/>
                </a:solidFill>
              </a:rPr>
              <a:t> et surtout </a:t>
            </a:r>
            <a:r>
              <a:rPr lang="en-GB" altLang="fr-FR" sz="3200" b="1" dirty="0" err="1">
                <a:solidFill>
                  <a:schemeClr val="tx1"/>
                </a:solidFill>
              </a:rPr>
              <a:t>fonctionnellement</a:t>
            </a:r>
            <a:r>
              <a:rPr lang="en-GB" altLang="fr-FR" sz="320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800"/>
              </a:spcBef>
              <a:buSzPct val="80000"/>
            </a:pPr>
            <a:r>
              <a:rPr lang="en-GB" altLang="fr-FR" sz="3200" dirty="0">
                <a:solidFill>
                  <a:schemeClr val="tx1"/>
                </a:solidFill>
              </a:rPr>
              <a:t>			Les </a:t>
            </a:r>
            <a:r>
              <a:rPr lang="en-GB" altLang="fr-FR" sz="3200" dirty="0" err="1">
                <a:solidFill>
                  <a:schemeClr val="tx1"/>
                </a:solidFill>
              </a:rPr>
              <a:t>voies</a:t>
            </a:r>
            <a:r>
              <a:rPr lang="en-GB" altLang="fr-FR" sz="3200" dirty="0">
                <a:solidFill>
                  <a:schemeClr val="tx1"/>
                </a:solidFill>
              </a:rPr>
              <a:t> sensitives</a:t>
            </a:r>
          </a:p>
          <a:p>
            <a:pPr>
              <a:spcBef>
                <a:spcPts val="800"/>
              </a:spcBef>
              <a:buSzPct val="80000"/>
            </a:pPr>
            <a:r>
              <a:rPr lang="en-GB" altLang="fr-FR" sz="3200" dirty="0">
                <a:solidFill>
                  <a:schemeClr val="tx1"/>
                </a:solidFill>
              </a:rPr>
              <a:t>			Les </a:t>
            </a:r>
            <a:r>
              <a:rPr lang="en-GB" altLang="fr-FR" sz="3200" dirty="0" err="1">
                <a:solidFill>
                  <a:schemeClr val="tx1"/>
                </a:solidFill>
              </a:rPr>
              <a:t>voies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motrices</a:t>
            </a:r>
            <a:endParaRPr lang="en-GB" alt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0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8550187-E54B-47B5-BB23-915338D9CB5E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25</a:t>
            </a:fld>
            <a:endParaRPr lang="en-GB" altLang="fr-FR" sz="1400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09800" y="609600"/>
            <a:ext cx="7772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Les </a:t>
            </a:r>
            <a:r>
              <a:rPr lang="en-GB" altLang="fr-F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voies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sensitives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819400" y="2667000"/>
            <a:ext cx="8194040" cy="351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3375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SzPct val="80000"/>
            </a:pP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sensibilité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extéroceptive</a:t>
            </a:r>
            <a:endParaRPr lang="en-GB" altLang="fr-FR" sz="2800" dirty="0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SzPct val="80000"/>
            </a:pPr>
            <a:endParaRPr lang="en-GB" altLang="fr-FR" sz="280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buSzPct val="80000"/>
            </a:pP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sensibilité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proprioceptive</a:t>
            </a:r>
          </a:p>
          <a:p>
            <a:pPr>
              <a:spcBef>
                <a:spcPts val="700"/>
              </a:spcBef>
              <a:buSzPct val="80000"/>
            </a:pPr>
            <a:endParaRPr lang="en-GB" altLang="fr-FR" sz="280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buSzPct val="80000"/>
            </a:pP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sensibilité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intéroceptive</a:t>
            </a:r>
            <a:b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b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en-GB" altLang="fr-FR" sz="2800" dirty="0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03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ABD5628C-E159-4989-AF71-26B85F0A31B8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26</a:t>
            </a:fld>
            <a:endParaRPr lang="en-GB" altLang="fr-FR" sz="1400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854201" y="739459"/>
            <a:ext cx="7769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1000"/>
              </a:lnSpc>
              <a:buClrTx/>
              <a:buFontTx/>
              <a:buNone/>
            </a:pP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Les </a:t>
            </a:r>
            <a:r>
              <a:rPr lang="en-GB" altLang="fr-F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voies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motrices</a:t>
            </a:r>
            <a:endParaRPr lang="en-GB" altLang="fr-FR" sz="4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09801" y="2700338"/>
            <a:ext cx="7769225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6000"/>
              </a:lnSpc>
              <a:spcBef>
                <a:spcPts val="800"/>
              </a:spcBef>
              <a:buClr>
                <a:srgbClr val="3366FF"/>
              </a:buClr>
              <a:buSzPct val="80000"/>
              <a:buBlip>
                <a:blip r:embed="rId3"/>
              </a:buBlip>
            </a:pPr>
            <a:r>
              <a:rPr lang="en-GB" altLang="fr-FR" sz="4800" dirty="0">
                <a:solidFill>
                  <a:schemeClr val="tx1"/>
                </a:solidFill>
              </a:rPr>
              <a:t>Le </a:t>
            </a:r>
            <a:r>
              <a:rPr lang="en-GB" altLang="fr-FR" sz="4800" dirty="0" err="1">
                <a:solidFill>
                  <a:schemeClr val="tx1"/>
                </a:solidFill>
              </a:rPr>
              <a:t>faisceau</a:t>
            </a:r>
            <a:r>
              <a:rPr lang="en-GB" altLang="fr-FR" sz="4800" dirty="0">
                <a:solidFill>
                  <a:schemeClr val="tx1"/>
                </a:solidFill>
              </a:rPr>
              <a:t> pyramidal</a:t>
            </a:r>
          </a:p>
          <a:p>
            <a:pPr marL="0" indent="0">
              <a:lnSpc>
                <a:spcPct val="86000"/>
              </a:lnSpc>
              <a:spcBef>
                <a:spcPts val="800"/>
              </a:spcBef>
              <a:buClr>
                <a:srgbClr val="3366FF"/>
              </a:buClr>
              <a:buSzPct val="80000"/>
            </a:pPr>
            <a:endParaRPr lang="en-GB" altLang="fr-FR" sz="4800" dirty="0">
              <a:solidFill>
                <a:schemeClr val="tx1"/>
              </a:solidFill>
            </a:endParaRPr>
          </a:p>
          <a:p>
            <a:pPr>
              <a:lnSpc>
                <a:spcPct val="86000"/>
              </a:lnSpc>
              <a:spcBef>
                <a:spcPts val="800"/>
              </a:spcBef>
              <a:buClr>
                <a:srgbClr val="3366FF"/>
              </a:buClr>
              <a:buSzPct val="80000"/>
              <a:buBlip>
                <a:blip r:embed="rId3"/>
              </a:buBlip>
            </a:pPr>
            <a:r>
              <a:rPr lang="en-GB" altLang="fr-FR" sz="4800" dirty="0">
                <a:solidFill>
                  <a:schemeClr val="tx1"/>
                </a:solidFill>
              </a:rPr>
              <a:t>Le </a:t>
            </a:r>
            <a:r>
              <a:rPr lang="en-GB" altLang="fr-FR" sz="4800" dirty="0" err="1">
                <a:solidFill>
                  <a:schemeClr val="tx1"/>
                </a:solidFill>
              </a:rPr>
              <a:t>faisceau</a:t>
            </a:r>
            <a:r>
              <a:rPr lang="en-GB" altLang="fr-FR" sz="4800" dirty="0">
                <a:solidFill>
                  <a:schemeClr val="tx1"/>
                </a:solidFill>
              </a:rPr>
              <a:t> extra pyramidal</a:t>
            </a:r>
          </a:p>
        </p:txBody>
      </p:sp>
    </p:spTree>
    <p:extLst>
      <p:ext uri="{BB962C8B-B14F-4D97-AF65-F5344CB8AC3E}">
        <p14:creationId xmlns:p14="http://schemas.microsoft.com/office/powerpoint/2010/main" val="3715282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2095500" y="1285876"/>
            <a:ext cx="9598660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2800" b="1" dirty="0"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est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une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voie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nerveuse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principale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appartenant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au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système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nerveux central (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encéphale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et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moelle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épinière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). </a:t>
            </a: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constitué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d'un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groupement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de fibres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nerveuses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possédant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un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trajet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commun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, et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destinées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à transporter les messages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moteurs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volontaires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(influx nerveux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permettant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d'obtenir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un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mouvement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). </a:t>
            </a: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relie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les cellules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nerveuses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de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forme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pyramidale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contenues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dans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l'écorce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cérébrale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(substance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grise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du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cerveau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) à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d'autres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cellules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nerveuses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contenues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dans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la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moelle</a:t>
            </a:r>
            <a:r>
              <a:rPr lang="en-GB" altLang="fr-FR" sz="28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800" dirty="0" err="1">
                <a:solidFill>
                  <a:schemeClr val="tx1"/>
                </a:solidFill>
                <a:cs typeface="Arial Unicode MS" pitchFamily="32" charset="0"/>
              </a:rPr>
              <a:t>épinière</a:t>
            </a:r>
            <a:endParaRPr lang="en-GB" altLang="fr-FR" sz="2800" dirty="0">
              <a:solidFill>
                <a:schemeClr val="tx1"/>
              </a:solidFill>
              <a:cs typeface="Arial Unicode MS" pitchFamily="32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546476" y="360363"/>
            <a:ext cx="5718175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3600" b="1" dirty="0">
                <a:solidFill>
                  <a:schemeClr val="tx1"/>
                </a:solidFill>
                <a:cs typeface="Arial Unicode MS" pitchFamily="32" charset="0"/>
              </a:rPr>
              <a:t>Le </a:t>
            </a:r>
            <a:r>
              <a:rPr lang="en-GB" altLang="fr-FR" sz="3600" b="1" dirty="0" err="1">
                <a:solidFill>
                  <a:schemeClr val="tx1"/>
                </a:solidFill>
                <a:cs typeface="Arial Unicode MS" pitchFamily="32" charset="0"/>
              </a:rPr>
              <a:t>faisceau</a:t>
            </a:r>
            <a:r>
              <a:rPr lang="en-GB" altLang="fr-FR" sz="3600" b="1" dirty="0">
                <a:solidFill>
                  <a:schemeClr val="tx1"/>
                </a:solidFill>
                <a:cs typeface="Arial Unicode MS" pitchFamily="32" charset="0"/>
              </a:rPr>
              <a:t> pyramidal</a:t>
            </a:r>
          </a:p>
        </p:txBody>
      </p:sp>
    </p:spTree>
    <p:extLst>
      <p:ext uri="{BB962C8B-B14F-4D97-AF65-F5344CB8AC3E}">
        <p14:creationId xmlns:p14="http://schemas.microsoft.com/office/powerpoint/2010/main" val="2788654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66DBFC89-325D-4139-A988-48C1C049CD7F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28</a:t>
            </a:fld>
            <a:endParaRPr lang="en-GB" altLang="fr-FR" sz="1400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063750" y="539751"/>
            <a:ext cx="8280400" cy="70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3600" b="1" dirty="0">
                <a:solidFill>
                  <a:schemeClr val="tx1"/>
                </a:solidFill>
                <a:cs typeface="Arial Unicode MS" pitchFamily="32" charset="0"/>
              </a:rPr>
              <a:t>FAISCEAU PYRAMIDAL</a:t>
            </a:r>
            <a:br>
              <a:rPr lang="en-GB" altLang="fr-FR" sz="3600" b="1" dirty="0">
                <a:solidFill>
                  <a:srgbClr val="FFFF00"/>
                </a:solidFill>
                <a:cs typeface="Arial Unicode MS" pitchFamily="32" charset="0"/>
              </a:rPr>
            </a:br>
            <a:br>
              <a:rPr lang="en-GB" altLang="fr-FR" sz="3600" b="1" dirty="0">
                <a:solidFill>
                  <a:srgbClr val="FFFF00"/>
                </a:solidFill>
                <a:cs typeface="Arial Unicode MS" pitchFamily="32" charset="0"/>
              </a:rPr>
            </a:br>
            <a:endParaRPr lang="en-GB" altLang="fr-FR" sz="3600" b="1" dirty="0">
              <a:solidFill>
                <a:schemeClr val="tx1"/>
              </a:solidFill>
              <a:cs typeface="Arial Unicode MS" pitchFamily="32" charset="0"/>
            </a:endParaRPr>
          </a:p>
          <a:p>
            <a:pPr algn="ctr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C'est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la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voie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motrice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volontaire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principale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dont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le point de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départ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sont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les cellules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pyramidales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du cortex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cérébral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dans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la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partie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postérieure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des 2 premières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circonvolutions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frontales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.</a:t>
            </a: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endParaRPr lang="en-GB" altLang="fr-FR" sz="360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69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EB602FB6-D0B7-4095-BC9D-EE3BBF29837D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29</a:t>
            </a:fld>
            <a:endParaRPr lang="en-GB" altLang="fr-FR" sz="1400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619251" y="720724"/>
            <a:ext cx="8916669" cy="44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3600" b="1" dirty="0">
                <a:solidFill>
                  <a:schemeClr val="tx1"/>
                </a:solidFill>
                <a:cs typeface="Arial Unicode MS" pitchFamily="32" charset="0"/>
              </a:rPr>
              <a:t>SYNDROME PYRAMIDAL</a:t>
            </a:r>
            <a:br>
              <a:rPr lang="en-GB" altLang="fr-FR" sz="1200" b="1" dirty="0">
                <a:solidFill>
                  <a:srgbClr val="FFFF00"/>
                </a:solidFill>
                <a:cs typeface="Arial Unicode MS" pitchFamily="32" charset="0"/>
              </a:rPr>
            </a:br>
            <a:br>
              <a:rPr lang="en-GB" altLang="fr-FR" sz="3200" b="1" dirty="0">
                <a:solidFill>
                  <a:schemeClr val="tx1"/>
                </a:solidFill>
                <a:cs typeface="Arial Unicode MS" pitchFamily="32" charset="0"/>
              </a:rPr>
            </a:b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Ensemble des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symptômes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qui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traduisent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l'atteinte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du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faisceau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pyramidal qui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la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voie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nerveuse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motrice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volontaire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partant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du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cerveau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et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dont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les fibres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sont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destinées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au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tronc</a:t>
            </a:r>
            <a:r>
              <a:rPr lang="en-GB" altLang="fr-FR" sz="3200" dirty="0">
                <a:solidFill>
                  <a:schemeClr val="tx1"/>
                </a:solidFill>
                <a:cs typeface="Arial Unicode MS" pitchFamily="32" charset="0"/>
              </a:rPr>
              <a:t> et aux </a:t>
            </a:r>
            <a:r>
              <a:rPr lang="en-GB" altLang="fr-FR" sz="3200" dirty="0" err="1">
                <a:solidFill>
                  <a:schemeClr val="tx1"/>
                </a:solidFill>
                <a:cs typeface="Arial Unicode MS" pitchFamily="32" charset="0"/>
              </a:rPr>
              <a:t>membres</a:t>
            </a:r>
            <a:endParaRPr lang="en-GB" altLang="fr-FR" sz="320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70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re 3">
            <a:extLst>
              <a:ext uri="{FF2B5EF4-FFF2-40B4-BE49-F238E27FC236}">
                <a16:creationId xmlns:a16="http://schemas.microsoft.com/office/drawing/2014/main" id="{47BFBA7D-563F-4DF6-BE34-D97AA15B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287339"/>
            <a:ext cx="7543800" cy="104933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moelle épinière</a:t>
            </a:r>
          </a:p>
        </p:txBody>
      </p:sp>
      <p:pic>
        <p:nvPicPr>
          <p:cNvPr id="226307" name="Espace réservé du contenu 2">
            <a:extLst>
              <a:ext uri="{FF2B5EF4-FFF2-40B4-BE49-F238E27FC236}">
                <a16:creationId xmlns:a16="http://schemas.microsoft.com/office/drawing/2014/main" id="{519498AF-A77D-456B-B104-8F0505B34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929" r="-172929"/>
          <a:stretch>
            <a:fillRect/>
          </a:stretch>
        </p:blipFill>
        <p:spPr>
          <a:xfrm>
            <a:off x="-889000" y="1484313"/>
            <a:ext cx="8042275" cy="4343400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EA81CF7-3840-4162-AE91-00F1C2D3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93813D-DFD2-4722-9A10-CA320828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0B51E8-571E-45C1-8FB3-891C46AC9A63}" type="slidenum">
              <a:rPr lang="fr-FR" altLang="fr-FR">
                <a:solidFill>
                  <a:srgbClr val="898989"/>
                </a:solidFill>
              </a:rPr>
              <a:pPr/>
              <a:t>3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226310" name="ZoneTexte 2">
            <a:extLst>
              <a:ext uri="{FF2B5EF4-FFF2-40B4-BE49-F238E27FC236}">
                <a16:creationId xmlns:a16="http://schemas.microsoft.com/office/drawing/2014/main" id="{F116BFE0-7A66-4ED9-A4AC-5C95C47FE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647825"/>
            <a:ext cx="58816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3200">
                <a:solidFill>
                  <a:srgbClr val="000000"/>
                </a:solidFill>
              </a:rPr>
              <a:t>Elle est d’un blanc luisant</a:t>
            </a:r>
          </a:p>
          <a:p>
            <a:pPr eaLnBrk="1" hangingPunct="1"/>
            <a:r>
              <a:rPr lang="fr-FR" altLang="fr-FR" sz="3200">
                <a:solidFill>
                  <a:srgbClr val="000000"/>
                </a:solidFill>
              </a:rPr>
              <a:t>Longueur d’environ 42cm</a:t>
            </a:r>
          </a:p>
          <a:p>
            <a:pPr eaLnBrk="1" hangingPunct="1"/>
            <a:r>
              <a:rPr lang="fr-FR" altLang="fr-FR" sz="3200">
                <a:solidFill>
                  <a:srgbClr val="000000"/>
                </a:solidFill>
              </a:rPr>
              <a:t>Épaisseur d’environ 1,8cm</a:t>
            </a:r>
          </a:p>
          <a:p>
            <a:pPr eaLnBrk="1" hangingPunct="1"/>
            <a:endParaRPr lang="fr-FR" altLang="fr-FR" sz="3200">
              <a:solidFill>
                <a:srgbClr val="000000"/>
              </a:solidFill>
            </a:endParaRPr>
          </a:p>
          <a:p>
            <a:pPr eaLnBrk="1" hangingPunct="1"/>
            <a:r>
              <a:rPr lang="fr-FR" altLang="fr-FR" sz="3200">
                <a:solidFill>
                  <a:srgbClr val="000000"/>
                </a:solidFill>
              </a:rPr>
              <a:t>Elle achemine les influx nerveux provenant de l’encéphale &amp; ceux qui se dirigent vers lui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E2643FFA-00AB-4C63-981D-3101376C7A4A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30</a:t>
            </a:fld>
            <a:endParaRPr lang="en-GB" altLang="fr-FR" sz="1400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884363" y="795338"/>
            <a:ext cx="8640762" cy="60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Il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s'agit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de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paralysies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à type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d'HEMIPLEGIE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d'abord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flasques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puis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avec contracture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prédominant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sur les muscles les plus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régis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par la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mobilité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volontaire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.</a:t>
            </a: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une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diminution des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réflexes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cutanés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,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une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diminution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puis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une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exagération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des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réflexes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tendineux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. </a:t>
            </a: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Un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signe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de BABINSKI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est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 de </a:t>
            </a:r>
            <a:r>
              <a:rPr lang="en-GB" altLang="fr-FR" sz="3600" dirty="0" err="1">
                <a:solidFill>
                  <a:schemeClr val="tx1"/>
                </a:solidFill>
                <a:cs typeface="Arial Unicode MS" pitchFamily="32" charset="0"/>
              </a:rPr>
              <a:t>règle</a:t>
            </a:r>
            <a: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  <a:t>.</a:t>
            </a: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3600" dirty="0">
                <a:solidFill>
                  <a:schemeClr val="tx1"/>
                </a:solidFill>
                <a:cs typeface="Arial Unicode MS" pitchFamily="32" charset="0"/>
              </a:rPr>
            </a:br>
            <a:endParaRPr lang="en-GB" altLang="fr-FR" sz="360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9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200" y="274320"/>
            <a:ext cx="1056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Signe de Babinski : </a:t>
            </a:r>
          </a:p>
          <a:p>
            <a:r>
              <a:rPr lang="fr-FR" sz="2400" dirty="0"/>
              <a:t>Le signe de Babinski est une </a:t>
            </a:r>
            <a:r>
              <a:rPr lang="fr-FR" sz="2400" b="1" dirty="0"/>
              <a:t>anomalie d’un réflexe cutané du pied</a:t>
            </a:r>
            <a:r>
              <a:rPr lang="fr-FR" sz="2400" dirty="0"/>
              <a:t> :</a:t>
            </a:r>
          </a:p>
          <a:p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Il se manifeste par une extension du gros orteil lors d’une manœuvre au cours de laquelle le gros orteil est censé se fléchir.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La manœuvre consiste à passer le pouce (ou un objet du type pointe de stylo ou partie émoussée du marteau à réflexe) sur le bord externe de la voûte plantaire, depuis le talon vers les orteils.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L’examen est simple, rapide et indolore. Il sert à </a:t>
            </a:r>
            <a:r>
              <a:rPr lang="fr-FR" sz="2400" b="1" dirty="0"/>
              <a:t>dépister une lésion du système nerveux central</a:t>
            </a:r>
            <a:r>
              <a:rPr lang="fr-FR" sz="2400" dirty="0"/>
              <a:t>, c’est-à-dire au niveau de la moelle épinière ou du cerveau.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La lésion à identifier se localise spécifiquement sur la voie pyramidale, il s’agit d’un faisceau de fibres nerveuses qui va du cerveau (cortex frontal) à la moelle épinière et qui commande la motricité des muscles.</a:t>
            </a:r>
          </a:p>
        </p:txBody>
      </p:sp>
    </p:spTree>
    <p:extLst>
      <p:ext uri="{BB962C8B-B14F-4D97-AF65-F5344CB8AC3E}">
        <p14:creationId xmlns:p14="http://schemas.microsoft.com/office/powerpoint/2010/main" val="2346235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B4F4F43F-582B-4BB0-A16E-B353333550F0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32</a:t>
            </a:fld>
            <a:endParaRPr lang="en-GB" altLang="fr-FR" sz="1400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063751" y="1079501"/>
            <a:ext cx="8258175" cy="626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3600" b="1" dirty="0">
                <a:solidFill>
                  <a:schemeClr val="tx1"/>
                </a:solidFill>
                <a:cs typeface="Arial Unicode MS" pitchFamily="32" charset="0"/>
              </a:rPr>
              <a:t>FAISCEAU EXTRAPYRAMIDAL</a:t>
            </a:r>
            <a:br>
              <a:rPr lang="en-GB" altLang="fr-FR" sz="4000" b="1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4000" b="1" dirty="0">
                <a:solidFill>
                  <a:srgbClr val="E6E64C"/>
                </a:solidFill>
                <a:cs typeface="Arial Unicode MS" pitchFamily="32" charset="0"/>
              </a:rPr>
            </a:b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Ensemble des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noyaux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gris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centraux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et des fibres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afférentes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et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efférentes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à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ces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noyaux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situés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dans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les 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régions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sous-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corticales</a:t>
            </a:r>
            <a: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  <a:t> et sous-</a:t>
            </a:r>
            <a:r>
              <a:rPr lang="en-GB" altLang="fr-FR" sz="4000" dirty="0" err="1">
                <a:solidFill>
                  <a:schemeClr val="tx1"/>
                </a:solidFill>
                <a:cs typeface="Arial Unicode MS" pitchFamily="32" charset="0"/>
              </a:rPr>
              <a:t>thalamiques</a:t>
            </a:r>
            <a:br>
              <a:rPr lang="en-GB" altLang="fr-FR" sz="4000" dirty="0">
                <a:solidFill>
                  <a:schemeClr val="tx1"/>
                </a:solidFill>
                <a:cs typeface="Arial Unicode MS" pitchFamily="32" charset="0"/>
              </a:rPr>
            </a:br>
            <a:endParaRPr lang="en-GB" altLang="fr-FR" sz="400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7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C423C596-8B8C-4704-9EFB-8E6DF38A4EBB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33</a:t>
            </a:fld>
            <a:endParaRPr lang="en-GB" altLang="fr-FR" sz="1400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063751" y="900114"/>
            <a:ext cx="8101013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2600" b="1" dirty="0">
                <a:solidFill>
                  <a:schemeClr val="tx1"/>
                </a:solidFill>
                <a:cs typeface="Arial Unicode MS" pitchFamily="32" charset="0"/>
              </a:rPr>
              <a:t>SYNDROME EXTRAPYRAMIDAL</a:t>
            </a:r>
          </a:p>
          <a:p>
            <a:pPr algn="ctr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endParaRPr lang="en-GB" altLang="fr-FR" sz="2600" b="1" dirty="0">
              <a:solidFill>
                <a:schemeClr val="tx1"/>
              </a:solidFill>
              <a:cs typeface="Arial Unicode MS" pitchFamily="32" charset="0"/>
            </a:endParaRP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Troubles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liés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à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l'altération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du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faisceau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extrapyramidal.</a:t>
            </a:r>
            <a:b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</a:b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Il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s'agit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de modifications de la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tonicité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des muscles et de la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régulation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des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mouvements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involontaires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et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automatiques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b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</a:b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- Il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n'y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a pas de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paralysie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des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mouvements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volontaires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qui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sont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cependant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gênés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. </a:t>
            </a: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b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</a:b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- Il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existe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des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mouvements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involontaires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: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tremblements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</a:t>
            </a: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b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</a:b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- pas de </a:t>
            </a:r>
            <a:r>
              <a:rPr lang="en-GB" altLang="fr-FR" sz="2600" dirty="0" err="1">
                <a:solidFill>
                  <a:schemeClr val="tx1"/>
                </a:solidFill>
                <a:cs typeface="Arial Unicode MS" pitchFamily="32" charset="0"/>
              </a:rPr>
              <a:t>signe</a:t>
            </a:r>
            <a: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  <a:t> de BABINSKI </a:t>
            </a:r>
            <a:br>
              <a:rPr lang="en-GB" altLang="fr-FR" sz="1200" dirty="0">
                <a:solidFill>
                  <a:schemeClr val="tx1"/>
                </a:solidFill>
                <a:cs typeface="Arial Unicode MS" pitchFamily="32" charset="0"/>
              </a:rPr>
            </a:br>
            <a:endParaRPr lang="en-GB" altLang="fr-FR" sz="1200" dirty="0">
              <a:solidFill>
                <a:schemeClr val="tx1"/>
              </a:solidFill>
              <a:cs typeface="Arial Unicode MS" pitchFamily="32" charset="0"/>
            </a:endParaRP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</a:pPr>
            <a:br>
              <a:rPr lang="en-GB" altLang="fr-FR" sz="2600" dirty="0">
                <a:solidFill>
                  <a:schemeClr val="tx1"/>
                </a:solidFill>
                <a:cs typeface="Arial Unicode MS" pitchFamily="32" charset="0"/>
              </a:rPr>
            </a:br>
            <a:br>
              <a:rPr lang="en-GB" altLang="fr-FR" sz="1200" dirty="0">
                <a:solidFill>
                  <a:schemeClr val="tx1"/>
                </a:solidFill>
                <a:cs typeface="Arial Unicode MS" pitchFamily="32" charset="0"/>
              </a:rPr>
            </a:br>
            <a:endParaRPr lang="en-GB" altLang="fr-FR" sz="120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53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E1BAEF97-B62D-44D6-BF10-82954A151BED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34</a:t>
            </a:fld>
            <a:endParaRPr lang="en-GB" altLang="fr-FR" sz="140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49911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52600" y="381001"/>
            <a:ext cx="3557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Ponction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lombaire</a:t>
            </a:r>
            <a:endParaRPr lang="en-GB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52600" y="1295400"/>
            <a:ext cx="3200400" cy="531132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ts val="1125"/>
              </a:spcBef>
            </a:pP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La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ponction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lombaire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permet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prélever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un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peu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liquide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céphalorachidien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pour analyse (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déterminer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s'il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y a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présence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bactéries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ou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de virus, par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exemple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spcBef>
                <a:spcPts val="1125"/>
              </a:spcBef>
            </a:pP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La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moelle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épinière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termine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au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niveau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de la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vertèbre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L1 (1ere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vertèbre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lombaire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spcBef>
                <a:spcPts val="1125"/>
              </a:spcBef>
            </a:pP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La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ponction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se fait sous la L1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afin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d'éviter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léser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la </a:t>
            </a:r>
            <a:r>
              <a:rPr lang="en-GB" altLang="fr-F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moelle</a:t>
            </a:r>
            <a:r>
              <a:rPr lang="en-GB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344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E1BAEF97-B62D-44D6-BF10-82954A151BED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35</a:t>
            </a:fld>
            <a:endParaRPr lang="en-GB" altLang="fr-FR" sz="140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49911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52600" y="381001"/>
            <a:ext cx="3557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GB" altLang="fr-FR">
                <a:solidFill>
                  <a:srgbClr val="FFFF00"/>
                </a:solidFill>
                <a:latin typeface="Arial" panose="020B0604020202020204" pitchFamily="34" charset="0"/>
              </a:rPr>
              <a:t>4.3 Ponction lombaire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52600" y="1295400"/>
            <a:ext cx="3200400" cy="36703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La ponction lombaire permet de prélever un peu de liquide céphalorachidien pour analyse (déterminer s'il y a présence de bactéries ou de virus, par exemple).</a:t>
            </a:r>
          </a:p>
          <a:p>
            <a:pPr>
              <a:spcBef>
                <a:spcPts val="1125"/>
              </a:spcBef>
            </a:pPr>
            <a:r>
              <a:rPr lang="en-GB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La moelle épinière se termine au niveau de la vertèbre L1 (1ere vertèbre lombaire).</a:t>
            </a:r>
          </a:p>
          <a:p>
            <a:pPr>
              <a:spcBef>
                <a:spcPts val="1125"/>
              </a:spcBef>
            </a:pPr>
            <a:r>
              <a:rPr lang="en-GB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La ponction se fait sous la L1 afin d'éviter de léser la moelle.</a:t>
            </a:r>
          </a:p>
        </p:txBody>
      </p:sp>
    </p:spTree>
    <p:extLst>
      <p:ext uri="{BB962C8B-B14F-4D97-AF65-F5344CB8AC3E}">
        <p14:creationId xmlns:p14="http://schemas.microsoft.com/office/powerpoint/2010/main" val="31716415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6BAF7BF9-5422-426B-A0A0-A82AF2CD7B61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36</a:t>
            </a:fld>
            <a:endParaRPr lang="en-GB" altLang="fr-FR" sz="1400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586480" y="566738"/>
            <a:ext cx="3429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Anesthésie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épidurale</a:t>
            </a:r>
            <a:endParaRPr lang="en-GB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09800" y="1371600"/>
            <a:ext cx="76962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On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injecte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un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produit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anesthésiant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dans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coussin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graisseux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situé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entre la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vertèbre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et la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dure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mère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espace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épidural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1"/>
            <a:ext cx="35433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429000" y="2819401"/>
            <a:ext cx="2590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Espace</a:t>
            </a:r>
            <a:r>
              <a:rPr lang="en-GB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épidural</a:t>
            </a:r>
            <a:endParaRPr lang="en-GB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67125"/>
            <a:ext cx="263525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5715000" y="3200400"/>
            <a:ext cx="1828800" cy="838200"/>
          </a:xfrm>
          <a:prstGeom prst="line">
            <a:avLst/>
          </a:prstGeom>
          <a:noFill/>
          <a:ln w="3816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3156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140DC16-43DE-44E8-A4E8-E1B49E6D3D53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37</a:t>
            </a:fld>
            <a:endParaRPr lang="en-GB" altLang="fr-FR" sz="140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2959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1"/>
            <a:ext cx="51054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828800" y="3429001"/>
            <a:ext cx="5105400" cy="21574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fr-FR" sz="1800">
                <a:solidFill>
                  <a:srgbClr val="000000"/>
                </a:solidFill>
                <a:latin typeface="Arial" panose="020B0604020202020204" pitchFamily="34" charset="0"/>
              </a:rPr>
              <a:t>On introduit un cathéter (mince tube de plastique) par l'aiguille qui a été enfoncée jusque dans l'espace épidural.</a:t>
            </a:r>
          </a:p>
          <a:p>
            <a:pPr>
              <a:spcBef>
                <a:spcPts val="1125"/>
              </a:spcBef>
            </a:pPr>
            <a:r>
              <a:rPr lang="en-GB" altLang="fr-FR" sz="1800">
                <a:solidFill>
                  <a:srgbClr val="000000"/>
                </a:solidFill>
                <a:latin typeface="Arial" panose="020B0604020202020204" pitchFamily="34" charset="0"/>
              </a:rPr>
              <a:t>Une fois le cathéter en place, on retire l'aiguille (en laissant le cathéter en place). Le produit anesthésiant est ensuite injecté sur demande par le cathéter.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828800" y="5715001"/>
            <a:ext cx="8229600" cy="9175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L'anesthésie épidurale est surtout utilisée pour diminuer les douleurs de l'accouchement. On l'utilise aussi pour les césariennes. Elle n'entraîne aucune complication.</a:t>
            </a:r>
          </a:p>
        </p:txBody>
      </p:sp>
    </p:spTree>
    <p:extLst>
      <p:ext uri="{BB962C8B-B14F-4D97-AF65-F5344CB8AC3E}">
        <p14:creationId xmlns:p14="http://schemas.microsoft.com/office/powerpoint/2010/main" val="13640066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re 3">
            <a:extLst>
              <a:ext uri="{FF2B5EF4-FFF2-40B4-BE49-F238E27FC236}">
                <a16:creationId xmlns:a16="http://schemas.microsoft.com/office/drawing/2014/main" id="{E481809C-07FC-4329-919B-9086C3B9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2839" y="2792089"/>
            <a:ext cx="5854319" cy="83311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Vascularisation de la moelle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CDFAC43-4052-4980-983B-E6F3A10C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E92C46-AA63-4D54-BFF0-9A8BDBC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88BD99D-F82E-4C5B-AF36-FC3EA38393C4}" type="slidenum">
              <a:rPr lang="fr-FR" altLang="fr-FR">
                <a:solidFill>
                  <a:srgbClr val="898989"/>
                </a:solidFill>
              </a:rPr>
              <a:pPr/>
              <a:t>38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40645" name="Picture 2" descr="http://www.anatomie-humaine.com/IMG/gif/_S.49_Sources_arterielles.gif">
            <a:extLst>
              <a:ext uri="{FF2B5EF4-FFF2-40B4-BE49-F238E27FC236}">
                <a16:creationId xmlns:a16="http://schemas.microsoft.com/office/drawing/2014/main" id="{9E6C86F6-1615-4A6F-B40C-B685E7A7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107950"/>
            <a:ext cx="536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666875" y="0"/>
            <a:ext cx="8858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76000"/>
              </a:lnSpc>
              <a:buClrTx/>
              <a:buFontTx/>
              <a:buNone/>
            </a:pPr>
            <a:r>
              <a:rPr lang="fr-FR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La moelle épinière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4720" y="1357314"/>
            <a:ext cx="10576560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66FF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fr-FR" sz="3200" dirty="0">
                <a:solidFill>
                  <a:schemeClr val="tx1"/>
                </a:solidFill>
              </a:rPr>
              <a:t>Rôle de relais entre le cerveau et les nerfs</a:t>
            </a:r>
          </a:p>
          <a:p>
            <a:pPr>
              <a:spcBef>
                <a:spcPts val="800"/>
              </a:spcBef>
              <a:buClr>
                <a:srgbClr val="3366FF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fr-FR" sz="3200" dirty="0">
                <a:solidFill>
                  <a:schemeClr val="tx1"/>
                </a:solidFill>
              </a:rPr>
              <a:t>Reçoit les informations en provenance des récepteurs périphériques (douleur, position des membres…). Elle les renvoie vers le cerveau où ces informations seront intégrées</a:t>
            </a:r>
          </a:p>
          <a:p>
            <a:pPr>
              <a:spcBef>
                <a:spcPts val="800"/>
              </a:spcBef>
              <a:buClr>
                <a:srgbClr val="3366FF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fr-FR" sz="3200" dirty="0">
                <a:solidFill>
                  <a:schemeClr val="tx1"/>
                </a:solidFill>
              </a:rPr>
              <a:t>Reçoit également les informations du cerveau (ordre de mouvement…) et les envoie vers les effecteurs (muscles)</a:t>
            </a:r>
          </a:p>
          <a:p>
            <a:pPr>
              <a:spcBef>
                <a:spcPts val="800"/>
              </a:spcBef>
              <a:buClr>
                <a:srgbClr val="3366FF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fr-FR" sz="3200" dirty="0">
                <a:solidFill>
                  <a:schemeClr val="tx1"/>
                </a:solidFill>
              </a:rPr>
              <a:t>Sert également à certains réflexes : l’information venant de la périphérie génère une réponse ne passant pas par le cerveau</a:t>
            </a:r>
          </a:p>
        </p:txBody>
      </p:sp>
    </p:spTree>
    <p:extLst>
      <p:ext uri="{BB962C8B-B14F-4D97-AF65-F5344CB8AC3E}">
        <p14:creationId xmlns:p14="http://schemas.microsoft.com/office/powerpoint/2010/main" val="1274617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re 3">
            <a:extLst>
              <a:ext uri="{FF2B5EF4-FFF2-40B4-BE49-F238E27FC236}">
                <a16:creationId xmlns:a16="http://schemas.microsoft.com/office/drawing/2014/main" id="{0C0CEAB4-549E-4C63-9D3D-A0733B10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moelle épinière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83F68CD-8CF2-46A9-94D7-41AADC6B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0AB9B3-D893-41ED-A6D1-97B7D5D3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CFD4C4-E59A-4127-936D-68205725372C}" type="slidenum">
              <a:rPr lang="fr-FR" altLang="fr-FR">
                <a:solidFill>
                  <a:srgbClr val="898989"/>
                </a:solidFill>
              </a:rPr>
              <a:pPr/>
              <a:t>5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28357" name="Image 6">
            <a:extLst>
              <a:ext uri="{FF2B5EF4-FFF2-40B4-BE49-F238E27FC236}">
                <a16:creationId xmlns:a16="http://schemas.microsoft.com/office/drawing/2014/main" id="{24021FEE-DBE4-43B1-9BBA-DED1A89B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2000250"/>
            <a:ext cx="673608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re 3">
            <a:extLst>
              <a:ext uri="{FF2B5EF4-FFF2-40B4-BE49-F238E27FC236}">
                <a16:creationId xmlns:a16="http://schemas.microsoft.com/office/drawing/2014/main" id="{7809B860-EEAB-4C79-A041-0BAC1DBC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287338"/>
            <a:ext cx="7543800" cy="8064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moelle épinière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DFBA934-064F-4E29-8DDC-EA10C5DB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F97234-E605-4991-8DD7-3C5BF49C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0906E6-7288-4096-8765-8D504E40859B}" type="slidenum">
              <a:rPr lang="fr-FR" altLang="fr-FR">
                <a:solidFill>
                  <a:srgbClr val="898989"/>
                </a:solidFill>
              </a:rPr>
              <a:pPr/>
              <a:t>6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30405" name="Picture 1">
            <a:extLst>
              <a:ext uri="{FF2B5EF4-FFF2-40B4-BE49-F238E27FC236}">
                <a16:creationId xmlns:a16="http://schemas.microsoft.com/office/drawing/2014/main" id="{AFD2307A-934C-4B88-890A-5B09DE07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04" y="1377287"/>
            <a:ext cx="5235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re 3">
            <a:extLst>
              <a:ext uri="{FF2B5EF4-FFF2-40B4-BE49-F238E27FC236}">
                <a16:creationId xmlns:a16="http://schemas.microsoft.com/office/drawing/2014/main" id="{685E8686-B141-4617-A6F3-AF1BD114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287339"/>
            <a:ext cx="7543800" cy="76517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moelle épinière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AF007F8-CBEC-4E54-BEAA-833E1D86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fr-FR" sz="3600" dirty="0">
                <a:solidFill>
                  <a:schemeClr val="tx1"/>
                </a:solidFill>
              </a:rPr>
              <a:t>33 vertèbres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243FA7-6D3A-4970-99DC-19869833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86EDB0-ED4F-41D1-9D54-7D68E41A438B}" type="slidenum">
              <a:rPr lang="fr-FR" altLang="fr-FR">
                <a:solidFill>
                  <a:srgbClr val="898989"/>
                </a:solidFill>
              </a:rPr>
              <a:pPr/>
              <a:t>7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32453" name="Picture 2" descr="http://jj91.j.j.pic.centerblog.net/35l6pfba.jpg">
            <a:extLst>
              <a:ext uri="{FF2B5EF4-FFF2-40B4-BE49-F238E27FC236}">
                <a16:creationId xmlns:a16="http://schemas.microsoft.com/office/drawing/2014/main" id="{6D8E5F72-2E4D-46CF-A675-D77EBCA3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9" y="847725"/>
            <a:ext cx="53578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30" y="576482"/>
            <a:ext cx="3481590" cy="5496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re 3">
            <a:extLst>
              <a:ext uri="{FF2B5EF4-FFF2-40B4-BE49-F238E27FC236}">
                <a16:creationId xmlns:a16="http://schemas.microsoft.com/office/drawing/2014/main" id="{8BF7CAFB-A7EB-4655-BE22-3EB0038A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moelle épinière</a:t>
            </a:r>
          </a:p>
        </p:txBody>
      </p:sp>
      <p:sp>
        <p:nvSpPr>
          <p:cNvPr id="234499" name="Espace réservé du contenu 4">
            <a:extLst>
              <a:ext uri="{FF2B5EF4-FFF2-40B4-BE49-F238E27FC236}">
                <a16:creationId xmlns:a16="http://schemas.microsoft.com/office/drawing/2014/main" id="{44D71586-71D8-4EBD-B62D-7C16BFA3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989" y="1751013"/>
            <a:ext cx="5170487" cy="4343400"/>
          </a:xfrm>
        </p:spPr>
        <p:txBody>
          <a:bodyPr/>
          <a:lstStyle/>
          <a:p>
            <a:pPr marL="0" indent="0" algn="just">
              <a:buNone/>
            </a:pPr>
            <a:r>
              <a:rPr lang="fr-FR" alt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Elle est protégée par les </a:t>
            </a:r>
            <a:r>
              <a:rPr lang="fr-FR" alt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vertèbres</a:t>
            </a:r>
            <a:r>
              <a:rPr lang="fr-FR" alt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, les </a:t>
            </a:r>
            <a:r>
              <a:rPr lang="fr-FR" alt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méninges</a:t>
            </a:r>
            <a:r>
              <a:rPr lang="fr-FR" alt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et par le </a:t>
            </a:r>
            <a:r>
              <a:rPr lang="fr-FR" alt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LCR.</a:t>
            </a:r>
          </a:p>
          <a:p>
            <a:pPr marL="0" indent="0" algn="just">
              <a:buNone/>
            </a:pPr>
            <a:r>
              <a:rPr lang="fr-FR" alt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3 membranes (méninges) :</a:t>
            </a:r>
          </a:p>
          <a:p>
            <a:pPr marL="0" indent="0" algn="just"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La dure-mère</a:t>
            </a:r>
          </a:p>
          <a:p>
            <a:pPr marL="0" indent="0" algn="just"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L’arachnoïde</a:t>
            </a:r>
          </a:p>
          <a:p>
            <a:pPr marL="0" indent="0" algn="just"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La pie-mère</a:t>
            </a:r>
          </a:p>
          <a:p>
            <a:pPr marL="0" indent="0" algn="just">
              <a:buNone/>
            </a:pP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0077A99-B623-49A0-B222-26AB2651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0D4994-5404-46A5-988F-BE0D0FA3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97ECDE-D5AC-47A4-83C2-1FDCAEA88A4E}" type="slidenum">
              <a:rPr lang="fr-FR" altLang="fr-FR">
                <a:solidFill>
                  <a:srgbClr val="898989"/>
                </a:solidFill>
              </a:rPr>
              <a:pPr/>
              <a:t>8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34502" name="Image 5">
            <a:extLst>
              <a:ext uri="{FF2B5EF4-FFF2-40B4-BE49-F238E27FC236}">
                <a16:creationId xmlns:a16="http://schemas.microsoft.com/office/drawing/2014/main" id="{4374833F-755F-45BC-B436-42F0CC12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36713"/>
            <a:ext cx="37988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57A79BFF-9FB9-4B1A-83AB-140A8DBD5FD5}" type="slidenum">
              <a:rPr lang="en-GB" altLang="fr-FR" sz="1400"/>
              <a:pPr algn="r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GB" altLang="fr-FR" sz="1400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09801" y="465138"/>
            <a:ext cx="77708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Le </a:t>
            </a:r>
            <a:r>
              <a:rPr lang="en-GB" altLang="fr-FR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liquide</a:t>
            </a:r>
            <a:r>
              <a:rPr lang="en-GB" altLang="fr-F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céphalo-rachidien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ou</a:t>
            </a:r>
            <a:r>
              <a:rPr lang="en-GB" altLang="fr-FR" sz="4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fr-F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LCR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04240" y="2111692"/>
            <a:ext cx="9966959" cy="458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GB" altLang="fr-FR" sz="3200" dirty="0" err="1">
                <a:solidFill>
                  <a:schemeClr val="tx1"/>
                </a:solidFill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</a:rPr>
              <a:t> le </a:t>
            </a:r>
            <a:r>
              <a:rPr lang="en-GB" altLang="fr-FR" sz="3200" dirty="0" err="1">
                <a:solidFill>
                  <a:schemeClr val="tx1"/>
                </a:solidFill>
                <a:hlinkClick r:id="rId3"/>
              </a:rPr>
              <a:t>liquide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dans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lequel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baignent</a:t>
            </a:r>
            <a:r>
              <a:rPr lang="en-GB" altLang="fr-FR" sz="3200" dirty="0">
                <a:solidFill>
                  <a:schemeClr val="tx1"/>
                </a:solidFill>
              </a:rPr>
              <a:t> le </a:t>
            </a:r>
            <a:r>
              <a:rPr lang="en-GB" altLang="fr-FR" sz="3200" dirty="0" err="1">
                <a:solidFill>
                  <a:schemeClr val="tx1"/>
                </a:solidFill>
                <a:hlinkClick r:id="rId4"/>
              </a:rPr>
              <a:t>cerveau</a:t>
            </a:r>
            <a:r>
              <a:rPr lang="en-GB" altLang="fr-FR" sz="3200" dirty="0">
                <a:solidFill>
                  <a:schemeClr val="tx1"/>
                </a:solidFill>
              </a:rPr>
              <a:t> et la </a:t>
            </a:r>
            <a:r>
              <a:rPr lang="en-GB" altLang="fr-FR" sz="3200" dirty="0" err="1">
                <a:solidFill>
                  <a:schemeClr val="tx1"/>
                </a:solidFill>
                <a:hlinkClick r:id="rId5"/>
              </a:rPr>
              <a:t>moelle</a:t>
            </a:r>
            <a:r>
              <a:rPr lang="en-GB" altLang="fr-FR" sz="3200" dirty="0">
                <a:solidFill>
                  <a:schemeClr val="tx1"/>
                </a:solidFill>
                <a:hlinkClick r:id="rId5"/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  <a:hlinkClick r:id="rId5"/>
              </a:rPr>
              <a:t>épinière</a:t>
            </a:r>
            <a:r>
              <a:rPr lang="en-GB" altLang="fr-FR" sz="32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GB" altLang="fr-FR" sz="3200" dirty="0">
                <a:solidFill>
                  <a:schemeClr val="tx1"/>
                </a:solidFill>
              </a:rPr>
              <a:t>Il </a:t>
            </a:r>
            <a:r>
              <a:rPr lang="en-GB" altLang="fr-FR" sz="3200" dirty="0" err="1">
                <a:solidFill>
                  <a:schemeClr val="tx1"/>
                </a:solidFill>
              </a:rPr>
              <a:t>est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contenu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dans</a:t>
            </a:r>
            <a:r>
              <a:rPr lang="en-GB" altLang="fr-FR" sz="3200" dirty="0">
                <a:solidFill>
                  <a:schemeClr val="tx1"/>
                </a:solidFill>
              </a:rPr>
              <a:t> les </a:t>
            </a:r>
            <a:r>
              <a:rPr lang="en-GB" altLang="fr-FR" sz="3200" dirty="0" err="1">
                <a:solidFill>
                  <a:schemeClr val="tx1"/>
                </a:solidFill>
                <a:hlinkClick r:id="rId6"/>
              </a:rPr>
              <a:t>méninges</a:t>
            </a:r>
            <a:r>
              <a:rPr lang="en-GB" altLang="fr-FR" sz="3200" dirty="0">
                <a:solidFill>
                  <a:schemeClr val="tx1"/>
                </a:solidFill>
              </a:rPr>
              <a:t>, plus </a:t>
            </a:r>
            <a:r>
              <a:rPr lang="en-GB" altLang="fr-FR" sz="3200" dirty="0" err="1">
                <a:solidFill>
                  <a:schemeClr val="tx1"/>
                </a:solidFill>
              </a:rPr>
              <a:t>précisement</a:t>
            </a:r>
            <a:r>
              <a:rPr lang="en-GB" altLang="fr-FR" sz="3200" dirty="0">
                <a:solidFill>
                  <a:schemeClr val="tx1"/>
                </a:solidFill>
              </a:rPr>
              <a:t> entre la </a:t>
            </a:r>
            <a:r>
              <a:rPr lang="en-GB" altLang="fr-FR" sz="3200" dirty="0">
                <a:solidFill>
                  <a:schemeClr val="tx1"/>
                </a:solidFill>
                <a:hlinkClick r:id="rId7"/>
              </a:rPr>
              <a:t>pie-</a:t>
            </a:r>
            <a:r>
              <a:rPr lang="en-GB" altLang="fr-FR" sz="3200" dirty="0" err="1">
                <a:solidFill>
                  <a:schemeClr val="tx1"/>
                </a:solidFill>
                <a:hlinkClick r:id="rId7"/>
              </a:rPr>
              <a:t>mère</a:t>
            </a:r>
            <a:r>
              <a:rPr lang="en-GB" altLang="fr-FR" sz="3200" dirty="0">
                <a:solidFill>
                  <a:schemeClr val="tx1"/>
                </a:solidFill>
              </a:rPr>
              <a:t> (qui </a:t>
            </a:r>
            <a:r>
              <a:rPr lang="en-GB" altLang="fr-FR" sz="3200" dirty="0" err="1">
                <a:solidFill>
                  <a:schemeClr val="tx1"/>
                </a:solidFill>
              </a:rPr>
              <a:t>recouvre</a:t>
            </a:r>
            <a:r>
              <a:rPr lang="en-GB" altLang="fr-FR" sz="3200" dirty="0">
                <a:solidFill>
                  <a:schemeClr val="tx1"/>
                </a:solidFill>
              </a:rPr>
              <a:t> le </a:t>
            </a:r>
            <a:r>
              <a:rPr lang="en-GB" altLang="fr-FR" sz="3200" dirty="0" err="1">
                <a:solidFill>
                  <a:schemeClr val="tx1"/>
                </a:solidFill>
                <a:hlinkClick r:id="rId8"/>
              </a:rPr>
              <a:t>système</a:t>
            </a:r>
            <a:r>
              <a:rPr lang="en-GB" altLang="fr-FR" sz="3200" dirty="0">
                <a:solidFill>
                  <a:schemeClr val="tx1"/>
                </a:solidFill>
                <a:hlinkClick r:id="rId8"/>
              </a:rPr>
              <a:t> nerveux central</a:t>
            </a:r>
            <a:r>
              <a:rPr lang="en-GB" altLang="fr-FR" sz="3200" dirty="0">
                <a:solidFill>
                  <a:schemeClr val="tx1"/>
                </a:solidFill>
              </a:rPr>
              <a:t>) et </a:t>
            </a:r>
            <a:r>
              <a:rPr lang="en-GB" altLang="fr-FR" sz="3200" dirty="0" err="1">
                <a:solidFill>
                  <a:schemeClr val="tx1"/>
                </a:solidFill>
              </a:rPr>
              <a:t>l'</a:t>
            </a:r>
            <a:r>
              <a:rPr lang="en-GB" altLang="fr-FR" sz="3200" dirty="0" err="1">
                <a:solidFill>
                  <a:schemeClr val="tx1"/>
                </a:solidFill>
                <a:hlinkClick r:id="rId9"/>
              </a:rPr>
              <a:t>arachnoïde</a:t>
            </a:r>
            <a:r>
              <a:rPr lang="en-GB" altLang="fr-FR" sz="3200" dirty="0">
                <a:solidFill>
                  <a:schemeClr val="tx1"/>
                </a:solidFill>
              </a:rPr>
              <a:t> (qui </a:t>
            </a:r>
            <a:r>
              <a:rPr lang="en-GB" altLang="fr-FR" sz="3200" dirty="0" err="1">
                <a:solidFill>
                  <a:schemeClr val="tx1"/>
                </a:solidFill>
              </a:rPr>
              <a:t>tapisse</a:t>
            </a:r>
            <a:r>
              <a:rPr lang="en-GB" altLang="fr-FR" sz="3200" dirty="0">
                <a:solidFill>
                  <a:schemeClr val="tx1"/>
                </a:solidFill>
              </a:rPr>
              <a:t> le versant interne de la </a:t>
            </a:r>
            <a:r>
              <a:rPr lang="en-GB" altLang="fr-FR" sz="3200" dirty="0" err="1">
                <a:solidFill>
                  <a:schemeClr val="tx1"/>
                </a:solidFill>
                <a:hlinkClick r:id="rId10"/>
              </a:rPr>
              <a:t>dure-mère</a:t>
            </a:r>
            <a:r>
              <a:rPr lang="en-GB" altLang="fr-FR" sz="3200" dirty="0">
                <a:solidFill>
                  <a:schemeClr val="tx1"/>
                </a:solidFill>
              </a:rPr>
              <a:t>, </a:t>
            </a:r>
            <a:r>
              <a:rPr lang="en-GB" altLang="fr-FR" sz="3200" dirty="0" err="1">
                <a:solidFill>
                  <a:schemeClr val="tx1"/>
                </a:solidFill>
              </a:rPr>
              <a:t>elle-même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solidement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attachée</a:t>
            </a:r>
            <a:r>
              <a:rPr lang="en-GB" altLang="fr-FR" sz="3200" dirty="0">
                <a:solidFill>
                  <a:schemeClr val="tx1"/>
                </a:solidFill>
              </a:rPr>
              <a:t> aux structures </a:t>
            </a:r>
            <a:r>
              <a:rPr lang="en-GB" altLang="fr-FR" sz="3200" dirty="0" err="1">
                <a:solidFill>
                  <a:schemeClr val="tx1"/>
                </a:solidFill>
                <a:hlinkClick r:id="rId11"/>
              </a:rPr>
              <a:t>osseuses</a:t>
            </a:r>
            <a:r>
              <a:rPr lang="en-GB" altLang="fr-FR" sz="3200" dirty="0">
                <a:solidFill>
                  <a:schemeClr val="tx1"/>
                </a:solidFill>
              </a:rPr>
              <a:t> : </a:t>
            </a:r>
            <a:r>
              <a:rPr lang="en-GB" altLang="fr-FR" sz="3200" dirty="0" err="1">
                <a:solidFill>
                  <a:schemeClr val="tx1"/>
                </a:solidFill>
              </a:rPr>
              <a:t>boîte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 err="1">
                <a:solidFill>
                  <a:schemeClr val="tx1"/>
                </a:solidFill>
              </a:rPr>
              <a:t>crânienne</a:t>
            </a:r>
            <a:r>
              <a:rPr lang="en-GB" altLang="fr-FR" sz="3200" dirty="0">
                <a:solidFill>
                  <a:schemeClr val="tx1"/>
                </a:solidFill>
              </a:rPr>
              <a:t> et </a:t>
            </a:r>
            <a:r>
              <a:rPr lang="en-GB" altLang="fr-FR" sz="3200" dirty="0">
                <a:solidFill>
                  <a:schemeClr val="tx1"/>
                </a:solidFill>
                <a:hlinkClick r:id="rId12"/>
              </a:rPr>
              <a:t>rachis</a:t>
            </a:r>
            <a:r>
              <a:rPr lang="en-GB" altLang="fr-FR" sz="3200" dirty="0">
                <a:solidFill>
                  <a:schemeClr val="tx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24906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r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nalisé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1835</Words>
  <Application>Microsoft Office PowerPoint</Application>
  <PresentationFormat>Grand écran</PresentationFormat>
  <Paragraphs>219</Paragraphs>
  <Slides>38</Slides>
  <Notes>36</Notes>
  <HiddenSlides>2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MS PGothic</vt:lpstr>
      <vt:lpstr>游ゴシック</vt:lpstr>
      <vt:lpstr>Arial</vt:lpstr>
      <vt:lpstr>Arial Unicode MS</vt:lpstr>
      <vt:lpstr>Calibri</vt:lpstr>
      <vt:lpstr>Calibri Light</vt:lpstr>
      <vt:lpstr>Garamond</vt:lpstr>
      <vt:lpstr>Times New Roman</vt:lpstr>
      <vt:lpstr>Verdana</vt:lpstr>
      <vt:lpstr>Wingdings</vt:lpstr>
      <vt:lpstr>Wingdings 3</vt:lpstr>
      <vt:lpstr>1_Brin</vt:lpstr>
      <vt:lpstr>La moelle épinière </vt:lpstr>
      <vt:lpstr>Le système nerveux central (SNC)</vt:lpstr>
      <vt:lpstr>La moelle épinière</vt:lpstr>
      <vt:lpstr>Présentation PowerPoint</vt:lpstr>
      <vt:lpstr>La moelle épinière</vt:lpstr>
      <vt:lpstr>La moelle épinière</vt:lpstr>
      <vt:lpstr>La moelle épinière</vt:lpstr>
      <vt:lpstr>La moelle épinière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L’arc réflexe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Vascularisation de la moelle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moelle épinière </dc:title>
  <dc:creator>Daniel</dc:creator>
  <cp:lastModifiedBy>Daniel Henrion</cp:lastModifiedBy>
  <cp:revision>20</cp:revision>
  <dcterms:created xsi:type="dcterms:W3CDTF">2020-09-15T16:27:44Z</dcterms:created>
  <dcterms:modified xsi:type="dcterms:W3CDTF">2023-09-14T06:24:33Z</dcterms:modified>
</cp:coreProperties>
</file>